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3/4/2025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2D07C9D-770C-418A-9546-8088375BC4B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602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08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787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738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8936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0A585-FB0A-4875-A35F-D8ADA64E440B}"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2432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0A585-FB0A-4875-A35F-D8ADA64E440B}"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07C9D-770C-418A-9546-8088375BC4B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99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0A585-FB0A-4875-A35F-D8ADA64E440B}"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07C9D-770C-418A-9546-8088375BC4B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13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0A585-FB0A-4875-A35F-D8ADA64E440B}"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115525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0A585-FB0A-4875-A35F-D8ADA64E440B}"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85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F50A585-FB0A-4875-A35F-D8ADA64E440B}" type="datetimeFigureOut">
              <a:rPr lang="en-US" smtClean="0"/>
              <a:t>3/4/2025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3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F50A585-FB0A-4875-A35F-D8ADA64E440B}" type="datetimeFigureOut">
              <a:rPr lang="en-US" smtClean="0"/>
              <a:t>3/4/2025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2D07C9D-770C-418A-9546-8088375BC4B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41817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3766-879B-F73B-173B-90E0BD175449}"/>
              </a:ext>
            </a:extLst>
          </p:cNvPr>
          <p:cNvSpPr>
            <a:spLocks noGrp="1"/>
          </p:cNvSpPr>
          <p:nvPr>
            <p:ph type="ctrTitle"/>
          </p:nvPr>
        </p:nvSpPr>
        <p:spPr/>
        <p:txBody>
          <a:bodyPr/>
          <a:lstStyle/>
          <a:p>
            <a:r>
              <a:rPr lang="en-US" dirty="0"/>
              <a:t>Lecture 2: DART</a:t>
            </a:r>
          </a:p>
        </p:txBody>
      </p:sp>
      <p:sp>
        <p:nvSpPr>
          <p:cNvPr id="3" name="Subtitle 2">
            <a:extLst>
              <a:ext uri="{FF2B5EF4-FFF2-40B4-BE49-F238E27FC236}">
                <a16:creationId xmlns:a16="http://schemas.microsoft.com/office/drawing/2014/main" id="{8B7D7817-C67D-7404-D442-D652E20EA9C7}"/>
              </a:ext>
            </a:extLst>
          </p:cNvPr>
          <p:cNvSpPr>
            <a:spLocks noGrp="1"/>
          </p:cNvSpPr>
          <p:nvPr>
            <p:ph type="subTitle" idx="1"/>
          </p:nvPr>
        </p:nvSpPr>
        <p:spPr/>
        <p:txBody>
          <a:bodyPr/>
          <a:lstStyle/>
          <a:p>
            <a:r>
              <a:rPr lang="en-US" dirty="0"/>
              <a:t>SEB-312 </a:t>
            </a:r>
          </a:p>
          <a:p>
            <a:r>
              <a:rPr lang="en-US" dirty="0"/>
              <a:t>Sidra Khatoon</a:t>
            </a:r>
          </a:p>
        </p:txBody>
      </p:sp>
    </p:spTree>
    <p:extLst>
      <p:ext uri="{BB962C8B-B14F-4D97-AF65-F5344CB8AC3E}">
        <p14:creationId xmlns:p14="http://schemas.microsoft.com/office/powerpoint/2010/main" val="56795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CD65-0863-3F76-733F-E8C9D68F6F14}"/>
              </a:ext>
            </a:extLst>
          </p:cNvPr>
          <p:cNvSpPr>
            <a:spLocks noGrp="1"/>
          </p:cNvSpPr>
          <p:nvPr>
            <p:ph type="title"/>
          </p:nvPr>
        </p:nvSpPr>
        <p:spPr/>
        <p:txBody>
          <a:bodyPr/>
          <a:lstStyle/>
          <a:p>
            <a:pPr algn="l" fontAlgn="base"/>
            <a:r>
              <a:rPr lang="en-US" b="1" i="0" dirty="0">
                <a:solidFill>
                  <a:srgbClr val="273239"/>
                </a:solidFill>
                <a:effectLst/>
                <a:latin typeface="Source Sans 3"/>
              </a:rPr>
              <a:t>Dart – Functions</a:t>
            </a:r>
          </a:p>
        </p:txBody>
      </p:sp>
      <p:sp>
        <p:nvSpPr>
          <p:cNvPr id="3" name="Content Placeholder 2">
            <a:extLst>
              <a:ext uri="{FF2B5EF4-FFF2-40B4-BE49-F238E27FC236}">
                <a16:creationId xmlns:a16="http://schemas.microsoft.com/office/drawing/2014/main" id="{EAF887EA-B856-9465-96E6-B029005E934A}"/>
              </a:ext>
            </a:extLst>
          </p:cNvPr>
          <p:cNvSpPr>
            <a:spLocks noGrp="1"/>
          </p:cNvSpPr>
          <p:nvPr>
            <p:ph idx="1"/>
          </p:nvPr>
        </p:nvSpPr>
        <p:spPr/>
        <p:txBody>
          <a:bodyPr/>
          <a:lstStyle/>
          <a:p>
            <a:r>
              <a:rPr lang="en-US" dirty="0"/>
              <a:t>The function is a set of statements that take inputs, do some specific computation and produces output. </a:t>
            </a:r>
          </a:p>
          <a:p>
            <a:r>
              <a:rPr lang="en-US" dirty="0"/>
              <a:t>Functions are created when certain statements are repeatedly occurring in the program and a function is created to replace them. </a:t>
            </a:r>
          </a:p>
          <a:p>
            <a:r>
              <a:rPr lang="en-US" dirty="0"/>
              <a:t>Functions make it easy to divide the complex program into smaller sub-groups and increase the code reusability of the program.</a:t>
            </a:r>
          </a:p>
        </p:txBody>
      </p:sp>
    </p:spTree>
    <p:extLst>
      <p:ext uri="{BB962C8B-B14F-4D97-AF65-F5344CB8AC3E}">
        <p14:creationId xmlns:p14="http://schemas.microsoft.com/office/powerpoint/2010/main" val="86193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05EE-D63A-1340-BC7E-1D79348292F8}"/>
              </a:ext>
            </a:extLst>
          </p:cNvPr>
          <p:cNvSpPr>
            <a:spLocks noGrp="1"/>
          </p:cNvSpPr>
          <p:nvPr>
            <p:ph type="title"/>
          </p:nvPr>
        </p:nvSpPr>
        <p:spPr/>
        <p:txBody>
          <a:bodyPr/>
          <a:lstStyle/>
          <a:p>
            <a:r>
              <a:rPr lang="en-US" dirty="0"/>
              <a:t>Defining the Function in Dart</a:t>
            </a:r>
          </a:p>
        </p:txBody>
      </p:sp>
      <p:sp>
        <p:nvSpPr>
          <p:cNvPr id="3" name="Content Placeholder 2">
            <a:extLst>
              <a:ext uri="{FF2B5EF4-FFF2-40B4-BE49-F238E27FC236}">
                <a16:creationId xmlns:a16="http://schemas.microsoft.com/office/drawing/2014/main" id="{FC69854C-BE36-2C3C-5EA9-6FBE30EF9BD8}"/>
              </a:ext>
            </a:extLst>
          </p:cNvPr>
          <p:cNvSpPr>
            <a:spLocks noGrp="1"/>
          </p:cNvSpPr>
          <p:nvPr>
            <p:ph idx="1"/>
          </p:nvPr>
        </p:nvSpPr>
        <p:spPr/>
        <p:txBody>
          <a:bodyPr numCol="2">
            <a:normAutofit/>
          </a:bodyPr>
          <a:lstStyle/>
          <a:p>
            <a:r>
              <a:rPr lang="en-US" dirty="0"/>
              <a:t>Dart provides us with the facility of using functions in its program.</a:t>
            </a:r>
          </a:p>
          <a:p>
            <a:pPr algn="l" fontAlgn="base"/>
            <a:r>
              <a:rPr lang="en-US" b="1" i="0" dirty="0">
                <a:solidFill>
                  <a:srgbClr val="273239"/>
                </a:solidFill>
                <a:effectLst/>
                <a:latin typeface="Nunito" pitchFamily="2" charset="0"/>
              </a:rPr>
              <a:t>In </a:t>
            </a:r>
            <a:r>
              <a:rPr lang="en-US" b="1" i="0">
                <a:solidFill>
                  <a:srgbClr val="273239"/>
                </a:solidFill>
                <a:effectLst/>
                <a:latin typeface="Nunito" pitchFamily="2" charset="0"/>
              </a:rPr>
              <a:t>the </a:t>
            </a:r>
            <a:r>
              <a:rPr lang="en-US" b="1" smtClean="0">
                <a:solidFill>
                  <a:srgbClr val="273239"/>
                </a:solidFill>
                <a:latin typeface="Nunito" pitchFamily="2" charset="0"/>
              </a:rPr>
              <a:t>below</a:t>
            </a:r>
            <a:r>
              <a:rPr lang="en-US" b="1" i="0" smtClean="0">
                <a:solidFill>
                  <a:srgbClr val="273239"/>
                </a:solidFill>
                <a:effectLst/>
                <a:latin typeface="Nunito" pitchFamily="2" charset="0"/>
              </a:rPr>
              <a:t> </a:t>
            </a:r>
            <a:r>
              <a:rPr lang="en-US" b="1" i="0" dirty="0">
                <a:solidFill>
                  <a:srgbClr val="273239"/>
                </a:solidFill>
                <a:effectLst/>
                <a:latin typeface="Nunito" pitchFamily="2" charset="0"/>
              </a:rPr>
              <a:t>syntax: </a:t>
            </a:r>
          </a:p>
          <a:p>
            <a:pPr lvl="1" fontAlgn="base">
              <a:spcAft>
                <a:spcPts val="1800"/>
              </a:spcAft>
              <a:buFont typeface="Wingdings" panose="05000000000000000000" pitchFamily="2" charset="2"/>
              <a:buChar char="ü"/>
            </a:pPr>
            <a:r>
              <a:rPr lang="en-US" b="1" i="0" dirty="0" err="1">
                <a:solidFill>
                  <a:srgbClr val="273239"/>
                </a:solidFill>
                <a:effectLst/>
                <a:latin typeface="Nunito" pitchFamily="2" charset="0"/>
              </a:rPr>
              <a:t>function_name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defines the name of the function.</a:t>
            </a:r>
          </a:p>
          <a:p>
            <a:pPr lvl="1" fontAlgn="base">
              <a:spcAft>
                <a:spcPts val="1800"/>
              </a:spcAft>
              <a:buFont typeface="Wingdings" panose="05000000000000000000" pitchFamily="2" charset="2"/>
              <a:buChar char="ü"/>
            </a:pPr>
            <a:r>
              <a:rPr lang="en-US" b="1" i="0" dirty="0" err="1">
                <a:solidFill>
                  <a:srgbClr val="273239"/>
                </a:solidFill>
                <a:effectLst/>
                <a:latin typeface="Nunito" pitchFamily="2" charset="0"/>
              </a:rPr>
              <a:t>return_type</a:t>
            </a:r>
            <a:r>
              <a:rPr lang="en-US" b="0" i="0" dirty="0">
                <a:solidFill>
                  <a:srgbClr val="273239"/>
                </a:solidFill>
                <a:effectLst/>
                <a:latin typeface="Nunito" pitchFamily="2" charset="0"/>
              </a:rPr>
              <a:t>: defines the datatype in which output is going to come.</a:t>
            </a:r>
          </a:p>
          <a:p>
            <a:pPr lvl="1" fontAlgn="base">
              <a:spcAft>
                <a:spcPts val="1800"/>
              </a:spcAft>
              <a:buFont typeface="Wingdings" panose="05000000000000000000" pitchFamily="2" charset="2"/>
              <a:buChar char="ü"/>
            </a:pPr>
            <a:r>
              <a:rPr lang="en-US" b="1" i="0" dirty="0">
                <a:solidFill>
                  <a:srgbClr val="273239"/>
                </a:solidFill>
                <a:effectLst/>
                <a:latin typeface="Nunito" pitchFamily="2" charset="0"/>
              </a:rPr>
              <a:t>return value:</a:t>
            </a:r>
            <a:r>
              <a:rPr lang="en-US" b="0" i="0" dirty="0">
                <a:solidFill>
                  <a:srgbClr val="273239"/>
                </a:solidFill>
                <a:effectLst/>
                <a:latin typeface="Nunito" pitchFamily="2" charset="0"/>
              </a:rPr>
              <a:t> defines the value to be returned from the function.</a:t>
            </a:r>
          </a:p>
          <a:p>
            <a:endParaRPr lang="en-US" dirty="0"/>
          </a:p>
        </p:txBody>
      </p:sp>
      <p:pic>
        <p:nvPicPr>
          <p:cNvPr id="4" name="Content Placeholder 4">
            <a:extLst>
              <a:ext uri="{FF2B5EF4-FFF2-40B4-BE49-F238E27FC236}">
                <a16:creationId xmlns:a16="http://schemas.microsoft.com/office/drawing/2014/main" id="{925F83FD-0316-8ADF-98D0-04B69E7DDEDC}"/>
              </a:ext>
            </a:extLst>
          </p:cNvPr>
          <p:cNvPicPr>
            <a:picLocks noChangeAspect="1"/>
          </p:cNvPicPr>
          <p:nvPr/>
        </p:nvPicPr>
        <p:blipFill>
          <a:blip r:embed="rId2"/>
          <a:stretch>
            <a:fillRect/>
          </a:stretch>
        </p:blipFill>
        <p:spPr>
          <a:xfrm>
            <a:off x="6729413" y="3128962"/>
            <a:ext cx="4111021" cy="1550194"/>
          </a:xfrm>
          <a:prstGeom prst="rect">
            <a:avLst/>
          </a:prstGeom>
        </p:spPr>
      </p:pic>
    </p:spTree>
    <p:extLst>
      <p:ext uri="{BB962C8B-B14F-4D97-AF65-F5344CB8AC3E}">
        <p14:creationId xmlns:p14="http://schemas.microsoft.com/office/powerpoint/2010/main" val="1996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2198-E819-9168-1AB4-DD9A514264E6}"/>
              </a:ext>
            </a:extLst>
          </p:cNvPr>
          <p:cNvSpPr>
            <a:spLocks noGrp="1"/>
          </p:cNvSpPr>
          <p:nvPr>
            <p:ph type="title"/>
          </p:nvPr>
        </p:nvSpPr>
        <p:spPr/>
        <p:txBody>
          <a:bodyPr/>
          <a:lstStyle/>
          <a:p>
            <a:r>
              <a:rPr lang="en-US" dirty="0"/>
              <a:t>Defining the Function in Dart(cont.)</a:t>
            </a:r>
          </a:p>
        </p:txBody>
      </p:sp>
      <p:sp>
        <p:nvSpPr>
          <p:cNvPr id="5" name="Content Placeholder 4">
            <a:extLst>
              <a:ext uri="{FF2B5EF4-FFF2-40B4-BE49-F238E27FC236}">
                <a16:creationId xmlns:a16="http://schemas.microsoft.com/office/drawing/2014/main" id="{A58B318A-D337-6ACE-1250-D2D2156A1FB5}"/>
              </a:ext>
            </a:extLst>
          </p:cNvPr>
          <p:cNvSpPr>
            <a:spLocks noGrp="1"/>
          </p:cNvSpPr>
          <p:nvPr>
            <p:ph idx="1"/>
          </p:nvPr>
        </p:nvSpPr>
        <p:spPr/>
        <p:txBody>
          <a:bodyPr/>
          <a:lstStyle/>
          <a:p>
            <a:r>
              <a:rPr lang="en-US" dirty="0"/>
              <a:t>How to Call Functions in Dart?</a:t>
            </a:r>
          </a:p>
          <a:p>
            <a:endParaRPr lang="en-US" dirty="0"/>
          </a:p>
          <a:p>
            <a:pPr marL="0" indent="0">
              <a:buNone/>
            </a:pPr>
            <a:endParaRPr lang="en-US" dirty="0"/>
          </a:p>
          <a:p>
            <a:r>
              <a:rPr lang="en-US" dirty="0"/>
              <a:t>In the above syntax: </a:t>
            </a:r>
          </a:p>
          <a:p>
            <a:pPr lvl="1"/>
            <a:r>
              <a:rPr lang="en-US" dirty="0" err="1"/>
              <a:t>function_name</a:t>
            </a:r>
            <a:r>
              <a:rPr lang="en-US" dirty="0"/>
              <a:t>: defines the name of the function.</a:t>
            </a:r>
          </a:p>
          <a:p>
            <a:pPr lvl="1"/>
            <a:r>
              <a:rPr lang="en-US" dirty="0"/>
              <a:t>argument list: is the list of the parameters that the function requires.</a:t>
            </a:r>
          </a:p>
        </p:txBody>
      </p:sp>
      <p:pic>
        <p:nvPicPr>
          <p:cNvPr id="7" name="Picture 6">
            <a:extLst>
              <a:ext uri="{FF2B5EF4-FFF2-40B4-BE49-F238E27FC236}">
                <a16:creationId xmlns:a16="http://schemas.microsoft.com/office/drawing/2014/main" id="{DF49F331-CC1C-3ADA-F680-73693D446D01}"/>
              </a:ext>
            </a:extLst>
          </p:cNvPr>
          <p:cNvPicPr>
            <a:picLocks noChangeAspect="1"/>
          </p:cNvPicPr>
          <p:nvPr/>
        </p:nvPicPr>
        <p:blipFill>
          <a:blip r:embed="rId2"/>
          <a:stretch>
            <a:fillRect/>
          </a:stretch>
        </p:blipFill>
        <p:spPr>
          <a:xfrm>
            <a:off x="2957513" y="2476500"/>
            <a:ext cx="5619750" cy="952500"/>
          </a:xfrm>
          <a:prstGeom prst="rect">
            <a:avLst/>
          </a:prstGeom>
        </p:spPr>
      </p:pic>
    </p:spTree>
    <p:extLst>
      <p:ext uri="{BB962C8B-B14F-4D97-AF65-F5344CB8AC3E}">
        <p14:creationId xmlns:p14="http://schemas.microsoft.com/office/powerpoint/2010/main" val="459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C433-1708-9EB3-4449-D2A6F342970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CD15897-7F41-3391-71C5-34750A1D12CA}"/>
              </a:ext>
            </a:extLst>
          </p:cNvPr>
          <p:cNvSpPr>
            <a:spLocks noGrp="1"/>
          </p:cNvSpPr>
          <p:nvPr>
            <p:ph idx="1"/>
          </p:nvPr>
        </p:nvSpPr>
        <p:spPr/>
        <p:txBody>
          <a:bodyPr numCol="2">
            <a:normAutofit fontScale="92500" lnSpcReduction="20000"/>
          </a:bodyPr>
          <a:lstStyle/>
          <a:p>
            <a:pPr marL="0" indent="0">
              <a:buNone/>
            </a:pPr>
            <a:r>
              <a:rPr lang="en-US" dirty="0"/>
              <a:t>int add(int a, int b){</a:t>
            </a:r>
          </a:p>
          <a:p>
            <a:pPr marL="0" indent="0">
              <a:buNone/>
            </a:pPr>
            <a:r>
              <a:rPr lang="en-US" dirty="0"/>
              <a:t>    // Creating function</a:t>
            </a:r>
          </a:p>
          <a:p>
            <a:pPr marL="0" indent="0">
              <a:buNone/>
            </a:pPr>
            <a:r>
              <a:rPr lang="en-US" dirty="0"/>
              <a:t>    int result = a + b;</a:t>
            </a:r>
          </a:p>
          <a:p>
            <a:pPr marL="0" indent="0">
              <a:buNone/>
            </a:pPr>
            <a:r>
              <a:rPr lang="en-US" dirty="0"/>
              <a:t>    // returning value result</a:t>
            </a:r>
          </a:p>
          <a:p>
            <a:pPr marL="0" indent="0">
              <a:buNone/>
            </a:pPr>
            <a:r>
              <a:rPr lang="en-US" dirty="0"/>
              <a:t>    return result;</a:t>
            </a:r>
          </a:p>
          <a:p>
            <a:pPr marL="0" indent="0">
              <a:buNone/>
            </a:pPr>
            <a:r>
              <a:rPr lang="en-US" dirty="0"/>
              <a:t>}</a:t>
            </a:r>
          </a:p>
          <a:p>
            <a:pPr marL="0" indent="0">
              <a:buNone/>
            </a:pPr>
            <a:endParaRPr lang="en-US" dirty="0"/>
          </a:p>
          <a:p>
            <a:pPr marL="0" indent="0">
              <a:buNone/>
            </a:pPr>
            <a:endParaRPr lang="en-US" dirty="0"/>
          </a:p>
          <a:p>
            <a:pPr marL="0" indent="0">
              <a:buNone/>
            </a:pPr>
            <a:r>
              <a:rPr lang="en-US" dirty="0"/>
              <a:t>void main(){</a:t>
            </a:r>
          </a:p>
          <a:p>
            <a:pPr marL="0" indent="0">
              <a:buNone/>
            </a:pPr>
            <a:r>
              <a:rPr lang="en-US" dirty="0"/>
              <a:t>    // Calling the function</a:t>
            </a:r>
          </a:p>
          <a:p>
            <a:pPr marL="0" indent="0">
              <a:buNone/>
            </a:pPr>
            <a:r>
              <a:rPr lang="en-US" dirty="0"/>
              <a:t>    var output = add(10, 20);</a:t>
            </a:r>
          </a:p>
          <a:p>
            <a:pPr marL="0" indent="0">
              <a:buNone/>
            </a:pPr>
            <a:endParaRPr lang="en-US" dirty="0"/>
          </a:p>
          <a:p>
            <a:pPr marL="0" indent="0">
              <a:buNone/>
            </a:pPr>
            <a:r>
              <a:rPr lang="en-US" dirty="0"/>
              <a:t>    // Printing output</a:t>
            </a:r>
          </a:p>
          <a:p>
            <a:pPr marL="0" indent="0">
              <a:buNone/>
            </a:pPr>
            <a:r>
              <a:rPr lang="en-US" dirty="0"/>
              <a:t>    print(output);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0036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53CE-9580-90DB-59AE-5A224FFF7918}"/>
              </a:ext>
            </a:extLst>
          </p:cNvPr>
          <p:cNvSpPr>
            <a:spLocks noGrp="1"/>
          </p:cNvSpPr>
          <p:nvPr>
            <p:ph type="title"/>
          </p:nvPr>
        </p:nvSpPr>
        <p:spPr/>
        <p:txBody>
          <a:bodyPr/>
          <a:lstStyle/>
          <a:p>
            <a:r>
              <a:rPr lang="en-US" b="1" i="0" dirty="0">
                <a:solidFill>
                  <a:srgbClr val="273239"/>
                </a:solidFill>
                <a:effectLst/>
                <a:latin typeface="Source Sans 3"/>
              </a:rPr>
              <a:t>Dart – Classes And Objects</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C104E3BB-DBB6-2F9B-02DD-C7C69D33C118}"/>
              </a:ext>
            </a:extLst>
          </p:cNvPr>
          <p:cNvSpPr>
            <a:spLocks noGrp="1"/>
          </p:cNvSpPr>
          <p:nvPr>
            <p:ph idx="1"/>
          </p:nvPr>
        </p:nvSpPr>
        <p:spPr/>
        <p:txBody>
          <a:bodyPr/>
          <a:lstStyle/>
          <a:p>
            <a:r>
              <a:rPr lang="en-US" b="0" i="0" dirty="0">
                <a:solidFill>
                  <a:srgbClr val="273239"/>
                </a:solidFill>
                <a:effectLst/>
                <a:latin typeface="Nunito" pitchFamily="2" charset="0"/>
              </a:rPr>
              <a:t>Dart is an object-oriented programming language, so it supports the concept of class, object … etc.</a:t>
            </a:r>
          </a:p>
          <a:p>
            <a:pPr algn="just"/>
            <a:r>
              <a:rPr lang="en-US" b="0" i="0" dirty="0">
                <a:solidFill>
                  <a:srgbClr val="273239"/>
                </a:solidFill>
                <a:effectLst/>
                <a:latin typeface="Nunito" pitchFamily="2" charset="0"/>
              </a:rPr>
              <a:t> In Dart, we can define classes and objects of our own. We use the </a:t>
            </a:r>
            <a:r>
              <a:rPr lang="en-US" b="1" i="0" dirty="0">
                <a:solidFill>
                  <a:srgbClr val="273239"/>
                </a:solidFill>
                <a:effectLst/>
                <a:latin typeface="Nunito" pitchFamily="2" charset="0"/>
              </a:rPr>
              <a:t>class</a:t>
            </a:r>
            <a:r>
              <a:rPr lang="en-US" b="0" i="0" dirty="0">
                <a:solidFill>
                  <a:srgbClr val="273239"/>
                </a:solidFill>
                <a:effectLst/>
                <a:latin typeface="Nunito" pitchFamily="2" charset="0"/>
              </a:rPr>
              <a:t> keyword to do so. Dart supports object-oriented programming features like classes and interfaces.</a:t>
            </a:r>
            <a:endParaRPr lang="en-US" dirty="0"/>
          </a:p>
        </p:txBody>
      </p:sp>
    </p:spTree>
    <p:extLst>
      <p:ext uri="{BB962C8B-B14F-4D97-AF65-F5344CB8AC3E}">
        <p14:creationId xmlns:p14="http://schemas.microsoft.com/office/powerpoint/2010/main" val="315047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8D28-4184-33C0-2F8D-7419EB94C201}"/>
              </a:ext>
            </a:extLst>
          </p:cNvPr>
          <p:cNvSpPr>
            <a:spLocks noGrp="1"/>
          </p:cNvSpPr>
          <p:nvPr>
            <p:ph type="title"/>
          </p:nvPr>
        </p:nvSpPr>
        <p:spPr/>
        <p:txBody>
          <a:bodyPr/>
          <a:lstStyle/>
          <a:p>
            <a:r>
              <a:rPr lang="en-US" dirty="0"/>
              <a:t>Classes in Dart</a:t>
            </a:r>
          </a:p>
        </p:txBody>
      </p:sp>
      <p:sp>
        <p:nvSpPr>
          <p:cNvPr id="3" name="Content Placeholder 2">
            <a:extLst>
              <a:ext uri="{FF2B5EF4-FFF2-40B4-BE49-F238E27FC236}">
                <a16:creationId xmlns:a16="http://schemas.microsoft.com/office/drawing/2014/main" id="{B12D13FE-6131-3D7F-6899-95802A1EDABF}"/>
              </a:ext>
            </a:extLst>
          </p:cNvPr>
          <p:cNvSpPr>
            <a:spLocks noGrp="1"/>
          </p:cNvSpPr>
          <p:nvPr>
            <p:ph idx="1"/>
          </p:nvPr>
        </p:nvSpPr>
        <p:spPr/>
        <p:txBody>
          <a:bodyPr>
            <a:normAutofit/>
          </a:bodyPr>
          <a:lstStyle/>
          <a:p>
            <a:pPr algn="l" rtl="0" fontAlgn="base">
              <a:spcAft>
                <a:spcPts val="750"/>
              </a:spcAft>
            </a:pPr>
            <a:r>
              <a:rPr lang="en-US" b="0" i="0" dirty="0">
                <a:solidFill>
                  <a:srgbClr val="273239"/>
                </a:solidFill>
                <a:effectLst/>
                <a:latin typeface="Nunito" pitchFamily="2" charset="0"/>
              </a:rPr>
              <a:t>Class is the blueprint of objects and class is the collection of data members and data function means which include these fields, getter and setter, and constructor and functions.</a:t>
            </a:r>
          </a:p>
          <a:p>
            <a:pPr algn="l" fontAlgn="base">
              <a:spcBef>
                <a:spcPts val="1800"/>
              </a:spcBef>
              <a:spcAft>
                <a:spcPts val="1800"/>
              </a:spcAft>
            </a:pPr>
            <a:r>
              <a:rPr lang="en-US" b="1" i="0" dirty="0">
                <a:solidFill>
                  <a:srgbClr val="273239"/>
                </a:solidFill>
                <a:effectLst/>
                <a:latin typeface="Nunito" pitchFamily="2" charset="0"/>
              </a:rPr>
              <a:t>Declaring class in Dart</a:t>
            </a:r>
          </a:p>
          <a:p>
            <a:pPr marL="457200" lvl="1" indent="0">
              <a:buNone/>
            </a:pPr>
            <a:r>
              <a:rPr lang="en-US" sz="2000" dirty="0"/>
              <a:t>class </a:t>
            </a:r>
            <a:r>
              <a:rPr lang="en-US" sz="2000" dirty="0" err="1"/>
              <a:t>class_name</a:t>
            </a:r>
            <a:r>
              <a:rPr lang="en-US" sz="2000" dirty="0"/>
              <a:t> {</a:t>
            </a:r>
          </a:p>
          <a:p>
            <a:pPr marL="457200" lvl="1" indent="0">
              <a:buNone/>
            </a:pPr>
            <a:r>
              <a:rPr lang="en-US" sz="2000" dirty="0"/>
              <a:t>   // Body of class</a:t>
            </a:r>
          </a:p>
          <a:p>
            <a:pPr marL="457200" lvl="1" indent="0">
              <a:buNone/>
            </a:pPr>
            <a:r>
              <a:rPr lang="en-US" sz="2000" dirty="0"/>
              <a:t>}</a:t>
            </a:r>
          </a:p>
        </p:txBody>
      </p:sp>
    </p:spTree>
    <p:extLst>
      <p:ext uri="{BB962C8B-B14F-4D97-AF65-F5344CB8AC3E}">
        <p14:creationId xmlns:p14="http://schemas.microsoft.com/office/powerpoint/2010/main" val="2916931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2BEE8-D23F-EA0F-EE0A-7B474526D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E5E5D-B4DA-2BBF-5344-29644819AD3E}"/>
              </a:ext>
            </a:extLst>
          </p:cNvPr>
          <p:cNvSpPr>
            <a:spLocks noGrp="1"/>
          </p:cNvSpPr>
          <p:nvPr>
            <p:ph type="title"/>
          </p:nvPr>
        </p:nvSpPr>
        <p:spPr/>
        <p:txBody>
          <a:bodyPr/>
          <a:lstStyle/>
          <a:p>
            <a:r>
              <a:rPr lang="en-US" dirty="0"/>
              <a:t>Classes in Dart(cont.)</a:t>
            </a:r>
          </a:p>
        </p:txBody>
      </p:sp>
      <p:sp>
        <p:nvSpPr>
          <p:cNvPr id="3" name="Content Placeholder 2">
            <a:extLst>
              <a:ext uri="{FF2B5EF4-FFF2-40B4-BE49-F238E27FC236}">
                <a16:creationId xmlns:a16="http://schemas.microsoft.com/office/drawing/2014/main" id="{5E833E38-E2F9-9457-27CF-1850FA9E7219}"/>
              </a:ext>
            </a:extLst>
          </p:cNvPr>
          <p:cNvSpPr>
            <a:spLocks noGrp="1"/>
          </p:cNvSpPr>
          <p:nvPr>
            <p:ph idx="1"/>
          </p:nvPr>
        </p:nvSpPr>
        <p:spPr/>
        <p:txBody>
          <a:bodyPr>
            <a:normAutofit/>
          </a:bodyPr>
          <a:lstStyle/>
          <a:p>
            <a:pPr algn="l" rtl="0" fontAlgn="base">
              <a:spcAft>
                <a:spcPts val="750"/>
              </a:spcAft>
            </a:pPr>
            <a:r>
              <a:rPr lang="en-US" sz="2000" dirty="0"/>
              <a:t>In the above syntax: </a:t>
            </a:r>
            <a:endParaRPr lang="en-US" dirty="0"/>
          </a:p>
          <a:p>
            <a:pPr lvl="1" fontAlgn="base">
              <a:spcAft>
                <a:spcPts val="750"/>
              </a:spcAft>
              <a:buFont typeface="Wingdings" panose="05000000000000000000" pitchFamily="2" charset="2"/>
              <a:buChar char="ü"/>
            </a:pPr>
            <a:r>
              <a:rPr lang="en-US" dirty="0"/>
              <a:t>Class is the keyword used to initialize the class.</a:t>
            </a:r>
          </a:p>
          <a:p>
            <a:pPr lvl="1" fontAlgn="base">
              <a:spcAft>
                <a:spcPts val="750"/>
              </a:spcAft>
              <a:buFont typeface="Wingdings" panose="05000000000000000000" pitchFamily="2" charset="2"/>
              <a:buChar char="ü"/>
            </a:pPr>
            <a:r>
              <a:rPr lang="en-US" dirty="0" err="1"/>
              <a:t>class_name</a:t>
            </a:r>
            <a:r>
              <a:rPr lang="en-US" dirty="0"/>
              <a:t> is the name of the class.</a:t>
            </a:r>
          </a:p>
          <a:p>
            <a:pPr lvl="1" fontAlgn="base">
              <a:spcAft>
                <a:spcPts val="750"/>
              </a:spcAft>
              <a:buFont typeface="Wingdings" panose="05000000000000000000" pitchFamily="2" charset="2"/>
              <a:buChar char="ü"/>
            </a:pPr>
            <a:r>
              <a:rPr lang="en-US" dirty="0"/>
              <a:t>The body of the class consists of fields, constructors, getter and setter methods, etc.</a:t>
            </a:r>
          </a:p>
          <a:p>
            <a:pPr fontAlgn="base">
              <a:spcAft>
                <a:spcPts val="750"/>
              </a:spcAft>
            </a:pPr>
            <a:r>
              <a:rPr lang="en-US" b="0" i="0" dirty="0">
                <a:effectLst/>
                <a:latin typeface="Nunito" pitchFamily="2" charset="0"/>
              </a:rPr>
              <a:t>The body of Constructor includes three things: Class Fields, Class Methods, and Constructors.</a:t>
            </a:r>
            <a:endParaRPr lang="en-US" dirty="0"/>
          </a:p>
        </p:txBody>
      </p:sp>
    </p:spTree>
    <p:extLst>
      <p:ext uri="{BB962C8B-B14F-4D97-AF65-F5344CB8AC3E}">
        <p14:creationId xmlns:p14="http://schemas.microsoft.com/office/powerpoint/2010/main" val="135698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F43E-8CA4-F5E3-AD2B-5659B15E730B}"/>
              </a:ext>
            </a:extLst>
          </p:cNvPr>
          <p:cNvSpPr>
            <a:spLocks noGrp="1"/>
          </p:cNvSpPr>
          <p:nvPr>
            <p:ph type="title"/>
          </p:nvPr>
        </p:nvSpPr>
        <p:spPr/>
        <p:txBody>
          <a:bodyPr/>
          <a:lstStyle/>
          <a:p>
            <a:r>
              <a:rPr lang="en-US" b="1" i="0" dirty="0">
                <a:solidFill>
                  <a:srgbClr val="273239"/>
                </a:solidFill>
                <a:effectLst/>
                <a:latin typeface="Nunito" pitchFamily="2" charset="0"/>
              </a:rPr>
              <a:t>1: Class Fields in Dart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4DCE37B-0312-DA98-EA2F-96C16B313C5C}"/>
              </a:ext>
            </a:extLst>
          </p:cNvPr>
          <p:cNvSpPr>
            <a:spLocks noGrp="1"/>
          </p:cNvSpPr>
          <p:nvPr>
            <p:ph idx="1"/>
          </p:nvPr>
        </p:nvSpPr>
        <p:spPr/>
        <p:txBody>
          <a:bodyPr>
            <a:normAutofit/>
          </a:bodyPr>
          <a:lstStyle/>
          <a:p>
            <a:r>
              <a:rPr lang="en-US" b="0" i="0" dirty="0">
                <a:effectLst/>
                <a:latin typeface="Nunito" pitchFamily="2" charset="0"/>
              </a:rPr>
              <a:t>Classes Fields are the variables which data for the objects. Let us check with an Example:</a:t>
            </a:r>
          </a:p>
          <a:p>
            <a:pPr marL="914400" lvl="2" indent="0">
              <a:buNone/>
            </a:pPr>
            <a:r>
              <a:rPr lang="en-US" dirty="0"/>
              <a:t>class Student{</a:t>
            </a:r>
          </a:p>
          <a:p>
            <a:pPr marL="914400" lvl="2" indent="0">
              <a:buNone/>
            </a:pPr>
            <a:endParaRPr lang="en-US" dirty="0"/>
          </a:p>
          <a:p>
            <a:pPr marL="914400" lvl="2" indent="0">
              <a:buNone/>
            </a:pPr>
            <a:r>
              <a:rPr lang="en-US" dirty="0"/>
              <a:t>         // Fields defining  the </a:t>
            </a:r>
          </a:p>
          <a:p>
            <a:pPr marL="914400" lvl="2" indent="0">
              <a:buNone/>
            </a:pPr>
            <a:r>
              <a:rPr lang="en-US" dirty="0"/>
              <a:t>         // Properties of Class</a:t>
            </a:r>
          </a:p>
          <a:p>
            <a:pPr marL="914400" lvl="2" indent="0">
              <a:buNone/>
            </a:pPr>
            <a:r>
              <a:rPr lang="en-US" dirty="0"/>
              <a:t>         int? </a:t>
            </a:r>
            <a:r>
              <a:rPr lang="en-US" dirty="0" err="1"/>
              <a:t>roll_no</a:t>
            </a:r>
            <a:r>
              <a:rPr lang="en-US" dirty="0"/>
              <a:t>;</a:t>
            </a:r>
          </a:p>
          <a:p>
            <a:pPr marL="914400" lvl="2" indent="0">
              <a:buNone/>
            </a:pPr>
            <a:r>
              <a:rPr lang="en-US" dirty="0"/>
              <a:t>         String? name;</a:t>
            </a:r>
          </a:p>
          <a:p>
            <a:pPr marL="914400" lvl="2" indent="0">
              <a:buNone/>
            </a:pPr>
            <a:r>
              <a:rPr lang="en-US" dirty="0"/>
              <a:t>}</a:t>
            </a:r>
          </a:p>
        </p:txBody>
      </p:sp>
    </p:spTree>
    <p:extLst>
      <p:ext uri="{BB962C8B-B14F-4D97-AF65-F5344CB8AC3E}">
        <p14:creationId xmlns:p14="http://schemas.microsoft.com/office/powerpoint/2010/main" val="385162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911C-8839-43D8-97C2-ADA48DA5396F}"/>
              </a:ext>
            </a:extLst>
          </p:cNvPr>
          <p:cNvSpPr>
            <a:spLocks noGrp="1"/>
          </p:cNvSpPr>
          <p:nvPr>
            <p:ph type="title"/>
          </p:nvPr>
        </p:nvSpPr>
        <p:spPr/>
        <p:txBody>
          <a:bodyPr/>
          <a:lstStyle/>
          <a:p>
            <a:r>
              <a:rPr lang="en-US" dirty="0"/>
              <a:t>2: </a:t>
            </a:r>
            <a:r>
              <a:rPr lang="en-US" b="1" i="0" dirty="0">
                <a:solidFill>
                  <a:srgbClr val="273239"/>
                </a:solidFill>
                <a:effectLst/>
                <a:latin typeface="Nunito" pitchFamily="2" charset="0"/>
              </a:rPr>
              <a:t>Class Methods in Dart</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93F44A8-92FE-0759-CEFC-3C0830EA3655}"/>
              </a:ext>
            </a:extLst>
          </p:cNvPr>
          <p:cNvSpPr>
            <a:spLocks noGrp="1"/>
          </p:cNvSpPr>
          <p:nvPr>
            <p:ph idx="1"/>
          </p:nvPr>
        </p:nvSpPr>
        <p:spPr/>
        <p:txBody>
          <a:bodyPr numCol="2">
            <a:normAutofit fontScale="85000" lnSpcReduction="10000"/>
          </a:bodyPr>
          <a:lstStyle/>
          <a:p>
            <a:r>
              <a:rPr lang="en-US" sz="2900" b="0" i="0" dirty="0">
                <a:effectLst/>
                <a:latin typeface="Nunito" pitchFamily="2" charset="0"/>
              </a:rPr>
              <a:t>Class Methods are the functions that provide behavior for an object. Let us check with a Example:</a:t>
            </a:r>
          </a:p>
          <a:p>
            <a:pPr marL="0" indent="0">
              <a:buNone/>
            </a:pPr>
            <a:r>
              <a:rPr lang="en-US" sz="2600" dirty="0"/>
              <a:t>class Student{</a:t>
            </a:r>
          </a:p>
          <a:p>
            <a:pPr marL="0" indent="0">
              <a:buNone/>
            </a:pPr>
            <a:r>
              <a:rPr lang="en-US" sz="2600" dirty="0"/>
              <a:t>         // Fields defining  the</a:t>
            </a:r>
          </a:p>
          <a:p>
            <a:pPr marL="0" indent="0">
              <a:buNone/>
            </a:pPr>
            <a:r>
              <a:rPr lang="en-US" sz="2600" dirty="0"/>
              <a:t>          // Properties of Class</a:t>
            </a:r>
          </a:p>
          <a:p>
            <a:pPr marL="0" indent="0">
              <a:buNone/>
            </a:pPr>
            <a:r>
              <a:rPr lang="en-US" sz="2600" dirty="0"/>
              <a:t>         int? </a:t>
            </a:r>
            <a:r>
              <a:rPr lang="en-US" sz="2600" dirty="0" err="1"/>
              <a:t>roll_no</a:t>
            </a:r>
            <a:r>
              <a:rPr lang="en-US" sz="2600" dirty="0"/>
              <a:t>;</a:t>
            </a:r>
          </a:p>
          <a:p>
            <a:pPr marL="0" indent="0">
              <a:buNone/>
            </a:pPr>
            <a:r>
              <a:rPr lang="en-US" sz="2600" dirty="0"/>
              <a:t>         String? name;</a:t>
            </a:r>
          </a:p>
          <a:p>
            <a:pPr marL="0" indent="0">
              <a:buNone/>
            </a:pPr>
            <a:endParaRPr lang="en-US" sz="2600" dirty="0"/>
          </a:p>
          <a:p>
            <a:pPr marL="0" indent="0">
              <a:buNone/>
            </a:pPr>
            <a:r>
              <a:rPr lang="en-US" sz="2600" dirty="0"/>
              <a:t>         void </a:t>
            </a:r>
            <a:r>
              <a:rPr lang="en-US" sz="2600" dirty="0" err="1"/>
              <a:t>print_name</a:t>
            </a:r>
            <a:r>
              <a:rPr lang="en-US" sz="2600" dirty="0"/>
              <a:t>(){</a:t>
            </a:r>
          </a:p>
          <a:p>
            <a:pPr marL="0" indent="0">
              <a:buNone/>
            </a:pPr>
            <a:r>
              <a:rPr lang="en-US" sz="2600" dirty="0"/>
              <a:t>              print("Student Name: $name");</a:t>
            </a:r>
          </a:p>
          <a:p>
            <a:pPr marL="0" indent="0">
              <a:buNone/>
            </a:pPr>
            <a:r>
              <a:rPr lang="en-US" sz="2600" dirty="0"/>
              <a:t>         }</a:t>
            </a:r>
          </a:p>
          <a:p>
            <a:pPr marL="457200" lvl="1" indent="0">
              <a:buNone/>
            </a:pPr>
            <a:r>
              <a:rPr lang="en-US" sz="2200" dirty="0"/>
              <a:t>}</a:t>
            </a:r>
            <a:endParaRPr lang="en-US" dirty="0"/>
          </a:p>
        </p:txBody>
      </p:sp>
    </p:spTree>
    <p:extLst>
      <p:ext uri="{BB962C8B-B14F-4D97-AF65-F5344CB8AC3E}">
        <p14:creationId xmlns:p14="http://schemas.microsoft.com/office/powerpoint/2010/main" val="258250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8C2A-5DDA-0AE1-2E25-5CD575CF0F08}"/>
              </a:ext>
            </a:extLst>
          </p:cNvPr>
          <p:cNvSpPr>
            <a:spLocks noGrp="1"/>
          </p:cNvSpPr>
          <p:nvPr>
            <p:ph type="title"/>
          </p:nvPr>
        </p:nvSpPr>
        <p:spPr/>
        <p:txBody>
          <a:bodyPr/>
          <a:lstStyle/>
          <a:p>
            <a:r>
              <a:rPr lang="en-US" dirty="0"/>
              <a:t>3: Constructors in Dart</a:t>
            </a:r>
          </a:p>
        </p:txBody>
      </p:sp>
      <p:sp>
        <p:nvSpPr>
          <p:cNvPr id="3" name="Content Placeholder 2">
            <a:extLst>
              <a:ext uri="{FF2B5EF4-FFF2-40B4-BE49-F238E27FC236}">
                <a16:creationId xmlns:a16="http://schemas.microsoft.com/office/drawing/2014/main" id="{DAA8D282-FD76-36A2-DEA8-34A0F15244E6}"/>
              </a:ext>
            </a:extLst>
          </p:cNvPr>
          <p:cNvSpPr>
            <a:spLocks noGrp="1"/>
          </p:cNvSpPr>
          <p:nvPr>
            <p:ph idx="1"/>
          </p:nvPr>
        </p:nvSpPr>
        <p:spPr/>
        <p:txBody>
          <a:bodyPr/>
          <a:lstStyle/>
          <a:p>
            <a:r>
              <a:rPr lang="en-US" b="0" i="0" dirty="0">
                <a:effectLst/>
                <a:latin typeface="Nunito" pitchFamily="2" charset="0"/>
              </a:rPr>
              <a:t>A Constructor is a block of code that initializes the state and values during object creation. Constructor is name same as the class name and doesn’t return any value.</a:t>
            </a:r>
          </a:p>
          <a:p>
            <a:r>
              <a:rPr lang="en-US" dirty="0"/>
              <a:t>Syntax:</a:t>
            </a:r>
          </a:p>
          <a:p>
            <a:pPr marL="457200" lvl="1" indent="0">
              <a:buNone/>
            </a:pPr>
            <a:r>
              <a:rPr lang="en-US" dirty="0" err="1"/>
              <a:t>class_name</a:t>
            </a:r>
            <a:r>
              <a:rPr lang="en-US" dirty="0"/>
              <a:t>( [ parameters ] ){</a:t>
            </a:r>
          </a:p>
          <a:p>
            <a:pPr marL="457200" lvl="1" indent="0">
              <a:buNone/>
            </a:pPr>
            <a:r>
              <a:rPr lang="en-US" dirty="0"/>
              <a:t>    // Constructor Body</a:t>
            </a:r>
          </a:p>
          <a:p>
            <a:pPr marL="457200" lvl="1" indent="0">
              <a:buNone/>
            </a:pPr>
            <a:r>
              <a:rPr lang="en-US" dirty="0"/>
              <a:t>}</a:t>
            </a:r>
          </a:p>
        </p:txBody>
      </p:sp>
    </p:spTree>
    <p:extLst>
      <p:ext uri="{BB962C8B-B14F-4D97-AF65-F5344CB8AC3E}">
        <p14:creationId xmlns:p14="http://schemas.microsoft.com/office/powerpoint/2010/main" val="107900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3108-97B7-7914-B06A-FB94426A9E3F}"/>
              </a:ext>
            </a:extLst>
          </p:cNvPr>
          <p:cNvSpPr>
            <a:spLocks noGrp="1"/>
          </p:cNvSpPr>
          <p:nvPr>
            <p:ph type="title"/>
          </p:nvPr>
        </p:nvSpPr>
        <p:spPr/>
        <p:txBody>
          <a:bodyPr/>
          <a:lstStyle/>
          <a:p>
            <a:pPr algn="l" fontAlgn="base"/>
            <a:r>
              <a:rPr lang="en-US" b="1" i="0" dirty="0">
                <a:solidFill>
                  <a:srgbClr val="273239"/>
                </a:solidFill>
                <a:effectLst/>
                <a:latin typeface="Source Sans 3"/>
              </a:rPr>
              <a:t>Dart – Loops</a:t>
            </a:r>
          </a:p>
        </p:txBody>
      </p:sp>
      <p:sp>
        <p:nvSpPr>
          <p:cNvPr id="3" name="Content Placeholder 2">
            <a:extLst>
              <a:ext uri="{FF2B5EF4-FFF2-40B4-BE49-F238E27FC236}">
                <a16:creationId xmlns:a16="http://schemas.microsoft.com/office/drawing/2014/main" id="{88C500AB-F306-7166-7315-A82464385F2B}"/>
              </a:ext>
            </a:extLst>
          </p:cNvPr>
          <p:cNvSpPr>
            <a:spLocks noGrp="1"/>
          </p:cNvSpPr>
          <p:nvPr>
            <p:ph idx="1"/>
          </p:nvPr>
        </p:nvSpPr>
        <p:spPr/>
        <p:txBody>
          <a:bodyPr>
            <a:normAutofit fontScale="32500" lnSpcReduction="20000"/>
          </a:bodyPr>
          <a:lstStyle/>
          <a:p>
            <a:r>
              <a:rPr lang="en-US" sz="7200" b="0" i="0" dirty="0">
                <a:solidFill>
                  <a:srgbClr val="273239"/>
                </a:solidFill>
                <a:effectLst/>
                <a:latin typeface="Nunito" pitchFamily="2" charset="0"/>
              </a:rPr>
              <a:t>A looping statement in Dart or any other programming language is used to repeat a particular set of commands until certain conditions are not completed. There are different ways to do so. They are: </a:t>
            </a:r>
          </a:p>
          <a:p>
            <a:pPr lvl="1" fontAlgn="base">
              <a:spcAft>
                <a:spcPts val="1800"/>
              </a:spcAft>
              <a:buFont typeface="Wingdings" panose="05000000000000000000" pitchFamily="2" charset="2"/>
              <a:buChar char="ü"/>
            </a:pPr>
            <a:r>
              <a:rPr lang="en-US" sz="7200" b="0" i="0" dirty="0">
                <a:solidFill>
                  <a:srgbClr val="273239"/>
                </a:solidFill>
                <a:effectLst/>
                <a:latin typeface="Nunito" pitchFamily="2" charset="0"/>
              </a:rPr>
              <a:t>for loop</a:t>
            </a:r>
          </a:p>
          <a:p>
            <a:pPr lvl="1" fontAlgn="base">
              <a:spcAft>
                <a:spcPts val="1800"/>
              </a:spcAft>
              <a:buFont typeface="Wingdings" panose="05000000000000000000" pitchFamily="2" charset="2"/>
              <a:buChar char="ü"/>
            </a:pPr>
            <a:r>
              <a:rPr lang="en-US" sz="7200" b="0" i="0" dirty="0">
                <a:solidFill>
                  <a:srgbClr val="273239"/>
                </a:solidFill>
                <a:effectLst/>
                <a:latin typeface="Nunito" pitchFamily="2" charset="0"/>
              </a:rPr>
              <a:t>while loop</a:t>
            </a:r>
          </a:p>
          <a:p>
            <a:pPr lvl="1" fontAlgn="base">
              <a:spcAft>
                <a:spcPts val="1800"/>
              </a:spcAft>
              <a:buFont typeface="Wingdings" panose="05000000000000000000" pitchFamily="2" charset="2"/>
              <a:buChar char="ü"/>
            </a:pPr>
            <a:r>
              <a:rPr lang="en-US" sz="7200" b="0" i="0" dirty="0">
                <a:solidFill>
                  <a:srgbClr val="273239"/>
                </a:solidFill>
                <a:effectLst/>
                <a:latin typeface="Nunito" pitchFamily="2" charset="0"/>
              </a:rPr>
              <a:t>do-while loop</a:t>
            </a:r>
          </a:p>
          <a:p>
            <a:endParaRPr lang="en-US" dirty="0"/>
          </a:p>
        </p:txBody>
      </p:sp>
    </p:spTree>
    <p:extLst>
      <p:ext uri="{BB962C8B-B14F-4D97-AF65-F5344CB8AC3E}">
        <p14:creationId xmlns:p14="http://schemas.microsoft.com/office/powerpoint/2010/main" val="41437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670D-2E33-04E2-C07C-3828E07855EF}"/>
              </a:ext>
            </a:extLst>
          </p:cNvPr>
          <p:cNvSpPr>
            <a:spLocks noGrp="1"/>
          </p:cNvSpPr>
          <p:nvPr>
            <p:ph type="title"/>
          </p:nvPr>
        </p:nvSpPr>
        <p:spPr/>
        <p:txBody>
          <a:bodyPr/>
          <a:lstStyle/>
          <a:p>
            <a:r>
              <a:rPr lang="en-US" b="1" i="0" dirty="0">
                <a:solidFill>
                  <a:srgbClr val="273239"/>
                </a:solidFill>
                <a:effectLst/>
                <a:latin typeface="Nunito" pitchFamily="2" charset="0"/>
              </a:rPr>
              <a:t>for loop</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FFF431C-D4F1-0F73-56E6-741593D0303C}"/>
              </a:ext>
            </a:extLst>
          </p:cNvPr>
          <p:cNvSpPr>
            <a:spLocks noGrp="1"/>
          </p:cNvSpPr>
          <p:nvPr>
            <p:ph idx="1"/>
          </p:nvPr>
        </p:nvSpPr>
        <p:spPr/>
        <p:txBody>
          <a:bodyPr/>
          <a:lstStyle/>
          <a:p>
            <a:r>
              <a:rPr lang="en-US" b="0" i="0" dirty="0">
                <a:solidFill>
                  <a:srgbClr val="273239"/>
                </a:solidFill>
                <a:effectLst/>
                <a:latin typeface="Nunito" pitchFamily="2" charset="0"/>
              </a:rPr>
              <a:t>For loop in Dart is similar to that in Java or any other language and also the flow of execution is the same as that in Java or any other language.</a:t>
            </a:r>
          </a:p>
          <a:p>
            <a:r>
              <a:rPr lang="en-US" dirty="0"/>
              <a:t>Syntax: </a:t>
            </a:r>
          </a:p>
          <a:p>
            <a:pPr marL="457200" lvl="1" indent="0">
              <a:buNone/>
            </a:pPr>
            <a:r>
              <a:rPr lang="en-US" dirty="0"/>
              <a:t>for(initialization; condition; text expression){</a:t>
            </a:r>
          </a:p>
          <a:p>
            <a:pPr marL="457200" lvl="1" indent="0">
              <a:buNone/>
            </a:pPr>
            <a:r>
              <a:rPr lang="en-US" dirty="0"/>
              <a:t>    // Body of the loop</a:t>
            </a:r>
          </a:p>
          <a:p>
            <a:pPr marL="457200" lvl="1" indent="0">
              <a:buNone/>
            </a:pPr>
            <a:r>
              <a:rPr lang="en-US" dirty="0"/>
              <a:t>}</a:t>
            </a:r>
          </a:p>
        </p:txBody>
      </p:sp>
    </p:spTree>
    <p:extLst>
      <p:ext uri="{BB962C8B-B14F-4D97-AF65-F5344CB8AC3E}">
        <p14:creationId xmlns:p14="http://schemas.microsoft.com/office/powerpoint/2010/main" val="234140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99F8-C2FE-5E39-C3D5-63D9B0BB6228}"/>
              </a:ext>
            </a:extLst>
          </p:cNvPr>
          <p:cNvSpPr>
            <a:spLocks noGrp="1"/>
          </p:cNvSpPr>
          <p:nvPr>
            <p:ph type="title"/>
          </p:nvPr>
        </p:nvSpPr>
        <p:spPr/>
        <p:txBody>
          <a:bodyPr/>
          <a:lstStyle/>
          <a:p>
            <a:r>
              <a:rPr lang="en-US" dirty="0"/>
              <a:t>Control flow</a:t>
            </a:r>
          </a:p>
        </p:txBody>
      </p:sp>
      <p:sp>
        <p:nvSpPr>
          <p:cNvPr id="3" name="Content Placeholder 2">
            <a:extLst>
              <a:ext uri="{FF2B5EF4-FFF2-40B4-BE49-F238E27FC236}">
                <a16:creationId xmlns:a16="http://schemas.microsoft.com/office/drawing/2014/main" id="{E3BC0078-715E-D45E-8011-9AB457992A19}"/>
              </a:ext>
            </a:extLst>
          </p:cNvPr>
          <p:cNvSpPr>
            <a:spLocks noGrp="1"/>
          </p:cNvSpPr>
          <p:nvPr>
            <p:ph idx="1"/>
          </p:nvPr>
        </p:nvSpPr>
        <p:spPr/>
        <p:txBody>
          <a:bodyPr/>
          <a:lstStyle/>
          <a:p>
            <a:r>
              <a:rPr lang="en-US" dirty="0"/>
              <a:t>Control flow goes as: </a:t>
            </a:r>
          </a:p>
          <a:p>
            <a:pPr lvl="1">
              <a:buFont typeface="Wingdings" panose="05000000000000000000" pitchFamily="2" charset="2"/>
              <a:buChar char="ü"/>
            </a:pPr>
            <a:r>
              <a:rPr lang="en-US" dirty="0"/>
              <a:t>initialization</a:t>
            </a:r>
          </a:p>
          <a:p>
            <a:pPr lvl="1">
              <a:buFont typeface="Wingdings" panose="05000000000000000000" pitchFamily="2" charset="2"/>
              <a:buChar char="ü"/>
            </a:pPr>
            <a:r>
              <a:rPr lang="en-US" dirty="0"/>
              <a:t>Condition</a:t>
            </a:r>
          </a:p>
          <a:p>
            <a:pPr lvl="1">
              <a:buFont typeface="Wingdings" panose="05000000000000000000" pitchFamily="2" charset="2"/>
              <a:buChar char="ü"/>
            </a:pPr>
            <a:r>
              <a:rPr lang="en-US" dirty="0"/>
              <a:t>Body of loop</a:t>
            </a:r>
          </a:p>
          <a:p>
            <a:pPr lvl="1">
              <a:buFont typeface="Wingdings" panose="05000000000000000000" pitchFamily="2" charset="2"/>
              <a:buChar char="ü"/>
            </a:pPr>
            <a:r>
              <a:rPr lang="en-US" dirty="0"/>
              <a:t>Test expression</a:t>
            </a:r>
          </a:p>
          <a:p>
            <a:r>
              <a:rPr lang="en-US" dirty="0"/>
              <a:t>The first is executed only once </a:t>
            </a:r>
            <a:r>
              <a:rPr lang="en-US" dirty="0" err="1"/>
              <a:t>i.e</a:t>
            </a:r>
            <a:r>
              <a:rPr lang="en-US" dirty="0"/>
              <a:t> in the beginning while the other three are executed until the condition turns out to be false.</a:t>
            </a:r>
          </a:p>
        </p:txBody>
      </p:sp>
    </p:spTree>
    <p:extLst>
      <p:ext uri="{BB962C8B-B14F-4D97-AF65-F5344CB8AC3E}">
        <p14:creationId xmlns:p14="http://schemas.microsoft.com/office/powerpoint/2010/main" val="274598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7073-7A04-B79F-0C48-B84184B67D8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1768CF6-DA87-FC72-FDA9-9357D2DCCA91}"/>
              </a:ext>
            </a:extLst>
          </p:cNvPr>
          <p:cNvSpPr>
            <a:spLocks noGrp="1"/>
          </p:cNvSpPr>
          <p:nvPr>
            <p:ph idx="1"/>
          </p:nvPr>
        </p:nvSpPr>
        <p:spPr/>
        <p:txBody>
          <a:bodyPr/>
          <a:lstStyle/>
          <a:p>
            <a:pPr marL="0" indent="0">
              <a:buNone/>
            </a:pPr>
            <a:r>
              <a:rPr lang="en-US" dirty="0"/>
              <a:t>// Printing Hello World! 5 times</a:t>
            </a:r>
          </a:p>
          <a:p>
            <a:pPr marL="0" indent="0">
              <a:buNone/>
            </a:pPr>
            <a:r>
              <a:rPr lang="en-US" dirty="0"/>
              <a:t>void main()</a:t>
            </a:r>
          </a:p>
          <a:p>
            <a:pPr marL="0" indent="0">
              <a:buNone/>
            </a:pPr>
            <a:r>
              <a:rPr lang="en-US" dirty="0"/>
              <a:t>{</a:t>
            </a:r>
          </a:p>
          <a:p>
            <a:pPr marL="0" indent="0">
              <a:buNone/>
            </a:pPr>
            <a:r>
              <a:rPr lang="en-US" dirty="0"/>
              <a:t>	for (int i = 0; i &lt; 5; i++) {</a:t>
            </a:r>
          </a:p>
          <a:p>
            <a:pPr marL="0" indent="0">
              <a:buNone/>
            </a:pPr>
            <a:r>
              <a:rPr lang="en-US" dirty="0"/>
              <a:t>		print(‘Hello World!');</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185300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E72B-8A21-3418-818D-560A173CC28E}"/>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5225DF4D-B763-A502-7632-028312419819}"/>
              </a:ext>
            </a:extLst>
          </p:cNvPr>
          <p:cNvSpPr>
            <a:spLocks noGrp="1"/>
          </p:cNvSpPr>
          <p:nvPr>
            <p:ph idx="1"/>
          </p:nvPr>
        </p:nvSpPr>
        <p:spPr/>
        <p:txBody>
          <a:bodyPr/>
          <a:lstStyle/>
          <a:p>
            <a:r>
              <a:rPr lang="en-US" b="0" i="0" dirty="0">
                <a:solidFill>
                  <a:srgbClr val="273239"/>
                </a:solidFill>
                <a:effectLst/>
                <a:latin typeface="Nunito" pitchFamily="2" charset="0"/>
              </a:rPr>
              <a:t>The body of the loop will run until and unless the condition is true.</a:t>
            </a:r>
          </a:p>
          <a:p>
            <a:r>
              <a:rPr lang="en-US" dirty="0">
                <a:solidFill>
                  <a:srgbClr val="273239"/>
                </a:solidFill>
                <a:latin typeface="Nunito" pitchFamily="2" charset="0"/>
              </a:rPr>
              <a:t>Expression:</a:t>
            </a:r>
          </a:p>
          <a:p>
            <a:pPr marL="457200" lvl="1" indent="0">
              <a:buNone/>
            </a:pPr>
            <a:r>
              <a:rPr lang="en-US" dirty="0"/>
              <a:t>while(condition){</a:t>
            </a:r>
          </a:p>
          <a:p>
            <a:pPr marL="457200" lvl="1" indent="0">
              <a:buNone/>
            </a:pPr>
            <a:r>
              <a:rPr lang="en-US" dirty="0"/>
              <a:t>    text expression;</a:t>
            </a:r>
          </a:p>
          <a:p>
            <a:pPr marL="457200" lvl="1" indent="0">
              <a:buNone/>
            </a:pPr>
            <a:r>
              <a:rPr lang="en-US" dirty="0"/>
              <a:t>    // Body of loop</a:t>
            </a:r>
          </a:p>
          <a:p>
            <a:pPr marL="914400" lvl="2" indent="0">
              <a:buNone/>
            </a:pPr>
            <a:r>
              <a:rPr lang="en-US" dirty="0"/>
              <a:t>}</a:t>
            </a:r>
            <a:br>
              <a:rPr lang="en-US" dirty="0"/>
            </a:br>
            <a:endParaRPr lang="en-US" dirty="0"/>
          </a:p>
        </p:txBody>
      </p:sp>
    </p:spTree>
    <p:extLst>
      <p:ext uri="{BB962C8B-B14F-4D97-AF65-F5344CB8AC3E}">
        <p14:creationId xmlns:p14="http://schemas.microsoft.com/office/powerpoint/2010/main" val="87087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AB5F-8B12-02E1-1472-2E5EB923886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68503E2-D01B-72F8-E6B5-C5B5A781ED41}"/>
              </a:ext>
            </a:extLst>
          </p:cNvPr>
          <p:cNvSpPr>
            <a:spLocks noGrp="1"/>
          </p:cNvSpPr>
          <p:nvPr>
            <p:ph idx="1"/>
          </p:nvPr>
        </p:nvSpPr>
        <p:spPr>
          <a:xfrm>
            <a:off x="1451579" y="2015732"/>
            <a:ext cx="9603275" cy="4356493"/>
          </a:xfrm>
        </p:spPr>
        <p:txBody>
          <a:bodyPr>
            <a:normAutofit fontScale="40000" lnSpcReduction="20000"/>
          </a:bodyPr>
          <a:lstStyle/>
          <a:p>
            <a:pPr marL="0" indent="0">
              <a:buNone/>
            </a:pPr>
            <a:r>
              <a:rPr lang="en-US" sz="5500" dirty="0"/>
              <a:t>void main()</a:t>
            </a:r>
          </a:p>
          <a:p>
            <a:pPr marL="0" indent="0">
              <a:buNone/>
            </a:pPr>
            <a:r>
              <a:rPr lang="en-US" sz="5500" dirty="0"/>
              <a:t>{</a:t>
            </a:r>
          </a:p>
          <a:p>
            <a:pPr marL="0" indent="0">
              <a:buNone/>
            </a:pPr>
            <a:r>
              <a:rPr lang="en-US" sz="5500" dirty="0"/>
              <a:t>	var a = 4;</a:t>
            </a:r>
          </a:p>
          <a:p>
            <a:pPr marL="0" indent="0">
              <a:buNone/>
            </a:pPr>
            <a:r>
              <a:rPr lang="en-US" sz="5500" dirty="0"/>
              <a:t>	int i = 1;</a:t>
            </a:r>
          </a:p>
          <a:p>
            <a:pPr marL="0" indent="0">
              <a:buNone/>
            </a:pPr>
            <a:r>
              <a:rPr lang="en-US" sz="5500" dirty="0"/>
              <a:t>	while (i &lt;= a) {</a:t>
            </a:r>
          </a:p>
          <a:p>
            <a:pPr marL="0" indent="0">
              <a:buNone/>
            </a:pPr>
            <a:r>
              <a:rPr lang="en-US" sz="5500" dirty="0"/>
              <a:t>		print('Hello World!');</a:t>
            </a:r>
          </a:p>
          <a:p>
            <a:pPr marL="0" indent="0">
              <a:buNone/>
            </a:pPr>
            <a:r>
              <a:rPr lang="en-US" sz="5500" dirty="0"/>
              <a:t>		i++;</a:t>
            </a:r>
          </a:p>
          <a:p>
            <a:pPr marL="0" indent="0">
              <a:buNone/>
            </a:pPr>
            <a:r>
              <a:rPr lang="en-US" sz="5500" dirty="0"/>
              <a:t>	}</a:t>
            </a:r>
          </a:p>
          <a:p>
            <a:pPr marL="0" indent="0">
              <a:buNone/>
            </a:pPr>
            <a:r>
              <a:rPr lang="en-US" sz="5500" dirty="0"/>
              <a:t>}</a:t>
            </a:r>
          </a:p>
          <a:p>
            <a:pPr marL="0" indent="0">
              <a:buNone/>
            </a:pPr>
            <a:endParaRPr lang="en-US" dirty="0"/>
          </a:p>
        </p:txBody>
      </p:sp>
    </p:spTree>
    <p:extLst>
      <p:ext uri="{BB962C8B-B14F-4D97-AF65-F5344CB8AC3E}">
        <p14:creationId xmlns:p14="http://schemas.microsoft.com/office/powerpoint/2010/main" val="579863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6B7D-F7AD-BF60-8231-775797987E4A}"/>
              </a:ext>
            </a:extLst>
          </p:cNvPr>
          <p:cNvSpPr>
            <a:spLocks noGrp="1"/>
          </p:cNvSpPr>
          <p:nvPr>
            <p:ph type="title"/>
          </p:nvPr>
        </p:nvSpPr>
        <p:spPr/>
        <p:txBody>
          <a:bodyPr/>
          <a:lstStyle/>
          <a:p>
            <a:r>
              <a:rPr lang="en-US" b="1" i="0" dirty="0">
                <a:solidFill>
                  <a:srgbClr val="273239"/>
                </a:solidFill>
                <a:effectLst/>
                <a:latin typeface="Nunito" pitchFamily="2" charset="0"/>
              </a:rPr>
              <a:t>Do</a:t>
            </a:r>
            <a:r>
              <a:rPr lang="en-US" b="1" dirty="0">
                <a:solidFill>
                  <a:srgbClr val="273239"/>
                </a:solidFill>
                <a:latin typeface="Nunito" pitchFamily="2" charset="0"/>
              </a:rPr>
              <a:t>-</a:t>
            </a:r>
            <a:r>
              <a:rPr lang="en-US" b="1" i="0" dirty="0">
                <a:solidFill>
                  <a:srgbClr val="273239"/>
                </a:solidFill>
                <a:effectLst/>
                <a:latin typeface="Nunito" pitchFamily="2" charset="0"/>
              </a:rPr>
              <a:t>while loop</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0CD4688-B1A3-49CF-967D-38CA5428BED8}"/>
              </a:ext>
            </a:extLst>
          </p:cNvPr>
          <p:cNvSpPr>
            <a:spLocks noGrp="1"/>
          </p:cNvSpPr>
          <p:nvPr>
            <p:ph idx="1"/>
          </p:nvPr>
        </p:nvSpPr>
        <p:spPr/>
        <p:txBody>
          <a:bodyPr/>
          <a:lstStyle/>
          <a:p>
            <a:r>
              <a:rPr lang="en-US" dirty="0"/>
              <a:t>The body of the loop will be executed first and then the condition is tested.</a:t>
            </a:r>
          </a:p>
          <a:p>
            <a:r>
              <a:rPr lang="en-US" dirty="0"/>
              <a:t>Syntax: </a:t>
            </a:r>
          </a:p>
          <a:p>
            <a:pPr marL="457200" lvl="1" indent="0">
              <a:buNone/>
            </a:pPr>
            <a:r>
              <a:rPr lang="en-US" dirty="0"/>
              <a:t> do{</a:t>
            </a:r>
          </a:p>
          <a:p>
            <a:pPr marL="457200" lvl="1" indent="0">
              <a:buNone/>
            </a:pPr>
            <a:r>
              <a:rPr lang="en-US" dirty="0"/>
              <a:t>    text expression;</a:t>
            </a:r>
          </a:p>
          <a:p>
            <a:pPr marL="457200" lvl="1" indent="0">
              <a:buNone/>
            </a:pPr>
            <a:r>
              <a:rPr lang="en-US" dirty="0"/>
              <a:t>    // Body of loop</a:t>
            </a:r>
          </a:p>
          <a:p>
            <a:pPr marL="457200" lvl="1" indent="0">
              <a:buNone/>
            </a:pPr>
            <a:r>
              <a:rPr lang="en-US" dirty="0"/>
              <a:t>}while(condition);</a:t>
            </a:r>
          </a:p>
        </p:txBody>
      </p:sp>
    </p:spTree>
    <p:extLst>
      <p:ext uri="{BB962C8B-B14F-4D97-AF65-F5344CB8AC3E}">
        <p14:creationId xmlns:p14="http://schemas.microsoft.com/office/powerpoint/2010/main" val="26137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E21A-77B4-F0FF-64C3-017BFEB2CDC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A6C71D2-DF32-F3B5-22EB-11E8358A27E5}"/>
              </a:ext>
            </a:extLst>
          </p:cNvPr>
          <p:cNvSpPr>
            <a:spLocks noGrp="1"/>
          </p:cNvSpPr>
          <p:nvPr>
            <p:ph idx="1"/>
          </p:nvPr>
        </p:nvSpPr>
        <p:spPr/>
        <p:txBody>
          <a:bodyPr>
            <a:normAutofit fontScale="85000" lnSpcReduction="20000"/>
          </a:bodyPr>
          <a:lstStyle/>
          <a:p>
            <a:pPr marL="0" indent="0">
              <a:buNone/>
            </a:pPr>
            <a:r>
              <a:rPr lang="en-US" dirty="0"/>
              <a:t>void main()</a:t>
            </a:r>
          </a:p>
          <a:p>
            <a:pPr marL="0" indent="0">
              <a:buNone/>
            </a:pPr>
            <a:r>
              <a:rPr lang="en-US" dirty="0"/>
              <a:t>{</a:t>
            </a:r>
          </a:p>
          <a:p>
            <a:pPr marL="0" indent="0">
              <a:buNone/>
            </a:pPr>
            <a:r>
              <a:rPr lang="en-US" dirty="0"/>
              <a:t>	var a = 4;</a:t>
            </a:r>
          </a:p>
          <a:p>
            <a:pPr marL="0" indent="0">
              <a:buNone/>
            </a:pPr>
            <a:r>
              <a:rPr lang="en-US" dirty="0"/>
              <a:t>	int i = 1;</a:t>
            </a:r>
          </a:p>
          <a:p>
            <a:pPr marL="0" indent="0">
              <a:buNone/>
            </a:pPr>
            <a:r>
              <a:rPr lang="en-US" dirty="0"/>
              <a:t>	do {</a:t>
            </a:r>
          </a:p>
          <a:p>
            <a:pPr marL="0" indent="0">
              <a:buNone/>
            </a:pPr>
            <a:r>
              <a:rPr lang="en-US" dirty="0"/>
              <a:t>		print('Hello World!');</a:t>
            </a:r>
          </a:p>
          <a:p>
            <a:pPr marL="0" indent="0">
              <a:buNone/>
            </a:pPr>
            <a:r>
              <a:rPr lang="en-US" dirty="0"/>
              <a:t>		i++;</a:t>
            </a:r>
          </a:p>
          <a:p>
            <a:pPr marL="0" indent="0">
              <a:buNone/>
            </a:pPr>
            <a:r>
              <a:rPr lang="en-US" dirty="0"/>
              <a:t>	} while (i &lt;= a);</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641513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2824</TotalTime>
  <Words>694</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Gill Sans MT</vt:lpstr>
      <vt:lpstr>Nunito</vt:lpstr>
      <vt:lpstr>Source Sans 3</vt:lpstr>
      <vt:lpstr>Wingdings</vt:lpstr>
      <vt:lpstr>Gallery</vt:lpstr>
      <vt:lpstr>Lecture 2: DART</vt:lpstr>
      <vt:lpstr>Dart – Loops</vt:lpstr>
      <vt:lpstr>for loop </vt:lpstr>
      <vt:lpstr>Control flow</vt:lpstr>
      <vt:lpstr>Example</vt:lpstr>
      <vt:lpstr>while loop</vt:lpstr>
      <vt:lpstr>Example</vt:lpstr>
      <vt:lpstr>Do-while loop </vt:lpstr>
      <vt:lpstr>Example</vt:lpstr>
      <vt:lpstr>Dart – Functions</vt:lpstr>
      <vt:lpstr>Defining the Function in Dart</vt:lpstr>
      <vt:lpstr>Defining the Function in Dart(cont.)</vt:lpstr>
      <vt:lpstr>Example</vt:lpstr>
      <vt:lpstr>Dart – Classes And Objects </vt:lpstr>
      <vt:lpstr>Classes in Dart</vt:lpstr>
      <vt:lpstr>Classes in Dart(cont.)</vt:lpstr>
      <vt:lpstr>1: Class Fields in Dart </vt:lpstr>
      <vt:lpstr>2: Class Methods in Dart </vt:lpstr>
      <vt:lpstr>3: Constructors in Dart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DART</dc:title>
  <dc:creator>Umar Hussain Haider</dc:creator>
  <cp:lastModifiedBy>Sidra Khatoon</cp:lastModifiedBy>
  <cp:revision>17</cp:revision>
  <dcterms:created xsi:type="dcterms:W3CDTF">2024-09-29T16:04:17Z</dcterms:created>
  <dcterms:modified xsi:type="dcterms:W3CDTF">2025-03-04T03:36:59Z</dcterms:modified>
</cp:coreProperties>
</file>