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72" r:id="rId15"/>
    <p:sldId id="268" r:id="rId16"/>
    <p:sldId id="269" r:id="rId17"/>
    <p:sldId id="270" r:id="rId18"/>
    <p:sldId id="273" r:id="rId19"/>
    <p:sldId id="274" r:id="rId20"/>
    <p:sldId id="275" r:id="rId21"/>
  </p:sldIdLst>
  <p:sldSz cx="12192000" cy="6858000"/>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5265809" y="1"/>
            <a:ext cx="4028440" cy="351737"/>
          </a:xfrm>
          <a:prstGeom prst="rect">
            <a:avLst/>
          </a:prstGeom>
        </p:spPr>
        <p:txBody>
          <a:bodyPr vert="horz" lIns="93177" tIns="46589" rIns="93177" bIns="46589" rtlCol="0"/>
          <a:lstStyle>
            <a:lvl1pPr algn="r">
              <a:defRPr sz="1200"/>
            </a:lvl1pPr>
          </a:lstStyle>
          <a:p>
            <a:fld id="{4328F804-A6D0-4C42-A4DF-F72794FF8A44}" type="datetimeFigureOut">
              <a:rPr lang="en-US" smtClean="0"/>
              <a:t>4/15/2025</a:t>
            </a:fld>
            <a:endParaRPr lang="en-US"/>
          </a:p>
        </p:txBody>
      </p:sp>
      <p:sp>
        <p:nvSpPr>
          <p:cNvPr id="4" name="Footer Placeholder 3"/>
          <p:cNvSpPr>
            <a:spLocks noGrp="1"/>
          </p:cNvSpPr>
          <p:nvPr>
            <p:ph type="ftr" sz="quarter" idx="2"/>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5265809" y="6658664"/>
            <a:ext cx="4028440" cy="351736"/>
          </a:xfrm>
          <a:prstGeom prst="rect">
            <a:avLst/>
          </a:prstGeom>
        </p:spPr>
        <p:txBody>
          <a:bodyPr vert="horz" lIns="93177" tIns="46589" rIns="93177" bIns="46589" rtlCol="0" anchor="b"/>
          <a:lstStyle>
            <a:lvl1pPr algn="r">
              <a:defRPr sz="1200"/>
            </a:lvl1pPr>
          </a:lstStyle>
          <a:p>
            <a:fld id="{CA543669-4B51-46AF-B5B6-B88A011D4EE6}" type="slidenum">
              <a:rPr lang="en-US" smtClean="0"/>
              <a:t>‹#›</a:t>
            </a:fld>
            <a:endParaRPr lang="en-US"/>
          </a:p>
        </p:txBody>
      </p:sp>
    </p:spTree>
    <p:extLst>
      <p:ext uri="{BB962C8B-B14F-4D97-AF65-F5344CB8AC3E}">
        <p14:creationId xmlns:p14="http://schemas.microsoft.com/office/powerpoint/2010/main" val="17516567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1737"/>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5265809" y="1"/>
            <a:ext cx="4028440" cy="351737"/>
          </a:xfrm>
          <a:prstGeom prst="rect">
            <a:avLst/>
          </a:prstGeom>
        </p:spPr>
        <p:txBody>
          <a:bodyPr vert="horz" lIns="93177" tIns="46589" rIns="93177" bIns="46589" rtlCol="0"/>
          <a:lstStyle>
            <a:lvl1pPr algn="r">
              <a:defRPr sz="1200"/>
            </a:lvl1pPr>
          </a:lstStyle>
          <a:p>
            <a:fld id="{10C01793-21F1-4E5E-8403-8E6730E3C35E}" type="datetimeFigureOut">
              <a:rPr lang="en-US" smtClean="0"/>
              <a:t>4/15/2025</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929640" y="3373754"/>
            <a:ext cx="7437120" cy="2760346"/>
          </a:xfrm>
          <a:prstGeom prst="rect">
            <a:avLst/>
          </a:prstGeom>
        </p:spPr>
        <p:txBody>
          <a:bodyPr vert="horz" lIns="93177" tIns="46589" rIns="93177" bIns="46589"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1736"/>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5265809" y="6658664"/>
            <a:ext cx="4028440" cy="351736"/>
          </a:xfrm>
          <a:prstGeom prst="rect">
            <a:avLst/>
          </a:prstGeom>
        </p:spPr>
        <p:txBody>
          <a:bodyPr vert="horz" lIns="93177" tIns="46589" rIns="93177" bIns="46589" rtlCol="0" anchor="b"/>
          <a:lstStyle>
            <a:lvl1pPr algn="r">
              <a:defRPr sz="1200"/>
            </a:lvl1pPr>
          </a:lstStyle>
          <a:p>
            <a:fld id="{E70A39FE-513A-43AD-B050-25FF9A54763C}" type="slidenum">
              <a:rPr lang="en-US" smtClean="0"/>
              <a:t>‹#›</a:t>
            </a:fld>
            <a:endParaRPr lang="en-US"/>
          </a:p>
        </p:txBody>
      </p:sp>
    </p:spTree>
    <p:extLst>
      <p:ext uri="{BB962C8B-B14F-4D97-AF65-F5344CB8AC3E}">
        <p14:creationId xmlns:p14="http://schemas.microsoft.com/office/powerpoint/2010/main" val="10411074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0A39FE-513A-43AD-B050-25FF9A54763C}" type="slidenum">
              <a:rPr lang="en-US" smtClean="0"/>
              <a:t>11</a:t>
            </a:fld>
            <a:endParaRPr lang="en-US"/>
          </a:p>
        </p:txBody>
      </p:sp>
    </p:spTree>
    <p:extLst>
      <p:ext uri="{BB962C8B-B14F-4D97-AF65-F5344CB8AC3E}">
        <p14:creationId xmlns:p14="http://schemas.microsoft.com/office/powerpoint/2010/main" val="28311373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0A39FE-513A-43AD-B050-25FF9A54763C}" type="slidenum">
              <a:rPr lang="en-US" smtClean="0"/>
              <a:t>12</a:t>
            </a:fld>
            <a:endParaRPr lang="en-US"/>
          </a:p>
        </p:txBody>
      </p:sp>
    </p:spTree>
    <p:extLst>
      <p:ext uri="{BB962C8B-B14F-4D97-AF65-F5344CB8AC3E}">
        <p14:creationId xmlns:p14="http://schemas.microsoft.com/office/powerpoint/2010/main" val="2525801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94F5ABA-2EF0-4796-9DDF-15E97A5D260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178D2-9C91-4C35-A069-8FD5180998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8457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4F5ABA-2EF0-4796-9DDF-15E97A5D260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178D2-9C91-4C35-A069-8FD51809986E}" type="slidenum">
              <a:rPr lang="en-US" smtClean="0"/>
              <a:t>‹#›</a:t>
            </a:fld>
            <a:endParaRPr lang="en-US"/>
          </a:p>
        </p:txBody>
      </p:sp>
    </p:spTree>
    <p:extLst>
      <p:ext uri="{BB962C8B-B14F-4D97-AF65-F5344CB8AC3E}">
        <p14:creationId xmlns:p14="http://schemas.microsoft.com/office/powerpoint/2010/main" val="29797523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4F5ABA-2EF0-4796-9DDF-15E97A5D260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178D2-9C91-4C35-A069-8FD51809986E}" type="slidenum">
              <a:rPr lang="en-US" smtClean="0"/>
              <a:t>‹#›</a:t>
            </a:fld>
            <a:endParaRPr lang="en-US"/>
          </a:p>
        </p:txBody>
      </p:sp>
    </p:spTree>
    <p:extLst>
      <p:ext uri="{BB962C8B-B14F-4D97-AF65-F5344CB8AC3E}">
        <p14:creationId xmlns:p14="http://schemas.microsoft.com/office/powerpoint/2010/main" val="1268266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4F5ABA-2EF0-4796-9DDF-15E97A5D260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178D2-9C91-4C35-A069-8FD51809986E}" type="slidenum">
              <a:rPr lang="en-US" smtClean="0"/>
              <a:t>‹#›</a:t>
            </a:fld>
            <a:endParaRPr lang="en-US"/>
          </a:p>
        </p:txBody>
      </p:sp>
    </p:spTree>
    <p:extLst>
      <p:ext uri="{BB962C8B-B14F-4D97-AF65-F5344CB8AC3E}">
        <p14:creationId xmlns:p14="http://schemas.microsoft.com/office/powerpoint/2010/main" val="494581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94F5ABA-2EF0-4796-9DDF-15E97A5D2608}"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30178D2-9C91-4C35-A069-8FD51809986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524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94F5ABA-2EF0-4796-9DDF-15E97A5D2608}"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0178D2-9C91-4C35-A069-8FD51809986E}" type="slidenum">
              <a:rPr lang="en-US" smtClean="0"/>
              <a:t>‹#›</a:t>
            </a:fld>
            <a:endParaRPr lang="en-US"/>
          </a:p>
        </p:txBody>
      </p:sp>
    </p:spTree>
    <p:extLst>
      <p:ext uri="{BB962C8B-B14F-4D97-AF65-F5344CB8AC3E}">
        <p14:creationId xmlns:p14="http://schemas.microsoft.com/office/powerpoint/2010/main" val="41652290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94F5ABA-2EF0-4796-9DDF-15E97A5D2608}" type="datetimeFigureOut">
              <a:rPr lang="en-US" smtClean="0"/>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30178D2-9C91-4C35-A069-8FD51809986E}" type="slidenum">
              <a:rPr lang="en-US" smtClean="0"/>
              <a:t>‹#›</a:t>
            </a:fld>
            <a:endParaRPr lang="en-US"/>
          </a:p>
        </p:txBody>
      </p:sp>
    </p:spTree>
    <p:extLst>
      <p:ext uri="{BB962C8B-B14F-4D97-AF65-F5344CB8AC3E}">
        <p14:creationId xmlns:p14="http://schemas.microsoft.com/office/powerpoint/2010/main" val="1386321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94F5ABA-2EF0-4796-9DDF-15E97A5D2608}" type="datetimeFigureOut">
              <a:rPr lang="en-US" smtClean="0"/>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30178D2-9C91-4C35-A069-8FD51809986E}" type="slidenum">
              <a:rPr lang="en-US" smtClean="0"/>
              <a:t>‹#›</a:t>
            </a:fld>
            <a:endParaRPr lang="en-US"/>
          </a:p>
        </p:txBody>
      </p:sp>
    </p:spTree>
    <p:extLst>
      <p:ext uri="{BB962C8B-B14F-4D97-AF65-F5344CB8AC3E}">
        <p14:creationId xmlns:p14="http://schemas.microsoft.com/office/powerpoint/2010/main" val="2854828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94F5ABA-2EF0-4796-9DDF-15E97A5D2608}" type="datetimeFigureOut">
              <a:rPr lang="en-US" smtClean="0"/>
              <a:t>4/15/2025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30178D2-9C91-4C35-A069-8FD51809986E}" type="slidenum">
              <a:rPr lang="en-US" smtClean="0"/>
              <a:t>‹#›</a:t>
            </a:fld>
            <a:endParaRPr lang="en-US"/>
          </a:p>
        </p:txBody>
      </p:sp>
    </p:spTree>
    <p:extLst>
      <p:ext uri="{BB962C8B-B14F-4D97-AF65-F5344CB8AC3E}">
        <p14:creationId xmlns:p14="http://schemas.microsoft.com/office/powerpoint/2010/main" val="512333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94F5ABA-2EF0-4796-9DDF-15E97A5D2608}" type="datetimeFigureOut">
              <a:rPr lang="en-US" smtClean="0"/>
              <a:t>4/15/2025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30178D2-9C91-4C35-A069-8FD51809986E}" type="slidenum">
              <a:rPr lang="en-US" smtClean="0"/>
              <a:t>‹#›</a:t>
            </a:fld>
            <a:endParaRPr lang="en-US"/>
          </a:p>
        </p:txBody>
      </p:sp>
    </p:spTree>
    <p:extLst>
      <p:ext uri="{BB962C8B-B14F-4D97-AF65-F5344CB8AC3E}">
        <p14:creationId xmlns:p14="http://schemas.microsoft.com/office/powerpoint/2010/main" val="812374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94F5ABA-2EF0-4796-9DDF-15E97A5D2608}"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30178D2-9C91-4C35-A069-8FD51809986E}" type="slidenum">
              <a:rPr lang="en-US" smtClean="0"/>
              <a:t>‹#›</a:t>
            </a:fld>
            <a:endParaRPr lang="en-US"/>
          </a:p>
        </p:txBody>
      </p:sp>
    </p:spTree>
    <p:extLst>
      <p:ext uri="{BB962C8B-B14F-4D97-AF65-F5344CB8AC3E}">
        <p14:creationId xmlns:p14="http://schemas.microsoft.com/office/powerpoint/2010/main" val="1631537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4F5ABA-2EF0-4796-9DDF-15E97A5D2608}" type="datetimeFigureOut">
              <a:rPr lang="en-US" smtClean="0"/>
              <a:t>4/15/2025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30178D2-9C91-4C35-A069-8FD51809986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4436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a:t>
            </a:r>
            <a:r>
              <a:rPr lang="en-US" dirty="0" smtClean="0"/>
              <a:t>6</a:t>
            </a:r>
            <a:endParaRPr lang="en-US" dirty="0"/>
          </a:p>
        </p:txBody>
      </p:sp>
      <p:sp>
        <p:nvSpPr>
          <p:cNvPr id="3" name="Subtitle 2"/>
          <p:cNvSpPr>
            <a:spLocks noGrp="1"/>
          </p:cNvSpPr>
          <p:nvPr>
            <p:ph type="subTitle" idx="1"/>
          </p:nvPr>
        </p:nvSpPr>
        <p:spPr/>
        <p:txBody>
          <a:bodyPr/>
          <a:lstStyle/>
          <a:p>
            <a:r>
              <a:rPr lang="en-US" dirty="0" smtClean="0"/>
              <a:t>Sidra Khatoon</a:t>
            </a:r>
            <a:endParaRPr lang="en-US" dirty="0"/>
          </a:p>
        </p:txBody>
      </p:sp>
    </p:spTree>
    <p:extLst>
      <p:ext uri="{BB962C8B-B14F-4D97-AF65-F5344CB8AC3E}">
        <p14:creationId xmlns:p14="http://schemas.microsoft.com/office/powerpoint/2010/main" val="1159805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339003"/>
            <a:ext cx="9358745" cy="5756997"/>
          </a:xfrm>
          <a:prstGeom prst="rect">
            <a:avLst/>
          </a:prstGeom>
        </p:spPr>
      </p:pic>
    </p:spTree>
    <p:extLst>
      <p:ext uri="{BB962C8B-B14F-4D97-AF65-F5344CB8AC3E}">
        <p14:creationId xmlns:p14="http://schemas.microsoft.com/office/powerpoint/2010/main" val="2098870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Key Concepts of Navigation in </a:t>
            </a:r>
            <a:r>
              <a:rPr lang="en-US" b="1" dirty="0" smtClean="0"/>
              <a:t>Flutter</a:t>
            </a:r>
            <a:endParaRPr lang="en-US" dirty="0"/>
          </a:p>
        </p:txBody>
      </p:sp>
      <p:sp>
        <p:nvSpPr>
          <p:cNvPr id="3" name="Content Placeholder 2"/>
          <p:cNvSpPr>
            <a:spLocks noGrp="1"/>
          </p:cNvSpPr>
          <p:nvPr>
            <p:ph idx="1"/>
          </p:nvPr>
        </p:nvSpPr>
        <p:spPr>
          <a:xfrm>
            <a:off x="1097280" y="1737360"/>
            <a:ext cx="10058400" cy="4857404"/>
          </a:xfrm>
        </p:spPr>
        <p:txBody>
          <a:bodyPr>
            <a:normAutofit fontScale="92500" lnSpcReduction="20000"/>
          </a:bodyPr>
          <a:lstStyle/>
          <a:p>
            <a:r>
              <a:rPr lang="en-US" dirty="0"/>
              <a:t>The Flutter framework provides developers a way to navigate around the app with two main navigating classes that can be understood exactly to their names: Route and Navigator. Route acts as the screen and Navigator acts as the operator to manage Route</a:t>
            </a:r>
            <a:r>
              <a:rPr lang="en-US" dirty="0" smtClean="0"/>
              <a:t>.</a:t>
            </a:r>
          </a:p>
          <a:p>
            <a:r>
              <a:rPr lang="en-US" b="1" dirty="0"/>
              <a:t>Route</a:t>
            </a:r>
          </a:p>
          <a:p>
            <a:r>
              <a:rPr lang="en-US" dirty="0" smtClean="0"/>
              <a:t>In </a:t>
            </a:r>
            <a:r>
              <a:rPr lang="en-US" dirty="0"/>
              <a:t>Flutter, a </a:t>
            </a:r>
            <a:r>
              <a:rPr lang="en-US" dirty="0" smtClean="0"/>
              <a:t>Route is </a:t>
            </a:r>
            <a:r>
              <a:rPr lang="en-US" dirty="0"/>
              <a:t>an abstraction for a screen or page that can be navigated to. It represents the transition from one screen to another and is managed by the </a:t>
            </a:r>
            <a:r>
              <a:rPr lang="en-US" dirty="0" smtClean="0"/>
              <a:t>Navigator widget</a:t>
            </a:r>
            <a:r>
              <a:rPr lang="en-US" dirty="0"/>
              <a:t>, which maintains a stack of routes. </a:t>
            </a:r>
            <a:endParaRPr lang="en-US" dirty="0" smtClean="0"/>
          </a:p>
          <a:p>
            <a:r>
              <a:rPr lang="en-US" dirty="0"/>
              <a:t>Here is some common </a:t>
            </a:r>
            <a:r>
              <a:rPr lang="en-US" dirty="0" smtClean="0"/>
              <a:t>Route implemented </a:t>
            </a:r>
            <a:r>
              <a:rPr lang="en-US" dirty="0"/>
              <a:t>class in Flutter</a:t>
            </a:r>
            <a:r>
              <a:rPr lang="en-US" dirty="0" smtClean="0"/>
              <a:t>:</a:t>
            </a:r>
          </a:p>
          <a:p>
            <a:pPr lvl="1">
              <a:buFont typeface="Arial" panose="020B0604020202020204" pitchFamily="34" charset="0"/>
              <a:buChar char="•"/>
            </a:pPr>
            <a:r>
              <a:rPr lang="en-US" dirty="0" smtClean="0"/>
              <a:t>MaterialPageRoute includes </a:t>
            </a:r>
            <a:r>
              <a:rPr lang="en-US" dirty="0"/>
              <a:t>built-in transitions that comply with Material Design guidelines, such as a fade transition combined with a scale transition, providing a seamless and smooth user experience. The transitions are subtle and polished, enhancing the overall aesthetics of the application without the need for custom animations</a:t>
            </a:r>
            <a:r>
              <a:rPr lang="en-US" dirty="0" smtClean="0"/>
              <a:t>.</a:t>
            </a:r>
          </a:p>
          <a:p>
            <a:pPr lvl="1">
              <a:buFont typeface="Arial" panose="020B0604020202020204" pitchFamily="34" charset="0"/>
              <a:buChar char="•"/>
            </a:pPr>
            <a:r>
              <a:rPr lang="en-US" dirty="0" smtClean="0"/>
              <a:t>CupertinoPageRoute is </a:t>
            </a:r>
            <a:r>
              <a:rPr lang="en-US" dirty="0"/>
              <a:t>specifically intended for apps that adhere to Cupertino design guidelines, which are Apple’s design language for creating elegant, clean, and intuitive user interfaces. It ensures that the app’s navigation </a:t>
            </a:r>
            <a:r>
              <a:rPr lang="en-US" dirty="0" smtClean="0"/>
              <a:t>behavior </a:t>
            </a:r>
            <a:r>
              <a:rPr lang="en-US" dirty="0"/>
              <a:t>is consistent with other iOS applications, providing a familiar user experience for iOS users</a:t>
            </a:r>
            <a:r>
              <a:rPr lang="en-US" dirty="0" smtClean="0"/>
              <a:t>.</a:t>
            </a:r>
          </a:p>
          <a:p>
            <a:pPr lvl="1">
              <a:buFont typeface="Arial" panose="020B0604020202020204" pitchFamily="34" charset="0"/>
              <a:buChar char="•"/>
            </a:pPr>
            <a:r>
              <a:rPr lang="en-US" dirty="0" smtClean="0"/>
              <a:t>PageRouteBuilder is </a:t>
            </a:r>
            <a:r>
              <a:rPr lang="en-US" dirty="0"/>
              <a:t>a powerful and flexible class in Flutter that allows developers to create custom route transitions. Unlike MaterialPageRoute and CupertinoPageRoute, which provide predefined transitions based on Material Design and Cupertino (iOS) design respectively, </a:t>
            </a:r>
            <a:r>
              <a:rPr lang="en-US" dirty="0" smtClean="0"/>
              <a:t>PageRouteBuilder gives </a:t>
            </a:r>
            <a:r>
              <a:rPr lang="en-US" dirty="0"/>
              <a:t>you full control over the transition animations used when navigating between pages.</a:t>
            </a:r>
            <a:endParaRPr lang="en-US" dirty="0" smtClean="0"/>
          </a:p>
          <a:p>
            <a:endParaRPr lang="en-US" dirty="0" smtClean="0"/>
          </a:p>
          <a:p>
            <a:endParaRPr lang="en-US" dirty="0"/>
          </a:p>
        </p:txBody>
      </p:sp>
    </p:spTree>
    <p:extLst>
      <p:ext uri="{BB962C8B-B14F-4D97-AF65-F5344CB8AC3E}">
        <p14:creationId xmlns:p14="http://schemas.microsoft.com/office/powerpoint/2010/main" val="88540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Key Concepts of Navigation in </a:t>
            </a:r>
            <a:r>
              <a:rPr lang="en-US" b="1" dirty="0" smtClean="0"/>
              <a:t>Flutter(cont.)</a:t>
            </a:r>
            <a:endParaRPr lang="en-US" dirty="0"/>
          </a:p>
        </p:txBody>
      </p:sp>
      <p:sp>
        <p:nvSpPr>
          <p:cNvPr id="3" name="Content Placeholder 2"/>
          <p:cNvSpPr>
            <a:spLocks noGrp="1"/>
          </p:cNvSpPr>
          <p:nvPr>
            <p:ph idx="1"/>
          </p:nvPr>
        </p:nvSpPr>
        <p:spPr>
          <a:xfrm>
            <a:off x="1097280" y="1737360"/>
            <a:ext cx="10058400" cy="4857404"/>
          </a:xfrm>
        </p:spPr>
        <p:txBody>
          <a:bodyPr>
            <a:normAutofit/>
          </a:bodyPr>
          <a:lstStyle/>
          <a:p>
            <a:r>
              <a:rPr lang="en-US" sz="2400" b="1" dirty="0" smtClean="0"/>
              <a:t>Navigator</a:t>
            </a:r>
            <a:endParaRPr lang="en-US" sz="2400" dirty="0" smtClean="0"/>
          </a:p>
          <a:p>
            <a:r>
              <a:rPr lang="en-US" sz="1800" dirty="0"/>
              <a:t>The </a:t>
            </a:r>
            <a:r>
              <a:rPr lang="en-US" sz="1800" dirty="0" smtClean="0"/>
              <a:t>Navigator widget </a:t>
            </a:r>
            <a:r>
              <a:rPr lang="en-US" sz="1800" dirty="0"/>
              <a:t>in Flutter is essential for managing the navigation stack and facilitating transitions between screens (routes). It operates similarly to a stack of plates, where each plate represents a screen. You can push a new screen onto the stack or pop </a:t>
            </a:r>
            <a:r>
              <a:rPr lang="en-US" sz="1800" dirty="0" smtClean="0"/>
              <a:t>the </a:t>
            </a:r>
            <a:r>
              <a:rPr lang="en-US" sz="1800" dirty="0"/>
              <a:t>current screen off the stack to return to the previous one</a:t>
            </a:r>
            <a:r>
              <a:rPr lang="en-US" sz="1800" dirty="0" smtClean="0"/>
              <a:t>.</a:t>
            </a:r>
            <a:endParaRPr lang="en-US" sz="1800" dirty="0"/>
          </a:p>
          <a:p>
            <a:r>
              <a:rPr lang="en-US" sz="1800" dirty="0"/>
              <a:t>Here is some core concepts of Navigator</a:t>
            </a:r>
            <a:r>
              <a:rPr lang="en-US" sz="1800" dirty="0" smtClean="0"/>
              <a:t>:</a:t>
            </a:r>
          </a:p>
          <a:p>
            <a:pPr lvl="1">
              <a:buFont typeface="Arial" panose="020B0604020202020204" pitchFamily="34" charset="0"/>
              <a:buChar char="•"/>
            </a:pPr>
            <a:r>
              <a:rPr lang="en-US" sz="1600" dirty="0"/>
              <a:t>The Navigator’s stack-based approach to managing routes provides a robust and flexible system for handling screen transitions in Flutter applications. By maintaining a stack of </a:t>
            </a:r>
            <a:r>
              <a:rPr lang="en-US" sz="1600" dirty="0" smtClean="0"/>
              <a:t>Route objects</a:t>
            </a:r>
            <a:r>
              <a:rPr lang="en-US" sz="1600" dirty="0"/>
              <a:t>, the </a:t>
            </a:r>
            <a:r>
              <a:rPr lang="en-US" sz="1600" dirty="0" smtClean="0"/>
              <a:t>Navigator ensures </a:t>
            </a:r>
            <a:r>
              <a:rPr lang="en-US" sz="1600" dirty="0"/>
              <a:t>that the current screen is always at the top of the stack, simplifying the process of navigating between screens and managing back navigation</a:t>
            </a:r>
            <a:r>
              <a:rPr lang="en-US" sz="1600" dirty="0" smtClean="0"/>
              <a:t>.</a:t>
            </a:r>
          </a:p>
          <a:p>
            <a:pPr lvl="1">
              <a:buFont typeface="Arial" panose="020B0604020202020204" pitchFamily="34" charset="0"/>
              <a:buChar char="•"/>
            </a:pPr>
            <a:r>
              <a:rPr lang="en-US" sz="1600" dirty="0"/>
              <a:t>Push the given route onto the navigator that most tightly encloses the given context. The most common one is Navigator.push</a:t>
            </a:r>
            <a:r>
              <a:rPr lang="en-US" sz="1600" dirty="0" smtClean="0"/>
              <a:t>().</a:t>
            </a:r>
          </a:p>
          <a:p>
            <a:pPr lvl="1">
              <a:buFont typeface="Arial" panose="020B0604020202020204" pitchFamily="34" charset="0"/>
              <a:buChar char="•"/>
            </a:pPr>
            <a:r>
              <a:rPr lang="en-US" sz="1600" dirty="0" smtClean="0"/>
              <a:t>Pop </a:t>
            </a:r>
            <a:r>
              <a:rPr lang="en-US" sz="1600" dirty="0"/>
              <a:t>the top-most route off the navigator that most tightly encloses the given context</a:t>
            </a:r>
            <a:r>
              <a:rPr lang="en-US" sz="1400" dirty="0"/>
              <a:t>.</a:t>
            </a:r>
          </a:p>
        </p:txBody>
      </p:sp>
    </p:spTree>
    <p:extLst>
      <p:ext uri="{BB962C8B-B14F-4D97-AF65-F5344CB8AC3E}">
        <p14:creationId xmlns:p14="http://schemas.microsoft.com/office/powerpoint/2010/main" val="384215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Splash Screen</a:t>
            </a:r>
            <a:endParaRPr lang="en-US" dirty="0"/>
          </a:p>
        </p:txBody>
      </p:sp>
      <p:sp>
        <p:nvSpPr>
          <p:cNvPr id="3" name="Content Placeholder 2"/>
          <p:cNvSpPr>
            <a:spLocks noGrp="1"/>
          </p:cNvSpPr>
          <p:nvPr>
            <p:ph idx="1"/>
          </p:nvPr>
        </p:nvSpPr>
        <p:spPr/>
        <p:txBody>
          <a:bodyPr/>
          <a:lstStyle/>
          <a:p>
            <a:pPr lvl="1">
              <a:buFont typeface="Arial" panose="020B0604020202020204" pitchFamily="34" charset="0"/>
              <a:buChar char="•"/>
            </a:pPr>
            <a:r>
              <a:rPr lang="en-US" dirty="0"/>
              <a:t>A splash screen is a launch screen, start screen, or boot screen, which is a graphical control element containing the image, logo, and current version of the software. </a:t>
            </a:r>
            <a:endParaRPr lang="en-US" dirty="0" smtClean="0"/>
          </a:p>
          <a:p>
            <a:pPr lvl="1">
              <a:buFont typeface="Arial" panose="020B0604020202020204" pitchFamily="34" charset="0"/>
              <a:buChar char="•"/>
            </a:pPr>
            <a:r>
              <a:rPr lang="en-US" dirty="0" smtClean="0"/>
              <a:t>It </a:t>
            </a:r>
            <a:r>
              <a:rPr lang="en-US" dirty="0"/>
              <a:t>is the first screen of the app that displays whenever the application is loading</a:t>
            </a:r>
            <a:r>
              <a:rPr lang="en-US" dirty="0" smtClean="0"/>
              <a:t>.</a:t>
            </a:r>
          </a:p>
          <a:p>
            <a:pPr lvl="1">
              <a:buFont typeface="Arial" panose="020B0604020202020204" pitchFamily="34" charset="0"/>
              <a:buChar char="•"/>
            </a:pPr>
            <a:r>
              <a:rPr lang="en-US" dirty="0" smtClean="0"/>
              <a:t> </a:t>
            </a:r>
            <a:r>
              <a:rPr lang="en-US" dirty="0"/>
              <a:t>It can also be the app's welcome screen that provides a simple initial experience when a mobile game or program is launching. </a:t>
            </a:r>
            <a:endParaRPr lang="en-US" dirty="0" smtClean="0"/>
          </a:p>
          <a:p>
            <a:pPr lvl="1">
              <a:buFont typeface="Arial" panose="020B0604020202020204" pitchFamily="34" charset="0"/>
              <a:buChar char="•"/>
            </a:pPr>
            <a:r>
              <a:rPr lang="en-US" dirty="0" smtClean="0"/>
              <a:t>The </a:t>
            </a:r>
            <a:r>
              <a:rPr lang="en-US" dirty="0"/>
              <a:t>splash screen is just a display screen that allows users to look something while the hardware is loading to present software to the user</a:t>
            </a:r>
            <a:r>
              <a:rPr lang="en-US" dirty="0" smtClean="0"/>
              <a:t>.</a:t>
            </a:r>
          </a:p>
          <a:p>
            <a:pPr lvl="1">
              <a:buFont typeface="Arial" panose="020B0604020202020204" pitchFamily="34" charset="0"/>
              <a:buChar char="•"/>
            </a:pPr>
            <a:r>
              <a:rPr lang="en-US" dirty="0"/>
              <a:t>The common elements of a splash screen contain a company name and logo or a title. </a:t>
            </a:r>
            <a:endParaRPr lang="en-US" dirty="0" smtClean="0"/>
          </a:p>
          <a:p>
            <a:pPr lvl="1">
              <a:buFont typeface="Arial" panose="020B0604020202020204" pitchFamily="34" charset="0"/>
              <a:buChar char="•"/>
            </a:pPr>
            <a:r>
              <a:rPr lang="en-US" dirty="0" smtClean="0"/>
              <a:t>The </a:t>
            </a:r>
            <a:r>
              <a:rPr lang="en-US" dirty="0"/>
              <a:t>most common example of a splash screen is the Flutter logo on starting the Flutter application or Microsoft logo while starting the Microsoft operating system. </a:t>
            </a:r>
          </a:p>
        </p:txBody>
      </p:sp>
    </p:spTree>
    <p:extLst>
      <p:ext uri="{BB962C8B-B14F-4D97-AF65-F5344CB8AC3E}">
        <p14:creationId xmlns:p14="http://schemas.microsoft.com/office/powerpoint/2010/main" val="4267692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Splash Screen </a:t>
            </a:r>
            <a:r>
              <a:rPr lang="en-US" dirty="0" smtClean="0"/>
              <a:t>Characteristics</a:t>
            </a:r>
            <a:endParaRPr lang="en-US" dirty="0"/>
          </a:p>
        </p:txBody>
      </p:sp>
      <p:sp>
        <p:nvSpPr>
          <p:cNvPr id="3" name="Content Placeholder 2"/>
          <p:cNvSpPr>
            <a:spLocks noGrp="1"/>
          </p:cNvSpPr>
          <p:nvPr>
            <p:ph idx="1"/>
          </p:nvPr>
        </p:nvSpPr>
        <p:spPr/>
        <p:txBody>
          <a:bodyPr/>
          <a:lstStyle/>
          <a:p>
            <a:pPr marL="0" indent="0">
              <a:buNone/>
            </a:pPr>
            <a:r>
              <a:rPr lang="en-US" dirty="0"/>
              <a:t>The following are the essential characteristics of the splash screen:</a:t>
            </a:r>
          </a:p>
          <a:p>
            <a:pPr lvl="1">
              <a:buFont typeface="Arial" panose="020B0604020202020204" pitchFamily="34" charset="0"/>
              <a:buChar char="•"/>
            </a:pPr>
            <a:r>
              <a:rPr lang="en-US" dirty="0"/>
              <a:t>It is mainly used for branding or identity recognition of the application and puts the branding impression to users.</a:t>
            </a:r>
          </a:p>
          <a:p>
            <a:pPr lvl="1">
              <a:buFont typeface="Arial" panose="020B0604020202020204" pitchFamily="34" charset="0"/>
              <a:buChar char="•"/>
            </a:pPr>
            <a:r>
              <a:rPr lang="en-US" dirty="0"/>
              <a:t>It can also be used to show some loading progress indicator while the hardware is loading to present software to the user.</a:t>
            </a:r>
          </a:p>
          <a:p>
            <a:pPr lvl="1">
              <a:buFont typeface="Arial" panose="020B0604020202020204" pitchFamily="34" charset="0"/>
              <a:buChar char="•"/>
            </a:pPr>
            <a:r>
              <a:rPr lang="en-US" dirty="0"/>
              <a:t>When the loading of the splash screen completes, the user gets another functional screen that would be home screen or dashboard, then is forgotten. </a:t>
            </a:r>
            <a:endParaRPr lang="en-US" dirty="0" smtClean="0"/>
          </a:p>
          <a:p>
            <a:pPr lvl="1">
              <a:buFont typeface="Arial" panose="020B0604020202020204" pitchFamily="34" charset="0"/>
              <a:buChar char="•"/>
            </a:pPr>
            <a:r>
              <a:rPr lang="en-US" dirty="0" smtClean="0"/>
              <a:t>Once </a:t>
            </a:r>
            <a:r>
              <a:rPr lang="en-US" dirty="0"/>
              <a:t>the loading completes, we cannot press the back button to return the splash screen.</a:t>
            </a:r>
          </a:p>
          <a:p>
            <a:endParaRPr lang="en-US" dirty="0"/>
          </a:p>
        </p:txBody>
      </p:sp>
    </p:spTree>
    <p:extLst>
      <p:ext uri="{BB962C8B-B14F-4D97-AF65-F5344CB8AC3E}">
        <p14:creationId xmlns:p14="http://schemas.microsoft.com/office/powerpoint/2010/main" val="28752323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Passing Data Between </a:t>
            </a:r>
            <a:r>
              <a:rPr lang="en-US" b="1" dirty="0" smtClean="0"/>
              <a:t>Screens</a:t>
            </a:r>
            <a:endParaRPr lang="en-US" dirty="0"/>
          </a:p>
        </p:txBody>
      </p:sp>
      <p:sp>
        <p:nvSpPr>
          <p:cNvPr id="3" name="Content Placeholder 2"/>
          <p:cNvSpPr>
            <a:spLocks noGrp="1"/>
          </p:cNvSpPr>
          <p:nvPr>
            <p:ph idx="1"/>
          </p:nvPr>
        </p:nvSpPr>
        <p:spPr>
          <a:xfrm>
            <a:off x="1097280" y="1845734"/>
            <a:ext cx="10058400" cy="4458084"/>
          </a:xfrm>
        </p:spPr>
        <p:txBody>
          <a:bodyPr>
            <a:normAutofit fontScale="92500" lnSpcReduction="20000"/>
          </a:bodyPr>
          <a:lstStyle/>
          <a:p>
            <a:r>
              <a:rPr lang="en-US" dirty="0"/>
              <a:t>In many Flutter applications, you must pass data between screens when navigating to a new page. Flutter provides mechanisms to send and receive data efficiently, ensuring your app functions seamlessly. Let's explore how to accomplish this task</a:t>
            </a:r>
            <a:r>
              <a:rPr lang="en-US" dirty="0" smtClean="0"/>
              <a:t>.</a:t>
            </a:r>
          </a:p>
          <a:p>
            <a:r>
              <a:rPr lang="en-US" b="1" dirty="0"/>
              <a:t>Sending Data to a New Screen</a:t>
            </a:r>
          </a:p>
          <a:p>
            <a:r>
              <a:rPr lang="en-US" dirty="0"/>
              <a:t>To send data to a new page, you can pass the data as arguments when navigating</a:t>
            </a:r>
            <a:r>
              <a:rPr lang="en-US" dirty="0" smtClean="0"/>
              <a:t>. </a:t>
            </a:r>
            <a:r>
              <a:rPr lang="en-US" dirty="0"/>
              <a:t>Here's an example of how to send data to the SecondScreen:</a:t>
            </a:r>
            <a:endParaRPr lang="en-US" dirty="0" smtClean="0"/>
          </a:p>
          <a:p>
            <a:endParaRPr lang="en-US" dirty="0" smtClean="0"/>
          </a:p>
          <a:p>
            <a:endParaRPr lang="en-US" dirty="0" smtClean="0"/>
          </a:p>
          <a:p>
            <a:endParaRPr lang="en-US" dirty="0"/>
          </a:p>
          <a:p>
            <a:endParaRPr lang="en-US" dirty="0" smtClean="0"/>
          </a:p>
          <a:p>
            <a:endParaRPr lang="en-US" dirty="0"/>
          </a:p>
          <a:p>
            <a:r>
              <a:rPr lang="en-US" dirty="0" smtClean="0"/>
              <a:t>In </a:t>
            </a:r>
            <a:r>
              <a:rPr lang="en-US" dirty="0"/>
              <a:t>this code snippet, we pass the string 'Hello from </a:t>
            </a:r>
            <a:r>
              <a:rPr lang="en-US" dirty="0" err="1"/>
              <a:t>HomeScreen</a:t>
            </a:r>
            <a:r>
              <a:rPr lang="en-US" dirty="0"/>
              <a:t>!' as data to the SecondScreen by including it in the constructor of SecondScreen.</a:t>
            </a:r>
          </a:p>
          <a:p>
            <a:endParaRPr lang="en-US" dirty="0"/>
          </a:p>
        </p:txBody>
      </p:sp>
      <p:pic>
        <p:nvPicPr>
          <p:cNvPr id="4" name="Picture 3"/>
          <p:cNvPicPr>
            <a:picLocks noChangeAspect="1"/>
          </p:cNvPicPr>
          <p:nvPr/>
        </p:nvPicPr>
        <p:blipFill>
          <a:blip r:embed="rId2"/>
          <a:stretch>
            <a:fillRect/>
          </a:stretch>
        </p:blipFill>
        <p:spPr>
          <a:xfrm>
            <a:off x="2155249" y="3530181"/>
            <a:ext cx="6163535" cy="1848108"/>
          </a:xfrm>
          <a:prstGeom prst="rect">
            <a:avLst/>
          </a:prstGeom>
        </p:spPr>
      </p:pic>
    </p:spTree>
    <p:extLst>
      <p:ext uri="{BB962C8B-B14F-4D97-AF65-F5344CB8AC3E}">
        <p14:creationId xmlns:p14="http://schemas.microsoft.com/office/powerpoint/2010/main" val="320665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Passing Data Between Screens</a:t>
            </a:r>
            <a:endParaRPr lang="en-US" dirty="0"/>
          </a:p>
        </p:txBody>
      </p:sp>
      <p:sp>
        <p:nvSpPr>
          <p:cNvPr id="3" name="Content Placeholder 2"/>
          <p:cNvSpPr>
            <a:spLocks noGrp="1"/>
          </p:cNvSpPr>
          <p:nvPr>
            <p:ph idx="1"/>
          </p:nvPr>
        </p:nvSpPr>
        <p:spPr>
          <a:xfrm>
            <a:off x="1113905" y="1845734"/>
            <a:ext cx="10058400" cy="5012266"/>
          </a:xfrm>
        </p:spPr>
        <p:txBody>
          <a:bodyPr>
            <a:normAutofit/>
          </a:bodyPr>
          <a:lstStyle/>
          <a:p>
            <a:r>
              <a:rPr lang="en-US" sz="1800" b="1" dirty="0"/>
              <a:t>Receiving Data on the Destination Page</a:t>
            </a:r>
          </a:p>
          <a:p>
            <a:r>
              <a:rPr lang="en-US" sz="1600" dirty="0"/>
              <a:t>Now, let's see how to receive the data on the SecondScreen</a:t>
            </a:r>
            <a:r>
              <a:rPr lang="en-US" sz="1600" dirty="0" smtClean="0"/>
              <a:t>:</a:t>
            </a:r>
          </a:p>
          <a:p>
            <a:endParaRPr lang="en-US" sz="1400" dirty="0" smtClean="0"/>
          </a:p>
          <a:p>
            <a:endParaRPr lang="en-US" sz="1400" dirty="0"/>
          </a:p>
          <a:p>
            <a:endParaRPr lang="en-US" sz="1400" dirty="0" smtClean="0"/>
          </a:p>
          <a:p>
            <a:endParaRPr lang="en-US" sz="1400" dirty="0"/>
          </a:p>
          <a:p>
            <a:endParaRPr lang="en-US" sz="1400" dirty="0" smtClean="0"/>
          </a:p>
          <a:p>
            <a:endParaRPr lang="en-US" sz="1400" dirty="0"/>
          </a:p>
          <a:p>
            <a:endParaRPr lang="en-US" sz="1400" dirty="0" smtClean="0"/>
          </a:p>
          <a:p>
            <a:r>
              <a:rPr lang="en-US" sz="1400" dirty="0" smtClean="0"/>
              <a:t>In </a:t>
            </a:r>
            <a:r>
              <a:rPr lang="en-US" sz="1400" dirty="0"/>
              <a:t>the SecondScreen class, we declare a final field named data to receive the data passed from the </a:t>
            </a:r>
            <a:r>
              <a:rPr lang="en-US" sz="1400" dirty="0" err="1"/>
              <a:t>HomeScreen</a:t>
            </a:r>
            <a:r>
              <a:rPr lang="en-US" sz="1400" dirty="0"/>
              <a:t>. This field is initialized through the constructor.</a:t>
            </a:r>
          </a:p>
          <a:p>
            <a:r>
              <a:rPr lang="en-US" sz="1400" dirty="0"/>
              <a:t>When you navigate to the SecondScreen, the received data can be used within the build method or anywhere else in the widget's lifecycle.</a:t>
            </a:r>
          </a:p>
          <a:p>
            <a:endParaRPr lang="en-US" dirty="0"/>
          </a:p>
        </p:txBody>
      </p:sp>
      <p:pic>
        <p:nvPicPr>
          <p:cNvPr id="5" name="Picture 4"/>
          <p:cNvPicPr>
            <a:picLocks noChangeAspect="1"/>
          </p:cNvPicPr>
          <p:nvPr/>
        </p:nvPicPr>
        <p:blipFill>
          <a:blip r:embed="rId2"/>
          <a:stretch>
            <a:fillRect/>
          </a:stretch>
        </p:blipFill>
        <p:spPr>
          <a:xfrm>
            <a:off x="6287589" y="1845734"/>
            <a:ext cx="4868091" cy="3156457"/>
          </a:xfrm>
          <a:prstGeom prst="rect">
            <a:avLst/>
          </a:prstGeom>
        </p:spPr>
      </p:pic>
    </p:spTree>
    <p:extLst>
      <p:ext uri="{BB962C8B-B14F-4D97-AF65-F5344CB8AC3E}">
        <p14:creationId xmlns:p14="http://schemas.microsoft.com/office/powerpoint/2010/main" val="3394223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Navigation Drawer and </a:t>
            </a:r>
            <a:r>
              <a:rPr lang="en-US" b="1" dirty="0" smtClean="0"/>
              <a:t>Tabs</a:t>
            </a:r>
            <a:endParaRPr lang="en-US" dirty="0"/>
          </a:p>
        </p:txBody>
      </p:sp>
      <p:sp>
        <p:nvSpPr>
          <p:cNvPr id="3" name="Content Placeholder 2"/>
          <p:cNvSpPr>
            <a:spLocks noGrp="1"/>
          </p:cNvSpPr>
          <p:nvPr>
            <p:ph idx="1"/>
          </p:nvPr>
        </p:nvSpPr>
        <p:spPr/>
        <p:txBody>
          <a:bodyPr>
            <a:normAutofit/>
          </a:bodyPr>
          <a:lstStyle/>
          <a:p>
            <a:r>
              <a:rPr lang="en-US" dirty="0"/>
              <a:t>In modern mobile app development, navigation drawers and tabs are popular UI patterns allowing users easy access to various app sections. Flutter makes it straightforward to implement these navigation patterns, enhancing the user experience. Let's dive into how you can integrate navigation drawers and tabs into your Flutter app</a:t>
            </a:r>
            <a:r>
              <a:rPr lang="en-US" dirty="0" smtClean="0"/>
              <a:t>.</a:t>
            </a:r>
          </a:p>
          <a:p>
            <a:r>
              <a:rPr lang="en-US" dirty="0"/>
              <a:t>Navigation </a:t>
            </a:r>
            <a:r>
              <a:rPr lang="en-US" dirty="0" smtClean="0"/>
              <a:t>Drawer</a:t>
            </a:r>
          </a:p>
          <a:p>
            <a:r>
              <a:rPr lang="en-US" dirty="0"/>
              <a:t>A navigation drawer is a common pattern that displays a menu that can be opened and closed, providing access to different app sections</a:t>
            </a:r>
            <a:r>
              <a:rPr lang="en-US" dirty="0" smtClean="0"/>
              <a:t>.</a:t>
            </a:r>
          </a:p>
          <a:p>
            <a:r>
              <a:rPr lang="en-US" dirty="0"/>
              <a:t>Adding Tabs for </a:t>
            </a:r>
            <a:r>
              <a:rPr lang="en-US" dirty="0" smtClean="0"/>
              <a:t>Navigation</a:t>
            </a:r>
          </a:p>
          <a:p>
            <a:r>
              <a:rPr lang="en-US" dirty="0" smtClean="0"/>
              <a:t>Tabs </a:t>
            </a:r>
            <a:r>
              <a:rPr lang="en-US" dirty="0"/>
              <a:t>provide an excellent way to organize content within a single screen and allow users to switch between different sections. Flutter offers the DefaultTabController widget for managing tabs.</a:t>
            </a:r>
          </a:p>
        </p:txBody>
      </p:sp>
    </p:spTree>
    <p:extLst>
      <p:ext uri="{BB962C8B-B14F-4D97-AF65-F5344CB8AC3E}">
        <p14:creationId xmlns:p14="http://schemas.microsoft.com/office/powerpoint/2010/main" val="2667708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Stateless Widgets</a:t>
            </a:r>
            <a:r>
              <a:rPr lang="en-US" b="1" dirty="0" smtClean="0"/>
              <a:t>?</a:t>
            </a:r>
            <a:endParaRPr lang="en-US" dirty="0"/>
          </a:p>
        </p:txBody>
      </p:sp>
      <p:sp>
        <p:nvSpPr>
          <p:cNvPr id="3" name="Content Placeholder 2"/>
          <p:cNvSpPr>
            <a:spLocks noGrp="1"/>
          </p:cNvSpPr>
          <p:nvPr>
            <p:ph idx="1"/>
          </p:nvPr>
        </p:nvSpPr>
        <p:spPr/>
        <p:txBody>
          <a:bodyPr/>
          <a:lstStyle/>
          <a:p>
            <a:pPr>
              <a:buFont typeface="Arial" panose="020B0604020202020204" pitchFamily="34" charset="0"/>
              <a:buChar char="•"/>
            </a:pPr>
            <a:r>
              <a:rPr lang="en-US" dirty="0" smtClean="0"/>
              <a:t> A </a:t>
            </a:r>
            <a:r>
              <a:rPr lang="en-US" dirty="0"/>
              <a:t>Stateless Widget is one that does not have any mutable state that it needs to track. </a:t>
            </a:r>
            <a:endParaRPr lang="en-US" dirty="0" smtClean="0"/>
          </a:p>
          <a:p>
            <a:pPr>
              <a:buFont typeface="Arial" panose="020B0604020202020204" pitchFamily="34" charset="0"/>
              <a:buChar char="•"/>
            </a:pPr>
            <a:r>
              <a:rPr lang="en-US" dirty="0" smtClean="0"/>
              <a:t> The </a:t>
            </a:r>
            <a:r>
              <a:rPr lang="en-US" dirty="0"/>
              <a:t>only area of focus of a stateless widget is the information displayed and the user interface. </a:t>
            </a:r>
            <a:endParaRPr lang="en-US" dirty="0" smtClean="0"/>
          </a:p>
          <a:p>
            <a:pPr>
              <a:buFont typeface="Arial" panose="020B0604020202020204" pitchFamily="34" charset="0"/>
              <a:buChar char="•"/>
            </a:pPr>
            <a:r>
              <a:rPr lang="en-US" dirty="0"/>
              <a:t> </a:t>
            </a:r>
            <a:r>
              <a:rPr lang="en-US" dirty="0" smtClean="0"/>
              <a:t>They </a:t>
            </a:r>
            <a:r>
              <a:rPr lang="en-US" dirty="0"/>
              <a:t>deal with situations that are independent of the user’s input. </a:t>
            </a:r>
            <a:endParaRPr lang="en-US" dirty="0" smtClean="0"/>
          </a:p>
          <a:p>
            <a:pPr>
              <a:buFont typeface="Arial" panose="020B0604020202020204" pitchFamily="34" charset="0"/>
              <a:buChar char="•"/>
            </a:pPr>
            <a:r>
              <a:rPr lang="en-US" dirty="0" smtClean="0"/>
              <a:t> A </a:t>
            </a:r>
            <a:r>
              <a:rPr lang="en-US" dirty="0"/>
              <a:t>Stateless Widget does not tell the framework when to remove it or rebuild it, it gets a command from the framework itself. </a:t>
            </a:r>
            <a:endParaRPr lang="en-US" dirty="0" smtClean="0"/>
          </a:p>
          <a:p>
            <a:pPr>
              <a:buFont typeface="Arial" panose="020B0604020202020204" pitchFamily="34" charset="0"/>
              <a:buChar char="•"/>
            </a:pPr>
            <a:r>
              <a:rPr lang="en-US" dirty="0" smtClean="0"/>
              <a:t> They </a:t>
            </a:r>
            <a:r>
              <a:rPr lang="en-US" dirty="0"/>
              <a:t>create user interfaces that do not change dynamically upon </a:t>
            </a:r>
            <a:r>
              <a:rPr lang="en-US" dirty="0" smtClean="0"/>
              <a:t>updating </a:t>
            </a:r>
            <a:r>
              <a:rPr lang="en-US" dirty="0"/>
              <a:t>in the nearby values. </a:t>
            </a:r>
            <a:endParaRPr lang="en-US" dirty="0" smtClean="0"/>
          </a:p>
          <a:p>
            <a:pPr>
              <a:buFont typeface="Arial" panose="020B0604020202020204" pitchFamily="34" charset="0"/>
              <a:buChar char="•"/>
            </a:pPr>
            <a:r>
              <a:rPr lang="en-US" dirty="0" smtClean="0"/>
              <a:t> We </a:t>
            </a:r>
            <a:r>
              <a:rPr lang="en-US" dirty="0"/>
              <a:t>use a stateless widget when we create an application that does not require redrawing a widget again and again.</a:t>
            </a:r>
          </a:p>
        </p:txBody>
      </p:sp>
    </p:spTree>
    <p:extLst>
      <p:ext uri="{BB962C8B-B14F-4D97-AF65-F5344CB8AC3E}">
        <p14:creationId xmlns:p14="http://schemas.microsoft.com/office/powerpoint/2010/main" val="1980098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are Stateful Widgets</a:t>
            </a:r>
            <a:r>
              <a:rPr lang="en-US" b="1" dirty="0" smtClean="0"/>
              <a:t>?</a:t>
            </a:r>
            <a:endParaRPr lang="en-US" dirty="0"/>
          </a:p>
        </p:txBody>
      </p:sp>
      <p:sp>
        <p:nvSpPr>
          <p:cNvPr id="3" name="Content Placeholder 2"/>
          <p:cNvSpPr>
            <a:spLocks noGrp="1"/>
          </p:cNvSpPr>
          <p:nvPr>
            <p:ph idx="1"/>
          </p:nvPr>
        </p:nvSpPr>
        <p:spPr>
          <a:xfrm>
            <a:off x="1097280" y="1845733"/>
            <a:ext cx="10058400" cy="4319539"/>
          </a:xfrm>
        </p:spPr>
        <p:txBody>
          <a:bodyPr>
            <a:normAutofit/>
          </a:bodyPr>
          <a:lstStyle/>
          <a:p>
            <a:pPr lvl="1">
              <a:buFont typeface="Arial" panose="020B0604020202020204" pitchFamily="34" charset="0"/>
              <a:buChar char="•"/>
            </a:pPr>
            <a:r>
              <a:rPr lang="en-US" dirty="0"/>
              <a:t>A Stateful Widget has its own mutable state that it needs to track. It is modified according to the user’s input</a:t>
            </a:r>
            <a:r>
              <a:rPr lang="en-US" dirty="0" smtClean="0"/>
              <a:t>.</a:t>
            </a:r>
          </a:p>
          <a:p>
            <a:pPr lvl="1">
              <a:buFont typeface="Arial" panose="020B0604020202020204" pitchFamily="34" charset="0"/>
              <a:buChar char="•"/>
            </a:pPr>
            <a:r>
              <a:rPr lang="en-US" dirty="0" smtClean="0"/>
              <a:t> </a:t>
            </a:r>
            <a:r>
              <a:rPr lang="en-US" dirty="0"/>
              <a:t>A Stateful Widget looks after two things primarily, the changed state based on its previous state and an updated view of the user interface</a:t>
            </a:r>
            <a:r>
              <a:rPr lang="en-US" dirty="0" smtClean="0"/>
              <a:t>.</a:t>
            </a:r>
          </a:p>
          <a:p>
            <a:pPr lvl="1">
              <a:buFont typeface="Arial" panose="020B0604020202020204" pitchFamily="34" charset="0"/>
              <a:buChar char="•"/>
            </a:pPr>
            <a:r>
              <a:rPr lang="en-US" dirty="0" smtClean="0"/>
              <a:t> A </a:t>
            </a:r>
            <a:r>
              <a:rPr lang="en-US" dirty="0"/>
              <a:t>track of the previous state value has to be looked at </a:t>
            </a:r>
            <a:r>
              <a:rPr lang="en-US" dirty="0" smtClean="0"/>
              <a:t>because </a:t>
            </a:r>
            <a:r>
              <a:rPr lang="en-US" dirty="0"/>
              <a:t>there is a need to self-rebuild the widget to show the new changes made to your application. </a:t>
            </a:r>
            <a:endParaRPr lang="en-US" dirty="0" smtClean="0"/>
          </a:p>
          <a:p>
            <a:pPr lvl="1">
              <a:buFont typeface="Arial" panose="020B0604020202020204" pitchFamily="34" charset="0"/>
              <a:buChar char="•"/>
            </a:pPr>
            <a:r>
              <a:rPr lang="en-US" dirty="0" smtClean="0"/>
              <a:t>A </a:t>
            </a:r>
            <a:r>
              <a:rPr lang="en-US" dirty="0"/>
              <a:t>Stateful Widget triggers a build method for creating its children widgets and the subclass of the state holds the related data. It is often used in cases where redrawing of a widget is needed. </a:t>
            </a:r>
            <a:endParaRPr lang="en-US" dirty="0" smtClean="0"/>
          </a:p>
          <a:p>
            <a:pPr lvl="1">
              <a:buFont typeface="Arial" panose="020B0604020202020204" pitchFamily="34" charset="0"/>
              <a:buChar char="•"/>
            </a:pPr>
            <a:r>
              <a:rPr lang="en-US" dirty="0" smtClean="0"/>
              <a:t>A </a:t>
            </a:r>
            <a:r>
              <a:rPr lang="en-US" dirty="0"/>
              <a:t>Stateful Widget </a:t>
            </a:r>
            <a:r>
              <a:rPr lang="en-US" dirty="0" smtClean="0"/>
              <a:t>can change when:</a:t>
            </a:r>
          </a:p>
          <a:p>
            <a:pPr marL="932688" lvl="2" indent="-457200" fontAlgn="base">
              <a:buFont typeface="+mj-lt"/>
              <a:buAutoNum type="arabicPeriod"/>
            </a:pPr>
            <a:r>
              <a:rPr lang="en-US" sz="1600" dirty="0"/>
              <a:t>There is a User Input included</a:t>
            </a:r>
          </a:p>
          <a:p>
            <a:pPr marL="932688" lvl="2" indent="-457200" fontAlgn="base">
              <a:buFont typeface="+mj-lt"/>
              <a:buAutoNum type="arabicPeriod"/>
            </a:pPr>
            <a:r>
              <a:rPr lang="en-US" sz="1600" dirty="0"/>
              <a:t>There are some User Interaction</a:t>
            </a:r>
          </a:p>
          <a:p>
            <a:pPr marL="932688" lvl="2" indent="-457200" fontAlgn="base">
              <a:buFont typeface="+mj-lt"/>
              <a:buAutoNum type="arabicPeriod"/>
            </a:pPr>
            <a:r>
              <a:rPr lang="en-US" sz="1600" dirty="0"/>
              <a:t>There are some Dynamic Changes</a:t>
            </a:r>
          </a:p>
          <a:p>
            <a:pPr lvl="1">
              <a:buFont typeface="Arial" panose="020B0604020202020204" pitchFamily="34" charset="0"/>
              <a:buChar char="•"/>
            </a:pPr>
            <a:endParaRPr lang="en-US" dirty="0"/>
          </a:p>
        </p:txBody>
      </p:sp>
    </p:spTree>
    <p:extLst>
      <p:ext uri="{BB962C8B-B14F-4D97-AF65-F5344CB8AC3E}">
        <p14:creationId xmlns:p14="http://schemas.microsoft.com/office/powerpoint/2010/main" val="1214335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Styling Text </a:t>
            </a:r>
            <a:endParaRPr lang="en-US" dirty="0"/>
          </a:p>
        </p:txBody>
      </p:sp>
      <p:sp>
        <p:nvSpPr>
          <p:cNvPr id="3" name="Content Placeholder 2"/>
          <p:cNvSpPr>
            <a:spLocks noGrp="1"/>
          </p:cNvSpPr>
          <p:nvPr>
            <p:ph idx="1"/>
          </p:nvPr>
        </p:nvSpPr>
        <p:spPr/>
        <p:txBody>
          <a:bodyPr>
            <a:normAutofit/>
          </a:bodyPr>
          <a:lstStyle/>
          <a:p>
            <a:pPr algn="just"/>
            <a:r>
              <a:rPr lang="en-US" dirty="0"/>
              <a:t>There are two topics regarding the appearance of Text: TextStyle and Custom </a:t>
            </a:r>
            <a:r>
              <a:rPr lang="en-US" dirty="0" smtClean="0"/>
              <a:t>Fonts.</a:t>
            </a:r>
          </a:p>
          <a:p>
            <a:pPr algn="just"/>
            <a:r>
              <a:rPr lang="en-US" sz="2200" b="1" dirty="0" smtClean="0"/>
              <a:t>Text </a:t>
            </a:r>
            <a:r>
              <a:rPr lang="en-US" sz="2200" b="1" dirty="0"/>
              <a:t>Style:</a:t>
            </a:r>
          </a:p>
          <a:p>
            <a:pPr algn="just"/>
            <a:r>
              <a:rPr lang="en-US" dirty="0"/>
              <a:t>Text widgets have a style property which takes a TextStyle object. You’ll simply set the style property to </a:t>
            </a:r>
            <a:r>
              <a:rPr lang="en-US" dirty="0" smtClean="0"/>
              <a:t>an </a:t>
            </a:r>
            <a:r>
              <a:rPr lang="en-US" dirty="0"/>
              <a:t>instance of a TextStyle widget and set properties. TextStyle supports about 20 properties. Here are the </a:t>
            </a:r>
            <a:r>
              <a:rPr lang="en-US" dirty="0" smtClean="0"/>
              <a:t>most useful</a:t>
            </a:r>
            <a:r>
              <a:rPr lang="en-US" dirty="0"/>
              <a:t>:</a:t>
            </a:r>
          </a:p>
          <a:p>
            <a:pPr marL="384048" lvl="2" indent="0">
              <a:buNone/>
            </a:pPr>
            <a:r>
              <a:rPr lang="en-US" dirty="0"/>
              <a:t>•	</a:t>
            </a:r>
            <a:r>
              <a:rPr lang="en-US" sz="1600" dirty="0"/>
              <a:t>color – Any of the valid 16+ million colors</a:t>
            </a:r>
          </a:p>
          <a:p>
            <a:pPr marL="384048" lvl="2" indent="0">
              <a:buNone/>
            </a:pPr>
            <a:r>
              <a:rPr lang="en-US" sz="1600" dirty="0"/>
              <a:t>•	decoration – TextDecoration.underline, </a:t>
            </a:r>
            <a:r>
              <a:rPr lang="en-US" sz="1600" dirty="0" smtClean="0"/>
              <a:t>overline, strikethrough</a:t>
            </a:r>
            <a:r>
              <a:rPr lang="en-US" sz="1600" dirty="0"/>
              <a:t>, none</a:t>
            </a:r>
          </a:p>
          <a:p>
            <a:pPr marL="384048" lvl="2" indent="0">
              <a:buNone/>
            </a:pPr>
            <a:r>
              <a:rPr lang="en-US" sz="1600" dirty="0"/>
              <a:t>•	fontSize – A double. The number of pixels tall to </a:t>
            </a:r>
            <a:r>
              <a:rPr lang="en-US" sz="1600" dirty="0" smtClean="0"/>
              <a:t>make the </a:t>
            </a:r>
            <a:r>
              <a:rPr lang="en-US" sz="1600" dirty="0"/>
              <a:t>characters. Default size 14.0 pixels</a:t>
            </a:r>
          </a:p>
          <a:p>
            <a:pPr marL="384048" lvl="2" indent="0">
              <a:buNone/>
            </a:pPr>
            <a:r>
              <a:rPr lang="en-US" sz="1600" dirty="0"/>
              <a:t>•	fontStyle – FontStyle.italic or normal</a:t>
            </a:r>
          </a:p>
          <a:p>
            <a:pPr marL="384048" lvl="2" indent="0">
              <a:buNone/>
            </a:pPr>
            <a:r>
              <a:rPr lang="en-US" sz="1600" dirty="0"/>
              <a:t>•	fontWeight – FontWeight.w100-w900. Or bold (which </a:t>
            </a:r>
            <a:r>
              <a:rPr lang="en-US" sz="1600" dirty="0" smtClean="0"/>
              <a:t>is w700</a:t>
            </a:r>
            <a:r>
              <a:rPr lang="en-US" sz="1600" dirty="0"/>
              <a:t>) or normal (which is w400)</a:t>
            </a:r>
          </a:p>
          <a:p>
            <a:pPr marL="384048" lvl="2" indent="0">
              <a:buNone/>
            </a:pPr>
            <a:r>
              <a:rPr lang="en-US" sz="1600" dirty="0"/>
              <a:t>•	fontFamily – A string</a:t>
            </a:r>
          </a:p>
          <a:p>
            <a:endParaRPr lang="en-US" dirty="0"/>
          </a:p>
        </p:txBody>
      </p:sp>
    </p:spTree>
    <p:extLst>
      <p:ext uri="{BB962C8B-B14F-4D97-AF65-F5344CB8AC3E}">
        <p14:creationId xmlns:p14="http://schemas.microsoft.com/office/powerpoint/2010/main" val="1917385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Special Methods Associated with Stateful </a:t>
            </a:r>
            <a:r>
              <a:rPr lang="en-US" b="1" dirty="0" smtClean="0"/>
              <a:t>Widget</a:t>
            </a:r>
            <a:endParaRPr lang="en-US" dirty="0"/>
          </a:p>
        </p:txBody>
      </p:sp>
      <p:sp>
        <p:nvSpPr>
          <p:cNvPr id="3" name="Content Placeholder 2"/>
          <p:cNvSpPr>
            <a:spLocks noGrp="1"/>
          </p:cNvSpPr>
          <p:nvPr>
            <p:ph idx="1"/>
          </p:nvPr>
        </p:nvSpPr>
        <p:spPr>
          <a:xfrm>
            <a:off x="1097280" y="2133600"/>
            <a:ext cx="10058400" cy="4003964"/>
          </a:xfrm>
        </p:spPr>
        <p:txBody>
          <a:bodyPr>
            <a:normAutofit/>
          </a:bodyPr>
          <a:lstStyle/>
          <a:p>
            <a:r>
              <a:rPr lang="en-US" dirty="0"/>
              <a:t>There are various methods provided by the Stateful class to work with</a:t>
            </a:r>
            <a:r>
              <a:rPr lang="en-US" dirty="0" smtClean="0"/>
              <a:t>:</a:t>
            </a:r>
          </a:p>
          <a:p>
            <a:pPr lvl="1">
              <a:buFont typeface="Arial" panose="020B0604020202020204" pitchFamily="34" charset="0"/>
              <a:buChar char="•"/>
            </a:pPr>
            <a:r>
              <a:rPr lang="en-US" b="1" dirty="0" err="1"/>
              <a:t>BuildContext</a:t>
            </a:r>
            <a:r>
              <a:rPr lang="en-US" dirty="0"/>
              <a:t>: It provides information regarding which widget is to be built/re-build and where it will be located after re-building. Thus, </a:t>
            </a:r>
            <a:r>
              <a:rPr lang="en-US" dirty="0" err="1"/>
              <a:t>BuildContext</a:t>
            </a:r>
            <a:r>
              <a:rPr lang="en-US" dirty="0"/>
              <a:t> is the widget associated with the state. </a:t>
            </a:r>
            <a:endParaRPr lang="en-US" dirty="0" smtClean="0"/>
          </a:p>
          <a:p>
            <a:pPr lvl="1">
              <a:buFont typeface="Arial" panose="020B0604020202020204" pitchFamily="34" charset="0"/>
              <a:buChar char="•"/>
            </a:pPr>
            <a:r>
              <a:rPr lang="en-US" b="1" dirty="0"/>
              <a:t>SetState()</a:t>
            </a:r>
            <a:r>
              <a:rPr lang="en-US" dirty="0"/>
              <a:t>: A State object is used to modify the user interface. It executes the code for a particular callback and repaints the widgets that rely on that state for configuration. </a:t>
            </a:r>
            <a:endParaRPr lang="en-US" dirty="0" smtClean="0"/>
          </a:p>
          <a:p>
            <a:pPr lvl="1" fontAlgn="base">
              <a:buFont typeface="Arial" panose="020B0604020202020204" pitchFamily="34" charset="0"/>
              <a:buChar char="•"/>
            </a:pPr>
            <a:r>
              <a:rPr lang="en-US" b="1" dirty="0"/>
              <a:t> </a:t>
            </a:r>
            <a:r>
              <a:rPr lang="en-US" b="1" dirty="0" err="1"/>
              <a:t>initState</a:t>
            </a:r>
            <a:r>
              <a:rPr lang="en-US" b="1" dirty="0"/>
              <a:t>()</a:t>
            </a:r>
            <a:r>
              <a:rPr lang="en-US" dirty="0"/>
              <a:t>: This method is the entry point of a widget. The </a:t>
            </a:r>
            <a:r>
              <a:rPr lang="en-US" dirty="0" err="1"/>
              <a:t>initState</a:t>
            </a:r>
            <a:r>
              <a:rPr lang="en-US" dirty="0"/>
              <a:t>() method initializes all the methods that the build method will depend upon. This is called only once in a widget’s lifetime and mostly overridden the rest of the time. </a:t>
            </a:r>
          </a:p>
          <a:p>
            <a:pPr lvl="1">
              <a:buFont typeface="Arial" panose="020B0604020202020204" pitchFamily="34" charset="0"/>
              <a:buChar char="•"/>
            </a:pPr>
            <a:r>
              <a:rPr lang="en-US" b="1" dirty="0" err="1" smtClean="0"/>
              <a:t>didChangeDependencies</a:t>
            </a:r>
            <a:r>
              <a:rPr lang="en-US" b="1" dirty="0"/>
              <a:t>()</a:t>
            </a:r>
            <a:r>
              <a:rPr lang="en-US" dirty="0"/>
              <a:t>: It is used for loading the dependencies required for execution of a state. The </a:t>
            </a:r>
            <a:r>
              <a:rPr lang="en-US" dirty="0" err="1"/>
              <a:t>didChangeDependencies</a:t>
            </a:r>
            <a:r>
              <a:rPr lang="en-US" dirty="0"/>
              <a:t>() is called immediately after the </a:t>
            </a:r>
            <a:r>
              <a:rPr lang="en-US" dirty="0" err="1"/>
              <a:t>initState</a:t>
            </a:r>
            <a:r>
              <a:rPr lang="en-US" dirty="0"/>
              <a:t>() is called for the first time and before the triggering of the build method</a:t>
            </a:r>
            <a:r>
              <a:rPr lang="en-US" dirty="0" smtClean="0"/>
              <a:t>.</a:t>
            </a:r>
          </a:p>
          <a:p>
            <a:pPr lvl="1">
              <a:buFont typeface="Arial" panose="020B0604020202020204" pitchFamily="34" charset="0"/>
              <a:buChar char="•"/>
            </a:pPr>
            <a:r>
              <a:rPr lang="en-US" b="1" dirty="0"/>
              <a:t> dispose()</a:t>
            </a:r>
            <a:r>
              <a:rPr lang="en-US" dirty="0"/>
              <a:t>: This method is used for removing an object permanently from the widget tree. It is used when we need to clear up the memory by invoking </a:t>
            </a:r>
            <a:r>
              <a:rPr lang="en-US" dirty="0" err="1"/>
              <a:t>super.dispose</a:t>
            </a:r>
            <a:r>
              <a:rPr lang="en-US" dirty="0"/>
              <a:t>().</a:t>
            </a:r>
          </a:p>
        </p:txBody>
      </p:sp>
    </p:spTree>
    <p:extLst>
      <p:ext uri="{BB962C8B-B14F-4D97-AF65-F5344CB8AC3E}">
        <p14:creationId xmlns:p14="http://schemas.microsoft.com/office/powerpoint/2010/main" val="3812923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Styling Text</a:t>
            </a:r>
            <a:endParaRPr lang="en-US" dirty="0"/>
          </a:p>
        </p:txBody>
      </p:sp>
      <p:sp>
        <p:nvSpPr>
          <p:cNvPr id="3" name="Content Placeholder 2"/>
          <p:cNvSpPr>
            <a:spLocks noGrp="1"/>
          </p:cNvSpPr>
          <p:nvPr>
            <p:ph idx="1"/>
          </p:nvPr>
        </p:nvSpPr>
        <p:spPr/>
        <p:txBody>
          <a:bodyPr/>
          <a:lstStyle/>
          <a:p>
            <a:r>
              <a:rPr lang="en-US" b="1" dirty="0"/>
              <a:t>Custom Font</a:t>
            </a:r>
          </a:p>
          <a:p>
            <a:pPr algn="just"/>
            <a:r>
              <a:rPr lang="en-US" dirty="0"/>
              <a:t>Certain designers call for custom fonts when they design scenes. In Flutter, using custom fonts  is easy to </a:t>
            </a:r>
            <a:r>
              <a:rPr lang="en-US" dirty="0" smtClean="0"/>
              <a:t>implement</a:t>
            </a:r>
            <a:r>
              <a:rPr lang="en-US" dirty="0"/>
              <a:t>, and they work cross-platform. </a:t>
            </a:r>
            <a:endParaRPr lang="en-US" dirty="0" smtClean="0"/>
          </a:p>
          <a:p>
            <a:pPr algn="just"/>
            <a:r>
              <a:rPr lang="en-US" dirty="0" smtClean="0"/>
              <a:t>To </a:t>
            </a:r>
            <a:r>
              <a:rPr lang="en-US" dirty="0"/>
              <a:t>style our text, </a:t>
            </a:r>
            <a:endParaRPr lang="en-US" dirty="0" smtClean="0"/>
          </a:p>
          <a:p>
            <a:pPr algn="just"/>
            <a:r>
              <a:rPr lang="en-US" dirty="0" smtClean="0"/>
              <a:t>1: </a:t>
            </a:r>
            <a:r>
              <a:rPr lang="en-US" dirty="0"/>
              <a:t>L</a:t>
            </a:r>
            <a:r>
              <a:rPr lang="en-US" dirty="0" smtClean="0"/>
              <a:t>et's </a:t>
            </a:r>
            <a:r>
              <a:rPr lang="en-US" dirty="0"/>
              <a:t>use a custom </a:t>
            </a:r>
            <a:r>
              <a:rPr lang="en-US" dirty="0" smtClean="0"/>
              <a:t>font Create </a:t>
            </a:r>
            <a:r>
              <a:rPr lang="en-US" dirty="0"/>
              <a:t>a new </a:t>
            </a:r>
            <a:r>
              <a:rPr lang="en-US" dirty="0" smtClean="0"/>
              <a:t>directory called </a:t>
            </a:r>
            <a:r>
              <a:rPr lang="en-US" dirty="0"/>
              <a:t>assets/fonts. </a:t>
            </a:r>
            <a:endParaRPr lang="en-US" dirty="0" smtClean="0"/>
          </a:p>
          <a:p>
            <a:pPr algn="just"/>
            <a:r>
              <a:rPr lang="en-US" dirty="0" smtClean="0"/>
              <a:t>2: Copy </a:t>
            </a:r>
            <a:r>
              <a:rPr lang="en-US" dirty="0"/>
              <a:t>the font files located at assets/fonts </a:t>
            </a:r>
            <a:endParaRPr lang="en-US" dirty="0" smtClean="0"/>
          </a:p>
          <a:p>
            <a:pPr algn="just"/>
            <a:r>
              <a:rPr lang="en-US" dirty="0" smtClean="0"/>
              <a:t>3: Update </a:t>
            </a:r>
            <a:r>
              <a:rPr lang="en-US" dirty="0"/>
              <a:t>our pubspec.yaml file so we can use our fonts.</a:t>
            </a:r>
          </a:p>
          <a:p>
            <a:endParaRPr lang="en-US" dirty="0"/>
          </a:p>
        </p:txBody>
      </p:sp>
    </p:spTree>
    <p:extLst>
      <p:ext uri="{BB962C8B-B14F-4D97-AF65-F5344CB8AC3E}">
        <p14:creationId xmlns:p14="http://schemas.microsoft.com/office/powerpoint/2010/main" val="2362766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Understanding Flutter Material Design </a:t>
            </a:r>
            <a:r>
              <a:rPr lang="en-US" b="1" dirty="0" smtClean="0"/>
              <a:t>Themes</a:t>
            </a:r>
            <a:endParaRPr lang="en-US" dirty="0"/>
          </a:p>
        </p:txBody>
      </p:sp>
      <p:sp>
        <p:nvSpPr>
          <p:cNvPr id="3" name="Content Placeholder 2"/>
          <p:cNvSpPr>
            <a:spLocks noGrp="1"/>
          </p:cNvSpPr>
          <p:nvPr>
            <p:ph idx="1"/>
          </p:nvPr>
        </p:nvSpPr>
        <p:spPr/>
        <p:txBody>
          <a:bodyPr/>
          <a:lstStyle/>
          <a:p>
            <a:r>
              <a:rPr lang="en-US" dirty="0"/>
              <a:t>A theme in Flutter is a collection of property-value pairs that dictate the appearance of the app’s widgets. </a:t>
            </a:r>
            <a:r>
              <a:rPr lang="en-US" dirty="0" smtClean="0"/>
              <a:t>ThemeData</a:t>
            </a:r>
            <a:r>
              <a:rPr lang="en-US" dirty="0"/>
              <a:t> is the class responsible for holding these properties. Let’s first understand the significance of ThemeData and how it helps in theming</a:t>
            </a:r>
            <a:r>
              <a:rPr lang="en-US" dirty="0" smtClean="0"/>
              <a:t>.</a:t>
            </a:r>
          </a:p>
          <a:p>
            <a:r>
              <a:rPr lang="en-US" b="1" dirty="0" smtClean="0"/>
              <a:t>Theme Data:</a:t>
            </a:r>
            <a:endParaRPr lang="en-US" b="1" dirty="0"/>
          </a:p>
          <a:p>
            <a:pPr fontAlgn="base"/>
            <a:r>
              <a:rPr lang="en-US" dirty="0" smtClean="0"/>
              <a:t>The</a:t>
            </a:r>
            <a:r>
              <a:rPr lang="en-US" dirty="0"/>
              <a:t> ThemeData class encapsulates a Material Design theme’s colors, typography, and shape properties. We typically use it </a:t>
            </a:r>
            <a:r>
              <a:rPr lang="en-US" dirty="0" smtClean="0"/>
              <a:t>as </a:t>
            </a:r>
            <a:r>
              <a:rPr lang="en-US" dirty="0"/>
              <a:t>an argument for </a:t>
            </a:r>
            <a:r>
              <a:rPr lang="en-US" dirty="0" smtClean="0"/>
              <a:t>the</a:t>
            </a:r>
            <a:r>
              <a:rPr lang="en-US" dirty="0"/>
              <a:t> </a:t>
            </a:r>
            <a:r>
              <a:rPr lang="en-US" dirty="0" smtClean="0"/>
              <a:t>Material App</a:t>
            </a:r>
            <a:r>
              <a:rPr lang="en-US" dirty="0"/>
              <a:t> widget, which in turn applies the theme to all descendant widgets.</a:t>
            </a:r>
          </a:p>
          <a:p>
            <a:endParaRPr lang="en-US" dirty="0"/>
          </a:p>
        </p:txBody>
      </p:sp>
    </p:spTree>
    <p:extLst>
      <p:ext uri="{BB962C8B-B14F-4D97-AF65-F5344CB8AC3E}">
        <p14:creationId xmlns:p14="http://schemas.microsoft.com/office/powerpoint/2010/main" val="1457447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Navigation in Flutter</a:t>
            </a:r>
          </a:p>
        </p:txBody>
      </p:sp>
      <p:sp>
        <p:nvSpPr>
          <p:cNvPr id="3" name="Content Placeholder 2"/>
          <p:cNvSpPr>
            <a:spLocks noGrp="1"/>
          </p:cNvSpPr>
          <p:nvPr>
            <p:ph idx="1"/>
          </p:nvPr>
        </p:nvSpPr>
        <p:spPr/>
        <p:txBody>
          <a:bodyPr/>
          <a:lstStyle/>
          <a:p>
            <a:r>
              <a:rPr lang="en-US" b="1" dirty="0"/>
              <a:t>What is Navigation in Flutter</a:t>
            </a:r>
            <a:r>
              <a:rPr lang="en-US" b="1" dirty="0" smtClean="0"/>
              <a:t>?</a:t>
            </a:r>
          </a:p>
          <a:p>
            <a:pPr>
              <a:buFont typeface="Arial" panose="020B0604020202020204" pitchFamily="34" charset="0"/>
              <a:buChar char="•"/>
            </a:pPr>
            <a:r>
              <a:rPr lang="en-US" dirty="0" smtClean="0"/>
              <a:t> Navigation </a:t>
            </a:r>
            <a:r>
              <a:rPr lang="en-US" dirty="0"/>
              <a:t>is the act of moving between screens of an app to complete tasks</a:t>
            </a:r>
            <a:r>
              <a:rPr lang="en-US" b="1" dirty="0"/>
              <a:t> </a:t>
            </a:r>
            <a:r>
              <a:rPr lang="en-US" dirty="0"/>
              <a:t>(according to Material </a:t>
            </a:r>
            <a:r>
              <a:rPr lang="en-US" dirty="0" smtClean="0"/>
              <a:t>Design).</a:t>
            </a:r>
          </a:p>
          <a:p>
            <a:pPr>
              <a:buFont typeface="Arial" panose="020B0604020202020204" pitchFamily="34" charset="0"/>
              <a:buChar char="•"/>
            </a:pPr>
            <a:r>
              <a:rPr lang="en-US" dirty="0" smtClean="0"/>
              <a:t> </a:t>
            </a:r>
            <a:r>
              <a:rPr lang="en-US" dirty="0"/>
              <a:t>It’s enabled through several means: dedicated navigation components, embedding navigation </a:t>
            </a:r>
            <a:r>
              <a:rPr lang="en-US" dirty="0" smtClean="0"/>
              <a:t>behavior </a:t>
            </a:r>
            <a:r>
              <a:rPr lang="en-US" dirty="0"/>
              <a:t>into </a:t>
            </a:r>
            <a:r>
              <a:rPr lang="en-US" dirty="0" smtClean="0"/>
              <a:t>content </a:t>
            </a:r>
            <a:r>
              <a:rPr lang="en-US" dirty="0"/>
              <a:t>and platform affordances</a:t>
            </a:r>
            <a:r>
              <a:rPr lang="en-US" dirty="0" smtClean="0"/>
              <a:t>.</a:t>
            </a:r>
          </a:p>
          <a:p>
            <a:pPr>
              <a:buFont typeface="Arial" panose="020B0604020202020204" pitchFamily="34" charset="0"/>
              <a:buChar char="•"/>
            </a:pPr>
            <a:r>
              <a:rPr lang="en-US" dirty="0" smtClean="0"/>
              <a:t> Smooth </a:t>
            </a:r>
            <a:r>
              <a:rPr lang="en-US" dirty="0"/>
              <a:t>and intuitive navigation ensures that users can find what they need quickly and efficiently, leading to a positive experience. </a:t>
            </a:r>
            <a:endParaRPr lang="en-US" dirty="0" smtClean="0"/>
          </a:p>
          <a:p>
            <a:pPr>
              <a:buFont typeface="Arial" panose="020B0604020202020204" pitchFamily="34" charset="0"/>
              <a:buChar char="•"/>
            </a:pPr>
            <a:r>
              <a:rPr lang="en-US" dirty="0" smtClean="0"/>
              <a:t> Conversely</a:t>
            </a:r>
            <a:r>
              <a:rPr lang="en-US" dirty="0"/>
              <a:t>, poor navigation can result in frustration and may cause users to abandon the app altogether.</a:t>
            </a:r>
          </a:p>
        </p:txBody>
      </p:sp>
    </p:spTree>
    <p:extLst>
      <p:ext uri="{BB962C8B-B14F-4D97-AF65-F5344CB8AC3E}">
        <p14:creationId xmlns:p14="http://schemas.microsoft.com/office/powerpoint/2010/main" val="2568037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72748"/>
            <a:ext cx="10058400" cy="1450757"/>
          </a:xfrm>
        </p:spPr>
        <p:txBody>
          <a:bodyPr/>
          <a:lstStyle/>
          <a:p>
            <a:r>
              <a:rPr lang="en-US" b="1" dirty="0" smtClean="0"/>
              <a:t>Types </a:t>
            </a:r>
            <a:r>
              <a:rPr lang="en-US" b="1" dirty="0"/>
              <a:t>of </a:t>
            </a:r>
            <a:r>
              <a:rPr lang="en-US" b="1" dirty="0" smtClean="0"/>
              <a:t>Navigation</a:t>
            </a:r>
            <a:endParaRPr lang="en-US" dirty="0"/>
          </a:p>
        </p:txBody>
      </p:sp>
      <p:sp>
        <p:nvSpPr>
          <p:cNvPr id="3" name="Content Placeholder 2"/>
          <p:cNvSpPr>
            <a:spLocks noGrp="1"/>
          </p:cNvSpPr>
          <p:nvPr>
            <p:ph idx="1"/>
          </p:nvPr>
        </p:nvSpPr>
        <p:spPr/>
        <p:txBody>
          <a:bodyPr/>
          <a:lstStyle/>
          <a:p>
            <a:r>
              <a:rPr lang="en-US" dirty="0"/>
              <a:t>There are three types of navigation that are common to all apps – stack, tab, and drawer navigation</a:t>
            </a:r>
            <a:r>
              <a:rPr lang="en-US" dirty="0" smtClean="0"/>
              <a:t>.</a:t>
            </a:r>
          </a:p>
          <a:p>
            <a:pPr marL="457200" indent="-457200" fontAlgn="base">
              <a:buFont typeface="+mj-lt"/>
              <a:buAutoNum type="arabicPeriod"/>
            </a:pPr>
            <a:r>
              <a:rPr lang="en-US" dirty="0"/>
              <a:t>Stack Navigation</a:t>
            </a:r>
          </a:p>
          <a:p>
            <a:pPr marL="457200" indent="-457200" fontAlgn="base">
              <a:buFont typeface="+mj-lt"/>
              <a:buAutoNum type="arabicPeriod"/>
            </a:pPr>
            <a:r>
              <a:rPr lang="en-US" dirty="0"/>
              <a:t>Tab Navigation</a:t>
            </a:r>
          </a:p>
          <a:p>
            <a:pPr marL="457200" indent="-457200" fontAlgn="base">
              <a:buFont typeface="+mj-lt"/>
              <a:buAutoNum type="arabicPeriod"/>
            </a:pPr>
            <a:r>
              <a:rPr lang="en-US" dirty="0"/>
              <a:t>Drawer Navigation</a:t>
            </a:r>
          </a:p>
          <a:p>
            <a:pPr marL="0" indent="0">
              <a:buNone/>
            </a:pPr>
            <a:endParaRPr lang="en-US" dirty="0"/>
          </a:p>
        </p:txBody>
      </p:sp>
    </p:spTree>
    <p:extLst>
      <p:ext uri="{BB962C8B-B14F-4D97-AF65-F5344CB8AC3E}">
        <p14:creationId xmlns:p14="http://schemas.microsoft.com/office/powerpoint/2010/main" val="3277404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Stack </a:t>
            </a:r>
            <a:r>
              <a:rPr lang="en-US" b="1" dirty="0" smtClean="0"/>
              <a:t>Navigation</a:t>
            </a:r>
            <a:endParaRPr lang="en-US" dirty="0"/>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 A </a:t>
            </a:r>
            <a:r>
              <a:rPr lang="en-US" dirty="0"/>
              <a:t>deck of cards, where you can add or remove cards from the top of the stack. </a:t>
            </a:r>
            <a:endParaRPr lang="en-US" dirty="0" smtClean="0"/>
          </a:p>
          <a:p>
            <a:pPr>
              <a:buFont typeface="Arial" panose="020B0604020202020204" pitchFamily="34" charset="0"/>
              <a:buChar char="•"/>
            </a:pPr>
            <a:r>
              <a:rPr lang="en-US" dirty="0" smtClean="0"/>
              <a:t> Stack </a:t>
            </a:r>
            <a:r>
              <a:rPr lang="en-US" dirty="0"/>
              <a:t>Navigation in Flutter works in a similar fashion</a:t>
            </a:r>
            <a:r>
              <a:rPr lang="en-US" dirty="0" smtClean="0"/>
              <a:t>.</a:t>
            </a:r>
          </a:p>
          <a:p>
            <a:pPr>
              <a:buFont typeface="Arial" panose="020B0604020202020204" pitchFamily="34" charset="0"/>
              <a:buChar char="•"/>
            </a:pPr>
            <a:r>
              <a:rPr lang="en-US" dirty="0" smtClean="0"/>
              <a:t> It </a:t>
            </a:r>
            <a:r>
              <a:rPr lang="en-US" dirty="0"/>
              <a:t>helps you navigate between pages or screens by stacking new pages on top of existing ones</a:t>
            </a:r>
            <a:r>
              <a:rPr lang="en-US" dirty="0" smtClean="0"/>
              <a:t>.</a:t>
            </a:r>
          </a:p>
          <a:p>
            <a:pPr>
              <a:buFont typeface="Arial" panose="020B0604020202020204" pitchFamily="34" charset="0"/>
              <a:buChar char="•"/>
            </a:pPr>
            <a:r>
              <a:rPr lang="en-US" dirty="0" smtClean="0"/>
              <a:t> </a:t>
            </a:r>
            <a:r>
              <a:rPr lang="en-US" dirty="0"/>
              <a:t>When you move to a new screen, the current screen is pushed onto the navigation stack, and when you return, the top screen is popped off the stack</a:t>
            </a:r>
            <a:r>
              <a:rPr lang="en-US" dirty="0" smtClean="0"/>
              <a:t>.</a:t>
            </a:r>
            <a:r>
              <a:rPr lang="en-US" dirty="0"/>
              <a:t> </a:t>
            </a:r>
            <a:endParaRPr lang="en-US" dirty="0" smtClean="0"/>
          </a:p>
          <a:p>
            <a:pPr>
              <a:buFont typeface="Arial" panose="020B0604020202020204" pitchFamily="34" charset="0"/>
              <a:buChar char="•"/>
            </a:pPr>
            <a:r>
              <a:rPr lang="en-US" dirty="0" smtClean="0"/>
              <a:t> This </a:t>
            </a:r>
            <a:r>
              <a:rPr lang="en-US" dirty="0"/>
              <a:t>navigation type is commonly used for hierarchical and linear flows within an app.</a:t>
            </a:r>
          </a:p>
        </p:txBody>
      </p:sp>
    </p:spTree>
    <p:extLst>
      <p:ext uri="{BB962C8B-B14F-4D97-AF65-F5344CB8AC3E}">
        <p14:creationId xmlns:p14="http://schemas.microsoft.com/office/powerpoint/2010/main" val="3114830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Tab Navigation</a:t>
            </a:r>
            <a:endParaRPr lang="en-US" dirty="0"/>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US" dirty="0" smtClean="0"/>
              <a:t> Tabs </a:t>
            </a:r>
            <a:r>
              <a:rPr lang="en-US" dirty="0"/>
              <a:t>are a staple of mobile app navigation, allowing users to quickly switch between different sections or views without losing their current context.</a:t>
            </a:r>
          </a:p>
          <a:p>
            <a:pPr fontAlgn="base">
              <a:buFont typeface="Arial" panose="020B0604020202020204" pitchFamily="34" charset="0"/>
              <a:buChar char="•"/>
            </a:pPr>
            <a:r>
              <a:rPr lang="en-US" dirty="0" smtClean="0"/>
              <a:t> Flutter </a:t>
            </a:r>
            <a:r>
              <a:rPr lang="en-US" dirty="0"/>
              <a:t>makes it easy to implement tabbed navigation with its built-in widgets, such as TabBar and TabBarView. </a:t>
            </a:r>
            <a:endParaRPr lang="en-US" dirty="0" smtClean="0"/>
          </a:p>
          <a:p>
            <a:pPr fontAlgn="base">
              <a:buFont typeface="Arial" panose="020B0604020202020204" pitchFamily="34" charset="0"/>
              <a:buChar char="•"/>
            </a:pPr>
            <a:r>
              <a:rPr lang="en-US" dirty="0" smtClean="0"/>
              <a:t> By </a:t>
            </a:r>
            <a:r>
              <a:rPr lang="en-US" dirty="0"/>
              <a:t>using these widgets, you can create a beautiful and functional tab navigation experience, perfect for organizing content into logical sections.</a:t>
            </a:r>
          </a:p>
          <a:p>
            <a:pPr fontAlgn="base">
              <a:buFont typeface="Arial" panose="020B0604020202020204" pitchFamily="34" charset="0"/>
              <a:buChar char="•"/>
            </a:pPr>
            <a:r>
              <a:rPr lang="en-US" dirty="0" smtClean="0"/>
              <a:t> You </a:t>
            </a:r>
            <a:r>
              <a:rPr lang="en-US" dirty="0"/>
              <a:t>also have the freedom to customize the appearance of your tabs, making it simple to create a unique look and feel for your app.</a:t>
            </a:r>
          </a:p>
          <a:p>
            <a:endParaRPr lang="en-US" dirty="0"/>
          </a:p>
        </p:txBody>
      </p:sp>
    </p:spTree>
    <p:extLst>
      <p:ext uri="{BB962C8B-B14F-4D97-AF65-F5344CB8AC3E}">
        <p14:creationId xmlns:p14="http://schemas.microsoft.com/office/powerpoint/2010/main" val="3792660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Drawer Navigation</a:t>
            </a:r>
            <a:endParaRPr lang="en-US" dirty="0"/>
          </a:p>
        </p:txBody>
      </p:sp>
      <p:sp>
        <p:nvSpPr>
          <p:cNvPr id="3" name="Content Placeholder 2"/>
          <p:cNvSpPr>
            <a:spLocks noGrp="1"/>
          </p:cNvSpPr>
          <p:nvPr>
            <p:ph idx="1"/>
          </p:nvPr>
        </p:nvSpPr>
        <p:spPr/>
        <p:txBody>
          <a:bodyPr/>
          <a:lstStyle/>
          <a:p>
            <a:pPr fontAlgn="base">
              <a:buFont typeface="Arial" panose="020B0604020202020204" pitchFamily="34" charset="0"/>
              <a:buChar char="•"/>
            </a:pPr>
            <a:r>
              <a:rPr lang="en-US" dirty="0" smtClean="0"/>
              <a:t> The </a:t>
            </a:r>
            <a:r>
              <a:rPr lang="en-US" dirty="0"/>
              <a:t>Drawer Navigation pattern, also known as the "hamburger menu" or "side menu," is a popular navigation style in mobile apps. </a:t>
            </a:r>
            <a:endParaRPr lang="en-US" dirty="0" smtClean="0"/>
          </a:p>
          <a:p>
            <a:pPr fontAlgn="base">
              <a:buFont typeface="Arial" panose="020B0604020202020204" pitchFamily="34" charset="0"/>
              <a:buChar char="•"/>
            </a:pPr>
            <a:r>
              <a:rPr lang="en-US" dirty="0" smtClean="0"/>
              <a:t> It </a:t>
            </a:r>
            <a:r>
              <a:rPr lang="en-US" dirty="0"/>
              <a:t>consists of a hidden panel that slides out from the side of the screen, revealing a menu with various navigation options.</a:t>
            </a:r>
          </a:p>
          <a:p>
            <a:pPr fontAlgn="base">
              <a:buFont typeface="Arial" panose="020B0604020202020204" pitchFamily="34" charset="0"/>
              <a:buChar char="•"/>
            </a:pPr>
            <a:r>
              <a:rPr lang="en-US" dirty="0" smtClean="0"/>
              <a:t> This </a:t>
            </a:r>
            <a:r>
              <a:rPr lang="en-US" dirty="0"/>
              <a:t>space-saving technique keeps your app's main content visible while providing easy access to additional features or sections</a:t>
            </a:r>
            <a:r>
              <a:rPr lang="en-US" dirty="0" smtClean="0"/>
              <a:t>.</a:t>
            </a:r>
            <a:endParaRPr lang="en-US" dirty="0"/>
          </a:p>
        </p:txBody>
      </p:sp>
    </p:spTree>
    <p:extLst>
      <p:ext uri="{BB962C8B-B14F-4D97-AF65-F5344CB8AC3E}">
        <p14:creationId xmlns:p14="http://schemas.microsoft.com/office/powerpoint/2010/main" val="297042188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357</TotalTime>
  <Words>1689</Words>
  <Application>Microsoft Office PowerPoint</Application>
  <PresentationFormat>Widescreen</PresentationFormat>
  <Paragraphs>130</Paragraphs>
  <Slides>20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Retrospect</vt:lpstr>
      <vt:lpstr>Lecture 6</vt:lpstr>
      <vt:lpstr>Styling Text </vt:lpstr>
      <vt:lpstr>Styling Text</vt:lpstr>
      <vt:lpstr>Understanding Flutter Material Design Themes</vt:lpstr>
      <vt:lpstr>Understanding Navigation in Flutter</vt:lpstr>
      <vt:lpstr>Types of Navigation</vt:lpstr>
      <vt:lpstr>Stack Navigation</vt:lpstr>
      <vt:lpstr>Tab Navigation</vt:lpstr>
      <vt:lpstr>Drawer Navigation</vt:lpstr>
      <vt:lpstr>PowerPoint Presentation</vt:lpstr>
      <vt:lpstr>Key Concepts of Navigation in Flutter</vt:lpstr>
      <vt:lpstr>Key Concepts of Navigation in Flutter(cont.)</vt:lpstr>
      <vt:lpstr>Splash Screen</vt:lpstr>
      <vt:lpstr>Splash Screen Characteristics</vt:lpstr>
      <vt:lpstr>Passing Data Between Screens</vt:lpstr>
      <vt:lpstr>Passing Data Between Screens</vt:lpstr>
      <vt:lpstr>Navigation Drawer and Tabs</vt:lpstr>
      <vt:lpstr>What are Stateless Widgets?</vt:lpstr>
      <vt:lpstr>What are Stateful Widgets?</vt:lpstr>
      <vt:lpstr>Special Methods Associated with Stateful Widget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dc:title>
  <dc:creator>Sidra Khatoon</dc:creator>
  <cp:lastModifiedBy>Sidra Khatoon</cp:lastModifiedBy>
  <cp:revision>19</cp:revision>
  <cp:lastPrinted>2024-10-29T03:50:36Z</cp:lastPrinted>
  <dcterms:created xsi:type="dcterms:W3CDTF">2024-10-25T08:07:55Z</dcterms:created>
  <dcterms:modified xsi:type="dcterms:W3CDTF">2025-04-15T04:22:17Z</dcterms:modified>
</cp:coreProperties>
</file>