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17.xml" ContentType="application/vnd.openxmlformats-officedocument.presentationml.slideLayout+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2"/>
    <p:sldId id="284" r:id="rId3"/>
    <p:sldId id="297" r:id="rId4"/>
    <p:sldId id="298" r:id="rId5"/>
    <p:sldId id="299" r:id="rId6"/>
    <p:sldId id="301" r:id="rId7"/>
    <p:sldId id="300" r:id="rId8"/>
    <p:sldId id="302" r:id="rId9"/>
    <p:sldId id="303" r:id="rId10"/>
    <p:sldId id="308" r:id="rId11"/>
    <p:sldId id="305" r:id="rId12"/>
    <p:sldId id="309" r:id="rId13"/>
    <p:sldId id="312" r:id="rId14"/>
    <p:sldId id="313" r:id="rId15"/>
    <p:sldId id="315" r:id="rId16"/>
    <p:sldId id="316" r:id="rId17"/>
    <p:sldId id="317" r:id="rId18"/>
    <p:sldId id="318" r:id="rId19"/>
    <p:sldId id="319" r:id="rId20"/>
    <p:sldId id="320" r:id="rId21"/>
    <p:sldId id="321" r:id="rId22"/>
    <p:sldId id="322" r:id="rId23"/>
    <p:sldId id="323" r:id="rId24"/>
    <p:sldId id="324" r:id="rId25"/>
    <p:sldId id="325" r:id="rId26"/>
    <p:sldId id="326" r:id="rId27"/>
    <p:sldId id="327" r:id="rId28"/>
    <p:sldId id="328" r:id="rId29"/>
    <p:sldId id="329" r:id="rId30"/>
    <p:sldId id="330" r:id="rId31"/>
    <p:sldId id="331" r:id="rId32"/>
    <p:sldId id="332" r:id="rId33"/>
    <p:sldId id="33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81688" autoAdjust="0"/>
  </p:normalViewPr>
  <p:slideViewPr>
    <p:cSldViewPr snapToGrid="0">
      <p:cViewPr varScale="1">
        <p:scale>
          <a:sx n="38" d="100"/>
          <a:sy n="38" d="100"/>
        </p:scale>
        <p:origin x="7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8605-F9E4-436D-99A8-EB8586916B10}"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00CD-E5D4-41A8-9EDE-1B0CED5F3291}" type="slidenum">
              <a:rPr lang="en-US" smtClean="0"/>
              <a:t>‹#›</a:t>
            </a:fld>
            <a:endParaRPr lang="en-US"/>
          </a:p>
        </p:txBody>
      </p:sp>
    </p:spTree>
    <p:extLst>
      <p:ext uri="{BB962C8B-B14F-4D97-AF65-F5344CB8AC3E}">
        <p14:creationId xmlns:p14="http://schemas.microsoft.com/office/powerpoint/2010/main" val="98325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1</a:t>
            </a:fld>
            <a:endParaRPr lang="en-US"/>
          </a:p>
        </p:txBody>
      </p:sp>
    </p:spTree>
    <p:extLst>
      <p:ext uri="{BB962C8B-B14F-4D97-AF65-F5344CB8AC3E}">
        <p14:creationId xmlns:p14="http://schemas.microsoft.com/office/powerpoint/2010/main" val="2201942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2</a:t>
            </a:fld>
            <a:endParaRPr lang="en-US"/>
          </a:p>
        </p:txBody>
      </p:sp>
    </p:spTree>
    <p:extLst>
      <p:ext uri="{BB962C8B-B14F-4D97-AF65-F5344CB8AC3E}">
        <p14:creationId xmlns:p14="http://schemas.microsoft.com/office/powerpoint/2010/main" val="318901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NZ" sz="1200" b="1" kern="1200" baseline="0" dirty="0">
                <a:solidFill>
                  <a:schemeClr val="tx1"/>
                </a:solidFill>
                <a:latin typeface="+mn-lt"/>
                <a:ea typeface="+mn-ea"/>
                <a:cs typeface="+mn-cs"/>
              </a:rPr>
              <a:t>Animated slide </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Scenario</a:t>
            </a:r>
          </a:p>
          <a:p>
            <a:r>
              <a:rPr lang="en-NZ" sz="1200" kern="1200" baseline="0" dirty="0">
                <a:solidFill>
                  <a:schemeClr val="tx1"/>
                </a:solidFill>
                <a:latin typeface="+mn-lt"/>
                <a:ea typeface="+mn-ea"/>
                <a:cs typeface="+mn-cs"/>
              </a:rPr>
              <a:t>The shaded areas represent code executed by the dispatcher.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The same sequence of instructions is executed by the dispatcher in each instance because the same functionality of the dispatcher is being executed.</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We assume that the OS only allows a process to continue execution for a maximum of six instruction cycles, after which it is interrupted; this prevents any single process from monopolizing processor time. </a:t>
            </a:r>
          </a:p>
          <a:p>
            <a:endParaRPr lang="en-NZ" sz="1200" kern="1200" baseline="0" dirty="0">
              <a:solidFill>
                <a:schemeClr val="tx1"/>
              </a:solidFill>
              <a:latin typeface="+mn-lt"/>
              <a:ea typeface="+mn-ea"/>
              <a:cs typeface="+mn-cs"/>
            </a:endParaRPr>
          </a:p>
          <a:p>
            <a:r>
              <a:rPr lang="en-NZ" sz="1200" b="1" kern="1200" baseline="0" dirty="0">
                <a:solidFill>
                  <a:schemeClr val="tx1"/>
                </a:solidFill>
                <a:latin typeface="+mn-lt"/>
                <a:ea typeface="+mn-ea"/>
                <a:cs typeface="+mn-cs"/>
              </a:rPr>
              <a:t>Animate here</a:t>
            </a:r>
          </a:p>
          <a:p>
            <a:r>
              <a:rPr lang="en-NZ" sz="1200" kern="1200" baseline="0" dirty="0">
                <a:solidFill>
                  <a:schemeClr val="tx1"/>
                </a:solidFill>
                <a:latin typeface="+mn-lt"/>
                <a:ea typeface="+mn-ea"/>
                <a:cs typeface="+mn-cs"/>
              </a:rPr>
              <a:t>The first six instructions of process A are executed, followed by a time-out and the execution of some code in the dispatcher, which executes six instructions before  turning control to process B2.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four instructions are executed, process B requests an I/O action for which it must wait. Therefore, the processor stops executing process B and moves on, via the dispatcher, to process C. </a:t>
            </a:r>
          </a:p>
          <a:p>
            <a:endParaRPr lang="en-NZ" sz="1200" kern="1200" baseline="0" dirty="0">
              <a:solidFill>
                <a:schemeClr val="tx1"/>
              </a:solidFill>
              <a:latin typeface="+mn-lt"/>
              <a:ea typeface="+mn-ea"/>
              <a:cs typeface="+mn-cs"/>
            </a:endParaRPr>
          </a:p>
          <a:p>
            <a:r>
              <a:rPr lang="en-NZ" sz="1200" kern="1200" baseline="0" dirty="0">
                <a:solidFill>
                  <a:schemeClr val="tx1"/>
                </a:solidFill>
                <a:latin typeface="+mn-lt"/>
                <a:ea typeface="+mn-ea"/>
                <a:cs typeface="+mn-cs"/>
              </a:rPr>
              <a:t>After a time-out, the processor moves back to process A. When this process times out, process B is still waiting for the</a:t>
            </a:r>
          </a:p>
          <a:p>
            <a:r>
              <a:rPr lang="en-NZ" sz="1200" kern="1200" baseline="0" dirty="0">
                <a:solidFill>
                  <a:schemeClr val="tx1"/>
                </a:solidFill>
                <a:latin typeface="+mn-lt"/>
                <a:ea typeface="+mn-ea"/>
                <a:cs typeface="+mn-cs"/>
              </a:rPr>
              <a:t>I/O operation to complete, so the dispatcher moves on to process C again.</a:t>
            </a:r>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7</a:t>
            </a:fld>
            <a:endParaRPr lang="en-US" dirty="0"/>
          </a:p>
        </p:txBody>
      </p:sp>
    </p:spTree>
    <p:extLst>
      <p:ext uri="{BB962C8B-B14F-4D97-AF65-F5344CB8AC3E}">
        <p14:creationId xmlns:p14="http://schemas.microsoft.com/office/powerpoint/2010/main" val="2393006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i="1" dirty="0"/>
              <a:t>Animated</a:t>
            </a:r>
            <a:r>
              <a:rPr lang="en-US" b="1" i="1" baseline="0" dirty="0"/>
              <a:t> slide </a:t>
            </a:r>
            <a:r>
              <a:rPr lang="en-US" baseline="0" dirty="0"/>
              <a:t>The animation only shows one process moving.</a:t>
            </a:r>
            <a:endParaRPr lang="en-US" b="1" i="1" baseline="0" dirty="0"/>
          </a:p>
          <a:p>
            <a:endParaRPr lang="en-US" b="1" i="1" baseline="0" dirty="0"/>
          </a:p>
          <a:p>
            <a:r>
              <a:rPr lang="en-US" dirty="0"/>
              <a:t>There needs to be</a:t>
            </a:r>
            <a:r>
              <a:rPr lang="en-US" baseline="0" dirty="0"/>
              <a:t> some structure so that the OS can keep track of the processes. This could be a simple queue which is managed by the dispatcher routine of the OS.</a:t>
            </a:r>
          </a:p>
          <a:p>
            <a:endParaRPr lang="en-US" baseline="0"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11</a:t>
            </a:fld>
            <a:endParaRPr lang="en-US" dirty="0"/>
          </a:p>
        </p:txBody>
      </p:sp>
    </p:spTree>
    <p:extLst>
      <p:ext uri="{BB962C8B-B14F-4D97-AF65-F5344CB8AC3E}">
        <p14:creationId xmlns:p14="http://schemas.microsoft.com/office/powerpoint/2010/main" val="2755215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12</a:t>
            </a:fld>
            <a:endParaRPr lang="en-US"/>
          </a:p>
        </p:txBody>
      </p:sp>
    </p:spTree>
    <p:extLst>
      <p:ext uri="{BB962C8B-B14F-4D97-AF65-F5344CB8AC3E}">
        <p14:creationId xmlns:p14="http://schemas.microsoft.com/office/powerpoint/2010/main" val="1583628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13</a:t>
            </a:fld>
            <a:endParaRPr lang="en-US"/>
          </a:p>
        </p:txBody>
      </p:sp>
    </p:spTree>
    <p:extLst>
      <p:ext uri="{BB962C8B-B14F-4D97-AF65-F5344CB8AC3E}">
        <p14:creationId xmlns:p14="http://schemas.microsoft.com/office/powerpoint/2010/main" val="2832031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24</a:t>
            </a:fld>
            <a:endParaRPr lang="en-US"/>
          </a:p>
        </p:txBody>
      </p:sp>
    </p:spTree>
    <p:extLst>
      <p:ext uri="{BB962C8B-B14F-4D97-AF65-F5344CB8AC3E}">
        <p14:creationId xmlns:p14="http://schemas.microsoft.com/office/powerpoint/2010/main" val="250696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3/14/2025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3/14/2025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220-916C-4E1B-883D-302EDBF403C3}"/>
              </a:ext>
            </a:extLst>
          </p:cNvPr>
          <p:cNvSpPr>
            <a:spLocks noGrp="1"/>
          </p:cNvSpPr>
          <p:nvPr>
            <p:ph type="ctrTitle"/>
          </p:nvPr>
        </p:nvSpPr>
        <p:spPr/>
        <p:txBody>
          <a:bodyPr/>
          <a:lstStyle/>
          <a:p>
            <a:r>
              <a:rPr lang="en-GB" dirty="0"/>
              <a:t>Operating Systems Concepts</a:t>
            </a:r>
            <a:endParaRPr lang="en-US" dirty="0"/>
          </a:p>
        </p:txBody>
      </p:sp>
      <p:sp>
        <p:nvSpPr>
          <p:cNvPr id="3" name="Subtitle 2">
            <a:extLst>
              <a:ext uri="{FF2B5EF4-FFF2-40B4-BE49-F238E27FC236}">
                <a16:creationId xmlns:a16="http://schemas.microsoft.com/office/drawing/2014/main" id="{9B4501F3-9EA8-4974-B6CF-CBB4FBDE6211}"/>
              </a:ext>
            </a:extLst>
          </p:cNvPr>
          <p:cNvSpPr>
            <a:spLocks noGrp="1"/>
          </p:cNvSpPr>
          <p:nvPr>
            <p:ph type="subTitle" idx="1"/>
          </p:nvPr>
        </p:nvSpPr>
        <p:spPr/>
        <p:txBody>
          <a:bodyPr/>
          <a:lstStyle/>
          <a:p>
            <a:r>
              <a:rPr lang="en-GB" dirty="0" smtClean="0"/>
              <a:t>Week </a:t>
            </a:r>
            <a:r>
              <a:rPr lang="en-GB" dirty="0" smtClean="0"/>
              <a:t>4 &amp; 5 </a:t>
            </a:r>
            <a:r>
              <a:rPr lang="en-GB" dirty="0"/>
              <a:t>– Processes, Two-State Process </a:t>
            </a:r>
            <a:r>
              <a:rPr lang="en-GB" dirty="0" smtClean="0"/>
              <a:t>Model, Process </a:t>
            </a:r>
            <a:r>
              <a:rPr lang="en-GB" dirty="0" smtClean="0"/>
              <a:t>creation, </a:t>
            </a:r>
            <a:r>
              <a:rPr lang="en-GB" dirty="0" smtClean="0"/>
              <a:t>process </a:t>
            </a:r>
            <a:r>
              <a:rPr lang="en-GB" dirty="0" smtClean="0"/>
              <a:t>termination, Five state process model, Process suspension</a:t>
            </a:r>
            <a:endParaRPr lang="en-US" dirty="0"/>
          </a:p>
        </p:txBody>
      </p:sp>
    </p:spTree>
    <p:extLst>
      <p:ext uri="{BB962C8B-B14F-4D97-AF65-F5344CB8AC3E}">
        <p14:creationId xmlns:p14="http://schemas.microsoft.com/office/powerpoint/2010/main" val="2361924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41879-B1F3-4DE5-912A-E9C8597C7C7A}"/>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3FF1B2CF-74D0-4919-A819-34BC874B8758}"/>
              </a:ext>
            </a:extLst>
          </p:cNvPr>
          <p:cNvSpPr>
            <a:spLocks noGrp="1"/>
          </p:cNvSpPr>
          <p:nvPr>
            <p:ph idx="1"/>
          </p:nvPr>
        </p:nvSpPr>
        <p:spPr/>
        <p:txBody>
          <a:bodyPr/>
          <a:lstStyle/>
          <a:p>
            <a:r>
              <a:rPr lang="en-GB" dirty="0"/>
              <a:t>OS creates a process block for each process</a:t>
            </a:r>
          </a:p>
          <a:p>
            <a:r>
              <a:rPr lang="en-GB" dirty="0"/>
              <a:t>OS creates a process in not running state</a:t>
            </a:r>
          </a:p>
          <a:p>
            <a:r>
              <a:rPr lang="en-GB" dirty="0"/>
              <a:t>The process waits for an opportunity for it to be executed</a:t>
            </a:r>
          </a:p>
          <a:p>
            <a:r>
              <a:rPr lang="en-GB" dirty="0"/>
              <a:t>From time to time the process will be interrupted and the dispatcher portion of the OS will move other processes to be entertained by the processor.</a:t>
            </a:r>
            <a:endParaRPr lang="en-US" dirty="0"/>
          </a:p>
        </p:txBody>
      </p:sp>
    </p:spTree>
    <p:extLst>
      <p:ext uri="{BB962C8B-B14F-4D97-AF65-F5344CB8AC3E}">
        <p14:creationId xmlns:p14="http://schemas.microsoft.com/office/powerpoint/2010/main" val="1842494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Queuing Diagram (Animated Slide)</a:t>
            </a:r>
          </a:p>
        </p:txBody>
      </p:sp>
      <p:pic>
        <p:nvPicPr>
          <p:cNvPr id="19459" name="Content Placeholder 3" descr="Fig03_05b.gif"/>
          <p:cNvPicPr>
            <a:picLocks noGrp="1" noChangeAspect="1"/>
          </p:cNvPicPr>
          <p:nvPr>
            <p:ph idx="1"/>
          </p:nvPr>
        </p:nvPicPr>
        <p:blipFill>
          <a:blip r:embed="rId3"/>
          <a:srcRect/>
          <a:stretch>
            <a:fillRect/>
          </a:stretch>
        </p:blipFill>
        <p:spPr>
          <a:xfrm>
            <a:off x="3276601" y="2209799"/>
            <a:ext cx="6080125" cy="2257426"/>
          </a:xfrm>
        </p:spPr>
      </p:pic>
      <p:sp>
        <p:nvSpPr>
          <p:cNvPr id="4" name="Rectangle 3"/>
          <p:cNvSpPr/>
          <p:nvPr/>
        </p:nvSpPr>
        <p:spPr>
          <a:xfrm>
            <a:off x="4609926" y="2667000"/>
            <a:ext cx="190674"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9" name="Rectangle 8"/>
          <p:cNvSpPr/>
          <p:nvPr/>
        </p:nvSpPr>
        <p:spPr>
          <a:xfrm>
            <a:off x="4838178" y="2671910"/>
            <a:ext cx="190674" cy="304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dirty="0"/>
          </a:p>
        </p:txBody>
      </p:sp>
      <p:sp>
        <p:nvSpPr>
          <p:cNvPr id="10" name="Rectangle 9"/>
          <p:cNvSpPr/>
          <p:nvPr/>
        </p:nvSpPr>
        <p:spPr>
          <a:xfrm>
            <a:off x="5062216" y="2672606"/>
            <a:ext cx="190674"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NZ" dirty="0"/>
          </a:p>
        </p:txBody>
      </p:sp>
      <p:sp>
        <p:nvSpPr>
          <p:cNvPr id="11" name="Rectangle 10"/>
          <p:cNvSpPr/>
          <p:nvPr/>
        </p:nvSpPr>
        <p:spPr>
          <a:xfrm>
            <a:off x="5286254" y="2673302"/>
            <a:ext cx="190674" cy="30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12" name="Rectangle 11"/>
          <p:cNvSpPr/>
          <p:nvPr/>
        </p:nvSpPr>
        <p:spPr>
          <a:xfrm>
            <a:off x="5497650" y="2673998"/>
            <a:ext cx="190674" cy="3048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dirty="0"/>
          </a:p>
        </p:txBody>
      </p:sp>
      <p:sp>
        <p:nvSpPr>
          <p:cNvPr id="13" name="Rectangle 12"/>
          <p:cNvSpPr/>
          <p:nvPr/>
        </p:nvSpPr>
        <p:spPr>
          <a:xfrm>
            <a:off x="5709046" y="2674694"/>
            <a:ext cx="190674" cy="3048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NZ" dirty="0"/>
          </a:p>
        </p:txBody>
      </p:sp>
      <p:sp>
        <p:nvSpPr>
          <p:cNvPr id="14" name="Rectangle 13"/>
          <p:cNvSpPr/>
          <p:nvPr/>
        </p:nvSpPr>
        <p:spPr>
          <a:xfrm>
            <a:off x="5920442" y="2675390"/>
            <a:ext cx="190674"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NZ" dirty="0"/>
          </a:p>
        </p:txBody>
      </p:sp>
      <p:sp>
        <p:nvSpPr>
          <p:cNvPr id="15" name="TextBox 14"/>
          <p:cNvSpPr txBox="1"/>
          <p:nvPr/>
        </p:nvSpPr>
        <p:spPr>
          <a:xfrm>
            <a:off x="2286000" y="4648201"/>
            <a:ext cx="77724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NZ" dirty="0"/>
              <a:t>Processes moved by the dispatcher of the OS to the CPU then back to the queue until the task is competed</a:t>
            </a:r>
          </a:p>
        </p:txBody>
      </p:sp>
    </p:spTree>
    <p:extLst>
      <p:ext uri="{BB962C8B-B14F-4D97-AF65-F5344CB8AC3E}">
        <p14:creationId xmlns:p14="http://schemas.microsoft.com/office/powerpoint/2010/main" val="2313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par>
                          <p:cTn id="25" fill="hold">
                            <p:stCondLst>
                              <p:cond delay="8000"/>
                            </p:stCondLst>
                            <p:childTnLst>
                              <p:par>
                                <p:cTn id="26" presetID="9"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7B45C-CBC2-4D95-8F0C-575ABDBA1391}"/>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F4C33812-32E8-473F-AAB7-6933EAC7C89A}"/>
              </a:ext>
            </a:extLst>
          </p:cNvPr>
          <p:cNvSpPr>
            <a:spLocks noGrp="1"/>
          </p:cNvSpPr>
          <p:nvPr>
            <p:ph idx="1"/>
          </p:nvPr>
        </p:nvSpPr>
        <p:spPr/>
        <p:txBody>
          <a:bodyPr/>
          <a:lstStyle/>
          <a:p>
            <a:r>
              <a:rPr lang="en-GB" dirty="0"/>
              <a:t>Processes awaiting their execution are stored in a queue</a:t>
            </a:r>
          </a:p>
          <a:p>
            <a:r>
              <a:rPr lang="en-GB" dirty="0"/>
              <a:t>Each entry in the queue represents a process</a:t>
            </a:r>
          </a:p>
          <a:p>
            <a:r>
              <a:rPr lang="en-GB" dirty="0"/>
              <a:t>Process terminated is taken out of the queue</a:t>
            </a:r>
          </a:p>
          <a:p>
            <a:r>
              <a:rPr lang="en-GB" dirty="0"/>
              <a:t>Processes that </a:t>
            </a:r>
            <a:r>
              <a:rPr lang="en-GB"/>
              <a:t>are interrupted and are </a:t>
            </a:r>
            <a:r>
              <a:rPr lang="en-GB" dirty="0"/>
              <a:t>in “Not Running” state are sent back to the queue.</a:t>
            </a:r>
            <a:endParaRPr lang="en-US" dirty="0"/>
          </a:p>
        </p:txBody>
      </p:sp>
    </p:spTree>
    <p:extLst>
      <p:ext uri="{BB962C8B-B14F-4D97-AF65-F5344CB8AC3E}">
        <p14:creationId xmlns:p14="http://schemas.microsoft.com/office/powerpoint/2010/main" val="3108371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60D2-469C-44FA-9C77-92D0B148C9B5}"/>
              </a:ext>
            </a:extLst>
          </p:cNvPr>
          <p:cNvSpPr>
            <a:spLocks noGrp="1"/>
          </p:cNvSpPr>
          <p:nvPr>
            <p:ph type="title"/>
          </p:nvPr>
        </p:nvSpPr>
        <p:spPr/>
        <p:txBody>
          <a:bodyPr/>
          <a:lstStyle/>
          <a:p>
            <a:r>
              <a:rPr lang="en-GB" dirty="0"/>
              <a:t>Process Creation</a:t>
            </a:r>
            <a:endParaRPr lang="en-US" dirty="0"/>
          </a:p>
        </p:txBody>
      </p:sp>
      <p:pic>
        <p:nvPicPr>
          <p:cNvPr id="5" name="Content Placeholder 4">
            <a:extLst>
              <a:ext uri="{FF2B5EF4-FFF2-40B4-BE49-F238E27FC236}">
                <a16:creationId xmlns:a16="http://schemas.microsoft.com/office/drawing/2014/main" id="{B2D341FB-F6B1-46B2-9C26-908A1CE8F838}"/>
              </a:ext>
            </a:extLst>
          </p:cNvPr>
          <p:cNvPicPr>
            <a:picLocks noGrp="1" noChangeAspect="1"/>
          </p:cNvPicPr>
          <p:nvPr>
            <p:ph idx="1"/>
          </p:nvPr>
        </p:nvPicPr>
        <p:blipFill>
          <a:blip r:embed="rId3"/>
          <a:stretch>
            <a:fillRect/>
          </a:stretch>
        </p:blipFill>
        <p:spPr>
          <a:xfrm>
            <a:off x="846930" y="2757488"/>
            <a:ext cx="10661073" cy="3086100"/>
          </a:xfrm>
          <a:prstGeom prst="rect">
            <a:avLst/>
          </a:prstGeom>
        </p:spPr>
      </p:pic>
    </p:spTree>
    <p:extLst>
      <p:ext uri="{BB962C8B-B14F-4D97-AF65-F5344CB8AC3E}">
        <p14:creationId xmlns:p14="http://schemas.microsoft.com/office/powerpoint/2010/main" val="375927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1BC8-138F-484D-A6F3-CD65DC717020}"/>
              </a:ext>
            </a:extLst>
          </p:cNvPr>
          <p:cNvSpPr>
            <a:spLocks noGrp="1"/>
          </p:cNvSpPr>
          <p:nvPr>
            <p:ph type="title"/>
          </p:nvPr>
        </p:nvSpPr>
        <p:spPr>
          <a:xfrm>
            <a:off x="1154954" y="514661"/>
            <a:ext cx="8761413" cy="706964"/>
          </a:xfrm>
        </p:spPr>
        <p:txBody>
          <a:bodyPr/>
          <a:lstStyle/>
          <a:p>
            <a:r>
              <a:rPr lang="en-GB" dirty="0"/>
              <a:t>Process Termination</a:t>
            </a:r>
            <a:endParaRPr lang="en-US" dirty="0"/>
          </a:p>
        </p:txBody>
      </p:sp>
      <p:sp>
        <p:nvSpPr>
          <p:cNvPr id="3" name="Content Placeholder 2">
            <a:extLst>
              <a:ext uri="{FF2B5EF4-FFF2-40B4-BE49-F238E27FC236}">
                <a16:creationId xmlns:a16="http://schemas.microsoft.com/office/drawing/2014/main" id="{24659205-DAA9-4AD1-A9D0-4C0D3B556459}"/>
              </a:ext>
            </a:extLst>
          </p:cNvPr>
          <p:cNvSpPr>
            <a:spLocks noGrp="1"/>
          </p:cNvSpPr>
          <p:nvPr>
            <p:ph idx="1"/>
          </p:nvPr>
        </p:nvSpPr>
        <p:spPr/>
        <p:txBody>
          <a:bodyPr/>
          <a:lstStyle/>
          <a:p>
            <a:pPr>
              <a:lnSpc>
                <a:spcPct val="90000"/>
              </a:lnSpc>
            </a:pPr>
            <a:endParaRPr lang="en-US" dirty="0"/>
          </a:p>
          <a:p>
            <a:endParaRPr lang="en-US" dirty="0"/>
          </a:p>
        </p:txBody>
      </p:sp>
      <p:pic>
        <p:nvPicPr>
          <p:cNvPr id="4" name="Picture 3">
            <a:extLst>
              <a:ext uri="{FF2B5EF4-FFF2-40B4-BE49-F238E27FC236}">
                <a16:creationId xmlns:a16="http://schemas.microsoft.com/office/drawing/2014/main" id="{5CF9C34F-4A15-4C88-89A0-24C53681DED6}"/>
              </a:ext>
            </a:extLst>
          </p:cNvPr>
          <p:cNvPicPr>
            <a:picLocks noChangeAspect="1"/>
          </p:cNvPicPr>
          <p:nvPr/>
        </p:nvPicPr>
        <p:blipFill>
          <a:blip r:embed="rId2"/>
          <a:stretch>
            <a:fillRect/>
          </a:stretch>
        </p:blipFill>
        <p:spPr>
          <a:xfrm>
            <a:off x="826342" y="1221625"/>
            <a:ext cx="10632234" cy="5530694"/>
          </a:xfrm>
          <a:prstGeom prst="rect">
            <a:avLst/>
          </a:prstGeom>
        </p:spPr>
      </p:pic>
    </p:spTree>
    <p:extLst>
      <p:ext uri="{BB962C8B-B14F-4D97-AF65-F5344CB8AC3E}">
        <p14:creationId xmlns:p14="http://schemas.microsoft.com/office/powerpoint/2010/main" val="282654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5ABB-2436-4ED9-B687-229E7F2F5707}"/>
              </a:ext>
            </a:extLst>
          </p:cNvPr>
          <p:cNvSpPr>
            <a:spLocks noGrp="1"/>
          </p:cNvSpPr>
          <p:nvPr>
            <p:ph type="title"/>
          </p:nvPr>
        </p:nvSpPr>
        <p:spPr/>
        <p:txBody>
          <a:bodyPr/>
          <a:lstStyle/>
          <a:p>
            <a:r>
              <a:rPr lang="en-GB" dirty="0"/>
              <a:t>Five State Process Model</a:t>
            </a:r>
            <a:endParaRPr lang="en-US" dirty="0"/>
          </a:p>
        </p:txBody>
      </p:sp>
      <p:sp>
        <p:nvSpPr>
          <p:cNvPr id="3" name="Content Placeholder 2">
            <a:extLst>
              <a:ext uri="{FF2B5EF4-FFF2-40B4-BE49-F238E27FC236}">
                <a16:creationId xmlns:a16="http://schemas.microsoft.com/office/drawing/2014/main" id="{EEB96373-5156-4524-9073-F07FA59EC38B}"/>
              </a:ext>
            </a:extLst>
          </p:cNvPr>
          <p:cNvSpPr>
            <a:spLocks noGrp="1"/>
          </p:cNvSpPr>
          <p:nvPr>
            <p:ph idx="1"/>
          </p:nvPr>
        </p:nvSpPr>
        <p:spPr>
          <a:xfrm>
            <a:off x="1154954" y="2222696"/>
            <a:ext cx="10014794" cy="4445391"/>
          </a:xfrm>
        </p:spPr>
        <p:txBody>
          <a:bodyPr>
            <a:noAutofit/>
          </a:bodyPr>
          <a:lstStyle/>
          <a:p>
            <a:r>
              <a:rPr lang="en-NZ" sz="2000" dirty="0">
                <a:solidFill>
                  <a:schemeClr val="tx1"/>
                </a:solidFill>
              </a:rPr>
              <a:t>If all processes were always ready to execute, then the simple FIFO queuing model would suffice.</a:t>
            </a:r>
          </a:p>
          <a:p>
            <a:r>
              <a:rPr lang="en-NZ" sz="2000" dirty="0">
                <a:solidFill>
                  <a:schemeClr val="tx1"/>
                </a:solidFill>
              </a:rPr>
              <a:t>However, even with simple examples, this implementation is inadequate:</a:t>
            </a:r>
          </a:p>
          <a:p>
            <a:pPr lvl="1">
              <a:buFont typeface="Arial" pitchFamily="34" charset="0"/>
              <a:buChar char="•"/>
            </a:pPr>
            <a:r>
              <a:rPr lang="en-NZ" sz="1800" dirty="0">
                <a:solidFill>
                  <a:schemeClr val="tx1"/>
                </a:solidFill>
              </a:rPr>
              <a:t> some processes in the Not Running state are ready to execute,</a:t>
            </a:r>
          </a:p>
          <a:p>
            <a:pPr lvl="1">
              <a:buFont typeface="Arial" pitchFamily="34" charset="0"/>
              <a:buChar char="•"/>
            </a:pPr>
            <a:r>
              <a:rPr lang="en-NZ" sz="1800" dirty="0">
                <a:solidFill>
                  <a:schemeClr val="tx1"/>
                </a:solidFill>
              </a:rPr>
              <a:t> while others are blocked, waiting for an I/O operation to complete.</a:t>
            </a:r>
          </a:p>
          <a:p>
            <a:r>
              <a:rPr lang="en-NZ" sz="2000" dirty="0">
                <a:solidFill>
                  <a:schemeClr val="tx1"/>
                </a:solidFill>
              </a:rPr>
              <a:t>But due to the queue nature the ready to execute processes had to wait with the blocked processes</a:t>
            </a:r>
          </a:p>
          <a:p>
            <a:r>
              <a:rPr lang="en-NZ" sz="2000" dirty="0">
                <a:solidFill>
                  <a:schemeClr val="tx1"/>
                </a:solidFill>
              </a:rPr>
              <a:t>That caused </a:t>
            </a:r>
            <a:r>
              <a:rPr lang="en-NZ" sz="2000" b="1" dirty="0">
                <a:solidFill>
                  <a:schemeClr val="tx1"/>
                </a:solidFill>
              </a:rPr>
              <a:t>delays and problems</a:t>
            </a:r>
          </a:p>
          <a:p>
            <a:r>
              <a:rPr lang="en-GB" sz="2000" dirty="0"/>
              <a:t>To avoid that the </a:t>
            </a:r>
            <a:r>
              <a:rPr lang="en-GB" sz="2000" b="1" dirty="0"/>
              <a:t>“not running”</a:t>
            </a:r>
            <a:r>
              <a:rPr lang="en-GB" sz="2000" dirty="0"/>
              <a:t> state is split into two more states </a:t>
            </a:r>
          </a:p>
          <a:p>
            <a:pPr lvl="1"/>
            <a:r>
              <a:rPr lang="en-GB" sz="1800" b="1" dirty="0"/>
              <a:t>Ready</a:t>
            </a:r>
            <a:r>
              <a:rPr lang="en-GB" sz="1800" dirty="0"/>
              <a:t> and </a:t>
            </a:r>
            <a:r>
              <a:rPr lang="en-GB" sz="1800" b="1" dirty="0"/>
              <a:t>Blocked</a:t>
            </a:r>
            <a:endParaRPr lang="en-NZ" sz="2000" b="1" dirty="0">
              <a:solidFill>
                <a:schemeClr val="tx1"/>
              </a:solidFill>
            </a:endParaRPr>
          </a:p>
          <a:p>
            <a:r>
              <a:rPr lang="en-GB" sz="2000" dirty="0"/>
              <a:t>Two additional states are added that will prove to be useful; </a:t>
            </a:r>
            <a:r>
              <a:rPr lang="en-GB" sz="2000" b="1" dirty="0"/>
              <a:t>New </a:t>
            </a:r>
            <a:r>
              <a:rPr lang="en-GB" sz="2000" dirty="0"/>
              <a:t>and</a:t>
            </a:r>
            <a:r>
              <a:rPr lang="en-GB" sz="2000" b="1" dirty="0"/>
              <a:t> Exit</a:t>
            </a:r>
          </a:p>
          <a:p>
            <a:pPr lvl="1"/>
            <a:endParaRPr lang="en-GB" sz="1800" b="1" dirty="0"/>
          </a:p>
        </p:txBody>
      </p:sp>
    </p:spTree>
    <p:extLst>
      <p:ext uri="{BB962C8B-B14F-4D97-AF65-F5344CB8AC3E}">
        <p14:creationId xmlns:p14="http://schemas.microsoft.com/office/powerpoint/2010/main" val="1311870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8132-EC5C-4E72-8DB9-C7608CDFE5C2}"/>
              </a:ext>
            </a:extLst>
          </p:cNvPr>
          <p:cNvSpPr>
            <a:spLocks noGrp="1"/>
          </p:cNvSpPr>
          <p:nvPr>
            <p:ph type="title"/>
          </p:nvPr>
        </p:nvSpPr>
        <p:spPr/>
        <p:txBody>
          <a:bodyPr/>
          <a:lstStyle/>
          <a:p>
            <a:r>
              <a:rPr lang="en-GB" dirty="0"/>
              <a:t>Contd.</a:t>
            </a:r>
            <a:endParaRPr lang="en-US" dirty="0"/>
          </a:p>
        </p:txBody>
      </p:sp>
      <p:pic>
        <p:nvPicPr>
          <p:cNvPr id="4" name="Content Placeholder 3" descr="Fig03_06.gif">
            <a:extLst>
              <a:ext uri="{FF2B5EF4-FFF2-40B4-BE49-F238E27FC236}">
                <a16:creationId xmlns:a16="http://schemas.microsoft.com/office/drawing/2014/main" id="{35B4186E-1BB6-41BC-B80D-A841D00A0554}"/>
              </a:ext>
            </a:extLst>
          </p:cNvPr>
          <p:cNvPicPr>
            <a:picLocks noGrp="1" noChangeAspect="1"/>
          </p:cNvPicPr>
          <p:nvPr>
            <p:ph idx="1"/>
          </p:nvPr>
        </p:nvPicPr>
        <p:blipFill>
          <a:blip r:embed="rId2"/>
          <a:srcRect/>
          <a:stretch>
            <a:fillRect/>
          </a:stretch>
        </p:blipFill>
        <p:spPr>
          <a:xfrm>
            <a:off x="1257300" y="2589213"/>
            <a:ext cx="10144126" cy="3568700"/>
          </a:xfrm>
        </p:spPr>
      </p:pic>
    </p:spTree>
    <p:extLst>
      <p:ext uri="{BB962C8B-B14F-4D97-AF65-F5344CB8AC3E}">
        <p14:creationId xmlns:p14="http://schemas.microsoft.com/office/powerpoint/2010/main" val="404507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9886-155E-4E19-8BDC-BCF5DC2C4A84}"/>
              </a:ext>
            </a:extLst>
          </p:cNvPr>
          <p:cNvSpPr>
            <a:spLocks noGrp="1"/>
          </p:cNvSpPr>
          <p:nvPr>
            <p:ph type="title"/>
          </p:nvPr>
        </p:nvSpPr>
        <p:spPr/>
        <p:txBody>
          <a:bodyPr/>
          <a:lstStyle/>
          <a:p>
            <a:r>
              <a:rPr lang="en-GB" dirty="0"/>
              <a:t>States Explained</a:t>
            </a:r>
            <a:endParaRPr lang="en-US" dirty="0"/>
          </a:p>
        </p:txBody>
      </p:sp>
      <p:pic>
        <p:nvPicPr>
          <p:cNvPr id="7" name="Picture 6">
            <a:extLst>
              <a:ext uri="{FF2B5EF4-FFF2-40B4-BE49-F238E27FC236}">
                <a16:creationId xmlns:a16="http://schemas.microsoft.com/office/drawing/2014/main" id="{59B2CD8D-4E70-4629-8DB3-00BEE690FCEC}"/>
              </a:ext>
            </a:extLst>
          </p:cNvPr>
          <p:cNvPicPr>
            <a:picLocks noChangeAspect="1"/>
          </p:cNvPicPr>
          <p:nvPr/>
        </p:nvPicPr>
        <p:blipFill>
          <a:blip r:embed="rId2"/>
          <a:stretch>
            <a:fillRect/>
          </a:stretch>
        </p:blipFill>
        <p:spPr>
          <a:xfrm>
            <a:off x="1432020" y="2463800"/>
            <a:ext cx="8702971" cy="3594100"/>
          </a:xfrm>
          <a:prstGeom prst="rect">
            <a:avLst/>
          </a:prstGeom>
        </p:spPr>
      </p:pic>
    </p:spTree>
    <p:extLst>
      <p:ext uri="{BB962C8B-B14F-4D97-AF65-F5344CB8AC3E}">
        <p14:creationId xmlns:p14="http://schemas.microsoft.com/office/powerpoint/2010/main" val="3416351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D02C1-D36D-4662-ABAF-5985BCCF4BF2}"/>
              </a:ext>
            </a:extLst>
          </p:cNvPr>
          <p:cNvSpPr>
            <a:spLocks noGrp="1"/>
          </p:cNvSpPr>
          <p:nvPr>
            <p:ph type="title"/>
          </p:nvPr>
        </p:nvSpPr>
        <p:spPr/>
        <p:txBody>
          <a:bodyPr/>
          <a:lstStyle/>
          <a:p>
            <a:r>
              <a:rPr lang="en-GB" dirty="0"/>
              <a:t>New and Exit States Elaborated</a:t>
            </a:r>
            <a:endParaRPr lang="en-US" dirty="0"/>
          </a:p>
        </p:txBody>
      </p:sp>
      <p:sp>
        <p:nvSpPr>
          <p:cNvPr id="3" name="Content Placeholder 2">
            <a:extLst>
              <a:ext uri="{FF2B5EF4-FFF2-40B4-BE49-F238E27FC236}">
                <a16:creationId xmlns:a16="http://schemas.microsoft.com/office/drawing/2014/main" id="{D690ED51-AB1A-4AEF-97FC-7B40E38B8004}"/>
              </a:ext>
            </a:extLst>
          </p:cNvPr>
          <p:cNvSpPr>
            <a:spLocks noGrp="1"/>
          </p:cNvSpPr>
          <p:nvPr>
            <p:ph idx="1"/>
          </p:nvPr>
        </p:nvSpPr>
        <p:spPr>
          <a:xfrm>
            <a:off x="1154954" y="2264897"/>
            <a:ext cx="10169538" cy="4192173"/>
          </a:xfrm>
        </p:spPr>
        <p:txBody>
          <a:bodyPr>
            <a:normAutofit/>
          </a:bodyPr>
          <a:lstStyle/>
          <a:p>
            <a:r>
              <a:rPr lang="en-GB" sz="2000" dirty="0"/>
              <a:t>Process </a:t>
            </a:r>
            <a:r>
              <a:rPr lang="en-GB" sz="2000" b="1" dirty="0"/>
              <a:t>New </a:t>
            </a:r>
            <a:r>
              <a:rPr lang="en-GB" sz="2000" dirty="0"/>
              <a:t>State</a:t>
            </a:r>
          </a:p>
          <a:p>
            <a:pPr lvl="1"/>
            <a:r>
              <a:rPr lang="en-GB" sz="1800" dirty="0"/>
              <a:t>The OS performs some chores before creating a new process</a:t>
            </a:r>
          </a:p>
          <a:p>
            <a:pPr lvl="1"/>
            <a:r>
              <a:rPr lang="en-GB" sz="1800" dirty="0"/>
              <a:t>It defines an identifier for that will help out to point out the process</a:t>
            </a:r>
          </a:p>
          <a:p>
            <a:pPr lvl="1"/>
            <a:r>
              <a:rPr lang="en-GB" sz="1800" dirty="0"/>
              <a:t>Allocates some memory space and priority to the process</a:t>
            </a:r>
          </a:p>
          <a:p>
            <a:pPr lvl="1"/>
            <a:r>
              <a:rPr lang="en-GB" sz="1800" dirty="0"/>
              <a:t>In simple words, creates the PCB (Process Control Block) of the process</a:t>
            </a:r>
          </a:p>
          <a:p>
            <a:r>
              <a:rPr lang="en-GB" sz="2000" dirty="0"/>
              <a:t>Process </a:t>
            </a:r>
            <a:r>
              <a:rPr lang="en-GB" sz="2000" b="1" dirty="0"/>
              <a:t>Exit </a:t>
            </a:r>
            <a:r>
              <a:rPr lang="en-GB" sz="2000" dirty="0"/>
              <a:t>State</a:t>
            </a:r>
          </a:p>
          <a:p>
            <a:pPr lvl="1"/>
            <a:r>
              <a:rPr lang="en-GB" sz="1800" dirty="0"/>
              <a:t>The OS sometimes stores some information before terminating the process</a:t>
            </a:r>
          </a:p>
          <a:p>
            <a:pPr lvl="1"/>
            <a:r>
              <a:rPr lang="en-GB" sz="1800" dirty="0"/>
              <a:t>That information can be used by different programs like process files and accounting programs.</a:t>
            </a:r>
          </a:p>
          <a:p>
            <a:pPr marL="457200" lvl="1" indent="0">
              <a:buNone/>
            </a:pPr>
            <a:endParaRPr lang="en-GB" sz="1800" dirty="0"/>
          </a:p>
        </p:txBody>
      </p:sp>
    </p:spTree>
    <p:extLst>
      <p:ext uri="{BB962C8B-B14F-4D97-AF65-F5344CB8AC3E}">
        <p14:creationId xmlns:p14="http://schemas.microsoft.com/office/powerpoint/2010/main" val="176833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7A649-528F-45CE-B39D-EB4FCF437464}"/>
              </a:ext>
            </a:extLst>
          </p:cNvPr>
          <p:cNvSpPr>
            <a:spLocks noGrp="1"/>
          </p:cNvSpPr>
          <p:nvPr>
            <p:ph type="title"/>
          </p:nvPr>
        </p:nvSpPr>
        <p:spPr/>
        <p:txBody>
          <a:bodyPr/>
          <a:lstStyle/>
          <a:p>
            <a:r>
              <a:rPr lang="en-GB" dirty="0"/>
              <a:t>State Transitions</a:t>
            </a:r>
            <a:endParaRPr lang="en-US" dirty="0"/>
          </a:p>
        </p:txBody>
      </p:sp>
      <p:pic>
        <p:nvPicPr>
          <p:cNvPr id="4" name="Content Placeholder 3">
            <a:extLst>
              <a:ext uri="{FF2B5EF4-FFF2-40B4-BE49-F238E27FC236}">
                <a16:creationId xmlns:a16="http://schemas.microsoft.com/office/drawing/2014/main" id="{AC5DE69E-598F-481E-93D6-095748E9F004}"/>
              </a:ext>
            </a:extLst>
          </p:cNvPr>
          <p:cNvPicPr>
            <a:picLocks noGrp="1" noChangeAspect="1"/>
          </p:cNvPicPr>
          <p:nvPr>
            <p:ph idx="1"/>
          </p:nvPr>
        </p:nvPicPr>
        <p:blipFill>
          <a:blip r:embed="rId2"/>
          <a:stretch>
            <a:fillRect/>
          </a:stretch>
        </p:blipFill>
        <p:spPr>
          <a:xfrm>
            <a:off x="1997915" y="2535236"/>
            <a:ext cx="8374809" cy="3217349"/>
          </a:xfrm>
          <a:prstGeom prst="rect">
            <a:avLst/>
          </a:prstGeom>
        </p:spPr>
      </p:pic>
    </p:spTree>
    <p:extLst>
      <p:ext uri="{BB962C8B-B14F-4D97-AF65-F5344CB8AC3E}">
        <p14:creationId xmlns:p14="http://schemas.microsoft.com/office/powerpoint/2010/main" val="1292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60D2-469C-44FA-9C77-92D0B148C9B5}"/>
              </a:ext>
            </a:extLst>
          </p:cNvPr>
          <p:cNvSpPr>
            <a:spLocks noGrp="1"/>
          </p:cNvSpPr>
          <p:nvPr>
            <p:ph type="title"/>
          </p:nvPr>
        </p:nvSpPr>
        <p:spPr/>
        <p:txBody>
          <a:bodyPr/>
          <a:lstStyle/>
          <a:p>
            <a:r>
              <a:rPr lang="en-GB" dirty="0"/>
              <a:t>The OS manages execution of applications</a:t>
            </a:r>
            <a:endParaRPr lang="en-US" dirty="0"/>
          </a:p>
        </p:txBody>
      </p:sp>
      <p:sp>
        <p:nvSpPr>
          <p:cNvPr id="3" name="Content Placeholder 2">
            <a:extLst>
              <a:ext uri="{FF2B5EF4-FFF2-40B4-BE49-F238E27FC236}">
                <a16:creationId xmlns:a16="http://schemas.microsoft.com/office/drawing/2014/main" id="{2495D10B-9FE7-4111-96BC-DF51F1AD12EA}"/>
              </a:ext>
            </a:extLst>
          </p:cNvPr>
          <p:cNvSpPr>
            <a:spLocks noGrp="1"/>
          </p:cNvSpPr>
          <p:nvPr>
            <p:ph idx="1"/>
          </p:nvPr>
        </p:nvSpPr>
        <p:spPr>
          <a:xfrm>
            <a:off x="1154954" y="2512059"/>
            <a:ext cx="9632109" cy="3488691"/>
          </a:xfrm>
        </p:spPr>
        <p:txBody>
          <a:bodyPr>
            <a:normAutofit/>
          </a:bodyPr>
          <a:lstStyle/>
          <a:p>
            <a:r>
              <a:rPr lang="en-US" sz="2000" dirty="0"/>
              <a:t>Resources are made available to multiple applications</a:t>
            </a:r>
          </a:p>
          <a:p>
            <a:r>
              <a:rPr lang="en-US" sz="2000" dirty="0"/>
              <a:t>The processor is switched among multiple application</a:t>
            </a:r>
          </a:p>
          <a:p>
            <a:r>
              <a:rPr lang="en-US" sz="2000" dirty="0"/>
              <a:t>The processor and I/O devices can be used efficiently</a:t>
            </a:r>
          </a:p>
          <a:p>
            <a:endParaRPr lang="en-US" sz="2000" dirty="0"/>
          </a:p>
        </p:txBody>
      </p:sp>
    </p:spTree>
    <p:extLst>
      <p:ext uri="{BB962C8B-B14F-4D97-AF65-F5344CB8AC3E}">
        <p14:creationId xmlns:p14="http://schemas.microsoft.com/office/powerpoint/2010/main" val="32656635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8DC1B-5F5A-4145-97AB-84DF6D8E47E5}"/>
              </a:ext>
            </a:extLst>
          </p:cNvPr>
          <p:cNvSpPr>
            <a:spLocks noGrp="1"/>
          </p:cNvSpPr>
          <p:nvPr>
            <p:ph type="title"/>
          </p:nvPr>
        </p:nvSpPr>
        <p:spPr/>
        <p:txBody>
          <a:bodyPr/>
          <a:lstStyle/>
          <a:p>
            <a:r>
              <a:rPr lang="en-GB" dirty="0"/>
              <a:t>Contd.</a:t>
            </a:r>
            <a:endParaRPr lang="en-US" dirty="0"/>
          </a:p>
        </p:txBody>
      </p:sp>
      <p:pic>
        <p:nvPicPr>
          <p:cNvPr id="4" name="Content Placeholder 3">
            <a:extLst>
              <a:ext uri="{FF2B5EF4-FFF2-40B4-BE49-F238E27FC236}">
                <a16:creationId xmlns:a16="http://schemas.microsoft.com/office/drawing/2014/main" id="{743B8EC0-5355-4DB4-9ACC-20E2F778C790}"/>
              </a:ext>
            </a:extLst>
          </p:cNvPr>
          <p:cNvPicPr>
            <a:picLocks noGrp="1" noChangeAspect="1"/>
          </p:cNvPicPr>
          <p:nvPr>
            <p:ph idx="1"/>
          </p:nvPr>
        </p:nvPicPr>
        <p:blipFill>
          <a:blip r:embed="rId2"/>
          <a:stretch>
            <a:fillRect/>
          </a:stretch>
        </p:blipFill>
        <p:spPr>
          <a:xfrm>
            <a:off x="1700213" y="2363787"/>
            <a:ext cx="8629650" cy="4049046"/>
          </a:xfrm>
          <a:prstGeom prst="rect">
            <a:avLst/>
          </a:prstGeom>
        </p:spPr>
      </p:pic>
    </p:spTree>
    <p:extLst>
      <p:ext uri="{BB962C8B-B14F-4D97-AF65-F5344CB8AC3E}">
        <p14:creationId xmlns:p14="http://schemas.microsoft.com/office/powerpoint/2010/main" val="309623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BF5B-70D7-4D99-8FD1-9D0732A3CB63}"/>
              </a:ext>
            </a:extLst>
          </p:cNvPr>
          <p:cNvSpPr>
            <a:spLocks noGrp="1"/>
          </p:cNvSpPr>
          <p:nvPr>
            <p:ph type="title"/>
          </p:nvPr>
        </p:nvSpPr>
        <p:spPr/>
        <p:txBody>
          <a:bodyPr/>
          <a:lstStyle/>
          <a:p>
            <a:r>
              <a:rPr lang="en-GB" dirty="0"/>
              <a:t>Contd.</a:t>
            </a:r>
            <a:endParaRPr lang="en-US" dirty="0"/>
          </a:p>
        </p:txBody>
      </p:sp>
      <p:pic>
        <p:nvPicPr>
          <p:cNvPr id="4" name="Content Placeholder 3">
            <a:extLst>
              <a:ext uri="{FF2B5EF4-FFF2-40B4-BE49-F238E27FC236}">
                <a16:creationId xmlns:a16="http://schemas.microsoft.com/office/drawing/2014/main" id="{A06C64C0-62C2-443D-80AB-245B2B1327DE}"/>
              </a:ext>
            </a:extLst>
          </p:cNvPr>
          <p:cNvPicPr>
            <a:picLocks noGrp="1" noChangeAspect="1"/>
          </p:cNvPicPr>
          <p:nvPr>
            <p:ph idx="1"/>
          </p:nvPr>
        </p:nvPicPr>
        <p:blipFill>
          <a:blip r:embed="rId2"/>
          <a:stretch>
            <a:fillRect/>
          </a:stretch>
        </p:blipFill>
        <p:spPr>
          <a:xfrm>
            <a:off x="1628775" y="2416175"/>
            <a:ext cx="9272588" cy="3841168"/>
          </a:xfrm>
          <a:prstGeom prst="rect">
            <a:avLst/>
          </a:prstGeom>
        </p:spPr>
      </p:pic>
    </p:spTree>
    <p:extLst>
      <p:ext uri="{BB962C8B-B14F-4D97-AF65-F5344CB8AC3E}">
        <p14:creationId xmlns:p14="http://schemas.microsoft.com/office/powerpoint/2010/main" val="2722640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456D3-2FC8-4671-AA13-1FC5F0085D2C}"/>
              </a:ext>
            </a:extLst>
          </p:cNvPr>
          <p:cNvSpPr>
            <a:spLocks noGrp="1"/>
          </p:cNvSpPr>
          <p:nvPr>
            <p:ph type="title"/>
          </p:nvPr>
        </p:nvSpPr>
        <p:spPr/>
        <p:txBody>
          <a:bodyPr/>
          <a:lstStyle/>
          <a:p>
            <a:r>
              <a:rPr lang="en-GB" dirty="0"/>
              <a:t>Five State Process Model Contd.</a:t>
            </a:r>
            <a:endParaRPr lang="en-US" dirty="0"/>
          </a:p>
        </p:txBody>
      </p:sp>
      <p:pic>
        <p:nvPicPr>
          <p:cNvPr id="4" name="Content Placeholder 3" descr="Fig03_08a.gif">
            <a:extLst>
              <a:ext uri="{FF2B5EF4-FFF2-40B4-BE49-F238E27FC236}">
                <a16:creationId xmlns:a16="http://schemas.microsoft.com/office/drawing/2014/main" id="{48277C35-5C25-4814-964A-35ADAF7AFD53}"/>
              </a:ext>
            </a:extLst>
          </p:cNvPr>
          <p:cNvPicPr>
            <a:picLocks noGrp="1" noChangeAspect="1"/>
          </p:cNvPicPr>
          <p:nvPr>
            <p:ph idx="1"/>
          </p:nvPr>
        </p:nvPicPr>
        <p:blipFill>
          <a:blip r:embed="rId2"/>
          <a:srcRect/>
          <a:stretch>
            <a:fillRect/>
          </a:stretch>
        </p:blipFill>
        <p:spPr>
          <a:xfrm>
            <a:off x="2086769" y="2468562"/>
            <a:ext cx="7829598" cy="3172970"/>
          </a:xfrm>
        </p:spPr>
      </p:pic>
    </p:spTree>
    <p:extLst>
      <p:ext uri="{BB962C8B-B14F-4D97-AF65-F5344CB8AC3E}">
        <p14:creationId xmlns:p14="http://schemas.microsoft.com/office/powerpoint/2010/main" val="221692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66EC2-CFF5-47C1-B3F5-A513C5B52A2A}"/>
              </a:ext>
            </a:extLst>
          </p:cNvPr>
          <p:cNvSpPr>
            <a:spLocks noGrp="1"/>
          </p:cNvSpPr>
          <p:nvPr>
            <p:ph type="title"/>
          </p:nvPr>
        </p:nvSpPr>
        <p:spPr/>
        <p:txBody>
          <a:bodyPr/>
          <a:lstStyle/>
          <a:p>
            <a:r>
              <a:rPr lang="en-GB" dirty="0"/>
              <a:t>Contd.</a:t>
            </a:r>
            <a:endParaRPr lang="en-US" dirty="0"/>
          </a:p>
        </p:txBody>
      </p:sp>
      <p:pic>
        <p:nvPicPr>
          <p:cNvPr id="4" name="Content Placeholder 3" descr="Fig03_08b.gif">
            <a:extLst>
              <a:ext uri="{FF2B5EF4-FFF2-40B4-BE49-F238E27FC236}">
                <a16:creationId xmlns:a16="http://schemas.microsoft.com/office/drawing/2014/main" id="{FF66CFFC-DA42-41BF-A21E-E27B318E1E0D}"/>
              </a:ext>
            </a:extLst>
          </p:cNvPr>
          <p:cNvPicPr>
            <a:picLocks noGrp="1" noChangeAspect="1"/>
          </p:cNvPicPr>
          <p:nvPr>
            <p:ph idx="1"/>
          </p:nvPr>
        </p:nvPicPr>
        <p:blipFill>
          <a:blip r:embed="rId2"/>
          <a:srcRect/>
          <a:stretch>
            <a:fillRect/>
          </a:stretch>
        </p:blipFill>
        <p:spPr>
          <a:xfrm>
            <a:off x="2343150" y="2603500"/>
            <a:ext cx="8315325" cy="3416300"/>
          </a:xfrm>
        </p:spPr>
      </p:pic>
    </p:spTree>
    <p:extLst>
      <p:ext uri="{BB962C8B-B14F-4D97-AF65-F5344CB8AC3E}">
        <p14:creationId xmlns:p14="http://schemas.microsoft.com/office/powerpoint/2010/main" val="312313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1265-F138-4909-BCEB-1915862E5770}"/>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33CA6EB-570F-487D-B3CE-89DE36B8A226}"/>
              </a:ext>
            </a:extLst>
          </p:cNvPr>
          <p:cNvSpPr>
            <a:spLocks noGrp="1"/>
          </p:cNvSpPr>
          <p:nvPr>
            <p:ph idx="1"/>
          </p:nvPr>
        </p:nvSpPr>
        <p:spPr>
          <a:xfrm>
            <a:off x="1154953" y="2152357"/>
            <a:ext cx="10225810" cy="4360985"/>
          </a:xfrm>
        </p:spPr>
        <p:txBody>
          <a:bodyPr>
            <a:normAutofit fontScale="92500" lnSpcReduction="10000"/>
          </a:bodyPr>
          <a:lstStyle/>
          <a:p>
            <a:r>
              <a:rPr lang="en-GB" dirty="0"/>
              <a:t>Simple Block Queue</a:t>
            </a:r>
          </a:p>
          <a:p>
            <a:pPr lvl="1"/>
            <a:r>
              <a:rPr lang="en-GB" dirty="0"/>
              <a:t>Ready Processes go in the Ready Queue</a:t>
            </a:r>
          </a:p>
          <a:p>
            <a:pPr lvl="1"/>
            <a:r>
              <a:rPr lang="en-GB" dirty="0"/>
              <a:t>Dispatcher sends the process to processor</a:t>
            </a:r>
          </a:p>
          <a:p>
            <a:pPr lvl="1"/>
            <a:r>
              <a:rPr lang="en-GB" dirty="0"/>
              <a:t>Processes waiting for some event are sent to the blocked queue</a:t>
            </a:r>
          </a:p>
          <a:p>
            <a:pPr lvl="1"/>
            <a:r>
              <a:rPr lang="en-GB" dirty="0"/>
              <a:t>Once the event occurs, process are sent into ready queue.</a:t>
            </a:r>
          </a:p>
          <a:p>
            <a:pPr lvl="1"/>
            <a:r>
              <a:rPr lang="en-US" b="1" dirty="0"/>
              <a:t>But </a:t>
            </a:r>
            <a:r>
              <a:rPr lang="en-US" dirty="0"/>
              <a:t>when an event occurs the dispatcher would have to cycle through the entire block queue to see which process is waiting for the event.</a:t>
            </a:r>
          </a:p>
          <a:p>
            <a:pPr lvl="1"/>
            <a:r>
              <a:rPr lang="en-US" dirty="0"/>
              <a:t>This can cause huge overhead when their may be 100’s or 1000’s of processes</a:t>
            </a:r>
            <a:endParaRPr lang="en-GB" dirty="0"/>
          </a:p>
          <a:p>
            <a:r>
              <a:rPr lang="en-GB" dirty="0"/>
              <a:t>Multiple Block Queues</a:t>
            </a:r>
          </a:p>
          <a:p>
            <a:pPr lvl="1"/>
            <a:r>
              <a:rPr lang="en-GB" dirty="0"/>
              <a:t>Bigger OS contains block queues for each type of event</a:t>
            </a:r>
          </a:p>
          <a:p>
            <a:pPr lvl="1"/>
            <a:r>
              <a:rPr lang="en-GB" dirty="0"/>
              <a:t>Each event such as printer I/O request will have a separate block queue</a:t>
            </a:r>
          </a:p>
          <a:p>
            <a:pPr lvl="1"/>
            <a:r>
              <a:rPr lang="en-GB" dirty="0"/>
              <a:t>Once an event occurs, process from the block queue waiting for that particular event is directly sent to the ready queue </a:t>
            </a:r>
          </a:p>
          <a:p>
            <a:pPr lvl="1"/>
            <a:endParaRPr lang="en-US" dirty="0"/>
          </a:p>
        </p:txBody>
      </p:sp>
    </p:spTree>
    <p:extLst>
      <p:ext uri="{BB962C8B-B14F-4D97-AF65-F5344CB8AC3E}">
        <p14:creationId xmlns:p14="http://schemas.microsoft.com/office/powerpoint/2010/main" val="3422273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F23E-7508-4AA1-8C8A-828F5279C8A7}"/>
              </a:ext>
            </a:extLst>
          </p:cNvPr>
          <p:cNvSpPr>
            <a:spLocks noGrp="1"/>
          </p:cNvSpPr>
          <p:nvPr>
            <p:ph type="title"/>
          </p:nvPr>
        </p:nvSpPr>
        <p:spPr/>
        <p:txBody>
          <a:bodyPr/>
          <a:lstStyle/>
          <a:p>
            <a:r>
              <a:rPr lang="en-GB" dirty="0"/>
              <a:t>But…</a:t>
            </a:r>
            <a:endParaRPr lang="en-US" dirty="0"/>
          </a:p>
        </p:txBody>
      </p:sp>
      <p:sp>
        <p:nvSpPr>
          <p:cNvPr id="3" name="Content Placeholder 2">
            <a:extLst>
              <a:ext uri="{FF2B5EF4-FFF2-40B4-BE49-F238E27FC236}">
                <a16:creationId xmlns:a16="http://schemas.microsoft.com/office/drawing/2014/main" id="{E822041D-9630-4709-B6DF-3B0AF70B99C5}"/>
              </a:ext>
            </a:extLst>
          </p:cNvPr>
          <p:cNvSpPr>
            <a:spLocks noGrp="1"/>
          </p:cNvSpPr>
          <p:nvPr>
            <p:ph idx="1"/>
          </p:nvPr>
        </p:nvSpPr>
        <p:spPr>
          <a:xfrm>
            <a:off x="1154954" y="2603499"/>
            <a:ext cx="9494289" cy="3642555"/>
          </a:xfrm>
        </p:spPr>
        <p:txBody>
          <a:bodyPr>
            <a:normAutofit fontScale="92500" lnSpcReduction="10000"/>
          </a:bodyPr>
          <a:lstStyle/>
          <a:p>
            <a:r>
              <a:rPr lang="en-US" sz="2400" dirty="0"/>
              <a:t>Processor is faster than I/O so all processes could be waiting for I/O</a:t>
            </a:r>
          </a:p>
          <a:p>
            <a:r>
              <a:rPr lang="en-GB" sz="2400" dirty="0"/>
              <a:t>So, What to do?</a:t>
            </a:r>
          </a:p>
          <a:p>
            <a:r>
              <a:rPr lang="en-US" sz="2400" dirty="0"/>
              <a:t>Swap these processes to disk to free up more memory and use processor on more processes</a:t>
            </a:r>
          </a:p>
          <a:p>
            <a:pPr>
              <a:lnSpc>
                <a:spcPct val="90000"/>
              </a:lnSpc>
            </a:pPr>
            <a:r>
              <a:rPr lang="en-US" sz="2400" dirty="0"/>
              <a:t>Blocked state becomes </a:t>
            </a:r>
            <a:r>
              <a:rPr lang="en-US" sz="2400" b="1" i="1" dirty="0"/>
              <a:t>suspend</a:t>
            </a:r>
            <a:r>
              <a:rPr lang="en-US" sz="2400" dirty="0"/>
              <a:t> state when swapped to disk</a:t>
            </a:r>
          </a:p>
          <a:p>
            <a:pPr>
              <a:lnSpc>
                <a:spcPct val="90000"/>
              </a:lnSpc>
            </a:pPr>
            <a:r>
              <a:rPr lang="en-US" sz="2400" dirty="0"/>
              <a:t>Two new states</a:t>
            </a:r>
          </a:p>
          <a:p>
            <a:pPr lvl="1">
              <a:lnSpc>
                <a:spcPct val="90000"/>
              </a:lnSpc>
            </a:pPr>
            <a:r>
              <a:rPr lang="en-US" sz="2000" dirty="0"/>
              <a:t>Blocked/Suspend</a:t>
            </a:r>
          </a:p>
          <a:p>
            <a:pPr lvl="1">
              <a:lnSpc>
                <a:spcPct val="90000"/>
              </a:lnSpc>
            </a:pPr>
            <a:r>
              <a:rPr lang="en-US" sz="2000" dirty="0"/>
              <a:t>Ready/Suspend</a:t>
            </a:r>
          </a:p>
          <a:p>
            <a:endParaRPr lang="en-US" sz="2400" dirty="0"/>
          </a:p>
        </p:txBody>
      </p:sp>
    </p:spTree>
    <p:extLst>
      <p:ext uri="{BB962C8B-B14F-4D97-AF65-F5344CB8AC3E}">
        <p14:creationId xmlns:p14="http://schemas.microsoft.com/office/powerpoint/2010/main" val="343137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0EB2-D1BE-45E8-8A32-B656F32A93A8}"/>
              </a:ext>
            </a:extLst>
          </p:cNvPr>
          <p:cNvSpPr>
            <a:spLocks noGrp="1"/>
          </p:cNvSpPr>
          <p:nvPr>
            <p:ph type="title"/>
          </p:nvPr>
        </p:nvSpPr>
        <p:spPr/>
        <p:txBody>
          <a:bodyPr/>
          <a:lstStyle/>
          <a:p>
            <a:r>
              <a:rPr lang="en-GB" dirty="0"/>
              <a:t>Solution</a:t>
            </a:r>
            <a:endParaRPr lang="en-US" dirty="0"/>
          </a:p>
        </p:txBody>
      </p:sp>
      <p:sp>
        <p:nvSpPr>
          <p:cNvPr id="3" name="Content Placeholder 2">
            <a:extLst>
              <a:ext uri="{FF2B5EF4-FFF2-40B4-BE49-F238E27FC236}">
                <a16:creationId xmlns:a16="http://schemas.microsoft.com/office/drawing/2014/main" id="{1F1660BF-AE78-4738-926B-06F36A801514}"/>
              </a:ext>
            </a:extLst>
          </p:cNvPr>
          <p:cNvSpPr>
            <a:spLocks noGrp="1"/>
          </p:cNvSpPr>
          <p:nvPr>
            <p:ph idx="1"/>
          </p:nvPr>
        </p:nvSpPr>
        <p:spPr/>
        <p:txBody>
          <a:bodyPr/>
          <a:lstStyle/>
          <a:p>
            <a:r>
              <a:rPr lang="en-US" dirty="0"/>
              <a:t>Again, the simple solution is to add a single state – but this only allows processes which are blocked to be swapped out.</a:t>
            </a:r>
          </a:p>
          <a:p>
            <a:pPr marL="0" indent="0">
              <a:buNone/>
            </a:pPr>
            <a:endParaRPr lang="en-US" dirty="0"/>
          </a:p>
        </p:txBody>
      </p:sp>
      <p:pic>
        <p:nvPicPr>
          <p:cNvPr id="4" name="Content Placeholder 3" descr="Fig03_09a.gif">
            <a:extLst>
              <a:ext uri="{FF2B5EF4-FFF2-40B4-BE49-F238E27FC236}">
                <a16:creationId xmlns:a16="http://schemas.microsoft.com/office/drawing/2014/main" id="{9C9EA627-2086-4A33-A8BF-4918C3FFCBDA}"/>
              </a:ext>
            </a:extLst>
          </p:cNvPr>
          <p:cNvPicPr>
            <a:picLocks noChangeAspect="1"/>
          </p:cNvPicPr>
          <p:nvPr/>
        </p:nvPicPr>
        <p:blipFill>
          <a:blip r:embed="rId2"/>
          <a:srcRect/>
          <a:stretch>
            <a:fillRect/>
          </a:stretch>
        </p:blipFill>
        <p:spPr>
          <a:xfrm>
            <a:off x="1400175" y="3171825"/>
            <a:ext cx="9401175" cy="3322291"/>
          </a:xfrm>
          <a:prstGeom prst="rect">
            <a:avLst/>
          </a:prstGeom>
        </p:spPr>
      </p:pic>
    </p:spTree>
    <p:extLst>
      <p:ext uri="{BB962C8B-B14F-4D97-AF65-F5344CB8AC3E}">
        <p14:creationId xmlns:p14="http://schemas.microsoft.com/office/powerpoint/2010/main" val="354665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31472-E44D-4A7B-B741-E6E57AB9A157}"/>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6506E199-509D-4C73-ADE7-1C61D65B6BD2}"/>
              </a:ext>
            </a:extLst>
          </p:cNvPr>
          <p:cNvSpPr>
            <a:spLocks noGrp="1"/>
          </p:cNvSpPr>
          <p:nvPr>
            <p:ph idx="1"/>
          </p:nvPr>
        </p:nvSpPr>
        <p:spPr>
          <a:xfrm>
            <a:off x="1154954" y="2294010"/>
            <a:ext cx="8825659" cy="3416300"/>
          </a:xfrm>
        </p:spPr>
        <p:txBody>
          <a:bodyPr/>
          <a:lstStyle/>
          <a:p>
            <a:r>
              <a:rPr lang="en-GB" dirty="0"/>
              <a:t>What if all processes are ready but there is a higher priority process in the new state and the main memory is full. Hence, a better solution is to add two new states</a:t>
            </a:r>
            <a:endParaRPr lang="en-US" dirty="0"/>
          </a:p>
        </p:txBody>
      </p:sp>
      <p:pic>
        <p:nvPicPr>
          <p:cNvPr id="4" name="Content Placeholder 3" descr="Fig03_09b.gif">
            <a:extLst>
              <a:ext uri="{FF2B5EF4-FFF2-40B4-BE49-F238E27FC236}">
                <a16:creationId xmlns:a16="http://schemas.microsoft.com/office/drawing/2014/main" id="{27508573-07E1-4163-8E61-889A4B4013DC}"/>
              </a:ext>
            </a:extLst>
          </p:cNvPr>
          <p:cNvPicPr>
            <a:picLocks noChangeAspect="1"/>
          </p:cNvPicPr>
          <p:nvPr/>
        </p:nvPicPr>
        <p:blipFill rotWithShape="1">
          <a:blip r:embed="rId2"/>
          <a:srcRect t="2262" b="-1"/>
          <a:stretch/>
        </p:blipFill>
        <p:spPr>
          <a:xfrm>
            <a:off x="1029298" y="3179297"/>
            <a:ext cx="9871846" cy="3432517"/>
          </a:xfrm>
          <a:prstGeom prst="rect">
            <a:avLst/>
          </a:prstGeom>
        </p:spPr>
      </p:pic>
    </p:spTree>
    <p:extLst>
      <p:ext uri="{BB962C8B-B14F-4D97-AF65-F5344CB8AC3E}">
        <p14:creationId xmlns:p14="http://schemas.microsoft.com/office/powerpoint/2010/main" val="2412781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2073-A97C-47B1-A7E7-F71B77BEABE9}"/>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4AEF7209-C2F2-4706-823C-55A0FA952DC5}"/>
              </a:ext>
            </a:extLst>
          </p:cNvPr>
          <p:cNvSpPr>
            <a:spLocks noGrp="1"/>
          </p:cNvSpPr>
          <p:nvPr>
            <p:ph idx="1"/>
          </p:nvPr>
        </p:nvSpPr>
        <p:spPr/>
        <p:txBody>
          <a:bodyPr>
            <a:normAutofit/>
          </a:bodyPr>
          <a:lstStyle/>
          <a:p>
            <a:r>
              <a:rPr lang="en-US" sz="2000" dirty="0"/>
              <a:t>Two suspend states allow all processes which are not actually running to be swapped.</a:t>
            </a:r>
          </a:p>
          <a:p>
            <a:r>
              <a:rPr lang="en-GB" sz="2000" dirty="0"/>
              <a:t>States</a:t>
            </a:r>
            <a:r>
              <a:rPr lang="en-US" sz="2000" dirty="0"/>
              <a:t> Elaborated</a:t>
            </a:r>
          </a:p>
          <a:p>
            <a:pPr lvl="1"/>
            <a:r>
              <a:rPr lang="en-NZ" sz="1800" b="1" dirty="0"/>
              <a:t>Ready: </a:t>
            </a:r>
            <a:r>
              <a:rPr lang="en-NZ" sz="1800" dirty="0"/>
              <a:t>The process is in main memory and available for execution.</a:t>
            </a:r>
          </a:p>
          <a:p>
            <a:pPr lvl="1"/>
            <a:r>
              <a:rPr lang="en-NZ" sz="1800" b="1" dirty="0"/>
              <a:t>Blocked:</a:t>
            </a:r>
            <a:r>
              <a:rPr lang="en-NZ" sz="1800" dirty="0"/>
              <a:t> The process is in main memory and awaiting an event.</a:t>
            </a:r>
          </a:p>
          <a:p>
            <a:pPr lvl="1"/>
            <a:r>
              <a:rPr lang="en-NZ" sz="1800" b="1" dirty="0"/>
              <a:t>Blocked/Suspend: </a:t>
            </a:r>
            <a:r>
              <a:rPr lang="en-NZ" sz="1800" dirty="0"/>
              <a:t>The process is in secondary memory and awaiting an event.</a:t>
            </a:r>
          </a:p>
          <a:p>
            <a:pPr lvl="1"/>
            <a:r>
              <a:rPr lang="en-NZ" sz="1800" b="1" dirty="0"/>
              <a:t>Ready/Suspend: </a:t>
            </a:r>
            <a:r>
              <a:rPr lang="en-NZ" sz="1800" dirty="0"/>
              <a:t>The process is in secondary memory but is available for execution as soon as it is loaded into main memory.</a:t>
            </a:r>
          </a:p>
          <a:p>
            <a:endParaRPr lang="en-NZ" sz="2000" dirty="0"/>
          </a:p>
          <a:p>
            <a:endParaRPr lang="en-US" sz="2000" dirty="0"/>
          </a:p>
        </p:txBody>
      </p:sp>
    </p:spTree>
    <p:extLst>
      <p:ext uri="{BB962C8B-B14F-4D97-AF65-F5344CB8AC3E}">
        <p14:creationId xmlns:p14="http://schemas.microsoft.com/office/powerpoint/2010/main" val="224994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83B77-49DB-46B1-A543-D0F7157327CE}"/>
              </a:ext>
            </a:extLst>
          </p:cNvPr>
          <p:cNvSpPr>
            <a:spLocks noGrp="1"/>
          </p:cNvSpPr>
          <p:nvPr>
            <p:ph type="title"/>
          </p:nvPr>
        </p:nvSpPr>
        <p:spPr/>
        <p:txBody>
          <a:bodyPr/>
          <a:lstStyle/>
          <a:p>
            <a:r>
              <a:rPr lang="en-GB" dirty="0"/>
              <a:t>State Transition Elaborated</a:t>
            </a:r>
            <a:endParaRPr lang="en-US" dirty="0"/>
          </a:p>
        </p:txBody>
      </p:sp>
      <p:sp>
        <p:nvSpPr>
          <p:cNvPr id="3" name="Content Placeholder 2">
            <a:extLst>
              <a:ext uri="{FF2B5EF4-FFF2-40B4-BE49-F238E27FC236}">
                <a16:creationId xmlns:a16="http://schemas.microsoft.com/office/drawing/2014/main" id="{A4C78C05-6201-4D29-88A0-A038707C3B66}"/>
              </a:ext>
            </a:extLst>
          </p:cNvPr>
          <p:cNvSpPr>
            <a:spLocks noGrp="1"/>
          </p:cNvSpPr>
          <p:nvPr>
            <p:ph idx="1"/>
          </p:nvPr>
        </p:nvSpPr>
        <p:spPr>
          <a:xfrm>
            <a:off x="1154954" y="2378416"/>
            <a:ext cx="9944455" cy="3952045"/>
          </a:xfrm>
        </p:spPr>
        <p:txBody>
          <a:bodyPr>
            <a:normAutofit fontScale="92500" lnSpcReduction="20000"/>
          </a:bodyPr>
          <a:lstStyle/>
          <a:p>
            <a:r>
              <a:rPr lang="en-NZ" b="1" i="1" dirty="0"/>
              <a:t>Blocked  </a:t>
            </a:r>
            <a:r>
              <a:rPr lang="en-NZ" b="1" i="1" dirty="0">
                <a:sym typeface="Wingdings" pitchFamily="2" charset="2"/>
              </a:rPr>
              <a:t> </a:t>
            </a:r>
            <a:r>
              <a:rPr lang="en-NZ" b="1" i="1" dirty="0"/>
              <a:t>Blocked/Suspend: </a:t>
            </a:r>
            <a:r>
              <a:rPr lang="en-NZ" dirty="0"/>
              <a:t>If there are no ready processes, then at least one blocked process is swapped out to make room for another process that is not blocked. This transition can be made even if there are ready processes available, if the OS determines that the currently running process or a ready process that it would like to dispatch requires more main memory to maintain adequate performance.</a:t>
            </a:r>
          </a:p>
          <a:p>
            <a:r>
              <a:rPr lang="en-NZ" b="1" i="1" dirty="0"/>
              <a:t>Blocked/Suspend  </a:t>
            </a:r>
            <a:r>
              <a:rPr lang="en-NZ" b="1" i="1" dirty="0">
                <a:sym typeface="Wingdings" pitchFamily="2" charset="2"/>
              </a:rPr>
              <a:t></a:t>
            </a:r>
            <a:r>
              <a:rPr lang="en-NZ" b="1" i="1" dirty="0"/>
              <a:t> Ready/Suspend: </a:t>
            </a:r>
            <a:r>
              <a:rPr lang="en-NZ" dirty="0"/>
              <a:t>A process in the Blocked/Suspend state is moved to the Ready/Suspend state when the event for which it has been waiting occurs. </a:t>
            </a:r>
          </a:p>
          <a:p>
            <a:r>
              <a:rPr lang="en-NZ" b="1" i="1" dirty="0"/>
              <a:t>Ready/Suspend S </a:t>
            </a:r>
            <a:r>
              <a:rPr lang="en-NZ" b="1" i="1" dirty="0">
                <a:sym typeface="Wingdings" pitchFamily="2" charset="2"/>
              </a:rPr>
              <a:t> </a:t>
            </a:r>
            <a:r>
              <a:rPr lang="en-NZ" b="1" i="1" dirty="0"/>
              <a:t>Ready: </a:t>
            </a:r>
            <a:r>
              <a:rPr lang="en-NZ" dirty="0"/>
              <a:t>When there are no ready processes in main memory, or if a suspended process has a higher priority, the OS will need to bring one in to continue execution. </a:t>
            </a:r>
          </a:p>
          <a:p>
            <a:r>
              <a:rPr lang="en-NZ" b="1" i="1" dirty="0"/>
              <a:t>Ready  </a:t>
            </a:r>
            <a:r>
              <a:rPr lang="en-NZ" b="1" i="1" dirty="0">
                <a:sym typeface="Wingdings" pitchFamily="2" charset="2"/>
              </a:rPr>
              <a:t> </a:t>
            </a:r>
            <a:r>
              <a:rPr lang="en-NZ" b="1" i="1" dirty="0"/>
              <a:t>Ready/Suspend: </a:t>
            </a:r>
            <a:r>
              <a:rPr lang="en-NZ" dirty="0"/>
              <a:t>Normally, the OS would prefer to suspend a blocked process rather than a ready one, because the ready process can now be executed, whereas the blocked process is taking up main memory space and cannot be executed. However, it may be necessary to suspend a ready process if that is the only way to free up a sufficiently large block of main memory.</a:t>
            </a:r>
          </a:p>
          <a:p>
            <a:endParaRPr lang="en-US" dirty="0"/>
          </a:p>
        </p:txBody>
      </p:sp>
    </p:spTree>
    <p:extLst>
      <p:ext uri="{BB962C8B-B14F-4D97-AF65-F5344CB8AC3E}">
        <p14:creationId xmlns:p14="http://schemas.microsoft.com/office/powerpoint/2010/main" val="1024080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1BC8-138F-484D-A6F3-CD65DC717020}"/>
              </a:ext>
            </a:extLst>
          </p:cNvPr>
          <p:cNvSpPr>
            <a:spLocks noGrp="1"/>
          </p:cNvSpPr>
          <p:nvPr>
            <p:ph type="title"/>
          </p:nvPr>
        </p:nvSpPr>
        <p:spPr/>
        <p:txBody>
          <a:bodyPr/>
          <a:lstStyle/>
          <a:p>
            <a:r>
              <a:rPr lang="en-GB" dirty="0"/>
              <a:t>What is a Process?</a:t>
            </a:r>
            <a:endParaRPr lang="en-US" dirty="0"/>
          </a:p>
        </p:txBody>
      </p:sp>
      <p:sp>
        <p:nvSpPr>
          <p:cNvPr id="3" name="Content Placeholder 2">
            <a:extLst>
              <a:ext uri="{FF2B5EF4-FFF2-40B4-BE49-F238E27FC236}">
                <a16:creationId xmlns:a16="http://schemas.microsoft.com/office/drawing/2014/main" id="{24659205-DAA9-4AD1-A9D0-4C0D3B556459}"/>
              </a:ext>
            </a:extLst>
          </p:cNvPr>
          <p:cNvSpPr>
            <a:spLocks noGrp="1"/>
          </p:cNvSpPr>
          <p:nvPr>
            <p:ph idx="1"/>
          </p:nvPr>
        </p:nvSpPr>
        <p:spPr/>
        <p:txBody>
          <a:bodyPr/>
          <a:lstStyle/>
          <a:p>
            <a:pPr>
              <a:lnSpc>
                <a:spcPct val="90000"/>
              </a:lnSpc>
            </a:pPr>
            <a:r>
              <a:rPr lang="en-US" i="1" dirty="0"/>
              <a:t>A program in execution</a:t>
            </a:r>
          </a:p>
          <a:p>
            <a:pPr>
              <a:lnSpc>
                <a:spcPct val="90000"/>
              </a:lnSpc>
            </a:pPr>
            <a:r>
              <a:rPr lang="en-US" dirty="0"/>
              <a:t>An instance of a program running on a computer</a:t>
            </a:r>
          </a:p>
          <a:p>
            <a:pPr>
              <a:lnSpc>
                <a:spcPct val="90000"/>
              </a:lnSpc>
            </a:pPr>
            <a:r>
              <a:rPr lang="en-US" dirty="0"/>
              <a:t>The entity that can be assigned to and executed on a processor</a:t>
            </a:r>
          </a:p>
          <a:p>
            <a:pPr>
              <a:lnSpc>
                <a:spcPct val="90000"/>
              </a:lnSpc>
            </a:pPr>
            <a:r>
              <a:rPr lang="en-US" dirty="0"/>
              <a:t>A unit of activity characterized by the execution of a sequence of instructions, a current state, and an associated set of system instructions</a:t>
            </a:r>
          </a:p>
          <a:p>
            <a:pPr>
              <a:lnSpc>
                <a:spcPct val="90000"/>
              </a:lnSpc>
            </a:pPr>
            <a:r>
              <a:rPr lang="en-US" dirty="0"/>
              <a:t>A process is comprised of:</a:t>
            </a:r>
          </a:p>
          <a:p>
            <a:pPr lvl="1">
              <a:lnSpc>
                <a:spcPct val="90000"/>
              </a:lnSpc>
            </a:pPr>
            <a:r>
              <a:rPr lang="en-US" dirty="0"/>
              <a:t>Program code (possibly shared)</a:t>
            </a:r>
          </a:p>
          <a:p>
            <a:pPr lvl="1">
              <a:lnSpc>
                <a:spcPct val="90000"/>
              </a:lnSpc>
            </a:pPr>
            <a:r>
              <a:rPr lang="en-US" dirty="0"/>
              <a:t>A set of data</a:t>
            </a:r>
          </a:p>
          <a:p>
            <a:pPr lvl="1">
              <a:lnSpc>
                <a:spcPct val="90000"/>
              </a:lnSpc>
            </a:pPr>
            <a:r>
              <a:rPr lang="en-US" dirty="0"/>
              <a:t>A number of attributes describing the state of the process</a:t>
            </a:r>
          </a:p>
          <a:p>
            <a:pPr>
              <a:lnSpc>
                <a:spcPct val="90000"/>
              </a:lnSpc>
            </a:pPr>
            <a:endParaRPr lang="en-US" dirty="0"/>
          </a:p>
          <a:p>
            <a:endParaRPr lang="en-US" dirty="0"/>
          </a:p>
        </p:txBody>
      </p:sp>
    </p:spTree>
    <p:extLst>
      <p:ext uri="{BB962C8B-B14F-4D97-AF65-F5344CB8AC3E}">
        <p14:creationId xmlns:p14="http://schemas.microsoft.com/office/powerpoint/2010/main" val="23544875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A5AB-B118-4008-B035-A808F3B2537F}"/>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BFFDA0E8-36AE-4039-82FE-A152E3520EFF}"/>
              </a:ext>
            </a:extLst>
          </p:cNvPr>
          <p:cNvSpPr>
            <a:spLocks noGrp="1"/>
          </p:cNvSpPr>
          <p:nvPr>
            <p:ph idx="1"/>
          </p:nvPr>
        </p:nvSpPr>
        <p:spPr>
          <a:xfrm>
            <a:off x="1000210" y="2278967"/>
            <a:ext cx="10549366" cy="4360984"/>
          </a:xfrm>
        </p:spPr>
        <p:txBody>
          <a:bodyPr>
            <a:normAutofit fontScale="92500" lnSpcReduction="10000"/>
          </a:bodyPr>
          <a:lstStyle/>
          <a:p>
            <a:r>
              <a:rPr lang="en-NZ" b="1" i="1" dirty="0"/>
              <a:t>New </a:t>
            </a:r>
            <a:r>
              <a:rPr lang="en-NZ" b="1" i="1" dirty="0">
                <a:sym typeface="Wingdings" pitchFamily="2" charset="2"/>
              </a:rPr>
              <a:t></a:t>
            </a:r>
            <a:r>
              <a:rPr lang="en-NZ" b="1" i="1" dirty="0"/>
              <a:t> Ready/Suspend and New </a:t>
            </a:r>
            <a:r>
              <a:rPr lang="en-NZ" b="1" i="1" dirty="0">
                <a:sym typeface="Wingdings" pitchFamily="2" charset="2"/>
              </a:rPr>
              <a:t></a:t>
            </a:r>
            <a:r>
              <a:rPr lang="en-NZ" b="1" i="1" dirty="0"/>
              <a:t>Ready:  </a:t>
            </a:r>
            <a:r>
              <a:rPr lang="en-NZ" dirty="0"/>
              <a:t>When a new process is created, it can either be added to the Ready queue or the Ready/Suspend queue. In either case, the OS must create a process control block and allocate an address space to the process. It might be preferable for the OS to perform these housekeeping duties at an early time, so that it can maintain a large pool of processes that are not blocked. With this strategy, there would often be insufficient room in main memory for a new process; hence the use of the (New </a:t>
            </a:r>
            <a:r>
              <a:rPr lang="en-NZ" dirty="0">
                <a:sym typeface="Wingdings" pitchFamily="2" charset="2"/>
              </a:rPr>
              <a:t> </a:t>
            </a:r>
            <a:r>
              <a:rPr lang="en-NZ" dirty="0"/>
              <a:t>Ready/Suspend) transition. </a:t>
            </a:r>
          </a:p>
          <a:p>
            <a:r>
              <a:rPr lang="en-NZ" b="1" i="1" dirty="0"/>
              <a:t>Blocked/Suspend </a:t>
            </a:r>
            <a:r>
              <a:rPr lang="en-NZ" b="1" i="1" dirty="0">
                <a:sym typeface="Wingdings" pitchFamily="2" charset="2"/>
              </a:rPr>
              <a:t> </a:t>
            </a:r>
            <a:r>
              <a:rPr lang="en-NZ" b="1" i="1" dirty="0"/>
              <a:t>Blocked: </a:t>
            </a:r>
            <a:r>
              <a:rPr lang="en-NZ" dirty="0"/>
              <a:t>Inclusion of this transition may seem to be poor design. After all, if a process is not ready to execute and is not already in main memory, what is the point of bringing it in? But consider the following scenario:</a:t>
            </a:r>
          </a:p>
          <a:p>
            <a:pPr lvl="1"/>
            <a:r>
              <a:rPr lang="en-NZ" dirty="0"/>
              <a:t>A process terminates, freeing up some main memory.</a:t>
            </a:r>
          </a:p>
          <a:p>
            <a:pPr lvl="1"/>
            <a:r>
              <a:rPr lang="en-NZ" dirty="0"/>
              <a:t>There is a process in the (Blocked/Suspend) queue with a higher priority than any of the processes in the (Ready/Suspend) queue and </a:t>
            </a:r>
          </a:p>
          <a:p>
            <a:pPr lvl="1"/>
            <a:r>
              <a:rPr lang="en-NZ" dirty="0"/>
              <a:t>The OS has reason to believe that the blocking event for that process will occur soon. </a:t>
            </a:r>
          </a:p>
          <a:p>
            <a:pPr lvl="1"/>
            <a:r>
              <a:rPr lang="en-NZ" dirty="0"/>
              <a:t>Under these circumstances, it would seem reasonable to bring a blocked process into main memory in preference to a ready process.</a:t>
            </a:r>
          </a:p>
          <a:p>
            <a:endParaRPr lang="en-US" dirty="0"/>
          </a:p>
        </p:txBody>
      </p:sp>
    </p:spTree>
    <p:extLst>
      <p:ext uri="{BB962C8B-B14F-4D97-AF65-F5344CB8AC3E}">
        <p14:creationId xmlns:p14="http://schemas.microsoft.com/office/powerpoint/2010/main" val="1449069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2D47-F83B-4335-9CDD-6332A4A2B4F3}"/>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742197E2-A3AC-4CB7-A281-0AE6C032AA38}"/>
              </a:ext>
            </a:extLst>
          </p:cNvPr>
          <p:cNvSpPr>
            <a:spLocks noGrp="1"/>
          </p:cNvSpPr>
          <p:nvPr>
            <p:ph idx="1"/>
          </p:nvPr>
        </p:nvSpPr>
        <p:spPr/>
        <p:txBody>
          <a:bodyPr/>
          <a:lstStyle/>
          <a:p>
            <a:pPr lvl="0"/>
            <a:r>
              <a:rPr lang="en-NZ" b="1" i="1" dirty="0"/>
              <a:t>Running  </a:t>
            </a:r>
            <a:r>
              <a:rPr lang="en-NZ" b="1" i="1" dirty="0">
                <a:sym typeface="Wingdings" pitchFamily="2" charset="2"/>
              </a:rPr>
              <a:t> </a:t>
            </a:r>
            <a:r>
              <a:rPr lang="en-NZ" b="1" i="1" dirty="0"/>
              <a:t> Ready/Suspend: </a:t>
            </a:r>
            <a:r>
              <a:rPr lang="en-NZ" dirty="0"/>
              <a:t>Normally, a running process is moved to the Ready state when its time allocation expires. If, however, the OS is pre-empting the process because a higher-priority process on the Blocked/Suspend queue has just become unblocked, the OS could move the running process directly to the (Ready/Suspend) queue and free some main memory.</a:t>
            </a:r>
          </a:p>
          <a:p>
            <a:r>
              <a:rPr lang="en-NZ" b="1" i="1" dirty="0"/>
              <a:t>Any State </a:t>
            </a:r>
            <a:r>
              <a:rPr lang="en-NZ" b="1" i="1" dirty="0">
                <a:sym typeface="Wingdings" pitchFamily="2" charset="2"/>
              </a:rPr>
              <a:t></a:t>
            </a:r>
            <a:r>
              <a:rPr lang="en-NZ" b="1" i="1" dirty="0"/>
              <a:t> Exit: </a:t>
            </a:r>
            <a:r>
              <a:rPr lang="en-NZ" dirty="0"/>
              <a:t>Typically, a process terminates while it is running, either because it has completed or because of some fatal fault condition. However, in some operating systems, a process may be terminated by the process that created it or when the parent process is itself terminated. If this is allowed, then a process in any state can be moved to the Exit state.</a:t>
            </a:r>
            <a:endParaRPr lang="en-US" dirty="0"/>
          </a:p>
          <a:p>
            <a:endParaRPr lang="en-US" dirty="0"/>
          </a:p>
        </p:txBody>
      </p:sp>
    </p:spTree>
    <p:extLst>
      <p:ext uri="{BB962C8B-B14F-4D97-AF65-F5344CB8AC3E}">
        <p14:creationId xmlns:p14="http://schemas.microsoft.com/office/powerpoint/2010/main" val="3830993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5E5A-97BB-471D-978C-AAE39B5BAF86}"/>
              </a:ext>
            </a:extLst>
          </p:cNvPr>
          <p:cNvSpPr>
            <a:spLocks noGrp="1"/>
          </p:cNvSpPr>
          <p:nvPr>
            <p:ph type="title"/>
          </p:nvPr>
        </p:nvSpPr>
        <p:spPr/>
        <p:txBody>
          <a:bodyPr/>
          <a:lstStyle/>
          <a:p>
            <a:r>
              <a:rPr lang="en-GB" dirty="0"/>
              <a:t>Reasons For Process Suspension</a:t>
            </a:r>
            <a:endParaRPr lang="en-US" dirty="0"/>
          </a:p>
        </p:txBody>
      </p:sp>
      <p:pic>
        <p:nvPicPr>
          <p:cNvPr id="6" name="Content Placeholder 5">
            <a:extLst>
              <a:ext uri="{FF2B5EF4-FFF2-40B4-BE49-F238E27FC236}">
                <a16:creationId xmlns:a16="http://schemas.microsoft.com/office/drawing/2014/main" id="{87EBAC39-5B31-424A-BE21-DA01C21BED7A}"/>
              </a:ext>
            </a:extLst>
          </p:cNvPr>
          <p:cNvPicPr>
            <a:picLocks noGrp="1" noChangeAspect="1"/>
          </p:cNvPicPr>
          <p:nvPr>
            <p:ph idx="1"/>
          </p:nvPr>
        </p:nvPicPr>
        <p:blipFill>
          <a:blip r:embed="rId2"/>
          <a:stretch>
            <a:fillRect/>
          </a:stretch>
        </p:blipFill>
        <p:spPr>
          <a:xfrm>
            <a:off x="1740741" y="2389188"/>
            <a:ext cx="8960596" cy="3899200"/>
          </a:xfrm>
          <a:prstGeom prst="rect">
            <a:avLst/>
          </a:prstGeom>
        </p:spPr>
      </p:pic>
    </p:spTree>
    <p:extLst>
      <p:ext uri="{BB962C8B-B14F-4D97-AF65-F5344CB8AC3E}">
        <p14:creationId xmlns:p14="http://schemas.microsoft.com/office/powerpoint/2010/main" val="103349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265E-3E9D-45E5-8591-8A5F19E70678}"/>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127491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ABE9-0331-43D4-A016-43C1FB18BE74}"/>
              </a:ext>
            </a:extLst>
          </p:cNvPr>
          <p:cNvSpPr>
            <a:spLocks noGrp="1"/>
          </p:cNvSpPr>
          <p:nvPr>
            <p:ph type="title"/>
          </p:nvPr>
        </p:nvSpPr>
        <p:spPr/>
        <p:txBody>
          <a:bodyPr/>
          <a:lstStyle/>
          <a:p>
            <a:r>
              <a:rPr lang="en-GB" dirty="0"/>
              <a:t>Process Elements</a:t>
            </a:r>
            <a:endParaRPr lang="en-US" dirty="0"/>
          </a:p>
        </p:txBody>
      </p:sp>
      <p:sp>
        <p:nvSpPr>
          <p:cNvPr id="3" name="Content Placeholder 2">
            <a:extLst>
              <a:ext uri="{FF2B5EF4-FFF2-40B4-BE49-F238E27FC236}">
                <a16:creationId xmlns:a16="http://schemas.microsoft.com/office/drawing/2014/main" id="{F4CFB64F-FF4C-414E-BB2D-572D05649F56}"/>
              </a:ext>
            </a:extLst>
          </p:cNvPr>
          <p:cNvSpPr>
            <a:spLocks noGrp="1"/>
          </p:cNvSpPr>
          <p:nvPr>
            <p:ph idx="1"/>
          </p:nvPr>
        </p:nvSpPr>
        <p:spPr/>
        <p:txBody>
          <a:bodyPr/>
          <a:lstStyle/>
          <a:p>
            <a:pPr>
              <a:lnSpc>
                <a:spcPct val="90000"/>
              </a:lnSpc>
            </a:pPr>
            <a:r>
              <a:rPr lang="en-US" dirty="0"/>
              <a:t>While the process is running it has a number of elements including</a:t>
            </a:r>
          </a:p>
          <a:p>
            <a:pPr lvl="1">
              <a:lnSpc>
                <a:spcPct val="90000"/>
              </a:lnSpc>
            </a:pPr>
            <a:r>
              <a:rPr lang="en-US" dirty="0"/>
              <a:t>Identifier</a:t>
            </a:r>
          </a:p>
          <a:p>
            <a:pPr lvl="1">
              <a:lnSpc>
                <a:spcPct val="90000"/>
              </a:lnSpc>
            </a:pPr>
            <a:r>
              <a:rPr lang="en-US" dirty="0"/>
              <a:t>State</a:t>
            </a:r>
          </a:p>
          <a:p>
            <a:pPr lvl="1">
              <a:lnSpc>
                <a:spcPct val="90000"/>
              </a:lnSpc>
            </a:pPr>
            <a:r>
              <a:rPr lang="en-US" dirty="0"/>
              <a:t>Priority</a:t>
            </a:r>
          </a:p>
          <a:p>
            <a:pPr lvl="1">
              <a:lnSpc>
                <a:spcPct val="90000"/>
              </a:lnSpc>
            </a:pPr>
            <a:r>
              <a:rPr lang="en-US" dirty="0"/>
              <a:t>Program counter</a:t>
            </a:r>
          </a:p>
          <a:p>
            <a:pPr lvl="1">
              <a:lnSpc>
                <a:spcPct val="90000"/>
              </a:lnSpc>
            </a:pPr>
            <a:r>
              <a:rPr lang="en-US" dirty="0"/>
              <a:t>Memory pointers</a:t>
            </a:r>
          </a:p>
          <a:p>
            <a:pPr lvl="1">
              <a:lnSpc>
                <a:spcPct val="90000"/>
              </a:lnSpc>
            </a:pPr>
            <a:r>
              <a:rPr lang="en-US" dirty="0"/>
              <a:t>Context data</a:t>
            </a:r>
          </a:p>
          <a:p>
            <a:pPr lvl="1">
              <a:lnSpc>
                <a:spcPct val="90000"/>
              </a:lnSpc>
            </a:pPr>
            <a:r>
              <a:rPr lang="en-US" dirty="0"/>
              <a:t>I/O status information</a:t>
            </a:r>
          </a:p>
          <a:p>
            <a:pPr lvl="1">
              <a:lnSpc>
                <a:spcPct val="90000"/>
              </a:lnSpc>
            </a:pPr>
            <a:r>
              <a:rPr lang="en-US" dirty="0"/>
              <a:t>Accounting information</a:t>
            </a:r>
          </a:p>
          <a:p>
            <a:endParaRPr lang="en-US" dirty="0"/>
          </a:p>
        </p:txBody>
      </p:sp>
    </p:spTree>
    <p:extLst>
      <p:ext uri="{BB962C8B-B14F-4D97-AF65-F5344CB8AC3E}">
        <p14:creationId xmlns:p14="http://schemas.microsoft.com/office/powerpoint/2010/main" val="375615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664F-6B5C-4B81-B4AF-63C81CF5C9AA}"/>
              </a:ext>
            </a:extLst>
          </p:cNvPr>
          <p:cNvSpPr>
            <a:spLocks noGrp="1"/>
          </p:cNvSpPr>
          <p:nvPr>
            <p:ph type="title"/>
          </p:nvPr>
        </p:nvSpPr>
        <p:spPr/>
        <p:txBody>
          <a:bodyPr/>
          <a:lstStyle/>
          <a:p>
            <a:r>
              <a:rPr lang="en-GB" dirty="0"/>
              <a:t>Process Control Block</a:t>
            </a:r>
            <a:endParaRPr lang="en-US" dirty="0"/>
          </a:p>
        </p:txBody>
      </p:sp>
      <p:sp>
        <p:nvSpPr>
          <p:cNvPr id="3" name="Content Placeholder 2">
            <a:extLst>
              <a:ext uri="{FF2B5EF4-FFF2-40B4-BE49-F238E27FC236}">
                <a16:creationId xmlns:a16="http://schemas.microsoft.com/office/drawing/2014/main" id="{5A5A7ED9-51E8-4709-95BC-A8B59D1FEE21}"/>
              </a:ext>
            </a:extLst>
          </p:cNvPr>
          <p:cNvSpPr>
            <a:spLocks noGrp="1"/>
          </p:cNvSpPr>
          <p:nvPr>
            <p:ph idx="1"/>
          </p:nvPr>
        </p:nvSpPr>
        <p:spPr>
          <a:xfrm>
            <a:off x="1154955" y="2603500"/>
            <a:ext cx="7404430" cy="3416300"/>
          </a:xfrm>
        </p:spPr>
        <p:txBody>
          <a:bodyPr/>
          <a:lstStyle/>
          <a:p>
            <a:r>
              <a:rPr lang="en-US" dirty="0"/>
              <a:t>A data structure that contains the process elements</a:t>
            </a:r>
          </a:p>
          <a:p>
            <a:r>
              <a:rPr lang="en-US" dirty="0"/>
              <a:t>Created and manage by the operating system</a:t>
            </a:r>
          </a:p>
          <a:p>
            <a:r>
              <a:rPr lang="en-US" dirty="0"/>
              <a:t>Allows support for multiple processes</a:t>
            </a:r>
          </a:p>
          <a:p>
            <a:r>
              <a:rPr lang="en-NZ" dirty="0"/>
              <a:t>contains sufficient information so that it is possible to interrupt a running process and later resume execution as if the interruption had not occurred.</a:t>
            </a:r>
            <a:endParaRPr lang="en-US" dirty="0"/>
          </a:p>
          <a:p>
            <a:endParaRPr lang="en-US" dirty="0"/>
          </a:p>
          <a:p>
            <a:endParaRPr lang="en-US" dirty="0"/>
          </a:p>
        </p:txBody>
      </p:sp>
      <p:pic>
        <p:nvPicPr>
          <p:cNvPr id="4" name="Content Placeholder 3" descr="Fig03_01.gif">
            <a:extLst>
              <a:ext uri="{FF2B5EF4-FFF2-40B4-BE49-F238E27FC236}">
                <a16:creationId xmlns:a16="http://schemas.microsoft.com/office/drawing/2014/main" id="{1EB7F0D6-9268-4F2D-A3BE-3ACA25342838}"/>
              </a:ext>
            </a:extLst>
          </p:cNvPr>
          <p:cNvPicPr>
            <a:picLocks noChangeAspect="1"/>
          </p:cNvPicPr>
          <p:nvPr/>
        </p:nvPicPr>
        <p:blipFill rotWithShape="1">
          <a:blip r:embed="rId2"/>
          <a:srcRect l="21646" t="4547" r="16192" b="14377"/>
          <a:stretch/>
        </p:blipFill>
        <p:spPr bwMode="auto">
          <a:xfrm>
            <a:off x="8889166" y="2263515"/>
            <a:ext cx="2203555" cy="4482060"/>
          </a:xfrm>
          <a:prstGeom prst="rect">
            <a:avLst/>
          </a:prstGeom>
          <a:noFill/>
          <a:ln w="9525">
            <a:noFill/>
            <a:miter lim="800000"/>
            <a:headEnd/>
            <a:tailEnd/>
          </a:ln>
        </p:spPr>
      </p:pic>
    </p:spTree>
    <p:extLst>
      <p:ext uri="{BB962C8B-B14F-4D97-AF65-F5344CB8AC3E}">
        <p14:creationId xmlns:p14="http://schemas.microsoft.com/office/powerpoint/2010/main" val="557379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6CF5-0415-469D-8F85-C8909385E27E}"/>
              </a:ext>
            </a:extLst>
          </p:cNvPr>
          <p:cNvSpPr>
            <a:spLocks noGrp="1"/>
          </p:cNvSpPr>
          <p:nvPr>
            <p:ph type="title"/>
          </p:nvPr>
        </p:nvSpPr>
        <p:spPr/>
        <p:txBody>
          <a:bodyPr/>
          <a:lstStyle/>
          <a:p>
            <a:r>
              <a:rPr lang="en-GB" dirty="0"/>
              <a:t>Process Execution</a:t>
            </a:r>
            <a:endParaRPr lang="en-US" dirty="0"/>
          </a:p>
        </p:txBody>
      </p:sp>
      <p:sp>
        <p:nvSpPr>
          <p:cNvPr id="3" name="Content Placeholder 2">
            <a:extLst>
              <a:ext uri="{FF2B5EF4-FFF2-40B4-BE49-F238E27FC236}">
                <a16:creationId xmlns:a16="http://schemas.microsoft.com/office/drawing/2014/main" id="{85FB1981-8A2D-454B-BBFC-7E1D937D0C25}"/>
              </a:ext>
            </a:extLst>
          </p:cNvPr>
          <p:cNvSpPr>
            <a:spLocks noGrp="1"/>
          </p:cNvSpPr>
          <p:nvPr>
            <p:ph idx="1"/>
          </p:nvPr>
        </p:nvSpPr>
        <p:spPr>
          <a:xfrm>
            <a:off x="1154954" y="2603500"/>
            <a:ext cx="6624941" cy="3416300"/>
          </a:xfrm>
        </p:spPr>
        <p:txBody>
          <a:bodyPr/>
          <a:lstStyle/>
          <a:p>
            <a:r>
              <a:rPr lang="en-NZ" sz="2400" dirty="0"/>
              <a:t>Consider three processes being executed</a:t>
            </a:r>
          </a:p>
          <a:p>
            <a:r>
              <a:rPr lang="en-NZ" sz="2400" dirty="0"/>
              <a:t>All are in memory (plus the dispatcher)</a:t>
            </a:r>
          </a:p>
          <a:p>
            <a:r>
              <a:rPr lang="en-US" sz="2400" b="1" i="1" dirty="0"/>
              <a:t>Dispatcher</a:t>
            </a:r>
            <a:r>
              <a:rPr lang="en-US" sz="2400" dirty="0"/>
              <a:t>  is a small program which switches the processor from one process to another</a:t>
            </a:r>
          </a:p>
          <a:p>
            <a:endParaRPr lang="en-US" dirty="0"/>
          </a:p>
        </p:txBody>
      </p:sp>
      <p:pic>
        <p:nvPicPr>
          <p:cNvPr id="4" name="Picture 4">
            <a:extLst>
              <a:ext uri="{FF2B5EF4-FFF2-40B4-BE49-F238E27FC236}">
                <a16:creationId xmlns:a16="http://schemas.microsoft.com/office/drawing/2014/main" id="{7339214E-22A6-4F88-AA69-EED08B21440D}"/>
              </a:ext>
            </a:extLst>
          </p:cNvPr>
          <p:cNvPicPr>
            <a:picLocks noChangeAspect="1" noChangeArrowheads="1"/>
          </p:cNvPicPr>
          <p:nvPr/>
        </p:nvPicPr>
        <p:blipFill>
          <a:blip r:embed="rId2"/>
          <a:srcRect/>
          <a:stretch>
            <a:fillRect/>
          </a:stretch>
        </p:blipFill>
        <p:spPr bwMode="auto">
          <a:xfrm>
            <a:off x="8259580" y="2337216"/>
            <a:ext cx="2451153" cy="4359275"/>
          </a:xfrm>
          <a:prstGeom prst="rect">
            <a:avLst/>
          </a:prstGeom>
          <a:noFill/>
          <a:ln w="9525">
            <a:noFill/>
            <a:miter lim="800000"/>
            <a:headEnd/>
            <a:tailEnd/>
          </a:ln>
          <a:effectLst/>
        </p:spPr>
      </p:pic>
    </p:spTree>
    <p:extLst>
      <p:ext uri="{BB962C8B-B14F-4D97-AF65-F5344CB8AC3E}">
        <p14:creationId xmlns:p14="http://schemas.microsoft.com/office/powerpoint/2010/main" val="2072560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Process Execution </a:t>
            </a:r>
            <a:br>
              <a:rPr lang="en-US" dirty="0"/>
            </a:br>
            <a:r>
              <a:rPr lang="en-US" dirty="0"/>
              <a:t>(Animated Slide)</a:t>
            </a:r>
          </a:p>
        </p:txBody>
      </p:sp>
      <p:pic>
        <p:nvPicPr>
          <p:cNvPr id="17411" name="Content Placeholder 3" descr="Fig03_04.gif"/>
          <p:cNvPicPr>
            <a:picLocks noGrp="1" noChangeAspect="1"/>
          </p:cNvPicPr>
          <p:nvPr>
            <p:ph idx="1"/>
          </p:nvPr>
        </p:nvPicPr>
        <p:blipFill rotWithShape="1">
          <a:blip r:embed="rId3"/>
          <a:srcRect b="1385"/>
          <a:stretch/>
        </p:blipFill>
        <p:spPr>
          <a:xfrm>
            <a:off x="6858000" y="1431927"/>
            <a:ext cx="3657600" cy="5426074"/>
          </a:xfrm>
        </p:spPr>
      </p:pic>
      <p:pic>
        <p:nvPicPr>
          <p:cNvPr id="4" name="Picture 4"/>
          <p:cNvPicPr>
            <a:picLocks noChangeAspect="1" noChangeArrowheads="1"/>
          </p:cNvPicPr>
          <p:nvPr/>
        </p:nvPicPr>
        <p:blipFill>
          <a:blip r:embed="rId4"/>
          <a:srcRect/>
          <a:stretch>
            <a:fillRect/>
          </a:stretch>
        </p:blipFill>
        <p:spPr bwMode="auto">
          <a:xfrm>
            <a:off x="1905001" y="2265940"/>
            <a:ext cx="1806575" cy="4359275"/>
          </a:xfrm>
          <a:prstGeom prst="rect">
            <a:avLst/>
          </a:prstGeom>
          <a:noFill/>
          <a:ln w="9525">
            <a:noFill/>
            <a:miter lim="800000"/>
            <a:headEnd/>
            <a:tailEnd/>
          </a:ln>
          <a:effectLst/>
        </p:spPr>
      </p:pic>
      <p:cxnSp>
        <p:nvCxnSpPr>
          <p:cNvPr id="9" name="Straight Arrow Connector 8"/>
          <p:cNvCxnSpPr/>
          <p:nvPr/>
        </p:nvCxnSpPr>
        <p:spPr>
          <a:xfrm flipH="1">
            <a:off x="3657600" y="3483556"/>
            <a:ext cx="114300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10400" y="15240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p:cNvSpPr/>
          <p:nvPr/>
        </p:nvSpPr>
        <p:spPr>
          <a:xfrm>
            <a:off x="7010400" y="2438400"/>
            <a:ext cx="838200" cy="914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p:cNvSpPr/>
          <p:nvPr/>
        </p:nvSpPr>
        <p:spPr>
          <a:xfrm>
            <a:off x="7010400" y="3352800"/>
            <a:ext cx="838200" cy="5334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p:cNvSpPr/>
          <p:nvPr/>
        </p:nvSpPr>
        <p:spPr>
          <a:xfrm>
            <a:off x="7010400" y="3962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4" name="Rectangle 13"/>
          <p:cNvSpPr/>
          <p:nvPr/>
        </p:nvSpPr>
        <p:spPr>
          <a:xfrm>
            <a:off x="7010400" y="4800600"/>
            <a:ext cx="838200" cy="6096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5" name="Rectangle 14"/>
          <p:cNvSpPr/>
          <p:nvPr/>
        </p:nvSpPr>
        <p:spPr>
          <a:xfrm>
            <a:off x="8991600" y="1524000"/>
            <a:ext cx="838200" cy="3810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6" name="Rectangle 15"/>
          <p:cNvSpPr/>
          <p:nvPr/>
        </p:nvSpPr>
        <p:spPr>
          <a:xfrm>
            <a:off x="8991600" y="19812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7" name="Rectangle 16"/>
          <p:cNvSpPr/>
          <p:nvPr/>
        </p:nvSpPr>
        <p:spPr>
          <a:xfrm>
            <a:off x="8991600" y="28194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8" name="Rectangle 17"/>
          <p:cNvSpPr/>
          <p:nvPr/>
        </p:nvSpPr>
        <p:spPr>
          <a:xfrm>
            <a:off x="8991600" y="37338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9" name="Rectangle 18"/>
          <p:cNvSpPr/>
          <p:nvPr/>
        </p:nvSpPr>
        <p:spPr>
          <a:xfrm>
            <a:off x="8991600" y="4572000"/>
            <a:ext cx="838200" cy="838200"/>
          </a:xfrm>
          <a:prstGeom prst="rect">
            <a:avLst/>
          </a:prstGeom>
          <a:solidFill>
            <a:schemeClr val="accent2">
              <a:lumMod val="60000"/>
              <a:lumOff val="40000"/>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2" name="Explosion 1 21"/>
          <p:cNvSpPr/>
          <p:nvPr/>
        </p:nvSpPr>
        <p:spPr>
          <a:xfrm>
            <a:off x="4800600" y="2787323"/>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3" name="Explosion 1 22"/>
          <p:cNvSpPr/>
          <p:nvPr/>
        </p:nvSpPr>
        <p:spPr>
          <a:xfrm>
            <a:off x="4876800" y="2847479"/>
            <a:ext cx="1981200" cy="1752600"/>
          </a:xfrm>
          <a:prstGeom prst="irregularSeal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I/O</a:t>
            </a:r>
          </a:p>
        </p:txBody>
      </p:sp>
      <p:sp>
        <p:nvSpPr>
          <p:cNvPr id="24" name="Explosion 1 23"/>
          <p:cNvSpPr/>
          <p:nvPr/>
        </p:nvSpPr>
        <p:spPr>
          <a:xfrm>
            <a:off x="4800600" y="2895604"/>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
        <p:nvSpPr>
          <p:cNvPr id="25" name="Explosion 1 24"/>
          <p:cNvSpPr/>
          <p:nvPr/>
        </p:nvSpPr>
        <p:spPr>
          <a:xfrm>
            <a:off x="4800600" y="2931696"/>
            <a:ext cx="1981200" cy="1752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Timeout</a:t>
            </a:r>
          </a:p>
        </p:txBody>
      </p:sp>
    </p:spTree>
    <p:extLst>
      <p:ext uri="{BB962C8B-B14F-4D97-AF65-F5344CB8AC3E}">
        <p14:creationId xmlns:p14="http://schemas.microsoft.com/office/powerpoint/2010/main" val="331486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6.66667E-6 -1.48148E-6 L 6.66667E-6 0.03334 " pathEditMode="relative" ptsTypes="AA">
                                      <p:cBhvr>
                                        <p:cTn id="10" dur="2000" fill="hold"/>
                                        <p:tgtEl>
                                          <p:spTgt spid="9"/>
                                        </p:tgtEl>
                                        <p:attrNameLst>
                                          <p:attrName>ppt_x</p:attrName>
                                          <p:attrName>ppt_y</p:attrName>
                                        </p:attrNameLst>
                                      </p:cBhvr>
                                    </p:animMotion>
                                  </p:childTnLst>
                                </p:cTn>
                              </p:par>
                            </p:childTnLst>
                          </p:cTn>
                        </p:par>
                        <p:par>
                          <p:cTn id="11" fill="hold">
                            <p:stCondLst>
                              <p:cond delay="250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par>
                          <p:cTn id="14" fill="hold">
                            <p:stCondLst>
                              <p:cond delay="2500"/>
                            </p:stCondLst>
                            <p:childTnLst>
                              <p:par>
                                <p:cTn id="15" presetID="1" presetClass="exit" presetSubtype="0" fill="hold" grpId="1" nodeType="afterEffect">
                                  <p:stCondLst>
                                    <p:cond delay="1000"/>
                                  </p:stCondLst>
                                  <p:childTnLst>
                                    <p:set>
                                      <p:cBhvr>
                                        <p:cTn id="16" dur="1" fill="hold">
                                          <p:stCondLst>
                                            <p:cond delay="0"/>
                                          </p:stCondLst>
                                        </p:cTn>
                                        <p:tgtEl>
                                          <p:spTgt spid="22"/>
                                        </p:tgtEl>
                                        <p:attrNameLst>
                                          <p:attrName>style.visibility</p:attrName>
                                        </p:attrNameLst>
                                      </p:cBhvr>
                                      <p:to>
                                        <p:strVal val="hidden"/>
                                      </p:to>
                                    </p:set>
                                  </p:childTnLst>
                                </p:cTn>
                              </p:par>
                            </p:childTnLst>
                          </p:cTn>
                        </p:par>
                        <p:par>
                          <p:cTn id="17" fill="hold">
                            <p:stCondLst>
                              <p:cond delay="3500"/>
                            </p:stCondLst>
                            <p:childTnLst>
                              <p:par>
                                <p:cTn id="18" presetID="9" presetClass="exit" presetSubtype="0" fill="hold" grpId="1" nodeType="afterEffect">
                                  <p:stCondLst>
                                    <p:cond delay="0"/>
                                  </p:stCondLst>
                                  <p:childTnLst>
                                    <p:animEffect transition="out" filter="dissolve">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4000"/>
                            </p:stCondLst>
                            <p:childTnLst>
                              <p:par>
                                <p:cTn id="24" presetID="0" presetClass="path" presetSubtype="0" accel="50000" decel="50000" fill="hold" nodeType="afterEffect">
                                  <p:stCondLst>
                                    <p:cond delay="0"/>
                                  </p:stCondLst>
                                  <p:childTnLst>
                                    <p:animMotion origin="layout" path="M 0.00417 -0.11088 L 0.00417 -0.06643 " pathEditMode="relative" rAng="0" ptsTypes="AA">
                                      <p:cBhvr>
                                        <p:cTn id="25" dur="2000" fill="hold"/>
                                        <p:tgtEl>
                                          <p:spTgt spid="9"/>
                                        </p:tgtEl>
                                        <p:attrNameLst>
                                          <p:attrName>ppt_x</p:attrName>
                                          <p:attrName>ppt_y</p:attrName>
                                        </p:attrNameLst>
                                      </p:cBhvr>
                                      <p:rCtr x="0" y="22"/>
                                    </p:animMotion>
                                  </p:childTnLst>
                                </p:cTn>
                              </p:par>
                            </p:childTnLst>
                          </p:cTn>
                        </p:par>
                        <p:par>
                          <p:cTn id="26" fill="hold">
                            <p:stCondLst>
                              <p:cond delay="6000"/>
                            </p:stCondLst>
                            <p:childTnLst>
                              <p:par>
                                <p:cTn id="27" presetID="9" presetClass="exit" presetSubtype="0" fill="hold" grpId="1" nodeType="afterEffect">
                                  <p:stCondLst>
                                    <p:cond delay="0"/>
                                  </p:stCondLst>
                                  <p:childTnLst>
                                    <p:animEffect transition="out" filter="dissolv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par>
                                <p:cTn id="30" presetID="1"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childTnLst>
                          </p:cTn>
                        </p:par>
                        <p:par>
                          <p:cTn id="32" fill="hold">
                            <p:stCondLst>
                              <p:cond delay="6500"/>
                            </p:stCondLst>
                            <p:childTnLst>
                              <p:par>
                                <p:cTn id="33" presetID="0" presetClass="path" presetSubtype="0" accel="50000" decel="50000" fill="hold" nodeType="afterEffect">
                                  <p:stCondLst>
                                    <p:cond delay="0"/>
                                  </p:stCondLst>
                                  <p:childTnLst>
                                    <p:animMotion origin="layout" path="M 0.00417 0.11134 L 0.00417 0.13357 " pathEditMode="relative" rAng="0" ptsTypes="AA">
                                      <p:cBhvr>
                                        <p:cTn id="34" dur="2000" fill="hold"/>
                                        <p:tgtEl>
                                          <p:spTgt spid="9"/>
                                        </p:tgtEl>
                                        <p:attrNameLst>
                                          <p:attrName>ppt_x</p:attrName>
                                          <p:attrName>ppt_y</p:attrName>
                                        </p:attrNameLst>
                                      </p:cBhvr>
                                      <p:rCtr x="0" y="11"/>
                                    </p:animMotion>
                                  </p:childTnLst>
                                </p:cTn>
                              </p:par>
                            </p:childTnLst>
                          </p:cTn>
                        </p:par>
                        <p:par>
                          <p:cTn id="35" fill="hold">
                            <p:stCondLst>
                              <p:cond delay="8500"/>
                            </p:stCondLst>
                            <p:childTnLst>
                              <p:par>
                                <p:cTn id="36" presetID="9" presetClass="exit" presetSubtype="0" fill="hold" grpId="1" nodeType="afterEffect">
                                  <p:stCondLst>
                                    <p:cond delay="0"/>
                                  </p:stCondLst>
                                  <p:childTnLst>
                                    <p:animEffect transition="out" filter="dissolve">
                                      <p:cBhvr>
                                        <p:cTn id="37" dur="500"/>
                                        <p:tgtEl>
                                          <p:spTgt spid="12"/>
                                        </p:tgtEl>
                                      </p:cBhvr>
                                    </p:animEffect>
                                    <p:set>
                                      <p:cBhvr>
                                        <p:cTn id="38" dur="1" fill="hold">
                                          <p:stCondLst>
                                            <p:cond delay="499"/>
                                          </p:stCondLst>
                                        </p:cTn>
                                        <p:tgtEl>
                                          <p:spTgt spid="12"/>
                                        </p:tgtEl>
                                        <p:attrNameLst>
                                          <p:attrName>style.visibility</p:attrName>
                                        </p:attrNameLst>
                                      </p:cBhvr>
                                      <p:to>
                                        <p:strVal val="hidden"/>
                                      </p:to>
                                    </p:set>
                                  </p:childTnLst>
                                </p:cTn>
                              </p:par>
                            </p:childTnLst>
                          </p:cTn>
                        </p:par>
                        <p:par>
                          <p:cTn id="39" fill="hold">
                            <p:stCondLst>
                              <p:cond delay="9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par>
                          <p:cTn id="42" fill="hold">
                            <p:stCondLst>
                              <p:cond delay="9000"/>
                            </p:stCondLst>
                            <p:childTnLst>
                              <p:par>
                                <p:cTn id="43" presetID="1" presetClass="exit" presetSubtype="0" fill="hold" grpId="1" nodeType="afterEffect">
                                  <p:stCondLst>
                                    <p:cond delay="100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par>
                          <p:cTn id="47" fill="hold">
                            <p:stCondLst>
                              <p:cond delay="10000"/>
                            </p:stCondLst>
                            <p:childTnLst>
                              <p:par>
                                <p:cTn id="48" presetID="0" presetClass="path" presetSubtype="0" accel="50000" decel="50000" fill="hold" nodeType="afterEffect">
                                  <p:stCondLst>
                                    <p:cond delay="0"/>
                                  </p:stCondLst>
                                  <p:childTnLst>
                                    <p:animMotion origin="layout" path="M 0.00417 -0.11088 L 0.00417 -0.06643 " pathEditMode="relative" rAng="0" ptsTypes="AA">
                                      <p:cBhvr>
                                        <p:cTn id="49" dur="2000" fill="hold"/>
                                        <p:tgtEl>
                                          <p:spTgt spid="9"/>
                                        </p:tgtEl>
                                        <p:attrNameLst>
                                          <p:attrName>ppt_x</p:attrName>
                                          <p:attrName>ppt_y</p:attrName>
                                        </p:attrNameLst>
                                      </p:cBhvr>
                                      <p:rCtr x="0" y="22"/>
                                    </p:animMotion>
                                  </p:childTnLst>
                                </p:cTn>
                              </p:par>
                            </p:childTnLst>
                          </p:cTn>
                        </p:par>
                        <p:par>
                          <p:cTn id="50" fill="hold">
                            <p:stCondLst>
                              <p:cond delay="12000"/>
                            </p:stCondLst>
                            <p:childTnLst>
                              <p:par>
                                <p:cTn id="51" presetID="9" presetClass="exit" presetSubtype="0" fill="hold" grpId="1" nodeType="afterEffect">
                                  <p:stCondLst>
                                    <p:cond delay="0"/>
                                  </p:stCondLst>
                                  <p:childTnLst>
                                    <p:animEffect transition="out" filter="dissolve">
                                      <p:cBhvr>
                                        <p:cTn id="52" dur="500"/>
                                        <p:tgtEl>
                                          <p:spTgt spid="13"/>
                                        </p:tgtEl>
                                      </p:cBhvr>
                                    </p:animEffect>
                                    <p:set>
                                      <p:cBhvr>
                                        <p:cTn id="53" dur="1" fill="hold">
                                          <p:stCondLst>
                                            <p:cond delay="499"/>
                                          </p:stCondLst>
                                        </p:cTn>
                                        <p:tgtEl>
                                          <p:spTgt spid="13"/>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childTnLst>
                                </p:cTn>
                              </p:par>
                            </p:childTnLst>
                          </p:cTn>
                        </p:par>
                        <p:par>
                          <p:cTn id="58" fill="hold">
                            <p:stCondLst>
                              <p:cond delay="12500"/>
                            </p:stCondLst>
                            <p:childTnLst>
                              <p:par>
                                <p:cTn id="59" presetID="0" presetClass="path" presetSubtype="0" accel="50000" decel="50000" fill="hold" nodeType="afterEffect">
                                  <p:stCondLst>
                                    <p:cond delay="0"/>
                                  </p:stCondLst>
                                  <p:childTnLst>
                                    <p:animMotion origin="layout" path="M 0.0125 0.24468 L 0.0125 0.28912 " pathEditMode="relative" rAng="0" ptsTypes="AA">
                                      <p:cBhvr>
                                        <p:cTn id="60" dur="2000" fill="hold"/>
                                        <p:tgtEl>
                                          <p:spTgt spid="9"/>
                                        </p:tgtEl>
                                        <p:attrNameLst>
                                          <p:attrName>ppt_x</p:attrName>
                                          <p:attrName>ppt_y</p:attrName>
                                        </p:attrNameLst>
                                      </p:cBhvr>
                                      <p:rCtr x="0" y="22"/>
                                    </p:animMotion>
                                  </p:childTnLst>
                                </p:cTn>
                              </p:par>
                            </p:childTnLst>
                          </p:cTn>
                        </p:par>
                        <p:par>
                          <p:cTn id="61" fill="hold">
                            <p:stCondLst>
                              <p:cond delay="14500"/>
                            </p:stCondLst>
                            <p:childTnLst>
                              <p:par>
                                <p:cTn id="62" presetID="1" presetClass="entr" presetSubtype="0"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par>
                          <p:cTn id="64" fill="hold">
                            <p:stCondLst>
                              <p:cond delay="14500"/>
                            </p:stCondLst>
                            <p:childTnLst>
                              <p:par>
                                <p:cTn id="65" presetID="1" presetClass="exit" presetSubtype="0" fill="hold" grpId="1" nodeType="afterEffect">
                                  <p:stCondLst>
                                    <p:cond delay="1000"/>
                                  </p:stCondLst>
                                  <p:childTnLst>
                                    <p:set>
                                      <p:cBhvr>
                                        <p:cTn id="66" dur="1" fill="hold">
                                          <p:stCondLst>
                                            <p:cond delay="0"/>
                                          </p:stCondLst>
                                        </p:cTn>
                                        <p:tgtEl>
                                          <p:spTgt spid="25"/>
                                        </p:tgtEl>
                                        <p:attrNameLst>
                                          <p:attrName>style.visibility</p:attrName>
                                        </p:attrNameLst>
                                      </p:cBhvr>
                                      <p:to>
                                        <p:strVal val="hidden"/>
                                      </p:to>
                                    </p:set>
                                  </p:childTnLst>
                                </p:cTn>
                              </p:par>
                            </p:childTnLst>
                          </p:cTn>
                        </p:par>
                        <p:par>
                          <p:cTn id="67" fill="hold">
                            <p:stCondLst>
                              <p:cond delay="15500"/>
                            </p:stCondLst>
                            <p:childTnLst>
                              <p:par>
                                <p:cTn id="68" presetID="9" presetClass="exit" presetSubtype="0" fill="hold" grpId="1" nodeType="afterEffect">
                                  <p:stCondLst>
                                    <p:cond delay="0"/>
                                  </p:stCondLst>
                                  <p:childTnLst>
                                    <p:animEffect transition="out" filter="dissolve">
                                      <p:cBhvr>
                                        <p:cTn id="69" dur="500"/>
                                        <p:tgtEl>
                                          <p:spTgt spid="14"/>
                                        </p:tgtEl>
                                      </p:cBhvr>
                                    </p:animEffect>
                                    <p:set>
                                      <p:cBhvr>
                                        <p:cTn id="70" dur="1" fill="hold">
                                          <p:stCondLst>
                                            <p:cond delay="499"/>
                                          </p:stCondLst>
                                        </p:cTn>
                                        <p:tgtEl>
                                          <p:spTgt spid="14"/>
                                        </p:tgtEl>
                                        <p:attrNameLst>
                                          <p:attrName>style.visibility</p:attrName>
                                        </p:attrNameLst>
                                      </p:cBhvr>
                                      <p:to>
                                        <p:strVal val="hidden"/>
                                      </p:to>
                                    </p:set>
                                  </p:childTnLst>
                                </p:cTn>
                              </p:par>
                            </p:childTnLst>
                          </p:cTn>
                        </p:par>
                        <p:par>
                          <p:cTn id="71" fill="hold">
                            <p:stCondLst>
                              <p:cond delay="16000"/>
                            </p:stCondLst>
                            <p:childTnLst>
                              <p:par>
                                <p:cTn id="72" presetID="9" presetClass="exit" presetSubtype="0" fill="hold" grpId="1" nodeType="afterEffect">
                                  <p:stCondLst>
                                    <p:cond delay="0"/>
                                  </p:stCondLst>
                                  <p:childTnLst>
                                    <p:animEffect transition="out" filter="dissolv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par>
                          <p:cTn id="77" fill="hold">
                            <p:stCondLst>
                              <p:cond delay="16500"/>
                            </p:stCondLst>
                            <p:childTnLst>
                              <p:par>
                                <p:cTn id="78" presetID="0" presetClass="path" presetSubtype="0" accel="50000" decel="50000" fill="hold" nodeType="afterEffect">
                                  <p:stCondLst>
                                    <p:cond delay="0"/>
                                  </p:stCondLst>
                                  <p:childTnLst>
                                    <p:animMotion origin="layout" path="M 0.00417 -0.11088 L 0.00417 -0.06643 " pathEditMode="relative" rAng="0" ptsTypes="AA">
                                      <p:cBhvr>
                                        <p:cTn id="79" dur="2000" fill="hold"/>
                                        <p:tgtEl>
                                          <p:spTgt spid="9"/>
                                        </p:tgtEl>
                                        <p:attrNameLst>
                                          <p:attrName>ppt_x</p:attrName>
                                          <p:attrName>ppt_y</p:attrName>
                                        </p:attrNameLst>
                                      </p:cBhvr>
                                      <p:rCtr x="0" y="22"/>
                                    </p:animMotion>
                                  </p:childTnLst>
                                </p:cTn>
                              </p:par>
                            </p:childTnLst>
                          </p:cTn>
                        </p:par>
                        <p:par>
                          <p:cTn id="80" fill="hold">
                            <p:stCondLst>
                              <p:cond delay="18500"/>
                            </p:stCondLst>
                            <p:childTnLst>
                              <p:par>
                                <p:cTn id="81" presetID="9" presetClass="exit" presetSubtype="0" fill="hold" grpId="1" nodeType="afterEffect">
                                  <p:stCondLst>
                                    <p:cond delay="0"/>
                                  </p:stCondLst>
                                  <p:childTnLst>
                                    <p:animEffect transition="out" filter="dissolve">
                                      <p:cBhvr>
                                        <p:cTn id="82" dur="500"/>
                                        <p:tgtEl>
                                          <p:spTgt spid="16"/>
                                        </p:tgtEl>
                                      </p:cBhvr>
                                    </p:animEffect>
                                    <p:set>
                                      <p:cBhvr>
                                        <p:cTn id="83" dur="1" fill="hold">
                                          <p:stCondLst>
                                            <p:cond delay="499"/>
                                          </p:stCondLst>
                                        </p:cTn>
                                        <p:tgtEl>
                                          <p:spTgt spid="16"/>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childTnLst>
                          </p:cTn>
                        </p:par>
                        <p:par>
                          <p:cTn id="86" fill="hold">
                            <p:stCondLst>
                              <p:cond delay="19000"/>
                            </p:stCondLst>
                            <p:childTnLst>
                              <p:par>
                                <p:cTn id="87" presetID="0" presetClass="path" presetSubtype="0" accel="50000" decel="50000" fill="hold" nodeType="afterEffect">
                                  <p:stCondLst>
                                    <p:cond delay="0"/>
                                  </p:stCondLst>
                                  <p:childTnLst>
                                    <p:animMotion origin="layout" path="M 6.66667E-6 0.03334 L 6.66667E-6 0.06667 " pathEditMode="relative" ptsTypes="AA">
                                      <p:cBhvr>
                                        <p:cTn id="88" dur="2000" fill="hold"/>
                                        <p:tgtEl>
                                          <p:spTgt spid="9"/>
                                        </p:tgtEl>
                                        <p:attrNameLst>
                                          <p:attrName>ppt_x</p:attrName>
                                          <p:attrName>ppt_y</p:attrName>
                                        </p:attrNameLst>
                                      </p:cBhvr>
                                    </p:animMotion>
                                  </p:childTnLst>
                                </p:cTn>
                              </p:par>
                            </p:childTnLst>
                          </p:cTn>
                        </p:par>
                        <p:par>
                          <p:cTn id="89" fill="hold">
                            <p:stCondLst>
                              <p:cond delay="21000"/>
                            </p:stCondLst>
                            <p:childTnLst>
                              <p:par>
                                <p:cTn id="90" presetID="9" presetClass="exit" presetSubtype="0" fill="hold" grpId="1"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childTnLst>
                          </p:cTn>
                        </p:par>
                        <p:par>
                          <p:cTn id="93" fill="hold">
                            <p:stCondLst>
                              <p:cond delay="21500"/>
                            </p:stCondLst>
                            <p:childTnLst>
                              <p:par>
                                <p:cTn id="94" presetID="1" presetClass="entr" presetSubtype="0" fill="hold" grpId="0" nodeType="afterEffect">
                                  <p:stCondLst>
                                    <p:cond delay="0"/>
                                  </p:stCondLst>
                                  <p:childTnLst>
                                    <p:set>
                                      <p:cBhvr>
                                        <p:cTn id="95" dur="1" fill="hold">
                                          <p:stCondLst>
                                            <p:cond delay="0"/>
                                          </p:stCondLst>
                                        </p:cTn>
                                        <p:tgtEl>
                                          <p:spTgt spid="24"/>
                                        </p:tgtEl>
                                        <p:attrNameLst>
                                          <p:attrName>style.visibility</p:attrName>
                                        </p:attrNameLst>
                                      </p:cBhvr>
                                      <p:to>
                                        <p:strVal val="visible"/>
                                      </p:to>
                                    </p:set>
                                  </p:childTnLst>
                                </p:cTn>
                              </p:par>
                            </p:childTnLst>
                          </p:cTn>
                        </p:par>
                        <p:par>
                          <p:cTn id="96" fill="hold">
                            <p:stCondLst>
                              <p:cond delay="21500"/>
                            </p:stCondLst>
                            <p:childTnLst>
                              <p:par>
                                <p:cTn id="97" presetID="1" presetClass="exit" presetSubtype="0" fill="hold" grpId="1" nodeType="afterEffect">
                                  <p:stCondLst>
                                    <p:cond delay="100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childTnLst>
                                </p:cTn>
                              </p:par>
                            </p:childTnLst>
                          </p:cTn>
                        </p:par>
                        <p:par>
                          <p:cTn id="101" fill="hold">
                            <p:stCondLst>
                              <p:cond delay="22500"/>
                            </p:stCondLst>
                            <p:childTnLst>
                              <p:par>
                                <p:cTn id="102" presetID="0" presetClass="path" presetSubtype="0" accel="50000" decel="50000" fill="hold" nodeType="afterEffect">
                                  <p:stCondLst>
                                    <p:cond delay="0"/>
                                  </p:stCondLst>
                                  <p:childTnLst>
                                    <p:animMotion origin="layout" path="M 0.00417 -0.11088 L 0.00417 -0.06643 " pathEditMode="relative" rAng="0" ptsTypes="AA">
                                      <p:cBhvr>
                                        <p:cTn id="103" dur="2000" fill="hold"/>
                                        <p:tgtEl>
                                          <p:spTgt spid="9"/>
                                        </p:tgtEl>
                                        <p:attrNameLst>
                                          <p:attrName>ppt_x</p:attrName>
                                          <p:attrName>ppt_y</p:attrName>
                                        </p:attrNameLst>
                                      </p:cBhvr>
                                      <p:rCtr x="0" y="22"/>
                                    </p:animMotion>
                                  </p:childTnLst>
                                </p:cTn>
                              </p:par>
                            </p:childTnLst>
                          </p:cTn>
                        </p:par>
                        <p:par>
                          <p:cTn id="104" fill="hold">
                            <p:stCondLst>
                              <p:cond delay="24500"/>
                            </p:stCondLst>
                            <p:childTnLst>
                              <p:par>
                                <p:cTn id="105" presetID="9" presetClass="exit" presetSubtype="0" fill="hold" grpId="1" nodeType="afterEffect">
                                  <p:stCondLst>
                                    <p:cond delay="0"/>
                                  </p:stCondLst>
                                  <p:childTnLst>
                                    <p:animEffect transition="out" filter="dissolve">
                                      <p:cBhvr>
                                        <p:cTn id="106" dur="500"/>
                                        <p:tgtEl>
                                          <p:spTgt spid="18"/>
                                        </p:tgtEl>
                                      </p:cBhvr>
                                    </p:animEffect>
                                    <p:set>
                                      <p:cBhvr>
                                        <p:cTn id="107" dur="1" fill="hold">
                                          <p:stCondLst>
                                            <p:cond delay="499"/>
                                          </p:stCondLst>
                                        </p:cTn>
                                        <p:tgtEl>
                                          <p:spTgt spid="18"/>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19"/>
                                        </p:tgtEl>
                                        <p:attrNameLst>
                                          <p:attrName>style.visibility</p:attrName>
                                        </p:attrNameLst>
                                      </p:cBhvr>
                                      <p:to>
                                        <p:strVal val="visible"/>
                                      </p:to>
                                    </p:set>
                                  </p:childTnLst>
                                </p:cTn>
                              </p:par>
                            </p:childTnLst>
                          </p:cTn>
                        </p:par>
                        <p:par>
                          <p:cTn id="110" fill="hold">
                            <p:stCondLst>
                              <p:cond delay="25000"/>
                            </p:stCondLst>
                            <p:childTnLst>
                              <p:par>
                                <p:cTn id="111" presetID="0" presetClass="path" presetSubtype="0" accel="50000" decel="50000" fill="hold" nodeType="afterEffect">
                                  <p:stCondLst>
                                    <p:cond delay="0"/>
                                  </p:stCondLst>
                                  <p:childTnLst>
                                    <p:animMotion origin="layout" path="M 0.0125 0.28912 L 0.0125 0.3669 " pathEditMode="relative" ptsTypes="AA">
                                      <p:cBhvr>
                                        <p:cTn id="112" dur="2000" fill="hold"/>
                                        <p:tgtEl>
                                          <p:spTgt spid="9"/>
                                        </p:tgtEl>
                                        <p:attrNameLst>
                                          <p:attrName>ppt_x</p:attrName>
                                          <p:attrName>ppt_y</p:attrName>
                                        </p:attrNameLst>
                                      </p:cBhvr>
                                    </p:animMotion>
                                  </p:childTnLst>
                                </p:cTn>
                              </p:par>
                            </p:childTnLst>
                          </p:cTn>
                        </p:par>
                        <p:par>
                          <p:cTn id="113" fill="hold">
                            <p:stCondLst>
                              <p:cond delay="27000"/>
                            </p:stCondLst>
                            <p:childTnLst>
                              <p:par>
                                <p:cTn id="114" presetID="9" presetClass="exit" presetSubtype="0" fill="hold" nodeType="afterEffect">
                                  <p:stCondLst>
                                    <p:cond delay="0"/>
                                  </p:stCondLst>
                                  <p:childTnLst>
                                    <p:animEffect transition="out" filter="dissolv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D40C-40A4-4BD8-B5A7-504C92DAE6D4}"/>
              </a:ext>
            </a:extLst>
          </p:cNvPr>
          <p:cNvSpPr>
            <a:spLocks noGrp="1"/>
          </p:cNvSpPr>
          <p:nvPr>
            <p:ph type="title"/>
          </p:nvPr>
        </p:nvSpPr>
        <p:spPr/>
        <p:txBody>
          <a:bodyPr/>
          <a:lstStyle/>
          <a:p>
            <a:r>
              <a:rPr lang="en-GB" dirty="0"/>
              <a:t>Two State Process Model</a:t>
            </a:r>
            <a:endParaRPr lang="en-US" dirty="0"/>
          </a:p>
        </p:txBody>
      </p:sp>
      <p:sp>
        <p:nvSpPr>
          <p:cNvPr id="3" name="Content Placeholder 2">
            <a:extLst>
              <a:ext uri="{FF2B5EF4-FFF2-40B4-BE49-F238E27FC236}">
                <a16:creationId xmlns:a16="http://schemas.microsoft.com/office/drawing/2014/main" id="{20602BD3-ED67-4E11-AE1F-2A5CABD6E13F}"/>
              </a:ext>
            </a:extLst>
          </p:cNvPr>
          <p:cNvSpPr>
            <a:spLocks noGrp="1"/>
          </p:cNvSpPr>
          <p:nvPr>
            <p:ph idx="1"/>
          </p:nvPr>
        </p:nvSpPr>
        <p:spPr/>
        <p:txBody>
          <a:bodyPr>
            <a:normAutofit/>
          </a:bodyPr>
          <a:lstStyle/>
          <a:p>
            <a:r>
              <a:rPr lang="en-NZ" sz="2000" dirty="0"/>
              <a:t>The operating system’s principal responsibility is controlling the execution of processes;</a:t>
            </a:r>
          </a:p>
          <a:p>
            <a:pPr lvl="0"/>
            <a:r>
              <a:rPr lang="en-NZ" sz="2000" dirty="0"/>
              <a:t>The first step in designing an OS to control processes is to describe the behaviour that we would like the processes to exhibit. </a:t>
            </a:r>
          </a:p>
          <a:p>
            <a:pPr lvl="0"/>
            <a:r>
              <a:rPr lang="en-NZ" sz="2000" dirty="0"/>
              <a:t>Two State Process Model is the simplest model to understand the behaviour of a process.</a:t>
            </a:r>
            <a:endParaRPr lang="en-US" sz="2000" dirty="0"/>
          </a:p>
        </p:txBody>
      </p:sp>
    </p:spTree>
    <p:extLst>
      <p:ext uri="{BB962C8B-B14F-4D97-AF65-F5344CB8AC3E}">
        <p14:creationId xmlns:p14="http://schemas.microsoft.com/office/powerpoint/2010/main" val="1450375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9171-399B-4664-9BCE-652708820B41}"/>
              </a:ext>
            </a:extLst>
          </p:cNvPr>
          <p:cNvSpPr>
            <a:spLocks noGrp="1"/>
          </p:cNvSpPr>
          <p:nvPr>
            <p:ph type="title"/>
          </p:nvPr>
        </p:nvSpPr>
        <p:spPr/>
        <p:txBody>
          <a:bodyPr/>
          <a:lstStyle/>
          <a:p>
            <a:r>
              <a:rPr lang="en-GB" dirty="0"/>
              <a:t>Two State Process Model Contd.</a:t>
            </a:r>
            <a:endParaRPr lang="en-US" dirty="0"/>
          </a:p>
        </p:txBody>
      </p:sp>
      <p:sp>
        <p:nvSpPr>
          <p:cNvPr id="5" name="Content Placeholder 2">
            <a:extLst>
              <a:ext uri="{FF2B5EF4-FFF2-40B4-BE49-F238E27FC236}">
                <a16:creationId xmlns:a16="http://schemas.microsoft.com/office/drawing/2014/main" id="{5F60B9D1-4112-4D5A-A1B3-2A08768194B5}"/>
              </a:ext>
            </a:extLst>
          </p:cNvPr>
          <p:cNvSpPr>
            <a:spLocks noGrp="1"/>
          </p:cNvSpPr>
          <p:nvPr>
            <p:ph idx="1"/>
          </p:nvPr>
        </p:nvSpPr>
        <p:spPr/>
        <p:txBody>
          <a:bodyPr/>
          <a:lstStyle/>
          <a:p>
            <a:r>
              <a:rPr lang="en-US" sz="2800" dirty="0"/>
              <a:t>Process may be in one of two states</a:t>
            </a:r>
          </a:p>
          <a:p>
            <a:pPr lvl="1"/>
            <a:r>
              <a:rPr lang="en-US" sz="2400" dirty="0"/>
              <a:t>Running</a:t>
            </a:r>
          </a:p>
          <a:p>
            <a:pPr lvl="1"/>
            <a:r>
              <a:rPr lang="en-US" sz="2400" dirty="0"/>
              <a:t>Not-running</a:t>
            </a:r>
          </a:p>
          <a:p>
            <a:endParaRPr lang="en-US" dirty="0"/>
          </a:p>
        </p:txBody>
      </p:sp>
      <p:pic>
        <p:nvPicPr>
          <p:cNvPr id="6" name="Picture 3" descr="Fig03_05a.gif">
            <a:extLst>
              <a:ext uri="{FF2B5EF4-FFF2-40B4-BE49-F238E27FC236}">
                <a16:creationId xmlns:a16="http://schemas.microsoft.com/office/drawing/2014/main" id="{3A11C1A9-2912-40C2-8B6F-76B15B55AE73}"/>
              </a:ext>
            </a:extLst>
          </p:cNvPr>
          <p:cNvPicPr>
            <a:picLocks noChangeAspect="1"/>
          </p:cNvPicPr>
          <p:nvPr/>
        </p:nvPicPr>
        <p:blipFill>
          <a:blip r:embed="rId2"/>
          <a:srcRect/>
          <a:stretch>
            <a:fillRect/>
          </a:stretch>
        </p:blipFill>
        <p:spPr bwMode="auto">
          <a:xfrm>
            <a:off x="2004180" y="4131768"/>
            <a:ext cx="7706609" cy="2343150"/>
          </a:xfrm>
          <a:prstGeom prst="rect">
            <a:avLst/>
          </a:prstGeom>
          <a:noFill/>
          <a:ln w="9525">
            <a:noFill/>
            <a:miter lim="800000"/>
            <a:headEnd/>
            <a:tailEnd/>
          </a:ln>
        </p:spPr>
      </p:pic>
    </p:spTree>
    <p:extLst>
      <p:ext uri="{BB962C8B-B14F-4D97-AF65-F5344CB8AC3E}">
        <p14:creationId xmlns:p14="http://schemas.microsoft.com/office/powerpoint/2010/main" val="30903355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E904EF194674780B6694B2D3E63A0" ma:contentTypeVersion="4" ma:contentTypeDescription="Create a new document." ma:contentTypeScope="" ma:versionID="99d0b2516fda24038595b065743ddaaa">
  <xsd:schema xmlns:xsd="http://www.w3.org/2001/XMLSchema" xmlns:xs="http://www.w3.org/2001/XMLSchema" xmlns:p="http://schemas.microsoft.com/office/2006/metadata/properties" xmlns:ns2="d2d48ac6-7e68-4e99-8a99-096f9eee866c" targetNamespace="http://schemas.microsoft.com/office/2006/metadata/properties" ma:root="true" ma:fieldsID="08b1b44d2f22e85a4b70b0089fe9956e" ns2:_="">
    <xsd:import namespace="d2d48ac6-7e68-4e99-8a99-096f9eee866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48ac6-7e68-4e99-8a99-096f9eee86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E3332E-745C-4471-8E03-F25007C1AB27}"/>
</file>

<file path=customXml/itemProps2.xml><?xml version="1.0" encoding="utf-8"?>
<ds:datastoreItem xmlns:ds="http://schemas.openxmlformats.org/officeDocument/2006/customXml" ds:itemID="{9327A2DF-AA9D-48A0-8718-88F8A956AD4E}"/>
</file>

<file path=customXml/itemProps3.xml><?xml version="1.0" encoding="utf-8"?>
<ds:datastoreItem xmlns:ds="http://schemas.openxmlformats.org/officeDocument/2006/customXml" ds:itemID="{4DF31217-CFDF-47C3-B13C-F00B46FD7039}"/>
</file>

<file path=docProps/app.xml><?xml version="1.0" encoding="utf-8"?>
<Properties xmlns="http://schemas.openxmlformats.org/officeDocument/2006/extended-properties" xmlns:vt="http://schemas.openxmlformats.org/officeDocument/2006/docPropsVTypes">
  <Template>Ion Boardroom</Template>
  <TotalTime>1204</TotalTime>
  <Words>1839</Words>
  <Application>Microsoft Office PowerPoint</Application>
  <PresentationFormat>Widescreen</PresentationFormat>
  <Paragraphs>161</Paragraphs>
  <Slides>33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Century Gothic</vt:lpstr>
      <vt:lpstr>Wingdings</vt:lpstr>
      <vt:lpstr>Wingdings 3</vt:lpstr>
      <vt:lpstr>Ion Boardroom</vt:lpstr>
      <vt:lpstr>Operating Systems Concepts</vt:lpstr>
      <vt:lpstr>The OS manages execution of applications</vt:lpstr>
      <vt:lpstr>What is a Process?</vt:lpstr>
      <vt:lpstr>Process Elements</vt:lpstr>
      <vt:lpstr>Process Control Block</vt:lpstr>
      <vt:lpstr>Process Execution</vt:lpstr>
      <vt:lpstr>Process Execution  (Animated Slide)</vt:lpstr>
      <vt:lpstr>Two State Process Model</vt:lpstr>
      <vt:lpstr>Two State Process Model Contd.</vt:lpstr>
      <vt:lpstr>Contd.</vt:lpstr>
      <vt:lpstr>Queuing Diagram (Animated Slide)</vt:lpstr>
      <vt:lpstr>Contd.</vt:lpstr>
      <vt:lpstr>Process Creation</vt:lpstr>
      <vt:lpstr>Process Termination</vt:lpstr>
      <vt:lpstr>Five State Process Model</vt:lpstr>
      <vt:lpstr>Contd.</vt:lpstr>
      <vt:lpstr>States Explained</vt:lpstr>
      <vt:lpstr>New and Exit States Elaborated</vt:lpstr>
      <vt:lpstr>State Transitions</vt:lpstr>
      <vt:lpstr>Contd.</vt:lpstr>
      <vt:lpstr>Contd.</vt:lpstr>
      <vt:lpstr>Five State Process Model Contd.</vt:lpstr>
      <vt:lpstr>Contd.</vt:lpstr>
      <vt:lpstr>Contd.</vt:lpstr>
      <vt:lpstr>But…</vt:lpstr>
      <vt:lpstr>Solution</vt:lpstr>
      <vt:lpstr>Contd.</vt:lpstr>
      <vt:lpstr>Contd.</vt:lpstr>
      <vt:lpstr>State Transition Elaborated</vt:lpstr>
      <vt:lpstr>Contd.</vt:lpstr>
      <vt:lpstr>Contd.</vt:lpstr>
      <vt:lpstr>Reasons For Process Suspension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ALI WAJEE UR REHMAN  - 11345</dc:creator>
  <cp:lastModifiedBy>Bushra Aziz</cp:lastModifiedBy>
  <cp:revision>49</cp:revision>
  <dcterms:created xsi:type="dcterms:W3CDTF">2018-04-02T15:20:33Z</dcterms:created>
  <dcterms:modified xsi:type="dcterms:W3CDTF">2025-03-14T07:45:17Z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0x010100A75E904EF194674780B6694B2D3E63A0</vt:lpwstr>
  </property>
</Properties>
</file>