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372" r:id="rId3"/>
    <p:sldId id="340" r:id="rId4"/>
    <p:sldId id="341" r:id="rId5"/>
    <p:sldId id="352" r:id="rId6"/>
    <p:sldId id="353" r:id="rId7"/>
    <p:sldId id="344" r:id="rId8"/>
    <p:sldId id="345" r:id="rId9"/>
    <p:sldId id="354" r:id="rId10"/>
    <p:sldId id="355" r:id="rId11"/>
    <p:sldId id="356" r:id="rId12"/>
    <p:sldId id="357" r:id="rId13"/>
    <p:sldId id="358" r:id="rId14"/>
    <p:sldId id="363" r:id="rId15"/>
    <p:sldId id="364" r:id="rId16"/>
    <p:sldId id="365" r:id="rId17"/>
    <p:sldId id="367" r:id="rId18"/>
    <p:sldId id="368" r:id="rId19"/>
    <p:sldId id="346" r:id="rId20"/>
    <p:sldId id="347" r:id="rId21"/>
    <p:sldId id="361" r:id="rId22"/>
    <p:sldId id="362" r:id="rId23"/>
    <p:sldId id="369" r:id="rId24"/>
    <p:sldId id="370" r:id="rId25"/>
    <p:sldId id="371" r:id="rId26"/>
    <p:sldId id="375" r:id="rId27"/>
    <p:sldId id="377" r:id="rId28"/>
    <p:sldId id="373" r:id="rId29"/>
    <p:sldId id="30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2643" autoAdjust="0"/>
  </p:normalViewPr>
  <p:slideViewPr>
    <p:cSldViewPr snapToGrid="0">
      <p:cViewPr varScale="1">
        <p:scale>
          <a:sx n="74" d="100"/>
          <a:sy n="74" d="100"/>
        </p:scale>
        <p:origin x="11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8605-F9E4-436D-99A8-EB8586916B10}"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00CD-E5D4-41A8-9EDE-1B0CED5F3291}" type="slidenum">
              <a:rPr lang="en-US" smtClean="0"/>
              <a:t>‹#›</a:t>
            </a:fld>
            <a:endParaRPr lang="en-US"/>
          </a:p>
        </p:txBody>
      </p:sp>
    </p:spTree>
    <p:extLst>
      <p:ext uri="{BB962C8B-B14F-4D97-AF65-F5344CB8AC3E}">
        <p14:creationId xmlns:p14="http://schemas.microsoft.com/office/powerpoint/2010/main" val="98325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a:t>Non-preemptive</a:t>
            </a:r>
          </a:p>
          <a:p>
            <a:pPr lvl="0"/>
            <a:r>
              <a:rPr lang="en-NZ" dirty="0"/>
              <a:t>In this case, once a process is in the Running state, it continues to execute until </a:t>
            </a:r>
          </a:p>
          <a:p>
            <a:pPr marL="685800" lvl="1" indent="-228600">
              <a:buAutoNum type="alphaLcParenBoth"/>
            </a:pPr>
            <a:r>
              <a:rPr lang="en-NZ" dirty="0"/>
              <a:t>it terminates or </a:t>
            </a:r>
          </a:p>
          <a:p>
            <a:pPr marL="685800" lvl="1" indent="-228600">
              <a:buAutoNum type="alphaLcParenBoth"/>
            </a:pPr>
            <a:r>
              <a:rPr lang="en-NZ" dirty="0"/>
              <a:t>it blocks itself to wait for I/O or to request some operating system service.</a:t>
            </a:r>
          </a:p>
          <a:p>
            <a:pPr marL="228600" lvl="0" indent="-228600">
              <a:buNone/>
            </a:pPr>
            <a:endParaRPr lang="en-NZ" dirty="0"/>
          </a:p>
          <a:p>
            <a:pPr marL="228600" lvl="0" indent="-228600">
              <a:buNone/>
            </a:pPr>
            <a:r>
              <a:rPr lang="en-NZ" b="1" dirty="0"/>
              <a:t>Preemptive:</a:t>
            </a:r>
          </a:p>
          <a:p>
            <a:pPr marL="228600" lvl="0" indent="-228600">
              <a:buNone/>
            </a:pPr>
            <a:r>
              <a:rPr lang="en-NZ" dirty="0"/>
              <a:t>The currently running process may be interrupted and moved to the Ready state by the operating system.</a:t>
            </a:r>
          </a:p>
          <a:p>
            <a:pPr marL="228600" lvl="0" indent="-228600">
              <a:buNone/>
            </a:pPr>
            <a:endParaRPr lang="en-NZ" dirty="0"/>
          </a:p>
          <a:p>
            <a:pPr marL="228600" lvl="0" indent="-228600">
              <a:buNone/>
            </a:pPr>
            <a:r>
              <a:rPr lang="en-NZ" dirty="0"/>
              <a:t>The decision to preempt may be performed </a:t>
            </a:r>
          </a:p>
          <a:p>
            <a:pPr marL="685800" lvl="1" indent="-228600">
              <a:buFont typeface="Arial" pitchFamily="34" charset="0"/>
              <a:buChar char="•"/>
            </a:pPr>
            <a:r>
              <a:rPr lang="en-NZ" dirty="0"/>
              <a:t>when a new process arrives; </a:t>
            </a:r>
          </a:p>
          <a:p>
            <a:pPr marL="685800" lvl="1" indent="-228600">
              <a:buFont typeface="Arial" pitchFamily="34" charset="0"/>
              <a:buChar char="•"/>
            </a:pPr>
            <a:r>
              <a:rPr lang="en-NZ" dirty="0"/>
              <a:t>when an interrupt occurs that places a blocked process in the Ready state; </a:t>
            </a:r>
          </a:p>
          <a:p>
            <a:pPr marL="685800" lvl="1" indent="-228600">
              <a:buFont typeface="Arial" pitchFamily="34" charset="0"/>
              <a:buChar char="•"/>
            </a:pPr>
            <a:r>
              <a:rPr lang="en-NZ" dirty="0"/>
              <a:t>or periodically, based on a clock interrupt.</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03764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simplest scheduling policy is first-come-first-served (FCFS), </a:t>
            </a:r>
          </a:p>
          <a:p>
            <a:pPr lvl="1">
              <a:buFont typeface="Arial" pitchFamily="34" charset="0"/>
              <a:buChar char="•"/>
            </a:pPr>
            <a:r>
              <a:rPr lang="en-NZ" dirty="0"/>
              <a:t> aka. first-in-first-out (FIFO) or a strict queuing scheme.</a:t>
            </a:r>
          </a:p>
          <a:p>
            <a:pPr lvl="1">
              <a:buFont typeface="Arial" pitchFamily="34" charset="0"/>
              <a:buChar char="•"/>
            </a:pPr>
            <a:endParaRPr lang="en-NZ" dirty="0"/>
          </a:p>
          <a:p>
            <a:r>
              <a:rPr lang="en-NZ" dirty="0"/>
              <a:t>As each process becomes ready, it joins the ready queue.</a:t>
            </a:r>
          </a:p>
          <a:p>
            <a:endParaRPr lang="en-NZ" dirty="0"/>
          </a:p>
          <a:p>
            <a:r>
              <a:rPr lang="en-NZ" dirty="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75645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49157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straightforward way to reduce the penalty that short jobs suffer with FCFS is to use preemption based on a clock.</a:t>
            </a:r>
          </a:p>
          <a:p>
            <a:pPr lvl="1">
              <a:buFont typeface="Arial" pitchFamily="34" charset="0"/>
              <a:buChar char="•"/>
            </a:pPr>
            <a:r>
              <a:rPr lang="en-NZ" dirty="0"/>
              <a:t> The simplest such policy is round robin. </a:t>
            </a:r>
          </a:p>
          <a:p>
            <a:pPr lvl="0">
              <a:buFont typeface="Arial" pitchFamily="34" charset="0"/>
              <a:buNone/>
            </a:pPr>
            <a:endParaRPr lang="en-NZ" dirty="0"/>
          </a:p>
          <a:p>
            <a:pPr lvl="0">
              <a:buFont typeface="Arial" pitchFamily="34" charset="0"/>
              <a:buNone/>
            </a:pPr>
            <a:r>
              <a:rPr lang="en-NZ" dirty="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62698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A clock interrupt is generated at periodic intervals.</a:t>
            </a:r>
          </a:p>
          <a:p>
            <a:pPr lvl="1">
              <a:buFont typeface="Arial" pitchFamily="34" charset="0"/>
              <a:buChar char="•"/>
            </a:pPr>
            <a:r>
              <a:rPr lang="en-NZ" dirty="0"/>
              <a:t> When the interrupt occurs, the currently running process is placed in the ready queue, and the next ready job is selected on a FCFS basis.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69118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896422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4/17/2025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4/17/2025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4/17/2025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4/17/2025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220-916C-4E1B-883D-302EDBF403C3}"/>
              </a:ext>
            </a:extLst>
          </p:cNvPr>
          <p:cNvSpPr>
            <a:spLocks noGrp="1"/>
          </p:cNvSpPr>
          <p:nvPr>
            <p:ph type="ctrTitle"/>
          </p:nvPr>
        </p:nvSpPr>
        <p:spPr/>
        <p:txBody>
          <a:bodyPr/>
          <a:lstStyle/>
          <a:p>
            <a:r>
              <a:rPr lang="en-GB" dirty="0"/>
              <a:t>Operating </a:t>
            </a:r>
            <a:r>
              <a:rPr lang="en-GB" dirty="0" smtClean="0"/>
              <a:t>Systems</a:t>
            </a:r>
            <a:endParaRPr lang="en-US" dirty="0"/>
          </a:p>
        </p:txBody>
      </p:sp>
      <p:sp>
        <p:nvSpPr>
          <p:cNvPr id="3" name="Subtitle 2">
            <a:extLst>
              <a:ext uri="{FF2B5EF4-FFF2-40B4-BE49-F238E27FC236}">
                <a16:creationId xmlns:a16="http://schemas.microsoft.com/office/drawing/2014/main" id="{9B4501F3-9EA8-4974-B6CF-CBB4FBDE6211}"/>
              </a:ext>
            </a:extLst>
          </p:cNvPr>
          <p:cNvSpPr>
            <a:spLocks noGrp="1"/>
          </p:cNvSpPr>
          <p:nvPr>
            <p:ph type="subTitle" idx="1"/>
          </p:nvPr>
        </p:nvSpPr>
        <p:spPr/>
        <p:txBody>
          <a:bodyPr/>
          <a:lstStyle/>
          <a:p>
            <a:r>
              <a:rPr lang="en-GB" dirty="0"/>
              <a:t>Lecture </a:t>
            </a:r>
            <a:r>
              <a:rPr lang="en-GB" dirty="0" smtClean="0"/>
              <a:t>6-7 </a:t>
            </a:r>
            <a:r>
              <a:rPr lang="en-GB" dirty="0"/>
              <a:t>– CPU Scheduling Policies</a:t>
            </a:r>
            <a:endParaRPr lang="en-US" dirty="0"/>
          </a:p>
        </p:txBody>
      </p:sp>
    </p:spTree>
    <p:extLst>
      <p:ext uri="{BB962C8B-B14F-4D97-AF65-F5344CB8AC3E}">
        <p14:creationId xmlns:p14="http://schemas.microsoft.com/office/powerpoint/2010/main" val="236192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8B6-1DCD-4916-B1A7-D3A838E98B49}"/>
              </a:ext>
            </a:extLst>
          </p:cNvPr>
          <p:cNvSpPr>
            <a:spLocks noGrp="1"/>
          </p:cNvSpPr>
          <p:nvPr>
            <p:ph type="title"/>
          </p:nvPr>
        </p:nvSpPr>
        <p:spPr/>
        <p:txBody>
          <a:bodyPr/>
          <a:lstStyle/>
          <a:p>
            <a:r>
              <a:rPr lang="en-GB" dirty="0"/>
              <a:t>Gantt Chart</a:t>
            </a:r>
            <a:endParaRPr lang="en-US" dirty="0"/>
          </a:p>
        </p:txBody>
      </p:sp>
      <p:sp>
        <p:nvSpPr>
          <p:cNvPr id="3" name="Content Placeholder 2">
            <a:extLst>
              <a:ext uri="{FF2B5EF4-FFF2-40B4-BE49-F238E27FC236}">
                <a16:creationId xmlns:a16="http://schemas.microsoft.com/office/drawing/2014/main" id="{A819B951-BD96-4DF7-8FE1-82354819F145}"/>
              </a:ext>
            </a:extLst>
          </p:cNvPr>
          <p:cNvSpPr>
            <a:spLocks noGrp="1"/>
          </p:cNvSpPr>
          <p:nvPr>
            <p:ph idx="1"/>
          </p:nvPr>
        </p:nvSpPr>
        <p:spPr/>
        <p:txBody>
          <a:bodyPr/>
          <a:lstStyle/>
          <a:p>
            <a:r>
              <a:rPr lang="en-US" dirty="0"/>
              <a:t>A </a:t>
            </a:r>
            <a:r>
              <a:rPr lang="en-US" b="1" dirty="0"/>
              <a:t>Gantt chart</a:t>
            </a:r>
            <a:r>
              <a:rPr lang="en-US" dirty="0"/>
              <a:t> is a visual view of tasks scheduled over time. It can be used to visualize the execution schedule of processes based on different scheduling policies. Following Gantt chart illustrates the execution of processes shown in previous slide (Table) with first come first served policy.</a:t>
            </a:r>
          </a:p>
        </p:txBody>
      </p:sp>
      <p:pic>
        <p:nvPicPr>
          <p:cNvPr id="5" name="Picture 4" descr="Fig09_05a.gif">
            <a:extLst>
              <a:ext uri="{FF2B5EF4-FFF2-40B4-BE49-F238E27FC236}">
                <a16:creationId xmlns:a16="http://schemas.microsoft.com/office/drawing/2014/main" id="{2923C4AF-DDC2-4CEF-8AC0-CB6108FBECB9}"/>
              </a:ext>
            </a:extLst>
          </p:cNvPr>
          <p:cNvPicPr>
            <a:picLocks noChangeAspect="1"/>
          </p:cNvPicPr>
          <p:nvPr/>
        </p:nvPicPr>
        <p:blipFill>
          <a:blip r:embed="rId2"/>
          <a:stretch>
            <a:fillRect/>
          </a:stretch>
        </p:blipFill>
        <p:spPr>
          <a:xfrm>
            <a:off x="2186075" y="4096382"/>
            <a:ext cx="7480934" cy="1622026"/>
          </a:xfrm>
          <a:prstGeom prst="rect">
            <a:avLst/>
          </a:prstGeom>
        </p:spPr>
      </p:pic>
    </p:spTree>
    <p:extLst>
      <p:ext uri="{BB962C8B-B14F-4D97-AF65-F5344CB8AC3E}">
        <p14:creationId xmlns:p14="http://schemas.microsoft.com/office/powerpoint/2010/main" val="420920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AB40-8194-40AB-8E87-58EAF5BCD32C}"/>
              </a:ext>
            </a:extLst>
          </p:cNvPr>
          <p:cNvSpPr>
            <a:spLocks noGrp="1"/>
          </p:cNvSpPr>
          <p:nvPr>
            <p:ph type="title"/>
          </p:nvPr>
        </p:nvSpPr>
        <p:spPr/>
        <p:txBody>
          <a:bodyPr/>
          <a:lstStyle/>
          <a:p>
            <a:r>
              <a:rPr lang="en-GB" dirty="0"/>
              <a:t>Calculating Turnaround Time &amp; Waiting Time</a:t>
            </a:r>
            <a:endParaRPr lang="en-US" dirty="0"/>
          </a:p>
        </p:txBody>
      </p:sp>
      <p:sp>
        <p:nvSpPr>
          <p:cNvPr id="8" name="Content Placeholder 7">
            <a:extLst>
              <a:ext uri="{FF2B5EF4-FFF2-40B4-BE49-F238E27FC236}">
                <a16:creationId xmlns:a16="http://schemas.microsoft.com/office/drawing/2014/main" id="{7A5C856E-EA71-424C-BDFA-5B35248A95D5}"/>
              </a:ext>
            </a:extLst>
          </p:cNvPr>
          <p:cNvSpPr>
            <a:spLocks noGrp="1"/>
          </p:cNvSpPr>
          <p:nvPr>
            <p:ph idx="1"/>
          </p:nvPr>
        </p:nvSpPr>
        <p:spPr/>
        <p:txBody>
          <a:bodyPr/>
          <a:lstStyle/>
          <a:p>
            <a:r>
              <a:rPr lang="en-GB" dirty="0"/>
              <a:t>For Calculations refer Slide 5</a:t>
            </a:r>
            <a:endParaRPr lang="en-US" dirty="0"/>
          </a:p>
        </p:txBody>
      </p:sp>
      <p:graphicFrame>
        <p:nvGraphicFramePr>
          <p:cNvPr id="7" name="Content Placeholder 7">
            <a:extLst>
              <a:ext uri="{FF2B5EF4-FFF2-40B4-BE49-F238E27FC236}">
                <a16:creationId xmlns:a16="http://schemas.microsoft.com/office/drawing/2014/main" id="{CB3E57E9-7AEB-4F65-8532-EF4E83112B54}"/>
              </a:ext>
            </a:extLst>
          </p:cNvPr>
          <p:cNvGraphicFramePr>
            <a:graphicFrameLocks/>
          </p:cNvGraphicFramePr>
          <p:nvPr>
            <p:extLst>
              <p:ext uri="{D42A27DB-BD31-4B8C-83A1-F6EECF244321}">
                <p14:modId xmlns:p14="http://schemas.microsoft.com/office/powerpoint/2010/main" val="2500142559"/>
              </p:ext>
            </p:extLst>
          </p:nvPr>
        </p:nvGraphicFramePr>
        <p:xfrm>
          <a:off x="1328738" y="3027997"/>
          <a:ext cx="9615487" cy="2595880"/>
        </p:xfrm>
        <a:graphic>
          <a:graphicData uri="http://schemas.openxmlformats.org/drawingml/2006/table">
            <a:tbl>
              <a:tblPr firstRow="1" firstCol="1" bandRow="1"/>
              <a:tblGrid>
                <a:gridCol w="1013726">
                  <a:extLst>
                    <a:ext uri="{9D8B030D-6E8A-4147-A177-3AD203B41FA5}">
                      <a16:colId xmlns:a16="http://schemas.microsoft.com/office/drawing/2014/main" val="271060428"/>
                    </a:ext>
                  </a:extLst>
                </a:gridCol>
                <a:gridCol w="1356603">
                  <a:extLst>
                    <a:ext uri="{9D8B030D-6E8A-4147-A177-3AD203B41FA5}">
                      <a16:colId xmlns:a16="http://schemas.microsoft.com/office/drawing/2014/main" val="4199985437"/>
                    </a:ext>
                  </a:extLst>
                </a:gridCol>
                <a:gridCol w="1520588">
                  <a:extLst>
                    <a:ext uri="{9D8B030D-6E8A-4147-A177-3AD203B41FA5}">
                      <a16:colId xmlns:a16="http://schemas.microsoft.com/office/drawing/2014/main" val="1652021043"/>
                    </a:ext>
                  </a:extLst>
                </a:gridCol>
                <a:gridCol w="1952913">
                  <a:extLst>
                    <a:ext uri="{9D8B030D-6E8A-4147-A177-3AD203B41FA5}">
                      <a16:colId xmlns:a16="http://schemas.microsoft.com/office/drawing/2014/main" val="3460338192"/>
                    </a:ext>
                  </a:extLst>
                </a:gridCol>
                <a:gridCol w="1885707">
                  <a:extLst>
                    <a:ext uri="{9D8B030D-6E8A-4147-A177-3AD203B41FA5}">
                      <a16:colId xmlns:a16="http://schemas.microsoft.com/office/drawing/2014/main" val="517664480"/>
                    </a:ext>
                  </a:extLst>
                </a:gridCol>
                <a:gridCol w="1885950">
                  <a:extLst>
                    <a:ext uri="{9D8B030D-6E8A-4147-A177-3AD203B41FA5}">
                      <a16:colId xmlns:a16="http://schemas.microsoft.com/office/drawing/2014/main" val="239674840"/>
                    </a:ext>
                  </a:extLst>
                </a:gridCol>
              </a:tblGrid>
              <a:tr h="370840">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Completion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a:effectLst/>
                          <a:latin typeface="+mn-lt"/>
                          <a:ea typeface="Calibri" panose="020F0502020204030204" pitchFamily="34" charset="0"/>
                          <a:cs typeface="Times New Roman" panose="02020603050405020304" pitchFamily="18" charset="0"/>
                        </a:rPr>
                        <a:t>Turnaround Time</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a:effectLst/>
                          <a:latin typeface="+mn-lt"/>
                          <a:ea typeface="Calibri" panose="020F0502020204030204" pitchFamily="34" charset="0"/>
                          <a:cs typeface="Times New Roman" panose="02020603050405020304" pitchFamily="18" charset="0"/>
                        </a:rPr>
                        <a:t>Waiting Time</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906838"/>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A</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3</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3</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0</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902119"/>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B</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2</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9</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7</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1</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289766"/>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C</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4</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4</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13</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9</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a:effectLst/>
                          <a:latin typeface="+mn-lt"/>
                          <a:ea typeface="Calibri" panose="020F0502020204030204" pitchFamily="34" charset="0"/>
                          <a:cs typeface="Times New Roman" panose="02020603050405020304" pitchFamily="18" charset="0"/>
                        </a:rPr>
                        <a:t>5</a:t>
                      </a:r>
                      <a:endParaRPr lang="en-US" sz="16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347997"/>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D</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18</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7</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61802"/>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891014"/>
                  </a:ext>
                </a:extLst>
              </a:tr>
              <a:tr h="370840">
                <a:tc>
                  <a:txBody>
                    <a:bodyPr/>
                    <a:lstStyle/>
                    <a:p>
                      <a:pPr algn="ctr"/>
                      <a:endParaRPr lang="en-US" sz="1600" dirty="0">
                        <a:effectLst/>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600" dirty="0">
                        <a:effectLst/>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600" dirty="0">
                        <a:effectLst/>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600" dirty="0">
                        <a:effectLst/>
                        <a:latin typeface="+mn-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TAT: 8.6 units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WT: 4.6 Units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351070"/>
                  </a:ext>
                </a:extLst>
              </a:tr>
            </a:tbl>
          </a:graphicData>
        </a:graphic>
      </p:graphicFrame>
    </p:spTree>
    <p:extLst>
      <p:ext uri="{BB962C8B-B14F-4D97-AF65-F5344CB8AC3E}">
        <p14:creationId xmlns:p14="http://schemas.microsoft.com/office/powerpoint/2010/main" val="30996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5AB8-F521-46DD-BB06-4B0365CB053F}"/>
              </a:ext>
            </a:extLst>
          </p:cNvPr>
          <p:cNvSpPr>
            <a:spLocks noGrp="1"/>
          </p:cNvSpPr>
          <p:nvPr>
            <p:ph type="title"/>
          </p:nvPr>
        </p:nvSpPr>
        <p:spPr/>
        <p:txBody>
          <a:bodyPr/>
          <a:lstStyle/>
          <a:p>
            <a:r>
              <a:rPr lang="en-GB" dirty="0"/>
              <a:t>Shortest Job First</a:t>
            </a:r>
            <a:endParaRPr lang="en-US" dirty="0"/>
          </a:p>
        </p:txBody>
      </p:sp>
      <p:sp>
        <p:nvSpPr>
          <p:cNvPr id="9" name="Content Placeholder 8">
            <a:extLst>
              <a:ext uri="{FF2B5EF4-FFF2-40B4-BE49-F238E27FC236}">
                <a16:creationId xmlns:a16="http://schemas.microsoft.com/office/drawing/2014/main" id="{292C2DB2-354F-4EA1-BA7E-12187248A189}"/>
              </a:ext>
            </a:extLst>
          </p:cNvPr>
          <p:cNvSpPr>
            <a:spLocks noGrp="1"/>
          </p:cNvSpPr>
          <p:nvPr>
            <p:ph idx="1"/>
          </p:nvPr>
        </p:nvSpPr>
        <p:spPr/>
        <p:txBody>
          <a:bodyPr>
            <a:normAutofit lnSpcReduction="10000"/>
          </a:bodyPr>
          <a:lstStyle/>
          <a:p>
            <a:r>
              <a:rPr lang="en-US" dirty="0"/>
              <a:t>Process which have the shortest burst time/Service time are scheduled first. </a:t>
            </a:r>
          </a:p>
          <a:p>
            <a:r>
              <a:rPr lang="en-US" dirty="0"/>
              <a:t>The selection however depends on the arrival time as well since the policy is non-preemptive</a:t>
            </a:r>
          </a:p>
          <a:p>
            <a:r>
              <a:rPr lang="en-US" dirty="0"/>
              <a:t>If the arrival time for processes are different, which means all the processes are not available in the ready queue at time 0, and some jobs arrive after some time, in such situation, sometimes process with short burst time have to wait for the current process's execution to finish, because in Non Pre-emptive SJF, on arrival of a process with short duration, the existing job/process's execution is not halted/stopped to execute the short job first.</a:t>
            </a:r>
          </a:p>
          <a:p>
            <a:r>
              <a:rPr lang="en-GB" b="1" dirty="0"/>
              <a:t>Decision Mode: </a:t>
            </a:r>
            <a:r>
              <a:rPr lang="en-GB" dirty="0"/>
              <a:t>Non-</a:t>
            </a:r>
            <a:r>
              <a:rPr lang="en-GB" dirty="0" err="1"/>
              <a:t>Preemptive</a:t>
            </a:r>
            <a:endParaRPr lang="en-GB" dirty="0"/>
          </a:p>
          <a:p>
            <a:r>
              <a:rPr lang="en-GB" b="1" dirty="0"/>
              <a:t>Selection Function: </a:t>
            </a:r>
            <a:r>
              <a:rPr lang="en-GB" dirty="0"/>
              <a:t>Min[Burst Time]</a:t>
            </a:r>
            <a:endParaRPr lang="en-US" dirty="0"/>
          </a:p>
        </p:txBody>
      </p:sp>
    </p:spTree>
    <p:extLst>
      <p:ext uri="{BB962C8B-B14F-4D97-AF65-F5344CB8AC3E}">
        <p14:creationId xmlns:p14="http://schemas.microsoft.com/office/powerpoint/2010/main" val="144250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8E82-976D-4F4D-A410-60B4A17E3286}"/>
              </a:ext>
            </a:extLst>
          </p:cNvPr>
          <p:cNvSpPr>
            <a:spLocks noGrp="1"/>
          </p:cNvSpPr>
          <p:nvPr>
            <p:ph type="title"/>
          </p:nvPr>
        </p:nvSpPr>
        <p:spPr/>
        <p:txBody>
          <a:bodyPr/>
          <a:lstStyle/>
          <a:p>
            <a:r>
              <a:rPr lang="en-GB" dirty="0"/>
              <a:t>Pros and Cons</a:t>
            </a:r>
            <a:endParaRPr lang="en-US" dirty="0"/>
          </a:p>
        </p:txBody>
      </p:sp>
      <p:sp>
        <p:nvSpPr>
          <p:cNvPr id="3" name="Content Placeholder 2">
            <a:extLst>
              <a:ext uri="{FF2B5EF4-FFF2-40B4-BE49-F238E27FC236}">
                <a16:creationId xmlns:a16="http://schemas.microsoft.com/office/drawing/2014/main" id="{99B625DA-9BF6-40E8-9669-A77828A93AEC}"/>
              </a:ext>
            </a:extLst>
          </p:cNvPr>
          <p:cNvSpPr>
            <a:spLocks noGrp="1"/>
          </p:cNvSpPr>
          <p:nvPr>
            <p:ph idx="1"/>
          </p:nvPr>
        </p:nvSpPr>
        <p:spPr>
          <a:xfrm>
            <a:off x="1154954" y="2603499"/>
            <a:ext cx="9417796" cy="3940175"/>
          </a:xfrm>
        </p:spPr>
        <p:txBody>
          <a:bodyPr>
            <a:normAutofit/>
          </a:bodyPr>
          <a:lstStyle/>
          <a:p>
            <a:r>
              <a:rPr lang="en-GB" b="1" dirty="0"/>
              <a:t>Advantages</a:t>
            </a:r>
          </a:p>
          <a:p>
            <a:pPr lvl="1"/>
            <a:r>
              <a:rPr lang="en-US" dirty="0"/>
              <a:t>This is the best approach to minimize waiting time and response time</a:t>
            </a:r>
          </a:p>
          <a:p>
            <a:r>
              <a:rPr lang="en-US" b="1" dirty="0"/>
              <a:t>Disadvantages</a:t>
            </a:r>
          </a:p>
          <a:p>
            <a:pPr lvl="1"/>
            <a:r>
              <a:rPr lang="en-US" dirty="0"/>
              <a:t>Not practical : difficult to predict burst time </a:t>
            </a:r>
          </a:p>
          <a:p>
            <a:pPr lvl="2"/>
            <a:r>
              <a:rPr lang="en-US" dirty="0"/>
              <a:t>Learning to predict future </a:t>
            </a:r>
          </a:p>
          <a:p>
            <a:pPr lvl="1"/>
            <a:r>
              <a:rPr lang="en-US" dirty="0"/>
              <a:t>May starve long jobs</a:t>
            </a:r>
          </a:p>
          <a:p>
            <a:r>
              <a:rPr lang="en-US" dirty="0"/>
              <a:t>This scheduling algorithm is optimal if all the jobs/processes are available at the same time. (either Arrival time is 0 for all, or Arrival time is same for all)</a:t>
            </a:r>
          </a:p>
          <a:p>
            <a:pPr marL="0" indent="0">
              <a:buNone/>
            </a:pPr>
            <a:r>
              <a:rPr lang="en-US" dirty="0"/>
              <a:t/>
            </a:r>
            <a:br>
              <a:rPr lang="en-US" dirty="0"/>
            </a:br>
            <a:endParaRPr lang="en-US" b="1" dirty="0"/>
          </a:p>
        </p:txBody>
      </p:sp>
    </p:spTree>
    <p:extLst>
      <p:ext uri="{BB962C8B-B14F-4D97-AF65-F5344CB8AC3E}">
        <p14:creationId xmlns:p14="http://schemas.microsoft.com/office/powerpoint/2010/main" val="327944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DA9A-21C4-4190-A87C-8CDE3C513E9E}"/>
              </a:ext>
            </a:extLst>
          </p:cNvPr>
          <p:cNvSpPr>
            <a:spLocks noGrp="1"/>
          </p:cNvSpPr>
          <p:nvPr>
            <p:ph type="title"/>
          </p:nvPr>
        </p:nvSpPr>
        <p:spPr/>
        <p:txBody>
          <a:bodyPr/>
          <a:lstStyle/>
          <a:p>
            <a:r>
              <a:rPr lang="en-GB" dirty="0"/>
              <a:t>Problem Example</a:t>
            </a:r>
            <a:endParaRPr lang="en-US" dirty="0"/>
          </a:p>
        </p:txBody>
      </p:sp>
      <p:graphicFrame>
        <p:nvGraphicFramePr>
          <p:cNvPr id="4" name="Content Placeholder 3">
            <a:extLst>
              <a:ext uri="{FF2B5EF4-FFF2-40B4-BE49-F238E27FC236}">
                <a16:creationId xmlns:a16="http://schemas.microsoft.com/office/drawing/2014/main" id="{639613A0-E9D2-4D6B-8F10-D06958F64E44}"/>
              </a:ext>
            </a:extLst>
          </p:cNvPr>
          <p:cNvGraphicFramePr>
            <a:graphicFrameLocks noGrp="1"/>
          </p:cNvGraphicFramePr>
          <p:nvPr>
            <p:ph idx="1"/>
            <p:extLst>
              <p:ext uri="{D42A27DB-BD31-4B8C-83A1-F6EECF244321}">
                <p14:modId xmlns:p14="http://schemas.microsoft.com/office/powerpoint/2010/main" val="233226370"/>
              </p:ext>
            </p:extLst>
          </p:nvPr>
        </p:nvGraphicFramePr>
        <p:xfrm>
          <a:off x="3261591" y="2880591"/>
          <a:ext cx="5342082" cy="1871515"/>
        </p:xfrm>
        <a:graphic>
          <a:graphicData uri="http://schemas.openxmlformats.org/drawingml/2006/table">
            <a:tbl>
              <a:tblPr firstRow="1" firstCol="1" bandRow="1"/>
              <a:tblGrid>
                <a:gridCol w="1391807">
                  <a:extLst>
                    <a:ext uri="{9D8B030D-6E8A-4147-A177-3AD203B41FA5}">
                      <a16:colId xmlns:a16="http://schemas.microsoft.com/office/drawing/2014/main" val="2436584174"/>
                    </a:ext>
                  </a:extLst>
                </a:gridCol>
                <a:gridCol w="1862566">
                  <a:extLst>
                    <a:ext uri="{9D8B030D-6E8A-4147-A177-3AD203B41FA5}">
                      <a16:colId xmlns:a16="http://schemas.microsoft.com/office/drawing/2014/main" val="2525270166"/>
                    </a:ext>
                  </a:extLst>
                </a:gridCol>
                <a:gridCol w="2087709">
                  <a:extLst>
                    <a:ext uri="{9D8B030D-6E8A-4147-A177-3AD203B41FA5}">
                      <a16:colId xmlns:a16="http://schemas.microsoft.com/office/drawing/2014/main" val="346953277"/>
                    </a:ext>
                  </a:extLst>
                </a:gridCol>
              </a:tblGrid>
              <a:tr h="374303">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266544"/>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040638"/>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650759"/>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356329"/>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786922"/>
                  </a:ext>
                </a:extLst>
              </a:tr>
            </a:tbl>
          </a:graphicData>
        </a:graphic>
      </p:graphicFrame>
    </p:spTree>
    <p:extLst>
      <p:ext uri="{BB962C8B-B14F-4D97-AF65-F5344CB8AC3E}">
        <p14:creationId xmlns:p14="http://schemas.microsoft.com/office/powerpoint/2010/main" val="102408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0DC8-F766-4B8E-8BA7-D1941AC6BCD8}"/>
              </a:ext>
            </a:extLst>
          </p:cNvPr>
          <p:cNvSpPr>
            <a:spLocks noGrp="1"/>
          </p:cNvSpPr>
          <p:nvPr>
            <p:ph type="title"/>
          </p:nvPr>
        </p:nvSpPr>
        <p:spPr/>
        <p:txBody>
          <a:bodyPr/>
          <a:lstStyle/>
          <a:p>
            <a:r>
              <a:rPr lang="en-GB" dirty="0"/>
              <a:t>Solution with SJF</a:t>
            </a:r>
            <a:endParaRPr lang="en-US" dirty="0"/>
          </a:p>
        </p:txBody>
      </p:sp>
      <p:graphicFrame>
        <p:nvGraphicFramePr>
          <p:cNvPr id="4" name="Content Placeholder 3">
            <a:extLst>
              <a:ext uri="{FF2B5EF4-FFF2-40B4-BE49-F238E27FC236}">
                <a16:creationId xmlns:a16="http://schemas.microsoft.com/office/drawing/2014/main" id="{C937C237-553C-4565-85CB-103FFEE2890A}"/>
              </a:ext>
            </a:extLst>
          </p:cNvPr>
          <p:cNvGraphicFramePr>
            <a:graphicFrameLocks noGrp="1"/>
          </p:cNvGraphicFramePr>
          <p:nvPr>
            <p:ph idx="1"/>
            <p:extLst>
              <p:ext uri="{D42A27DB-BD31-4B8C-83A1-F6EECF244321}">
                <p14:modId xmlns:p14="http://schemas.microsoft.com/office/powerpoint/2010/main" val="2582892883"/>
              </p:ext>
            </p:extLst>
          </p:nvPr>
        </p:nvGraphicFramePr>
        <p:xfrm>
          <a:off x="1665288" y="3783734"/>
          <a:ext cx="8824913" cy="2376043"/>
        </p:xfrm>
        <a:graphic>
          <a:graphicData uri="http://schemas.openxmlformats.org/drawingml/2006/table">
            <a:tbl>
              <a:tblPr firstRow="1" firstCol="1" bandRow="1"/>
              <a:tblGrid>
                <a:gridCol w="930379">
                  <a:extLst>
                    <a:ext uri="{9D8B030D-6E8A-4147-A177-3AD203B41FA5}">
                      <a16:colId xmlns:a16="http://schemas.microsoft.com/office/drawing/2014/main" val="3758935178"/>
                    </a:ext>
                  </a:extLst>
                </a:gridCol>
                <a:gridCol w="1245065">
                  <a:extLst>
                    <a:ext uri="{9D8B030D-6E8A-4147-A177-3AD203B41FA5}">
                      <a16:colId xmlns:a16="http://schemas.microsoft.com/office/drawing/2014/main" val="3236122128"/>
                    </a:ext>
                  </a:extLst>
                </a:gridCol>
                <a:gridCol w="1395567">
                  <a:extLst>
                    <a:ext uri="{9D8B030D-6E8A-4147-A177-3AD203B41FA5}">
                      <a16:colId xmlns:a16="http://schemas.microsoft.com/office/drawing/2014/main" val="739823028"/>
                    </a:ext>
                  </a:extLst>
                </a:gridCol>
                <a:gridCol w="1792347">
                  <a:extLst>
                    <a:ext uri="{9D8B030D-6E8A-4147-A177-3AD203B41FA5}">
                      <a16:colId xmlns:a16="http://schemas.microsoft.com/office/drawing/2014/main" val="107992307"/>
                    </a:ext>
                  </a:extLst>
                </a:gridCol>
                <a:gridCol w="1730666">
                  <a:extLst>
                    <a:ext uri="{9D8B030D-6E8A-4147-A177-3AD203B41FA5}">
                      <a16:colId xmlns:a16="http://schemas.microsoft.com/office/drawing/2014/main" val="4007947160"/>
                    </a:ext>
                  </a:extLst>
                </a:gridCol>
                <a:gridCol w="1730889">
                  <a:extLst>
                    <a:ext uri="{9D8B030D-6E8A-4147-A177-3AD203B41FA5}">
                      <a16:colId xmlns:a16="http://schemas.microsoft.com/office/drawing/2014/main" val="2757778789"/>
                    </a:ext>
                  </a:extLst>
                </a:gridCol>
              </a:tblGrid>
              <a:tr h="370840">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Completion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a:effectLst/>
                          <a:latin typeface="+mn-lt"/>
                          <a:ea typeface="Calibri" panose="020F0502020204030204" pitchFamily="34" charset="0"/>
                          <a:cs typeface="Times New Roman" panose="02020603050405020304" pitchFamily="18" charset="0"/>
                        </a:rPr>
                        <a:t>Turnaround Time</a:t>
                      </a:r>
                      <a:endParaRPr lang="en-US" sz="160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Waiting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255823"/>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9873242"/>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596693"/>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228868"/>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784903"/>
                  </a:ext>
                </a:extLst>
              </a:tr>
              <a:tr h="370840">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TAT=14.25</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WT=8</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413329"/>
                  </a:ext>
                </a:extLst>
              </a:tr>
            </a:tbl>
          </a:graphicData>
        </a:graphic>
      </p:graphicFrame>
      <p:pic>
        <p:nvPicPr>
          <p:cNvPr id="8" name="Picture 7">
            <a:extLst>
              <a:ext uri="{FF2B5EF4-FFF2-40B4-BE49-F238E27FC236}">
                <a16:creationId xmlns:a16="http://schemas.microsoft.com/office/drawing/2014/main" id="{889164DC-80A9-4C5B-93C9-2AC551D9D147}"/>
              </a:ext>
            </a:extLst>
          </p:cNvPr>
          <p:cNvPicPr>
            <a:picLocks noChangeAspect="1"/>
          </p:cNvPicPr>
          <p:nvPr/>
        </p:nvPicPr>
        <p:blipFill>
          <a:blip r:embed="rId2"/>
          <a:stretch>
            <a:fillRect/>
          </a:stretch>
        </p:blipFill>
        <p:spPr>
          <a:xfrm>
            <a:off x="2109787" y="2288309"/>
            <a:ext cx="7291388" cy="1295400"/>
          </a:xfrm>
          <a:prstGeom prst="rect">
            <a:avLst/>
          </a:prstGeom>
        </p:spPr>
      </p:pic>
    </p:spTree>
    <p:extLst>
      <p:ext uri="{BB962C8B-B14F-4D97-AF65-F5344CB8AC3E}">
        <p14:creationId xmlns:p14="http://schemas.microsoft.com/office/powerpoint/2010/main" val="634880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7420-48EE-442C-A0C2-8130EDAE0D0F}"/>
              </a:ext>
            </a:extLst>
          </p:cNvPr>
          <p:cNvSpPr>
            <a:spLocks noGrp="1"/>
          </p:cNvSpPr>
          <p:nvPr>
            <p:ph type="title"/>
          </p:nvPr>
        </p:nvSpPr>
        <p:spPr/>
        <p:txBody>
          <a:bodyPr/>
          <a:lstStyle/>
          <a:p>
            <a:r>
              <a:rPr lang="en-GB" dirty="0"/>
              <a:t>Shortest Remaining Time</a:t>
            </a:r>
            <a:endParaRPr lang="en-US" dirty="0"/>
          </a:p>
        </p:txBody>
      </p:sp>
      <p:sp>
        <p:nvSpPr>
          <p:cNvPr id="3" name="Content Placeholder 2">
            <a:extLst>
              <a:ext uri="{FF2B5EF4-FFF2-40B4-BE49-F238E27FC236}">
                <a16:creationId xmlns:a16="http://schemas.microsoft.com/office/drawing/2014/main" id="{EDD90CF1-FB6F-4503-8131-0DCDE307507B}"/>
              </a:ext>
            </a:extLst>
          </p:cNvPr>
          <p:cNvSpPr>
            <a:spLocks noGrp="1"/>
          </p:cNvSpPr>
          <p:nvPr>
            <p:ph idx="1"/>
          </p:nvPr>
        </p:nvSpPr>
        <p:spPr/>
        <p:txBody>
          <a:bodyPr>
            <a:normAutofit/>
          </a:bodyPr>
          <a:lstStyle/>
          <a:p>
            <a:r>
              <a:rPr lang="en-GB" dirty="0"/>
              <a:t>Also known as Shortest Job First with Pre-emption</a:t>
            </a:r>
          </a:p>
          <a:p>
            <a:r>
              <a:rPr lang="en-GB" b="1" dirty="0"/>
              <a:t>Decision Mode: Pre-emptive</a:t>
            </a:r>
          </a:p>
          <a:p>
            <a:r>
              <a:rPr lang="en-GB" b="1" dirty="0"/>
              <a:t>Selection Function: min[s-e]</a:t>
            </a:r>
          </a:p>
          <a:p>
            <a:r>
              <a:rPr lang="en-US" dirty="0"/>
              <a:t>If a new process arrives with a shorter burst time than remaining of current process then schedule new process </a:t>
            </a:r>
          </a:p>
          <a:p>
            <a:r>
              <a:rPr lang="en-GB" b="1" dirty="0"/>
              <a:t>Advantage</a:t>
            </a:r>
            <a:endParaRPr lang="en-US" b="1" dirty="0"/>
          </a:p>
          <a:p>
            <a:pPr lvl="1"/>
            <a:r>
              <a:rPr lang="en-US" dirty="0"/>
              <a:t>Further reduces average waiting time and average response time </a:t>
            </a:r>
          </a:p>
          <a:p>
            <a:r>
              <a:rPr lang="en-GB" b="1" dirty="0"/>
              <a:t>Disadvantage</a:t>
            </a:r>
            <a:endParaRPr lang="en-US" b="1" dirty="0"/>
          </a:p>
          <a:p>
            <a:pPr lvl="1"/>
            <a:r>
              <a:rPr lang="en-US" dirty="0"/>
              <a:t>Not practical </a:t>
            </a:r>
            <a:r>
              <a:rPr lang="en-GB" b="1" dirty="0"/>
              <a:t> (Predicting burst time)</a:t>
            </a:r>
            <a:endParaRPr lang="en-US" b="1" dirty="0"/>
          </a:p>
        </p:txBody>
      </p:sp>
    </p:spTree>
    <p:extLst>
      <p:ext uri="{BB962C8B-B14F-4D97-AF65-F5344CB8AC3E}">
        <p14:creationId xmlns:p14="http://schemas.microsoft.com/office/powerpoint/2010/main" val="250104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6D27-DE39-4432-ABD6-A0638E28B3B7}"/>
              </a:ext>
            </a:extLst>
          </p:cNvPr>
          <p:cNvSpPr>
            <a:spLocks noGrp="1"/>
          </p:cNvSpPr>
          <p:nvPr>
            <p:ph type="title"/>
          </p:nvPr>
        </p:nvSpPr>
        <p:spPr/>
        <p:txBody>
          <a:bodyPr/>
          <a:lstStyle/>
          <a:p>
            <a:r>
              <a:rPr lang="en-GB" dirty="0"/>
              <a:t>Problem Example </a:t>
            </a:r>
            <a:endParaRPr lang="en-US" dirty="0"/>
          </a:p>
        </p:txBody>
      </p:sp>
      <p:graphicFrame>
        <p:nvGraphicFramePr>
          <p:cNvPr id="4" name="Content Placeholder 3">
            <a:extLst>
              <a:ext uri="{FF2B5EF4-FFF2-40B4-BE49-F238E27FC236}">
                <a16:creationId xmlns:a16="http://schemas.microsoft.com/office/drawing/2014/main" id="{F353D7CD-C753-44A3-B4F7-80EC6BC88AFE}"/>
              </a:ext>
            </a:extLst>
          </p:cNvPr>
          <p:cNvGraphicFramePr>
            <a:graphicFrameLocks noGrp="1"/>
          </p:cNvGraphicFramePr>
          <p:nvPr>
            <p:ph idx="1"/>
            <p:extLst>
              <p:ext uri="{D42A27DB-BD31-4B8C-83A1-F6EECF244321}">
                <p14:modId xmlns:p14="http://schemas.microsoft.com/office/powerpoint/2010/main" val="2353944059"/>
              </p:ext>
            </p:extLst>
          </p:nvPr>
        </p:nvGraphicFramePr>
        <p:xfrm>
          <a:off x="2523812" y="3088410"/>
          <a:ext cx="7392555" cy="1871515"/>
        </p:xfrm>
        <a:graphic>
          <a:graphicData uri="http://schemas.openxmlformats.org/drawingml/2006/table">
            <a:tbl>
              <a:tblPr firstRow="1" firstCol="1" bandRow="1"/>
              <a:tblGrid>
                <a:gridCol w="1926030">
                  <a:extLst>
                    <a:ext uri="{9D8B030D-6E8A-4147-A177-3AD203B41FA5}">
                      <a16:colId xmlns:a16="http://schemas.microsoft.com/office/drawing/2014/main" val="3361239216"/>
                    </a:ext>
                  </a:extLst>
                </a:gridCol>
                <a:gridCol w="2577482">
                  <a:extLst>
                    <a:ext uri="{9D8B030D-6E8A-4147-A177-3AD203B41FA5}">
                      <a16:colId xmlns:a16="http://schemas.microsoft.com/office/drawing/2014/main" val="4039387669"/>
                    </a:ext>
                  </a:extLst>
                </a:gridCol>
                <a:gridCol w="2889043">
                  <a:extLst>
                    <a:ext uri="{9D8B030D-6E8A-4147-A177-3AD203B41FA5}">
                      <a16:colId xmlns:a16="http://schemas.microsoft.com/office/drawing/2014/main" val="2352140310"/>
                    </a:ext>
                  </a:extLst>
                </a:gridCol>
              </a:tblGrid>
              <a:tr h="374303">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339373"/>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4330485"/>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197396"/>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957947"/>
                  </a:ext>
                </a:extLst>
              </a:tr>
              <a:tr h="374303">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433862"/>
                  </a:ext>
                </a:extLst>
              </a:tr>
            </a:tbl>
          </a:graphicData>
        </a:graphic>
      </p:graphicFrame>
    </p:spTree>
    <p:extLst>
      <p:ext uri="{BB962C8B-B14F-4D97-AF65-F5344CB8AC3E}">
        <p14:creationId xmlns:p14="http://schemas.microsoft.com/office/powerpoint/2010/main" val="23869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4D65-6F0C-4EB3-92AB-06B1378CB274}"/>
              </a:ext>
            </a:extLst>
          </p:cNvPr>
          <p:cNvSpPr>
            <a:spLocks noGrp="1"/>
          </p:cNvSpPr>
          <p:nvPr>
            <p:ph type="title"/>
          </p:nvPr>
        </p:nvSpPr>
        <p:spPr/>
        <p:txBody>
          <a:bodyPr/>
          <a:lstStyle/>
          <a:p>
            <a:r>
              <a:rPr lang="en-GB" dirty="0"/>
              <a:t>Solution with SRTF</a:t>
            </a:r>
            <a:endParaRPr lang="en-US" dirty="0"/>
          </a:p>
        </p:txBody>
      </p:sp>
      <p:graphicFrame>
        <p:nvGraphicFramePr>
          <p:cNvPr id="6" name="Content Placeholder 5">
            <a:extLst>
              <a:ext uri="{FF2B5EF4-FFF2-40B4-BE49-F238E27FC236}">
                <a16:creationId xmlns:a16="http://schemas.microsoft.com/office/drawing/2014/main" id="{6BC48D24-450D-4148-84BB-346F73CFBECB}"/>
              </a:ext>
            </a:extLst>
          </p:cNvPr>
          <p:cNvGraphicFramePr>
            <a:graphicFrameLocks noGrp="1"/>
          </p:cNvGraphicFramePr>
          <p:nvPr>
            <p:ph idx="1"/>
            <p:extLst>
              <p:ext uri="{D42A27DB-BD31-4B8C-83A1-F6EECF244321}">
                <p14:modId xmlns:p14="http://schemas.microsoft.com/office/powerpoint/2010/main" val="2685521159"/>
              </p:ext>
            </p:extLst>
          </p:nvPr>
        </p:nvGraphicFramePr>
        <p:xfrm>
          <a:off x="1409576" y="3871912"/>
          <a:ext cx="8824913" cy="2376043"/>
        </p:xfrm>
        <a:graphic>
          <a:graphicData uri="http://schemas.openxmlformats.org/drawingml/2006/table">
            <a:tbl>
              <a:tblPr firstRow="1" firstCol="1" bandRow="1"/>
              <a:tblGrid>
                <a:gridCol w="930379">
                  <a:extLst>
                    <a:ext uri="{9D8B030D-6E8A-4147-A177-3AD203B41FA5}">
                      <a16:colId xmlns:a16="http://schemas.microsoft.com/office/drawing/2014/main" val="2363494060"/>
                    </a:ext>
                  </a:extLst>
                </a:gridCol>
                <a:gridCol w="1245065">
                  <a:extLst>
                    <a:ext uri="{9D8B030D-6E8A-4147-A177-3AD203B41FA5}">
                      <a16:colId xmlns:a16="http://schemas.microsoft.com/office/drawing/2014/main" val="1114100994"/>
                    </a:ext>
                  </a:extLst>
                </a:gridCol>
                <a:gridCol w="1395567">
                  <a:extLst>
                    <a:ext uri="{9D8B030D-6E8A-4147-A177-3AD203B41FA5}">
                      <a16:colId xmlns:a16="http://schemas.microsoft.com/office/drawing/2014/main" val="3109551277"/>
                    </a:ext>
                  </a:extLst>
                </a:gridCol>
                <a:gridCol w="1792347">
                  <a:extLst>
                    <a:ext uri="{9D8B030D-6E8A-4147-A177-3AD203B41FA5}">
                      <a16:colId xmlns:a16="http://schemas.microsoft.com/office/drawing/2014/main" val="4038121154"/>
                    </a:ext>
                  </a:extLst>
                </a:gridCol>
                <a:gridCol w="1730666">
                  <a:extLst>
                    <a:ext uri="{9D8B030D-6E8A-4147-A177-3AD203B41FA5}">
                      <a16:colId xmlns:a16="http://schemas.microsoft.com/office/drawing/2014/main" val="3795151795"/>
                    </a:ext>
                  </a:extLst>
                </a:gridCol>
                <a:gridCol w="1730889">
                  <a:extLst>
                    <a:ext uri="{9D8B030D-6E8A-4147-A177-3AD203B41FA5}">
                      <a16:colId xmlns:a16="http://schemas.microsoft.com/office/drawing/2014/main" val="1101846907"/>
                    </a:ext>
                  </a:extLst>
                </a:gridCol>
              </a:tblGrid>
              <a:tr h="370840">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Completion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a:effectLst/>
                          <a:latin typeface="+mn-lt"/>
                          <a:ea typeface="Calibri" panose="020F0502020204030204" pitchFamily="34" charset="0"/>
                          <a:cs typeface="Times New Roman" panose="02020603050405020304" pitchFamily="18" charset="0"/>
                        </a:rPr>
                        <a:t>Turnaround Time</a:t>
                      </a:r>
                      <a:endParaRPr lang="en-US" sz="160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Waiting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212233"/>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775634"/>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192286"/>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5135503"/>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434338"/>
                  </a:ext>
                </a:extLst>
              </a:tr>
              <a:tr h="370840">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TAT=13</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WT=6.5</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354043"/>
                  </a:ext>
                </a:extLst>
              </a:tr>
            </a:tbl>
          </a:graphicData>
        </a:graphic>
      </p:graphicFrame>
      <p:pic>
        <p:nvPicPr>
          <p:cNvPr id="7" name="Picture 6">
            <a:extLst>
              <a:ext uri="{FF2B5EF4-FFF2-40B4-BE49-F238E27FC236}">
                <a16:creationId xmlns:a16="http://schemas.microsoft.com/office/drawing/2014/main" id="{0835BD5C-C23C-4E8C-8199-798F20095CAC}"/>
              </a:ext>
            </a:extLst>
          </p:cNvPr>
          <p:cNvPicPr>
            <a:picLocks noChangeAspect="1"/>
          </p:cNvPicPr>
          <p:nvPr/>
        </p:nvPicPr>
        <p:blipFill>
          <a:blip r:embed="rId2"/>
          <a:stretch>
            <a:fillRect/>
          </a:stretch>
        </p:blipFill>
        <p:spPr>
          <a:xfrm>
            <a:off x="2119312" y="2609849"/>
            <a:ext cx="7439026" cy="866775"/>
          </a:xfrm>
          <a:prstGeom prst="rect">
            <a:avLst/>
          </a:prstGeom>
        </p:spPr>
      </p:pic>
    </p:spTree>
    <p:extLst>
      <p:ext uri="{BB962C8B-B14F-4D97-AF65-F5344CB8AC3E}">
        <p14:creationId xmlns:p14="http://schemas.microsoft.com/office/powerpoint/2010/main" val="189364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a:xfrm>
            <a:off x="1154954" y="2228850"/>
            <a:ext cx="8825659" cy="3790950"/>
          </a:xfrm>
        </p:spPr>
        <p:txBody>
          <a:bodyPr/>
          <a:lstStyle/>
          <a:p>
            <a:r>
              <a:rPr lang="en-GB" b="1" dirty="0"/>
              <a:t>Decision Mode: </a:t>
            </a:r>
            <a:r>
              <a:rPr lang="en-GB" dirty="0"/>
              <a:t>Pre-emptive; </a:t>
            </a:r>
            <a:r>
              <a:rPr lang="en-GB" b="1" dirty="0"/>
              <a:t>Selection Function: </a:t>
            </a:r>
            <a:r>
              <a:rPr lang="en-GB" dirty="0"/>
              <a:t>Constant</a:t>
            </a:r>
            <a:endParaRPr lang="en-US" b="1" dirty="0"/>
          </a:p>
          <a:p>
            <a:r>
              <a:rPr lang="en-US" dirty="0"/>
              <a:t>Uses preemption based on a clock</a:t>
            </a:r>
          </a:p>
          <a:p>
            <a:pPr lvl="1"/>
            <a:r>
              <a:rPr lang="en-NZ" dirty="0"/>
              <a:t>also known as time slicing, because each process is given a slice of time before being preempted.</a:t>
            </a:r>
          </a:p>
          <a:p>
            <a:pPr lvl="1"/>
            <a:endParaRPr lang="en-US" dirty="0"/>
          </a:p>
          <a:p>
            <a:endParaRPr lang="en-US" dirty="0"/>
          </a:p>
        </p:txBody>
      </p:sp>
    </p:spTree>
    <p:extLst>
      <p:ext uri="{BB962C8B-B14F-4D97-AF65-F5344CB8AC3E}">
        <p14:creationId xmlns:p14="http://schemas.microsoft.com/office/powerpoint/2010/main" val="400697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6DEB-EF60-45F9-AF90-7C29C185076D}"/>
              </a:ext>
            </a:extLst>
          </p:cNvPr>
          <p:cNvSpPr>
            <a:spLocks noGrp="1"/>
          </p:cNvSpPr>
          <p:nvPr>
            <p:ph type="title"/>
          </p:nvPr>
        </p:nvSpPr>
        <p:spPr/>
        <p:txBody>
          <a:bodyPr/>
          <a:lstStyle/>
          <a:p>
            <a:r>
              <a:rPr lang="en-GB" dirty="0"/>
              <a:t>Short term Scheduling policies</a:t>
            </a:r>
            <a:endParaRPr lang="en-US" dirty="0"/>
          </a:p>
        </p:txBody>
      </p:sp>
      <p:sp>
        <p:nvSpPr>
          <p:cNvPr id="3" name="Content Placeholder 2">
            <a:extLst>
              <a:ext uri="{FF2B5EF4-FFF2-40B4-BE49-F238E27FC236}">
                <a16:creationId xmlns:a16="http://schemas.microsoft.com/office/drawing/2014/main" id="{9F9ADE07-7AE8-42AF-8599-E9E9FC2F431D}"/>
              </a:ext>
            </a:extLst>
          </p:cNvPr>
          <p:cNvSpPr>
            <a:spLocks noGrp="1"/>
          </p:cNvSpPr>
          <p:nvPr>
            <p:ph idx="1"/>
          </p:nvPr>
        </p:nvSpPr>
        <p:spPr/>
        <p:txBody>
          <a:bodyPr/>
          <a:lstStyle/>
          <a:p>
            <a:r>
              <a:rPr lang="en-GB" dirty="0"/>
              <a:t>Also referred as CPU Scheduling</a:t>
            </a:r>
          </a:p>
          <a:p>
            <a:r>
              <a:rPr lang="en-GB" dirty="0"/>
              <a:t>Determine which process should be brought into running state and when to take that decision.</a:t>
            </a:r>
            <a:endParaRPr lang="en-US" dirty="0"/>
          </a:p>
        </p:txBody>
      </p:sp>
    </p:spTree>
    <p:extLst>
      <p:ext uri="{BB962C8B-B14F-4D97-AF65-F5344CB8AC3E}">
        <p14:creationId xmlns:p14="http://schemas.microsoft.com/office/powerpoint/2010/main" val="2343417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a:t>
            </a:r>
          </a:p>
        </p:txBody>
      </p:sp>
      <p:sp>
        <p:nvSpPr>
          <p:cNvPr id="3" name="Content Placeholder 2"/>
          <p:cNvSpPr>
            <a:spLocks noGrp="1"/>
          </p:cNvSpPr>
          <p:nvPr>
            <p:ph idx="1"/>
          </p:nvPr>
        </p:nvSpPr>
        <p:spPr/>
        <p:txBody>
          <a:bodyPr/>
          <a:lstStyle/>
          <a:p>
            <a:r>
              <a:rPr lang="en-US" dirty="0"/>
              <a:t>Clock interrupt is generated at periodic intervals</a:t>
            </a:r>
          </a:p>
          <a:p>
            <a:r>
              <a:rPr lang="en-US" dirty="0"/>
              <a:t>When an interrupt occurs, the currently running process is placed in the ready queue</a:t>
            </a:r>
          </a:p>
          <a:p>
            <a:pPr lvl="1"/>
            <a:r>
              <a:rPr lang="en-US" dirty="0"/>
              <a:t>Next ready job is selected</a:t>
            </a:r>
          </a:p>
          <a:p>
            <a:endParaRPr lang="en-US" dirty="0"/>
          </a:p>
        </p:txBody>
      </p:sp>
    </p:spTree>
    <p:extLst>
      <p:ext uri="{BB962C8B-B14F-4D97-AF65-F5344CB8AC3E}">
        <p14:creationId xmlns:p14="http://schemas.microsoft.com/office/powerpoint/2010/main" val="409108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3C45-E385-4049-9062-B525A87A79D0}"/>
              </a:ext>
            </a:extLst>
          </p:cNvPr>
          <p:cNvSpPr>
            <a:spLocks noGrp="1"/>
          </p:cNvSpPr>
          <p:nvPr>
            <p:ph type="title"/>
          </p:nvPr>
        </p:nvSpPr>
        <p:spPr/>
        <p:txBody>
          <a:bodyPr/>
          <a:lstStyle/>
          <a:p>
            <a:r>
              <a:rPr lang="en-GB" dirty="0"/>
              <a:t>Pros and Cons</a:t>
            </a:r>
            <a:endParaRPr lang="en-US" dirty="0"/>
          </a:p>
        </p:txBody>
      </p:sp>
      <p:sp>
        <p:nvSpPr>
          <p:cNvPr id="3" name="Content Placeholder 2">
            <a:extLst>
              <a:ext uri="{FF2B5EF4-FFF2-40B4-BE49-F238E27FC236}">
                <a16:creationId xmlns:a16="http://schemas.microsoft.com/office/drawing/2014/main" id="{D744340E-2858-4E78-950D-D92CE6EBA5EE}"/>
              </a:ext>
            </a:extLst>
          </p:cNvPr>
          <p:cNvSpPr>
            <a:spLocks noGrp="1"/>
          </p:cNvSpPr>
          <p:nvPr>
            <p:ph idx="1"/>
          </p:nvPr>
        </p:nvSpPr>
        <p:spPr/>
        <p:txBody>
          <a:bodyPr/>
          <a:lstStyle/>
          <a:p>
            <a:r>
              <a:rPr lang="en-US" b="1" dirty="0"/>
              <a:t>Advantages</a:t>
            </a:r>
          </a:p>
          <a:p>
            <a:pPr lvl="1"/>
            <a:r>
              <a:rPr lang="en-US" dirty="0"/>
              <a:t>Fair (Each process gets a fair chance to run on the CPU) </a:t>
            </a:r>
          </a:p>
          <a:p>
            <a:pPr lvl="1"/>
            <a:r>
              <a:rPr lang="en-US" dirty="0"/>
              <a:t>Faster response time </a:t>
            </a:r>
          </a:p>
          <a:p>
            <a:r>
              <a:rPr lang="en-US" b="1" dirty="0"/>
              <a:t>Disadvantages </a:t>
            </a:r>
          </a:p>
          <a:p>
            <a:pPr lvl="1"/>
            <a:r>
              <a:rPr lang="en-US" dirty="0"/>
              <a:t>Increased process and mode switching </a:t>
            </a:r>
          </a:p>
          <a:p>
            <a:pPr lvl="1"/>
            <a:r>
              <a:rPr lang="en-US" dirty="0"/>
              <a:t>Turnaround time typically larger than SRTF </a:t>
            </a:r>
          </a:p>
        </p:txBody>
      </p:sp>
    </p:spTree>
    <p:extLst>
      <p:ext uri="{BB962C8B-B14F-4D97-AF65-F5344CB8AC3E}">
        <p14:creationId xmlns:p14="http://schemas.microsoft.com/office/powerpoint/2010/main" val="8354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28E8-03BB-4FA2-95E3-DACE5BD1A515}"/>
              </a:ext>
            </a:extLst>
          </p:cNvPr>
          <p:cNvSpPr>
            <a:spLocks noGrp="1"/>
          </p:cNvSpPr>
          <p:nvPr>
            <p:ph type="title"/>
          </p:nvPr>
        </p:nvSpPr>
        <p:spPr/>
        <p:txBody>
          <a:bodyPr/>
          <a:lstStyle/>
          <a:p>
            <a:r>
              <a:rPr lang="en-GB" dirty="0"/>
              <a:t>Major Design Issue</a:t>
            </a:r>
            <a:endParaRPr lang="en-US" dirty="0"/>
          </a:p>
        </p:txBody>
      </p:sp>
      <p:sp>
        <p:nvSpPr>
          <p:cNvPr id="3" name="Content Placeholder 2">
            <a:extLst>
              <a:ext uri="{FF2B5EF4-FFF2-40B4-BE49-F238E27FC236}">
                <a16:creationId xmlns:a16="http://schemas.microsoft.com/office/drawing/2014/main" id="{8B0B1E89-58EF-4C8A-9CA1-F980262CA5E3}"/>
              </a:ext>
            </a:extLst>
          </p:cNvPr>
          <p:cNvSpPr>
            <a:spLocks noGrp="1"/>
          </p:cNvSpPr>
          <p:nvPr>
            <p:ph idx="1"/>
          </p:nvPr>
        </p:nvSpPr>
        <p:spPr/>
        <p:txBody>
          <a:bodyPr/>
          <a:lstStyle/>
          <a:p>
            <a:r>
              <a:rPr lang="en-GB" dirty="0"/>
              <a:t>Selecting the value of time quantum (q)</a:t>
            </a:r>
          </a:p>
          <a:p>
            <a:r>
              <a:rPr lang="en-US" dirty="0"/>
              <a:t>Performance depends on quantum q </a:t>
            </a:r>
          </a:p>
          <a:p>
            <a:pPr lvl="1"/>
            <a:r>
              <a:rPr lang="en-US" dirty="0"/>
              <a:t>Small q: Overhead due to Process switches (&amp; scheduling) q should be large </a:t>
            </a:r>
            <a:r>
              <a:rPr lang="en-US" dirty="0" err="1"/>
              <a:t>wrt</a:t>
            </a:r>
            <a:r>
              <a:rPr lang="en-US" dirty="0"/>
              <a:t> process-switching time </a:t>
            </a:r>
          </a:p>
          <a:p>
            <a:pPr lvl="1"/>
            <a:r>
              <a:rPr lang="en-US" dirty="0"/>
              <a:t>Large q: Behaves like FCFS rule of thumb: 80% of bursts should be shorter than q (also improves turnaround time)</a:t>
            </a:r>
          </a:p>
        </p:txBody>
      </p:sp>
    </p:spTree>
    <p:extLst>
      <p:ext uri="{BB962C8B-B14F-4D97-AF65-F5344CB8AC3E}">
        <p14:creationId xmlns:p14="http://schemas.microsoft.com/office/powerpoint/2010/main" val="166974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03F7-25CC-49C7-8A22-4A5F6B4CC19C}"/>
              </a:ext>
            </a:extLst>
          </p:cNvPr>
          <p:cNvSpPr>
            <a:spLocks noGrp="1"/>
          </p:cNvSpPr>
          <p:nvPr>
            <p:ph type="title"/>
          </p:nvPr>
        </p:nvSpPr>
        <p:spPr/>
        <p:txBody>
          <a:bodyPr/>
          <a:lstStyle/>
          <a:p>
            <a:r>
              <a:rPr lang="en-GB" dirty="0"/>
              <a:t>Problem Example</a:t>
            </a:r>
            <a:endParaRPr lang="en-US" dirty="0"/>
          </a:p>
        </p:txBody>
      </p:sp>
      <p:pic>
        <p:nvPicPr>
          <p:cNvPr id="9" name="Picture 8">
            <a:extLst>
              <a:ext uri="{FF2B5EF4-FFF2-40B4-BE49-F238E27FC236}">
                <a16:creationId xmlns:a16="http://schemas.microsoft.com/office/drawing/2014/main" id="{213AFAA9-040D-4F7A-A441-77417E723328}"/>
              </a:ext>
            </a:extLst>
          </p:cNvPr>
          <p:cNvPicPr>
            <a:picLocks noChangeAspect="1"/>
          </p:cNvPicPr>
          <p:nvPr/>
        </p:nvPicPr>
        <p:blipFill>
          <a:blip r:embed="rId2"/>
          <a:stretch>
            <a:fillRect/>
          </a:stretch>
        </p:blipFill>
        <p:spPr>
          <a:xfrm>
            <a:off x="2115391" y="2766864"/>
            <a:ext cx="7800976" cy="3074837"/>
          </a:xfrm>
          <a:prstGeom prst="rect">
            <a:avLst/>
          </a:prstGeom>
        </p:spPr>
      </p:pic>
    </p:spTree>
    <p:extLst>
      <p:ext uri="{BB962C8B-B14F-4D97-AF65-F5344CB8AC3E}">
        <p14:creationId xmlns:p14="http://schemas.microsoft.com/office/powerpoint/2010/main" val="2361942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5955-824A-48B4-B2F6-04A13BEA6333}"/>
              </a:ext>
            </a:extLst>
          </p:cNvPr>
          <p:cNvSpPr>
            <a:spLocks noGrp="1"/>
          </p:cNvSpPr>
          <p:nvPr>
            <p:ph type="title"/>
          </p:nvPr>
        </p:nvSpPr>
        <p:spPr/>
        <p:txBody>
          <a:bodyPr/>
          <a:lstStyle/>
          <a:p>
            <a:r>
              <a:rPr lang="en-GB" dirty="0"/>
              <a:t>Solution with Round Robin</a:t>
            </a:r>
            <a:endParaRPr lang="en-US" dirty="0"/>
          </a:p>
        </p:txBody>
      </p:sp>
      <p:sp>
        <p:nvSpPr>
          <p:cNvPr id="3" name="Content Placeholder 2">
            <a:extLst>
              <a:ext uri="{FF2B5EF4-FFF2-40B4-BE49-F238E27FC236}">
                <a16:creationId xmlns:a16="http://schemas.microsoft.com/office/drawing/2014/main" id="{E40A861D-417E-4C1F-9501-1DE308F4CC9C}"/>
              </a:ext>
            </a:extLst>
          </p:cNvPr>
          <p:cNvSpPr>
            <a:spLocks noGrp="1"/>
          </p:cNvSpPr>
          <p:nvPr>
            <p:ph idx="1"/>
          </p:nvPr>
        </p:nvSpPr>
        <p:spPr/>
        <p:txBody>
          <a:bodyPr/>
          <a:lstStyle/>
          <a:p>
            <a:pPr marL="0" indent="0">
              <a:buNone/>
            </a:pPr>
            <a:r>
              <a:rPr lang="en-GB" b="1" dirty="0"/>
              <a:t>Ready Queue:  </a:t>
            </a:r>
            <a:r>
              <a:rPr lang="en-US" dirty="0"/>
              <a:t> P1, P2, P3, P1, P4, P5, P2, P6, P5, P2, P6, P5</a:t>
            </a:r>
          </a:p>
          <a:p>
            <a:pPr marL="0" indent="0">
              <a:buNone/>
            </a:pPr>
            <a:r>
              <a:rPr lang="en-GB" b="1" dirty="0"/>
              <a:t>		   </a:t>
            </a:r>
          </a:p>
          <a:p>
            <a:pPr marL="0" indent="0">
              <a:buNone/>
            </a:pPr>
            <a:r>
              <a:rPr lang="en-GB" b="1" dirty="0"/>
              <a:t>		   G</a:t>
            </a:r>
            <a:r>
              <a:rPr lang="en-US" b="1" dirty="0" err="1"/>
              <a:t>antt</a:t>
            </a:r>
            <a:r>
              <a:rPr lang="en-US" b="1" dirty="0"/>
              <a:t> Chart</a:t>
            </a:r>
          </a:p>
        </p:txBody>
      </p:sp>
      <p:pic>
        <p:nvPicPr>
          <p:cNvPr id="4" name="Picture 3">
            <a:extLst>
              <a:ext uri="{FF2B5EF4-FFF2-40B4-BE49-F238E27FC236}">
                <a16:creationId xmlns:a16="http://schemas.microsoft.com/office/drawing/2014/main" id="{D61A3695-9881-4619-AF20-A480462A4165}"/>
              </a:ext>
            </a:extLst>
          </p:cNvPr>
          <p:cNvPicPr>
            <a:picLocks noChangeAspect="1"/>
          </p:cNvPicPr>
          <p:nvPr/>
        </p:nvPicPr>
        <p:blipFill rotWithShape="1">
          <a:blip r:embed="rId2"/>
          <a:srcRect t="10695"/>
          <a:stretch/>
        </p:blipFill>
        <p:spPr>
          <a:xfrm>
            <a:off x="2128404" y="3761581"/>
            <a:ext cx="7129462" cy="1100137"/>
          </a:xfrm>
          <a:prstGeom prst="rect">
            <a:avLst/>
          </a:prstGeom>
        </p:spPr>
      </p:pic>
    </p:spTree>
    <p:extLst>
      <p:ext uri="{BB962C8B-B14F-4D97-AF65-F5344CB8AC3E}">
        <p14:creationId xmlns:p14="http://schemas.microsoft.com/office/powerpoint/2010/main" val="172673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BAC3-D33C-4308-AE2C-8623708CF0E6}"/>
              </a:ext>
            </a:extLst>
          </p:cNvPr>
          <p:cNvSpPr>
            <a:spLocks noGrp="1"/>
          </p:cNvSpPr>
          <p:nvPr>
            <p:ph type="title"/>
          </p:nvPr>
        </p:nvSpPr>
        <p:spPr/>
        <p:txBody>
          <a:bodyPr/>
          <a:lstStyle/>
          <a:p>
            <a:r>
              <a:rPr lang="en-GB" dirty="0"/>
              <a:t>Solution Contd.</a:t>
            </a:r>
            <a:endParaRPr lang="en-US" dirty="0"/>
          </a:p>
        </p:txBody>
      </p:sp>
      <p:graphicFrame>
        <p:nvGraphicFramePr>
          <p:cNvPr id="4" name="Content Placeholder 3">
            <a:extLst>
              <a:ext uri="{FF2B5EF4-FFF2-40B4-BE49-F238E27FC236}">
                <a16:creationId xmlns:a16="http://schemas.microsoft.com/office/drawing/2014/main" id="{E473F50F-17BE-467C-B7A5-D03DD0EA5D40}"/>
              </a:ext>
            </a:extLst>
          </p:cNvPr>
          <p:cNvGraphicFramePr>
            <a:graphicFrameLocks noGrp="1"/>
          </p:cNvGraphicFramePr>
          <p:nvPr>
            <p:ph idx="1"/>
            <p:extLst>
              <p:ext uri="{D42A27DB-BD31-4B8C-83A1-F6EECF244321}">
                <p14:modId xmlns:p14="http://schemas.microsoft.com/office/powerpoint/2010/main" val="3896489422"/>
              </p:ext>
            </p:extLst>
          </p:nvPr>
        </p:nvGraphicFramePr>
        <p:xfrm>
          <a:off x="1155700" y="2603500"/>
          <a:ext cx="8824913" cy="3117723"/>
        </p:xfrm>
        <a:graphic>
          <a:graphicData uri="http://schemas.openxmlformats.org/drawingml/2006/table">
            <a:tbl>
              <a:tblPr firstRow="1" firstCol="1" bandRow="1"/>
              <a:tblGrid>
                <a:gridCol w="930379">
                  <a:extLst>
                    <a:ext uri="{9D8B030D-6E8A-4147-A177-3AD203B41FA5}">
                      <a16:colId xmlns:a16="http://schemas.microsoft.com/office/drawing/2014/main" val="2654055510"/>
                    </a:ext>
                  </a:extLst>
                </a:gridCol>
                <a:gridCol w="1245065">
                  <a:extLst>
                    <a:ext uri="{9D8B030D-6E8A-4147-A177-3AD203B41FA5}">
                      <a16:colId xmlns:a16="http://schemas.microsoft.com/office/drawing/2014/main" val="726449086"/>
                    </a:ext>
                  </a:extLst>
                </a:gridCol>
                <a:gridCol w="1395567">
                  <a:extLst>
                    <a:ext uri="{9D8B030D-6E8A-4147-A177-3AD203B41FA5}">
                      <a16:colId xmlns:a16="http://schemas.microsoft.com/office/drawing/2014/main" val="2406946021"/>
                    </a:ext>
                  </a:extLst>
                </a:gridCol>
                <a:gridCol w="1792347">
                  <a:extLst>
                    <a:ext uri="{9D8B030D-6E8A-4147-A177-3AD203B41FA5}">
                      <a16:colId xmlns:a16="http://schemas.microsoft.com/office/drawing/2014/main" val="3381806292"/>
                    </a:ext>
                  </a:extLst>
                </a:gridCol>
                <a:gridCol w="1730666">
                  <a:extLst>
                    <a:ext uri="{9D8B030D-6E8A-4147-A177-3AD203B41FA5}">
                      <a16:colId xmlns:a16="http://schemas.microsoft.com/office/drawing/2014/main" val="681452468"/>
                    </a:ext>
                  </a:extLst>
                </a:gridCol>
                <a:gridCol w="1730889">
                  <a:extLst>
                    <a:ext uri="{9D8B030D-6E8A-4147-A177-3AD203B41FA5}">
                      <a16:colId xmlns:a16="http://schemas.microsoft.com/office/drawing/2014/main" val="3762881560"/>
                    </a:ext>
                  </a:extLst>
                </a:gridCol>
              </a:tblGrid>
              <a:tr h="370840">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Process</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Arrival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Service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Completion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a:effectLst/>
                          <a:latin typeface="+mn-lt"/>
                          <a:ea typeface="Calibri" panose="020F0502020204030204" pitchFamily="34" charset="0"/>
                          <a:cs typeface="Times New Roman" panose="02020603050405020304" pitchFamily="18" charset="0"/>
                        </a:rPr>
                        <a:t>Turnaround Time</a:t>
                      </a:r>
                      <a:endParaRPr lang="en-US" sz="160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Waiting Time</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023991"/>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486194"/>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18</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230378"/>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99212"/>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6359814"/>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P5</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21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17</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11</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103388"/>
                  </a:ext>
                </a:extLst>
              </a:tr>
              <a:tr h="370840">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P6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6</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19</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13</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dirty="0">
                          <a:effectLst/>
                          <a:latin typeface="+mn-lt"/>
                          <a:ea typeface="Calibri" panose="020F0502020204030204" pitchFamily="34" charset="0"/>
                          <a:cs typeface="Times New Roman" panose="02020603050405020304" pitchFamily="18" charset="0"/>
                        </a:rPr>
                        <a:t>10</a:t>
                      </a: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651897"/>
                  </a:ext>
                </a:extLst>
              </a:tr>
              <a:tr h="370840">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TAT=10.8</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600" b="1" dirty="0">
                          <a:effectLst/>
                          <a:latin typeface="+mn-lt"/>
                          <a:ea typeface="Calibri" panose="020F0502020204030204" pitchFamily="34" charset="0"/>
                          <a:cs typeface="Times New Roman" panose="02020603050405020304" pitchFamily="18" charset="0"/>
                        </a:rPr>
                        <a:t>Avg. WT=7.3</a:t>
                      </a:r>
                      <a:endParaRPr lang="en-US" sz="1600" b="1" dirty="0">
                        <a:effectLst/>
                        <a:latin typeface="+mn-lt"/>
                        <a:ea typeface="Calibri" panose="020F0502020204030204" pitchFamily="34" charset="0"/>
                        <a:cs typeface="Times New Roman" panose="02020603050405020304" pitchFamily="18" charset="0"/>
                      </a:endParaRPr>
                    </a:p>
                  </a:txBody>
                  <a:tcPr marL="62941" marR="62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622610"/>
                  </a:ext>
                </a:extLst>
              </a:tr>
            </a:tbl>
          </a:graphicData>
        </a:graphic>
      </p:graphicFrame>
    </p:spTree>
    <p:extLst>
      <p:ext uri="{BB962C8B-B14F-4D97-AF65-F5344CB8AC3E}">
        <p14:creationId xmlns:p14="http://schemas.microsoft.com/office/powerpoint/2010/main" val="400866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Feedback Scheduling</a:t>
            </a:r>
            <a:endParaRPr lang="en-US" dirty="0"/>
          </a:p>
        </p:txBody>
      </p:sp>
      <p:sp>
        <p:nvSpPr>
          <p:cNvPr id="3" name="Content Placeholder 2"/>
          <p:cNvSpPr>
            <a:spLocks noGrp="1"/>
          </p:cNvSpPr>
          <p:nvPr>
            <p:ph idx="1"/>
          </p:nvPr>
        </p:nvSpPr>
        <p:spPr>
          <a:xfrm>
            <a:off x="1076036" y="2283690"/>
            <a:ext cx="9915237" cy="4172528"/>
          </a:xfrm>
        </p:spPr>
        <p:txBody>
          <a:bodyPr>
            <a:normAutofit fontScale="77500" lnSpcReduction="20000"/>
          </a:bodyPr>
          <a:lstStyle/>
          <a:p>
            <a:r>
              <a:rPr lang="en-US" dirty="0" smtClean="0"/>
              <a:t>Penalize jobs that have been running longer</a:t>
            </a:r>
          </a:p>
          <a:p>
            <a:r>
              <a:rPr lang="en-NZ" dirty="0"/>
              <a:t>If we have no indication of the relative length of various processes, then none of SPN, SRT, and HRRN can be used</a:t>
            </a:r>
            <a:r>
              <a:rPr lang="en-NZ" dirty="0" smtClean="0"/>
              <a:t>.</a:t>
            </a:r>
            <a:endParaRPr lang="en-NZ" dirty="0"/>
          </a:p>
          <a:p>
            <a:r>
              <a:rPr lang="en-NZ" dirty="0"/>
              <a:t>Another way of establishing a preference for shorter jobs is to penalize jobs that have been running </a:t>
            </a:r>
            <a:r>
              <a:rPr lang="en-NZ" dirty="0" smtClean="0"/>
              <a:t>longer. </a:t>
            </a:r>
          </a:p>
          <a:p>
            <a:r>
              <a:rPr lang="en-NZ" dirty="0" smtClean="0"/>
              <a:t>if </a:t>
            </a:r>
            <a:r>
              <a:rPr lang="en-NZ" dirty="0"/>
              <a:t>we cannot focus on the time remaining to execute, let’s focus on the time spent in execution so </a:t>
            </a:r>
            <a:r>
              <a:rPr lang="en-NZ" dirty="0" smtClean="0"/>
              <a:t>far</a:t>
            </a:r>
          </a:p>
          <a:p>
            <a:r>
              <a:rPr lang="en-NZ" dirty="0" smtClean="0"/>
              <a:t>Scheduling </a:t>
            </a:r>
            <a:r>
              <a:rPr lang="en-NZ" dirty="0"/>
              <a:t>is done on a </a:t>
            </a:r>
            <a:r>
              <a:rPr lang="en-NZ" dirty="0" err="1"/>
              <a:t>preemptive</a:t>
            </a:r>
            <a:r>
              <a:rPr lang="en-NZ" dirty="0"/>
              <a:t> (at time quantum) basis, and a dynamic priority mechanism is </a:t>
            </a:r>
            <a:r>
              <a:rPr lang="en-NZ" dirty="0" smtClean="0"/>
              <a:t>used.</a:t>
            </a:r>
          </a:p>
          <a:p>
            <a:r>
              <a:rPr lang="en-NZ" dirty="0" smtClean="0"/>
              <a:t>When </a:t>
            </a:r>
            <a:r>
              <a:rPr lang="en-NZ" dirty="0"/>
              <a:t>a process first enters the system, it is placed in </a:t>
            </a:r>
            <a:r>
              <a:rPr lang="en-NZ" dirty="0" smtClean="0"/>
              <a:t>RQ0 </a:t>
            </a:r>
          </a:p>
          <a:p>
            <a:pPr lvl="1"/>
            <a:r>
              <a:rPr lang="en-NZ" dirty="0" smtClean="0"/>
              <a:t>After </a:t>
            </a:r>
            <a:r>
              <a:rPr lang="en-NZ" dirty="0"/>
              <a:t>its first </a:t>
            </a:r>
            <a:r>
              <a:rPr lang="en-NZ" dirty="0" err="1"/>
              <a:t>preemption</a:t>
            </a:r>
            <a:r>
              <a:rPr lang="en-NZ" dirty="0"/>
              <a:t>, when it returns to the Ready state, it is placed in </a:t>
            </a:r>
            <a:r>
              <a:rPr lang="en-NZ" dirty="0" smtClean="0"/>
              <a:t>RQ1.</a:t>
            </a:r>
          </a:p>
          <a:p>
            <a:pPr lvl="1"/>
            <a:r>
              <a:rPr lang="en-NZ" dirty="0" smtClean="0"/>
              <a:t>Each </a:t>
            </a:r>
            <a:r>
              <a:rPr lang="en-NZ" dirty="0"/>
              <a:t>subsequent time that it is </a:t>
            </a:r>
            <a:r>
              <a:rPr lang="en-NZ" dirty="0" err="1"/>
              <a:t>preempted</a:t>
            </a:r>
            <a:r>
              <a:rPr lang="en-NZ" dirty="0"/>
              <a:t>, it is demoted to the next lower-priority </a:t>
            </a:r>
            <a:r>
              <a:rPr lang="en-NZ" dirty="0" smtClean="0"/>
              <a:t>queue.</a:t>
            </a:r>
          </a:p>
          <a:p>
            <a:pPr lvl="1"/>
            <a:r>
              <a:rPr lang="en-NZ" dirty="0" smtClean="0"/>
              <a:t>A </a:t>
            </a:r>
            <a:r>
              <a:rPr lang="en-NZ" dirty="0"/>
              <a:t>short process will complete quickly, without migrating very far down the hierarchy of ready queues. </a:t>
            </a:r>
            <a:endParaRPr lang="en-NZ" dirty="0" smtClean="0"/>
          </a:p>
          <a:p>
            <a:pPr lvl="1"/>
            <a:r>
              <a:rPr lang="en-NZ" dirty="0" smtClean="0"/>
              <a:t>A </a:t>
            </a:r>
            <a:r>
              <a:rPr lang="en-NZ" dirty="0"/>
              <a:t>longer process will gradually drift </a:t>
            </a:r>
            <a:r>
              <a:rPr lang="en-NZ" dirty="0" smtClean="0"/>
              <a:t>downward.</a:t>
            </a:r>
          </a:p>
          <a:p>
            <a:pPr lvl="1"/>
            <a:r>
              <a:rPr lang="en-NZ" dirty="0" smtClean="0"/>
              <a:t>Thus</a:t>
            </a:r>
            <a:r>
              <a:rPr lang="en-NZ" dirty="0"/>
              <a:t>, newer, shorter processes are </a:t>
            </a:r>
            <a:r>
              <a:rPr lang="en-NZ" dirty="0" smtClean="0"/>
              <a:t>favoured </a:t>
            </a:r>
            <a:r>
              <a:rPr lang="en-NZ" dirty="0"/>
              <a:t>over older, longer </a:t>
            </a:r>
            <a:r>
              <a:rPr lang="en-NZ" dirty="0" smtClean="0"/>
              <a:t>processes.</a:t>
            </a:r>
          </a:p>
          <a:p>
            <a:pPr lvl="1"/>
            <a:r>
              <a:rPr lang="en-NZ" dirty="0" smtClean="0"/>
              <a:t>Once </a:t>
            </a:r>
            <a:r>
              <a:rPr lang="en-NZ" dirty="0"/>
              <a:t>in the lowest-priority queue, a process cannot go lower, but is returned to this queue repeatedly until it completes </a:t>
            </a:r>
            <a:r>
              <a:rPr lang="en-NZ" dirty="0" smtClean="0"/>
              <a:t>execution.</a:t>
            </a:r>
          </a:p>
          <a:p>
            <a:pPr lvl="1"/>
            <a:r>
              <a:rPr lang="en-NZ" dirty="0" smtClean="0"/>
              <a:t>Thus</a:t>
            </a:r>
            <a:r>
              <a:rPr lang="en-NZ" dirty="0"/>
              <a:t>, this queue is treated in round-robin fashion.</a:t>
            </a:r>
            <a:endParaRPr lang="en-US" dirty="0"/>
          </a:p>
          <a:p>
            <a:endParaRPr lang="en-US" dirty="0"/>
          </a:p>
        </p:txBody>
      </p:sp>
    </p:spTree>
    <p:extLst>
      <p:ext uri="{BB962C8B-B14F-4D97-AF65-F5344CB8AC3E}">
        <p14:creationId xmlns:p14="http://schemas.microsoft.com/office/powerpoint/2010/main" val="242098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Multi-level Feedback Scheduling</a:t>
            </a:r>
            <a:endParaRPr lang="en-US" dirty="0"/>
          </a:p>
        </p:txBody>
      </p:sp>
      <p:pic>
        <p:nvPicPr>
          <p:cNvPr id="4" name="Content Placeholder 3" descr="Fig09_10.gif"/>
          <p:cNvPicPr>
            <a:picLocks noGrp="1" noChangeAspect="1"/>
          </p:cNvPicPr>
          <p:nvPr>
            <p:ph idx="1"/>
          </p:nvPr>
        </p:nvPicPr>
        <p:blipFill>
          <a:blip r:embed="rId2"/>
          <a:stretch>
            <a:fillRect/>
          </a:stretch>
        </p:blipFill>
        <p:spPr bwMode="auto">
          <a:xfrm>
            <a:off x="2826327" y="2603500"/>
            <a:ext cx="6345382" cy="3416300"/>
          </a:xfrm>
          <a:prstGeom prst="rect">
            <a:avLst/>
          </a:prstGeom>
          <a:noFill/>
          <a:ln w="9525">
            <a:noFill/>
            <a:miter lim="800000"/>
            <a:headEnd/>
            <a:tailEnd/>
          </a:ln>
        </p:spPr>
      </p:pic>
    </p:spTree>
    <p:extLst>
      <p:ext uri="{BB962C8B-B14F-4D97-AF65-F5344CB8AC3E}">
        <p14:creationId xmlns:p14="http://schemas.microsoft.com/office/powerpoint/2010/main" val="342857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Comparison of scheduling algorithms </a:t>
            </a:r>
            <a:endParaRPr lang="en-US" dirty="0"/>
          </a:p>
        </p:txBody>
      </p:sp>
      <p:pic>
        <p:nvPicPr>
          <p:cNvPr id="4" name="Content Placeholder 3"/>
          <p:cNvPicPr>
            <a:picLocks noGrp="1" noChangeAspect="1"/>
          </p:cNvPicPr>
          <p:nvPr>
            <p:ph idx="1"/>
          </p:nvPr>
        </p:nvPicPr>
        <p:blipFill rotWithShape="1">
          <a:blip r:embed="rId2"/>
          <a:srcRect t="1115"/>
          <a:stretch/>
        </p:blipFill>
        <p:spPr>
          <a:xfrm>
            <a:off x="1477818" y="2346035"/>
            <a:ext cx="9171709" cy="4027055"/>
          </a:xfrm>
          <a:prstGeom prst="rect">
            <a:avLst/>
          </a:prstGeom>
        </p:spPr>
      </p:pic>
    </p:spTree>
    <p:extLst>
      <p:ext uri="{BB962C8B-B14F-4D97-AF65-F5344CB8AC3E}">
        <p14:creationId xmlns:p14="http://schemas.microsoft.com/office/powerpoint/2010/main" val="105094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265E-3E9D-45E5-8591-8A5F19E70678}"/>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77699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31D3-532A-4302-A7C5-889C79E0425E}"/>
              </a:ext>
            </a:extLst>
          </p:cNvPr>
          <p:cNvSpPr>
            <a:spLocks noGrp="1"/>
          </p:cNvSpPr>
          <p:nvPr>
            <p:ph type="title"/>
          </p:nvPr>
        </p:nvSpPr>
        <p:spPr/>
        <p:txBody>
          <a:bodyPr/>
          <a:lstStyle/>
          <a:p>
            <a:r>
              <a:rPr lang="en-GB" dirty="0"/>
              <a:t>Short Term Scheduling Categories</a:t>
            </a:r>
            <a:endParaRPr lang="en-US" dirty="0"/>
          </a:p>
        </p:txBody>
      </p:sp>
      <p:sp>
        <p:nvSpPr>
          <p:cNvPr id="3" name="Content Placeholder 2">
            <a:extLst>
              <a:ext uri="{FF2B5EF4-FFF2-40B4-BE49-F238E27FC236}">
                <a16:creationId xmlns:a16="http://schemas.microsoft.com/office/drawing/2014/main" id="{14D7047F-2880-4586-B8DF-902166FBB527}"/>
              </a:ext>
            </a:extLst>
          </p:cNvPr>
          <p:cNvSpPr>
            <a:spLocks noGrp="1"/>
          </p:cNvSpPr>
          <p:nvPr>
            <p:ph idx="1"/>
          </p:nvPr>
        </p:nvSpPr>
        <p:spPr/>
        <p:txBody>
          <a:bodyPr/>
          <a:lstStyle/>
          <a:p>
            <a:r>
              <a:rPr lang="en-NZ" dirty="0"/>
              <a:t>Based on </a:t>
            </a:r>
            <a:r>
              <a:rPr lang="en-NZ" b="1" dirty="0"/>
              <a:t>Decision Mode</a:t>
            </a:r>
          </a:p>
          <a:p>
            <a:pPr lvl="1"/>
            <a:r>
              <a:rPr lang="en-NZ" dirty="0"/>
              <a:t>Specifies the instants in time at which the selection function is exercised.</a:t>
            </a:r>
          </a:p>
          <a:p>
            <a:r>
              <a:rPr lang="en-NZ" dirty="0"/>
              <a:t>Two categories:</a:t>
            </a:r>
          </a:p>
          <a:p>
            <a:pPr lvl="1"/>
            <a:r>
              <a:rPr lang="en-NZ" dirty="0" err="1"/>
              <a:t>Nonpreemptive</a:t>
            </a:r>
            <a:endParaRPr lang="en-NZ" dirty="0"/>
          </a:p>
          <a:p>
            <a:pPr lvl="1"/>
            <a:r>
              <a:rPr lang="en-NZ" dirty="0" err="1"/>
              <a:t>Preemptive</a:t>
            </a:r>
            <a:endParaRPr lang="en-NZ" dirty="0"/>
          </a:p>
          <a:p>
            <a:endParaRPr lang="en-US" dirty="0"/>
          </a:p>
        </p:txBody>
      </p:sp>
    </p:spTree>
    <p:extLst>
      <p:ext uri="{BB962C8B-B14F-4D97-AF65-F5344CB8AC3E}">
        <p14:creationId xmlns:p14="http://schemas.microsoft.com/office/powerpoint/2010/main" val="105084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Non-pre-emptive vs Pre-emptive</a:t>
            </a:r>
            <a:endParaRPr lang="en-NZ" dirty="0"/>
          </a:p>
        </p:txBody>
      </p:sp>
      <p:sp>
        <p:nvSpPr>
          <p:cNvPr id="3" name="Content Placeholder 2"/>
          <p:cNvSpPr>
            <a:spLocks noGrp="1"/>
          </p:cNvSpPr>
          <p:nvPr>
            <p:ph idx="1"/>
          </p:nvPr>
        </p:nvSpPr>
        <p:spPr/>
        <p:txBody>
          <a:bodyPr/>
          <a:lstStyle/>
          <a:p>
            <a:r>
              <a:rPr lang="en-US" dirty="0"/>
              <a:t>Non-preemptive</a:t>
            </a:r>
          </a:p>
          <a:p>
            <a:pPr lvl="1"/>
            <a:r>
              <a:rPr lang="en-US" dirty="0"/>
              <a:t>Once a process is in the running state, it will continue until it terminates or blocks itself for I/O</a:t>
            </a:r>
          </a:p>
          <a:p>
            <a:r>
              <a:rPr lang="en-US" dirty="0"/>
              <a:t>Preemptive </a:t>
            </a:r>
          </a:p>
          <a:p>
            <a:pPr lvl="1"/>
            <a:r>
              <a:rPr lang="en-US" dirty="0"/>
              <a:t>Currently running process may be interrupted and moved to ready state by the OS</a:t>
            </a:r>
          </a:p>
          <a:p>
            <a:pPr lvl="1"/>
            <a:r>
              <a:rPr lang="en-US" dirty="0"/>
              <a:t>Preemption may occur when new process arrives, on an interrupt, or periodically.</a:t>
            </a:r>
          </a:p>
          <a:p>
            <a:pPr lvl="1"/>
            <a:endParaRPr lang="en-US" dirty="0"/>
          </a:p>
          <a:p>
            <a:endParaRPr lang="en-US" dirty="0"/>
          </a:p>
          <a:p>
            <a:endParaRPr lang="en-NZ" dirty="0"/>
          </a:p>
        </p:txBody>
      </p:sp>
    </p:spTree>
    <p:extLst>
      <p:ext uri="{BB962C8B-B14F-4D97-AF65-F5344CB8AC3E}">
        <p14:creationId xmlns:p14="http://schemas.microsoft.com/office/powerpoint/2010/main" val="300869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87B1-9CEE-422C-8B9A-215D25CCEC7E}"/>
              </a:ext>
            </a:extLst>
          </p:cNvPr>
          <p:cNvSpPr>
            <a:spLocks noGrp="1"/>
          </p:cNvSpPr>
          <p:nvPr>
            <p:ph type="title"/>
          </p:nvPr>
        </p:nvSpPr>
        <p:spPr/>
        <p:txBody>
          <a:bodyPr/>
          <a:lstStyle/>
          <a:p>
            <a:r>
              <a:rPr lang="en-GB" dirty="0"/>
              <a:t>Selection Function</a:t>
            </a:r>
            <a:endParaRPr lang="en-US" dirty="0"/>
          </a:p>
        </p:txBody>
      </p:sp>
      <p:sp>
        <p:nvSpPr>
          <p:cNvPr id="3" name="Content Placeholder 2">
            <a:extLst>
              <a:ext uri="{FF2B5EF4-FFF2-40B4-BE49-F238E27FC236}">
                <a16:creationId xmlns:a16="http://schemas.microsoft.com/office/drawing/2014/main" id="{6EB2B029-D836-4FF2-ACDA-66B3C287254E}"/>
              </a:ext>
            </a:extLst>
          </p:cNvPr>
          <p:cNvSpPr>
            <a:spLocks noGrp="1"/>
          </p:cNvSpPr>
          <p:nvPr>
            <p:ph idx="1"/>
          </p:nvPr>
        </p:nvSpPr>
        <p:spPr/>
        <p:txBody>
          <a:bodyPr>
            <a:normAutofit/>
          </a:bodyPr>
          <a:lstStyle/>
          <a:p>
            <a:r>
              <a:rPr lang="en-GB" dirty="0"/>
              <a:t>Every Scheduling policy has a selection function</a:t>
            </a:r>
          </a:p>
          <a:p>
            <a:r>
              <a:rPr lang="en-NZ" b="1" dirty="0"/>
              <a:t>Selection function </a:t>
            </a:r>
            <a:r>
              <a:rPr lang="en-NZ" dirty="0"/>
              <a:t>determines which process, among ready processes, is selected next for execution.</a:t>
            </a:r>
          </a:p>
          <a:p>
            <a:pPr lvl="1"/>
            <a:r>
              <a:rPr lang="en-NZ" dirty="0"/>
              <a:t>May be based on priority, resource requirements, or the execution characteristics of the process. </a:t>
            </a:r>
          </a:p>
          <a:p>
            <a:endParaRPr lang="en-NZ" dirty="0"/>
          </a:p>
          <a:p>
            <a:endParaRPr lang="en-US" dirty="0"/>
          </a:p>
        </p:txBody>
      </p:sp>
    </p:spTree>
    <p:extLst>
      <p:ext uri="{BB962C8B-B14F-4D97-AF65-F5344CB8AC3E}">
        <p14:creationId xmlns:p14="http://schemas.microsoft.com/office/powerpoint/2010/main" val="221077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9E4D-58ED-4DD4-A261-35D5A4B22823}"/>
              </a:ext>
            </a:extLst>
          </p:cNvPr>
          <p:cNvSpPr>
            <a:spLocks noGrp="1"/>
          </p:cNvSpPr>
          <p:nvPr>
            <p:ph type="title"/>
          </p:nvPr>
        </p:nvSpPr>
        <p:spPr/>
        <p:txBody>
          <a:bodyPr/>
          <a:lstStyle/>
          <a:p>
            <a:r>
              <a:rPr lang="en-GB" dirty="0"/>
              <a:t>Important Time Instances/Calculations  </a:t>
            </a:r>
            <a:endParaRPr lang="en-US" dirty="0"/>
          </a:p>
        </p:txBody>
      </p:sp>
      <p:sp>
        <p:nvSpPr>
          <p:cNvPr id="3" name="Content Placeholder 2">
            <a:extLst>
              <a:ext uri="{FF2B5EF4-FFF2-40B4-BE49-F238E27FC236}">
                <a16:creationId xmlns:a16="http://schemas.microsoft.com/office/drawing/2014/main" id="{B8561889-7DE5-47F3-B952-B59D1ABB198E}"/>
              </a:ext>
            </a:extLst>
          </p:cNvPr>
          <p:cNvSpPr>
            <a:spLocks noGrp="1"/>
          </p:cNvSpPr>
          <p:nvPr>
            <p:ph idx="1"/>
          </p:nvPr>
        </p:nvSpPr>
        <p:spPr/>
        <p:txBody>
          <a:bodyPr>
            <a:normAutofit lnSpcReduction="10000"/>
          </a:bodyPr>
          <a:lstStyle/>
          <a:p>
            <a:r>
              <a:rPr lang="en-GB" b="1" dirty="0"/>
              <a:t>Arrival Time (AT)</a:t>
            </a:r>
            <a:r>
              <a:rPr lang="en-GB" dirty="0"/>
              <a:t>: Instance of time at which the process arrives at the ready queue </a:t>
            </a:r>
          </a:p>
          <a:p>
            <a:r>
              <a:rPr lang="en-GB" b="1" dirty="0"/>
              <a:t>Service Time/Burst Time (BT)</a:t>
            </a:r>
            <a:r>
              <a:rPr lang="en-GB" dirty="0"/>
              <a:t>: Time required by a process for execution at the processor</a:t>
            </a:r>
          </a:p>
          <a:p>
            <a:r>
              <a:rPr lang="en-GB" b="1" dirty="0"/>
              <a:t>Completion Time (CT)</a:t>
            </a:r>
            <a:r>
              <a:rPr lang="en-GB" dirty="0"/>
              <a:t>: Instance of time at which the process completes its execution </a:t>
            </a:r>
          </a:p>
          <a:p>
            <a:r>
              <a:rPr lang="en-GB" b="1" dirty="0"/>
              <a:t>Turnaround Time (TAT): </a:t>
            </a:r>
            <a:r>
              <a:rPr lang="en-GB" dirty="0"/>
              <a:t>Total time from arrival of a process to its completion</a:t>
            </a:r>
          </a:p>
          <a:p>
            <a:pPr lvl="1"/>
            <a:r>
              <a:rPr lang="en-GB" b="1" dirty="0"/>
              <a:t>Turnaround Time = Completion Time – Arrival Time</a:t>
            </a:r>
          </a:p>
          <a:p>
            <a:r>
              <a:rPr lang="en-GB" b="1" dirty="0"/>
              <a:t>Waiting Time (w): </a:t>
            </a:r>
            <a:r>
              <a:rPr lang="en-GB" dirty="0"/>
              <a:t>Amount of time a process waits for processor</a:t>
            </a:r>
            <a:endParaRPr lang="en-GB" b="1" dirty="0"/>
          </a:p>
          <a:p>
            <a:pPr lvl="1"/>
            <a:r>
              <a:rPr lang="en-GB" b="1" dirty="0"/>
              <a:t>Waiting Time</a:t>
            </a:r>
            <a:r>
              <a:rPr lang="en-GB" dirty="0"/>
              <a:t> </a:t>
            </a:r>
            <a:r>
              <a:rPr lang="en-GB" b="1" dirty="0"/>
              <a:t>= Turnaround time – Service Time</a:t>
            </a:r>
            <a:endParaRPr lang="en-US" b="1" dirty="0"/>
          </a:p>
        </p:txBody>
      </p:sp>
    </p:spTree>
    <p:extLst>
      <p:ext uri="{BB962C8B-B14F-4D97-AF65-F5344CB8AC3E}">
        <p14:creationId xmlns:p14="http://schemas.microsoft.com/office/powerpoint/2010/main" val="285285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First-Come-First-Served</a:t>
            </a:r>
          </a:p>
        </p:txBody>
      </p:sp>
      <p:sp>
        <p:nvSpPr>
          <p:cNvPr id="3" name="Content Placeholder 2"/>
          <p:cNvSpPr>
            <a:spLocks noGrp="1"/>
          </p:cNvSpPr>
          <p:nvPr>
            <p:ph idx="1"/>
          </p:nvPr>
        </p:nvSpPr>
        <p:spPr/>
        <p:txBody>
          <a:bodyPr/>
          <a:lstStyle/>
          <a:p>
            <a:r>
              <a:rPr lang="en-US" dirty="0"/>
              <a:t>Each process joins the Ready queue</a:t>
            </a:r>
          </a:p>
          <a:p>
            <a:r>
              <a:rPr lang="en-US" dirty="0"/>
              <a:t>When the current process ceases to execute, the process that has waited the longest in the Ready queue is selected for execution next</a:t>
            </a:r>
          </a:p>
          <a:p>
            <a:r>
              <a:rPr lang="en-GB" b="1" dirty="0"/>
              <a:t>Decision Mode:</a:t>
            </a:r>
            <a:r>
              <a:rPr lang="en-US" dirty="0"/>
              <a:t> Non-preemptive </a:t>
            </a:r>
            <a:endParaRPr lang="en-US" b="1" dirty="0"/>
          </a:p>
          <a:p>
            <a:r>
              <a:rPr lang="en-US" b="1" dirty="0"/>
              <a:t>Selection Function: </a:t>
            </a:r>
            <a:r>
              <a:rPr lang="en-US" dirty="0"/>
              <a:t>Max[Waiting Time] or Min[Arrival Time]</a:t>
            </a:r>
            <a:endParaRPr lang="en-US" b="1" dirty="0"/>
          </a:p>
          <a:p>
            <a:endParaRPr lang="en-US" dirty="0"/>
          </a:p>
        </p:txBody>
      </p:sp>
    </p:spTree>
    <p:extLst>
      <p:ext uri="{BB962C8B-B14F-4D97-AF65-F5344CB8AC3E}">
        <p14:creationId xmlns:p14="http://schemas.microsoft.com/office/powerpoint/2010/main" val="238902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Content Placeholder 2"/>
          <p:cNvSpPr>
            <a:spLocks noGrp="1"/>
          </p:cNvSpPr>
          <p:nvPr>
            <p:ph idx="1"/>
          </p:nvPr>
        </p:nvSpPr>
        <p:spPr/>
        <p:txBody>
          <a:bodyPr/>
          <a:lstStyle/>
          <a:p>
            <a:r>
              <a:rPr lang="en-GB" b="1" dirty="0"/>
              <a:t>Advantages</a:t>
            </a:r>
          </a:p>
          <a:p>
            <a:pPr lvl="1"/>
            <a:r>
              <a:rPr lang="en-GB" dirty="0"/>
              <a:t>Easy to implement with simple FIFO Queues</a:t>
            </a:r>
          </a:p>
          <a:p>
            <a:pPr lvl="1"/>
            <a:r>
              <a:rPr lang="en-GB" dirty="0"/>
              <a:t>Fair; Each Process at some point in time would get the processor</a:t>
            </a:r>
          </a:p>
          <a:p>
            <a:r>
              <a:rPr lang="en-GB" b="1" dirty="0"/>
              <a:t>Disadvantages</a:t>
            </a:r>
            <a:endParaRPr lang="en-US" b="1" dirty="0"/>
          </a:p>
          <a:p>
            <a:pPr lvl="1"/>
            <a:r>
              <a:rPr lang="en-US" dirty="0"/>
              <a:t>A short process may have to wait a very long time before it can execute</a:t>
            </a:r>
          </a:p>
          <a:p>
            <a:pPr lvl="1"/>
            <a:r>
              <a:rPr lang="en-GB" dirty="0"/>
              <a:t>Inefficient use of Processor and I/O Devices</a:t>
            </a:r>
            <a:endParaRPr lang="en-US" dirty="0"/>
          </a:p>
        </p:txBody>
      </p:sp>
    </p:spTree>
    <p:extLst>
      <p:ext uri="{BB962C8B-B14F-4D97-AF65-F5344CB8AC3E}">
        <p14:creationId xmlns:p14="http://schemas.microsoft.com/office/powerpoint/2010/main" val="109686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656C-9EFF-4337-BDAD-8E584EED5BDD}"/>
              </a:ext>
            </a:extLst>
          </p:cNvPr>
          <p:cNvSpPr>
            <a:spLocks noGrp="1"/>
          </p:cNvSpPr>
          <p:nvPr>
            <p:ph type="title"/>
          </p:nvPr>
        </p:nvSpPr>
        <p:spPr/>
        <p:txBody>
          <a:bodyPr/>
          <a:lstStyle/>
          <a:p>
            <a:r>
              <a:rPr lang="en-US" dirty="0"/>
              <a:t>Process Scheduling Example</a:t>
            </a:r>
          </a:p>
        </p:txBody>
      </p:sp>
      <p:sp>
        <p:nvSpPr>
          <p:cNvPr id="3" name="Content Placeholder 2">
            <a:extLst>
              <a:ext uri="{FF2B5EF4-FFF2-40B4-BE49-F238E27FC236}">
                <a16:creationId xmlns:a16="http://schemas.microsoft.com/office/drawing/2014/main" id="{92DCE6EE-D9BF-4101-B3F7-4C9D4205B297}"/>
              </a:ext>
            </a:extLst>
          </p:cNvPr>
          <p:cNvSpPr>
            <a:spLocks noGrp="1"/>
          </p:cNvSpPr>
          <p:nvPr>
            <p:ph idx="1"/>
          </p:nvPr>
        </p:nvSpPr>
        <p:spPr/>
        <p:txBody>
          <a:bodyPr/>
          <a:lstStyle/>
          <a:p>
            <a:r>
              <a:rPr lang="en-US" dirty="0">
                <a:solidFill>
                  <a:schemeClr val="tx1"/>
                </a:solidFill>
              </a:rPr>
              <a:t>Example set of processes, consider each a batch job</a:t>
            </a:r>
          </a:p>
          <a:p>
            <a:pPr marL="2286000" lvl="5" indent="0">
              <a:buNone/>
            </a:pPr>
            <a:endParaRPr lang="en-GB" dirty="0">
              <a:solidFill>
                <a:schemeClr val="tx1"/>
              </a:solidFill>
            </a:endParaRPr>
          </a:p>
          <a:p>
            <a:pPr marL="2286000" lvl="5" indent="0">
              <a:buNone/>
            </a:pPr>
            <a:r>
              <a:rPr lang="en-GB" sz="1800" b="1" dirty="0">
                <a:solidFill>
                  <a:schemeClr val="tx1"/>
                </a:solidFill>
              </a:rPr>
              <a:t>			Table</a:t>
            </a:r>
            <a:endParaRPr lang="en-US" sz="1800" b="1" dirty="0">
              <a:solidFill>
                <a:schemeClr val="tx1"/>
              </a:solidFill>
            </a:endParaRPr>
          </a:p>
        </p:txBody>
      </p:sp>
      <p:pic>
        <p:nvPicPr>
          <p:cNvPr id="4" name="Content Placeholder 3" descr="Table09_04.gif">
            <a:extLst>
              <a:ext uri="{FF2B5EF4-FFF2-40B4-BE49-F238E27FC236}">
                <a16:creationId xmlns:a16="http://schemas.microsoft.com/office/drawing/2014/main" id="{F4EEC038-9786-4225-B878-F40297BD9120}"/>
              </a:ext>
            </a:extLst>
          </p:cNvPr>
          <p:cNvPicPr>
            <a:picLocks noChangeAspect="1"/>
          </p:cNvPicPr>
          <p:nvPr/>
        </p:nvPicPr>
        <p:blipFill rotWithShape="1">
          <a:blip r:embed="rId2"/>
          <a:srcRect t="21256"/>
          <a:stretch/>
        </p:blipFill>
        <p:spPr>
          <a:xfrm>
            <a:off x="1933478" y="3671455"/>
            <a:ext cx="6844146" cy="2200708"/>
          </a:xfrm>
          <a:prstGeom prst="rect">
            <a:avLst/>
          </a:prstGeom>
        </p:spPr>
      </p:pic>
    </p:spTree>
    <p:extLst>
      <p:ext uri="{BB962C8B-B14F-4D97-AF65-F5344CB8AC3E}">
        <p14:creationId xmlns:p14="http://schemas.microsoft.com/office/powerpoint/2010/main" val="4048045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E904EF194674780B6694B2D3E63A0" ma:contentTypeVersion="4" ma:contentTypeDescription="Create a new document." ma:contentTypeScope="" ma:versionID="99d0b2516fda24038595b065743ddaaa">
  <xsd:schema xmlns:xsd="http://www.w3.org/2001/XMLSchema" xmlns:xs="http://www.w3.org/2001/XMLSchema" xmlns:p="http://schemas.microsoft.com/office/2006/metadata/properties" xmlns:ns2="d2d48ac6-7e68-4e99-8a99-096f9eee866c" targetNamespace="http://schemas.microsoft.com/office/2006/metadata/properties" ma:root="true" ma:fieldsID="08b1b44d2f22e85a4b70b0089fe9956e" ns2:_="">
    <xsd:import namespace="d2d48ac6-7e68-4e99-8a99-096f9eee866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48ac6-7e68-4e99-8a99-096f9eee86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4FC1E3-E471-4651-B6CB-0527A9A077B0}"/>
</file>

<file path=customXml/itemProps2.xml><?xml version="1.0" encoding="utf-8"?>
<ds:datastoreItem xmlns:ds="http://schemas.openxmlformats.org/officeDocument/2006/customXml" ds:itemID="{8A3DD99B-ABB3-4FEA-A0F4-EF50FAA6352D}"/>
</file>

<file path=customXml/itemProps3.xml><?xml version="1.0" encoding="utf-8"?>
<ds:datastoreItem xmlns:ds="http://schemas.openxmlformats.org/officeDocument/2006/customXml" ds:itemID="{AA50E11F-3A64-4FDA-A7F0-534997173906}"/>
</file>

<file path=docProps/app.xml><?xml version="1.0" encoding="utf-8"?>
<Properties xmlns="http://schemas.openxmlformats.org/officeDocument/2006/extended-properties" xmlns:vt="http://schemas.openxmlformats.org/officeDocument/2006/docPropsVTypes">
  <Template>Ion Boardroom</Template>
  <TotalTime>8059</TotalTime>
  <Words>1584</Words>
  <Application>Microsoft Office PowerPoint</Application>
  <PresentationFormat>Widescreen</PresentationFormat>
  <Paragraphs>327</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Times New Roman</vt:lpstr>
      <vt:lpstr>Wingdings 3</vt:lpstr>
      <vt:lpstr>Ion Boardroom</vt:lpstr>
      <vt:lpstr>Operating Systems</vt:lpstr>
      <vt:lpstr>Short term Scheduling policies</vt:lpstr>
      <vt:lpstr>Short Term Scheduling Categories</vt:lpstr>
      <vt:lpstr>Non-pre-emptive vs Pre-emptive</vt:lpstr>
      <vt:lpstr>Selection Function</vt:lpstr>
      <vt:lpstr>Important Time Instances/Calculations  </vt:lpstr>
      <vt:lpstr>First-Come-First-Served</vt:lpstr>
      <vt:lpstr>Pros and Cons</vt:lpstr>
      <vt:lpstr>Process Scheduling Example</vt:lpstr>
      <vt:lpstr>Gantt Chart</vt:lpstr>
      <vt:lpstr>Calculating Turnaround Time &amp; Waiting Time</vt:lpstr>
      <vt:lpstr>Shortest Job First</vt:lpstr>
      <vt:lpstr>Pros and Cons</vt:lpstr>
      <vt:lpstr>Problem Example</vt:lpstr>
      <vt:lpstr>Solution with SJF</vt:lpstr>
      <vt:lpstr>Shortest Remaining Time</vt:lpstr>
      <vt:lpstr>Problem Example </vt:lpstr>
      <vt:lpstr>Solution with SRTF</vt:lpstr>
      <vt:lpstr>Round Robin</vt:lpstr>
      <vt:lpstr>Round Robin</vt:lpstr>
      <vt:lpstr>Pros and Cons</vt:lpstr>
      <vt:lpstr>Major Design Issue</vt:lpstr>
      <vt:lpstr>Problem Example</vt:lpstr>
      <vt:lpstr>Solution with Round Robin</vt:lpstr>
      <vt:lpstr>Solution Contd.</vt:lpstr>
      <vt:lpstr>Multi-Level Feedback Scheduling</vt:lpstr>
      <vt:lpstr>Multi-level Feedback Scheduling</vt:lpstr>
      <vt:lpstr>Comparison of scheduling algorithms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ALI WAJEE UR REHMAN  - 11345</dc:creator>
  <cp:lastModifiedBy>Bushra Aziz</cp:lastModifiedBy>
  <cp:revision>103</cp:revision>
  <dcterms:created xsi:type="dcterms:W3CDTF">2018-04-02T15:20:33Z</dcterms:created>
  <dcterms:modified xsi:type="dcterms:W3CDTF">2025-04-17T09:08:06Z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0x010100A75E904EF194674780B6694B2D3E63A0</vt:lpwstr>
  </property>
</Properties>
</file>