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6" r:id="rId7"/>
    <p:sldId id="264" r:id="rId8"/>
    <p:sldId id="267" r:id="rId9"/>
    <p:sldId id="268" r:id="rId10"/>
    <p:sldId id="269" r:id="rId11"/>
    <p:sldId id="270" r:id="rId12"/>
    <p:sldId id="271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8605-F9E4-436D-99A8-EB8586916B10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F00CD-E5D4-41A8-9EDE-1B0CED5F32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5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windowsserver.techtarget.com/definition/bo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opedia.com/TERM/P/peripheral_device.html" TargetMode="External"/><Relationship Id="rId2" Type="http://schemas.openxmlformats.org/officeDocument/2006/relationships/hyperlink" Target="https://www.webopedia.com/TERM/K/keyboar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bopedia.com/TERM/S/security.html" TargetMode="External"/><Relationship Id="rId4" Type="http://schemas.openxmlformats.org/officeDocument/2006/relationships/hyperlink" Target="https://www.webopedia.com/TERM/U/user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6220-916C-4E1B-883D-302EDBF40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Operating Systems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501F3-9EA8-4974-B6CF-CBB4FBDE62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Week#1</a:t>
            </a:r>
            <a:r>
              <a:rPr lang="en-GB" dirty="0" smtClean="0"/>
              <a:t> </a:t>
            </a:r>
            <a:r>
              <a:rPr lang="en-GB" dirty="0" smtClean="0"/>
              <a:t>– introduction, Goals of </a:t>
            </a:r>
            <a:r>
              <a:rPr lang="en-GB" dirty="0" smtClean="0"/>
              <a:t>os,Functions and services of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2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69262-DBCE-4558-AF48-400C066E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6B76-D8BF-4A7E-BC93-A371D38EC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Operating System manages device communication via their respective drivers. It does the following activities for device management −</a:t>
            </a:r>
          </a:p>
          <a:p>
            <a:pPr lvl="1"/>
            <a:r>
              <a:rPr lang="en-US" sz="1800" dirty="0"/>
              <a:t>Keeps tracks of all devices. Program responsible for this task is known as the </a:t>
            </a:r>
            <a:r>
              <a:rPr lang="en-US" sz="1800" b="1" dirty="0"/>
              <a:t>I/O controller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Decides which process gets the device when and for how much time.</a:t>
            </a:r>
          </a:p>
          <a:p>
            <a:pPr lvl="1"/>
            <a:r>
              <a:rPr lang="en-US" sz="1800" dirty="0"/>
              <a:t>Allocates the device in the efficient way.</a:t>
            </a:r>
          </a:p>
          <a:p>
            <a:pPr lvl="1"/>
            <a:r>
              <a:rPr lang="en-US" sz="1800" dirty="0"/>
              <a:t>De-allocates devices.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4759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3713-ED63-4A0F-9881-B14D6182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33EC-2353-47EE-A294-5E850A1F7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file system is normally organized into directories for easy navigation and usage. These directories may contain files and other directions. An Operating System does the following activities for file management:</a:t>
            </a:r>
          </a:p>
          <a:p>
            <a:pPr lvl="1"/>
            <a:r>
              <a:rPr lang="en-US" sz="1800" dirty="0"/>
              <a:t>Keeps track of information, location, uses, status etc. The collective facilities are often known as </a:t>
            </a:r>
            <a:r>
              <a:rPr lang="en-US" sz="1800" b="1" dirty="0"/>
              <a:t>file system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Decides who gets the resources.</a:t>
            </a:r>
          </a:p>
          <a:p>
            <a:pPr lvl="1"/>
            <a:r>
              <a:rPr lang="en-US" sz="1800" dirty="0"/>
              <a:t>Allocates the resources.</a:t>
            </a:r>
          </a:p>
          <a:p>
            <a:pPr lvl="1"/>
            <a:r>
              <a:rPr lang="en-US" sz="1800" dirty="0"/>
              <a:t>De-allocates the resources.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482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C77C-64F3-4DC8-ABC8-BFE2A781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important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9257-C2EA-4F3A-A0C4-3DB6B7959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892"/>
            <a:ext cx="10098262" cy="4041140"/>
          </a:xfrm>
        </p:spPr>
        <p:txBody>
          <a:bodyPr>
            <a:normAutofit/>
          </a:bodyPr>
          <a:lstStyle/>
          <a:p>
            <a:r>
              <a:rPr lang="en-US" dirty="0"/>
              <a:t>Following are some of the other important activities that an Operating System performs:</a:t>
            </a:r>
          </a:p>
          <a:p>
            <a:r>
              <a:rPr lang="en-US" b="1" dirty="0"/>
              <a:t>Security</a:t>
            </a:r>
            <a:r>
              <a:rPr lang="en-US" dirty="0"/>
              <a:t> − By means of password and similar other techniques, it prevents unauthorized access to programs and data.</a:t>
            </a:r>
          </a:p>
          <a:p>
            <a:r>
              <a:rPr lang="en-US" b="1" dirty="0"/>
              <a:t>Control over system performance</a:t>
            </a:r>
            <a:r>
              <a:rPr lang="en-US" dirty="0"/>
              <a:t> − Recording delays between request for a service and response from the system.</a:t>
            </a:r>
          </a:p>
          <a:p>
            <a:r>
              <a:rPr lang="en-US" b="1" dirty="0"/>
              <a:t>Job accounting</a:t>
            </a:r>
            <a:r>
              <a:rPr lang="en-US" dirty="0"/>
              <a:t> − Keeping track of time and resources used by various jobs and users.</a:t>
            </a:r>
          </a:p>
          <a:p>
            <a:r>
              <a:rPr lang="en-US" b="1" dirty="0"/>
              <a:t>Error detecting aids</a:t>
            </a:r>
            <a:r>
              <a:rPr lang="en-US" dirty="0"/>
              <a:t> − Production of dumps, traces, error messages, and other debugging and error detecting aids.</a:t>
            </a:r>
          </a:p>
          <a:p>
            <a:r>
              <a:rPr lang="en-US" b="1" dirty="0"/>
              <a:t>Coordination between other </a:t>
            </a:r>
            <a:r>
              <a:rPr lang="en-US" b="1" dirty="0" err="1"/>
              <a:t>softwares</a:t>
            </a:r>
            <a:r>
              <a:rPr lang="en-US" b="1" dirty="0"/>
              <a:t> and users</a:t>
            </a:r>
            <a:r>
              <a:rPr lang="en-US" dirty="0"/>
              <a:t> − Coordination and assignment of compilers, interpreters, assemblers and other software to the various users of the computer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0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94B4E-3A59-4221-93EC-0B18787B5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F08A-7AF2-4773-9D79-0F3D52F4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C0E5-CE80-44AB-985E-26F0AA19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294" y="2512060"/>
            <a:ext cx="8825659" cy="34163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/>
              <a:t>A program that acts as an intermediary between a user of a computer and the computer hardware.</a:t>
            </a:r>
          </a:p>
          <a:p>
            <a:pPr algn="just"/>
            <a:r>
              <a:rPr lang="en-GB" sz="2000" dirty="0"/>
              <a:t>A</a:t>
            </a:r>
            <a:r>
              <a:rPr lang="en-US" sz="2000" dirty="0"/>
              <a:t>n operating system (OS) is the program that, after being initially loaded into the computer by a </a:t>
            </a:r>
            <a:r>
              <a:rPr lang="en-US" sz="2000" u="sng" dirty="0">
                <a:hlinkClick r:id="rId2"/>
              </a:rPr>
              <a:t>boot</a:t>
            </a:r>
            <a:r>
              <a:rPr lang="en-US" sz="2000" dirty="0"/>
              <a:t> program, manages all the other programs in a computer.</a:t>
            </a:r>
          </a:p>
          <a:p>
            <a:pPr lvl="1" algn="just"/>
            <a:r>
              <a:rPr lang="en-US" sz="1800" dirty="0"/>
              <a:t> The application programs must be written to run on top of a particular operating system. </a:t>
            </a:r>
          </a:p>
        </p:txBody>
      </p:sp>
    </p:spTree>
    <p:extLst>
      <p:ext uri="{BB962C8B-B14F-4D97-AF65-F5344CB8AC3E}">
        <p14:creationId xmlns:p14="http://schemas.microsoft.com/office/powerpoint/2010/main" val="271849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F79A-5E2D-4ABF-AEA6-B46E8D58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55A1B-EB76-403A-8E86-CB4FAB9AB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/>
              <a:t>Convenience</a:t>
            </a:r>
          </a:p>
          <a:p>
            <a:pPr lvl="1"/>
            <a:r>
              <a:rPr lang="en-GB" sz="2000" dirty="0"/>
              <a:t>Make the computer convenient to use</a:t>
            </a:r>
          </a:p>
          <a:p>
            <a:r>
              <a:rPr lang="en-GB" sz="2400" dirty="0"/>
              <a:t>Efficiency</a:t>
            </a:r>
          </a:p>
          <a:p>
            <a:pPr lvl="1"/>
            <a:r>
              <a:rPr lang="en-GB" sz="2000" dirty="0"/>
              <a:t>Allows computer resources to be used in an efficient manner</a:t>
            </a:r>
          </a:p>
          <a:p>
            <a:r>
              <a:rPr lang="en-GB" sz="2400" dirty="0"/>
              <a:t>Ability to evolve</a:t>
            </a:r>
          </a:p>
          <a:p>
            <a:pPr lvl="1"/>
            <a:r>
              <a:rPr lang="en-GB" sz="2000" dirty="0"/>
              <a:t>Due to Hardware Upgrades</a:t>
            </a:r>
          </a:p>
          <a:p>
            <a:pPr lvl="1"/>
            <a:r>
              <a:rPr lang="en-GB" sz="2000" dirty="0"/>
              <a:t>For incorporating new features/enhancements</a:t>
            </a:r>
          </a:p>
          <a:p>
            <a:pPr lvl="1"/>
            <a:r>
              <a:rPr lang="en-GB" sz="2000" dirty="0"/>
              <a:t>Fixes for bugs and errors 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56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5B55-3911-4BB3-8CBE-541372B9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Computer System Architecture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EF3147-73E5-4664-99FF-17DACB9157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9" y="2314575"/>
            <a:ext cx="8815386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37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08F2-0448-42FE-BD63-1BF9464D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Contd.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B4F0-A3C7-4C3C-A8B2-5FBA5490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7440"/>
            <a:ext cx="9783556" cy="4023360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Computer system can be divided into four components:</a:t>
            </a:r>
          </a:p>
          <a:p>
            <a:pPr lvl="1"/>
            <a:r>
              <a:rPr lang="en-US" altLang="en-US" sz="2000" dirty="0"/>
              <a:t>Hardware – provides basic computing resources</a:t>
            </a:r>
          </a:p>
          <a:p>
            <a:pPr lvl="2"/>
            <a:r>
              <a:rPr lang="en-US" altLang="en-US" sz="1800" dirty="0"/>
              <a:t>CPU, memory, I/O devices</a:t>
            </a:r>
          </a:p>
          <a:p>
            <a:pPr lvl="1"/>
            <a:r>
              <a:rPr lang="en-US" altLang="en-US" sz="2000" dirty="0"/>
              <a:t>Operating system</a:t>
            </a:r>
          </a:p>
          <a:p>
            <a:pPr lvl="2"/>
            <a:r>
              <a:rPr lang="en-US" altLang="en-US" sz="1800" dirty="0"/>
              <a:t>Controls and coordinates use of hardware among various applications and users</a:t>
            </a:r>
          </a:p>
          <a:p>
            <a:pPr lvl="1"/>
            <a:r>
              <a:rPr lang="en-US" altLang="en-US" sz="2000" dirty="0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altLang="en-US" sz="1800" dirty="0"/>
              <a:t>Word processors, compilers, web browsers, database systems, video games</a:t>
            </a:r>
          </a:p>
          <a:p>
            <a:pPr lvl="1"/>
            <a:r>
              <a:rPr lang="en-US" altLang="en-US" sz="2000" dirty="0"/>
              <a:t>Users</a:t>
            </a:r>
          </a:p>
          <a:p>
            <a:pPr lvl="2"/>
            <a:r>
              <a:rPr lang="en-US" altLang="en-US" sz="1800" dirty="0"/>
              <a:t>People, machines, other computers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148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2378-F408-4273-AB9D-63FDC476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do?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BB9C-0B95-4E26-929A-E740C70B0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824" y="2422144"/>
            <a:ext cx="8825659" cy="3980180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/>
              <a:t>Computer operating systems perform basic tasks, such as:</a:t>
            </a:r>
          </a:p>
          <a:p>
            <a:pPr lvl="1" fontAlgn="base"/>
            <a:r>
              <a:rPr lang="en-US" sz="1800" dirty="0"/>
              <a:t>Recognizing input from the </a:t>
            </a:r>
            <a:r>
              <a:rPr lang="en-US" sz="1800" dirty="0">
                <a:hlinkClick r:id="rId2"/>
              </a:rPr>
              <a:t>keyboard</a:t>
            </a:r>
            <a:endParaRPr lang="en-US" sz="1800" dirty="0"/>
          </a:p>
          <a:p>
            <a:pPr lvl="1" fontAlgn="base"/>
            <a:r>
              <a:rPr lang="en-US" sz="1800" dirty="0"/>
              <a:t>Sending output to the display screen</a:t>
            </a:r>
          </a:p>
          <a:p>
            <a:pPr lvl="1" fontAlgn="base"/>
            <a:r>
              <a:rPr lang="en-US" sz="1800" dirty="0"/>
              <a:t>Keeping track of files and directories on the storage drives</a:t>
            </a:r>
          </a:p>
          <a:p>
            <a:pPr lvl="1" fontAlgn="base"/>
            <a:r>
              <a:rPr lang="en-US" sz="1800" dirty="0"/>
              <a:t>Controlling </a:t>
            </a:r>
            <a:r>
              <a:rPr lang="en-US" sz="1800" dirty="0">
                <a:hlinkClick r:id="rId3"/>
              </a:rPr>
              <a:t>peripheral devices</a:t>
            </a:r>
            <a:r>
              <a:rPr lang="en-US" sz="1800" dirty="0"/>
              <a:t>, such as printers. </a:t>
            </a:r>
          </a:p>
          <a:p>
            <a:pPr fontAlgn="base"/>
            <a:r>
              <a:rPr lang="en-US" sz="2000" dirty="0"/>
              <a:t>For large systems, the operating system has even greater responsibilities and powers. </a:t>
            </a:r>
          </a:p>
          <a:p>
            <a:pPr lvl="1" fontAlgn="base"/>
            <a:r>
              <a:rPr lang="en-US" sz="1800" dirty="0"/>
              <a:t>It is like a traffic cop — it makes sure that different programs and </a:t>
            </a:r>
            <a:r>
              <a:rPr lang="en-US" sz="1800" dirty="0">
                <a:hlinkClick r:id="rId4"/>
              </a:rPr>
              <a:t>users</a:t>
            </a:r>
            <a:r>
              <a:rPr lang="en-US" sz="1800" dirty="0"/>
              <a:t> running at the same time do not interfere with each other. </a:t>
            </a:r>
          </a:p>
          <a:p>
            <a:pPr lvl="1" fontAlgn="base"/>
            <a:r>
              <a:rPr lang="en-US" sz="1800" dirty="0"/>
              <a:t>It is also responsible for </a:t>
            </a:r>
            <a:r>
              <a:rPr lang="en-US" sz="1800" i="1" dirty="0">
                <a:hlinkClick r:id="rId5"/>
              </a:rPr>
              <a:t>security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90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2D76A-5214-46FC-841F-0AC02274E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257014" cy="706964"/>
          </a:xfrm>
        </p:spPr>
        <p:txBody>
          <a:bodyPr/>
          <a:lstStyle/>
          <a:p>
            <a:r>
              <a:rPr lang="en-GB" dirty="0"/>
              <a:t>Important Functions/Services Elaborated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9293C-644E-452F-8216-85E65B0BA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55520"/>
            <a:ext cx="8825659" cy="4044696"/>
          </a:xfrm>
        </p:spPr>
        <p:txBody>
          <a:bodyPr>
            <a:normAutofit/>
          </a:bodyPr>
          <a:lstStyle/>
          <a:p>
            <a:r>
              <a:rPr lang="en-US" sz="2000" dirty="0"/>
              <a:t>Memory Management</a:t>
            </a:r>
          </a:p>
          <a:p>
            <a:r>
              <a:rPr lang="en-US" sz="2000" dirty="0"/>
              <a:t>Processor Management</a:t>
            </a:r>
          </a:p>
          <a:p>
            <a:r>
              <a:rPr lang="en-US" sz="2000" dirty="0"/>
              <a:t>Device Management</a:t>
            </a:r>
          </a:p>
          <a:p>
            <a:r>
              <a:rPr lang="en-US" sz="2000" dirty="0"/>
              <a:t>File Management</a:t>
            </a:r>
          </a:p>
          <a:p>
            <a:r>
              <a:rPr lang="en-US" sz="2000" dirty="0"/>
              <a:t>Security</a:t>
            </a:r>
          </a:p>
          <a:p>
            <a:r>
              <a:rPr lang="en-US" sz="2000" dirty="0"/>
              <a:t>Control over system performance</a:t>
            </a:r>
          </a:p>
          <a:p>
            <a:r>
              <a:rPr lang="en-US" sz="2000" dirty="0"/>
              <a:t>Job accounting</a:t>
            </a:r>
          </a:p>
          <a:p>
            <a:r>
              <a:rPr lang="en-US" sz="2000" dirty="0"/>
              <a:t>Error detecting aids</a:t>
            </a:r>
          </a:p>
          <a:p>
            <a:r>
              <a:rPr lang="en-US" sz="2000" dirty="0"/>
              <a:t>Coordination between other software and users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21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3F19-A386-416F-B90A-4BFC14A8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5A8E-9B03-46E9-AAD8-2ECA39EA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7440"/>
            <a:ext cx="10049494" cy="421843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Memory management refers to management of Primary Memory or Main Memory. Main memory is a large array of words or bytes where each word or byte has its own address.</a:t>
            </a:r>
          </a:p>
          <a:p>
            <a:r>
              <a:rPr lang="en-US" sz="2000" dirty="0"/>
              <a:t>Main memory provides a fast storage that can be accessed directly by the CPU. For a program to be executed, it must in the main memory. An Operating System does the following activities for memory management</a:t>
            </a:r>
          </a:p>
          <a:p>
            <a:pPr lvl="1"/>
            <a:r>
              <a:rPr lang="en-US" sz="1800" dirty="0"/>
              <a:t>Keeps tracks of primary memory, i.e., what part of it are in use by whom, what part are not in use.</a:t>
            </a:r>
          </a:p>
          <a:p>
            <a:pPr lvl="1"/>
            <a:r>
              <a:rPr lang="en-US" sz="1800" dirty="0"/>
              <a:t>In multiprogramming, the OS decides which process will get memory when and how much.</a:t>
            </a:r>
          </a:p>
          <a:p>
            <a:pPr lvl="1"/>
            <a:r>
              <a:rPr lang="en-US" sz="1800" dirty="0"/>
              <a:t>Allocates the memory when a process requests it to do so.</a:t>
            </a:r>
          </a:p>
          <a:p>
            <a:pPr lvl="1"/>
            <a:r>
              <a:rPr lang="en-US" sz="1800" dirty="0"/>
              <a:t>De-allocates the memory when a process no longer needs it or has been terminated.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9581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32F7-176B-470E-9AC8-3A8B8A151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Processor Management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E255C-6100-4047-93C6-C407B13B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multiprogramming environment, the OS decides which process gets the processor when and for how much time. This function is called </a:t>
            </a:r>
            <a:r>
              <a:rPr lang="en-US" sz="2000" b="1" dirty="0"/>
              <a:t>process scheduling</a:t>
            </a:r>
            <a:r>
              <a:rPr lang="en-US" sz="2000" dirty="0"/>
              <a:t>. An Operating System does the following activities for processor management </a:t>
            </a:r>
          </a:p>
          <a:p>
            <a:pPr lvl="1"/>
            <a:r>
              <a:rPr lang="en-US" sz="1800" dirty="0"/>
              <a:t>Keeps tracks of processor and status of process. The program responsible for this task is known as </a:t>
            </a:r>
            <a:r>
              <a:rPr lang="en-US" sz="1800" b="1" dirty="0"/>
              <a:t>traffic controller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Allocates the processor (CPU) to a process.</a:t>
            </a:r>
          </a:p>
          <a:p>
            <a:pPr lvl="1"/>
            <a:r>
              <a:rPr lang="en-US" sz="1800" dirty="0"/>
              <a:t>De-allocates processor when a process is no longer required.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6909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E904EF194674780B6694B2D3E63A0" ma:contentTypeVersion="4" ma:contentTypeDescription="Create a new document." ma:contentTypeScope="" ma:versionID="99d0b2516fda24038595b065743ddaaa">
  <xsd:schema xmlns:xsd="http://www.w3.org/2001/XMLSchema" xmlns:xs="http://www.w3.org/2001/XMLSchema" xmlns:p="http://schemas.microsoft.com/office/2006/metadata/properties" xmlns:ns2="d2d48ac6-7e68-4e99-8a99-096f9eee866c" targetNamespace="http://schemas.microsoft.com/office/2006/metadata/properties" ma:root="true" ma:fieldsID="08b1b44d2f22e85a4b70b0089fe9956e" ns2:_="">
    <xsd:import namespace="d2d48ac6-7e68-4e99-8a99-096f9eee8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8ac6-7e68-4e99-8a99-096f9eee86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3B8863-12C0-45AB-99C8-454F15290D9E}"/>
</file>

<file path=customXml/itemProps2.xml><?xml version="1.0" encoding="utf-8"?>
<ds:datastoreItem xmlns:ds="http://schemas.openxmlformats.org/officeDocument/2006/customXml" ds:itemID="{8D8EB4D0-FCE8-4A57-808D-4606507BBA74}"/>
</file>

<file path=customXml/itemProps3.xml><?xml version="1.0" encoding="utf-8"?>
<ds:datastoreItem xmlns:ds="http://schemas.openxmlformats.org/officeDocument/2006/customXml" ds:itemID="{6404177F-218D-41F9-ADF6-A974B2D9913C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665</TotalTime>
  <Words>814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Operating Systems </vt:lpstr>
      <vt:lpstr>Definitions</vt:lpstr>
      <vt:lpstr>Objectives</vt:lpstr>
      <vt:lpstr>Computer System Architecture</vt:lpstr>
      <vt:lpstr>Contd.</vt:lpstr>
      <vt:lpstr>What does it do?</vt:lpstr>
      <vt:lpstr>Important Functions/Services Elaborated</vt:lpstr>
      <vt:lpstr>Memory Management</vt:lpstr>
      <vt:lpstr>Processor Management</vt:lpstr>
      <vt:lpstr>Device Management</vt:lpstr>
      <vt:lpstr>File Management</vt:lpstr>
      <vt:lpstr>Other important services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</dc:title>
  <dc:creator>ALI WAJEE UR REHMAN  - 11345</dc:creator>
  <cp:lastModifiedBy>Bushra Aziz</cp:lastModifiedBy>
  <cp:revision>19</cp:revision>
  <dcterms:created xsi:type="dcterms:W3CDTF">2018-04-02T15:20:33Z</dcterms:created>
  <dcterms:modified xsi:type="dcterms:W3CDTF">2025-03-14T07:32:34Z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0x010100A75E904EF194674780B6694B2D3E63A0</vt:lpwstr>
  </property>
</Properties>
</file>