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3-OS Structures, System </a:t>
            </a:r>
            <a:r>
              <a:rPr lang="en-US" dirty="0"/>
              <a:t>calls and Modes of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+mn-lt"/>
              </a:rPr>
              <a:t>Transition Between Modes</a:t>
            </a:r>
            <a:br>
              <a:rPr lang="en-US" altLang="en-US" b="1" dirty="0">
                <a:solidFill>
                  <a:schemeClr val="bg1"/>
                </a:solidFill>
                <a:latin typeface="+mn-lt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81146" y="341063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accent2"/>
                </a:solidFill>
              </a:rPr>
              <a:t>How System Calls Switch Modes: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A system call triggers a switch from user mode to kernel mode.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Example: open() system call moves from user mode to kernel mode to access files.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accent2"/>
                </a:solidFill>
              </a:rPr>
              <a:t>Examples of Kernel and User Mode Operations: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Kernel Mode: Memory allocation, hardware access, scheduling.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User Mode: Running applications, executing code without direct hardware access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28" y="3050095"/>
            <a:ext cx="463932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Importance of OS Structures: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711485"/>
            <a:ext cx="62109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understanding how OS components interact.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Aids in designing efficient and modular operating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customization for specific system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OS Structures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Monolithic System: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Entire OS runs as a single program in kernel mode.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UNIX.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Advantages: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High performance due to minimal inter-process communication (IPC).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Simple design and efficient execution.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Disadvantages: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Difficult to modify and maintain due to tight integration.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 single bug can crash the entire system.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192" y="1999637"/>
            <a:ext cx="375337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OS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Layered Approach: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OS is divided into multiple layers, each built on top of the lower one.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THE operating system.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Advantages: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Modular design simplifies debugging and system updates.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Easier to develop and maintain due to clear separation of functionalities.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Disadvantages: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Performance overhead due to additional layers of abstraction.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Defining correct layer interactions can be complex.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08" y="2410388"/>
            <a:ext cx="352474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OS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accent1"/>
                </a:solidFill>
              </a:rPr>
              <a:t>MS-DOS System:</a:t>
            </a:r>
            <a:endParaRPr lang="en-US" altLang="en-US" sz="1800" dirty="0">
              <a:solidFill>
                <a:schemeClr val="accent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A simple structure where applications directly interact with hardware through the kernel.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</a:rPr>
              <a:t>Example: MS-DOS.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bg1"/>
                </a:solidFill>
              </a:rPr>
              <a:t>Advantages: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</a:rPr>
              <a:t>Fast and lightweight due to minimal overhead.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</a:rPr>
              <a:t>Direct access to hardware improves efficiency for certain tasks.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bg1"/>
                </a:solidFill>
              </a:rPr>
              <a:t>Disadvantages:</a:t>
            </a:r>
            <a:endParaRPr lang="en-US" altLang="en-US" sz="1800" dirty="0">
              <a:solidFill>
                <a:schemeClr val="bg1"/>
              </a:solidFill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</a:rPr>
              <a:t>Lack of security and protection between processes.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bg1"/>
                </a:solidFill>
              </a:rPr>
              <a:t>Poor multitasking support as it follows a single-tasking approach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14" y="2347719"/>
            <a:ext cx="343900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Calls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Definition: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 system call is a mechanism that allows user applications to request services from the OS kernel.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Purpose and Importance: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Provides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controlled access to hardware and resources.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Enables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process management, file handling, and communication.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Acts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as a bridge between user programs and OS functions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16" y="1732952"/>
            <a:ext cx="428684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Categories of System Calls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726" y="2445488"/>
            <a:ext cx="81232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Process Management:</a:t>
            </a:r>
          </a:p>
          <a:p>
            <a:pPr marL="68580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</a:rPr>
              <a:t>Create, terminate, execute, and manage processes.</a:t>
            </a:r>
          </a:p>
          <a:p>
            <a:pPr marL="68580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Arial" panose="020B0604020202020204" pitchFamily="34" charset="0"/>
              </a:rPr>
              <a:t>Example: </a:t>
            </a:r>
            <a:r>
              <a:rPr lang="en-US" altLang="en-US" sz="1600" dirty="0" smtClean="0">
                <a:latin typeface="Arial Unicode MS"/>
              </a:rPr>
              <a:t>fork()</a:t>
            </a:r>
            <a:r>
              <a:rPr lang="en-US" altLang="en-US" sz="1600" dirty="0" smtClean="0"/>
              <a:t>, </a:t>
            </a:r>
            <a:r>
              <a:rPr lang="en-US" altLang="en-US" sz="1600" dirty="0" smtClean="0">
                <a:latin typeface="Arial Unicode MS"/>
              </a:rPr>
              <a:t>exec()</a:t>
            </a:r>
            <a:r>
              <a:rPr lang="en-US" altLang="en-US" sz="1600" dirty="0" smtClean="0"/>
              <a:t>, </a:t>
            </a:r>
            <a:r>
              <a:rPr lang="en-US" altLang="en-US" sz="1600" dirty="0" smtClean="0">
                <a:latin typeface="Arial Unicode MS"/>
              </a:rPr>
              <a:t>exit()</a:t>
            </a:r>
            <a:r>
              <a:rPr lang="en-US" altLang="en-US" sz="1600" dirty="0" smtClean="0"/>
              <a:t>.</a:t>
            </a:r>
            <a:endParaRPr lang="en-US" altLang="en-US" sz="1600" b="1" dirty="0" smtClean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File </a:t>
            </a:r>
            <a:r>
              <a:rPr lang="en-US" altLang="en-US" b="1" dirty="0">
                <a:latin typeface="Arial" panose="020B0604020202020204" pitchFamily="34" charset="0"/>
              </a:rPr>
              <a:t>Management: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Open, read, write, close files.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Example: </a:t>
            </a:r>
            <a:r>
              <a:rPr lang="en-US" altLang="en-US" dirty="0">
                <a:latin typeface="Arial Unicode MS"/>
              </a:rPr>
              <a:t>open()</a:t>
            </a:r>
            <a:r>
              <a:rPr lang="en-US" altLang="en-US" dirty="0"/>
              <a:t>, </a:t>
            </a:r>
            <a:r>
              <a:rPr lang="en-US" altLang="en-US" dirty="0">
                <a:latin typeface="Arial Unicode MS"/>
              </a:rPr>
              <a:t>read()</a:t>
            </a:r>
            <a:r>
              <a:rPr lang="en-US" altLang="en-US" dirty="0"/>
              <a:t>, </a:t>
            </a:r>
            <a:r>
              <a:rPr lang="en-US" altLang="en-US" dirty="0">
                <a:latin typeface="Arial Unicode MS"/>
              </a:rPr>
              <a:t>write()</a:t>
            </a:r>
            <a:r>
              <a:rPr lang="en-US" altLang="en-US" dirty="0"/>
              <a:t>, </a:t>
            </a:r>
            <a:r>
              <a:rPr lang="en-US" altLang="en-US" dirty="0">
                <a:latin typeface="Arial Unicode MS"/>
              </a:rPr>
              <a:t>close()</a:t>
            </a:r>
            <a:r>
              <a:rPr lang="en-US" altLang="en-US" dirty="0"/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Device Management: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Request and release device access.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Example: </a:t>
            </a:r>
            <a:r>
              <a:rPr lang="en-US" altLang="en-US" sz="1600" dirty="0" err="1">
                <a:latin typeface="Arial Unicode MS"/>
              </a:rPr>
              <a:t>ioctl</a:t>
            </a:r>
            <a:r>
              <a:rPr lang="en-US" altLang="en-US" sz="1600" dirty="0">
                <a:latin typeface="Arial Unicode MS"/>
              </a:rPr>
              <a:t>()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Arial Unicode MS"/>
              </a:rPr>
              <a:t>read()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Arial Unicode MS"/>
              </a:rPr>
              <a:t>write</a:t>
            </a:r>
            <a:r>
              <a:rPr lang="en-US" altLang="en-US" sz="1600" dirty="0" smtClean="0">
                <a:latin typeface="Arial Unicode MS"/>
              </a:rPr>
              <a:t>()</a:t>
            </a:r>
            <a:r>
              <a:rPr lang="en-US" altLang="en-US" sz="1600" dirty="0" smtClean="0"/>
              <a:t>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Categories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 smtClean="0">
                <a:latin typeface="Arial" panose="020B0604020202020204" pitchFamily="34" charset="0"/>
              </a:rPr>
              <a:t>Information Maintenance: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Get and set system time, process information.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Example: </a:t>
            </a:r>
            <a:r>
              <a:rPr lang="en-US" altLang="en-US" sz="1800" dirty="0" err="1" smtClean="0">
                <a:latin typeface="Arial Unicode MS"/>
              </a:rPr>
              <a:t>getpid</a:t>
            </a:r>
            <a:r>
              <a:rPr lang="en-US" altLang="en-US" sz="1800" dirty="0" smtClean="0">
                <a:latin typeface="Arial Unicode MS"/>
              </a:rPr>
              <a:t>()</a:t>
            </a:r>
            <a:r>
              <a:rPr lang="en-US" altLang="en-US" sz="1800" dirty="0" smtClean="0"/>
              <a:t>, </a:t>
            </a:r>
            <a:r>
              <a:rPr lang="en-US" altLang="en-US" sz="1800" dirty="0" err="1" smtClean="0">
                <a:latin typeface="Arial Unicode MS"/>
              </a:rPr>
              <a:t>settimeofday</a:t>
            </a:r>
            <a:r>
              <a:rPr lang="en-US" altLang="en-US" sz="1800" dirty="0" smtClean="0">
                <a:latin typeface="Arial Unicode MS"/>
              </a:rPr>
              <a:t>()</a:t>
            </a:r>
            <a:r>
              <a:rPr lang="en-US" altLang="en-US" sz="1800" dirty="0" smtClean="0"/>
              <a:t>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b="1" dirty="0" smtClean="0">
                <a:latin typeface="Arial" panose="020B0604020202020204" pitchFamily="34" charset="0"/>
              </a:rPr>
              <a:t>Communication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Create, send, and receive messages between processes.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Example: </a:t>
            </a:r>
            <a:r>
              <a:rPr lang="en-US" altLang="en-US" sz="1800" dirty="0">
                <a:latin typeface="Arial Unicode MS"/>
              </a:rPr>
              <a:t>pipe()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Arial Unicode MS"/>
              </a:rPr>
              <a:t>msgsend</a:t>
            </a:r>
            <a:r>
              <a:rPr lang="en-US" altLang="en-US" sz="1800" dirty="0">
                <a:latin typeface="Arial Unicode MS"/>
              </a:rPr>
              <a:t>()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Arial Unicode MS"/>
              </a:rPr>
              <a:t>msgrcv</a:t>
            </a:r>
            <a:r>
              <a:rPr lang="en-US" altLang="en-US" sz="1800" dirty="0">
                <a:latin typeface="Arial Unicode MS"/>
              </a:rPr>
              <a:t>()</a:t>
            </a:r>
            <a:r>
              <a:rPr lang="en-US" altLang="en-US" sz="1800" dirty="0"/>
              <a:t>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Modes of OS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Mode vs. Kernel Mode:</a:t>
            </a:r>
            <a:endParaRPr lang="en-US" dirty="0"/>
          </a:p>
          <a:p>
            <a:pPr lvl="1"/>
            <a:r>
              <a:rPr lang="en-US" dirty="0"/>
              <a:t>User Mode: Executes user applications with limited privileges.</a:t>
            </a:r>
          </a:p>
          <a:p>
            <a:pPr lvl="1"/>
            <a:r>
              <a:rPr lang="en-US" dirty="0"/>
              <a:t>Kernel Mode: Executes OS code with full control over system hardware.</a:t>
            </a:r>
          </a:p>
          <a:p>
            <a:r>
              <a:rPr lang="en-US" b="1" dirty="0"/>
              <a:t>Privileged Instructions:</a:t>
            </a:r>
            <a:endParaRPr lang="en-US" dirty="0"/>
          </a:p>
          <a:p>
            <a:pPr lvl="1"/>
            <a:r>
              <a:rPr lang="en-US" dirty="0"/>
              <a:t>Certain instructions (e.g., I/O operations, memory management) can only execute in kernel mode.</a:t>
            </a:r>
          </a:p>
          <a:p>
            <a:r>
              <a:rPr lang="en-US" b="1" dirty="0"/>
              <a:t>Mode Bit Mechanism:</a:t>
            </a:r>
            <a:endParaRPr lang="en-US" dirty="0"/>
          </a:p>
          <a:p>
            <a:pPr lvl="1"/>
            <a:r>
              <a:rPr lang="en-US" dirty="0"/>
              <a:t>A hardware-supported bit that distinguishes between user mode (0) and kernel mode 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5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904EF194674780B6694B2D3E63A0" ma:contentTypeVersion="4" ma:contentTypeDescription="Create a new document." ma:contentTypeScope="" ma:versionID="99d0b2516fda24038595b065743ddaaa">
  <xsd:schema xmlns:xsd="http://www.w3.org/2001/XMLSchema" xmlns:xs="http://www.w3.org/2001/XMLSchema" xmlns:p="http://schemas.microsoft.com/office/2006/metadata/properties" xmlns:ns2="d2d48ac6-7e68-4e99-8a99-096f9eee866c" targetNamespace="http://schemas.microsoft.com/office/2006/metadata/properties" ma:root="true" ma:fieldsID="08b1b44d2f22e85a4b70b0089fe9956e" ns2:_="">
    <xsd:import namespace="d2d48ac6-7e68-4e99-8a99-096f9eee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8ac6-7e68-4e99-8a99-096f9eee8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2F29BF-96EB-417D-A5F0-CA69ADF8703E}"/>
</file>

<file path=customXml/itemProps2.xml><?xml version="1.0" encoding="utf-8"?>
<ds:datastoreItem xmlns:ds="http://schemas.openxmlformats.org/officeDocument/2006/customXml" ds:itemID="{3DA23963-3E59-4B06-BAE0-9D8A95841FF3}"/>
</file>

<file path=customXml/itemProps3.xml><?xml version="1.0" encoding="utf-8"?>
<ds:datastoreItem xmlns:ds="http://schemas.openxmlformats.org/officeDocument/2006/customXml" ds:itemID="{01FE0BD1-FA14-47B2-A89F-ECD2DEEA9543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546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Ion Boardroom</vt:lpstr>
      <vt:lpstr>Operating Systems</vt:lpstr>
      <vt:lpstr>Importance of OS Structures:</vt:lpstr>
      <vt:lpstr>Types of OS Structures </vt:lpstr>
      <vt:lpstr>Types of OS Structures</vt:lpstr>
      <vt:lpstr>Types of OS Structures</vt:lpstr>
      <vt:lpstr>System Calls </vt:lpstr>
      <vt:lpstr>Categories of System Calls </vt:lpstr>
      <vt:lpstr>Categories of System Calls</vt:lpstr>
      <vt:lpstr>Modes of OS </vt:lpstr>
      <vt:lpstr>Transition Between Modes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Aziz</dc:creator>
  <cp:lastModifiedBy>Bushra Aziz</cp:lastModifiedBy>
  <cp:revision>4</cp:revision>
  <dcterms:created xsi:type="dcterms:W3CDTF">2025-03-06T08:41:00Z</dcterms:created>
  <dcterms:modified xsi:type="dcterms:W3CDTF">2025-03-14T07:37:43Z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0x010100A75E904EF194674780B6694B2D3E63A0</vt:lpwstr>
  </property>
</Properties>
</file>