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3.xml" ContentType="application/vnd.openxmlformats-officedocument.presentationml.notesSlide+xml"/>
  <Override PartName="/ppt/slideLayouts/slideLayout17.xml" ContentType="application/vnd.openxmlformats-officedocument.presentationml.slideLayout+xml"/>
  <Override PartName="/ppt/notesSlides/notesSlide4.xml" ContentType="application/vnd.openxmlformats-officedocument.presentationml.notesSlide+xml"/>
  <Override PartName="/ppt/slideLayouts/slideLayout16.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5.xml" ContentType="application/vnd.openxmlformats-officedocument.presentationml.slideLayout+xml"/>
  <Override PartName="/ppt/notesSlides/notesSlide7.xml" ContentType="application/vnd.openxmlformats-officedocument.presentationml.notesSlide+xml"/>
  <Override PartName="/ppt/slideLayouts/slideLayout10.xml" ContentType="application/vnd.openxmlformats-officedocument.presentationml.slideLayou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sldIdLst>
    <p:sldId id="256" r:id="rId2"/>
    <p:sldId id="348" r:id="rId3"/>
    <p:sldId id="349" r:id="rId4"/>
    <p:sldId id="358" r:id="rId5"/>
    <p:sldId id="359" r:id="rId6"/>
    <p:sldId id="361" r:id="rId7"/>
    <p:sldId id="362" r:id="rId8"/>
    <p:sldId id="363" r:id="rId9"/>
    <p:sldId id="364" r:id="rId10"/>
    <p:sldId id="365" r:id="rId11"/>
    <p:sldId id="366" r:id="rId12"/>
    <p:sldId id="367" r:id="rId13"/>
    <p:sldId id="368" r:id="rId14"/>
    <p:sldId id="382" r:id="rId15"/>
    <p:sldId id="383" r:id="rId16"/>
    <p:sldId id="369" r:id="rId17"/>
    <p:sldId id="386" r:id="rId18"/>
    <p:sldId id="370" r:id="rId19"/>
    <p:sldId id="371" r:id="rId20"/>
    <p:sldId id="372" r:id="rId21"/>
    <p:sldId id="373" r:id="rId22"/>
    <p:sldId id="384" r:id="rId23"/>
    <p:sldId id="385" r:id="rId24"/>
    <p:sldId id="374" r:id="rId25"/>
    <p:sldId id="387" r:id="rId26"/>
    <p:sldId id="377" r:id="rId27"/>
    <p:sldId id="378" r:id="rId28"/>
    <p:sldId id="379" r:id="rId29"/>
    <p:sldId id="381" r:id="rId30"/>
    <p:sldId id="30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0645" autoAdjust="0"/>
  </p:normalViewPr>
  <p:slideViewPr>
    <p:cSldViewPr snapToGrid="0">
      <p:cViewPr varScale="1">
        <p:scale>
          <a:sx n="72" d="100"/>
          <a:sy n="72" d="100"/>
        </p:scale>
        <p:origin x="11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79"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82"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80" Type="http://schemas.openxmlformats.org/officeDocument/2006/relationships/customXml" Target="../customXml/item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A8605-F9E4-436D-99A8-EB8586916B10}" type="datetimeFigureOut">
              <a:rPr lang="en-US" smtClean="0"/>
              <a:t>5/22/2025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F00CD-E5D4-41A8-9EDE-1B0CED5F3291}" type="slidenum">
              <a:rPr lang="en-US" smtClean="0"/>
              <a:t>‹#›</a:t>
            </a:fld>
            <a:endParaRPr lang="en-US"/>
          </a:p>
        </p:txBody>
      </p:sp>
    </p:spTree>
    <p:extLst>
      <p:ext uri="{BB962C8B-B14F-4D97-AF65-F5344CB8AC3E}">
        <p14:creationId xmlns:p14="http://schemas.microsoft.com/office/powerpoint/2010/main" val="98325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2F00CD-E5D4-41A8-9EDE-1B0CED5F3291}" type="slidenum">
              <a:rPr lang="en-US" smtClean="0"/>
              <a:t>1</a:t>
            </a:fld>
            <a:endParaRPr lang="en-US"/>
          </a:p>
        </p:txBody>
      </p:sp>
    </p:spTree>
    <p:extLst>
      <p:ext uri="{BB962C8B-B14F-4D97-AF65-F5344CB8AC3E}">
        <p14:creationId xmlns:p14="http://schemas.microsoft.com/office/powerpoint/2010/main" val="459902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a:p>
        </p:txBody>
      </p:sp>
    </p:spTree>
    <p:extLst>
      <p:ext uri="{BB962C8B-B14F-4D97-AF65-F5344CB8AC3E}">
        <p14:creationId xmlns:p14="http://schemas.microsoft.com/office/powerpoint/2010/main" val="3303081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a:p>
        </p:txBody>
      </p:sp>
    </p:spTree>
    <p:extLst>
      <p:ext uri="{BB962C8B-B14F-4D97-AF65-F5344CB8AC3E}">
        <p14:creationId xmlns:p14="http://schemas.microsoft.com/office/powerpoint/2010/main" val="280138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a:p>
        </p:txBody>
      </p:sp>
    </p:spTree>
    <p:extLst>
      <p:ext uri="{BB962C8B-B14F-4D97-AF65-F5344CB8AC3E}">
        <p14:creationId xmlns:p14="http://schemas.microsoft.com/office/powerpoint/2010/main" val="3662405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a:p>
        </p:txBody>
      </p:sp>
    </p:spTree>
    <p:extLst>
      <p:ext uri="{BB962C8B-B14F-4D97-AF65-F5344CB8AC3E}">
        <p14:creationId xmlns:p14="http://schemas.microsoft.com/office/powerpoint/2010/main" val="4215491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a:p>
        </p:txBody>
      </p:sp>
    </p:spTree>
    <p:extLst>
      <p:ext uri="{BB962C8B-B14F-4D97-AF65-F5344CB8AC3E}">
        <p14:creationId xmlns:p14="http://schemas.microsoft.com/office/powerpoint/2010/main" val="3948521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a:p>
        </p:txBody>
      </p:sp>
    </p:spTree>
    <p:extLst>
      <p:ext uri="{BB962C8B-B14F-4D97-AF65-F5344CB8AC3E}">
        <p14:creationId xmlns:p14="http://schemas.microsoft.com/office/powerpoint/2010/main" val="508551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a:p>
        </p:txBody>
      </p:sp>
    </p:spTree>
    <p:extLst>
      <p:ext uri="{BB962C8B-B14F-4D97-AF65-F5344CB8AC3E}">
        <p14:creationId xmlns:p14="http://schemas.microsoft.com/office/powerpoint/2010/main" val="3726576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a:p>
        </p:txBody>
      </p:sp>
    </p:spTree>
    <p:extLst>
      <p:ext uri="{BB962C8B-B14F-4D97-AF65-F5344CB8AC3E}">
        <p14:creationId xmlns:p14="http://schemas.microsoft.com/office/powerpoint/2010/main" val="28201041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a:p>
        </p:txBody>
      </p:sp>
    </p:spTree>
    <p:extLst>
      <p:ext uri="{BB962C8B-B14F-4D97-AF65-F5344CB8AC3E}">
        <p14:creationId xmlns:p14="http://schemas.microsoft.com/office/powerpoint/2010/main" val="1496191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a:p>
        </p:txBody>
      </p:sp>
    </p:spTree>
    <p:extLst>
      <p:ext uri="{BB962C8B-B14F-4D97-AF65-F5344CB8AC3E}">
        <p14:creationId xmlns:p14="http://schemas.microsoft.com/office/powerpoint/2010/main" val="65757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a:p>
        </p:txBody>
      </p:sp>
    </p:spTree>
    <p:extLst>
      <p:ext uri="{BB962C8B-B14F-4D97-AF65-F5344CB8AC3E}">
        <p14:creationId xmlns:p14="http://schemas.microsoft.com/office/powerpoint/2010/main" val="17904685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a:p>
        </p:txBody>
      </p:sp>
    </p:spTree>
    <p:extLst>
      <p:ext uri="{BB962C8B-B14F-4D97-AF65-F5344CB8AC3E}">
        <p14:creationId xmlns:p14="http://schemas.microsoft.com/office/powerpoint/2010/main" val="4077096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JM" dirty="0" smtClean="0"/>
              <a:t>Same Banker’s algorithm could be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a:p>
        </p:txBody>
      </p:sp>
    </p:spTree>
    <p:extLst>
      <p:ext uri="{BB962C8B-B14F-4D97-AF65-F5344CB8AC3E}">
        <p14:creationId xmlns:p14="http://schemas.microsoft.com/office/powerpoint/2010/main" val="1229106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a:p>
        </p:txBody>
      </p:sp>
    </p:spTree>
    <p:extLst>
      <p:ext uri="{BB962C8B-B14F-4D97-AF65-F5344CB8AC3E}">
        <p14:creationId xmlns:p14="http://schemas.microsoft.com/office/powerpoint/2010/main" val="4347998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a:p>
        </p:txBody>
      </p:sp>
    </p:spTree>
    <p:extLst>
      <p:ext uri="{BB962C8B-B14F-4D97-AF65-F5344CB8AC3E}">
        <p14:creationId xmlns:p14="http://schemas.microsoft.com/office/powerpoint/2010/main" val="3391197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a:p>
        </p:txBody>
      </p:sp>
    </p:spTree>
    <p:extLst>
      <p:ext uri="{BB962C8B-B14F-4D97-AF65-F5344CB8AC3E}">
        <p14:creationId xmlns:p14="http://schemas.microsoft.com/office/powerpoint/2010/main" val="1854939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a:t>
            </a:fld>
            <a:endParaRPr lang="en-US"/>
          </a:p>
        </p:txBody>
      </p:sp>
    </p:spTree>
    <p:extLst>
      <p:ext uri="{BB962C8B-B14F-4D97-AF65-F5344CB8AC3E}">
        <p14:creationId xmlns:p14="http://schemas.microsoft.com/office/powerpoint/2010/main" val="87798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a:p>
        </p:txBody>
      </p:sp>
    </p:spTree>
    <p:extLst>
      <p:ext uri="{BB962C8B-B14F-4D97-AF65-F5344CB8AC3E}">
        <p14:creationId xmlns:p14="http://schemas.microsoft.com/office/powerpoint/2010/main" val="3698764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a:p>
        </p:txBody>
      </p:sp>
    </p:spTree>
    <p:extLst>
      <p:ext uri="{BB962C8B-B14F-4D97-AF65-F5344CB8AC3E}">
        <p14:creationId xmlns:p14="http://schemas.microsoft.com/office/powerpoint/2010/main" val="2867974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a:p>
        </p:txBody>
      </p:sp>
    </p:spTree>
    <p:extLst>
      <p:ext uri="{BB962C8B-B14F-4D97-AF65-F5344CB8AC3E}">
        <p14:creationId xmlns:p14="http://schemas.microsoft.com/office/powerpoint/2010/main" val="1556252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a:p>
        </p:txBody>
      </p:sp>
    </p:spTree>
    <p:extLst>
      <p:ext uri="{BB962C8B-B14F-4D97-AF65-F5344CB8AC3E}">
        <p14:creationId xmlns:p14="http://schemas.microsoft.com/office/powerpoint/2010/main" val="1578891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a:p>
        </p:txBody>
      </p:sp>
    </p:spTree>
    <p:extLst>
      <p:ext uri="{BB962C8B-B14F-4D97-AF65-F5344CB8AC3E}">
        <p14:creationId xmlns:p14="http://schemas.microsoft.com/office/powerpoint/2010/main" val="957194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5/22/2025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5/22/2025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5/22/2025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5/22/2025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5/22/2025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5/22/2025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5/22/2025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5/22/2025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5/22/2025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5/22/2025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5/22/2025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5/22/2025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6220-916C-4E1B-883D-302EDBF403C3}"/>
              </a:ext>
            </a:extLst>
          </p:cNvPr>
          <p:cNvSpPr>
            <a:spLocks noGrp="1"/>
          </p:cNvSpPr>
          <p:nvPr>
            <p:ph type="ctrTitle"/>
          </p:nvPr>
        </p:nvSpPr>
        <p:spPr/>
        <p:txBody>
          <a:bodyPr/>
          <a:lstStyle/>
          <a:p>
            <a:r>
              <a:rPr lang="en-US" dirty="0" smtClean="0"/>
              <a:t>Deadlock</a:t>
            </a:r>
            <a:endParaRPr lang="en-US" dirty="0"/>
          </a:p>
        </p:txBody>
      </p:sp>
      <p:sp>
        <p:nvSpPr>
          <p:cNvPr id="3" name="Subtitle 2">
            <a:extLst>
              <a:ext uri="{FF2B5EF4-FFF2-40B4-BE49-F238E27FC236}">
                <a16:creationId xmlns:a16="http://schemas.microsoft.com/office/drawing/2014/main" id="{9B4501F3-9EA8-4974-B6CF-CBB4FBDE6211}"/>
              </a:ext>
            </a:extLst>
          </p:cNvPr>
          <p:cNvSpPr>
            <a:spLocks noGrp="1"/>
          </p:cNvSpPr>
          <p:nvPr>
            <p:ph type="subTitle" idx="1"/>
          </p:nvPr>
        </p:nvSpPr>
        <p:spPr/>
        <p:txBody>
          <a:bodyPr>
            <a:normAutofit fontScale="92500"/>
          </a:bodyPr>
          <a:lstStyle/>
          <a:p>
            <a:r>
              <a:rPr lang="en-GB" dirty="0" smtClean="0"/>
              <a:t>Deadlock, Deadlock handling methods(AVOIDANCE,DETECTION,RECOVERY)</a:t>
            </a:r>
          </a:p>
          <a:p>
            <a:r>
              <a:rPr lang="en-GB" dirty="0"/>
              <a:t>Week#9-10 </a:t>
            </a:r>
            <a:endParaRPr lang="en-US" dirty="0"/>
          </a:p>
        </p:txBody>
      </p:sp>
    </p:spTree>
    <p:extLst>
      <p:ext uri="{BB962C8B-B14F-4D97-AF65-F5344CB8AC3E}">
        <p14:creationId xmlns:p14="http://schemas.microsoft.com/office/powerpoint/2010/main" val="236192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Deadlock Prevention</a:t>
            </a:r>
            <a:endParaRPr lang="en-US" dirty="0"/>
          </a:p>
        </p:txBody>
      </p:sp>
      <p:sp>
        <p:nvSpPr>
          <p:cNvPr id="3" name="Content Placeholder 2"/>
          <p:cNvSpPr>
            <a:spLocks noGrp="1"/>
          </p:cNvSpPr>
          <p:nvPr>
            <p:ph idx="1"/>
          </p:nvPr>
        </p:nvSpPr>
        <p:spPr/>
        <p:txBody>
          <a:bodyPr/>
          <a:lstStyle/>
          <a:p>
            <a:r>
              <a:rPr lang="en-US" smtClean="0"/>
              <a:t>Mutual Exclusion</a:t>
            </a:r>
          </a:p>
          <a:p>
            <a:pPr lvl="1"/>
            <a:r>
              <a:rPr lang="en-US" smtClean="0"/>
              <a:t>Must be supported by the OS</a:t>
            </a:r>
          </a:p>
          <a:p>
            <a:r>
              <a:rPr lang="en-US" smtClean="0"/>
              <a:t>Hold and Wait</a:t>
            </a:r>
          </a:p>
          <a:p>
            <a:pPr lvl="1"/>
            <a:r>
              <a:rPr lang="en-US" smtClean="0"/>
              <a:t>Require a process request all of its required resources at one time</a:t>
            </a:r>
          </a:p>
          <a:p>
            <a:endParaRPr lang="en-US" dirty="0"/>
          </a:p>
        </p:txBody>
      </p:sp>
    </p:spTree>
    <p:extLst>
      <p:ext uri="{BB962C8B-B14F-4D97-AF65-F5344CB8AC3E}">
        <p14:creationId xmlns:p14="http://schemas.microsoft.com/office/powerpoint/2010/main" val="321166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Deadlock Prevention</a:t>
            </a:r>
            <a:endParaRPr lang="en-US" dirty="0"/>
          </a:p>
        </p:txBody>
      </p:sp>
      <p:sp>
        <p:nvSpPr>
          <p:cNvPr id="3" name="Content Placeholder 2"/>
          <p:cNvSpPr>
            <a:spLocks noGrp="1"/>
          </p:cNvSpPr>
          <p:nvPr>
            <p:ph idx="1"/>
          </p:nvPr>
        </p:nvSpPr>
        <p:spPr/>
        <p:txBody>
          <a:bodyPr/>
          <a:lstStyle/>
          <a:p>
            <a:r>
              <a:rPr lang="en-US" dirty="0" smtClean="0"/>
              <a:t>No Preemption</a:t>
            </a:r>
          </a:p>
          <a:p>
            <a:pPr lvl="1"/>
            <a:r>
              <a:rPr lang="en-US" dirty="0" smtClean="0"/>
              <a:t>If a further request for a resource is denied; Process must release resources it already has and request them all together again</a:t>
            </a:r>
          </a:p>
          <a:p>
            <a:pPr lvl="1"/>
            <a:r>
              <a:rPr lang="en-US" dirty="0" smtClean="0"/>
              <a:t>OS may preempt a process to require it to release its resources</a:t>
            </a:r>
          </a:p>
          <a:p>
            <a:pPr lvl="2"/>
            <a:r>
              <a:rPr lang="en-JM" dirty="0" smtClean="0"/>
              <a:t>Only possible if processes have different priorities</a:t>
            </a:r>
            <a:endParaRPr lang="en-US" dirty="0" smtClean="0"/>
          </a:p>
          <a:p>
            <a:r>
              <a:rPr lang="en-US" dirty="0" smtClean="0"/>
              <a:t>Circular Wait</a:t>
            </a:r>
          </a:p>
          <a:p>
            <a:pPr lvl="1"/>
            <a:r>
              <a:rPr lang="en-US" dirty="0" smtClean="0"/>
              <a:t>Define a linear ordering of resource types</a:t>
            </a:r>
          </a:p>
          <a:p>
            <a:pPr lvl="1"/>
            <a:r>
              <a:rPr lang="en-JM" dirty="0" smtClean="0"/>
              <a:t>The processes are only allowed to request resources in a numerical order </a:t>
            </a:r>
            <a:endParaRPr lang="en-US" dirty="0" smtClean="0"/>
          </a:p>
          <a:p>
            <a:endParaRPr lang="en-US" dirty="0"/>
          </a:p>
        </p:txBody>
      </p:sp>
    </p:spTree>
    <p:extLst>
      <p:ext uri="{BB962C8B-B14F-4D97-AF65-F5344CB8AC3E}">
        <p14:creationId xmlns:p14="http://schemas.microsoft.com/office/powerpoint/2010/main" val="2571188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Avoidance</a:t>
            </a:r>
            <a:endParaRPr lang="en-US" dirty="0"/>
          </a:p>
        </p:txBody>
      </p:sp>
      <p:sp>
        <p:nvSpPr>
          <p:cNvPr id="3" name="Content Placeholder 2"/>
          <p:cNvSpPr>
            <a:spLocks noGrp="1"/>
          </p:cNvSpPr>
          <p:nvPr>
            <p:ph idx="1"/>
          </p:nvPr>
        </p:nvSpPr>
        <p:spPr/>
        <p:txBody>
          <a:bodyPr/>
          <a:lstStyle/>
          <a:p>
            <a:r>
              <a:rPr lang="en-US" dirty="0" smtClean="0"/>
              <a:t>A decision is made dynamically whether the current resource allocation request will, if granted, potentially lead to a deadlock</a:t>
            </a:r>
          </a:p>
          <a:p>
            <a:r>
              <a:rPr lang="en-US" dirty="0" smtClean="0"/>
              <a:t>Requires knowledge of future process requests</a:t>
            </a:r>
          </a:p>
          <a:p>
            <a:endParaRPr lang="en-US" dirty="0"/>
          </a:p>
        </p:txBody>
      </p:sp>
    </p:spTree>
    <p:extLst>
      <p:ext uri="{BB962C8B-B14F-4D97-AF65-F5344CB8AC3E}">
        <p14:creationId xmlns:p14="http://schemas.microsoft.com/office/powerpoint/2010/main" val="40105452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Two Approaches to </a:t>
            </a:r>
            <a:br>
              <a:rPr lang="en-US" smtClean="0"/>
            </a:br>
            <a:r>
              <a:rPr lang="en-US" smtClean="0"/>
              <a:t>Deadlock Avoidance</a:t>
            </a:r>
            <a:endParaRPr lang="en-US" dirty="0"/>
          </a:p>
        </p:txBody>
      </p:sp>
      <p:sp>
        <p:nvSpPr>
          <p:cNvPr id="3" name="Content Placeholder 2"/>
          <p:cNvSpPr>
            <a:spLocks noGrp="1"/>
          </p:cNvSpPr>
          <p:nvPr>
            <p:ph idx="1"/>
          </p:nvPr>
        </p:nvSpPr>
        <p:spPr/>
        <p:txBody>
          <a:bodyPr/>
          <a:lstStyle/>
          <a:p>
            <a:r>
              <a:rPr lang="en-US" smtClean="0"/>
              <a:t>Do not start a process if its demands might lead to deadlock</a:t>
            </a:r>
          </a:p>
          <a:p>
            <a:r>
              <a:rPr lang="en-US" smtClean="0"/>
              <a:t>Do not grant an incremental resource request to a process if this allocation might lead to deadlock</a:t>
            </a:r>
          </a:p>
          <a:p>
            <a:endParaRPr lang="en-US" dirty="0"/>
          </a:p>
        </p:txBody>
      </p:sp>
    </p:spTree>
    <p:extLst>
      <p:ext uri="{BB962C8B-B14F-4D97-AF65-F5344CB8AC3E}">
        <p14:creationId xmlns:p14="http://schemas.microsoft.com/office/powerpoint/2010/main" val="1572251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Process Initiation Denial</a:t>
            </a:r>
            <a:endParaRPr lang="en-US" dirty="0"/>
          </a:p>
        </p:txBody>
      </p:sp>
      <p:sp>
        <p:nvSpPr>
          <p:cNvPr id="3" name="Content Placeholder 2"/>
          <p:cNvSpPr>
            <a:spLocks noGrp="1"/>
          </p:cNvSpPr>
          <p:nvPr>
            <p:ph idx="1"/>
          </p:nvPr>
        </p:nvSpPr>
        <p:spPr/>
        <p:txBody>
          <a:bodyPr/>
          <a:lstStyle/>
          <a:p>
            <a:r>
              <a:rPr lang="en-JM" dirty="0" smtClean="0"/>
              <a:t>Consider a system of m processes and n different types of resources, lets define following vectors and matrices:</a:t>
            </a:r>
          </a:p>
          <a:p>
            <a:endParaRPr lang="en-US" dirty="0"/>
          </a:p>
        </p:txBody>
      </p:sp>
      <p:pic>
        <p:nvPicPr>
          <p:cNvPr id="4" name="Picture 3"/>
          <p:cNvPicPr>
            <a:picLocks noChangeAspect="1"/>
          </p:cNvPicPr>
          <p:nvPr/>
        </p:nvPicPr>
        <p:blipFill>
          <a:blip r:embed="rId2"/>
          <a:stretch>
            <a:fillRect/>
          </a:stretch>
        </p:blipFill>
        <p:spPr>
          <a:xfrm>
            <a:off x="2231403" y="3197389"/>
            <a:ext cx="7239000" cy="3038475"/>
          </a:xfrm>
          <a:prstGeom prst="rect">
            <a:avLst/>
          </a:prstGeom>
        </p:spPr>
      </p:pic>
    </p:spTree>
    <p:extLst>
      <p:ext uri="{BB962C8B-B14F-4D97-AF65-F5344CB8AC3E}">
        <p14:creationId xmlns:p14="http://schemas.microsoft.com/office/powerpoint/2010/main" val="117059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Contd.</a:t>
            </a:r>
            <a:endParaRPr lang="en-US" dirty="0"/>
          </a:p>
        </p:txBody>
      </p:sp>
      <p:sp>
        <p:nvSpPr>
          <p:cNvPr id="3" name="Content Placeholder 2"/>
          <p:cNvSpPr>
            <a:spLocks noGrp="1"/>
          </p:cNvSpPr>
          <p:nvPr>
            <p:ph idx="1"/>
          </p:nvPr>
        </p:nvSpPr>
        <p:spPr>
          <a:xfrm>
            <a:off x="1154954" y="2342852"/>
            <a:ext cx="9591603" cy="4123936"/>
          </a:xfrm>
        </p:spPr>
        <p:txBody>
          <a:bodyPr>
            <a:normAutofit/>
          </a:bodyPr>
          <a:lstStyle/>
          <a:p>
            <a:r>
              <a:rPr lang="en-JM" dirty="0" smtClean="0"/>
              <a:t>Given that the following relationships hold;</a:t>
            </a:r>
          </a:p>
          <a:p>
            <a:endParaRPr lang="en-JM" dirty="0"/>
          </a:p>
          <a:p>
            <a:endParaRPr lang="en-JM" dirty="0" smtClean="0"/>
          </a:p>
          <a:p>
            <a:endParaRPr lang="en-JM" dirty="0"/>
          </a:p>
          <a:p>
            <a:endParaRPr lang="en-JM" dirty="0" smtClean="0"/>
          </a:p>
          <a:p>
            <a:r>
              <a:rPr lang="en-JM" dirty="0"/>
              <a:t>S</a:t>
            </a:r>
            <a:r>
              <a:rPr lang="en-JM" dirty="0" smtClean="0"/>
              <a:t>tart a new process only if the maximum claim of all the processes plus the new process can be met or else don’t start it.</a:t>
            </a:r>
          </a:p>
          <a:p>
            <a:endParaRPr lang="en-JM" dirty="0"/>
          </a:p>
          <a:p>
            <a:r>
              <a:rPr lang="en-JM" dirty="0" smtClean="0"/>
              <a:t>Problem: It assumes the worst that is all processes will make their maximum claims together.</a:t>
            </a:r>
          </a:p>
          <a:p>
            <a:endParaRPr lang="en-JM" dirty="0" smtClean="0"/>
          </a:p>
          <a:p>
            <a:endParaRPr lang="en-US" dirty="0"/>
          </a:p>
        </p:txBody>
      </p:sp>
      <p:pic>
        <p:nvPicPr>
          <p:cNvPr id="4" name="Picture 3"/>
          <p:cNvPicPr>
            <a:picLocks noChangeAspect="1"/>
          </p:cNvPicPr>
          <p:nvPr/>
        </p:nvPicPr>
        <p:blipFill>
          <a:blip r:embed="rId2"/>
          <a:stretch>
            <a:fillRect/>
          </a:stretch>
        </p:blipFill>
        <p:spPr>
          <a:xfrm>
            <a:off x="2714773" y="2718601"/>
            <a:ext cx="6429375" cy="1571625"/>
          </a:xfrm>
          <a:prstGeom prst="rect">
            <a:avLst/>
          </a:prstGeom>
        </p:spPr>
      </p:pic>
      <p:pic>
        <p:nvPicPr>
          <p:cNvPr id="5" name="Picture 4"/>
          <p:cNvPicPr>
            <a:picLocks noChangeAspect="1"/>
          </p:cNvPicPr>
          <p:nvPr/>
        </p:nvPicPr>
        <p:blipFill rotWithShape="1">
          <a:blip r:embed="rId3"/>
          <a:srcRect b="11908"/>
          <a:stretch/>
        </p:blipFill>
        <p:spPr>
          <a:xfrm>
            <a:off x="4326905" y="4991349"/>
            <a:ext cx="3054284" cy="495052"/>
          </a:xfrm>
          <a:prstGeom prst="rect">
            <a:avLst/>
          </a:prstGeom>
        </p:spPr>
      </p:pic>
    </p:spTree>
    <p:extLst>
      <p:ext uri="{BB962C8B-B14F-4D97-AF65-F5344CB8AC3E}">
        <p14:creationId xmlns:p14="http://schemas.microsoft.com/office/powerpoint/2010/main" val="1446874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Allocation Denial</a:t>
            </a:r>
            <a:endParaRPr lang="en-US" dirty="0"/>
          </a:p>
        </p:txBody>
      </p:sp>
      <p:sp>
        <p:nvSpPr>
          <p:cNvPr id="3" name="Content Placeholder 2"/>
          <p:cNvSpPr>
            <a:spLocks noGrp="1"/>
          </p:cNvSpPr>
          <p:nvPr>
            <p:ph idx="1"/>
          </p:nvPr>
        </p:nvSpPr>
        <p:spPr/>
        <p:txBody>
          <a:bodyPr/>
          <a:lstStyle/>
          <a:p>
            <a:r>
              <a:rPr lang="en-US" dirty="0" smtClean="0"/>
              <a:t>Referred to as the banker’s algorithm</a:t>
            </a:r>
          </a:p>
          <a:p>
            <a:r>
              <a:rPr lang="en-US" dirty="0" smtClean="0"/>
              <a:t>State of the system is the current allocation of resources to process</a:t>
            </a:r>
          </a:p>
          <a:p>
            <a:r>
              <a:rPr lang="en-US" dirty="0" smtClean="0"/>
              <a:t>Safe state is where there is at least one sequence that does not result in deadlock</a:t>
            </a:r>
          </a:p>
          <a:p>
            <a:r>
              <a:rPr lang="en-US" dirty="0" smtClean="0"/>
              <a:t>Unsafe state is a state, where there is no such safe sequence</a:t>
            </a:r>
          </a:p>
          <a:p>
            <a:r>
              <a:rPr lang="en-US" dirty="0" smtClean="0"/>
              <a:t>Refer to classwork for problem solution </a:t>
            </a:r>
          </a:p>
          <a:p>
            <a:endParaRPr lang="en-US" dirty="0"/>
          </a:p>
        </p:txBody>
      </p:sp>
    </p:spTree>
    <p:extLst>
      <p:ext uri="{BB962C8B-B14F-4D97-AF65-F5344CB8AC3E}">
        <p14:creationId xmlns:p14="http://schemas.microsoft.com/office/powerpoint/2010/main" val="3334381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Dijkstra’s Banker’s Algorithm</a:t>
            </a:r>
            <a:endParaRPr lang="en-US" dirty="0"/>
          </a:p>
        </p:txBody>
      </p:sp>
      <p:sp>
        <p:nvSpPr>
          <p:cNvPr id="3" name="Content Placeholder 2"/>
          <p:cNvSpPr>
            <a:spLocks noGrp="1"/>
          </p:cNvSpPr>
          <p:nvPr>
            <p:ph idx="1"/>
          </p:nvPr>
        </p:nvSpPr>
        <p:spPr>
          <a:xfrm>
            <a:off x="1154954" y="2375555"/>
            <a:ext cx="9591603" cy="4110086"/>
          </a:xfrm>
        </p:spPr>
        <p:txBody>
          <a:bodyPr>
            <a:normAutofit fontScale="92500" lnSpcReduction="10000"/>
          </a:bodyPr>
          <a:lstStyle/>
          <a:p>
            <a:pPr algn="just"/>
            <a:r>
              <a:rPr lang="en-US" dirty="0"/>
              <a:t>When we refer to resources in </a:t>
            </a:r>
            <a:r>
              <a:rPr lang="en-US" dirty="0" smtClean="0"/>
              <a:t>deadlock avoidance, </a:t>
            </a:r>
            <a:r>
              <a:rPr lang="en-US" dirty="0"/>
              <a:t>we mean resources of the same type. The banker's Algorithm is easily extendable to pools of resources of several different types. For example, consider the allocation of a quantity, t, of identical tape </a:t>
            </a:r>
            <a:r>
              <a:rPr lang="en-US" dirty="0" smtClean="0"/>
              <a:t>drives. An </a:t>
            </a:r>
            <a:r>
              <a:rPr lang="en-US" dirty="0"/>
              <a:t>operating system shares a fixed number of equivalent tape drives, t, among a fixed number of users, u. Each user specifies in advance the maximum number of tape drives he or she will need during the execution of his or her job on the </a:t>
            </a:r>
            <a:r>
              <a:rPr lang="en-US" dirty="0" smtClean="0"/>
              <a:t>system. The </a:t>
            </a:r>
            <a:r>
              <a:rPr lang="en-US" dirty="0"/>
              <a:t>operating system will accept a user's request if that user's maximum need for tape drives does not exceed t</a:t>
            </a:r>
            <a:r>
              <a:rPr lang="en-US" dirty="0" smtClean="0"/>
              <a:t>.  A </a:t>
            </a:r>
            <a:r>
              <a:rPr lang="en-US" dirty="0"/>
              <a:t>user may obtain or release tape drives one by one. Sometimes, a user may have to wait to obtain an additional tape drive, but the operating system guarantees a finite wait. The current number of tape drives </a:t>
            </a:r>
            <a:r>
              <a:rPr lang="en-US" dirty="0" smtClean="0"/>
              <a:t>al located </a:t>
            </a:r>
            <a:r>
              <a:rPr lang="en-US" dirty="0"/>
              <a:t>to a user will never exceed that user's stated maximum need</a:t>
            </a:r>
            <a:r>
              <a:rPr lang="en-US" dirty="0" smtClean="0"/>
              <a:t>. If </a:t>
            </a:r>
            <a:r>
              <a:rPr lang="en-US" dirty="0"/>
              <a:t>the operating system is able to satisfy a user's maximum need for tape drives, then the user guarantees that the tape drives will be used and released to the operating system within finite time</a:t>
            </a:r>
            <a:r>
              <a:rPr lang="en-US" dirty="0" smtClean="0"/>
              <a:t>. The </a:t>
            </a:r>
            <a:r>
              <a:rPr lang="en-US" dirty="0"/>
              <a:t>current state of the system is called safe if it is possible for the operating system to allow all current users to complete their jobs within a finite </a:t>
            </a:r>
            <a:r>
              <a:rPr lang="en-US" dirty="0" smtClean="0"/>
              <a:t>time. If </a:t>
            </a:r>
            <a:r>
              <a:rPr lang="en-US" dirty="0"/>
              <a:t>not, then the current system state is called unsafe.</a:t>
            </a:r>
          </a:p>
          <a:p>
            <a:endParaRPr lang="en-US" dirty="0"/>
          </a:p>
        </p:txBody>
      </p:sp>
    </p:spTree>
    <p:extLst>
      <p:ext uri="{BB962C8B-B14F-4D97-AF65-F5344CB8AC3E}">
        <p14:creationId xmlns:p14="http://schemas.microsoft.com/office/powerpoint/2010/main" val="190017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Determination of a Safe State</a:t>
            </a:r>
            <a:endParaRPr lang="en-US" dirty="0"/>
          </a:p>
        </p:txBody>
      </p:sp>
      <p:pic>
        <p:nvPicPr>
          <p:cNvPr id="4" name="Content Placeholder 3" descr="Fig06_07a.gif"/>
          <p:cNvPicPr>
            <a:picLocks noGrp="1" noChangeAspect="1"/>
          </p:cNvPicPr>
          <p:nvPr>
            <p:ph idx="1"/>
          </p:nvPr>
        </p:nvPicPr>
        <p:blipFill>
          <a:blip r:embed="rId3"/>
          <a:stretch>
            <a:fillRect/>
          </a:stretch>
        </p:blipFill>
        <p:spPr>
          <a:xfrm>
            <a:off x="1913642" y="2621438"/>
            <a:ext cx="8492481" cy="2738437"/>
          </a:xfrm>
        </p:spPr>
      </p:pic>
    </p:spTree>
    <p:extLst>
      <p:ext uri="{BB962C8B-B14F-4D97-AF65-F5344CB8AC3E}">
        <p14:creationId xmlns:p14="http://schemas.microsoft.com/office/powerpoint/2010/main" val="36471754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Determination of a Safe State</a:t>
            </a:r>
            <a:endParaRPr lang="en-US" dirty="0"/>
          </a:p>
        </p:txBody>
      </p:sp>
      <p:pic>
        <p:nvPicPr>
          <p:cNvPr id="6" name="Content Placeholder 5" descr="Fig06_07b.gif"/>
          <p:cNvPicPr>
            <a:picLocks noGrp="1" noChangeAspect="1"/>
          </p:cNvPicPr>
          <p:nvPr>
            <p:ph idx="1"/>
          </p:nvPr>
        </p:nvPicPr>
        <p:blipFill>
          <a:blip r:embed="rId3"/>
          <a:stretch>
            <a:fillRect/>
          </a:stretch>
        </p:blipFill>
        <p:spPr>
          <a:xfrm>
            <a:off x="1837442" y="2640291"/>
            <a:ext cx="8703697" cy="2647950"/>
          </a:xfrm>
        </p:spPr>
      </p:pic>
    </p:spTree>
    <p:extLst>
      <p:ext uri="{BB962C8B-B14F-4D97-AF65-F5344CB8AC3E}">
        <p14:creationId xmlns:p14="http://schemas.microsoft.com/office/powerpoint/2010/main" val="464759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Deadlock</a:t>
            </a:r>
            <a:endParaRPr lang="en-US" dirty="0" smtClean="0"/>
          </a:p>
        </p:txBody>
      </p:sp>
      <p:sp>
        <p:nvSpPr>
          <p:cNvPr id="4" name="Content Placeholder 3"/>
          <p:cNvSpPr>
            <a:spLocks noGrp="1"/>
          </p:cNvSpPr>
          <p:nvPr>
            <p:ph idx="1"/>
          </p:nvPr>
        </p:nvSpPr>
        <p:spPr/>
        <p:txBody>
          <a:bodyPr/>
          <a:lstStyle/>
          <a:p>
            <a:r>
              <a:rPr lang="en-US" dirty="0" smtClean="0"/>
              <a:t>Permanent blocking of a set of processes that either compete for system resources or communicate with each other</a:t>
            </a:r>
          </a:p>
          <a:p>
            <a:r>
              <a:rPr lang="en-US" dirty="0" smtClean="0"/>
              <a:t>No efficient solution</a:t>
            </a:r>
          </a:p>
          <a:p>
            <a:r>
              <a:rPr lang="en-US" dirty="0" smtClean="0"/>
              <a:t>Involve conflicting needs for resources by two or more processes</a:t>
            </a:r>
          </a:p>
          <a:p>
            <a:endParaRPr lang="en-US" dirty="0" smtClean="0"/>
          </a:p>
        </p:txBody>
      </p:sp>
    </p:spTree>
    <p:extLst>
      <p:ext uri="{BB962C8B-B14F-4D97-AF65-F5344CB8AC3E}">
        <p14:creationId xmlns:p14="http://schemas.microsoft.com/office/powerpoint/2010/main" val="3681513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Determination of a Safe State</a:t>
            </a:r>
            <a:endParaRPr lang="en-US" dirty="0"/>
          </a:p>
        </p:txBody>
      </p:sp>
      <p:pic>
        <p:nvPicPr>
          <p:cNvPr id="6" name="Content Placeholder 5" descr="Fig06_07c.gif"/>
          <p:cNvPicPr>
            <a:picLocks noGrp="1" noChangeAspect="1"/>
          </p:cNvPicPr>
          <p:nvPr>
            <p:ph idx="1"/>
          </p:nvPr>
        </p:nvPicPr>
        <p:blipFill>
          <a:blip r:embed="rId3"/>
          <a:stretch>
            <a:fillRect/>
          </a:stretch>
        </p:blipFill>
        <p:spPr>
          <a:xfrm>
            <a:off x="2104534" y="2762053"/>
            <a:ext cx="8154298" cy="2595562"/>
          </a:xfrm>
        </p:spPr>
      </p:pic>
    </p:spTree>
    <p:extLst>
      <p:ext uri="{BB962C8B-B14F-4D97-AF65-F5344CB8AC3E}">
        <p14:creationId xmlns:p14="http://schemas.microsoft.com/office/powerpoint/2010/main" val="4203928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Determination of a Safe State</a:t>
            </a:r>
            <a:endParaRPr lang="en-US" dirty="0"/>
          </a:p>
        </p:txBody>
      </p:sp>
      <p:pic>
        <p:nvPicPr>
          <p:cNvPr id="6" name="Content Placeholder 5" descr="Fig06_07d.gif"/>
          <p:cNvPicPr>
            <a:picLocks noGrp="1" noChangeAspect="1"/>
          </p:cNvPicPr>
          <p:nvPr>
            <p:ph idx="1"/>
          </p:nvPr>
        </p:nvPicPr>
        <p:blipFill>
          <a:blip r:embed="rId3"/>
          <a:stretch>
            <a:fillRect/>
          </a:stretch>
        </p:blipFill>
        <p:spPr>
          <a:xfrm>
            <a:off x="1827324" y="2780907"/>
            <a:ext cx="8506810" cy="2667000"/>
          </a:xfrm>
        </p:spPr>
      </p:pic>
    </p:spTree>
    <p:extLst>
      <p:ext uri="{BB962C8B-B14F-4D97-AF65-F5344CB8AC3E}">
        <p14:creationId xmlns:p14="http://schemas.microsoft.com/office/powerpoint/2010/main" val="11616315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Determination of a Safe State</a:t>
            </a:r>
          </a:p>
        </p:txBody>
      </p:sp>
      <p:pic>
        <p:nvPicPr>
          <p:cNvPr id="4" name="Content Placeholder 3"/>
          <p:cNvPicPr>
            <a:picLocks noGrp="1" noChangeAspect="1"/>
          </p:cNvPicPr>
          <p:nvPr>
            <p:ph idx="1"/>
          </p:nvPr>
        </p:nvPicPr>
        <p:blipFill>
          <a:blip r:embed="rId2"/>
          <a:stretch>
            <a:fillRect/>
          </a:stretch>
        </p:blipFill>
        <p:spPr>
          <a:xfrm>
            <a:off x="2083970" y="2917416"/>
            <a:ext cx="8420100" cy="2562225"/>
          </a:xfrm>
          <a:prstGeom prst="rect">
            <a:avLst/>
          </a:prstGeom>
        </p:spPr>
      </p:pic>
    </p:spTree>
    <p:extLst>
      <p:ext uri="{BB962C8B-B14F-4D97-AF65-F5344CB8AC3E}">
        <p14:creationId xmlns:p14="http://schemas.microsoft.com/office/powerpoint/2010/main" val="36568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Determination of a Safe State</a:t>
            </a:r>
          </a:p>
        </p:txBody>
      </p:sp>
      <p:sp>
        <p:nvSpPr>
          <p:cNvPr id="3" name="Content Placeholder 2"/>
          <p:cNvSpPr>
            <a:spLocks noGrp="1"/>
          </p:cNvSpPr>
          <p:nvPr>
            <p:ph idx="1"/>
          </p:nvPr>
        </p:nvSpPr>
        <p:spPr/>
        <p:txBody>
          <a:bodyPr/>
          <a:lstStyle/>
          <a:p>
            <a:r>
              <a:rPr lang="en-JM" b="1" dirty="0" smtClean="0"/>
              <a:t>Safe Sequence: &lt;P2,P1,P3,P4&gt;</a:t>
            </a:r>
          </a:p>
          <a:p>
            <a:r>
              <a:rPr lang="en-JM" b="1" dirty="0" smtClean="0"/>
              <a:t>Initial State is a safe state</a:t>
            </a:r>
          </a:p>
          <a:p>
            <a:r>
              <a:rPr lang="en-JM" b="1" dirty="0" smtClean="0"/>
              <a:t>Another question answered by this algorithm could be: </a:t>
            </a:r>
          </a:p>
          <a:p>
            <a:pPr lvl="1"/>
            <a:r>
              <a:rPr lang="en-JM" b="1" dirty="0" smtClean="0"/>
              <a:t>If P2 request for Resource R3; Should it be granted? </a:t>
            </a:r>
            <a:endParaRPr lang="en-US" b="1" dirty="0"/>
          </a:p>
        </p:txBody>
      </p:sp>
    </p:spTree>
    <p:extLst>
      <p:ext uri="{BB962C8B-B14F-4D97-AF65-F5344CB8AC3E}">
        <p14:creationId xmlns:p14="http://schemas.microsoft.com/office/powerpoint/2010/main" val="78505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Determination of an Unsafe State</a:t>
            </a:r>
            <a:endParaRPr lang="en-US" dirty="0"/>
          </a:p>
        </p:txBody>
      </p:sp>
      <p:pic>
        <p:nvPicPr>
          <p:cNvPr id="5" name="Content Placeholder 4" descr="Fig06_08.gif"/>
          <p:cNvPicPr>
            <a:picLocks noGrp="1" noChangeAspect="1"/>
          </p:cNvPicPr>
          <p:nvPr>
            <p:ph idx="1"/>
          </p:nvPr>
        </p:nvPicPr>
        <p:blipFill>
          <a:blip r:embed="rId3"/>
          <a:stretch>
            <a:fillRect/>
          </a:stretch>
        </p:blipFill>
        <p:spPr>
          <a:xfrm>
            <a:off x="1366887" y="2386183"/>
            <a:ext cx="6994689" cy="3824591"/>
          </a:xfrm>
        </p:spPr>
      </p:pic>
      <p:sp>
        <p:nvSpPr>
          <p:cNvPr id="3" name="Left Arrow 2"/>
          <p:cNvSpPr/>
          <p:nvPr/>
        </p:nvSpPr>
        <p:spPr>
          <a:xfrm>
            <a:off x="8305017" y="4939644"/>
            <a:ext cx="1197205" cy="4996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502222" y="5004788"/>
            <a:ext cx="1590500" cy="369332"/>
          </a:xfrm>
          <a:prstGeom prst="rect">
            <a:avLst/>
          </a:prstGeom>
        </p:spPr>
        <p:txBody>
          <a:bodyPr wrap="none">
            <a:spAutoFit/>
          </a:bodyPr>
          <a:lstStyle/>
          <a:p>
            <a:r>
              <a:rPr lang="en-US" b="1" dirty="0" smtClean="0"/>
              <a:t>Unsafe </a:t>
            </a:r>
            <a:r>
              <a:rPr lang="en-US" b="1" dirty="0"/>
              <a:t>State</a:t>
            </a:r>
          </a:p>
        </p:txBody>
      </p:sp>
    </p:spTree>
    <p:extLst>
      <p:ext uri="{BB962C8B-B14F-4D97-AF65-F5344CB8AC3E}">
        <p14:creationId xmlns:p14="http://schemas.microsoft.com/office/powerpoint/2010/main" val="1723617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err="1" smtClean="0"/>
              <a:t>Contd</a:t>
            </a:r>
            <a:r>
              <a:rPr lang="en-JM" dirty="0" smtClean="0"/>
              <a:t>:</a:t>
            </a:r>
            <a:endParaRPr lang="en-US" dirty="0"/>
          </a:p>
        </p:txBody>
      </p:sp>
      <p:sp>
        <p:nvSpPr>
          <p:cNvPr id="3" name="Content Placeholder 2"/>
          <p:cNvSpPr>
            <a:spLocks noGrp="1"/>
          </p:cNvSpPr>
          <p:nvPr>
            <p:ph idx="1"/>
          </p:nvPr>
        </p:nvSpPr>
        <p:spPr/>
        <p:txBody>
          <a:bodyPr/>
          <a:lstStyle/>
          <a:p>
            <a:r>
              <a:rPr lang="en-JM" dirty="0" smtClean="0"/>
              <a:t>No requests can be granted after granting P1’s request </a:t>
            </a:r>
          </a:p>
          <a:p>
            <a:r>
              <a:rPr lang="en-JM" dirty="0" smtClean="0"/>
              <a:t>This means allocating R1 and R3 to P1 results in an unsafe state; hence, in order to avoid deadlock request of P1 should be denied. </a:t>
            </a:r>
            <a:endParaRPr lang="en-US" dirty="0"/>
          </a:p>
        </p:txBody>
      </p:sp>
    </p:spTree>
    <p:extLst>
      <p:ext uri="{BB962C8B-B14F-4D97-AF65-F5344CB8AC3E}">
        <p14:creationId xmlns:p14="http://schemas.microsoft.com/office/powerpoint/2010/main" val="832246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Avoidance - Considerations</a:t>
            </a:r>
            <a:endParaRPr lang="en-US" dirty="0"/>
          </a:p>
        </p:txBody>
      </p:sp>
      <p:sp>
        <p:nvSpPr>
          <p:cNvPr id="3" name="Content Placeholder 2"/>
          <p:cNvSpPr>
            <a:spLocks noGrp="1"/>
          </p:cNvSpPr>
          <p:nvPr>
            <p:ph idx="1"/>
          </p:nvPr>
        </p:nvSpPr>
        <p:spPr/>
        <p:txBody>
          <a:bodyPr/>
          <a:lstStyle/>
          <a:p>
            <a:r>
              <a:rPr lang="en-US" dirty="0" smtClean="0"/>
              <a:t>Maximum resource requirement must be stated in advance</a:t>
            </a:r>
          </a:p>
          <a:p>
            <a:r>
              <a:rPr lang="en-US" dirty="0" smtClean="0"/>
              <a:t>Processes under consideration must be independent; no synchronization requirements</a:t>
            </a:r>
          </a:p>
          <a:p>
            <a:r>
              <a:rPr lang="en-US" dirty="0" smtClean="0"/>
              <a:t>There must be a fixed number of resources to allocate</a:t>
            </a:r>
          </a:p>
          <a:p>
            <a:r>
              <a:rPr lang="en-US" dirty="0" smtClean="0"/>
              <a:t>No process may exit while holding resources</a:t>
            </a:r>
          </a:p>
          <a:p>
            <a:endParaRPr lang="en-US" dirty="0"/>
          </a:p>
        </p:txBody>
      </p:sp>
    </p:spTree>
    <p:extLst>
      <p:ext uri="{BB962C8B-B14F-4D97-AF65-F5344CB8AC3E}">
        <p14:creationId xmlns:p14="http://schemas.microsoft.com/office/powerpoint/2010/main" val="4075272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Deadlock Detection</a:t>
            </a:r>
            <a:endParaRPr lang="en-US" dirty="0"/>
          </a:p>
        </p:txBody>
      </p:sp>
      <p:sp>
        <p:nvSpPr>
          <p:cNvPr id="3" name="Content Placeholder 2"/>
          <p:cNvSpPr>
            <a:spLocks noGrp="1"/>
          </p:cNvSpPr>
          <p:nvPr>
            <p:ph idx="1"/>
          </p:nvPr>
        </p:nvSpPr>
        <p:spPr/>
        <p:txBody>
          <a:bodyPr/>
          <a:lstStyle/>
          <a:p>
            <a:r>
              <a:rPr lang="en-US" dirty="0"/>
              <a:t>Deadlock detection is the process of actually determining that a deadlock exists, and of identifying the processes and resources involved in the deadlock. Deadlock detection algorithms are generally used in systems in which the first three necessary conditions for deadlock to occur are allowed. These algorithms then determine if a circular wait exists.</a:t>
            </a:r>
          </a:p>
          <a:p>
            <a:r>
              <a:rPr lang="en-US" dirty="0" smtClean="0"/>
              <a:t>The </a:t>
            </a:r>
            <a:r>
              <a:rPr lang="en-US" dirty="0"/>
              <a:t>use of deadlock detection algorithm involves certain run-time overhead. </a:t>
            </a:r>
            <a:endParaRPr lang="en-US" dirty="0" smtClean="0"/>
          </a:p>
          <a:p>
            <a:r>
              <a:rPr lang="en-JM" dirty="0" smtClean="0"/>
              <a:t>Banker’s algorithm is one of the methods used for detecting deadlock</a:t>
            </a:r>
            <a:endParaRPr lang="en-US" dirty="0"/>
          </a:p>
        </p:txBody>
      </p:sp>
    </p:spTree>
    <p:extLst>
      <p:ext uri="{BB962C8B-B14F-4D97-AF65-F5344CB8AC3E}">
        <p14:creationId xmlns:p14="http://schemas.microsoft.com/office/powerpoint/2010/main" val="15726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JM" dirty="0" smtClean="0"/>
              <a:t>Deadlock Recovery</a:t>
            </a:r>
            <a:endParaRPr lang="en-US" dirty="0"/>
          </a:p>
        </p:txBody>
      </p:sp>
      <p:sp>
        <p:nvSpPr>
          <p:cNvPr id="3" name="Content Placeholder 2"/>
          <p:cNvSpPr>
            <a:spLocks noGrp="1"/>
          </p:cNvSpPr>
          <p:nvPr>
            <p:ph idx="1"/>
          </p:nvPr>
        </p:nvSpPr>
        <p:spPr>
          <a:xfrm>
            <a:off x="1154954" y="2603499"/>
            <a:ext cx="8825659" cy="3712459"/>
          </a:xfrm>
        </p:spPr>
        <p:txBody>
          <a:bodyPr>
            <a:normAutofit/>
          </a:bodyPr>
          <a:lstStyle/>
          <a:p>
            <a:r>
              <a:rPr lang="en-US" sz="2000" dirty="0" smtClean="0"/>
              <a:t>Strategies used to recover from deadlock once, it is detected</a:t>
            </a:r>
            <a:endParaRPr lang="en-US" sz="2000" dirty="0"/>
          </a:p>
          <a:p>
            <a:pPr lvl="1"/>
            <a:r>
              <a:rPr lang="en-US" sz="1800" dirty="0" smtClean="0"/>
              <a:t>Abort all deadlocked processes</a:t>
            </a:r>
          </a:p>
          <a:p>
            <a:pPr lvl="1"/>
            <a:r>
              <a:rPr lang="en-US" sz="1800" dirty="0" smtClean="0"/>
              <a:t>Back up each deadlocked process to some previously defined checkpoint, and restart all process</a:t>
            </a:r>
          </a:p>
          <a:p>
            <a:pPr lvl="2"/>
            <a:r>
              <a:rPr lang="en-US" sz="1600" dirty="0" smtClean="0"/>
              <a:t>Original deadlock may occur</a:t>
            </a:r>
          </a:p>
          <a:p>
            <a:pPr lvl="1"/>
            <a:r>
              <a:rPr lang="en-US" sz="1800" dirty="0"/>
              <a:t>Successively abort deadlocked processes until deadlock no longer exists</a:t>
            </a:r>
          </a:p>
          <a:p>
            <a:pPr lvl="1"/>
            <a:r>
              <a:rPr lang="en-US" sz="1800" dirty="0"/>
              <a:t>Successively preempt resources until deadlock no longer exists</a:t>
            </a:r>
          </a:p>
          <a:p>
            <a:pPr lvl="1"/>
            <a:endParaRPr lang="en-US" sz="1800" dirty="0" smtClean="0"/>
          </a:p>
          <a:p>
            <a:endParaRPr lang="en-US" sz="2000" dirty="0"/>
          </a:p>
        </p:txBody>
      </p:sp>
    </p:spTree>
    <p:extLst>
      <p:ext uri="{BB962C8B-B14F-4D97-AF65-F5344CB8AC3E}">
        <p14:creationId xmlns:p14="http://schemas.microsoft.com/office/powerpoint/2010/main" val="1911065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Advantages and Disadvantages</a:t>
            </a:r>
            <a:endParaRPr lang="en-US" dirty="0"/>
          </a:p>
        </p:txBody>
      </p:sp>
      <p:pic>
        <p:nvPicPr>
          <p:cNvPr id="5" name="Picture 4"/>
          <p:cNvPicPr>
            <a:picLocks noChangeAspect="1"/>
          </p:cNvPicPr>
          <p:nvPr/>
        </p:nvPicPr>
        <p:blipFill>
          <a:blip r:embed="rId3"/>
          <a:stretch>
            <a:fillRect/>
          </a:stretch>
        </p:blipFill>
        <p:spPr>
          <a:xfrm>
            <a:off x="2500684" y="1743346"/>
            <a:ext cx="6973254" cy="4861402"/>
          </a:xfrm>
          <a:prstGeom prst="rect">
            <a:avLst/>
          </a:prstGeom>
        </p:spPr>
      </p:pic>
    </p:spTree>
    <p:extLst>
      <p:ext uri="{BB962C8B-B14F-4D97-AF65-F5344CB8AC3E}">
        <p14:creationId xmlns:p14="http://schemas.microsoft.com/office/powerpoint/2010/main" val="42125721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Deadlock</a:t>
            </a:r>
            <a:endParaRPr lang="en-US" dirty="0"/>
          </a:p>
        </p:txBody>
      </p:sp>
      <p:pic>
        <p:nvPicPr>
          <p:cNvPr id="4" name="Content Placeholder 3" descr="Fig06_01.gif"/>
          <p:cNvPicPr>
            <a:picLocks noGrp="1" noChangeAspect="1"/>
          </p:cNvPicPr>
          <p:nvPr>
            <p:ph idx="1"/>
          </p:nvPr>
        </p:nvPicPr>
        <p:blipFill>
          <a:blip r:embed="rId3"/>
          <a:stretch>
            <a:fillRect/>
          </a:stretch>
        </p:blipFill>
        <p:spPr>
          <a:xfrm>
            <a:off x="1659118" y="2312709"/>
            <a:ext cx="8832915" cy="4238919"/>
          </a:xfrm>
        </p:spPr>
      </p:pic>
    </p:spTree>
    <p:extLst>
      <p:ext uri="{BB962C8B-B14F-4D97-AF65-F5344CB8AC3E}">
        <p14:creationId xmlns:p14="http://schemas.microsoft.com/office/powerpoint/2010/main" val="1580315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265E-3E9D-45E5-8591-8A5F19E70678}"/>
              </a:ext>
            </a:extLst>
          </p:cNvPr>
          <p:cNvSpPr>
            <a:spLocks noGrp="1"/>
          </p:cNvSpPr>
          <p:nvPr>
            <p:ph type="ctrTitle"/>
          </p:nvPr>
        </p:nvSpPr>
        <p:spPr/>
        <p:txBody>
          <a:bodyPr/>
          <a:lstStyle/>
          <a:p>
            <a:r>
              <a:rPr lang="en-GB" dirty="0"/>
              <a:t>Thank You!</a:t>
            </a:r>
            <a:endParaRPr lang="en-US" dirty="0"/>
          </a:p>
        </p:txBody>
      </p:sp>
    </p:spTree>
    <p:extLst>
      <p:ext uri="{BB962C8B-B14F-4D97-AF65-F5344CB8AC3E}">
        <p14:creationId xmlns:p14="http://schemas.microsoft.com/office/powerpoint/2010/main" val="77699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 Allocation Graphs</a:t>
            </a:r>
            <a:endParaRPr lang="en-US" dirty="0"/>
          </a:p>
        </p:txBody>
      </p:sp>
      <p:sp>
        <p:nvSpPr>
          <p:cNvPr id="3" name="Content Placeholder 2"/>
          <p:cNvSpPr>
            <a:spLocks noGrp="1"/>
          </p:cNvSpPr>
          <p:nvPr>
            <p:ph idx="1"/>
          </p:nvPr>
        </p:nvSpPr>
        <p:spPr/>
        <p:txBody>
          <a:bodyPr/>
          <a:lstStyle/>
          <a:p>
            <a:r>
              <a:rPr lang="en-US" smtClean="0"/>
              <a:t>Directed graph that depicts a state of the system of resources and processes</a:t>
            </a:r>
            <a:endParaRPr lang="en-US" dirty="0"/>
          </a:p>
        </p:txBody>
      </p:sp>
      <p:pic>
        <p:nvPicPr>
          <p:cNvPr id="4" name="Picture 3" descr="Fig06_05a.gif"/>
          <p:cNvPicPr>
            <a:picLocks noChangeAspect="1"/>
          </p:cNvPicPr>
          <p:nvPr/>
        </p:nvPicPr>
        <p:blipFill>
          <a:blip r:embed="rId3"/>
          <a:stretch>
            <a:fillRect/>
          </a:stretch>
        </p:blipFill>
        <p:spPr>
          <a:xfrm>
            <a:off x="1714893" y="4000107"/>
            <a:ext cx="8752114" cy="1676400"/>
          </a:xfrm>
          <a:prstGeom prst="rect">
            <a:avLst/>
          </a:prstGeom>
        </p:spPr>
      </p:pic>
    </p:spTree>
    <p:extLst>
      <p:ext uri="{BB962C8B-B14F-4D97-AF65-F5344CB8AC3E}">
        <p14:creationId xmlns:p14="http://schemas.microsoft.com/office/powerpoint/2010/main" val="1791899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Conditions for Deadlock</a:t>
            </a:r>
            <a:endParaRPr lang="en-US" dirty="0"/>
          </a:p>
        </p:txBody>
      </p:sp>
      <p:sp>
        <p:nvSpPr>
          <p:cNvPr id="3" name="Content Placeholder 2"/>
          <p:cNvSpPr>
            <a:spLocks noGrp="1"/>
          </p:cNvSpPr>
          <p:nvPr>
            <p:ph idx="1"/>
          </p:nvPr>
        </p:nvSpPr>
        <p:spPr/>
        <p:txBody>
          <a:bodyPr/>
          <a:lstStyle/>
          <a:p>
            <a:r>
              <a:rPr lang="en-US" dirty="0" smtClean="0"/>
              <a:t>Mutual exclusion</a:t>
            </a:r>
          </a:p>
          <a:p>
            <a:pPr lvl="1"/>
            <a:r>
              <a:rPr lang="en-US" dirty="0" smtClean="0"/>
              <a:t>Only one process may use a resource at a time</a:t>
            </a:r>
          </a:p>
          <a:p>
            <a:r>
              <a:rPr lang="en-US" dirty="0" smtClean="0"/>
              <a:t>Hold-and-wait</a:t>
            </a:r>
          </a:p>
          <a:p>
            <a:pPr lvl="1"/>
            <a:r>
              <a:rPr lang="en-US" dirty="0" smtClean="0"/>
              <a:t>A process may hold allocated resources while awaiting assignment of others</a:t>
            </a:r>
          </a:p>
          <a:p>
            <a:r>
              <a:rPr lang="en-US" dirty="0"/>
              <a:t>No preemption</a:t>
            </a:r>
          </a:p>
          <a:p>
            <a:pPr lvl="1"/>
            <a:r>
              <a:rPr lang="en-US" dirty="0"/>
              <a:t>No resource can be forcibly removed form a process holding it</a:t>
            </a:r>
          </a:p>
          <a:p>
            <a:r>
              <a:rPr lang="en-US" dirty="0"/>
              <a:t>Circular wait</a:t>
            </a:r>
          </a:p>
          <a:p>
            <a:pPr lvl="1"/>
            <a:r>
              <a:rPr lang="en-US" dirty="0"/>
              <a:t>A closed chain of processes exists, such that each process holds at least one resource needed by the next process in the chain</a:t>
            </a:r>
          </a:p>
          <a:p>
            <a:endParaRPr lang="en-US" dirty="0"/>
          </a:p>
        </p:txBody>
      </p:sp>
    </p:spTree>
    <p:extLst>
      <p:ext uri="{BB962C8B-B14F-4D97-AF65-F5344CB8AC3E}">
        <p14:creationId xmlns:p14="http://schemas.microsoft.com/office/powerpoint/2010/main" val="3438726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 Allocation Graphs</a:t>
            </a:r>
            <a:endParaRPr lang="en-US" dirty="0"/>
          </a:p>
        </p:txBody>
      </p:sp>
      <p:pic>
        <p:nvPicPr>
          <p:cNvPr id="4" name="Content Placeholder 3" descr="Fig06_05b.gif"/>
          <p:cNvPicPr>
            <a:picLocks noGrp="1" noChangeAspect="1"/>
          </p:cNvPicPr>
          <p:nvPr>
            <p:ph idx="1"/>
          </p:nvPr>
        </p:nvPicPr>
        <p:blipFill>
          <a:blip r:embed="rId3"/>
          <a:stretch>
            <a:fillRect/>
          </a:stretch>
        </p:blipFill>
        <p:spPr>
          <a:xfrm>
            <a:off x="1828800" y="2362202"/>
            <a:ext cx="8087567" cy="3774648"/>
          </a:xfrm>
        </p:spPr>
      </p:pic>
    </p:spTree>
    <p:extLst>
      <p:ext uri="{BB962C8B-B14F-4D97-AF65-F5344CB8AC3E}">
        <p14:creationId xmlns:p14="http://schemas.microsoft.com/office/powerpoint/2010/main" val="1947663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 Allocation Graphs</a:t>
            </a:r>
            <a:endParaRPr lang="en-US" dirty="0"/>
          </a:p>
        </p:txBody>
      </p:sp>
      <p:pic>
        <p:nvPicPr>
          <p:cNvPr id="4" name="Content Placeholder 3" descr="Fig06_06.gif"/>
          <p:cNvPicPr>
            <a:picLocks noGrp="1" noChangeAspect="1"/>
          </p:cNvPicPr>
          <p:nvPr>
            <p:ph idx="1"/>
          </p:nvPr>
        </p:nvPicPr>
        <p:blipFill>
          <a:blip r:embed="rId3"/>
          <a:stretch>
            <a:fillRect/>
          </a:stretch>
        </p:blipFill>
        <p:spPr>
          <a:xfrm>
            <a:off x="2168165" y="2875176"/>
            <a:ext cx="7861953" cy="3498916"/>
          </a:xfrm>
        </p:spPr>
      </p:pic>
    </p:spTree>
    <p:extLst>
      <p:ext uri="{BB962C8B-B14F-4D97-AF65-F5344CB8AC3E}">
        <p14:creationId xmlns:p14="http://schemas.microsoft.com/office/powerpoint/2010/main" val="15936011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Possibility of Deadlock</a:t>
            </a:r>
            <a:endParaRPr lang="en-US" dirty="0"/>
          </a:p>
        </p:txBody>
      </p:sp>
      <p:sp>
        <p:nvSpPr>
          <p:cNvPr id="3" name="Content Placeholder 2"/>
          <p:cNvSpPr>
            <a:spLocks noGrp="1"/>
          </p:cNvSpPr>
          <p:nvPr>
            <p:ph idx="1"/>
          </p:nvPr>
        </p:nvSpPr>
        <p:spPr/>
        <p:txBody>
          <a:bodyPr/>
          <a:lstStyle/>
          <a:p>
            <a:r>
              <a:rPr lang="en-US" smtClean="0"/>
              <a:t>Mutual Exclusion</a:t>
            </a:r>
          </a:p>
          <a:p>
            <a:r>
              <a:rPr lang="en-US" smtClean="0"/>
              <a:t>No preemption</a:t>
            </a:r>
          </a:p>
          <a:p>
            <a:r>
              <a:rPr lang="en-US" smtClean="0"/>
              <a:t>Hold and wait</a:t>
            </a:r>
            <a:endParaRPr lang="en-US" dirty="0"/>
          </a:p>
        </p:txBody>
      </p:sp>
    </p:spTree>
    <p:extLst>
      <p:ext uri="{BB962C8B-B14F-4D97-AF65-F5344CB8AC3E}">
        <p14:creationId xmlns:p14="http://schemas.microsoft.com/office/powerpoint/2010/main" val="782501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Existence of Deadlock</a:t>
            </a:r>
            <a:endParaRPr lang="en-US" dirty="0"/>
          </a:p>
        </p:txBody>
      </p:sp>
      <p:sp>
        <p:nvSpPr>
          <p:cNvPr id="3" name="Content Placeholder 2"/>
          <p:cNvSpPr>
            <a:spLocks noGrp="1"/>
          </p:cNvSpPr>
          <p:nvPr>
            <p:ph idx="1"/>
          </p:nvPr>
        </p:nvSpPr>
        <p:spPr/>
        <p:txBody>
          <a:bodyPr/>
          <a:lstStyle/>
          <a:p>
            <a:r>
              <a:rPr lang="en-US" smtClean="0"/>
              <a:t>Mutual Exclusion</a:t>
            </a:r>
          </a:p>
          <a:p>
            <a:r>
              <a:rPr lang="en-US" smtClean="0"/>
              <a:t>No preemption</a:t>
            </a:r>
          </a:p>
          <a:p>
            <a:r>
              <a:rPr lang="en-US" smtClean="0"/>
              <a:t>Hold and wait</a:t>
            </a:r>
          </a:p>
          <a:p>
            <a:r>
              <a:rPr lang="en-US" smtClean="0"/>
              <a:t>Circular wait</a:t>
            </a:r>
          </a:p>
          <a:p>
            <a:endParaRPr lang="en-US" dirty="0"/>
          </a:p>
        </p:txBody>
      </p:sp>
    </p:spTree>
    <p:extLst>
      <p:ext uri="{BB962C8B-B14F-4D97-AF65-F5344CB8AC3E}">
        <p14:creationId xmlns:p14="http://schemas.microsoft.com/office/powerpoint/2010/main" val="3675596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5E904EF194674780B6694B2D3E63A0" ma:contentTypeVersion="4" ma:contentTypeDescription="Create a new document." ma:contentTypeScope="" ma:versionID="99d0b2516fda24038595b065743ddaaa">
  <xsd:schema xmlns:xsd="http://www.w3.org/2001/XMLSchema" xmlns:xs="http://www.w3.org/2001/XMLSchema" xmlns:p="http://schemas.microsoft.com/office/2006/metadata/properties" xmlns:ns2="d2d48ac6-7e68-4e99-8a99-096f9eee866c" targetNamespace="http://schemas.microsoft.com/office/2006/metadata/properties" ma:root="true" ma:fieldsID="08b1b44d2f22e85a4b70b0089fe9956e" ns2:_="">
    <xsd:import namespace="d2d48ac6-7e68-4e99-8a99-096f9eee866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d48ac6-7e68-4e99-8a99-096f9eee86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DE8C488-A885-40A9-BD02-04152361CCC5}"/>
</file>

<file path=customXml/itemProps2.xml><?xml version="1.0" encoding="utf-8"?>
<ds:datastoreItem xmlns:ds="http://schemas.openxmlformats.org/officeDocument/2006/customXml" ds:itemID="{7AFCDEB5-C920-4E78-B4BE-F9B4BC4DAF77}"/>
</file>

<file path=customXml/itemProps3.xml><?xml version="1.0" encoding="utf-8"?>
<ds:datastoreItem xmlns:ds="http://schemas.openxmlformats.org/officeDocument/2006/customXml" ds:itemID="{94494337-6EE5-47A4-B998-7476AF452CA0}"/>
</file>

<file path=docProps/app.xml><?xml version="1.0" encoding="utf-8"?>
<Properties xmlns="http://schemas.openxmlformats.org/officeDocument/2006/extended-properties" xmlns:vt="http://schemas.openxmlformats.org/officeDocument/2006/docPropsVTypes">
  <Template>Ion Boardroom</Template>
  <TotalTime>11901</TotalTime>
  <Words>1014</Words>
  <Application>Microsoft Office PowerPoint</Application>
  <PresentationFormat>Widescreen</PresentationFormat>
  <Paragraphs>125</Paragraphs>
  <Slides>30</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Wingdings 3</vt:lpstr>
      <vt:lpstr>Ion Boardroom</vt:lpstr>
      <vt:lpstr>Deadlock</vt:lpstr>
      <vt:lpstr>Deadlock</vt:lpstr>
      <vt:lpstr>Deadlock</vt:lpstr>
      <vt:lpstr>Resource Allocation Graphs</vt:lpstr>
      <vt:lpstr>Conditions for Deadlock</vt:lpstr>
      <vt:lpstr>Resource Allocation Graphs</vt:lpstr>
      <vt:lpstr>Resource Allocation Graphs</vt:lpstr>
      <vt:lpstr>Possibility of Deadlock</vt:lpstr>
      <vt:lpstr>Existence of Deadlock</vt:lpstr>
      <vt:lpstr>Deadlock Prevention</vt:lpstr>
      <vt:lpstr>Deadlock Prevention</vt:lpstr>
      <vt:lpstr>Deadlock Avoidance</vt:lpstr>
      <vt:lpstr>Two Approaches to  Deadlock Avoidance</vt:lpstr>
      <vt:lpstr>Process Initiation Denial</vt:lpstr>
      <vt:lpstr>Contd.</vt:lpstr>
      <vt:lpstr>Resource Allocation Denial</vt:lpstr>
      <vt:lpstr>Dijkstra’s Banker’s Algorithm</vt:lpstr>
      <vt:lpstr>Determination of a Safe State</vt:lpstr>
      <vt:lpstr>Determination of a Safe State</vt:lpstr>
      <vt:lpstr>Determination of a Safe State</vt:lpstr>
      <vt:lpstr>Determination of a Safe State</vt:lpstr>
      <vt:lpstr>Determination of a Safe State</vt:lpstr>
      <vt:lpstr>Determination of a Safe State</vt:lpstr>
      <vt:lpstr>Determination of an Unsafe State</vt:lpstr>
      <vt:lpstr>Contd:</vt:lpstr>
      <vt:lpstr>Deadlock Avoidance - Considerations</vt:lpstr>
      <vt:lpstr>Deadlock Detection</vt:lpstr>
      <vt:lpstr>Deadlock Recovery</vt:lpstr>
      <vt:lpstr>Advantages and Disadvantages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Concepts</dc:title>
  <dc:creator>ALI WAJEE UR REHMAN  - 11345</dc:creator>
  <cp:lastModifiedBy>Bushra Aziz</cp:lastModifiedBy>
  <cp:revision>128</cp:revision>
  <dcterms:created xsi:type="dcterms:W3CDTF">2018-04-02T15:20:33Z</dcterms:created>
  <dcterms:modified xsi:type="dcterms:W3CDTF">2025-05-22T05:56:07Z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0x010100A75E904EF194674780B6694B2D3E63A0</vt:lpwstr>
  </property>
</Properties>
</file>