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2"/>
  </p:notesMasterIdLst>
  <p:handoutMasterIdLst>
    <p:handoutMasterId r:id="rId23"/>
  </p:handoutMasterIdLst>
  <p:sldIdLst>
    <p:sldId id="256" r:id="rId5"/>
    <p:sldId id="257" r:id="rId6"/>
    <p:sldId id="258" r:id="rId7"/>
    <p:sldId id="260" r:id="rId8"/>
    <p:sldId id="259" r:id="rId9"/>
    <p:sldId id="263" r:id="rId10"/>
    <p:sldId id="261" r:id="rId11"/>
    <p:sldId id="264" r:id="rId12"/>
    <p:sldId id="262" r:id="rId13"/>
    <p:sldId id="269" r:id="rId14"/>
    <p:sldId id="270" r:id="rId15"/>
    <p:sldId id="265" r:id="rId16"/>
    <p:sldId id="266" r:id="rId17"/>
    <p:sldId id="267" r:id="rId18"/>
    <p:sldId id="268" r:id="rId19"/>
    <p:sldId id="271" r:id="rId20"/>
    <p:sldId id="272" r:id="rId21"/>
  </p:sldIdLst>
  <p:sldSz cx="12192000" cy="6858000"/>
  <p:notesSz cx="6881813"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85" d="100"/>
          <a:sy n="85" d="100"/>
        </p:scale>
        <p:origin x="77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6434"/>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sz="quarter" idx="1"/>
          </p:nvPr>
        </p:nvSpPr>
        <p:spPr>
          <a:xfrm>
            <a:off x="3898102" y="0"/>
            <a:ext cx="2982119" cy="466434"/>
          </a:xfrm>
          <a:prstGeom prst="rect">
            <a:avLst/>
          </a:prstGeom>
        </p:spPr>
        <p:txBody>
          <a:bodyPr vert="horz" lIns="92446" tIns="46223" rIns="92446" bIns="46223" rtlCol="0"/>
          <a:lstStyle>
            <a:lvl1pPr algn="r">
              <a:defRPr sz="1200"/>
            </a:lvl1pPr>
          </a:lstStyle>
          <a:p>
            <a:fld id="{14C16286-5E9A-4373-877F-88703D518A80}" type="datetimeFigureOut">
              <a:rPr lang="en-US" smtClean="0"/>
              <a:t>6/3/2025</a:t>
            </a:fld>
            <a:endParaRPr lang="en-US"/>
          </a:p>
        </p:txBody>
      </p:sp>
      <p:sp>
        <p:nvSpPr>
          <p:cNvPr id="4" name="Footer Placeholder 3"/>
          <p:cNvSpPr>
            <a:spLocks noGrp="1"/>
          </p:cNvSpPr>
          <p:nvPr>
            <p:ph type="ftr" sz="quarter" idx="2"/>
          </p:nvPr>
        </p:nvSpPr>
        <p:spPr>
          <a:xfrm>
            <a:off x="0" y="8829967"/>
            <a:ext cx="2982119" cy="466433"/>
          </a:xfrm>
          <a:prstGeom prst="rect">
            <a:avLst/>
          </a:prstGeom>
        </p:spPr>
        <p:txBody>
          <a:bodyPr vert="horz" lIns="92446" tIns="46223" rIns="92446" bIns="46223" rtlCol="0" anchor="b"/>
          <a:lstStyle>
            <a:lvl1pPr algn="l">
              <a:defRPr sz="1200"/>
            </a:lvl1pPr>
          </a:lstStyle>
          <a:p>
            <a:endParaRPr lang="en-US"/>
          </a:p>
        </p:txBody>
      </p:sp>
      <p:sp>
        <p:nvSpPr>
          <p:cNvPr id="5" name="Slide Number Placeholder 4"/>
          <p:cNvSpPr>
            <a:spLocks noGrp="1"/>
          </p:cNvSpPr>
          <p:nvPr>
            <p:ph type="sldNum" sz="quarter" idx="3"/>
          </p:nvPr>
        </p:nvSpPr>
        <p:spPr>
          <a:xfrm>
            <a:off x="3898102" y="8829967"/>
            <a:ext cx="2982119" cy="466433"/>
          </a:xfrm>
          <a:prstGeom prst="rect">
            <a:avLst/>
          </a:prstGeom>
        </p:spPr>
        <p:txBody>
          <a:bodyPr vert="horz" lIns="92446" tIns="46223" rIns="92446" bIns="46223" rtlCol="0" anchor="b"/>
          <a:lstStyle>
            <a:lvl1pPr algn="r">
              <a:defRPr sz="1200"/>
            </a:lvl1pPr>
          </a:lstStyle>
          <a:p>
            <a:fld id="{2FCD87FA-FFED-4912-9219-79B866A13CD0}" type="slidenum">
              <a:rPr lang="en-US" smtClean="0"/>
              <a:t>‹#›</a:t>
            </a:fld>
            <a:endParaRPr lang="en-US"/>
          </a:p>
        </p:txBody>
      </p:sp>
    </p:spTree>
    <p:extLst>
      <p:ext uri="{BB962C8B-B14F-4D97-AF65-F5344CB8AC3E}">
        <p14:creationId xmlns:p14="http://schemas.microsoft.com/office/powerpoint/2010/main" val="40172703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6434"/>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6434"/>
          </a:xfrm>
          <a:prstGeom prst="rect">
            <a:avLst/>
          </a:prstGeom>
        </p:spPr>
        <p:txBody>
          <a:bodyPr vert="horz" lIns="92446" tIns="46223" rIns="92446" bIns="46223" rtlCol="0"/>
          <a:lstStyle>
            <a:lvl1pPr algn="r">
              <a:defRPr sz="1200"/>
            </a:lvl1pPr>
          </a:lstStyle>
          <a:p>
            <a:fld id="{3F2E1BD8-2A9D-4426-BF68-25920798DA9D}" type="datetimeFigureOut">
              <a:rPr lang="en-US" smtClean="0"/>
              <a:t>6/3/2025</a:t>
            </a:fld>
            <a:endParaRPr lang="en-US"/>
          </a:p>
        </p:txBody>
      </p:sp>
      <p:sp>
        <p:nvSpPr>
          <p:cNvPr id="4" name="Slide Image Placeholder 3"/>
          <p:cNvSpPr>
            <a:spLocks noGrp="1" noRot="1" noChangeAspect="1"/>
          </p:cNvSpPr>
          <p:nvPr>
            <p:ph type="sldImg" idx="2"/>
          </p:nvPr>
        </p:nvSpPr>
        <p:spPr>
          <a:xfrm>
            <a:off x="654050" y="1162050"/>
            <a:ext cx="5575300" cy="313690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73892"/>
            <a:ext cx="5505450" cy="3660458"/>
          </a:xfrm>
          <a:prstGeom prst="rect">
            <a:avLst/>
          </a:prstGeom>
        </p:spPr>
        <p:txBody>
          <a:bodyPr vert="horz" lIns="92446" tIns="46223" rIns="92446" bIns="4622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82119" cy="466433"/>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6433"/>
          </a:xfrm>
          <a:prstGeom prst="rect">
            <a:avLst/>
          </a:prstGeom>
        </p:spPr>
        <p:txBody>
          <a:bodyPr vert="horz" lIns="92446" tIns="46223" rIns="92446" bIns="46223" rtlCol="0" anchor="b"/>
          <a:lstStyle>
            <a:lvl1pPr algn="r">
              <a:defRPr sz="1200"/>
            </a:lvl1pPr>
          </a:lstStyle>
          <a:p>
            <a:fld id="{745C9126-3C9F-4E2C-B76D-6ADF587BC7EE}" type="slidenum">
              <a:rPr lang="en-US" smtClean="0"/>
              <a:t>‹#›</a:t>
            </a:fld>
            <a:endParaRPr lang="en-US"/>
          </a:p>
        </p:txBody>
      </p:sp>
    </p:spTree>
    <p:extLst>
      <p:ext uri="{BB962C8B-B14F-4D97-AF65-F5344CB8AC3E}">
        <p14:creationId xmlns:p14="http://schemas.microsoft.com/office/powerpoint/2010/main" val="3551174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dirty="0"/>
              <a:t>The testing organization ensures a structured approach to quality assurance. Test leaders focus on high-level planning and decision-making, while testers carry out execution-level tasks. Clearly defined roles improve accountability and communication</a:t>
            </a:r>
          </a:p>
        </p:txBody>
      </p:sp>
      <p:sp>
        <p:nvSpPr>
          <p:cNvPr id="4" name="Slide Number Placeholder 3"/>
          <p:cNvSpPr>
            <a:spLocks noGrp="1"/>
          </p:cNvSpPr>
          <p:nvPr>
            <p:ph type="sldNum" sz="quarter" idx="10"/>
          </p:nvPr>
        </p:nvSpPr>
        <p:spPr/>
        <p:txBody>
          <a:bodyPr/>
          <a:lstStyle/>
          <a:p>
            <a:fld id="{745C9126-3C9F-4E2C-B76D-6ADF587BC7EE}" type="slidenum">
              <a:rPr lang="en-US" smtClean="0"/>
              <a:t>2</a:t>
            </a:fld>
            <a:endParaRPr lang="en-US"/>
          </a:p>
        </p:txBody>
      </p:sp>
    </p:spTree>
    <p:extLst>
      <p:ext uri="{BB962C8B-B14F-4D97-AF65-F5344CB8AC3E}">
        <p14:creationId xmlns:p14="http://schemas.microsoft.com/office/powerpoint/2010/main" val="2880936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24458"/>
            <a:r>
              <a:rPr lang="en-US" dirty="0"/>
              <a:t>Planning ensures clarity, direction, and alignment with business goals. Estimations help manage time and resources. Using both historical data and expert knowledge yields more accurate and defendable estimates.</a:t>
            </a:r>
          </a:p>
          <a:p>
            <a:endParaRPr lang="en-US" dirty="0"/>
          </a:p>
        </p:txBody>
      </p:sp>
      <p:sp>
        <p:nvSpPr>
          <p:cNvPr id="4" name="Slide Number Placeholder 3"/>
          <p:cNvSpPr>
            <a:spLocks noGrp="1"/>
          </p:cNvSpPr>
          <p:nvPr>
            <p:ph type="sldNum" sz="quarter" idx="10"/>
          </p:nvPr>
        </p:nvSpPr>
        <p:spPr/>
        <p:txBody>
          <a:bodyPr/>
          <a:lstStyle/>
          <a:p>
            <a:fld id="{745C9126-3C9F-4E2C-B76D-6ADF587BC7EE}" type="slidenum">
              <a:rPr lang="en-US" smtClean="0"/>
              <a:t>5</a:t>
            </a:fld>
            <a:endParaRPr lang="en-US"/>
          </a:p>
        </p:txBody>
      </p:sp>
    </p:spTree>
    <p:extLst>
      <p:ext uri="{BB962C8B-B14F-4D97-AF65-F5344CB8AC3E}">
        <p14:creationId xmlns:p14="http://schemas.microsoft.com/office/powerpoint/2010/main" val="38350922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6/3/2025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6/3/2025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6/3/2025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6/3/2025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6/3/2025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6/3/2025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6/3/2025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6/3/2025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6/3/2025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6/3/2025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6/3/2025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6/3/2025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6/3/2025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6/3/2025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6/3/2025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6/3/2025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6/3/2025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6/3/2025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Test Management</a:t>
            </a:r>
          </a:p>
        </p:txBody>
      </p:sp>
      <p:sp>
        <p:nvSpPr>
          <p:cNvPr id="3" name="Subtitle 2"/>
          <p:cNvSpPr>
            <a:spLocks noGrp="1"/>
          </p:cNvSpPr>
          <p:nvPr>
            <p:ph type="subTitle" idx="1"/>
          </p:nvPr>
        </p:nvSpPr>
        <p:spPr/>
        <p:txBody>
          <a:bodyPr/>
          <a:lstStyle/>
          <a:p>
            <a:r>
              <a:rPr lang="en-US" dirty="0"/>
              <a:t>Test planning and estimation, Test monitoring, risk and incident management, configuration management and version control</a:t>
            </a:r>
          </a:p>
        </p:txBody>
      </p:sp>
    </p:spTree>
    <p:extLst>
      <p:ext uri="{BB962C8B-B14F-4D97-AF65-F5344CB8AC3E}">
        <p14:creationId xmlns:p14="http://schemas.microsoft.com/office/powerpoint/2010/main" val="2052026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the Test Activities</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r>
              <a:rPr lang="en-US" b="1" dirty="0"/>
              <a:t>Test Monitoring, Test Control </a:t>
            </a:r>
          </a:p>
          <a:p>
            <a:pPr marL="0" indent="0">
              <a:buNone/>
            </a:pPr>
            <a:r>
              <a:rPr lang="en-US" dirty="0"/>
              <a:t>Test monitoring is concerned with gathering information about testing. This information is used to assess test progress and to measure whether the test exit criteria or the test tasks associated with the exit criteria are satisfied, such as meeting the targets for coverage of product risks, requirements, or acceptance criteria.</a:t>
            </a:r>
          </a:p>
          <a:p>
            <a:pPr marL="0" indent="0">
              <a:buNone/>
            </a:pPr>
            <a:r>
              <a:rPr lang="en-US" dirty="0"/>
              <a:t>Test control uses the information from test monitoring to provide, in a form of the control directives, guidance and the necessary corrective actions to achieve the most effective and efficient testing. </a:t>
            </a:r>
          </a:p>
          <a:p>
            <a:pPr marL="0" indent="0">
              <a:buNone/>
            </a:pPr>
            <a:r>
              <a:rPr lang="en-US" b="1" dirty="0"/>
              <a:t>Examples of control directives include:</a:t>
            </a:r>
          </a:p>
          <a:p>
            <a:r>
              <a:rPr lang="en-US" dirty="0"/>
              <a:t>Reprioritizing tests when an identified risk becomes an issue</a:t>
            </a:r>
          </a:p>
          <a:p>
            <a:r>
              <a:rPr lang="en-US" dirty="0"/>
              <a:t>Re-evaluating whether a test item meets entry criteria or exit criteria due to rework</a:t>
            </a:r>
          </a:p>
          <a:p>
            <a:r>
              <a:rPr lang="en-US" dirty="0"/>
              <a:t>Adjusting the test schedule to address a delay in the delivery of the test environment</a:t>
            </a:r>
          </a:p>
          <a:p>
            <a:r>
              <a:rPr lang="en-US" dirty="0"/>
              <a:t>Adding new resources when and where needed</a:t>
            </a:r>
          </a:p>
          <a:p>
            <a:pPr marL="0" indent="0">
              <a:buNone/>
            </a:pPr>
            <a:endParaRPr lang="en-US" dirty="0"/>
          </a:p>
        </p:txBody>
      </p:sp>
    </p:spTree>
    <p:extLst>
      <p:ext uri="{BB962C8B-B14F-4D97-AF65-F5344CB8AC3E}">
        <p14:creationId xmlns:p14="http://schemas.microsoft.com/office/powerpoint/2010/main" val="1020770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the Test Activities</a:t>
            </a:r>
          </a:p>
        </p:txBody>
      </p:sp>
      <p:sp>
        <p:nvSpPr>
          <p:cNvPr id="3" name="Content Placeholder 2"/>
          <p:cNvSpPr>
            <a:spLocks noGrp="1"/>
          </p:cNvSpPr>
          <p:nvPr>
            <p:ph idx="1"/>
          </p:nvPr>
        </p:nvSpPr>
        <p:spPr/>
        <p:txBody>
          <a:bodyPr>
            <a:normAutofit fontScale="70000" lnSpcReduction="20000"/>
          </a:bodyPr>
          <a:lstStyle/>
          <a:p>
            <a:r>
              <a:rPr lang="en-US" sz="2000" b="1" dirty="0"/>
              <a:t>Metrics Used in Testing</a:t>
            </a:r>
          </a:p>
          <a:p>
            <a:pPr marL="0" indent="0">
              <a:buNone/>
            </a:pPr>
            <a:r>
              <a:rPr lang="en-US" dirty="0"/>
              <a:t>Test metrics are gathered to show progress against the planned schedule and budget, the current quality of the test object, and the effectiveness of the test activities with respect to the objectives or an iteration goal. Test monitoring gathers a variety of metrics to support the test control and test completion.</a:t>
            </a:r>
          </a:p>
          <a:p>
            <a:pPr marL="0" indent="0">
              <a:buNone/>
            </a:pPr>
            <a:r>
              <a:rPr lang="en-US" b="1" dirty="0"/>
              <a:t>Common test metrics include:</a:t>
            </a:r>
          </a:p>
          <a:p>
            <a:r>
              <a:rPr lang="en-US" dirty="0"/>
              <a:t>Project progress metrics (</a:t>
            </a:r>
            <a:r>
              <a:rPr lang="en-US" dirty="0" err="1"/>
              <a:t>eg</a:t>
            </a:r>
            <a:r>
              <a:rPr lang="en-US" dirty="0"/>
              <a:t>, task completion, resource usage, test effort)</a:t>
            </a:r>
          </a:p>
          <a:p>
            <a:r>
              <a:rPr lang="en-US" dirty="0"/>
              <a:t>Test progress metrics (e.g., test case implementation progress, test environment preparation progress, number of test cases run/not run, passed/failed, test execution time)</a:t>
            </a:r>
          </a:p>
          <a:p>
            <a:r>
              <a:rPr lang="en-US" dirty="0"/>
              <a:t>Product quality metrics (</a:t>
            </a:r>
            <a:r>
              <a:rPr lang="en-US" dirty="0" err="1"/>
              <a:t>eg</a:t>
            </a:r>
            <a:r>
              <a:rPr lang="en-US" dirty="0"/>
              <a:t>, availability, response time, mean time to failure)</a:t>
            </a:r>
          </a:p>
          <a:p>
            <a:r>
              <a:rPr lang="en-US" dirty="0"/>
              <a:t>Defect metrics (e.g., number and priorities of defects found/fixed, defect density, defect detection percentage) ▸ Risk metrics (</a:t>
            </a:r>
            <a:r>
              <a:rPr lang="en-US" dirty="0" err="1"/>
              <a:t>eg</a:t>
            </a:r>
            <a:r>
              <a:rPr lang="en-US" dirty="0"/>
              <a:t>, residual risk level)</a:t>
            </a:r>
          </a:p>
          <a:p>
            <a:r>
              <a:rPr lang="en-US" dirty="0"/>
              <a:t>Coverage metrics (e.g., requirements coverage, code coverage)</a:t>
            </a:r>
          </a:p>
          <a:p>
            <a:r>
              <a:rPr lang="en-US" dirty="0"/>
              <a:t> Cost metrics (</a:t>
            </a:r>
            <a:r>
              <a:rPr lang="en-US" dirty="0" err="1"/>
              <a:t>eg</a:t>
            </a:r>
            <a:r>
              <a:rPr lang="en-US" dirty="0"/>
              <a:t>, cost of testing, organizational cost of quality)</a:t>
            </a:r>
          </a:p>
        </p:txBody>
      </p:sp>
    </p:spTree>
    <p:extLst>
      <p:ext uri="{BB962C8B-B14F-4D97-AF65-F5344CB8AC3E}">
        <p14:creationId xmlns:p14="http://schemas.microsoft.com/office/powerpoint/2010/main" val="594263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Risk Management</a:t>
            </a:r>
            <a:br>
              <a:rPr lang="en-US" b="1" dirty="0"/>
            </a:br>
            <a:endParaRPr lang="en-US" dirty="0"/>
          </a:p>
        </p:txBody>
      </p:sp>
      <p:sp>
        <p:nvSpPr>
          <p:cNvPr id="3" name="Content Placeholder 2"/>
          <p:cNvSpPr>
            <a:spLocks noGrp="1"/>
          </p:cNvSpPr>
          <p:nvPr>
            <p:ph idx="1"/>
          </p:nvPr>
        </p:nvSpPr>
        <p:spPr/>
        <p:txBody>
          <a:bodyPr>
            <a:normAutofit lnSpcReduction="10000"/>
          </a:bodyPr>
          <a:lstStyle/>
          <a:p>
            <a:r>
              <a:rPr lang="en-US" dirty="0"/>
              <a:t>Organizations face many internal and external factors that make it uncertain whether and when they will achieve their objectives (ISO 31000). Risk management allows the organizations to increase the likelihood of achieving objectives, improve the quality of their products and increase the stakeholders’ confidence and trust.</a:t>
            </a:r>
          </a:p>
          <a:p>
            <a:r>
              <a:rPr lang="en-US" dirty="0"/>
              <a:t>The main risk management activities are:</a:t>
            </a:r>
          </a:p>
          <a:p>
            <a:pPr lvl="1"/>
            <a:r>
              <a:rPr lang="en-US" b="1" dirty="0"/>
              <a:t>Risk analysis</a:t>
            </a:r>
            <a:r>
              <a:rPr lang="en-US" dirty="0"/>
              <a:t> (consisting of risk identification and risk assessment)</a:t>
            </a:r>
          </a:p>
          <a:p>
            <a:pPr lvl="1"/>
            <a:r>
              <a:rPr lang="en-US" b="1" dirty="0"/>
              <a:t>Risk control</a:t>
            </a:r>
            <a:r>
              <a:rPr lang="en-US" dirty="0"/>
              <a:t> (consisting of risk mitigation and risk monitoring)</a:t>
            </a:r>
          </a:p>
          <a:p>
            <a:r>
              <a:rPr lang="en-US" dirty="0"/>
              <a:t>The test approach, in which test activities are selected, prioritized, and managed based on risk analysis and risk control, is called </a:t>
            </a:r>
            <a:r>
              <a:rPr lang="en-US" b="1" dirty="0"/>
              <a:t>risk-based testing</a:t>
            </a:r>
            <a:r>
              <a:rPr lang="en-US" dirty="0"/>
              <a:t>.</a:t>
            </a:r>
          </a:p>
          <a:p>
            <a:endParaRPr lang="en-US" dirty="0"/>
          </a:p>
        </p:txBody>
      </p:sp>
    </p:spTree>
    <p:extLst>
      <p:ext uri="{BB962C8B-B14F-4D97-AF65-F5344CB8AC3E}">
        <p14:creationId xmlns:p14="http://schemas.microsoft.com/office/powerpoint/2010/main" val="2698150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Risk Management</a:t>
            </a:r>
            <a:br>
              <a:rPr lang="en-US" b="1" dirty="0"/>
            </a:br>
            <a:endParaRPr lang="en-US" dirty="0"/>
          </a:p>
        </p:txBody>
      </p:sp>
      <p:sp>
        <p:nvSpPr>
          <p:cNvPr id="3" name="Content Placeholder 2"/>
          <p:cNvSpPr>
            <a:spLocks noGrp="1"/>
          </p:cNvSpPr>
          <p:nvPr>
            <p:ph idx="1"/>
          </p:nvPr>
        </p:nvSpPr>
        <p:spPr/>
        <p:txBody>
          <a:bodyPr/>
          <a:lstStyle/>
          <a:p>
            <a:r>
              <a:rPr lang="en-US" b="1" i="1" dirty="0"/>
              <a:t>Risk Definition and Risk Attributes</a:t>
            </a:r>
            <a:endParaRPr lang="en-US" b="1" dirty="0"/>
          </a:p>
          <a:p>
            <a:r>
              <a:rPr lang="en-US" dirty="0"/>
              <a:t>Risk is a potential event, hazard, threat, or situation whose occurrence causes an adverse effect. A risk can be characterized by two factors:</a:t>
            </a:r>
          </a:p>
          <a:p>
            <a:pPr lvl="1"/>
            <a:r>
              <a:rPr lang="en-US" b="1" dirty="0"/>
              <a:t>Risk likelihood</a:t>
            </a:r>
            <a:r>
              <a:rPr lang="en-US" dirty="0"/>
              <a:t> – the probability of the risk occurrence (greater than zero and less than one)</a:t>
            </a:r>
          </a:p>
          <a:p>
            <a:pPr lvl="1"/>
            <a:r>
              <a:rPr lang="en-US" b="1" dirty="0"/>
              <a:t>Risk impact (harm)</a:t>
            </a:r>
            <a:r>
              <a:rPr lang="en-US" dirty="0"/>
              <a:t> – the consequences of this occurrence</a:t>
            </a:r>
          </a:p>
          <a:p>
            <a:r>
              <a:rPr lang="en-US" dirty="0"/>
              <a:t>These two factors express the risk level, which is a measure for the risk. The higher the risk level, the more important is its treatment.</a:t>
            </a:r>
          </a:p>
          <a:p>
            <a:endParaRPr lang="en-US" dirty="0"/>
          </a:p>
        </p:txBody>
      </p:sp>
    </p:spTree>
    <p:extLst>
      <p:ext uri="{BB962C8B-B14F-4D97-AF65-F5344CB8AC3E}">
        <p14:creationId xmlns:p14="http://schemas.microsoft.com/office/powerpoint/2010/main" val="1145698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Risk Management</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r>
              <a:rPr lang="en-US" b="1" dirty="0"/>
              <a:t>Project Risks &amp; Product Risks</a:t>
            </a:r>
          </a:p>
          <a:p>
            <a:pPr marL="0" indent="0">
              <a:buNone/>
            </a:pPr>
            <a:r>
              <a:rPr lang="en-US" dirty="0"/>
              <a:t>In software testing one is generally concerned with two types of risks: project risks and product risks. Project risks are related to the management and control of the project.</a:t>
            </a:r>
          </a:p>
          <a:p>
            <a:pPr marL="0" indent="0">
              <a:buNone/>
            </a:pPr>
            <a:r>
              <a:rPr lang="en-US" dirty="0"/>
              <a:t>Project risks include:</a:t>
            </a:r>
          </a:p>
          <a:p>
            <a:r>
              <a:rPr lang="en-US" dirty="0"/>
              <a:t>Organizational issues (e.g., delays in work products deliveries, inaccurate estimates, cost-cutting)</a:t>
            </a:r>
          </a:p>
          <a:p>
            <a:r>
              <a:rPr lang="en-US" dirty="0"/>
              <a:t>People issues (</a:t>
            </a:r>
            <a:r>
              <a:rPr lang="en-US" dirty="0" err="1"/>
              <a:t>eg</a:t>
            </a:r>
            <a:r>
              <a:rPr lang="en-US" dirty="0"/>
              <a:t>, insufficient skills, conflicts, communication problems, shortage of staff)</a:t>
            </a:r>
          </a:p>
          <a:p>
            <a:r>
              <a:rPr lang="en-US" dirty="0"/>
              <a:t>Technical issues (</a:t>
            </a:r>
            <a:r>
              <a:rPr lang="en-US" dirty="0" err="1"/>
              <a:t>eg</a:t>
            </a:r>
            <a:r>
              <a:rPr lang="en-US" dirty="0"/>
              <a:t>, scope creep, poor tool support)</a:t>
            </a:r>
          </a:p>
          <a:p>
            <a:r>
              <a:rPr lang="en-US" dirty="0"/>
              <a:t>Supplier issues (</a:t>
            </a:r>
            <a:r>
              <a:rPr lang="en-US" dirty="0" err="1"/>
              <a:t>e.g</a:t>
            </a:r>
            <a:r>
              <a:rPr lang="en-US" dirty="0"/>
              <a:t>, third-party delivery failure, bankruptcy of the supporting company)</a:t>
            </a:r>
          </a:p>
          <a:p>
            <a:pPr marL="0" indent="0">
              <a:buNone/>
            </a:pPr>
            <a:r>
              <a:rPr lang="en-US" dirty="0"/>
              <a:t>Product risks are related to the product quality characteristics. Examples of product risks include: missing or wrong functionality, incorrect calculations, runtime errors, poor architecture, inefficient algorithms, inadequate response time, poor user experience, security vulnerabilities.</a:t>
            </a:r>
          </a:p>
        </p:txBody>
      </p:sp>
    </p:spTree>
    <p:extLst>
      <p:ext uri="{BB962C8B-B14F-4D97-AF65-F5344CB8AC3E}">
        <p14:creationId xmlns:p14="http://schemas.microsoft.com/office/powerpoint/2010/main" val="2483668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Risk Management</a:t>
            </a:r>
            <a:br>
              <a:rPr lang="en-US" b="1" dirty="0"/>
            </a:br>
            <a:endParaRPr lang="en-US" dirty="0"/>
          </a:p>
        </p:txBody>
      </p:sp>
      <p:sp>
        <p:nvSpPr>
          <p:cNvPr id="3" name="Content Placeholder 2"/>
          <p:cNvSpPr>
            <a:spLocks noGrp="1"/>
          </p:cNvSpPr>
          <p:nvPr>
            <p:ph idx="1"/>
          </p:nvPr>
        </p:nvSpPr>
        <p:spPr/>
        <p:txBody>
          <a:bodyPr/>
          <a:lstStyle/>
          <a:p>
            <a:r>
              <a:rPr lang="en-US" dirty="0"/>
              <a:t> </a:t>
            </a:r>
            <a:r>
              <a:rPr lang="en-US" b="1" dirty="0"/>
              <a:t>Product risks</a:t>
            </a:r>
            <a:r>
              <a:rPr lang="en-US" dirty="0"/>
              <a:t>, when they occur, may result in various negative consequences, including:</a:t>
            </a:r>
          </a:p>
          <a:p>
            <a:r>
              <a:rPr lang="en-US" dirty="0"/>
              <a:t>User dissatisfaction</a:t>
            </a:r>
          </a:p>
          <a:p>
            <a:r>
              <a:rPr lang="en-US" dirty="0"/>
              <a:t>Loss of revenue, trust, reputation</a:t>
            </a:r>
          </a:p>
          <a:p>
            <a:r>
              <a:rPr lang="en-US" dirty="0"/>
              <a:t>Damage to third parties</a:t>
            </a:r>
          </a:p>
          <a:p>
            <a:r>
              <a:rPr lang="en-US" dirty="0"/>
              <a:t>High maintenance costs, overload of the helpdesk</a:t>
            </a:r>
          </a:p>
          <a:p>
            <a:r>
              <a:rPr lang="en-US" dirty="0"/>
              <a:t>Criminal penalties</a:t>
            </a:r>
          </a:p>
          <a:p>
            <a:r>
              <a:rPr lang="en-US" dirty="0"/>
              <a:t>In extreme cases physical damage, injuries or even death</a:t>
            </a:r>
          </a:p>
          <a:p>
            <a:endParaRPr lang="en-US" dirty="0"/>
          </a:p>
        </p:txBody>
      </p:sp>
    </p:spTree>
    <p:extLst>
      <p:ext uri="{BB962C8B-B14F-4D97-AF65-F5344CB8AC3E}">
        <p14:creationId xmlns:p14="http://schemas.microsoft.com/office/powerpoint/2010/main" val="2552884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Configuration Management</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r>
              <a:rPr lang="en-US" sz="2300" dirty="0"/>
              <a:t>In testing, configuration management (CM) provides a discipline for identifying, controlling, and tracking work products such as test plans, test strategies, test conditions, test cases, test scripts, test results, test logs, and test reports as configuration items.</a:t>
            </a:r>
          </a:p>
          <a:p>
            <a:r>
              <a:rPr lang="en-US" sz="2300" dirty="0"/>
              <a:t>For a complex configuration item (e.g., a test environment), CM records the items it consists of, their relationships, and versions. If the configuration item is approved for testing, it becomes a baseline and can only be changed through a formal change control process.</a:t>
            </a:r>
          </a:p>
          <a:p>
            <a:r>
              <a:rPr lang="en-US" sz="2300" dirty="0"/>
              <a:t>Configuration management keeps a record of changed configuration items when a new baseline is created. It is possible to revert to a previous baseline to reproduce previous test results. </a:t>
            </a:r>
            <a:endParaRPr lang="en-US" dirty="0"/>
          </a:p>
        </p:txBody>
      </p:sp>
    </p:spTree>
    <p:extLst>
      <p:ext uri="{BB962C8B-B14F-4D97-AF65-F5344CB8AC3E}">
        <p14:creationId xmlns:p14="http://schemas.microsoft.com/office/powerpoint/2010/main" val="39391066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Configuration Management</a:t>
            </a:r>
            <a:endParaRPr lang="en-US" dirty="0"/>
          </a:p>
        </p:txBody>
      </p:sp>
      <p:sp>
        <p:nvSpPr>
          <p:cNvPr id="3" name="Content Placeholder 2"/>
          <p:cNvSpPr>
            <a:spLocks noGrp="1"/>
          </p:cNvSpPr>
          <p:nvPr>
            <p:ph idx="1"/>
          </p:nvPr>
        </p:nvSpPr>
        <p:spPr/>
        <p:txBody>
          <a:bodyPr/>
          <a:lstStyle/>
          <a:p>
            <a:r>
              <a:rPr lang="en-US" dirty="0"/>
              <a:t>To properly support testing, CM ensures the following:</a:t>
            </a:r>
            <a:br>
              <a:rPr lang="en-US" dirty="0"/>
            </a:br>
            <a:r>
              <a:rPr lang="en-US" dirty="0"/>
              <a:t>► All configuration items, including test items (individual parts of the test object), are uniquely identified, version controlled, tracked for changes, and related to other configuration items so that traceability can be maintained throughout the test process</a:t>
            </a:r>
            <a:br>
              <a:rPr lang="en-US" dirty="0"/>
            </a:br>
            <a:r>
              <a:rPr lang="en-US" dirty="0"/>
              <a:t>► All identified documentation and software items are referenced unambiguously in test documentation</a:t>
            </a:r>
          </a:p>
          <a:p>
            <a:r>
              <a:rPr lang="en-US" dirty="0"/>
              <a:t>Continuous integration, continuous delivery, continuous deployment and the associated testing are typically implemented as part of an automated DevOps pipeline, in which automated CM is normally included.</a:t>
            </a:r>
          </a:p>
          <a:p>
            <a:endParaRPr lang="en-US" dirty="0"/>
          </a:p>
        </p:txBody>
      </p:sp>
    </p:spTree>
    <p:extLst>
      <p:ext uri="{BB962C8B-B14F-4D97-AF65-F5344CB8AC3E}">
        <p14:creationId xmlns:p14="http://schemas.microsoft.com/office/powerpoint/2010/main" val="2899956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954" y="1072522"/>
            <a:ext cx="8761413" cy="706964"/>
          </a:xfrm>
        </p:spPr>
        <p:txBody>
          <a:bodyPr/>
          <a:lstStyle/>
          <a:p>
            <a:r>
              <a:rPr lang="en-US" b="1" dirty="0"/>
              <a:t>Test Organization</a:t>
            </a:r>
            <a:br>
              <a:rPr lang="en-US" b="1" dirty="0"/>
            </a:b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Test Leader Responsibilities:</a:t>
            </a:r>
            <a:endParaRPr lang="en-US" dirty="0"/>
          </a:p>
          <a:p>
            <a:r>
              <a:rPr lang="en-US" b="1" dirty="0"/>
              <a:t>Planning &amp; Monitoring:</a:t>
            </a:r>
            <a:r>
              <a:rPr lang="en-US" dirty="0"/>
              <a:t> Develop test strategies, estimate effort, monitor progress against objectives.</a:t>
            </a:r>
          </a:p>
          <a:p>
            <a:r>
              <a:rPr lang="en-US" b="1" dirty="0"/>
              <a:t>Coordination:</a:t>
            </a:r>
            <a:r>
              <a:rPr lang="en-US" dirty="0"/>
              <a:t> Collaborate with development, business analysts, and project managers.</a:t>
            </a:r>
          </a:p>
          <a:p>
            <a:r>
              <a:rPr lang="en-US" b="1" dirty="0"/>
              <a:t>Tool Selection:</a:t>
            </a:r>
            <a:r>
              <a:rPr lang="en-US" dirty="0"/>
              <a:t> Evaluate and choose tools for test management, automation, and defect tracking.</a:t>
            </a:r>
          </a:p>
          <a:p>
            <a:r>
              <a:rPr lang="en-US" b="1" dirty="0"/>
              <a:t>Team Management:</a:t>
            </a:r>
            <a:r>
              <a:rPr lang="en-US" dirty="0"/>
              <a:t> Assign tasks, mentor junior testers, and resolve conflicts.</a:t>
            </a:r>
          </a:p>
          <a:p>
            <a:pPr marL="0" indent="0">
              <a:buNone/>
            </a:pPr>
            <a:r>
              <a:rPr lang="en-US" b="1" dirty="0"/>
              <a:t>Tester Responsibilities:</a:t>
            </a:r>
            <a:endParaRPr lang="en-US" dirty="0"/>
          </a:p>
          <a:p>
            <a:r>
              <a:rPr lang="en-US" b="1" dirty="0"/>
              <a:t>Test Design:</a:t>
            </a:r>
            <a:r>
              <a:rPr lang="en-US" dirty="0"/>
              <a:t> Derive test cases from specifications, risk analysis, and requirements.</a:t>
            </a:r>
          </a:p>
          <a:p>
            <a:r>
              <a:rPr lang="en-US" b="1" dirty="0"/>
              <a:t>Test Execution:</a:t>
            </a:r>
            <a:r>
              <a:rPr lang="en-US" dirty="0"/>
              <a:t> Run manual or automated tests, report defects.</a:t>
            </a:r>
          </a:p>
          <a:p>
            <a:r>
              <a:rPr lang="en-US" b="1" dirty="0"/>
              <a:t>Defect Investigation:</a:t>
            </a:r>
            <a:r>
              <a:rPr lang="en-US" dirty="0"/>
              <a:t> Collaborate with developers to reproduce and analyze issues.</a:t>
            </a:r>
          </a:p>
          <a:p>
            <a:r>
              <a:rPr lang="en-US" b="1" dirty="0"/>
              <a:t>Documentation:</a:t>
            </a:r>
            <a:r>
              <a:rPr lang="en-US" dirty="0"/>
              <a:t> Log test results, document deviations, maintain traceability.</a:t>
            </a:r>
          </a:p>
          <a:p>
            <a:pPr marL="0" indent="0">
              <a:buNone/>
            </a:pPr>
            <a:endParaRPr lang="en-US" dirty="0"/>
          </a:p>
          <a:p>
            <a:endParaRPr lang="en-US" dirty="0"/>
          </a:p>
        </p:txBody>
      </p:sp>
    </p:spTree>
    <p:extLst>
      <p:ext uri="{BB962C8B-B14F-4D97-AF65-F5344CB8AC3E}">
        <p14:creationId xmlns:p14="http://schemas.microsoft.com/office/powerpoint/2010/main" val="267038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Planning </a:t>
            </a:r>
          </a:p>
        </p:txBody>
      </p:sp>
      <p:sp>
        <p:nvSpPr>
          <p:cNvPr id="3" name="Content Placeholder 2"/>
          <p:cNvSpPr>
            <a:spLocks noGrp="1"/>
          </p:cNvSpPr>
          <p:nvPr>
            <p:ph idx="1"/>
          </p:nvPr>
        </p:nvSpPr>
        <p:spPr/>
        <p:txBody>
          <a:bodyPr/>
          <a:lstStyle/>
          <a:p>
            <a:r>
              <a:rPr lang="en-US" b="1" dirty="0"/>
              <a:t>Test Planning Key Elements:</a:t>
            </a:r>
            <a:endParaRPr lang="en-US" dirty="0"/>
          </a:p>
          <a:p>
            <a:r>
              <a:rPr lang="en-US" b="1" dirty="0"/>
              <a:t>Objectives:</a:t>
            </a:r>
            <a:r>
              <a:rPr lang="en-US" dirty="0"/>
              <a:t> Define what needs to be achieved (e.g., defect detection, quality verification).</a:t>
            </a:r>
          </a:p>
          <a:p>
            <a:r>
              <a:rPr lang="en-US" b="1" dirty="0"/>
              <a:t>Scope:</a:t>
            </a:r>
            <a:r>
              <a:rPr lang="en-US" dirty="0"/>
              <a:t> Identify what will be tested and what will not.</a:t>
            </a:r>
          </a:p>
          <a:p>
            <a:r>
              <a:rPr lang="en-US" b="1" dirty="0"/>
              <a:t>Approach:</a:t>
            </a:r>
            <a:r>
              <a:rPr lang="en-US" dirty="0"/>
              <a:t> Choose test techniques (black-box, white-box, exploratory).</a:t>
            </a:r>
          </a:p>
          <a:p>
            <a:r>
              <a:rPr lang="en-US" b="1" dirty="0"/>
              <a:t>Resources &amp; Schedule:</a:t>
            </a:r>
            <a:r>
              <a:rPr lang="en-US" dirty="0"/>
              <a:t> Assign roles, plan calendar-based milestones.</a:t>
            </a:r>
          </a:p>
          <a:p>
            <a:r>
              <a:rPr lang="en-US" b="1" dirty="0"/>
              <a:t>Entry/Exit Criteria:</a:t>
            </a:r>
            <a:r>
              <a:rPr lang="en-US" dirty="0"/>
              <a:t> Define when to start/end testing (e.g., 95% test case pass rate).</a:t>
            </a:r>
          </a:p>
          <a:p>
            <a:r>
              <a:rPr lang="en-US" b="1" dirty="0"/>
              <a:t>Deliverables:</a:t>
            </a:r>
            <a:r>
              <a:rPr lang="en-US" dirty="0"/>
              <a:t> Test plan, test cases, summary reports, defect logs.</a:t>
            </a:r>
          </a:p>
          <a:p>
            <a:endParaRPr lang="en-US" dirty="0"/>
          </a:p>
        </p:txBody>
      </p:sp>
    </p:spTree>
    <p:extLst>
      <p:ext uri="{BB962C8B-B14F-4D97-AF65-F5344CB8AC3E}">
        <p14:creationId xmlns:p14="http://schemas.microsoft.com/office/powerpoint/2010/main" val="1246421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Estimation Techniques</a:t>
            </a:r>
          </a:p>
        </p:txBody>
      </p:sp>
      <p:sp>
        <p:nvSpPr>
          <p:cNvPr id="3" name="Content Placeholder 2"/>
          <p:cNvSpPr>
            <a:spLocks noGrp="1"/>
          </p:cNvSpPr>
          <p:nvPr>
            <p:ph idx="1"/>
          </p:nvPr>
        </p:nvSpPr>
        <p:spPr/>
        <p:txBody>
          <a:bodyPr>
            <a:normAutofit/>
          </a:bodyPr>
          <a:lstStyle/>
          <a:p>
            <a:r>
              <a:rPr lang="en-US" b="1" dirty="0"/>
              <a:t>Metrics-Based Estimation:</a:t>
            </a:r>
            <a:endParaRPr lang="en-US" dirty="0"/>
          </a:p>
          <a:p>
            <a:r>
              <a:rPr lang="en-US" b="1" dirty="0"/>
              <a:t>Expert-Based Estimation:</a:t>
            </a:r>
            <a:endParaRPr lang="en-US" dirty="0"/>
          </a:p>
          <a:p>
            <a:pPr marL="0" indent="0">
              <a:buNone/>
            </a:pPr>
            <a:endParaRPr lang="en-US" dirty="0"/>
          </a:p>
        </p:txBody>
      </p:sp>
    </p:spTree>
    <p:extLst>
      <p:ext uri="{BB962C8B-B14F-4D97-AF65-F5344CB8AC3E}">
        <p14:creationId xmlns:p14="http://schemas.microsoft.com/office/powerpoint/2010/main" val="4106034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5577" y="928512"/>
            <a:ext cx="8761413" cy="706964"/>
          </a:xfrm>
        </p:spPr>
        <p:txBody>
          <a:bodyPr/>
          <a:lstStyle/>
          <a:p>
            <a:r>
              <a:rPr lang="en-US" b="1" dirty="0"/>
              <a:t>Expert-Based Estimation</a:t>
            </a:r>
            <a:endParaRPr lang="en-US" dirty="0"/>
          </a:p>
        </p:txBody>
      </p:sp>
      <p:sp>
        <p:nvSpPr>
          <p:cNvPr id="3" name="Content Placeholder 2"/>
          <p:cNvSpPr>
            <a:spLocks noGrp="1"/>
          </p:cNvSpPr>
          <p:nvPr>
            <p:ph idx="1"/>
          </p:nvPr>
        </p:nvSpPr>
        <p:spPr/>
        <p:txBody>
          <a:bodyPr>
            <a:normAutofit/>
          </a:bodyPr>
          <a:lstStyle/>
          <a:p>
            <a:r>
              <a:rPr lang="en-US" b="1" dirty="0"/>
              <a:t>Description:</a:t>
            </a:r>
            <a:r>
              <a:rPr lang="en-US" dirty="0"/>
              <a:t> Uses experience and expert judgment</a:t>
            </a:r>
          </a:p>
          <a:p>
            <a:pPr lvl="1"/>
            <a:r>
              <a:rPr lang="en-US" dirty="0"/>
              <a:t>Relies on the judgment of experienced testers or managers.</a:t>
            </a:r>
          </a:p>
          <a:p>
            <a:pPr lvl="1"/>
            <a:r>
              <a:rPr lang="en-US" dirty="0"/>
              <a:t>Delphi method: Anonymous consensus from a group of experts.</a:t>
            </a:r>
          </a:p>
          <a:p>
            <a:pPr lvl="1"/>
            <a:r>
              <a:rPr lang="en-US" dirty="0"/>
              <a:t>More flexible but subjective.</a:t>
            </a:r>
          </a:p>
          <a:p>
            <a:pPr marL="0" indent="0">
              <a:buNone/>
            </a:pPr>
            <a:endParaRPr lang="en-US" dirty="0"/>
          </a:p>
          <a:p>
            <a:r>
              <a:rPr lang="en-US" b="1" dirty="0"/>
              <a:t>Example:</a:t>
            </a:r>
            <a:r>
              <a:rPr lang="en-US" dirty="0"/>
              <a:t> A senior QA engineer estimates 4 weeks based on similar past projects</a:t>
            </a:r>
          </a:p>
          <a:p>
            <a:r>
              <a:rPr lang="en-US" b="1" dirty="0"/>
              <a:t>Tools/Methods:</a:t>
            </a:r>
            <a:r>
              <a:rPr lang="en-US" dirty="0"/>
              <a:t> Delphi technique, Planning Poker</a:t>
            </a:r>
          </a:p>
          <a:p>
            <a:pPr marL="0" indent="0">
              <a:buNone/>
            </a:pPr>
            <a:endParaRPr lang="en-US" b="1" dirty="0"/>
          </a:p>
          <a:p>
            <a:endParaRPr lang="en-US" dirty="0"/>
          </a:p>
        </p:txBody>
      </p:sp>
    </p:spTree>
    <p:extLst>
      <p:ext uri="{BB962C8B-B14F-4D97-AF65-F5344CB8AC3E}">
        <p14:creationId xmlns:p14="http://schemas.microsoft.com/office/powerpoint/2010/main" val="308227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Metrics-Based Estimation</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r>
              <a:rPr lang="en-US" b="1" dirty="0"/>
              <a:t>Description:</a:t>
            </a:r>
            <a:r>
              <a:rPr lang="en-US" dirty="0"/>
              <a:t> Uses historical/project metrics</a:t>
            </a:r>
          </a:p>
          <a:p>
            <a:pPr lvl="1"/>
            <a:r>
              <a:rPr lang="en-US" dirty="0"/>
              <a:t>Uses historical data (e.g., defects per KLOC or test cases per function point).</a:t>
            </a:r>
          </a:p>
          <a:p>
            <a:pPr lvl="1"/>
            <a:r>
              <a:rPr lang="en-US" dirty="0"/>
              <a:t>Useful in mature organizations with past project records.</a:t>
            </a:r>
          </a:p>
          <a:p>
            <a:pPr lvl="1"/>
            <a:r>
              <a:rPr lang="en-US" dirty="0"/>
              <a:t>Example: If 200 test cases were needed for a similar project last year, estimate similar range.</a:t>
            </a:r>
          </a:p>
          <a:p>
            <a:endParaRPr lang="en-US" dirty="0"/>
          </a:p>
          <a:p>
            <a:r>
              <a:rPr lang="en-US" b="1" dirty="0"/>
              <a:t>Example:</a:t>
            </a:r>
            <a:endParaRPr lang="en-US" dirty="0"/>
          </a:p>
          <a:p>
            <a:pPr lvl="1"/>
            <a:r>
              <a:rPr lang="en-US" dirty="0"/>
              <a:t>Historical average = 1 tester can write 5 test cases/day</a:t>
            </a:r>
          </a:p>
          <a:p>
            <a:pPr lvl="1"/>
            <a:r>
              <a:rPr lang="en-US" dirty="0"/>
              <a:t>For 200 test cases → 40 tester-days required</a:t>
            </a:r>
          </a:p>
          <a:p>
            <a:r>
              <a:rPr lang="en-US" b="1" dirty="0"/>
              <a:t>Tools/Methods:</a:t>
            </a:r>
            <a:r>
              <a:rPr lang="en-US" dirty="0"/>
              <a:t> Spreadsheets, past defect rates, test case productivity</a:t>
            </a:r>
          </a:p>
          <a:p>
            <a:endParaRPr lang="en-US" dirty="0"/>
          </a:p>
        </p:txBody>
      </p:sp>
    </p:spTree>
    <p:extLst>
      <p:ext uri="{BB962C8B-B14F-4D97-AF65-F5344CB8AC3E}">
        <p14:creationId xmlns:p14="http://schemas.microsoft.com/office/powerpoint/2010/main" val="45912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Test Strategies :</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endParaRPr lang="en-US" b="1" dirty="0"/>
          </a:p>
          <a:p>
            <a:r>
              <a:rPr lang="en-US" b="1" dirty="0"/>
              <a:t>Analytical</a:t>
            </a:r>
            <a:endParaRPr lang="en-US" dirty="0"/>
          </a:p>
          <a:p>
            <a:pPr lvl="1"/>
            <a:r>
              <a:rPr lang="en-US" b="1" dirty="0"/>
              <a:t>Description:</a:t>
            </a:r>
            <a:r>
              <a:rPr lang="en-US" dirty="0"/>
              <a:t> Driven by risk or requirement analysis</a:t>
            </a:r>
          </a:p>
          <a:p>
            <a:pPr lvl="1"/>
            <a:r>
              <a:rPr lang="en-US" dirty="0"/>
              <a:t>Based on risk or requirements analysis Examples: Risk-based testing, Requirements-based testing </a:t>
            </a:r>
          </a:p>
          <a:p>
            <a:pPr lvl="1"/>
            <a:r>
              <a:rPr lang="en-US" dirty="0"/>
              <a:t>Use When: Risks are well understood early in the lifecycle</a:t>
            </a:r>
          </a:p>
          <a:p>
            <a:pPr lvl="1"/>
            <a:r>
              <a:rPr lang="en-US" b="1" dirty="0"/>
              <a:t>Example:</a:t>
            </a:r>
            <a:r>
              <a:rPr lang="en-US" dirty="0"/>
              <a:t> Risk-based testing in a banking app focusing on transaction integrity</a:t>
            </a:r>
          </a:p>
          <a:p>
            <a:r>
              <a:rPr lang="en-US" b="1" dirty="0"/>
              <a:t>Model-Based</a:t>
            </a:r>
            <a:endParaRPr lang="en-US" dirty="0"/>
          </a:p>
          <a:p>
            <a:pPr lvl="1"/>
            <a:r>
              <a:rPr lang="en-US" b="1" dirty="0"/>
              <a:t>Description:</a:t>
            </a:r>
            <a:r>
              <a:rPr lang="en-US" dirty="0"/>
              <a:t> Uses models to predict and guide test behavior</a:t>
            </a:r>
          </a:p>
          <a:p>
            <a:pPr lvl="1"/>
            <a:r>
              <a:rPr lang="en-US" dirty="0"/>
              <a:t>Tests designed based on system behavior models (e.g., performance, workflow)</a:t>
            </a:r>
          </a:p>
          <a:p>
            <a:pPr lvl="1"/>
            <a:r>
              <a:rPr lang="en-US" dirty="0"/>
              <a:t>Use When: Accurate models of expected behavior are available</a:t>
            </a:r>
          </a:p>
          <a:p>
            <a:pPr lvl="1"/>
            <a:r>
              <a:rPr lang="en-US" b="1" dirty="0"/>
              <a:t>Example:</a:t>
            </a:r>
            <a:r>
              <a:rPr lang="en-US" dirty="0"/>
              <a:t> Load model simulating 10,000 users on an e-commerce website</a:t>
            </a:r>
          </a:p>
        </p:txBody>
      </p:sp>
    </p:spTree>
    <p:extLst>
      <p:ext uri="{BB962C8B-B14F-4D97-AF65-F5344CB8AC3E}">
        <p14:creationId xmlns:p14="http://schemas.microsoft.com/office/powerpoint/2010/main" val="1729506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b="1" dirty="0"/>
              <a:t>Methodical</a:t>
            </a:r>
            <a:endParaRPr lang="en-US" dirty="0"/>
          </a:p>
          <a:p>
            <a:pPr lvl="1"/>
            <a:r>
              <a:rPr lang="en-US" b="1" dirty="0"/>
              <a:t>Description:</a:t>
            </a:r>
            <a:r>
              <a:rPr lang="en-US" dirty="0"/>
              <a:t> Based on checklists or standards</a:t>
            </a:r>
          </a:p>
          <a:p>
            <a:pPr lvl="1"/>
            <a:r>
              <a:rPr lang="en-US" dirty="0"/>
              <a:t>Uses structured lists like checklists or quality standards (e.g., ISO 9126)</a:t>
            </a:r>
          </a:p>
          <a:p>
            <a:pPr lvl="1"/>
            <a:r>
              <a:rPr lang="en-US" dirty="0"/>
              <a:t>Use When: You want systematic, repeatable coverage</a:t>
            </a:r>
          </a:p>
          <a:p>
            <a:pPr lvl="1"/>
            <a:r>
              <a:rPr lang="en-US" b="1" dirty="0"/>
              <a:t>Example:</a:t>
            </a:r>
            <a:r>
              <a:rPr lang="en-US" dirty="0"/>
              <a:t> Following ISO 25010 for software quality characteristics (e.g., usability, reliability)</a:t>
            </a:r>
          </a:p>
          <a:p>
            <a:r>
              <a:rPr lang="en-US" b="1" dirty="0"/>
              <a:t>Process/Standard-Compliant</a:t>
            </a:r>
            <a:endParaRPr lang="en-US" dirty="0"/>
          </a:p>
          <a:p>
            <a:pPr lvl="1"/>
            <a:r>
              <a:rPr lang="en-US" b="1" dirty="0"/>
              <a:t>Description:</a:t>
            </a:r>
            <a:r>
              <a:rPr lang="en-US" dirty="0"/>
              <a:t> Follows external standards</a:t>
            </a:r>
          </a:p>
          <a:p>
            <a:pPr lvl="1"/>
            <a:r>
              <a:rPr lang="en-US" dirty="0"/>
              <a:t>Follows external standards or models (e.g., IEEE 829, Agile methods)</a:t>
            </a:r>
          </a:p>
          <a:p>
            <a:pPr lvl="1"/>
            <a:r>
              <a:rPr lang="en-US" dirty="0"/>
              <a:t>Use When: Industry compliance or regulatory audit is necessary</a:t>
            </a:r>
          </a:p>
          <a:p>
            <a:pPr lvl="1"/>
            <a:r>
              <a:rPr lang="en-US" b="1" dirty="0"/>
              <a:t>Example:</a:t>
            </a:r>
            <a:r>
              <a:rPr lang="en-US" dirty="0"/>
              <a:t> Using IEEE 829 test plan format in a government software project</a:t>
            </a:r>
          </a:p>
          <a:p>
            <a:endParaRPr lang="en-US" dirty="0"/>
          </a:p>
        </p:txBody>
      </p:sp>
    </p:spTree>
    <p:extLst>
      <p:ext uri="{BB962C8B-B14F-4D97-AF65-F5344CB8AC3E}">
        <p14:creationId xmlns:p14="http://schemas.microsoft.com/office/powerpoint/2010/main" val="3443745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strategies</a:t>
            </a:r>
          </a:p>
        </p:txBody>
      </p:sp>
      <p:sp>
        <p:nvSpPr>
          <p:cNvPr id="3" name="Content Placeholder 2"/>
          <p:cNvSpPr>
            <a:spLocks noGrp="1"/>
          </p:cNvSpPr>
          <p:nvPr>
            <p:ph idx="1"/>
          </p:nvPr>
        </p:nvSpPr>
        <p:spPr/>
        <p:txBody>
          <a:bodyPr>
            <a:normAutofit fontScale="47500" lnSpcReduction="20000"/>
          </a:bodyPr>
          <a:lstStyle/>
          <a:p>
            <a:r>
              <a:rPr lang="en-US" b="1" dirty="0"/>
              <a:t>Dynamic</a:t>
            </a:r>
            <a:endParaRPr lang="en-US" dirty="0"/>
          </a:p>
          <a:p>
            <a:pPr lvl="1"/>
            <a:r>
              <a:rPr lang="en-US" b="1" dirty="0"/>
              <a:t>Description:</a:t>
            </a:r>
            <a:r>
              <a:rPr lang="en-US" dirty="0"/>
              <a:t> Reactive and exploratory</a:t>
            </a:r>
          </a:p>
          <a:p>
            <a:pPr lvl="1"/>
            <a:r>
              <a:rPr lang="en-US" dirty="0"/>
              <a:t>Adapts during testing (e.g., exploratory or attack-based testing)</a:t>
            </a:r>
          </a:p>
          <a:p>
            <a:pPr lvl="1"/>
            <a:r>
              <a:rPr lang="en-US" dirty="0"/>
              <a:t>Use When: Specs are incomplete or rapid feedback is required</a:t>
            </a:r>
          </a:p>
          <a:p>
            <a:pPr lvl="1"/>
            <a:r>
              <a:rPr lang="en-US" b="1" dirty="0"/>
              <a:t>Example:</a:t>
            </a:r>
            <a:r>
              <a:rPr lang="en-US" dirty="0"/>
              <a:t> Exploratory testing of a newly delivered game build without detailed specs</a:t>
            </a:r>
          </a:p>
          <a:p>
            <a:r>
              <a:rPr lang="en-US" b="1" dirty="0"/>
              <a:t>Consultative/Directed</a:t>
            </a:r>
            <a:endParaRPr lang="en-US" dirty="0"/>
          </a:p>
          <a:p>
            <a:pPr lvl="1"/>
            <a:r>
              <a:rPr lang="en-US" b="1" dirty="0"/>
              <a:t>Description:</a:t>
            </a:r>
            <a:r>
              <a:rPr lang="en-US" dirty="0"/>
              <a:t> Guided by experts or users</a:t>
            </a:r>
          </a:p>
          <a:p>
            <a:pPr lvl="1"/>
            <a:r>
              <a:rPr lang="en-US" dirty="0"/>
              <a:t>Guided by subject matter experts, end-users, or clients </a:t>
            </a:r>
          </a:p>
          <a:p>
            <a:pPr lvl="1"/>
            <a:r>
              <a:rPr lang="en-US" dirty="0"/>
              <a:t>Use When: Direct user input or domain expertise is critical</a:t>
            </a:r>
          </a:p>
          <a:p>
            <a:pPr lvl="1"/>
            <a:r>
              <a:rPr lang="en-US" b="1" dirty="0"/>
              <a:t>Example:</a:t>
            </a:r>
            <a:r>
              <a:rPr lang="en-US" dirty="0"/>
              <a:t> End-user reviews driving test cases in a healthcare application</a:t>
            </a:r>
          </a:p>
          <a:p>
            <a:r>
              <a:rPr lang="en-US" b="1" dirty="0"/>
              <a:t>Regression-Averse</a:t>
            </a:r>
            <a:endParaRPr lang="en-US" dirty="0"/>
          </a:p>
          <a:p>
            <a:pPr lvl="1"/>
            <a:r>
              <a:rPr lang="en-US" b="1" dirty="0"/>
              <a:t>Description:</a:t>
            </a:r>
            <a:r>
              <a:rPr lang="en-US" dirty="0"/>
              <a:t> Heavy automation for stability</a:t>
            </a:r>
          </a:p>
          <a:p>
            <a:pPr lvl="1"/>
            <a:r>
              <a:rPr lang="en-US" dirty="0"/>
              <a:t>Emphasizes re-running existing tests to detect change soften relies heavily on test automation </a:t>
            </a:r>
          </a:p>
          <a:p>
            <a:pPr lvl="1"/>
            <a:r>
              <a:rPr lang="en-US" dirty="0"/>
              <a:t>Use When: Stability and backward compatibility are critical</a:t>
            </a:r>
          </a:p>
          <a:p>
            <a:pPr lvl="1"/>
            <a:r>
              <a:rPr lang="en-US" b="1" dirty="0"/>
              <a:t>Example:</a:t>
            </a:r>
            <a:r>
              <a:rPr lang="en-US" dirty="0"/>
              <a:t> Selenium suite running overnight after each deployment in a CI/CD pipeline</a:t>
            </a:r>
          </a:p>
          <a:p>
            <a:endParaRPr lang="en-US" dirty="0"/>
          </a:p>
          <a:p>
            <a:endParaRPr lang="en-US" dirty="0"/>
          </a:p>
        </p:txBody>
      </p:sp>
    </p:spTree>
    <p:extLst>
      <p:ext uri="{BB962C8B-B14F-4D97-AF65-F5344CB8AC3E}">
        <p14:creationId xmlns:p14="http://schemas.microsoft.com/office/powerpoint/2010/main" val="22870587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F793A342126149B260D495C618FD77" ma:contentTypeVersion="4" ma:contentTypeDescription="Create a new document." ma:contentTypeScope="" ma:versionID="2a0ff455a0573a46ccbc36ce1935606a">
  <xsd:schema xmlns:xsd="http://www.w3.org/2001/XMLSchema" xmlns:xs="http://www.w3.org/2001/XMLSchema" xmlns:p="http://schemas.microsoft.com/office/2006/metadata/properties" xmlns:ns2="a80c2857-6916-43b1-b1ce-ceaab3238193" targetNamespace="http://schemas.microsoft.com/office/2006/metadata/properties" ma:root="true" ma:fieldsID="487e8a42b1bfc1ef09695a2e4314c558" ns2:_="">
    <xsd:import namespace="a80c2857-6916-43b1-b1ce-ceaab323819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0c2857-6916-43b1-b1ce-ceaab32381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4413228-EFE6-4A79-981F-F3021594BE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80c2857-6916-43b1-b1ce-ceaab32381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82352E2-D1FD-41F0-85BB-1F54D0025DE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1804E4C-7DCE-4CE4-B472-48A3232D454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 Boardroom</Template>
  <TotalTime>176</TotalTime>
  <Words>1735</Words>
  <Application>Microsoft Office PowerPoint</Application>
  <PresentationFormat>Widescreen</PresentationFormat>
  <Paragraphs>139</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Ion Boardroom</vt:lpstr>
      <vt:lpstr>Test Management</vt:lpstr>
      <vt:lpstr>Test Organization </vt:lpstr>
      <vt:lpstr>Test Planning </vt:lpstr>
      <vt:lpstr>Estimation Techniques</vt:lpstr>
      <vt:lpstr>Expert-Based Estimation</vt:lpstr>
      <vt:lpstr>Metrics-Based Estimation </vt:lpstr>
      <vt:lpstr>Types of Test Strategies :</vt:lpstr>
      <vt:lpstr>PowerPoint Presentation</vt:lpstr>
      <vt:lpstr>Test strategies</vt:lpstr>
      <vt:lpstr>Managing the Test Activities </vt:lpstr>
      <vt:lpstr>Managing the Test Activities</vt:lpstr>
      <vt:lpstr>Risk Management </vt:lpstr>
      <vt:lpstr>Risk Management </vt:lpstr>
      <vt:lpstr>Risk Management </vt:lpstr>
      <vt:lpstr>Risk Management </vt:lpstr>
      <vt:lpstr>Configuration Management </vt:lpstr>
      <vt:lpstr>Configuration Management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c:title>
  <dc:creator>Bushra Aziz</dc:creator>
  <cp:lastModifiedBy>Bushra Aziz</cp:lastModifiedBy>
  <cp:revision>8</cp:revision>
  <cp:lastPrinted>2025-05-19T07:48:06Z</cp:lastPrinted>
  <dcterms:created xsi:type="dcterms:W3CDTF">2025-05-19T07:27:28Z</dcterms:created>
  <dcterms:modified xsi:type="dcterms:W3CDTF">2025-06-03T09:55:12Z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0x0101009AF793A342126149B260D495C618FD77</vt:lpwstr>
  </property>
</Properties>
</file>