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7" r:id="rId5"/>
    <p:sldId id="258" r:id="rId6"/>
    <p:sldId id="259" r:id="rId7"/>
    <p:sldId id="260" r:id="rId8"/>
    <p:sldId id="261" r:id="rId9"/>
    <p:sldId id="262" r:id="rId10"/>
    <p:sldId id="263" r:id="rId11"/>
    <p:sldId id="264" r:id="rId12"/>
    <p:sldId id="265"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E7E14-8956-44CA-A453-A84D2A829EE0}"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41F80-5411-4A03-9DD7-FCFF7D3DCF77}" type="slidenum">
              <a:rPr lang="en-US" smtClean="0"/>
              <a:t>‹#›</a:t>
            </a:fld>
            <a:endParaRPr lang="en-US"/>
          </a:p>
        </p:txBody>
      </p:sp>
    </p:spTree>
    <p:extLst>
      <p:ext uri="{BB962C8B-B14F-4D97-AF65-F5344CB8AC3E}">
        <p14:creationId xmlns:p14="http://schemas.microsoft.com/office/powerpoint/2010/main" val="232947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simple online shopping cart feature. A user can add items to the cart, remove items, and proceed to checkout.</a:t>
            </a:r>
          </a:p>
          <a:p>
            <a:r>
              <a:rPr lang="en-US" b="1" dirty="0"/>
              <a:t>Test Design Specification, Test Case Specification, and Test Procedure Specification</a:t>
            </a:r>
            <a:endParaRPr lang="en-US" dirty="0"/>
          </a:p>
          <a:p>
            <a:r>
              <a:rPr lang="en-US" b="1" dirty="0"/>
              <a:t>Test Design Specification:</a:t>
            </a:r>
            <a:r>
              <a:rPr lang="en-US" dirty="0"/>
              <a:t> This document would outline the overall test approach for the shopping cart feature. </a:t>
            </a:r>
          </a:p>
          <a:p>
            <a:pPr lvl="1"/>
            <a:r>
              <a:rPr lang="en-US" dirty="0"/>
              <a:t>For example, it might specify that we will use equivalence partitioning to test the quantity of items in the cart and boundary value analysis to test price calculations.</a:t>
            </a:r>
          </a:p>
          <a:p>
            <a:pPr lvl="1"/>
            <a:r>
              <a:rPr lang="en-US" dirty="0"/>
              <a:t>It would also include high-level test cases like "Verify that a user can add an item to the cart" or "Verify that a user can remove an item from the cart".</a:t>
            </a:r>
          </a:p>
          <a:p>
            <a:r>
              <a:rPr lang="en-US" dirty="0"/>
              <a:t>  </a:t>
            </a:r>
          </a:p>
          <a:p>
            <a:r>
              <a:rPr lang="en-US" b="1" dirty="0"/>
              <a:t>Test Case Specification:</a:t>
            </a:r>
            <a:r>
              <a:rPr lang="en-US" dirty="0"/>
              <a:t> This document provides detailed test cases. </a:t>
            </a:r>
          </a:p>
          <a:p>
            <a:pPr lvl="1"/>
            <a:r>
              <a:rPr lang="en-US" dirty="0"/>
              <a:t>For example, a test case for "Add item to cart" would include: </a:t>
            </a:r>
          </a:p>
          <a:p>
            <a:pPr lvl="2"/>
            <a:r>
              <a:rPr lang="en-US" dirty="0"/>
              <a:t>Input: Select an item from the product list.</a:t>
            </a:r>
          </a:p>
          <a:p>
            <a:pPr lvl="2"/>
            <a:r>
              <a:rPr lang="en-US" dirty="0"/>
              <a:t>Expected result: The item is added to the cart with the correct quantity and price.</a:t>
            </a:r>
          </a:p>
          <a:p>
            <a:pPr lvl="1"/>
            <a:r>
              <a:rPr lang="en-US" dirty="0"/>
              <a:t>Another test case for "Remove item from cart" would include: </a:t>
            </a:r>
          </a:p>
          <a:p>
            <a:pPr lvl="2"/>
            <a:r>
              <a:rPr lang="en-US" dirty="0"/>
              <a:t>Input: Remove a specific item from the cart.</a:t>
            </a:r>
          </a:p>
          <a:p>
            <a:pPr lvl="2"/>
            <a:r>
              <a:rPr lang="en-US" dirty="0"/>
              <a:t>Expected result: The item is removed from the cart, and the cart total is updated correctly.</a:t>
            </a:r>
          </a:p>
          <a:p>
            <a:r>
              <a:rPr lang="en-US" b="1" dirty="0"/>
              <a:t>Test Procedure Specification:</a:t>
            </a:r>
            <a:r>
              <a:rPr lang="en-US" dirty="0"/>
              <a:t> This document gives step-by-step instructions for executing the test cases. </a:t>
            </a:r>
          </a:p>
          <a:p>
            <a:pPr lvl="1"/>
            <a:r>
              <a:rPr lang="en-US" dirty="0"/>
              <a:t>For the "Add item to cart" test case, the procedure might be: </a:t>
            </a:r>
          </a:p>
          <a:p>
            <a:pPr lvl="2"/>
            <a:r>
              <a:rPr lang="en-US" dirty="0"/>
              <a:t>Navigate to the product page.</a:t>
            </a:r>
          </a:p>
          <a:p>
            <a:pPr lvl="2"/>
            <a:r>
              <a:rPr lang="en-US" dirty="0"/>
              <a:t>Select the item.</a:t>
            </a:r>
          </a:p>
          <a:p>
            <a:pPr lvl="2"/>
            <a:r>
              <a:rPr lang="en-US" dirty="0"/>
              <a:t>Click the "Add to Cart" button.</a:t>
            </a:r>
          </a:p>
          <a:p>
            <a:pPr lvl="2"/>
            <a:r>
              <a:rPr lang="en-US" dirty="0"/>
              <a:t>Verify the cart page is displayed.</a:t>
            </a:r>
          </a:p>
          <a:p>
            <a:pPr lvl="2"/>
            <a:r>
              <a:rPr lang="en-US" dirty="0"/>
              <a:t>Verify the item details in the cart.</a:t>
            </a:r>
          </a:p>
          <a:p>
            <a:endParaRPr lang="en-US" dirty="0"/>
          </a:p>
        </p:txBody>
      </p:sp>
      <p:sp>
        <p:nvSpPr>
          <p:cNvPr id="4" name="Slide Number Placeholder 3"/>
          <p:cNvSpPr>
            <a:spLocks noGrp="1"/>
          </p:cNvSpPr>
          <p:nvPr>
            <p:ph type="sldNum" sz="quarter" idx="10"/>
          </p:nvPr>
        </p:nvSpPr>
        <p:spPr/>
        <p:txBody>
          <a:bodyPr/>
          <a:lstStyle/>
          <a:p>
            <a:fld id="{AE5E8BEF-448C-4426-9CC6-F4C9917E9DAC}" type="slidenum">
              <a:rPr lang="en-US" smtClean="0"/>
              <a:t>3</a:t>
            </a:fld>
            <a:endParaRPr lang="en-US"/>
          </a:p>
        </p:txBody>
      </p:sp>
    </p:spTree>
    <p:extLst>
      <p:ext uri="{BB962C8B-B14F-4D97-AF65-F5344CB8AC3E}">
        <p14:creationId xmlns:p14="http://schemas.microsoft.com/office/powerpoint/2010/main" val="175794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Test Condition, Test Case, and Test Procedure</a:t>
            </a:r>
            <a:endParaRPr lang="en-US" dirty="0"/>
          </a:p>
          <a:p>
            <a:r>
              <a:rPr lang="en-US" b="1" dirty="0"/>
              <a:t>Test Condition:</a:t>
            </a:r>
            <a:r>
              <a:rPr lang="en-US" dirty="0"/>
              <a:t> A testable aspect of the shopping cart feature. </a:t>
            </a:r>
          </a:p>
          <a:p>
            <a:pPr lvl="1"/>
            <a:r>
              <a:rPr lang="en-US" dirty="0"/>
              <a:t>Examples: </a:t>
            </a:r>
          </a:p>
          <a:p>
            <a:pPr lvl="2"/>
            <a:r>
              <a:rPr lang="en-US" dirty="0"/>
              <a:t>Adding an item to the cart.</a:t>
            </a:r>
          </a:p>
          <a:p>
            <a:pPr lvl="2"/>
            <a:r>
              <a:rPr lang="en-US" dirty="0"/>
              <a:t>Removing an item from the cart.</a:t>
            </a:r>
          </a:p>
          <a:p>
            <a:pPr lvl="2"/>
            <a:r>
              <a:rPr lang="en-US" dirty="0"/>
              <a:t>Calculating the total price of items in the cart.</a:t>
            </a:r>
          </a:p>
          <a:p>
            <a:r>
              <a:rPr lang="en-US" b="1" dirty="0"/>
              <a:t>Test Case:</a:t>
            </a:r>
            <a:r>
              <a:rPr lang="en-US" dirty="0"/>
              <a:t> A set of inputs, preconditions, expected results, and </a:t>
            </a:r>
            <a:r>
              <a:rPr lang="en-US" dirty="0" err="1"/>
              <a:t>postconditions</a:t>
            </a:r>
            <a:r>
              <a:rPr lang="en-US" dirty="0"/>
              <a:t> for a specific test condition. </a:t>
            </a:r>
          </a:p>
          <a:p>
            <a:pPr lvl="1"/>
            <a:r>
              <a:rPr lang="en-US" dirty="0"/>
              <a:t>Test Case for "Calculate total price": </a:t>
            </a:r>
          </a:p>
          <a:p>
            <a:pPr lvl="2"/>
            <a:r>
              <a:rPr lang="en-US" dirty="0"/>
              <a:t>Input: Add multiple items with different prices to the cart.</a:t>
            </a:r>
          </a:p>
          <a:p>
            <a:pPr lvl="2"/>
            <a:r>
              <a:rPr lang="en-US" dirty="0"/>
              <a:t>Preconditions: The user is on the cart page.</a:t>
            </a:r>
          </a:p>
          <a:p>
            <a:pPr lvl="2"/>
            <a:r>
              <a:rPr lang="en-US" dirty="0"/>
              <a:t>Expected Result: The total price is correctly calculated and displayed.</a:t>
            </a:r>
          </a:p>
          <a:p>
            <a:pPr lvl="2"/>
            <a:r>
              <a:rPr lang="en-US" dirty="0" err="1"/>
              <a:t>Postconditions</a:t>
            </a:r>
            <a:r>
              <a:rPr lang="en-US" dirty="0"/>
              <a:t>: The user remains on the cart page.</a:t>
            </a:r>
          </a:p>
          <a:p>
            <a:r>
              <a:rPr lang="en-US" dirty="0"/>
              <a:t>  </a:t>
            </a:r>
          </a:p>
          <a:p>
            <a:r>
              <a:rPr lang="en-US" b="1" dirty="0"/>
              <a:t>Test Procedure:</a:t>
            </a:r>
            <a:r>
              <a:rPr lang="en-US" dirty="0"/>
              <a:t> The sequence of actions to execute the test case. </a:t>
            </a:r>
          </a:p>
          <a:p>
            <a:pPr lvl="1"/>
            <a:r>
              <a:rPr lang="en-US" dirty="0"/>
              <a:t>Test Procedure for "Calculate total price": </a:t>
            </a:r>
          </a:p>
          <a:p>
            <a:pPr lvl="2"/>
            <a:r>
              <a:rPr lang="en-US" dirty="0"/>
              <a:t>Add Item A to the cart.</a:t>
            </a:r>
          </a:p>
          <a:p>
            <a:pPr lvl="2"/>
            <a:r>
              <a:rPr lang="en-US" dirty="0"/>
              <a:t>Add Item B to the cart.</a:t>
            </a:r>
          </a:p>
          <a:p>
            <a:pPr lvl="2"/>
            <a:r>
              <a:rPr lang="en-US" dirty="0"/>
              <a:t>Verify the displayed total price matches the sum of Item A and Item B prices.</a:t>
            </a:r>
          </a:p>
          <a:p>
            <a:endParaRPr lang="en-US" dirty="0"/>
          </a:p>
        </p:txBody>
      </p:sp>
      <p:sp>
        <p:nvSpPr>
          <p:cNvPr id="4" name="Slide Number Placeholder 3"/>
          <p:cNvSpPr>
            <a:spLocks noGrp="1"/>
          </p:cNvSpPr>
          <p:nvPr>
            <p:ph type="sldNum" sz="quarter" idx="10"/>
          </p:nvPr>
        </p:nvSpPr>
        <p:spPr/>
        <p:txBody>
          <a:bodyPr/>
          <a:lstStyle/>
          <a:p>
            <a:fld id="{AE5E8BEF-448C-4426-9CC6-F4C9917E9DAC}" type="slidenum">
              <a:rPr lang="en-US" smtClean="0"/>
              <a:t>4</a:t>
            </a:fld>
            <a:endParaRPr lang="en-US"/>
          </a:p>
        </p:txBody>
      </p:sp>
    </p:spTree>
    <p:extLst>
      <p:ext uri="{BB962C8B-B14F-4D97-AF65-F5344CB8AC3E}">
        <p14:creationId xmlns:p14="http://schemas.microsoft.com/office/powerpoint/2010/main" val="248810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Test Procedure Specification</a:t>
            </a:r>
            <a:endParaRPr lang="en-US" dirty="0"/>
          </a:p>
          <a:p>
            <a:r>
              <a:rPr lang="en-US" dirty="0"/>
              <a:t>Test cases are translated into test procedure specifications. </a:t>
            </a:r>
          </a:p>
          <a:p>
            <a:pPr lvl="1"/>
            <a:r>
              <a:rPr lang="en-US" dirty="0"/>
              <a:t>This means that the detailed steps needed to execute the test cases are written down.</a:t>
            </a:r>
          </a:p>
          <a:p>
            <a:r>
              <a:rPr lang="en-US" dirty="0"/>
              <a:t>  </a:t>
            </a:r>
          </a:p>
          <a:p>
            <a:r>
              <a:rPr lang="en-US" dirty="0"/>
              <a:t>This is at a level of detail relevant to the knowledge of the testers. </a:t>
            </a:r>
          </a:p>
          <a:p>
            <a:pPr lvl="1"/>
            <a:r>
              <a:rPr lang="en-US" dirty="0"/>
              <a:t>For example, if the testers are familiar with the website's navigation, the procedure might say "Navigate to the cart page". If they are less familiar, it might say "Click on the 'Cart' link in the header".</a:t>
            </a:r>
          </a:p>
          <a:p>
            <a:endParaRPr lang="en-US" dirty="0"/>
          </a:p>
        </p:txBody>
      </p:sp>
      <p:sp>
        <p:nvSpPr>
          <p:cNvPr id="4" name="Slide Number Placeholder 3"/>
          <p:cNvSpPr>
            <a:spLocks noGrp="1"/>
          </p:cNvSpPr>
          <p:nvPr>
            <p:ph type="sldNum" sz="quarter" idx="10"/>
          </p:nvPr>
        </p:nvSpPr>
        <p:spPr/>
        <p:txBody>
          <a:bodyPr/>
          <a:lstStyle/>
          <a:p>
            <a:fld id="{AE5E8BEF-448C-4426-9CC6-F4C9917E9DAC}" type="slidenum">
              <a:rPr lang="en-US" smtClean="0"/>
              <a:t>5</a:t>
            </a:fld>
            <a:endParaRPr lang="en-US"/>
          </a:p>
        </p:txBody>
      </p:sp>
    </p:spTree>
    <p:extLst>
      <p:ext uri="{BB962C8B-B14F-4D97-AF65-F5344CB8AC3E}">
        <p14:creationId xmlns:p14="http://schemas.microsoft.com/office/powerpoint/2010/main" val="875056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4/20/2025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4/20/2025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4/20/2025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Design Techniques</a:t>
            </a:r>
          </a:p>
        </p:txBody>
      </p:sp>
      <p:sp>
        <p:nvSpPr>
          <p:cNvPr id="3" name="Subtitle 2"/>
          <p:cNvSpPr>
            <a:spLocks noGrp="1"/>
          </p:cNvSpPr>
          <p:nvPr>
            <p:ph type="subTitle" idx="1"/>
          </p:nvPr>
        </p:nvSpPr>
        <p:spPr/>
        <p:txBody>
          <a:bodyPr/>
          <a:lstStyle/>
          <a:p>
            <a:r>
              <a:rPr lang="en-US" dirty="0"/>
              <a:t>Test Design and Black box testing techniques</a:t>
            </a:r>
          </a:p>
          <a:p>
            <a:r>
              <a:rPr lang="en-US" dirty="0"/>
              <a:t>Week(6-8)</a:t>
            </a:r>
          </a:p>
        </p:txBody>
      </p:sp>
    </p:spTree>
    <p:extLst>
      <p:ext uri="{BB962C8B-B14F-4D97-AF65-F5344CB8AC3E}">
        <p14:creationId xmlns:p14="http://schemas.microsoft.com/office/powerpoint/2010/main" val="376257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techniques</a:t>
            </a:r>
          </a:p>
        </p:txBody>
      </p:sp>
      <p:sp>
        <p:nvSpPr>
          <p:cNvPr id="3" name="Content Placeholder 2"/>
          <p:cNvSpPr>
            <a:spLocks noGrp="1"/>
          </p:cNvSpPr>
          <p:nvPr>
            <p:ph idx="1"/>
          </p:nvPr>
        </p:nvSpPr>
        <p:spPr/>
        <p:txBody>
          <a:bodyPr>
            <a:normAutofit fontScale="77500" lnSpcReduction="20000"/>
          </a:bodyPr>
          <a:lstStyle/>
          <a:p>
            <a:r>
              <a:rPr lang="en-US" dirty="0"/>
              <a:t>Decision table testing: </a:t>
            </a:r>
          </a:p>
          <a:p>
            <a:pPr lvl="1"/>
            <a:r>
              <a:rPr lang="en-US" dirty="0"/>
              <a:t>Creates tables to represent complex logic and conditions.</a:t>
            </a:r>
          </a:p>
          <a:p>
            <a:pPr lvl="1"/>
            <a:r>
              <a:rPr lang="en-US" dirty="0"/>
              <a:t>Each column in the table represents a unique test case.</a:t>
            </a:r>
          </a:p>
          <a:p>
            <a:pPr lvl="1"/>
            <a:r>
              <a:rPr lang="en-US" dirty="0"/>
              <a:t>Ensures all possible combinations of conditions are tested.</a:t>
            </a:r>
          </a:p>
          <a:p>
            <a:pPr lvl="1"/>
            <a:r>
              <a:rPr lang="en-US" b="1" dirty="0"/>
              <a:t>Example:</a:t>
            </a:r>
            <a:r>
              <a:rPr lang="en-US" dirty="0"/>
              <a:t> For a loan approval system with conditions like income, credit score, and employment status, a decision table would specify test cases for each combination of these conditions (e.g., high income, good credit, employed = approved).</a:t>
            </a:r>
          </a:p>
          <a:p>
            <a:r>
              <a:rPr lang="en-US" dirty="0"/>
              <a:t>State transition testing: </a:t>
            </a:r>
          </a:p>
          <a:p>
            <a:pPr lvl="1"/>
            <a:r>
              <a:rPr lang="en-US" dirty="0"/>
              <a:t>Tests system behavior based on different states and transitions.</a:t>
            </a:r>
          </a:p>
          <a:p>
            <a:pPr lvl="1"/>
            <a:r>
              <a:rPr lang="en-US" dirty="0"/>
              <a:t>Uses state diagrams to model system behavior.</a:t>
            </a:r>
          </a:p>
          <a:p>
            <a:pPr lvl="1"/>
            <a:r>
              <a:rPr lang="en-US" dirty="0"/>
              <a:t>Verifies that the system moves correctly between states.</a:t>
            </a:r>
          </a:p>
          <a:p>
            <a:pPr lvl="1"/>
            <a:r>
              <a:rPr lang="en-US" b="1" dirty="0"/>
              <a:t>Example:</a:t>
            </a:r>
            <a:r>
              <a:rPr lang="en-US" dirty="0"/>
              <a:t> Testing an online order system where states might be "pending," "paid," "shipped," and "delivered." Test cases would cover transitions between these states.</a:t>
            </a:r>
          </a:p>
          <a:p>
            <a:endParaRPr lang="en-US" dirty="0"/>
          </a:p>
        </p:txBody>
      </p:sp>
    </p:spTree>
    <p:extLst>
      <p:ext uri="{BB962C8B-B14F-4D97-AF65-F5344CB8AC3E}">
        <p14:creationId xmlns:p14="http://schemas.microsoft.com/office/powerpoint/2010/main" val="6907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techniques</a:t>
            </a:r>
          </a:p>
        </p:txBody>
      </p:sp>
      <p:sp>
        <p:nvSpPr>
          <p:cNvPr id="3" name="Content Placeholder 2"/>
          <p:cNvSpPr>
            <a:spLocks noGrp="1"/>
          </p:cNvSpPr>
          <p:nvPr>
            <p:ph idx="1"/>
          </p:nvPr>
        </p:nvSpPr>
        <p:spPr/>
        <p:txBody>
          <a:bodyPr/>
          <a:lstStyle/>
          <a:p>
            <a:r>
              <a:rPr lang="en-US" dirty="0"/>
              <a:t>Use case testing: </a:t>
            </a:r>
          </a:p>
          <a:p>
            <a:pPr lvl="1"/>
            <a:r>
              <a:rPr lang="en-US" dirty="0"/>
              <a:t>Tests system functionality from the user's perspective.</a:t>
            </a:r>
          </a:p>
          <a:p>
            <a:pPr lvl="1"/>
            <a:r>
              <a:rPr lang="en-US" dirty="0"/>
              <a:t>Creates test cases based on use case scenarios.</a:t>
            </a:r>
          </a:p>
          <a:p>
            <a:pPr lvl="1"/>
            <a:r>
              <a:rPr lang="en-US" dirty="0"/>
              <a:t>Validates end-to-end workflows and interactions.</a:t>
            </a:r>
          </a:p>
          <a:p>
            <a:pPr lvl="1"/>
            <a:r>
              <a:rPr lang="en-US" b="1" dirty="0"/>
              <a:t>Example:</a:t>
            </a:r>
            <a:r>
              <a:rPr lang="en-US" dirty="0"/>
              <a:t> Testing the "place an order" use case, including steps like browsing products, adding to cart, providing payment information, and confirming the order.</a:t>
            </a:r>
          </a:p>
          <a:p>
            <a:endParaRPr lang="en-US" dirty="0"/>
          </a:p>
        </p:txBody>
      </p:sp>
    </p:spTree>
    <p:extLst>
      <p:ext uri="{BB962C8B-B14F-4D97-AF65-F5344CB8AC3E}">
        <p14:creationId xmlns:p14="http://schemas.microsoft.com/office/powerpoint/2010/main" val="204981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Identifying test conditions and designing test cases</a:t>
            </a:r>
          </a:p>
          <a:p>
            <a:r>
              <a:rPr lang="en-US" dirty="0"/>
              <a:t>Categories of test design techniques</a:t>
            </a:r>
          </a:p>
          <a:p>
            <a:r>
              <a:rPr lang="en-US" dirty="0"/>
              <a:t>Specification-based or black-box techniques</a:t>
            </a:r>
          </a:p>
          <a:p>
            <a:r>
              <a:rPr lang="en-US" dirty="0"/>
              <a:t>Structure-based or white-box techniques</a:t>
            </a:r>
          </a:p>
          <a:p>
            <a:r>
              <a:rPr lang="en-US" dirty="0"/>
              <a:t>Experience-based techniques</a:t>
            </a:r>
          </a:p>
          <a:p>
            <a:r>
              <a:rPr lang="en-US" dirty="0"/>
              <a:t>Choosing a test technique</a:t>
            </a:r>
          </a:p>
          <a:p>
            <a:endParaRPr lang="en-US" dirty="0"/>
          </a:p>
        </p:txBody>
      </p:sp>
    </p:spTree>
    <p:extLst>
      <p:ext uri="{BB962C8B-B14F-4D97-AF65-F5344CB8AC3E}">
        <p14:creationId xmlns:p14="http://schemas.microsoft.com/office/powerpoint/2010/main" val="187026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Design Specification, Test Case Specification, and Test Procedure Specification</a:t>
            </a:r>
          </a:p>
        </p:txBody>
      </p:sp>
      <p:sp>
        <p:nvSpPr>
          <p:cNvPr id="3" name="Content Placeholder 2"/>
          <p:cNvSpPr>
            <a:spLocks noGrp="1"/>
          </p:cNvSpPr>
          <p:nvPr>
            <p:ph idx="1"/>
          </p:nvPr>
        </p:nvSpPr>
        <p:spPr/>
        <p:txBody>
          <a:bodyPr/>
          <a:lstStyle/>
          <a:p>
            <a:r>
              <a:rPr lang="en-US" dirty="0"/>
              <a:t>Test design specification: A document that specifies the test conditions for an item, the test approach, and the high-level test cases.</a:t>
            </a:r>
          </a:p>
          <a:p>
            <a:r>
              <a:rPr lang="en-US" dirty="0"/>
              <a:t>Test case specification: A document that specifies the test cases, including the inputs, expected results, and execution conditions.</a:t>
            </a:r>
          </a:p>
          <a:p>
            <a:r>
              <a:rPr lang="en-US" dirty="0"/>
              <a:t>Test procedure specification: A document that specifies the sequence of actions for executing a test.</a:t>
            </a:r>
          </a:p>
          <a:p>
            <a:endParaRPr lang="en-US" dirty="0"/>
          </a:p>
        </p:txBody>
      </p:sp>
    </p:spTree>
    <p:extLst>
      <p:ext uri="{BB962C8B-B14F-4D97-AF65-F5344CB8AC3E}">
        <p14:creationId xmlns:p14="http://schemas.microsoft.com/office/powerpoint/2010/main" val="94447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Condition, Test Case, and Test Procedure</a:t>
            </a:r>
          </a:p>
        </p:txBody>
      </p:sp>
      <p:sp>
        <p:nvSpPr>
          <p:cNvPr id="5" name="Content Placeholder 4"/>
          <p:cNvSpPr>
            <a:spLocks noGrp="1"/>
          </p:cNvSpPr>
          <p:nvPr>
            <p:ph idx="1"/>
          </p:nvPr>
        </p:nvSpPr>
        <p:spPr/>
        <p:txBody>
          <a:bodyPr/>
          <a:lstStyle/>
          <a:p>
            <a:r>
              <a:rPr lang="en-US" dirty="0"/>
              <a:t>Test condition/scenario: A testable aspect of a component or system.</a:t>
            </a:r>
          </a:p>
          <a:p>
            <a:r>
              <a:rPr lang="en-US" dirty="0"/>
              <a:t>Test case: A set of input values, execution preconditions, expected results, and execution </a:t>
            </a:r>
            <a:r>
              <a:rPr lang="en-US" dirty="0" err="1"/>
              <a:t>postconditions</a:t>
            </a:r>
            <a:r>
              <a:rPr lang="en-US" dirty="0"/>
              <a:t> developed for a particular objective or test condition.  </a:t>
            </a:r>
          </a:p>
          <a:p>
            <a:r>
              <a:rPr lang="en-US" dirty="0"/>
              <a:t> Test procedure/steps: A sequence of actions for the execution of a test</a:t>
            </a:r>
          </a:p>
        </p:txBody>
      </p:sp>
    </p:spTree>
    <p:extLst>
      <p:ext uri="{BB962C8B-B14F-4D97-AF65-F5344CB8AC3E}">
        <p14:creationId xmlns:p14="http://schemas.microsoft.com/office/powerpoint/2010/main" val="29486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Procedure Specification Test</a:t>
            </a:r>
          </a:p>
        </p:txBody>
      </p:sp>
      <p:sp>
        <p:nvSpPr>
          <p:cNvPr id="3" name="Content Placeholder 2"/>
          <p:cNvSpPr>
            <a:spLocks noGrp="1"/>
          </p:cNvSpPr>
          <p:nvPr>
            <p:ph idx="1"/>
          </p:nvPr>
        </p:nvSpPr>
        <p:spPr/>
        <p:txBody>
          <a:bodyPr/>
          <a:lstStyle/>
          <a:p>
            <a:r>
              <a:rPr lang="en-US" dirty="0"/>
              <a:t>Test cases are translated into a test procedure specification.</a:t>
            </a:r>
          </a:p>
          <a:p>
            <a:r>
              <a:rPr lang="en-US" dirty="0"/>
              <a:t>This is at a level of detail relevant to the knowledge of the testers.</a:t>
            </a:r>
          </a:p>
        </p:txBody>
      </p:sp>
    </p:spTree>
    <p:extLst>
      <p:ext uri="{BB962C8B-B14F-4D97-AF65-F5344CB8AC3E}">
        <p14:creationId xmlns:p14="http://schemas.microsoft.com/office/powerpoint/2010/main" val="253621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Schedule Test</a:t>
            </a:r>
          </a:p>
        </p:txBody>
      </p:sp>
      <p:sp>
        <p:nvSpPr>
          <p:cNvPr id="3" name="Content Placeholder 2"/>
          <p:cNvSpPr>
            <a:spLocks noGrp="1"/>
          </p:cNvSpPr>
          <p:nvPr>
            <p:ph idx="1"/>
          </p:nvPr>
        </p:nvSpPr>
        <p:spPr/>
        <p:txBody>
          <a:bodyPr/>
          <a:lstStyle/>
          <a:p>
            <a:r>
              <a:rPr lang="en-US" dirty="0"/>
              <a:t>Test cases are prioritized.</a:t>
            </a:r>
          </a:p>
          <a:p>
            <a:r>
              <a:rPr lang="en-US" dirty="0"/>
              <a:t>Technical and logical dependencies are considered. </a:t>
            </a:r>
          </a:p>
        </p:txBody>
      </p:sp>
    </p:spTree>
    <p:extLst>
      <p:ext uri="{BB962C8B-B14F-4D97-AF65-F5344CB8AC3E}">
        <p14:creationId xmlns:p14="http://schemas.microsoft.com/office/powerpoint/2010/main" val="416636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Test Design Techniques</a:t>
            </a:r>
          </a:p>
        </p:txBody>
      </p:sp>
      <p:sp>
        <p:nvSpPr>
          <p:cNvPr id="3" name="Content Placeholder 2"/>
          <p:cNvSpPr>
            <a:spLocks noGrp="1"/>
          </p:cNvSpPr>
          <p:nvPr>
            <p:ph idx="1"/>
          </p:nvPr>
        </p:nvSpPr>
        <p:spPr/>
        <p:txBody>
          <a:bodyPr/>
          <a:lstStyle/>
          <a:p>
            <a:r>
              <a:rPr lang="en-US" dirty="0"/>
              <a:t>Specification-based (black-box)</a:t>
            </a:r>
          </a:p>
          <a:p>
            <a:r>
              <a:rPr lang="en-US" dirty="0"/>
              <a:t>Structure-based (white-box)</a:t>
            </a:r>
          </a:p>
          <a:p>
            <a:r>
              <a:rPr lang="en-US" dirty="0"/>
              <a:t>Experience-based</a:t>
            </a:r>
          </a:p>
          <a:p>
            <a:endParaRPr lang="en-US" dirty="0"/>
          </a:p>
        </p:txBody>
      </p:sp>
    </p:spTree>
    <p:extLst>
      <p:ext uri="{BB962C8B-B14F-4D97-AF65-F5344CB8AC3E}">
        <p14:creationId xmlns:p14="http://schemas.microsoft.com/office/powerpoint/2010/main" val="90689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Techniques</a:t>
            </a:r>
          </a:p>
        </p:txBody>
      </p:sp>
      <p:pic>
        <p:nvPicPr>
          <p:cNvPr id="4" name="Content Placeholder 3"/>
          <p:cNvPicPr>
            <a:picLocks noGrp="1" noChangeAspect="1"/>
          </p:cNvPicPr>
          <p:nvPr>
            <p:ph idx="1"/>
          </p:nvPr>
        </p:nvPicPr>
        <p:blipFill>
          <a:blip r:embed="rId2"/>
          <a:stretch>
            <a:fillRect/>
          </a:stretch>
        </p:blipFill>
        <p:spPr>
          <a:xfrm>
            <a:off x="2338014" y="2199059"/>
            <a:ext cx="6950931" cy="4248743"/>
          </a:xfrm>
          <a:prstGeom prst="rect">
            <a:avLst/>
          </a:prstGeom>
        </p:spPr>
      </p:pic>
    </p:spTree>
    <p:extLst>
      <p:ext uri="{BB962C8B-B14F-4D97-AF65-F5344CB8AC3E}">
        <p14:creationId xmlns:p14="http://schemas.microsoft.com/office/powerpoint/2010/main" val="138304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techniques</a:t>
            </a:r>
          </a:p>
        </p:txBody>
      </p:sp>
      <p:sp>
        <p:nvSpPr>
          <p:cNvPr id="3" name="Content Placeholder 2"/>
          <p:cNvSpPr>
            <a:spLocks noGrp="1"/>
          </p:cNvSpPr>
          <p:nvPr>
            <p:ph idx="1"/>
          </p:nvPr>
        </p:nvSpPr>
        <p:spPr/>
        <p:txBody>
          <a:bodyPr>
            <a:normAutofit fontScale="85000" lnSpcReduction="20000"/>
          </a:bodyPr>
          <a:lstStyle/>
          <a:p>
            <a:r>
              <a:rPr lang="en-US" dirty="0"/>
              <a:t>Specification-based (Black-box) Techniques Equivalence partitioning: </a:t>
            </a:r>
          </a:p>
          <a:p>
            <a:pPr lvl="1"/>
            <a:r>
              <a:rPr lang="en-US" dirty="0"/>
              <a:t>Divides input data into valid and invalid partitions.</a:t>
            </a:r>
          </a:p>
          <a:p>
            <a:pPr lvl="1"/>
            <a:r>
              <a:rPr lang="en-US" dirty="0"/>
              <a:t>Selects representative values from each partition as test data.</a:t>
            </a:r>
          </a:p>
          <a:p>
            <a:pPr lvl="1"/>
            <a:r>
              <a:rPr lang="en-US" dirty="0"/>
              <a:t>Aims to reduce the number of test cases while maintaining coverage.</a:t>
            </a:r>
          </a:p>
          <a:p>
            <a:pPr lvl="1"/>
            <a:r>
              <a:rPr lang="en-US" b="1" dirty="0"/>
              <a:t>Example:</a:t>
            </a:r>
            <a:r>
              <a:rPr lang="en-US" dirty="0"/>
              <a:t> For an age field that accepts values from 18 to 65, we can create three partitions: valid (18-65), invalid below (less than 18), and invalid above (greater than 65). Test cases would include values like 17, 30, and 70.</a:t>
            </a:r>
          </a:p>
          <a:p>
            <a:r>
              <a:rPr lang="en-US" dirty="0"/>
              <a:t>Boundary value analysis: </a:t>
            </a:r>
          </a:p>
          <a:p>
            <a:pPr lvl="1"/>
            <a:r>
              <a:rPr lang="en-US" dirty="0"/>
              <a:t>Tests the boundary values of input partitions.</a:t>
            </a:r>
          </a:p>
          <a:p>
            <a:pPr lvl="1"/>
            <a:r>
              <a:rPr lang="en-US" dirty="0"/>
              <a:t>Focuses on the minimum, maximum, and near-boundary values.</a:t>
            </a:r>
          </a:p>
          <a:p>
            <a:pPr lvl="1"/>
            <a:r>
              <a:rPr lang="en-US" dirty="0"/>
              <a:t>Effective in finding errors at the edges of input ranges.</a:t>
            </a:r>
          </a:p>
          <a:p>
            <a:pPr lvl="1"/>
            <a:r>
              <a:rPr lang="en-US" b="1" dirty="0"/>
              <a:t>Example:</a:t>
            </a:r>
            <a:r>
              <a:rPr lang="en-US" dirty="0"/>
              <a:t> Using the same age field, boundary values would be 18, 19, 64, 65, 17, and 66.</a:t>
            </a:r>
          </a:p>
        </p:txBody>
      </p:sp>
    </p:spTree>
    <p:extLst>
      <p:ext uri="{BB962C8B-B14F-4D97-AF65-F5344CB8AC3E}">
        <p14:creationId xmlns:p14="http://schemas.microsoft.com/office/powerpoint/2010/main" val="54456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F793A342126149B260D495C618FD77" ma:contentTypeVersion="4" ma:contentTypeDescription="Create a new document." ma:contentTypeScope="" ma:versionID="2a0ff455a0573a46ccbc36ce1935606a">
  <xsd:schema xmlns:xsd="http://www.w3.org/2001/XMLSchema" xmlns:xs="http://www.w3.org/2001/XMLSchema" xmlns:p="http://schemas.microsoft.com/office/2006/metadata/properties" xmlns:ns2="a80c2857-6916-43b1-b1ce-ceaab3238193" targetNamespace="http://schemas.microsoft.com/office/2006/metadata/properties" ma:root="true" ma:fieldsID="487e8a42b1bfc1ef09695a2e4314c558" ns2:_="">
    <xsd:import namespace="a80c2857-6916-43b1-b1ce-ceaab323819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c2857-6916-43b1-b1ce-ceaab3238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B5C432-531B-4750-8559-F17EA8CDD65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D53907F-36EA-466F-A78C-642366FD53A7}">
  <ds:schemaRefs>
    <ds:schemaRef ds:uri="http://schemas.microsoft.com/sharepoint/v3/contenttype/forms"/>
  </ds:schemaRefs>
</ds:datastoreItem>
</file>

<file path=customXml/itemProps3.xml><?xml version="1.0" encoding="utf-8"?>
<ds:datastoreItem xmlns:ds="http://schemas.openxmlformats.org/officeDocument/2006/customXml" ds:itemID="{F35B01FE-3673-420B-833D-BA735628AF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0c2857-6916-43b1-b1ce-ceaab32381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148</TotalTime>
  <Words>1150</Words>
  <Application>Microsoft Office PowerPoint</Application>
  <PresentationFormat>Widescreen</PresentationFormat>
  <Paragraphs>104</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Test Design Techniques</vt:lpstr>
      <vt:lpstr>Topics</vt:lpstr>
      <vt:lpstr>Test Design Specification, Test Case Specification, and Test Procedure Specification</vt:lpstr>
      <vt:lpstr>Test Condition, Test Case, and Test Procedure</vt:lpstr>
      <vt:lpstr>Test Procedure Specification Test</vt:lpstr>
      <vt:lpstr>Test Execution Schedule Test</vt:lpstr>
      <vt:lpstr>Categories of Test Design Techniques</vt:lpstr>
      <vt:lpstr>Testing Techniques</vt:lpstr>
      <vt:lpstr>Black Box Testing techniques</vt:lpstr>
      <vt:lpstr>Black Box  Testing techniques</vt:lpstr>
      <vt:lpstr>Black Box testing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Design Techniques</dc:title>
  <dc:creator>Bushra Aziz</dc:creator>
  <cp:lastModifiedBy>Bushra Aziz</cp:lastModifiedBy>
  <cp:revision>7</cp:revision>
  <dcterms:created xsi:type="dcterms:W3CDTF">2025-04-08T10:50:38Z</dcterms:created>
  <dcterms:modified xsi:type="dcterms:W3CDTF">2025-04-20T20:51:11Z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0x0101009AF793A342126149B260D495C618FD77</vt:lpwstr>
  </property>
</Properties>
</file>