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1" roundtripDataSignature="AMtx7mg3RBmBajw+QPhdGeG1lUPe+go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3da99a7cef7501fe153000d76ec3d551.jpg" id="88" name="Google Shape;88;p1"/>
          <p:cNvPicPr preferRelativeResize="0"/>
          <p:nvPr>
            <p:ph idx="1" type="body"/>
          </p:nvPr>
        </p:nvPicPr>
        <p:blipFill rotWithShape="1">
          <a:blip r:embed="rId3">
            <a:alphaModFix/>
          </a:blip>
          <a:srcRect b="0" l="0" r="0" t="0"/>
          <a:stretch/>
        </p:blipFill>
        <p:spPr>
          <a:xfrm>
            <a:off x="457200" y="1676400"/>
            <a:ext cx="5160498" cy="4724400"/>
          </a:xfrm>
          <a:prstGeom prst="rect">
            <a:avLst/>
          </a:prstGeom>
          <a:noFill/>
          <a:ln>
            <a:noFill/>
          </a:ln>
        </p:spPr>
      </p:pic>
      <p:sp>
        <p:nvSpPr>
          <p:cNvPr id="89" name="Google Shape;89;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4400"/>
              <a:buFont typeface="Cambria"/>
              <a:buNone/>
            </a:pPr>
            <a:r>
              <a:rPr b="1" lang="en-US" sz="3600">
                <a:solidFill>
                  <a:srgbClr val="00B0F0"/>
                </a:solidFill>
                <a:latin typeface="Cambria"/>
                <a:ea typeface="Cambria"/>
                <a:cs typeface="Cambria"/>
                <a:sym typeface="Cambria"/>
              </a:rPr>
              <a:t>Hello Doctor </a:t>
            </a:r>
            <a:br>
              <a:rPr b="1" lang="en-US" sz="3000">
                <a:solidFill>
                  <a:srgbClr val="00B0F0"/>
                </a:solidFill>
                <a:latin typeface="Cambria"/>
                <a:ea typeface="Cambria"/>
                <a:cs typeface="Cambria"/>
                <a:sym typeface="Cambria"/>
              </a:rPr>
            </a:br>
            <a:r>
              <a:rPr b="1" lang="en-US" sz="2400">
                <a:solidFill>
                  <a:srgbClr val="002060"/>
                </a:solidFill>
                <a:latin typeface="Cambria"/>
                <a:ea typeface="Cambria"/>
                <a:cs typeface="Cambria"/>
                <a:sym typeface="Cambria"/>
              </a:rPr>
              <a:t>Online Doctor’s Appointment System</a:t>
            </a:r>
            <a:endParaRPr b="1" sz="2400">
              <a:latin typeface="Cambria"/>
              <a:ea typeface="Cambria"/>
              <a:cs typeface="Cambria"/>
              <a:sym typeface="Cambria"/>
            </a:endParaRPr>
          </a:p>
        </p:txBody>
      </p:sp>
      <p:sp>
        <p:nvSpPr>
          <p:cNvPr id="90" name="Google Shape;90;p1"/>
          <p:cNvSpPr txBox="1"/>
          <p:nvPr/>
        </p:nvSpPr>
        <p:spPr>
          <a:xfrm>
            <a:off x="5846175" y="2330975"/>
            <a:ext cx="3129300" cy="3657600"/>
          </a:xfrm>
          <a:prstGeom prst="rect">
            <a:avLst/>
          </a:prstGeom>
          <a:solidFill>
            <a:srgbClr val="CFE2F3"/>
          </a:solidFill>
          <a:ln cap="flat" cmpd="sng" w="9525">
            <a:solidFill>
              <a:srgbClr val="00B0F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7030A0"/>
                </a:solidFill>
                <a:latin typeface="Cambria"/>
                <a:ea typeface="Cambria"/>
                <a:cs typeface="Cambria"/>
                <a:sym typeface="Cambria"/>
              </a:rPr>
              <a:t>Presented By</a:t>
            </a:r>
            <a:endParaRPr/>
          </a:p>
          <a:p>
            <a:pPr indent="0" lvl="0" marL="0" marR="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Cambria"/>
                <a:ea typeface="Cambria"/>
                <a:cs typeface="Cambria"/>
                <a:sym typeface="Cambria"/>
              </a:rPr>
              <a:t>Abdullah Al Nayim</a:t>
            </a:r>
            <a:endParaRPr/>
          </a:p>
          <a:p>
            <a:pPr indent="0" lvl="0" marL="0" marR="0" rtl="0" algn="ctr">
              <a:spcBef>
                <a:spcPts val="0"/>
              </a:spcBef>
              <a:spcAft>
                <a:spcPts val="0"/>
              </a:spcAft>
              <a:buNone/>
            </a:pPr>
            <a:r>
              <a:rPr lang="en-US" sz="2000">
                <a:solidFill>
                  <a:schemeClr val="dk1"/>
                </a:solidFill>
                <a:latin typeface="Cambria"/>
                <a:ea typeface="Cambria"/>
                <a:cs typeface="Cambria"/>
                <a:sym typeface="Cambria"/>
              </a:rPr>
              <a:t>CSE 063 07519                                </a:t>
            </a:r>
            <a:br>
              <a:rPr lang="en-US" sz="2000">
                <a:solidFill>
                  <a:schemeClr val="dk1"/>
                </a:solidFill>
                <a:latin typeface="Cambria"/>
                <a:ea typeface="Cambria"/>
                <a:cs typeface="Cambria"/>
                <a:sym typeface="Cambria"/>
              </a:rPr>
            </a:br>
            <a:endParaRPr/>
          </a:p>
          <a:p>
            <a:pPr indent="0" lvl="0" marL="0" marR="0" rtl="0" algn="ctr">
              <a:spcBef>
                <a:spcPts val="0"/>
              </a:spcBef>
              <a:spcAft>
                <a:spcPts val="0"/>
              </a:spcAft>
              <a:buNone/>
            </a:pPr>
            <a:r>
              <a:rPr b="1" lang="en-US" sz="2000">
                <a:solidFill>
                  <a:schemeClr val="dk1"/>
                </a:solidFill>
                <a:latin typeface="Cambria"/>
                <a:ea typeface="Cambria"/>
                <a:cs typeface="Cambria"/>
                <a:sym typeface="Cambria"/>
              </a:rPr>
              <a:t>Sanzida Islam Suchi</a:t>
            </a:r>
            <a:endParaRPr/>
          </a:p>
          <a:p>
            <a:pPr indent="0" lvl="0" marL="0" marR="0" rtl="0" algn="ctr">
              <a:spcBef>
                <a:spcPts val="0"/>
              </a:spcBef>
              <a:spcAft>
                <a:spcPts val="0"/>
              </a:spcAft>
              <a:buNone/>
            </a:pPr>
            <a:r>
              <a:rPr lang="en-US" sz="2000">
                <a:solidFill>
                  <a:schemeClr val="dk1"/>
                </a:solidFill>
                <a:latin typeface="Cambria"/>
                <a:ea typeface="Cambria"/>
                <a:cs typeface="Cambria"/>
                <a:sym typeface="Cambria"/>
              </a:rPr>
              <a:t>CSE 063 07514</a:t>
            </a:r>
            <a:endParaRPr sz="2000">
              <a:solidFill>
                <a:schemeClr val="dk1"/>
              </a:solidFill>
              <a:latin typeface="Cambria"/>
              <a:ea typeface="Cambria"/>
              <a:cs typeface="Cambria"/>
              <a:sym typeface="Cambria"/>
            </a:endParaRPr>
          </a:p>
          <a:p>
            <a:pPr indent="0" lvl="0" marL="0" marR="0" rtl="0" algn="ctr">
              <a:spcBef>
                <a:spcPts val="0"/>
              </a:spcBef>
              <a:spcAft>
                <a:spcPts val="0"/>
              </a:spcAft>
              <a:buNone/>
            </a:pPr>
            <a:r>
              <a:t/>
            </a:r>
            <a:endParaRPr sz="2000">
              <a:solidFill>
                <a:schemeClr val="dk1"/>
              </a:solidFill>
              <a:latin typeface="Cambria"/>
              <a:ea typeface="Cambria"/>
              <a:cs typeface="Cambria"/>
              <a:sym typeface="Cambria"/>
            </a:endParaRPr>
          </a:p>
          <a:p>
            <a:pPr indent="0" lvl="0" marL="0" rtl="0" algn="ctr">
              <a:lnSpc>
                <a:spcPct val="90000"/>
              </a:lnSpc>
              <a:spcBef>
                <a:spcPts val="0"/>
              </a:spcBef>
              <a:spcAft>
                <a:spcPts val="0"/>
              </a:spcAft>
              <a:buClr>
                <a:schemeClr val="dk1"/>
              </a:buClr>
              <a:buFont typeface="Arial"/>
              <a:buNone/>
            </a:pPr>
            <a:r>
              <a:rPr b="1" lang="en-US" sz="2000">
                <a:latin typeface="Cambria"/>
                <a:ea typeface="Cambria"/>
                <a:cs typeface="Cambria"/>
                <a:sym typeface="Cambria"/>
              </a:rPr>
              <a:t>Md. Nur-E-Alam Shikdar</a:t>
            </a:r>
            <a:br>
              <a:rPr lang="en-US" sz="2000">
                <a:latin typeface="Cambria"/>
                <a:ea typeface="Cambria"/>
                <a:cs typeface="Cambria"/>
                <a:sym typeface="Cambria"/>
              </a:rPr>
            </a:br>
            <a:r>
              <a:rPr lang="en-US" sz="2000">
                <a:latin typeface="Cambria"/>
                <a:ea typeface="Cambria"/>
                <a:cs typeface="Cambria"/>
                <a:sym typeface="Cambria"/>
              </a:rPr>
              <a:t>CSE 063 07431</a:t>
            </a:r>
            <a:endParaRPr sz="2000">
              <a:latin typeface="Cambria"/>
              <a:ea typeface="Cambria"/>
              <a:cs typeface="Cambria"/>
              <a:sym typeface="Cambria"/>
            </a:endParaRPr>
          </a:p>
          <a:p>
            <a:pPr indent="0" lvl="0" marL="0" marR="0" rtl="0" algn="ctr">
              <a:spcBef>
                <a:spcPts val="0"/>
              </a:spcBef>
              <a:spcAft>
                <a:spcPts val="0"/>
              </a:spcAft>
              <a:buNone/>
            </a:pPr>
            <a:r>
              <a:t/>
            </a:r>
            <a:endParaRPr sz="20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txBox="1"/>
          <p:nvPr/>
        </p:nvSpPr>
        <p:spPr>
          <a:xfrm>
            <a:off x="7982250" y="3139725"/>
            <a:ext cx="73452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3959"/>
              <a:buFont typeface="Cambria"/>
              <a:buNone/>
            </a:pPr>
            <a:r>
              <a:rPr b="1" lang="en-US" sz="3959">
                <a:solidFill>
                  <a:srgbClr val="00B0F0"/>
                </a:solidFill>
                <a:latin typeface="Cambria"/>
                <a:ea typeface="Cambria"/>
                <a:cs typeface="Cambria"/>
                <a:sym typeface="Cambria"/>
              </a:rPr>
              <a:t>How to Request an Appointment?</a:t>
            </a:r>
            <a:endParaRPr b="1" sz="3959">
              <a:solidFill>
                <a:srgbClr val="00B0F0"/>
              </a:solidFill>
              <a:latin typeface="Cambria"/>
              <a:ea typeface="Cambria"/>
              <a:cs typeface="Cambria"/>
              <a:sym typeface="Cambria"/>
            </a:endParaRPr>
          </a:p>
        </p:txBody>
      </p:sp>
      <p:pic>
        <p:nvPicPr>
          <p:cNvPr descr="banner-940x389.jpg" id="144" name="Google Shape;144;p10"/>
          <p:cNvPicPr preferRelativeResize="0"/>
          <p:nvPr>
            <p:ph idx="1" type="body"/>
          </p:nvPr>
        </p:nvPicPr>
        <p:blipFill rotWithShape="1">
          <a:blip r:embed="rId3">
            <a:alphaModFix/>
          </a:blip>
          <a:srcRect b="0" l="0" r="0" t="0"/>
          <a:stretch/>
        </p:blipFill>
        <p:spPr>
          <a:xfrm>
            <a:off x="-1" y="2057400"/>
            <a:ext cx="9144001" cy="419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3959"/>
              <a:buFont typeface="Cambria"/>
              <a:buNone/>
            </a:pPr>
            <a:r>
              <a:rPr b="1" lang="en-US" sz="3959">
                <a:solidFill>
                  <a:srgbClr val="0070C0"/>
                </a:solidFill>
                <a:latin typeface="Cambria"/>
                <a:ea typeface="Cambria"/>
                <a:cs typeface="Cambria"/>
                <a:sym typeface="Cambria"/>
              </a:rPr>
              <a:t>How to consult with doctor at online ?</a:t>
            </a:r>
            <a:endParaRPr b="1" sz="3959">
              <a:solidFill>
                <a:srgbClr val="0070C0"/>
              </a:solidFill>
              <a:latin typeface="Cambria"/>
              <a:ea typeface="Cambria"/>
              <a:cs typeface="Cambria"/>
              <a:sym typeface="Cambria"/>
            </a:endParaRPr>
          </a:p>
        </p:txBody>
      </p:sp>
      <p:pic>
        <p:nvPicPr>
          <p:cNvPr descr="hero-mobile-image-medical.png" id="150" name="Google Shape;150;p12"/>
          <p:cNvPicPr preferRelativeResize="0"/>
          <p:nvPr>
            <p:ph idx="1" type="body"/>
          </p:nvPr>
        </p:nvPicPr>
        <p:blipFill rotWithShape="1">
          <a:blip r:embed="rId3">
            <a:alphaModFix/>
          </a:blip>
          <a:srcRect b="0" l="0" r="0" t="0"/>
          <a:stretch/>
        </p:blipFill>
        <p:spPr>
          <a:xfrm>
            <a:off x="-228600" y="1905000"/>
            <a:ext cx="5757863" cy="4953000"/>
          </a:xfrm>
          <a:prstGeom prst="rect">
            <a:avLst/>
          </a:prstGeom>
          <a:noFill/>
          <a:ln>
            <a:noFill/>
          </a:ln>
        </p:spPr>
      </p:pic>
      <p:sp>
        <p:nvSpPr>
          <p:cNvPr id="151" name="Google Shape;151;p12"/>
          <p:cNvSpPr txBox="1"/>
          <p:nvPr/>
        </p:nvSpPr>
        <p:spPr>
          <a:xfrm>
            <a:off x="5257800" y="2971800"/>
            <a:ext cx="3886200" cy="2246769"/>
          </a:xfrm>
          <a:prstGeom prst="rect">
            <a:avLst/>
          </a:prstGeom>
          <a:gradFill>
            <a:gsLst>
              <a:gs pos="0">
                <a:srgbClr val="29859E"/>
              </a:gs>
              <a:gs pos="80000">
                <a:srgbClr val="36B0D0"/>
              </a:gs>
              <a:gs pos="100000">
                <a:srgbClr val="33B3D5"/>
              </a:gs>
            </a:gsLst>
            <a:lin ang="16200000" scaled="0"/>
          </a:gradFill>
          <a:ln cap="flat" cmpd="sng" w="9525">
            <a:solidFill>
              <a:srgbClr val="45A9C4"/>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It’s simple. We have doctors from different field of specialization. So, at first Choose your desired field’s doctor.</a:t>
            </a:r>
            <a:endParaRPr sz="2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3959"/>
              <a:buFont typeface="Cambria"/>
              <a:buNone/>
            </a:pPr>
            <a:r>
              <a:rPr b="1" lang="en-US" sz="3959">
                <a:solidFill>
                  <a:srgbClr val="0070C0"/>
                </a:solidFill>
                <a:latin typeface="Cambria"/>
                <a:ea typeface="Cambria"/>
                <a:cs typeface="Cambria"/>
                <a:sym typeface="Cambria"/>
              </a:rPr>
              <a:t>Then, receive your prescription !</a:t>
            </a:r>
            <a:endParaRPr b="1" sz="3959">
              <a:solidFill>
                <a:srgbClr val="0070C0"/>
              </a:solidFill>
              <a:latin typeface="Cambria"/>
              <a:ea typeface="Cambria"/>
              <a:cs typeface="Cambria"/>
              <a:sym typeface="Cambria"/>
            </a:endParaRPr>
          </a:p>
        </p:txBody>
      </p:sp>
      <p:pic>
        <p:nvPicPr>
          <p:cNvPr descr="online_doctor_service.png" id="157" name="Google Shape;157;p15"/>
          <p:cNvPicPr preferRelativeResize="0"/>
          <p:nvPr>
            <p:ph idx="1" type="body"/>
          </p:nvPr>
        </p:nvPicPr>
        <p:blipFill rotWithShape="1">
          <a:blip r:embed="rId3">
            <a:alphaModFix/>
          </a:blip>
          <a:srcRect b="0" l="0" r="0" t="0"/>
          <a:stretch/>
        </p:blipFill>
        <p:spPr>
          <a:xfrm>
            <a:off x="304800" y="1588529"/>
            <a:ext cx="8610600" cy="49646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3959"/>
              <a:buFont typeface="Cambria"/>
              <a:buNone/>
            </a:pPr>
            <a:r>
              <a:rPr b="1" lang="en-US" sz="3959">
                <a:solidFill>
                  <a:srgbClr val="00B0F0"/>
                </a:solidFill>
                <a:latin typeface="Cambria"/>
                <a:ea typeface="Cambria"/>
                <a:cs typeface="Cambria"/>
                <a:sym typeface="Cambria"/>
              </a:rPr>
              <a:t>When our doctors are available ?</a:t>
            </a:r>
            <a:endParaRPr b="1" sz="3959">
              <a:solidFill>
                <a:srgbClr val="00B0F0"/>
              </a:solidFill>
              <a:latin typeface="Cambria"/>
              <a:ea typeface="Cambria"/>
              <a:cs typeface="Cambria"/>
              <a:sym typeface="Cambria"/>
            </a:endParaRPr>
          </a:p>
        </p:txBody>
      </p:sp>
      <p:pic>
        <p:nvPicPr>
          <p:cNvPr descr="web-share.jpg" id="163" name="Google Shape;163;p18"/>
          <p:cNvPicPr preferRelativeResize="0"/>
          <p:nvPr>
            <p:ph idx="1" type="body"/>
          </p:nvPr>
        </p:nvPicPr>
        <p:blipFill rotWithShape="1">
          <a:blip r:embed="rId3">
            <a:alphaModFix/>
          </a:blip>
          <a:srcRect b="0" l="0" r="0" t="0"/>
          <a:stretch/>
        </p:blipFill>
        <p:spPr>
          <a:xfrm>
            <a:off x="457200" y="1706195"/>
            <a:ext cx="8229600" cy="43139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3959"/>
              <a:buFont typeface="Cambria"/>
              <a:buNone/>
            </a:pPr>
            <a:r>
              <a:rPr b="1" lang="en-US" sz="3959">
                <a:solidFill>
                  <a:srgbClr val="002060"/>
                </a:solidFill>
                <a:latin typeface="Cambria"/>
                <a:ea typeface="Cambria"/>
                <a:cs typeface="Cambria"/>
                <a:sym typeface="Cambria"/>
              </a:rPr>
              <a:t>Why you should use </a:t>
            </a:r>
            <a:r>
              <a:rPr b="1" lang="en-US" sz="3959">
                <a:solidFill>
                  <a:srgbClr val="00B0F0"/>
                </a:solidFill>
                <a:latin typeface="Cambria"/>
                <a:ea typeface="Cambria"/>
                <a:cs typeface="Cambria"/>
                <a:sym typeface="Cambria"/>
              </a:rPr>
              <a:t>Hello Doctor </a:t>
            </a:r>
            <a:r>
              <a:rPr b="1" lang="en-US" sz="3959">
                <a:solidFill>
                  <a:srgbClr val="002060"/>
                </a:solidFill>
                <a:latin typeface="Cambria"/>
                <a:ea typeface="Cambria"/>
                <a:cs typeface="Cambria"/>
                <a:sym typeface="Cambria"/>
              </a:rPr>
              <a:t>?</a:t>
            </a:r>
            <a:endParaRPr b="1" sz="3959">
              <a:solidFill>
                <a:srgbClr val="002060"/>
              </a:solidFill>
              <a:latin typeface="Cambria"/>
              <a:ea typeface="Cambria"/>
              <a:cs typeface="Cambria"/>
              <a:sym typeface="Cambria"/>
            </a:endParaRPr>
          </a:p>
        </p:txBody>
      </p:sp>
      <p:sp>
        <p:nvSpPr>
          <p:cNvPr id="169" name="Google Shape;169;p19"/>
          <p:cNvSpPr txBox="1"/>
          <p:nvPr>
            <p:ph idx="1" type="body"/>
          </p:nvPr>
        </p:nvSpPr>
        <p:spPr>
          <a:xfrm>
            <a:off x="152400" y="1676400"/>
            <a:ext cx="8867530" cy="4876800"/>
          </a:xfrm>
          <a:prstGeom prst="rect">
            <a:avLst/>
          </a:prstGeom>
          <a:gradFill>
            <a:gsLst>
              <a:gs pos="0">
                <a:srgbClr val="29859E"/>
              </a:gs>
              <a:gs pos="80000">
                <a:srgbClr val="36B0D0"/>
              </a:gs>
              <a:gs pos="100000">
                <a:srgbClr val="33B3D5"/>
              </a:gs>
            </a:gsLst>
            <a:lin ang="16200000" scaled="0"/>
          </a:gradFill>
          <a:ln cap="flat" cmpd="sng" w="9525">
            <a:solidFill>
              <a:srgbClr val="45A9C4"/>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lt1"/>
              </a:buClr>
              <a:buSzPts val="3000"/>
              <a:buChar char="•"/>
            </a:pPr>
            <a:r>
              <a:rPr lang="en-US" sz="3000">
                <a:solidFill>
                  <a:schemeClr val="lt1"/>
                </a:solidFill>
                <a:latin typeface="Calibri"/>
                <a:ea typeface="Calibri"/>
                <a:cs typeface="Calibri"/>
                <a:sym typeface="Calibri"/>
              </a:rPr>
              <a:t>It will save your time and money and make yourself free from all sufferings to appoint a doctor .</a:t>
            </a:r>
            <a:endParaRPr/>
          </a:p>
          <a:p>
            <a:pPr indent="-152400" lvl="0" marL="342900" rtl="0" algn="l">
              <a:lnSpc>
                <a:spcPct val="90000"/>
              </a:lnSpc>
              <a:spcBef>
                <a:spcPts val="600"/>
              </a:spcBef>
              <a:spcAft>
                <a:spcPts val="0"/>
              </a:spcAft>
              <a:buClr>
                <a:schemeClr val="dk1"/>
              </a:buClr>
              <a:buSzPts val="3000"/>
              <a:buNone/>
            </a:pPr>
            <a:r>
              <a:t/>
            </a:r>
            <a:endParaRPr sz="3000"/>
          </a:p>
          <a:p>
            <a:pPr indent="-342900" lvl="0" marL="342900" rtl="0" algn="l">
              <a:lnSpc>
                <a:spcPct val="90000"/>
              </a:lnSpc>
              <a:spcBef>
                <a:spcPts val="600"/>
              </a:spcBef>
              <a:spcAft>
                <a:spcPts val="0"/>
              </a:spcAft>
              <a:buClr>
                <a:schemeClr val="lt1"/>
              </a:buClr>
              <a:buSzPts val="3000"/>
              <a:buChar char="•"/>
            </a:pPr>
            <a:r>
              <a:rPr lang="en-US" sz="3000">
                <a:solidFill>
                  <a:schemeClr val="lt1"/>
                </a:solidFill>
                <a:latin typeface="Calibri"/>
                <a:ea typeface="Calibri"/>
                <a:cs typeface="Calibri"/>
                <a:sym typeface="Calibri"/>
              </a:rPr>
              <a:t>You can consult from home at your convenient time of 24/7.</a:t>
            </a:r>
            <a:endParaRPr/>
          </a:p>
          <a:p>
            <a:pPr indent="-152400" lvl="0" marL="342900" rtl="0" algn="l">
              <a:lnSpc>
                <a:spcPct val="90000"/>
              </a:lnSpc>
              <a:spcBef>
                <a:spcPts val="600"/>
              </a:spcBef>
              <a:spcAft>
                <a:spcPts val="0"/>
              </a:spcAft>
              <a:buClr>
                <a:schemeClr val="dk1"/>
              </a:buClr>
              <a:buSzPts val="3000"/>
              <a:buNone/>
            </a:pPr>
            <a:r>
              <a:t/>
            </a:r>
            <a:endParaRPr sz="3000"/>
          </a:p>
          <a:p>
            <a:pPr indent="-342900" lvl="0" marL="342900" rtl="0" algn="l">
              <a:lnSpc>
                <a:spcPct val="90000"/>
              </a:lnSpc>
              <a:spcBef>
                <a:spcPts val="600"/>
              </a:spcBef>
              <a:spcAft>
                <a:spcPts val="0"/>
              </a:spcAft>
              <a:buClr>
                <a:schemeClr val="lt1"/>
              </a:buClr>
              <a:buSzPts val="3000"/>
              <a:buChar char="•"/>
            </a:pPr>
            <a:r>
              <a:rPr lang="en-US" sz="3000">
                <a:solidFill>
                  <a:schemeClr val="lt1"/>
                </a:solidFill>
                <a:latin typeface="Calibri"/>
                <a:ea typeface="Calibri"/>
                <a:cs typeface="Calibri"/>
                <a:sym typeface="Calibri"/>
              </a:rPr>
              <a:t>Get relief from the sufferings of traffic when you need to consult a doctor or need emergency medicine.</a:t>
            </a:r>
            <a:endParaRPr/>
          </a:p>
          <a:p>
            <a:pPr indent="-152400" lvl="0" marL="342900" rtl="0" algn="l">
              <a:lnSpc>
                <a:spcPct val="90000"/>
              </a:lnSpc>
              <a:spcBef>
                <a:spcPts val="600"/>
              </a:spcBef>
              <a:spcAft>
                <a:spcPts val="0"/>
              </a:spcAft>
              <a:buClr>
                <a:schemeClr val="dk1"/>
              </a:buClr>
              <a:buSzPts val="3000"/>
              <a:buNone/>
            </a:pPr>
            <a:r>
              <a:t/>
            </a:r>
            <a:endParaRPr sz="3000"/>
          </a:p>
          <a:p>
            <a:pPr indent="-342900" lvl="0" marL="342900" rtl="0" algn="l">
              <a:lnSpc>
                <a:spcPct val="90000"/>
              </a:lnSpc>
              <a:spcBef>
                <a:spcPts val="600"/>
              </a:spcBef>
              <a:spcAft>
                <a:spcPts val="0"/>
              </a:spcAft>
              <a:buClr>
                <a:schemeClr val="lt1"/>
              </a:buClr>
              <a:buSzPts val="3000"/>
              <a:buChar char="•"/>
            </a:pPr>
            <a:r>
              <a:rPr lang="en-US" sz="3000">
                <a:solidFill>
                  <a:schemeClr val="lt1"/>
                </a:solidFill>
                <a:latin typeface="Calibri"/>
                <a:ea typeface="Calibri"/>
                <a:cs typeface="Calibri"/>
                <a:sym typeface="Calibri"/>
              </a:rPr>
              <a:t>Easy payment methods.</a:t>
            </a:r>
            <a:endParaRPr/>
          </a:p>
          <a:p>
            <a:pPr indent="-152400" lvl="0" marL="342900" rtl="0" algn="l">
              <a:lnSpc>
                <a:spcPct val="90000"/>
              </a:lnSpc>
              <a:spcBef>
                <a:spcPts val="600"/>
              </a:spcBef>
              <a:spcAft>
                <a:spcPts val="0"/>
              </a:spcAft>
              <a:buClr>
                <a:schemeClr val="dk1"/>
              </a:buClr>
              <a:buSzPts val="3000"/>
              <a:buNone/>
            </a:pPr>
            <a:r>
              <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4800"/>
              <a:buFont typeface="Cambria"/>
              <a:buNone/>
            </a:pPr>
            <a:r>
              <a:rPr b="1" lang="en-US" sz="4800">
                <a:solidFill>
                  <a:srgbClr val="00B0F0"/>
                </a:solidFill>
                <a:latin typeface="Cambria"/>
                <a:ea typeface="Cambria"/>
                <a:cs typeface="Cambria"/>
                <a:sym typeface="Cambria"/>
              </a:rPr>
              <a:t>We wish your Good Health</a:t>
            </a:r>
            <a:endParaRPr b="1" sz="4800">
              <a:solidFill>
                <a:srgbClr val="00B0F0"/>
              </a:solidFill>
              <a:latin typeface="Cambria"/>
              <a:ea typeface="Cambria"/>
              <a:cs typeface="Cambria"/>
              <a:sym typeface="Cambria"/>
            </a:endParaRPr>
          </a:p>
        </p:txBody>
      </p:sp>
      <p:pic>
        <p:nvPicPr>
          <p:cNvPr descr="thank-you-page-examples.jpg" id="175" name="Google Shape;175;p20"/>
          <p:cNvPicPr preferRelativeResize="0"/>
          <p:nvPr>
            <p:ph idx="1" type="body"/>
          </p:nvPr>
        </p:nvPicPr>
        <p:blipFill rotWithShape="1">
          <a:blip r:embed="rId3">
            <a:alphaModFix/>
          </a:blip>
          <a:srcRect b="0" l="0" r="0" t="0"/>
          <a:stretch/>
        </p:blipFill>
        <p:spPr>
          <a:xfrm>
            <a:off x="0" y="2057400"/>
            <a:ext cx="9144000" cy="441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descr="online-doctor-1.jpg" id="96" name="Google Shape;96;p2"/>
          <p:cNvPicPr preferRelativeResize="0"/>
          <p:nvPr>
            <p:ph idx="1" type="body"/>
          </p:nvPr>
        </p:nvPicPr>
        <p:blipFill rotWithShape="1">
          <a:blip r:embed="rId3">
            <a:alphaModFix/>
          </a:blip>
          <a:srcRect b="0" l="0" r="0" t="0"/>
          <a:stretch/>
        </p:blipFill>
        <p:spPr>
          <a:xfrm>
            <a:off x="0" y="2057400"/>
            <a:ext cx="5806269" cy="3863181"/>
          </a:xfrm>
          <a:prstGeom prst="rect">
            <a:avLst/>
          </a:prstGeom>
          <a:noFill/>
          <a:ln>
            <a:noFill/>
          </a:ln>
        </p:spPr>
      </p:pic>
      <p:sp>
        <p:nvSpPr>
          <p:cNvPr id="97" name="Google Shape;9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4400"/>
              <a:buFont typeface="Cambria"/>
              <a:buNone/>
            </a:pPr>
            <a:r>
              <a:rPr b="1" lang="en-US">
                <a:solidFill>
                  <a:srgbClr val="00B0F0"/>
                </a:solidFill>
                <a:latin typeface="Cambria"/>
                <a:ea typeface="Cambria"/>
                <a:cs typeface="Cambria"/>
                <a:sym typeface="Cambria"/>
              </a:rPr>
              <a:t>What is Hello Doctor ?</a:t>
            </a:r>
            <a:endParaRPr b="1">
              <a:solidFill>
                <a:srgbClr val="00B0F0"/>
              </a:solidFill>
              <a:latin typeface="Cambria"/>
              <a:ea typeface="Cambria"/>
              <a:cs typeface="Cambria"/>
              <a:sym typeface="Cambria"/>
            </a:endParaRPr>
          </a:p>
        </p:txBody>
      </p:sp>
      <p:sp>
        <p:nvSpPr>
          <p:cNvPr id="98" name="Google Shape;98;p2"/>
          <p:cNvSpPr txBox="1"/>
          <p:nvPr/>
        </p:nvSpPr>
        <p:spPr>
          <a:xfrm>
            <a:off x="5867400" y="1981200"/>
            <a:ext cx="32766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Hello Doctor</a:t>
            </a:r>
            <a:r>
              <a:rPr lang="en-US" sz="1800">
                <a:solidFill>
                  <a:schemeClr val="dk1"/>
                </a:solidFill>
                <a:latin typeface="Calibri"/>
                <a:ea typeface="Calibri"/>
                <a:cs typeface="Calibri"/>
                <a:sym typeface="Calibri"/>
              </a:rPr>
              <a:t> will be a online doctor chain management application. A user can make an appointment remotely by internet with his desired doctor. Moreover, some doctors will be available for treat their patients by video conference. Day by day we will add more facilities like online medicine shop with home delivery call an ambulance on emergency, pay your doctor with online payment.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idx="1" type="body"/>
          </p:nvPr>
        </p:nvSpPr>
        <p:spPr>
          <a:xfrm>
            <a:off x="457200" y="533400"/>
            <a:ext cx="8458200" cy="58213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0070C0"/>
              </a:buClr>
              <a:buSzPts val="2720"/>
              <a:buNone/>
            </a:pPr>
            <a:r>
              <a:rPr b="1" lang="en-US" sz="2720">
                <a:solidFill>
                  <a:srgbClr val="0070C0"/>
                </a:solidFill>
              </a:rPr>
              <a:t>Mission</a:t>
            </a:r>
            <a:endParaRPr sz="2720">
              <a:solidFill>
                <a:srgbClr val="0070C0"/>
              </a:solidFill>
            </a:endParaRPr>
          </a:p>
          <a:p>
            <a:pPr indent="-342900" lvl="0" marL="342900" rtl="0" algn="l">
              <a:lnSpc>
                <a:spcPct val="80000"/>
              </a:lnSpc>
              <a:spcBef>
                <a:spcPts val="544"/>
              </a:spcBef>
              <a:spcAft>
                <a:spcPts val="0"/>
              </a:spcAft>
              <a:buClr>
                <a:schemeClr val="dk1"/>
              </a:buClr>
              <a:buSzPts val="2720"/>
              <a:buChar char="•"/>
            </a:pPr>
            <a:r>
              <a:rPr lang="en-US" sz="2720"/>
              <a:t>Reducing people’s suffering to appoint with a doctor and give them a complete medical support software application.</a:t>
            </a:r>
            <a:endParaRPr/>
          </a:p>
          <a:p>
            <a:pPr indent="0" lvl="0" marL="0" rtl="0" algn="l">
              <a:lnSpc>
                <a:spcPct val="80000"/>
              </a:lnSpc>
              <a:spcBef>
                <a:spcPts val="544"/>
              </a:spcBef>
              <a:spcAft>
                <a:spcPts val="0"/>
              </a:spcAft>
              <a:buClr>
                <a:schemeClr val="dk1"/>
              </a:buClr>
              <a:buSzPts val="2720"/>
              <a:buNone/>
            </a:pPr>
            <a:r>
              <a:rPr lang="en-US" sz="2720"/>
              <a:t> </a:t>
            </a:r>
            <a:endParaRPr/>
          </a:p>
          <a:p>
            <a:pPr indent="0" lvl="0" marL="0" rtl="0" algn="l">
              <a:lnSpc>
                <a:spcPct val="80000"/>
              </a:lnSpc>
              <a:spcBef>
                <a:spcPts val="544"/>
              </a:spcBef>
              <a:spcAft>
                <a:spcPts val="0"/>
              </a:spcAft>
              <a:buClr>
                <a:srgbClr val="0070C0"/>
              </a:buClr>
              <a:buSzPts val="2720"/>
              <a:buNone/>
            </a:pPr>
            <a:r>
              <a:rPr b="1" lang="en-US" sz="2720">
                <a:solidFill>
                  <a:srgbClr val="0070C0"/>
                </a:solidFill>
              </a:rPr>
              <a:t>How it will Work</a:t>
            </a:r>
            <a:endParaRPr sz="2720">
              <a:solidFill>
                <a:srgbClr val="0070C0"/>
              </a:solidFill>
            </a:endParaRPr>
          </a:p>
          <a:p>
            <a:pPr indent="-342900" lvl="0" marL="342900" rtl="0" algn="l">
              <a:lnSpc>
                <a:spcPct val="80000"/>
              </a:lnSpc>
              <a:spcBef>
                <a:spcPts val="544"/>
              </a:spcBef>
              <a:spcAft>
                <a:spcPts val="0"/>
              </a:spcAft>
              <a:buClr>
                <a:schemeClr val="dk1"/>
              </a:buClr>
              <a:buSzPts val="2720"/>
              <a:buChar char="•"/>
            </a:pPr>
            <a:r>
              <a:rPr lang="en-US" sz="2720"/>
              <a:t>In this software, we will provide a list of different specialized doctors of different discipline. We engaged them under a network. Every doctor have to sing up with an account and same to users. First of all, user has to select the category of the doctor form a drop down list. Then user can set an appointment with him in a application form and got confirmation. If the users want to consult instantly they can engage with a doctor by video call on emergency doctor panel.  </a:t>
            </a:r>
            <a:endParaRPr/>
          </a:p>
          <a:p>
            <a:pPr indent="-170180" lvl="0" marL="342900" rtl="0" algn="l">
              <a:lnSpc>
                <a:spcPct val="80000"/>
              </a:lnSpc>
              <a:spcBef>
                <a:spcPts val="544"/>
              </a:spcBef>
              <a:spcAft>
                <a:spcPts val="0"/>
              </a:spcAft>
              <a:buClr>
                <a:schemeClr val="dk1"/>
              </a:buClr>
              <a:buSzPts val="2720"/>
              <a:buNone/>
            </a:pPr>
            <a:r>
              <a:t/>
            </a:r>
            <a:endParaRPr sz="2720"/>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3959"/>
              <a:buFont typeface="Calibri"/>
              <a:buNone/>
            </a:pPr>
            <a:br>
              <a:rPr b="1" lang="en-US" sz="3959">
                <a:solidFill>
                  <a:srgbClr val="0070C0"/>
                </a:solidFill>
              </a:rPr>
            </a:br>
            <a:r>
              <a:rPr b="1" lang="en-US" sz="3959">
                <a:solidFill>
                  <a:srgbClr val="0070C0"/>
                </a:solidFill>
              </a:rPr>
              <a:t>Required Tools to Develop</a:t>
            </a:r>
            <a:br>
              <a:rPr lang="en-US" sz="3959"/>
            </a:br>
            <a:endParaRPr sz="3959"/>
          </a:p>
        </p:txBody>
      </p:sp>
      <p:sp>
        <p:nvSpPr>
          <p:cNvPr id="109" name="Google Shape;109;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1. Operating System</a:t>
            </a:r>
            <a:endParaRPr/>
          </a:p>
          <a:p>
            <a:pPr indent="0" lvl="0" marL="0" rtl="0" algn="l">
              <a:spcBef>
                <a:spcPts val="640"/>
              </a:spcBef>
              <a:spcAft>
                <a:spcPts val="0"/>
              </a:spcAft>
              <a:buClr>
                <a:schemeClr val="dk1"/>
              </a:buClr>
              <a:buSzPts val="3200"/>
              <a:buNone/>
            </a:pPr>
            <a:r>
              <a:rPr lang="en-US"/>
              <a:t>2. Net beans IDE</a:t>
            </a:r>
            <a:br>
              <a:rPr lang="en-US"/>
            </a:br>
            <a:r>
              <a:rPr lang="en-US"/>
              <a:t>3. DBMS</a:t>
            </a:r>
            <a:endParaRPr/>
          </a:p>
          <a:p>
            <a:pPr indent="0" lvl="0" marL="0" rtl="0" algn="l">
              <a:spcBef>
                <a:spcPts val="640"/>
              </a:spcBef>
              <a:spcAft>
                <a:spcPts val="0"/>
              </a:spcAft>
              <a:buClr>
                <a:schemeClr val="dk1"/>
              </a:buClr>
              <a:buSzPts val="3200"/>
              <a:buNone/>
            </a:pPr>
            <a:r>
              <a:rPr lang="en-US"/>
              <a:t>4. GPS Tracker</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3959"/>
              <a:buFont typeface="Calibri"/>
              <a:buNone/>
            </a:pPr>
            <a:br>
              <a:rPr b="1" lang="en-US" sz="3959">
                <a:solidFill>
                  <a:srgbClr val="0070C0"/>
                </a:solidFill>
              </a:rPr>
            </a:br>
            <a:r>
              <a:rPr b="1" lang="en-US" sz="3959">
                <a:solidFill>
                  <a:srgbClr val="0070C0"/>
                </a:solidFill>
              </a:rPr>
              <a:t>Requirements for maintenance </a:t>
            </a:r>
            <a:br>
              <a:rPr lang="en-US" sz="3959"/>
            </a:br>
            <a:endParaRPr sz="3959"/>
          </a:p>
        </p:txBody>
      </p:sp>
      <p:sp>
        <p:nvSpPr>
          <p:cNvPr id="115" name="Google Shape;115;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Dedicated Server for DBMS</a:t>
            </a:r>
            <a:endParaRPr/>
          </a:p>
          <a:p>
            <a:pPr indent="-342900" lvl="0" marL="342900" rtl="0" algn="l">
              <a:spcBef>
                <a:spcPts val="640"/>
              </a:spcBef>
              <a:spcAft>
                <a:spcPts val="0"/>
              </a:spcAft>
              <a:buClr>
                <a:schemeClr val="dk1"/>
              </a:buClr>
              <a:buSzPts val="3200"/>
              <a:buChar char="•"/>
            </a:pPr>
            <a:r>
              <a:rPr lang="en-US"/>
              <a:t>Computers</a:t>
            </a:r>
            <a:endParaRPr/>
          </a:p>
          <a:p>
            <a:pPr indent="-342900" lvl="0" marL="342900" rtl="0" algn="l">
              <a:spcBef>
                <a:spcPts val="640"/>
              </a:spcBef>
              <a:spcAft>
                <a:spcPts val="0"/>
              </a:spcAft>
              <a:buClr>
                <a:schemeClr val="dk1"/>
              </a:buClr>
              <a:buSzPts val="3200"/>
              <a:buChar char="•"/>
            </a:pPr>
            <a:r>
              <a:rPr lang="en-US"/>
              <a:t>Experts Man Power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3959"/>
              <a:buFont typeface="Calibri"/>
              <a:buNone/>
            </a:pPr>
            <a:r>
              <a:rPr b="1" lang="en-US" sz="3959">
                <a:solidFill>
                  <a:srgbClr val="0070C0"/>
                </a:solidFill>
              </a:rPr>
              <a:t>Implementation Cost</a:t>
            </a:r>
            <a:br>
              <a:rPr lang="en-US" sz="3959"/>
            </a:br>
            <a:endParaRPr sz="3959"/>
          </a:p>
        </p:txBody>
      </p:sp>
      <p:sp>
        <p:nvSpPr>
          <p:cNvPr id="121" name="Google Shape;12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Development Cost                           : 5, 00000 (Approx)</a:t>
            </a:r>
            <a:endParaRPr/>
          </a:p>
          <a:p>
            <a:pPr indent="-342900" lvl="0" marL="342900" rtl="0" algn="l">
              <a:spcBef>
                <a:spcPts val="640"/>
              </a:spcBef>
              <a:spcAft>
                <a:spcPts val="0"/>
              </a:spcAft>
              <a:buClr>
                <a:schemeClr val="dk1"/>
              </a:buClr>
              <a:buSzPts val="3200"/>
              <a:buChar char="•"/>
            </a:pPr>
            <a:r>
              <a:rPr lang="en-US"/>
              <a:t>Maintenance Cost Per year            : 10, 00000 (Approx)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br>
              <a:rPr b="1" lang="en-US" sz="3959"/>
            </a:br>
            <a:r>
              <a:rPr b="1" lang="en-US" sz="3959">
                <a:solidFill>
                  <a:srgbClr val="0070C0"/>
                </a:solidFill>
              </a:rPr>
              <a:t>Feasibility </a:t>
            </a:r>
            <a:br>
              <a:rPr lang="en-US" sz="3959"/>
            </a:br>
            <a:endParaRPr sz="3959"/>
          </a:p>
        </p:txBody>
      </p:sp>
      <p:sp>
        <p:nvSpPr>
          <p:cNvPr id="127" name="Google Shape;12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After a time frame, users have to pay an yearly charge to use this Application.</a:t>
            </a:r>
            <a:endParaRPr/>
          </a:p>
          <a:p>
            <a:pPr indent="-342900" lvl="0" marL="342900" rtl="0" algn="l">
              <a:spcBef>
                <a:spcPts val="640"/>
              </a:spcBef>
              <a:spcAft>
                <a:spcPts val="0"/>
              </a:spcAft>
              <a:buClr>
                <a:schemeClr val="dk1"/>
              </a:buClr>
              <a:buSzPts val="3200"/>
              <a:buChar char="•"/>
            </a:pPr>
            <a:r>
              <a:rPr lang="en-US"/>
              <a:t>Some Services will remain free.</a:t>
            </a:r>
            <a:endParaRPr/>
          </a:p>
          <a:p>
            <a:pPr indent="-342900" lvl="0" marL="342900" rtl="0" algn="l">
              <a:spcBef>
                <a:spcPts val="640"/>
              </a:spcBef>
              <a:spcAft>
                <a:spcPts val="0"/>
              </a:spcAft>
              <a:buClr>
                <a:schemeClr val="dk1"/>
              </a:buClr>
              <a:buSzPts val="3200"/>
              <a:buChar char="•"/>
            </a:pPr>
            <a:r>
              <a:rPr lang="en-US"/>
              <a:t>A user will need to pay for using Premium services like getting prescription, direct video conference with specialized doctor.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8"/>
          <p:cNvSpPr txBox="1"/>
          <p:nvPr>
            <p:ph idx="1" type="body"/>
          </p:nvPr>
        </p:nvSpPr>
        <p:spPr>
          <a:xfrm>
            <a:off x="457200" y="228600"/>
            <a:ext cx="8382000" cy="58975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000"/>
              <a:buChar char="•"/>
            </a:pPr>
            <a:r>
              <a:rPr b="1" lang="en-US" sz="2000"/>
              <a:t>Required Tools to Develop</a:t>
            </a:r>
            <a:endParaRPr sz="2000"/>
          </a:p>
          <a:p>
            <a:pPr indent="0" lvl="0" marL="0" rtl="0" algn="l">
              <a:lnSpc>
                <a:spcPct val="80000"/>
              </a:lnSpc>
              <a:spcBef>
                <a:spcPts val="400"/>
              </a:spcBef>
              <a:spcAft>
                <a:spcPts val="0"/>
              </a:spcAft>
              <a:buClr>
                <a:schemeClr val="dk1"/>
              </a:buClr>
              <a:buSzPts val="2000"/>
              <a:buNone/>
            </a:pPr>
            <a:br>
              <a:rPr b="1" lang="en-US" sz="2000"/>
            </a:br>
            <a:r>
              <a:rPr b="1" lang="en-US" sz="2000"/>
              <a:t>      </a:t>
            </a:r>
            <a:r>
              <a:rPr lang="en-US" sz="2000"/>
              <a:t>1. Operating System</a:t>
            </a:r>
            <a:endParaRPr/>
          </a:p>
          <a:p>
            <a:pPr indent="-342900" lvl="0" marL="342900" rtl="0" algn="l">
              <a:lnSpc>
                <a:spcPct val="80000"/>
              </a:lnSpc>
              <a:spcBef>
                <a:spcPts val="400"/>
              </a:spcBef>
              <a:spcAft>
                <a:spcPts val="0"/>
              </a:spcAft>
              <a:buClr>
                <a:schemeClr val="dk1"/>
              </a:buClr>
              <a:buSzPts val="2000"/>
              <a:buChar char="•"/>
            </a:pPr>
            <a:r>
              <a:rPr lang="en-US" sz="2000"/>
              <a:t>2. Net beans IDE</a:t>
            </a:r>
            <a:br>
              <a:rPr lang="en-US" sz="2000"/>
            </a:br>
            <a:r>
              <a:rPr lang="en-US" sz="2000"/>
              <a:t>3. DBMS</a:t>
            </a:r>
            <a:endParaRPr/>
          </a:p>
          <a:p>
            <a:pPr indent="-342900" lvl="0" marL="342900" rtl="0" algn="l">
              <a:lnSpc>
                <a:spcPct val="80000"/>
              </a:lnSpc>
              <a:spcBef>
                <a:spcPts val="400"/>
              </a:spcBef>
              <a:spcAft>
                <a:spcPts val="0"/>
              </a:spcAft>
              <a:buClr>
                <a:schemeClr val="dk1"/>
              </a:buClr>
              <a:buSzPts val="2000"/>
              <a:buChar char="•"/>
            </a:pPr>
            <a:r>
              <a:rPr lang="en-US" sz="2000"/>
              <a:t>4. GPS Tracker</a:t>
            </a:r>
            <a:endParaRPr/>
          </a:p>
          <a:p>
            <a:pPr indent="-342900" lvl="0" marL="342900" rtl="0" algn="l">
              <a:lnSpc>
                <a:spcPct val="80000"/>
              </a:lnSpc>
              <a:spcBef>
                <a:spcPts val="400"/>
              </a:spcBef>
              <a:spcAft>
                <a:spcPts val="0"/>
              </a:spcAft>
              <a:buClr>
                <a:schemeClr val="dk1"/>
              </a:buClr>
              <a:buSzPts val="2000"/>
              <a:buChar char="•"/>
            </a:pPr>
            <a:r>
              <a:rPr b="1" lang="en-US" sz="2000"/>
              <a:t>Requirements for maintenance </a:t>
            </a:r>
            <a:endParaRPr sz="2000"/>
          </a:p>
          <a:p>
            <a:pPr indent="-342900" lvl="0" marL="342900" rtl="0" algn="l">
              <a:lnSpc>
                <a:spcPct val="80000"/>
              </a:lnSpc>
              <a:spcBef>
                <a:spcPts val="400"/>
              </a:spcBef>
              <a:spcAft>
                <a:spcPts val="0"/>
              </a:spcAft>
              <a:buClr>
                <a:schemeClr val="dk1"/>
              </a:buClr>
              <a:buSzPts val="2000"/>
              <a:buChar char="•"/>
            </a:pPr>
            <a:r>
              <a:rPr lang="en-US" sz="2000"/>
              <a:t>Dedicated Server for DBMS</a:t>
            </a:r>
            <a:endParaRPr/>
          </a:p>
          <a:p>
            <a:pPr indent="-342900" lvl="0" marL="342900" rtl="0" algn="l">
              <a:lnSpc>
                <a:spcPct val="80000"/>
              </a:lnSpc>
              <a:spcBef>
                <a:spcPts val="400"/>
              </a:spcBef>
              <a:spcAft>
                <a:spcPts val="0"/>
              </a:spcAft>
              <a:buClr>
                <a:schemeClr val="dk1"/>
              </a:buClr>
              <a:buSzPts val="2000"/>
              <a:buChar char="•"/>
            </a:pPr>
            <a:r>
              <a:rPr lang="en-US" sz="2000"/>
              <a:t>Computers</a:t>
            </a:r>
            <a:endParaRPr/>
          </a:p>
          <a:p>
            <a:pPr indent="-342900" lvl="0" marL="342900" rtl="0" algn="l">
              <a:lnSpc>
                <a:spcPct val="80000"/>
              </a:lnSpc>
              <a:spcBef>
                <a:spcPts val="400"/>
              </a:spcBef>
              <a:spcAft>
                <a:spcPts val="0"/>
              </a:spcAft>
              <a:buClr>
                <a:schemeClr val="dk1"/>
              </a:buClr>
              <a:buSzPts val="2000"/>
              <a:buChar char="•"/>
            </a:pPr>
            <a:r>
              <a:rPr lang="en-US" sz="2000"/>
              <a:t>Experts Man Power </a:t>
            </a:r>
            <a:endParaRPr/>
          </a:p>
          <a:p>
            <a:pPr indent="-342900" lvl="0" marL="342900" rtl="0" algn="l">
              <a:lnSpc>
                <a:spcPct val="80000"/>
              </a:lnSpc>
              <a:spcBef>
                <a:spcPts val="400"/>
              </a:spcBef>
              <a:spcAft>
                <a:spcPts val="0"/>
              </a:spcAft>
              <a:buClr>
                <a:schemeClr val="dk1"/>
              </a:buClr>
              <a:buSzPts val="2000"/>
              <a:buChar char="•"/>
            </a:pPr>
            <a:r>
              <a:rPr lang="en-US" sz="2000"/>
              <a:t> </a:t>
            </a:r>
            <a:endParaRPr/>
          </a:p>
          <a:p>
            <a:pPr indent="-342900" lvl="0" marL="342900" rtl="0" algn="l">
              <a:lnSpc>
                <a:spcPct val="80000"/>
              </a:lnSpc>
              <a:spcBef>
                <a:spcPts val="400"/>
              </a:spcBef>
              <a:spcAft>
                <a:spcPts val="0"/>
              </a:spcAft>
              <a:buClr>
                <a:schemeClr val="dk1"/>
              </a:buClr>
              <a:buSzPts val="2000"/>
              <a:buChar char="•"/>
            </a:pPr>
            <a:r>
              <a:rPr b="1" lang="en-US" sz="2000"/>
              <a:t>Implementation Cost</a:t>
            </a:r>
            <a:endParaRPr sz="2000"/>
          </a:p>
          <a:p>
            <a:pPr indent="-342900" lvl="0" marL="342900" rtl="0" algn="l">
              <a:lnSpc>
                <a:spcPct val="80000"/>
              </a:lnSpc>
              <a:spcBef>
                <a:spcPts val="400"/>
              </a:spcBef>
              <a:spcAft>
                <a:spcPts val="0"/>
              </a:spcAft>
              <a:buClr>
                <a:schemeClr val="dk1"/>
              </a:buClr>
              <a:buSzPts val="2000"/>
              <a:buChar char="•"/>
            </a:pPr>
            <a:r>
              <a:rPr lang="en-US" sz="2000"/>
              <a:t>Development Cost                           : 5, 00000 (Approx)</a:t>
            </a:r>
            <a:endParaRPr/>
          </a:p>
          <a:p>
            <a:pPr indent="-342900" lvl="0" marL="342900" rtl="0" algn="l">
              <a:lnSpc>
                <a:spcPct val="80000"/>
              </a:lnSpc>
              <a:spcBef>
                <a:spcPts val="400"/>
              </a:spcBef>
              <a:spcAft>
                <a:spcPts val="0"/>
              </a:spcAft>
              <a:buClr>
                <a:schemeClr val="dk1"/>
              </a:buClr>
              <a:buSzPts val="2000"/>
              <a:buChar char="•"/>
            </a:pPr>
            <a:r>
              <a:rPr lang="en-US" sz="2000"/>
              <a:t>Maintenance Cost Per year            : 10, 00000 (Approx) </a:t>
            </a:r>
            <a:br>
              <a:rPr lang="en-US" sz="2000"/>
            </a:br>
            <a:br>
              <a:rPr lang="en-US" sz="2000"/>
            </a:br>
            <a:endParaRPr sz="2000"/>
          </a:p>
          <a:p>
            <a:pPr indent="-342900" lvl="0" marL="342900" rtl="0" algn="l">
              <a:lnSpc>
                <a:spcPct val="80000"/>
              </a:lnSpc>
              <a:spcBef>
                <a:spcPts val="400"/>
              </a:spcBef>
              <a:spcAft>
                <a:spcPts val="0"/>
              </a:spcAft>
              <a:buClr>
                <a:schemeClr val="dk1"/>
              </a:buClr>
              <a:buSzPts val="2000"/>
              <a:buChar char="•"/>
            </a:pPr>
            <a:r>
              <a:rPr b="1" lang="en-US" sz="2000"/>
              <a:t>Financial Profit</a:t>
            </a:r>
            <a:endParaRPr sz="2000"/>
          </a:p>
          <a:p>
            <a:pPr indent="-342900" lvl="0" marL="342900" rtl="0" algn="l">
              <a:lnSpc>
                <a:spcPct val="80000"/>
              </a:lnSpc>
              <a:spcBef>
                <a:spcPts val="400"/>
              </a:spcBef>
              <a:spcAft>
                <a:spcPts val="0"/>
              </a:spcAft>
              <a:buClr>
                <a:schemeClr val="dk1"/>
              </a:buClr>
              <a:buSzPts val="2000"/>
              <a:buChar char="•"/>
            </a:pPr>
            <a:r>
              <a:rPr lang="en-US" sz="2000"/>
              <a:t>After a time frame, users have to pay an yearly charge to use this Application.</a:t>
            </a:r>
            <a:endParaRPr/>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4400"/>
              <a:buFont typeface="Cambria"/>
              <a:buNone/>
            </a:pPr>
            <a:r>
              <a:rPr b="1" lang="en-US">
                <a:solidFill>
                  <a:srgbClr val="00B0F0"/>
                </a:solidFill>
                <a:latin typeface="Cambria"/>
                <a:ea typeface="Cambria"/>
                <a:cs typeface="Cambria"/>
                <a:sym typeface="Cambria"/>
              </a:rPr>
              <a:t>Services</a:t>
            </a:r>
            <a:r>
              <a:rPr b="1" lang="en-US">
                <a:solidFill>
                  <a:srgbClr val="00B0F0"/>
                </a:solidFill>
              </a:rPr>
              <a:t> </a:t>
            </a:r>
            <a:endParaRPr b="1">
              <a:solidFill>
                <a:srgbClr val="00B0F0"/>
              </a:solidFill>
            </a:endParaRPr>
          </a:p>
        </p:txBody>
      </p:sp>
      <p:sp>
        <p:nvSpPr>
          <p:cNvPr id="138" name="Google Shape;138;p9"/>
          <p:cNvSpPr txBox="1"/>
          <p:nvPr>
            <p:ph idx="1" type="body"/>
          </p:nvPr>
        </p:nvSpPr>
        <p:spPr>
          <a:xfrm>
            <a:off x="457200" y="1600200"/>
            <a:ext cx="8229600" cy="4525963"/>
          </a:xfrm>
          <a:prstGeom prst="rect">
            <a:avLst/>
          </a:prstGeom>
          <a:gradFill>
            <a:gsLst>
              <a:gs pos="0">
                <a:srgbClr val="29859E"/>
              </a:gs>
              <a:gs pos="80000">
                <a:srgbClr val="36B0D0"/>
              </a:gs>
              <a:gs pos="100000">
                <a:srgbClr val="33B3D5"/>
              </a:gs>
            </a:gsLst>
            <a:lin ang="16200000" scaled="0"/>
          </a:gradFill>
          <a:ln cap="flat" cmpd="sng" w="9525">
            <a:solidFill>
              <a:srgbClr val="45A9C4"/>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3200"/>
              <a:buChar char="•"/>
            </a:pPr>
            <a:r>
              <a:rPr lang="en-US">
                <a:solidFill>
                  <a:schemeClr val="lt1"/>
                </a:solidFill>
                <a:latin typeface="Calibri"/>
                <a:ea typeface="Calibri"/>
                <a:cs typeface="Calibri"/>
                <a:sym typeface="Calibri"/>
              </a:rPr>
              <a:t>Remotely request an appointment with your desired specialized doctor.</a:t>
            </a:r>
            <a:endParaRPr/>
          </a:p>
          <a:p>
            <a:pPr indent="-342900" lvl="0" marL="342900" rtl="0" algn="l">
              <a:spcBef>
                <a:spcPts val="640"/>
              </a:spcBef>
              <a:spcAft>
                <a:spcPts val="0"/>
              </a:spcAft>
              <a:buClr>
                <a:schemeClr val="lt1"/>
              </a:buClr>
              <a:buSzPts val="3200"/>
              <a:buChar char="•"/>
            </a:pPr>
            <a:r>
              <a:rPr lang="en-US">
                <a:solidFill>
                  <a:schemeClr val="lt1"/>
                </a:solidFill>
                <a:latin typeface="Calibri"/>
                <a:ea typeface="Calibri"/>
                <a:cs typeface="Calibri"/>
                <a:sym typeface="Calibri"/>
              </a:rPr>
              <a:t>Consult with online doctors instantly by video conference. Get your prescription in need.</a:t>
            </a:r>
            <a:endParaRPr/>
          </a:p>
          <a:p>
            <a:pPr indent="-342900" lvl="0" marL="342900" rtl="0" algn="l">
              <a:spcBef>
                <a:spcPts val="640"/>
              </a:spcBef>
              <a:spcAft>
                <a:spcPts val="0"/>
              </a:spcAft>
              <a:buClr>
                <a:schemeClr val="lt1"/>
              </a:buClr>
              <a:buSzPts val="3200"/>
              <a:buChar char="•"/>
            </a:pPr>
            <a:r>
              <a:rPr lang="en-US">
                <a:solidFill>
                  <a:schemeClr val="lt1"/>
                </a:solidFill>
                <a:latin typeface="Calibri"/>
                <a:ea typeface="Calibri"/>
                <a:cs typeface="Calibri"/>
                <a:sym typeface="Calibri"/>
              </a:rPr>
              <a:t>Chat with different specialized doctors. </a:t>
            </a:r>
            <a:endParaRPr/>
          </a:p>
          <a:p>
            <a:pPr indent="-342900" lvl="0" marL="342900" rtl="0" algn="l">
              <a:spcBef>
                <a:spcPts val="640"/>
              </a:spcBef>
              <a:spcAft>
                <a:spcPts val="0"/>
              </a:spcAft>
              <a:buClr>
                <a:schemeClr val="lt1"/>
              </a:buClr>
              <a:buSzPts val="3200"/>
              <a:buChar char="•"/>
            </a:pPr>
            <a:r>
              <a:rPr lang="en-US">
                <a:solidFill>
                  <a:schemeClr val="lt1"/>
                </a:solidFill>
                <a:latin typeface="Calibri"/>
                <a:ea typeface="Calibri"/>
                <a:cs typeface="Calibri"/>
                <a:sym typeface="Calibri"/>
              </a:rPr>
              <a:t>Order medicine from online medicine shop and get home delivery.</a:t>
            </a:r>
            <a:endParaRPr/>
          </a:p>
          <a:p>
            <a:pPr indent="-342900" lvl="0" marL="342900" rtl="0" algn="l">
              <a:spcBef>
                <a:spcPts val="640"/>
              </a:spcBef>
              <a:spcAft>
                <a:spcPts val="0"/>
              </a:spcAft>
              <a:buClr>
                <a:schemeClr val="lt1"/>
              </a:buClr>
              <a:buSzPts val="3200"/>
              <a:buChar char="•"/>
            </a:pPr>
            <a:r>
              <a:rPr lang="en-US">
                <a:solidFill>
                  <a:schemeClr val="lt1"/>
                </a:solidFill>
                <a:latin typeface="Calibri"/>
                <a:ea typeface="Calibri"/>
                <a:cs typeface="Calibri"/>
                <a:sym typeface="Calibri"/>
              </a:rPr>
              <a:t>Call an Ambulance.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2019-07-23T20:22:42Z</dcterms:created>
  <dc:creator>Abdullah Nayim</dc:creator>
</cp:coreProperties>
</file>