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fe9feeedd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fe9feeed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fe9feeedd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fe9feeed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worrying. A better insight into these ratings is provided by the review analysis.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fe9feeedd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fe9feeed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fe9feeedd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fe9feeed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fe9feeed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fe9feeed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fe9feeedd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fe9feeed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fe9feeedd_0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fe9feeed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fe9feeedd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fe9feeed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15.jpg"/><Relationship Id="rId5" Type="http://schemas.openxmlformats.org/officeDocument/2006/relationships/image" Target="../media/image7.png"/><Relationship Id="rId6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08325"/>
            <a:ext cx="8520600" cy="12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36EFA"/>
                </a:solidFill>
              </a:rPr>
              <a:t>Metrocar Project</a:t>
            </a:r>
            <a:endParaRPr b="1">
              <a:solidFill>
                <a:srgbClr val="636EFA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75" y="1984475"/>
            <a:ext cx="5202151" cy="27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778700" y="3043550"/>
            <a:ext cx="29598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36EFA"/>
                </a:solidFill>
              </a:rPr>
              <a:t>Abdullah Nouh</a:t>
            </a:r>
            <a:endParaRPr sz="1600">
              <a:solidFill>
                <a:srgbClr val="636EF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36EFA"/>
                </a:solidFill>
              </a:rPr>
              <a:t>Jelena Biletic</a:t>
            </a:r>
            <a:endParaRPr sz="1600">
              <a:solidFill>
                <a:srgbClr val="636EF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36EFA"/>
                </a:solidFill>
              </a:rPr>
              <a:t>Mohamed</a:t>
            </a:r>
            <a:r>
              <a:rPr lang="en" sz="1600">
                <a:solidFill>
                  <a:srgbClr val="636EFA"/>
                </a:solidFill>
              </a:rPr>
              <a:t> Shehata</a:t>
            </a:r>
            <a:endParaRPr sz="1600">
              <a:solidFill>
                <a:srgbClr val="636EF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36EFA"/>
                </a:solidFill>
              </a:rPr>
              <a:t>Timon Stolzenberg</a:t>
            </a:r>
            <a:endParaRPr sz="1600">
              <a:solidFill>
                <a:srgbClr val="636EF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853500" y="379200"/>
            <a:ext cx="74370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36EFA"/>
                </a:solidFill>
              </a:rPr>
              <a:t>Ride Requests by Platform</a:t>
            </a:r>
            <a:endParaRPr b="1" sz="2700">
              <a:solidFill>
                <a:srgbClr val="636EFA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4987950" y="1611050"/>
            <a:ext cx="3644700" cy="25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36EFA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636EFA"/>
              </a:buClr>
              <a:buSzPts val="1400"/>
              <a:buChar char="●"/>
            </a:pPr>
            <a:r>
              <a:rPr b="1" lang="en">
                <a:solidFill>
                  <a:srgbClr val="636EFA"/>
                </a:solidFill>
              </a:rPr>
              <a:t>60.9% of users request rides via iOS, 29.1% via Android, and 10% via the web. </a:t>
            </a:r>
            <a:endParaRPr b="1">
              <a:solidFill>
                <a:srgbClr val="636EFA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636EFA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636EFA"/>
              </a:buClr>
              <a:buSzPts val="1400"/>
              <a:buChar char="●"/>
            </a:pPr>
            <a:r>
              <a:rPr b="1" lang="en">
                <a:solidFill>
                  <a:srgbClr val="636EFA"/>
                </a:solidFill>
              </a:rPr>
              <a:t>We need to ensure that the iOS app is highly optimized and user friendly.</a:t>
            </a:r>
            <a:endParaRPr b="1">
              <a:solidFill>
                <a:srgbClr val="636E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36E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55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55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36EFA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8275"/>
            <a:ext cx="4668374" cy="3563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853500" y="408775"/>
            <a:ext cx="74370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36EFA"/>
                </a:solidFill>
              </a:rPr>
              <a:t>Analysis of ratings </a:t>
            </a:r>
            <a:endParaRPr b="1" sz="2700">
              <a:solidFill>
                <a:srgbClr val="636EFA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5052650" y="1208275"/>
            <a:ext cx="3653700" cy="30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36EFA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636EFA"/>
              </a:buClr>
              <a:buSzPts val="1400"/>
              <a:buChar char="●"/>
            </a:pPr>
            <a:r>
              <a:rPr b="1" lang="en">
                <a:solidFill>
                  <a:srgbClr val="636EFA"/>
                </a:solidFill>
              </a:rPr>
              <a:t>69.8% of completed rides received ratings, indicating strong user participation in providing feedback.</a:t>
            </a:r>
            <a:endParaRPr b="1">
              <a:solidFill>
                <a:srgbClr val="636EFA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36EFA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636EFA"/>
              </a:buClr>
              <a:buSzPts val="1400"/>
              <a:buChar char="●"/>
            </a:pPr>
            <a:r>
              <a:rPr b="1" lang="en">
                <a:solidFill>
                  <a:srgbClr val="636EFA"/>
                </a:solidFill>
              </a:rPr>
              <a:t>High ratings (4 and 5 stars) are well-distributed.</a:t>
            </a:r>
            <a:endParaRPr b="1">
              <a:solidFill>
                <a:srgbClr val="636EFA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36EFA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EF553B"/>
              </a:buClr>
              <a:buSzPts val="1400"/>
              <a:buChar char="●"/>
            </a:pPr>
            <a:r>
              <a:rPr b="1" lang="en">
                <a:solidFill>
                  <a:srgbClr val="EF553B"/>
                </a:solidFill>
              </a:rPr>
              <a:t>One-star and two-star ratings account for 39.5% of all ratings, with 29.7% being one-star.</a:t>
            </a:r>
            <a:endParaRPr b="1">
              <a:solidFill>
                <a:srgbClr val="EF553B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36E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36E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55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55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36EFA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8275"/>
            <a:ext cx="4668375" cy="3204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853500" y="408775"/>
            <a:ext cx="74370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636EFA"/>
                </a:solidFill>
              </a:rPr>
              <a:t>Analysis of reviews</a:t>
            </a:r>
            <a:endParaRPr b="1" sz="2700">
              <a:solidFill>
                <a:srgbClr val="636EFA"/>
              </a:solidFill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3710275" y="1247400"/>
            <a:ext cx="5009700" cy="3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EF553B"/>
              </a:buClr>
              <a:buSzPts val="1400"/>
              <a:buChar char="●"/>
            </a:pPr>
            <a:r>
              <a:rPr lang="en">
                <a:solidFill>
                  <a:srgbClr val="EF553B"/>
                </a:solidFill>
                <a:highlight>
                  <a:srgbClr val="FFFFFF"/>
                </a:highlight>
              </a:rPr>
              <a:t>The majority of users</a:t>
            </a:r>
            <a:r>
              <a:rPr lang="en">
                <a:solidFill>
                  <a:srgbClr val="EF553B"/>
                </a:solidFill>
              </a:rPr>
              <a:t> mentions of driver rudeness and poor performance suggest a need for better driver training and oversight.</a:t>
            </a:r>
            <a:endParaRPr>
              <a:solidFill>
                <a:srgbClr val="EF553B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553B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EF553B"/>
              </a:buClr>
              <a:buSzPts val="1400"/>
              <a:buChar char="●"/>
            </a:pPr>
            <a:r>
              <a:rPr lang="en">
                <a:solidFill>
                  <a:srgbClr val="EF553B"/>
                </a:solidFill>
              </a:rPr>
              <a:t>High percentages of negative comments highlight last-minute cancellations, indicating systemic problems with service quality and app reliability.</a:t>
            </a:r>
            <a:endParaRPr>
              <a:solidFill>
                <a:srgbClr val="EF553B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553B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EF553B"/>
              </a:buClr>
              <a:buSzPts val="1400"/>
              <a:buChar char="●"/>
            </a:pPr>
            <a:r>
              <a:rPr lang="en">
                <a:solidFill>
                  <a:srgbClr val="EF553B"/>
                </a:solidFill>
              </a:rPr>
              <a:t>Complaints about vehicle conditions, like breakdowns and uncleanliness of the car, point to a need for improved fleet maintenance.</a:t>
            </a:r>
            <a:endParaRPr>
              <a:solidFill>
                <a:srgbClr val="EF553B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553B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EF553B"/>
              </a:buClr>
              <a:buSzPts val="1400"/>
              <a:buChar char="●"/>
            </a:pPr>
            <a:r>
              <a:rPr lang="en">
                <a:solidFill>
                  <a:srgbClr val="EF553B"/>
                </a:solidFill>
              </a:rPr>
              <a:t>Issues such as overcharging and refusal to resolve problems are negatively affecting users' trust and loyalty.</a:t>
            </a:r>
            <a:endParaRPr>
              <a:solidFill>
                <a:srgbClr val="EF553B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36E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36E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36E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55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55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36EFA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25" y="1055875"/>
            <a:ext cx="3239951" cy="378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11">
                <a:solidFill>
                  <a:srgbClr val="636EFA"/>
                </a:solidFill>
              </a:rPr>
              <a:t>Strategy Proposal</a:t>
            </a:r>
            <a:endParaRPr b="1" sz="2711">
              <a:solidFill>
                <a:srgbClr val="636EFA"/>
              </a:solidFill>
            </a:endParaRPr>
          </a:p>
        </p:txBody>
      </p:sp>
      <p:sp>
        <p:nvSpPr>
          <p:cNvPr id="139" name="Google Shape;139;p25"/>
          <p:cNvSpPr txBox="1"/>
          <p:nvPr>
            <p:ph idx="4294967295" type="body"/>
          </p:nvPr>
        </p:nvSpPr>
        <p:spPr>
          <a:xfrm>
            <a:off x="3480450" y="1254150"/>
            <a:ext cx="5001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0" name="Google Shape;140;p25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41" name="Google Shape;141;p25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rgbClr val="636E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EF5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5"/>
          <p:cNvSpPr txBox="1"/>
          <p:nvPr>
            <p:ph idx="4294967295" type="body"/>
          </p:nvPr>
        </p:nvSpPr>
        <p:spPr>
          <a:xfrm>
            <a:off x="424825" y="1172938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25"/>
          <p:cNvSpPr txBox="1"/>
          <p:nvPr>
            <p:ph idx="4294967295" type="body"/>
          </p:nvPr>
        </p:nvSpPr>
        <p:spPr>
          <a:xfrm>
            <a:off x="3480450" y="2127475"/>
            <a:ext cx="4558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-29869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4415">
                <a:solidFill>
                  <a:schemeClr val="lt1"/>
                </a:solidFill>
              </a:rPr>
              <a:t>Improve Driver Training and Screening</a:t>
            </a:r>
            <a:endParaRPr sz="4415">
              <a:solidFill>
                <a:schemeClr val="lt1"/>
              </a:solidFill>
            </a:endParaRPr>
          </a:p>
          <a:p>
            <a:pPr indent="-29869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4415">
                <a:solidFill>
                  <a:schemeClr val="lt1"/>
                </a:solidFill>
              </a:rPr>
              <a:t>Enhance App Reliability</a:t>
            </a:r>
            <a:endParaRPr sz="4415">
              <a:solidFill>
                <a:schemeClr val="lt1"/>
              </a:solidFill>
            </a:endParaRPr>
          </a:p>
          <a:p>
            <a:pPr indent="-29869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4415">
                <a:solidFill>
                  <a:schemeClr val="lt1"/>
                </a:solidFill>
              </a:rPr>
              <a:t>Vehicle Maintenance and Cleanliness</a:t>
            </a:r>
            <a:endParaRPr sz="4415">
              <a:solidFill>
                <a:schemeClr val="lt1"/>
              </a:solidFill>
            </a:endParaRPr>
          </a:p>
          <a:p>
            <a:pPr indent="-29869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4415">
                <a:solidFill>
                  <a:schemeClr val="lt1"/>
                </a:solidFill>
              </a:rPr>
              <a:t>Customer Support and Issue Resolution</a:t>
            </a:r>
            <a:endParaRPr sz="4415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5" name="Google Shape;145;p25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46" name="Google Shape;146;p25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rgbClr val="636E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EF5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5"/>
          <p:cNvSpPr txBox="1"/>
          <p:nvPr>
            <p:ph idx="4294967295" type="body"/>
          </p:nvPr>
        </p:nvSpPr>
        <p:spPr>
          <a:xfrm>
            <a:off x="424825" y="3000813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Strategy</a:t>
            </a:r>
            <a:r>
              <a:rPr b="1" lang="en" sz="1600">
                <a:solidFill>
                  <a:schemeClr val="lt1"/>
                </a:solidFill>
              </a:rPr>
              <a:t> 3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“</a:t>
            </a:r>
            <a:r>
              <a:rPr i="1" lang="en" sz="1400">
                <a:solidFill>
                  <a:schemeClr val="lt1"/>
                </a:solidFill>
              </a:rPr>
              <a:t>Unsuccessful Payments”</a:t>
            </a:r>
            <a:endParaRPr i="1" sz="140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/>
          <p:nvPr>
            <p:ph idx="4294967295" type="body"/>
          </p:nvPr>
        </p:nvSpPr>
        <p:spPr>
          <a:xfrm>
            <a:off x="3480450" y="3004325"/>
            <a:ext cx="4853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Analyze Failure Data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System Upgrades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150" name="Google Shape;150;p25"/>
          <p:cNvGrpSpPr/>
          <p:nvPr/>
        </p:nvGrpSpPr>
        <p:grpSpPr>
          <a:xfrm>
            <a:off x="424825" y="1253955"/>
            <a:ext cx="8294360" cy="799447"/>
            <a:chOff x="424813" y="2974405"/>
            <a:chExt cx="8294360" cy="849933"/>
          </a:xfrm>
        </p:grpSpPr>
        <p:sp>
          <p:nvSpPr>
            <p:cNvPr id="151" name="Google Shape;151;p25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rgbClr val="636E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EF5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25"/>
          <p:cNvSpPr txBox="1"/>
          <p:nvPr>
            <p:ph idx="4294967295" type="body"/>
          </p:nvPr>
        </p:nvSpPr>
        <p:spPr>
          <a:xfrm>
            <a:off x="424825" y="1254188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87">
                <a:solidFill>
                  <a:schemeClr val="lt1"/>
                </a:solidFill>
              </a:rPr>
              <a:t>Strategy 1</a:t>
            </a:r>
            <a:endParaRPr b="1" sz="2187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“Rush Hour Ride Availability and Cancellation Issues”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154" name="Google Shape;154;p25"/>
          <p:cNvSpPr txBox="1"/>
          <p:nvPr>
            <p:ph idx="4294967295" type="body"/>
          </p:nvPr>
        </p:nvSpPr>
        <p:spPr>
          <a:xfrm>
            <a:off x="42482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Strategy 2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“</a:t>
            </a:r>
            <a:r>
              <a:rPr i="1" lang="en" sz="1400">
                <a:solidFill>
                  <a:schemeClr val="lt1"/>
                </a:solidFill>
              </a:rPr>
              <a:t>User dissatisfaction”</a:t>
            </a:r>
            <a:endParaRPr i="1" sz="1400">
              <a:solidFill>
                <a:schemeClr val="lt1"/>
              </a:solidFill>
            </a:endParaRPr>
          </a:p>
        </p:txBody>
      </p:sp>
      <p:sp>
        <p:nvSpPr>
          <p:cNvPr id="155" name="Google Shape;155;p25"/>
          <p:cNvSpPr txBox="1"/>
          <p:nvPr>
            <p:ph idx="4294967295" type="body"/>
          </p:nvPr>
        </p:nvSpPr>
        <p:spPr>
          <a:xfrm>
            <a:off x="42482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Strategy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3496675" y="1274600"/>
            <a:ext cx="52224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300"/>
              <a:buChar char="●"/>
            </a:pPr>
            <a:r>
              <a:rPr lang="en" sz="1300">
                <a:solidFill>
                  <a:srgbClr val="F7F7F7"/>
                </a:solidFill>
              </a:rPr>
              <a:t>Increase Driver Availability</a:t>
            </a:r>
            <a:endParaRPr sz="1300">
              <a:solidFill>
                <a:srgbClr val="F7F7F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300"/>
              <a:buChar char="●"/>
            </a:pPr>
            <a:r>
              <a:rPr lang="en" sz="1300">
                <a:solidFill>
                  <a:srgbClr val="F7F7F7"/>
                </a:solidFill>
              </a:rPr>
              <a:t>Optimize Matching Algorithms</a:t>
            </a:r>
            <a:endParaRPr sz="1300">
              <a:solidFill>
                <a:srgbClr val="F7F7F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300"/>
              <a:buChar char="●"/>
            </a:pPr>
            <a:r>
              <a:rPr lang="en" sz="1300">
                <a:solidFill>
                  <a:srgbClr val="F7F7F7"/>
                </a:solidFill>
              </a:rPr>
              <a:t>Improve Driver Retention</a:t>
            </a:r>
            <a:endParaRPr sz="600">
              <a:solidFill>
                <a:srgbClr val="F7F7F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The Team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463" y="13222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Abdullah Nouh</a:t>
            </a:r>
            <a:r>
              <a:rPr lang="en" sz="1700">
                <a:solidFill>
                  <a:schemeClr val="dk1"/>
                </a:solidFill>
              </a:rPr>
              <a:t>, DA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65" name="Google Shape;165;p26"/>
          <p:cNvCxnSpPr/>
          <p:nvPr/>
        </p:nvCxnSpPr>
        <p:spPr>
          <a:xfrm>
            <a:off x="11181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6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Data Analyst with engineering background. Exploring , filtering and visualizing data is my passion</a:t>
            </a:r>
            <a:endParaRPr sz="1300"/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4">
            <a:alphaModFix/>
          </a:blip>
          <a:srcRect b="12507" l="0" r="0" t="12507"/>
          <a:stretch/>
        </p:blipFill>
        <p:spPr>
          <a:xfrm>
            <a:off x="2649408" y="128545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Jelena Biletic</a:t>
            </a:r>
            <a:r>
              <a:rPr lang="en" sz="1700">
                <a:solidFill>
                  <a:schemeClr val="dk1"/>
                </a:solidFill>
              </a:rPr>
              <a:t>, DA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69" name="Google Shape;169;p26"/>
          <p:cNvCxnSpPr/>
          <p:nvPr/>
        </p:nvCxnSpPr>
        <p:spPr>
          <a:xfrm>
            <a:off x="332780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26"/>
          <p:cNvSpPr txBox="1"/>
          <p:nvPr>
            <p:ph idx="4294967295" type="body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Data Analyst and mathematician passionate about finding insights from complex datasets</a:t>
            </a:r>
            <a:endParaRPr sz="1300"/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7379" y="1322213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Mohamed Shehata,</a:t>
            </a:r>
            <a:r>
              <a:rPr lang="en" sz="1700">
                <a:solidFill>
                  <a:schemeClr val="dk1"/>
                </a:solidFill>
              </a:rPr>
              <a:t> DA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73" name="Google Shape;173;p26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26"/>
          <p:cNvSpPr txBox="1"/>
          <p:nvPr>
            <p:ph idx="4294967295" type="body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Data Analyst with engineering background, eager to transform data into actionable insights</a:t>
            </a:r>
            <a:endParaRPr sz="1300"/>
          </a:p>
        </p:txBody>
      </p:sp>
      <p:sp>
        <p:nvSpPr>
          <p:cNvPr id="175" name="Google Shape;175;p26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Timon Stolzenberg</a:t>
            </a:r>
            <a:r>
              <a:rPr lang="en" sz="1700">
                <a:solidFill>
                  <a:schemeClr val="dk1"/>
                </a:solidFill>
              </a:rPr>
              <a:t>, DA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76" name="Google Shape;176;p26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26"/>
          <p:cNvSpPr txBox="1"/>
          <p:nvPr>
            <p:ph idx="4294967295" type="body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E696C"/>
                </a:solidFill>
              </a:rPr>
              <a:t>Data Analyst and technician who wants to get important insights by asking the right questions</a:t>
            </a:r>
            <a:endParaRPr sz="1300"/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6">
            <a:alphaModFix/>
          </a:blip>
          <a:srcRect b="22875" l="4434" r="0" t="0"/>
          <a:stretch/>
        </p:blipFill>
        <p:spPr>
          <a:xfrm>
            <a:off x="7059168" y="1325880"/>
            <a:ext cx="1645800" cy="1645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45350"/>
            <a:ext cx="85206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636EFA"/>
                </a:solidFill>
              </a:rPr>
              <a:t>Analysis Breakdown</a:t>
            </a:r>
            <a:endParaRPr b="1" sz="3020">
              <a:solidFill>
                <a:srgbClr val="636EFA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98350"/>
            <a:ext cx="45294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36EFA"/>
              </a:buClr>
              <a:buSzPts val="1800"/>
              <a:buChar char="●"/>
            </a:pPr>
            <a:r>
              <a:rPr lang="en">
                <a:solidFill>
                  <a:srgbClr val="636EFA"/>
                </a:solidFill>
                <a:highlight>
                  <a:srgbClr val="FFFFFF"/>
                </a:highlight>
              </a:rPr>
              <a:t>Funnel analysis (Level of detail: Users)</a:t>
            </a:r>
            <a:br>
              <a:rPr lang="en">
                <a:solidFill>
                  <a:srgbClr val="636EFA"/>
                </a:solidFill>
                <a:highlight>
                  <a:srgbClr val="FFFFFF"/>
                </a:highlight>
              </a:rPr>
            </a:br>
            <a:endParaRPr>
              <a:solidFill>
                <a:srgbClr val="636EFA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36EFA"/>
              </a:buClr>
              <a:buSzPts val="1800"/>
              <a:buChar char="●"/>
            </a:pPr>
            <a:r>
              <a:rPr lang="en">
                <a:solidFill>
                  <a:srgbClr val="636EFA"/>
                </a:solidFill>
                <a:highlight>
                  <a:srgbClr val="FFFFFF"/>
                </a:highlight>
              </a:rPr>
              <a:t>Funnel analysis (Level of detail: Rides)</a:t>
            </a:r>
            <a:br>
              <a:rPr lang="en">
                <a:solidFill>
                  <a:srgbClr val="636EFA"/>
                </a:solidFill>
                <a:highlight>
                  <a:srgbClr val="FFFFFF"/>
                </a:highlight>
              </a:rPr>
            </a:br>
            <a:endParaRPr>
              <a:solidFill>
                <a:srgbClr val="636EFA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36EFA"/>
              </a:buClr>
              <a:buSzPts val="1800"/>
              <a:buChar char="●"/>
            </a:pPr>
            <a:r>
              <a:rPr lang="en">
                <a:solidFill>
                  <a:srgbClr val="636EFA"/>
                </a:solidFill>
              </a:rPr>
              <a:t>Users </a:t>
            </a:r>
            <a:r>
              <a:rPr lang="en">
                <a:solidFill>
                  <a:srgbClr val="636EFA"/>
                </a:solidFill>
              </a:rPr>
              <a:t>Analysis</a:t>
            </a:r>
            <a:br>
              <a:rPr lang="en">
                <a:solidFill>
                  <a:srgbClr val="636EFA"/>
                </a:solidFill>
              </a:rPr>
            </a:br>
            <a:endParaRPr>
              <a:solidFill>
                <a:srgbClr val="636EFA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36EFA"/>
              </a:buClr>
              <a:buSzPts val="1800"/>
              <a:buChar char="●"/>
            </a:pPr>
            <a:r>
              <a:rPr lang="en">
                <a:solidFill>
                  <a:srgbClr val="636EFA"/>
                </a:solidFill>
                <a:highlight>
                  <a:srgbClr val="FFFFFF"/>
                </a:highlight>
              </a:rPr>
              <a:t>Analysis of reviews and comments</a:t>
            </a:r>
            <a:endParaRPr>
              <a:solidFill>
                <a:srgbClr val="636EF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636EFA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075" y="2216850"/>
            <a:ext cx="4238574" cy="27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40625"/>
            <a:ext cx="85206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636EFA"/>
                </a:solidFill>
                <a:highlight>
                  <a:srgbClr val="FFFFFF"/>
                </a:highlight>
              </a:rPr>
              <a:t>User </a:t>
            </a:r>
            <a:r>
              <a:rPr b="1" lang="en" sz="2700">
                <a:solidFill>
                  <a:srgbClr val="636EFA"/>
                </a:solidFill>
                <a:highlight>
                  <a:srgbClr val="FFFFFF"/>
                </a:highlight>
              </a:rPr>
              <a:t>Funnel Analysis </a:t>
            </a:r>
            <a:endParaRPr b="1" sz="2700"/>
          </a:p>
        </p:txBody>
      </p:sp>
      <p:sp>
        <p:nvSpPr>
          <p:cNvPr id="69" name="Google Shape;69;p15"/>
          <p:cNvSpPr txBox="1"/>
          <p:nvPr/>
        </p:nvSpPr>
        <p:spPr>
          <a:xfrm>
            <a:off x="5677150" y="1466500"/>
            <a:ext cx="3155100" cy="28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36EFA"/>
              </a:buClr>
              <a:buSzPts val="1400"/>
              <a:buChar char="●"/>
            </a:pPr>
            <a:r>
              <a:rPr b="1" lang="en">
                <a:solidFill>
                  <a:srgbClr val="636EFA"/>
                </a:solidFill>
              </a:rPr>
              <a:t>Strong Initial Engagement</a:t>
            </a:r>
            <a:r>
              <a:rPr lang="en">
                <a:solidFill>
                  <a:srgbClr val="636EFA"/>
                </a:solidFill>
              </a:rPr>
              <a:t>: High conversion rates from download to signup and ride request show users quickly find value in the app.</a:t>
            </a:r>
            <a:endParaRPr>
              <a:solidFill>
                <a:srgbClr val="636E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553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553B"/>
              </a:buClr>
              <a:buSzPts val="1400"/>
              <a:buChar char="●"/>
            </a:pPr>
            <a:r>
              <a:rPr b="1" lang="en">
                <a:solidFill>
                  <a:srgbClr val="EF553B"/>
                </a:solidFill>
              </a:rPr>
              <a:t>Ride Completion Concerns</a:t>
            </a:r>
            <a:r>
              <a:rPr lang="en">
                <a:solidFill>
                  <a:srgbClr val="EF553B"/>
                </a:solidFill>
              </a:rPr>
              <a:t>: Only 50.2% of requested rides are completed, suggesting potential issues in the process.</a:t>
            </a:r>
            <a:endParaRPr b="1">
              <a:solidFill>
                <a:srgbClr val="636EF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7F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36EFA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25" y="1151525"/>
            <a:ext cx="5230474" cy="35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34700" y="340625"/>
            <a:ext cx="85206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636EFA"/>
                </a:solidFill>
                <a:highlight>
                  <a:srgbClr val="FFFFFF"/>
                </a:highlight>
              </a:rPr>
              <a:t>Funnel Analysis by Rides </a:t>
            </a:r>
            <a:endParaRPr b="1" sz="2700"/>
          </a:p>
        </p:txBody>
      </p:sp>
      <p:sp>
        <p:nvSpPr>
          <p:cNvPr id="76" name="Google Shape;76;p16"/>
          <p:cNvSpPr txBox="1"/>
          <p:nvPr/>
        </p:nvSpPr>
        <p:spPr>
          <a:xfrm>
            <a:off x="5317625" y="1138175"/>
            <a:ext cx="38265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553B"/>
              </a:buClr>
              <a:buSzPts val="1400"/>
              <a:buChar char="●"/>
            </a:pPr>
            <a:r>
              <a:rPr b="1" lang="en">
                <a:solidFill>
                  <a:srgbClr val="EF553B"/>
                </a:solidFill>
              </a:rPr>
              <a:t>Ride Acceptance Rate (64.4%)</a:t>
            </a:r>
            <a:r>
              <a:rPr lang="en">
                <a:solidFill>
                  <a:srgbClr val="EF553B"/>
                </a:solidFill>
              </a:rPr>
              <a:t>: </a:t>
            </a:r>
            <a:endParaRPr>
              <a:solidFill>
                <a:srgbClr val="EF553B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553B"/>
                </a:solidFill>
              </a:rPr>
              <a:t>This further confirms problems in ride availability or driver matching, reinforcing the need to investigate the unaccepted rides.</a:t>
            </a:r>
            <a:endParaRPr>
              <a:solidFill>
                <a:srgbClr val="EF553B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EF553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36EFA"/>
              </a:buClr>
              <a:buSzPts val="1400"/>
              <a:buChar char="●"/>
            </a:pPr>
            <a:r>
              <a:rPr b="1" lang="en">
                <a:solidFill>
                  <a:srgbClr val="636EFA"/>
                </a:solidFill>
              </a:rPr>
              <a:t>High Ride Completion Rate (90%)</a:t>
            </a:r>
            <a:r>
              <a:rPr lang="en">
                <a:solidFill>
                  <a:srgbClr val="636EFA"/>
                </a:solidFill>
              </a:rPr>
              <a:t>: </a:t>
            </a:r>
            <a:endParaRPr>
              <a:solidFill>
                <a:srgbClr val="636E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6EFA"/>
                </a:solidFill>
              </a:rPr>
              <a:t>Once accepted, rides are very likely to be completed, showing strong reliability in the process.</a:t>
            </a:r>
            <a:endParaRPr>
              <a:solidFill>
                <a:srgbClr val="EF553B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553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36EFA"/>
              </a:buClr>
              <a:buSzPts val="1400"/>
              <a:buChar char="●"/>
            </a:pPr>
            <a:r>
              <a:rPr b="1" lang="en">
                <a:solidFill>
                  <a:srgbClr val="636EFA"/>
                </a:solidFill>
              </a:rPr>
              <a:t>High Payment Success Rate (95.1%)</a:t>
            </a:r>
            <a:r>
              <a:rPr lang="en">
                <a:solidFill>
                  <a:srgbClr val="636EFA"/>
                </a:solidFill>
              </a:rPr>
              <a:t>: </a:t>
            </a:r>
            <a:br>
              <a:rPr lang="en">
                <a:solidFill>
                  <a:srgbClr val="636EFA"/>
                </a:solidFill>
              </a:rPr>
            </a:br>
            <a:r>
              <a:rPr lang="en">
                <a:solidFill>
                  <a:srgbClr val="636EFA"/>
                </a:solidFill>
              </a:rPr>
              <a:t>Most transactions are processed smoothly, which is essential for business sustainability.</a:t>
            </a:r>
            <a:endParaRPr>
              <a:solidFill>
                <a:srgbClr val="636E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36E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36E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36EFA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573" l="0" r="0" t="563"/>
          <a:stretch/>
        </p:blipFill>
        <p:spPr>
          <a:xfrm>
            <a:off x="152400" y="1138175"/>
            <a:ext cx="5227200" cy="35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553B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794800" y="1816700"/>
            <a:ext cx="74370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QUESTION: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Why are 35.6% of all ride requests left unaccepted?</a:t>
            </a:r>
            <a:endParaRPr b="1"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853500" y="408775"/>
            <a:ext cx="74370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36EFA"/>
                </a:solidFill>
              </a:rPr>
              <a:t>Waiting Times and Ride Outcomes</a:t>
            </a:r>
            <a:endParaRPr b="1" sz="2700">
              <a:solidFill>
                <a:srgbClr val="636EFA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50" y="1480950"/>
            <a:ext cx="4885776" cy="29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5200275" y="1907650"/>
            <a:ext cx="3394800" cy="2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36EFA"/>
              </a:buClr>
              <a:buSzPts val="1400"/>
              <a:buChar char="●"/>
            </a:pPr>
            <a:r>
              <a:rPr b="1" lang="en">
                <a:solidFill>
                  <a:srgbClr val="636EFA"/>
                </a:solidFill>
              </a:rPr>
              <a:t>Positive Correlation: </a:t>
            </a:r>
            <a:endParaRPr b="1">
              <a:solidFill>
                <a:srgbClr val="636E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6EFA"/>
                </a:solidFill>
              </a:rPr>
              <a:t>Longer waiting times lead to more canceled rides.</a:t>
            </a:r>
            <a:endParaRPr>
              <a:solidFill>
                <a:srgbClr val="636E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553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553B"/>
              </a:buClr>
              <a:buSzPts val="1400"/>
              <a:buChar char="●"/>
            </a:pPr>
            <a:r>
              <a:rPr b="1" lang="en">
                <a:solidFill>
                  <a:srgbClr val="EF553B"/>
                </a:solidFill>
              </a:rPr>
              <a:t>The analysis shows that rides with a waiting time of 10 minutes or more are most likely to be cancelled.</a:t>
            </a:r>
            <a:endParaRPr b="1">
              <a:solidFill>
                <a:srgbClr val="EF55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36EF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853500" y="408775"/>
            <a:ext cx="74370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36EFA"/>
                </a:solidFill>
              </a:rPr>
              <a:t>Rush Hours for Ride Requests</a:t>
            </a:r>
            <a:endParaRPr b="1" sz="2700">
              <a:solidFill>
                <a:srgbClr val="636EFA"/>
              </a:solidFill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5403325" y="1930200"/>
            <a:ext cx="33948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36EFA"/>
              </a:buClr>
              <a:buSzPts val="1400"/>
              <a:buChar char="●"/>
            </a:pPr>
            <a:r>
              <a:rPr b="1" lang="en">
                <a:solidFill>
                  <a:srgbClr val="636EFA"/>
                </a:solidFill>
              </a:rPr>
              <a:t>Ride requests peak during rush hours, from 8-9 AM and 4-7 PM, indicating a strong correlation with work-related commuting times.</a:t>
            </a:r>
            <a:endParaRPr>
              <a:solidFill>
                <a:srgbClr val="EF55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36EFA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32550"/>
            <a:ext cx="5098524" cy="2485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799900" y="90950"/>
            <a:ext cx="74370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36EFA"/>
                </a:solidFill>
              </a:rPr>
              <a:t>Hourly Breakdown of Canceled Rides</a:t>
            </a:r>
            <a:endParaRPr b="1" sz="2700">
              <a:solidFill>
                <a:srgbClr val="636EFA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4572000" y="851750"/>
            <a:ext cx="3880200" cy="16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EF553B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EF553B"/>
              </a:buClr>
              <a:buSzPts val="1100"/>
              <a:buChar char="●"/>
            </a:pPr>
            <a:r>
              <a:rPr b="1" lang="en" sz="1100">
                <a:solidFill>
                  <a:srgbClr val="EF553B"/>
                </a:solidFill>
              </a:rPr>
              <a:t>An even larger number of rides are canceled without acceptance during rush hours.</a:t>
            </a:r>
            <a:endParaRPr b="1" sz="1100">
              <a:solidFill>
                <a:srgbClr val="EF553B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F553B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EF553B"/>
              </a:buClr>
              <a:buSzPts val="1100"/>
              <a:buChar char="●"/>
            </a:pPr>
            <a:r>
              <a:rPr b="1" lang="en" sz="1100">
                <a:solidFill>
                  <a:srgbClr val="EF553B"/>
                </a:solidFill>
              </a:rPr>
              <a:t>These patterns suggest that there may not be enough drivers to meet the high demand during peak times.</a:t>
            </a:r>
            <a:endParaRPr b="1" sz="1100">
              <a:solidFill>
                <a:srgbClr val="EF553B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36EFA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5" y="949775"/>
            <a:ext cx="4229802" cy="23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0" l="-3124" r="0" t="0"/>
          <a:stretch/>
        </p:blipFill>
        <p:spPr>
          <a:xfrm>
            <a:off x="4572000" y="2409000"/>
            <a:ext cx="4254999" cy="244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456325" y="3381950"/>
            <a:ext cx="37515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EF553B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EF553B"/>
              </a:buClr>
              <a:buSzPts val="1100"/>
              <a:buChar char="●"/>
            </a:pPr>
            <a:r>
              <a:rPr b="1" lang="en" sz="1100">
                <a:solidFill>
                  <a:srgbClr val="EF553B"/>
                </a:solidFill>
              </a:rPr>
              <a:t>The highest number of canceled rides, even after acceptance, occurs during rush hours, suggesting that long waiting times may prompt drivers to cancel.</a:t>
            </a:r>
            <a:endParaRPr b="1" sz="1100">
              <a:solidFill>
                <a:srgbClr val="EF55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EF553B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F55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F553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853500" y="408775"/>
            <a:ext cx="74370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36EFA"/>
                </a:solidFill>
              </a:rPr>
              <a:t>User analysis</a:t>
            </a:r>
            <a:endParaRPr b="1" sz="2700">
              <a:solidFill>
                <a:srgbClr val="636EFA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4895700" y="1403350"/>
            <a:ext cx="3394800" cy="2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36EFA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636EFA"/>
              </a:buClr>
              <a:buSzPts val="1400"/>
              <a:buChar char="●"/>
            </a:pPr>
            <a:r>
              <a:rPr b="1" lang="en">
                <a:solidFill>
                  <a:srgbClr val="636EFA"/>
                </a:solidFill>
              </a:rPr>
              <a:t>The largest segment of our users belongs to the age group 35-44 (29.4%), followed by the age group 25-34 (19.6%).</a:t>
            </a:r>
            <a:endParaRPr b="1">
              <a:solidFill>
                <a:srgbClr val="636EFA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36EFA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36EFA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636EFA"/>
              </a:buClr>
              <a:buSzPts val="1400"/>
              <a:buChar char="●"/>
            </a:pPr>
            <a:r>
              <a:rPr b="1" lang="en">
                <a:solidFill>
                  <a:srgbClr val="636EFA"/>
                </a:solidFill>
              </a:rPr>
              <a:t>This further confirms that our services are primarily used for commuting, aligning with the observed rush hour demand.</a:t>
            </a:r>
            <a:endParaRPr b="1">
              <a:solidFill>
                <a:srgbClr val="636E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36E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55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55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36EFA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50" y="1072213"/>
            <a:ext cx="3674450" cy="36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