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77" r:id="rId7"/>
    <p:sldId id="260" r:id="rId8"/>
    <p:sldId id="278" r:id="rId9"/>
    <p:sldId id="279" r:id="rId10"/>
    <p:sldId id="261" r:id="rId11"/>
    <p:sldId id="265" r:id="rId12"/>
    <p:sldId id="262" r:id="rId13"/>
    <p:sldId id="263" r:id="rId14"/>
    <p:sldId id="266" r:id="rId15"/>
    <p:sldId id="267" r:id="rId16"/>
    <p:sldId id="270" r:id="rId17"/>
    <p:sldId id="268" r:id="rId18"/>
    <p:sldId id="269" r:id="rId19"/>
    <p:sldId id="273" r:id="rId20"/>
    <p:sldId id="274" r:id="rId21"/>
    <p:sldId id="275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0510-77CD-40D8-B013-DF2D828F0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1B30E-AC2B-4262-A463-2AB41E23B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237F5-20C2-4499-8F49-B910516A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8448-8B84-4EEA-8752-B1926A2F500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35AE-78EF-4703-8496-AFF2B1C8C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21561-8039-4F63-9FFE-31BC149B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46FE-1DCF-4ED6-AC07-039FD72F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4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0334-FEB5-4111-A34B-268AF8283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5BCBAB-7C72-4261-905B-84EB0B327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E7C65-35DB-48E0-BE5E-E2E1A76E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8448-8B84-4EEA-8752-B1926A2F500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7DD1A-92E9-430B-8C3B-2000706A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8A1F4-1533-4EF2-AC18-5BA4A310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46FE-1DCF-4ED6-AC07-039FD72F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9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61C21-37B5-46C6-BD3C-B0037DA51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B6F94-C8DB-4E0E-BC2E-13229F34B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F284A-C7AA-4D65-B5C3-A79706D9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8448-8B84-4EEA-8752-B1926A2F500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04BCC-B6B3-4F45-8EDA-44C8A23B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94031-32EE-42F5-B5D2-7FA69118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46FE-1DCF-4ED6-AC07-039FD72F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88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1DED-B269-460A-ACFA-7630D1229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CED88-7B54-4E91-BD43-C1EA93E1A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76733-526B-4676-AA79-B79ED406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8448-8B84-4EEA-8752-B1926A2F500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06F3B-C810-4315-B37D-48B3F3AE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39AA2-9162-43EE-B3D8-165C43D6A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46FE-1DCF-4ED6-AC07-039FD72F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F033-8B4F-4BFC-A0B3-FA805EC1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7A921-983E-460A-B808-B0E1AE5FD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B03D4-D1D7-443F-ACCE-C55D4DE05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8448-8B84-4EEA-8752-B1926A2F500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AB21C-749E-4748-A9C2-C9C91909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0C10-3000-4383-9916-5FC557C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46FE-1DCF-4ED6-AC07-039FD72F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74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E97D-C0E6-4391-AF41-ED12B1B6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E869-5E3C-417E-81F6-890257363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1B647-8F9F-4A27-9B87-0868D1634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8D974-A7B4-4EA8-A58B-D8717A5C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8448-8B84-4EEA-8752-B1926A2F500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BF58B-8524-4346-A53E-EA2E9E271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55BDF-83C6-4993-B710-E79BC68E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46FE-1DCF-4ED6-AC07-039FD72F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FACD-489B-4CD2-BDD9-6E67ED59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070AA-F4B7-45DE-89CB-75D7A6FD5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06B28-48EF-42F1-8EFF-0E95DD2CD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FE118-9F08-482D-B229-4CC47B329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5729-36A4-4180-A2C2-D7DB5262B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E76F0B-457B-45C7-8FCC-5F885594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8448-8B84-4EEA-8752-B1926A2F500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7CEAB-EC9F-47C5-ABA0-B3CEDC3E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EE1F2-0DD8-4AB5-B596-8EC0F730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46FE-1DCF-4ED6-AC07-039FD72F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6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14BF-8F85-493F-97BF-573258A4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C0B28-BA39-480C-A830-C66AE83E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8448-8B84-4EEA-8752-B1926A2F500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B4ACD-AB71-4FD6-A57C-6639ED06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D868C-66FC-4AC2-B5C5-3D9A8E240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46FE-1DCF-4ED6-AC07-039FD72F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27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BB213-57F7-4DEA-BB7B-971E6E52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8448-8B84-4EEA-8752-B1926A2F500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201C2-4686-4742-B715-EA74D894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BDAA3-70B4-4CC5-8800-6103D49B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46FE-1DCF-4ED6-AC07-039FD72F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7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D526-ED30-46DF-9D2E-5D867B312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CB79F-8F4A-4C9C-928E-3F65D313D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83271-19BD-4F96-830E-F8B82971B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4E19A-E84C-4864-93CB-829A1987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8448-8B84-4EEA-8752-B1926A2F500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3AADD-1D98-4043-A975-86C8D053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55E4B-AD32-476E-8013-A0DAE266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46FE-1DCF-4ED6-AC07-039FD72F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3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0C12-CFD3-40E5-BB3C-9DF2D688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545AB-3062-4AAC-91A6-0A5CDBC38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7F46-01C2-46A7-A544-BE5476F1B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51786-F9E6-4F08-9093-9903DE38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8448-8B84-4EEA-8752-B1926A2F500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5002F-3DA5-42EB-A2C9-39CCAED52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08657-76B5-405A-B89A-266E7E59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F46FE-1DCF-4ED6-AC07-039FD72F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7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C4D414-5636-4E50-84DC-9BCA9DDEC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4ADF5-E1C4-41EA-BF08-0387A4F35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84A44-D9FB-44AD-874D-8526038B2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98448-8B84-4EEA-8752-B1926A2F500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06918-B54E-4432-BC8C-DC4B62B77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29C34-179A-4BBE-928F-1416B4B29C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F46FE-1DCF-4ED6-AC07-039FD72FD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0773B-774D-492B-8498-DF4779A0F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E1D88-08F6-4778-8278-355D0BB2F0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Semiconductor manufacturing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4891C-6CC2-450D-AD7C-BF2297BED175}"/>
              </a:ext>
            </a:extLst>
          </p:cNvPr>
          <p:cNvSpPr txBox="1"/>
          <p:nvPr/>
        </p:nvSpPr>
        <p:spPr>
          <a:xfrm>
            <a:off x="352337" y="6249798"/>
            <a:ext cx="2223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Abdullah Othman</a:t>
            </a:r>
          </a:p>
        </p:txBody>
      </p:sp>
    </p:spTree>
    <p:extLst>
      <p:ext uri="{BB962C8B-B14F-4D97-AF65-F5344CB8AC3E}">
        <p14:creationId xmlns:p14="http://schemas.microsoft.com/office/powerpoint/2010/main" val="613676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A65A0-996E-42DB-B0A0-4ADD6AD3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Training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BCD3DE-0BD8-4439-81D3-4545E9686D2B}"/>
              </a:ext>
            </a:extLst>
          </p:cNvPr>
          <p:cNvSpPr txBox="1"/>
          <p:nvPr/>
        </p:nvSpPr>
        <p:spPr>
          <a:xfrm>
            <a:off x="8150086" y="860564"/>
            <a:ext cx="37106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RandomForest has the </a:t>
            </a:r>
            <a:r>
              <a:rPr lang="en-US" b="1" dirty="0">
                <a:solidFill>
                  <a:srgbClr val="FF0000"/>
                </a:solidFill>
              </a:rPr>
              <a:t>slowest </a:t>
            </a:r>
            <a:r>
              <a:rPr lang="en-US" b="1" dirty="0"/>
              <a:t>training time</a:t>
            </a:r>
            <a:r>
              <a:rPr lang="en-US" dirty="0"/>
              <a:t>, even with reduced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Training speed depends on multiple factors</a:t>
            </a:r>
            <a:r>
              <a:rPr lang="en-US" dirty="0"/>
              <a:t> (e.g., splitting methods, tree depth), not just feature count in </a:t>
            </a:r>
            <a:r>
              <a:rPr lang="en-US" b="1" dirty="0"/>
              <a:t>RandomForest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Fastest models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KNN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GaussianNB.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Slowest models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RandomForest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XGBoost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XGBoost is faster than RandomForest</a:t>
            </a:r>
            <a:r>
              <a:rPr lang="en-US" dirty="0"/>
              <a:t> due to its optimized C++ implementation.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BE70F-A557-4D86-BAD7-2B87EB554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3" y="1514519"/>
            <a:ext cx="7734704" cy="39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85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2599-1969-4207-B41B-77602328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–Score Comparison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209BB9-8573-435D-8BB2-1E5565770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2" y="1654657"/>
            <a:ext cx="7606748" cy="48382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7D831D-07F7-413E-BBA5-E2CAA7F15A32}"/>
              </a:ext>
            </a:extLst>
          </p:cNvPr>
          <p:cNvSpPr txBox="1"/>
          <p:nvPr/>
        </p:nvSpPr>
        <p:spPr>
          <a:xfrm>
            <a:off x="8203096" y="1654658"/>
            <a:ext cx="30082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lowest</a:t>
            </a:r>
            <a:r>
              <a:rPr lang="en-US" dirty="0"/>
              <a:t> F-1 score is for </a:t>
            </a:r>
            <a:r>
              <a:rPr lang="en-US" dirty="0">
                <a:solidFill>
                  <a:srgbClr val="FF0000"/>
                </a:solidFill>
              </a:rPr>
              <a:t>GaussianNB</a:t>
            </a:r>
            <a:r>
              <a:rPr lang="en-US" dirty="0"/>
              <a:t>, and that’s because it’s sensitive to high dimensionality (a lot of features).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best 2 models are </a:t>
            </a:r>
            <a:r>
              <a:rPr lang="en-US" dirty="0">
                <a:solidFill>
                  <a:srgbClr val="00B050"/>
                </a:solidFill>
              </a:rPr>
              <a:t>RandomForest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XGBoost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Most of models have 0.96 and 0.97 F1-score, which is a good indicator for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175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2599-1969-4207-B41B-77602328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 –Score Comparison - </a:t>
            </a:r>
            <a:r>
              <a:rPr lang="en-US" sz="2400" dirty="0"/>
              <a:t>Remove the Top 4 Important Features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4545F2-7BB0-4849-9FF6-9DD4FDF55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10" y="1475753"/>
            <a:ext cx="7169426" cy="50171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B1A217-EF0F-48BA-859B-BEEC31FCF0F9}"/>
              </a:ext>
            </a:extLst>
          </p:cNvPr>
          <p:cNvSpPr txBox="1"/>
          <p:nvPr/>
        </p:nvSpPr>
        <p:spPr>
          <a:xfrm>
            <a:off x="8090452" y="2828835"/>
            <a:ext cx="32633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Dropping the top 4 important features affected some models slightly, except for the GaussianNB, which was affected model.</a:t>
            </a:r>
          </a:p>
        </p:txBody>
      </p:sp>
    </p:spTree>
    <p:extLst>
      <p:ext uri="{BB962C8B-B14F-4D97-AF65-F5344CB8AC3E}">
        <p14:creationId xmlns:p14="http://schemas.microsoft.com/office/powerpoint/2010/main" val="4074255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2599-1969-4207-B41B-77602328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Comparison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7806D-3757-49C6-BC50-C9DC8297525B}"/>
              </a:ext>
            </a:extLst>
          </p:cNvPr>
          <p:cNvSpPr txBox="1"/>
          <p:nvPr/>
        </p:nvSpPr>
        <p:spPr>
          <a:xfrm>
            <a:off x="8618388" y="1443841"/>
            <a:ext cx="29651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plot shows the AUC value for each model vs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PCA affected </a:t>
            </a:r>
            <a:r>
              <a:rPr lang="en-US" altLang="en-US" dirty="0">
                <a:solidFill>
                  <a:srgbClr val="FF0000"/>
                </a:solidFill>
              </a:rPr>
              <a:t>negatively</a:t>
            </a:r>
            <a:r>
              <a:rPr lang="en-US" altLang="en-US" dirty="0"/>
              <a:t> on RandomForest and XGBoost but it affected </a:t>
            </a:r>
            <a:r>
              <a:rPr lang="en-US" altLang="en-US" dirty="0">
                <a:solidFill>
                  <a:srgbClr val="00B050"/>
                </a:solidFill>
              </a:rPr>
              <a:t>positively</a:t>
            </a:r>
            <a:r>
              <a:rPr lang="en-US" altLang="en-US" dirty="0"/>
              <a:t> on models like Logistic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values the </a:t>
            </a:r>
            <a:r>
              <a:rPr lang="en-US" dirty="0">
                <a:solidFill>
                  <a:srgbClr val="00B050"/>
                </a:solidFill>
              </a:rPr>
              <a:t>XGBoost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RandomForest</a:t>
            </a:r>
            <a:r>
              <a:rPr lang="en-US" dirty="0"/>
              <a:t> give the highest values.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E8057-C23C-4AE0-A2C3-E34A461D4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49" y="1690688"/>
            <a:ext cx="7625228" cy="407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931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2599-1969-4207-B41B-77602328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Comparison - </a:t>
            </a:r>
            <a:r>
              <a:rPr lang="en-US" sz="2800" dirty="0"/>
              <a:t>Remove the Top 4 Important Features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32C05-85A3-4AAF-9E06-2C06C8ADF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13" y="1690688"/>
            <a:ext cx="7485015" cy="42190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DA5C9C-F81B-4E87-8710-524C16C3AE2F}"/>
              </a:ext>
            </a:extLst>
          </p:cNvPr>
          <p:cNvSpPr/>
          <p:nvPr/>
        </p:nvSpPr>
        <p:spPr>
          <a:xfrm>
            <a:off x="8323215" y="1690688"/>
            <a:ext cx="31526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rgbClr val="00B050"/>
                </a:solidFill>
              </a:rPr>
              <a:t>RandomForest feature importance </a:t>
            </a:r>
            <a:r>
              <a:rPr lang="en-US" altLang="en-US" dirty="0"/>
              <a:t>selecting yields greater results than the </a:t>
            </a:r>
            <a:r>
              <a:rPr lang="en-US" altLang="en-US" dirty="0">
                <a:solidFill>
                  <a:srgbClr val="FF0000"/>
                </a:solidFill>
              </a:rPr>
              <a:t>ExtraTree feature importance </a:t>
            </a:r>
            <a:r>
              <a:rPr lang="en-US" altLang="en-US" dirty="0"/>
              <a:t>selecting for the highest AUC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The drop in values after removing the top 4 features from </a:t>
            </a:r>
            <a:r>
              <a:rPr lang="en-US" altLang="en-US" dirty="0">
                <a:solidFill>
                  <a:srgbClr val="00B050"/>
                </a:solidFill>
              </a:rPr>
              <a:t>RF</a:t>
            </a:r>
            <a:r>
              <a:rPr lang="en-US" altLang="en-US" dirty="0"/>
              <a:t> was greater than the drop from </a:t>
            </a:r>
            <a:r>
              <a:rPr lang="en-US" altLang="en-US" dirty="0">
                <a:solidFill>
                  <a:srgbClr val="FF0000"/>
                </a:solidFill>
              </a:rPr>
              <a:t>ET</a:t>
            </a:r>
            <a:r>
              <a:rPr lang="en-US" altLang="en-US" dirty="0"/>
              <a:t>, which means </a:t>
            </a:r>
            <a:r>
              <a:rPr lang="en-US" altLang="en-US" dirty="0">
                <a:solidFill>
                  <a:srgbClr val="00B050"/>
                </a:solidFill>
              </a:rPr>
              <a:t>the affect of RF feature importance was higher.</a:t>
            </a:r>
          </a:p>
        </p:txBody>
      </p:sp>
    </p:spTree>
    <p:extLst>
      <p:ext uri="{BB962C8B-B14F-4D97-AF65-F5344CB8AC3E}">
        <p14:creationId xmlns:p14="http://schemas.microsoft.com/office/powerpoint/2010/main" val="336005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3F63-BEE3-46C2-A34C-0A5D6788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AUC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4CC5D-D1DF-47F3-89D5-5D5567DEA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2" y="1464731"/>
            <a:ext cx="7522149" cy="34092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F44D35-32D6-4842-9097-1BFD65A5B94E}"/>
              </a:ext>
            </a:extLst>
          </p:cNvPr>
          <p:cNvSpPr txBox="1"/>
          <p:nvPr/>
        </p:nvSpPr>
        <p:spPr>
          <a:xfrm>
            <a:off x="7903861" y="1537065"/>
            <a:ext cx="39064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Random Forest (AUC = 0.773):</a:t>
            </a:r>
            <a:r>
              <a:rPr lang="en-US" altLang="en-US" dirty="0"/>
              <a:t> Shows better separation between classes, higher true positive rates at most false positive rates.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XGBoost (AUC = 0.735):</a:t>
            </a:r>
            <a:r>
              <a:rPr lang="en-US" altLang="en-US" dirty="0"/>
              <a:t> Slightly lower performance, indicating less class separation compared to Random Forest.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Random Forest outperforms XGBoost in this dataset by </a:t>
            </a:r>
            <a:r>
              <a:rPr lang="en-US" b="1" dirty="0"/>
              <a:t>+0.038 AUC.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Both models perform significantly better than random guessing (AUC = 0.5).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2479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C63A-1955-4056-A1BA-3BB21CBC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XGBoost on Multiple Threads -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31222-90ED-4838-BE38-9E81B6194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59" y="1606060"/>
            <a:ext cx="7181630" cy="4241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C776DD-527A-4793-B86D-7FDA6ACF7C05}"/>
              </a:ext>
            </a:extLst>
          </p:cNvPr>
          <p:cNvSpPr txBox="1"/>
          <p:nvPr/>
        </p:nvSpPr>
        <p:spPr>
          <a:xfrm>
            <a:off x="7989814" y="1929468"/>
            <a:ext cx="3847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Best Performance at 2 Threads:</a:t>
            </a:r>
            <a:r>
              <a:rPr lang="en-US" dirty="0"/>
              <a:t> Fastest training time observed (59.13s).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Lower Returns Beyond 2 Threads:</a:t>
            </a:r>
            <a:r>
              <a:rPr lang="en-US" altLang="en-US" dirty="0"/>
              <a:t> Running more threads extends the training period.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D2921-9F8F-4FAF-9BA7-524B5D700EB3}"/>
              </a:ext>
            </a:extLst>
          </p:cNvPr>
          <p:cNvSpPr txBox="1"/>
          <p:nvPr/>
        </p:nvSpPr>
        <p:spPr>
          <a:xfrm>
            <a:off x="838201" y="5943600"/>
            <a:ext cx="690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This </a:t>
            </a:r>
            <a:r>
              <a:rPr lang="en-US" sz="1400"/>
              <a:t>plot shows </a:t>
            </a:r>
            <a:r>
              <a:rPr lang="en-US" sz="1400" dirty="0"/>
              <a:t>the train time for XGBoost on multiple threads, on a dataset of </a:t>
            </a:r>
          </a:p>
          <a:p>
            <a:pPr algn="ctr"/>
            <a:r>
              <a:rPr lang="en-US" sz="1400" dirty="0"/>
              <a:t>(157000 row X 590 column)</a:t>
            </a:r>
          </a:p>
        </p:txBody>
      </p:sp>
    </p:spTree>
    <p:extLst>
      <p:ext uri="{BB962C8B-B14F-4D97-AF65-F5344CB8AC3E}">
        <p14:creationId xmlns:p14="http://schemas.microsoft.com/office/powerpoint/2010/main" val="3166972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5B5E-2D25-4B86-9E18-D03BF21D9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XGBoost on Multiple Threads - CPU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BFC654-5F0F-4538-BD3F-63314AE7C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06" y="1547769"/>
            <a:ext cx="7727568" cy="33136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EFDA58-CE7B-4584-B3D0-54297B4DA827}"/>
              </a:ext>
            </a:extLst>
          </p:cNvPr>
          <p:cNvSpPr/>
          <p:nvPr/>
        </p:nvSpPr>
        <p:spPr>
          <a:xfrm>
            <a:off x="905313" y="1795398"/>
            <a:ext cx="1225492" cy="252897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7D8F06-5538-48A8-A16E-2DFC89885A16}"/>
              </a:ext>
            </a:extLst>
          </p:cNvPr>
          <p:cNvSpPr/>
          <p:nvPr/>
        </p:nvSpPr>
        <p:spPr>
          <a:xfrm>
            <a:off x="5745943" y="1795398"/>
            <a:ext cx="1409866" cy="252897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E83C5D-E81E-44DA-AE82-21971BA36143}"/>
              </a:ext>
            </a:extLst>
          </p:cNvPr>
          <p:cNvSpPr/>
          <p:nvPr/>
        </p:nvSpPr>
        <p:spPr>
          <a:xfrm>
            <a:off x="4320422" y="1795398"/>
            <a:ext cx="1298895" cy="252897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A26BD5-4AEE-4A5F-BB37-0E6AFF872EDE}"/>
              </a:ext>
            </a:extLst>
          </p:cNvPr>
          <p:cNvSpPr/>
          <p:nvPr/>
        </p:nvSpPr>
        <p:spPr>
          <a:xfrm>
            <a:off x="3250826" y="1795398"/>
            <a:ext cx="935280" cy="252897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EF39A4-FBAB-459D-8A2B-50EF112FEB81}"/>
              </a:ext>
            </a:extLst>
          </p:cNvPr>
          <p:cNvSpPr/>
          <p:nvPr/>
        </p:nvSpPr>
        <p:spPr>
          <a:xfrm>
            <a:off x="2283205" y="1795398"/>
            <a:ext cx="795555" cy="252897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6CD92F-EC3D-45E7-B4D8-E37D47E44450}"/>
              </a:ext>
            </a:extLst>
          </p:cNvPr>
          <p:cNvSpPr txBox="1"/>
          <p:nvPr/>
        </p:nvSpPr>
        <p:spPr>
          <a:xfrm>
            <a:off x="1153138" y="3967993"/>
            <a:ext cx="729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 Thread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533A02-C7BA-4485-9675-8838C99AED92}"/>
              </a:ext>
            </a:extLst>
          </p:cNvPr>
          <p:cNvSpPr txBox="1"/>
          <p:nvPr/>
        </p:nvSpPr>
        <p:spPr>
          <a:xfrm>
            <a:off x="2302261" y="3967993"/>
            <a:ext cx="79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Threads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C60D31-44C9-43D3-9451-06990991DED7}"/>
              </a:ext>
            </a:extLst>
          </p:cNvPr>
          <p:cNvSpPr txBox="1"/>
          <p:nvPr/>
        </p:nvSpPr>
        <p:spPr>
          <a:xfrm>
            <a:off x="3273377" y="3967992"/>
            <a:ext cx="79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 Threads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42AE12-D3CB-4489-8DBD-6BD8482596FF}"/>
              </a:ext>
            </a:extLst>
          </p:cNvPr>
          <p:cNvSpPr txBox="1"/>
          <p:nvPr/>
        </p:nvSpPr>
        <p:spPr>
          <a:xfrm>
            <a:off x="4572091" y="3967991"/>
            <a:ext cx="79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 Threads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4D9D94-7722-4482-8DFC-82B8054D7CCB}"/>
              </a:ext>
            </a:extLst>
          </p:cNvPr>
          <p:cNvSpPr txBox="1"/>
          <p:nvPr/>
        </p:nvSpPr>
        <p:spPr>
          <a:xfrm>
            <a:off x="6050697" y="3967990"/>
            <a:ext cx="79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 Threads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1C851B-BA38-43FE-9EF2-AE7EF58F470F}"/>
              </a:ext>
            </a:extLst>
          </p:cNvPr>
          <p:cNvSpPr txBox="1"/>
          <p:nvPr/>
        </p:nvSpPr>
        <p:spPr>
          <a:xfrm>
            <a:off x="8231000" y="1547769"/>
            <a:ext cx="385753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CPU usage varies from 20% to 100%.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1 Thread: </a:t>
            </a:r>
            <a:r>
              <a:rPr lang="en-US" sz="1600" dirty="0">
                <a:solidFill>
                  <a:srgbClr val="FF0000"/>
                </a:solidFill>
              </a:rPr>
              <a:t>Low</a:t>
            </a:r>
            <a:r>
              <a:rPr lang="en-US" sz="1600" dirty="0"/>
              <a:t> and stable usage (~25–40%), minimal spikes.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2 Threads: </a:t>
            </a:r>
            <a:r>
              <a:rPr lang="en-US" sz="1600" dirty="0"/>
              <a:t>Moderate and steady utilization (~35–45%).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4 Threads: </a:t>
            </a:r>
            <a:r>
              <a:rPr lang="en-US" sz="1600" dirty="0"/>
              <a:t>Sustained higher load (~60–80%), more fluctuations.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6 Threads: </a:t>
            </a:r>
            <a:r>
              <a:rPr lang="en-US" sz="1600" dirty="0"/>
              <a:t>Frequent 90–100% utilization.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8 Threads: </a:t>
            </a:r>
            <a:r>
              <a:rPr lang="en-US" sz="1600" dirty="0"/>
              <a:t>Flat 100% utilization for a long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threads </a:t>
            </a:r>
            <a:r>
              <a:rPr lang="en-US" sz="1600" b="1" dirty="0">
                <a:solidFill>
                  <a:srgbClr val="FF0000"/>
                </a:solidFill>
              </a:rPr>
              <a:t>doesn’t</a:t>
            </a:r>
            <a:r>
              <a:rPr lang="en-US" sz="1600" dirty="0"/>
              <a:t> mean faster training. Optimal performance was achieved with </a:t>
            </a:r>
            <a:r>
              <a:rPr lang="en-US" sz="1600" b="1" dirty="0">
                <a:solidFill>
                  <a:srgbClr val="00B050"/>
                </a:solidFill>
              </a:rPr>
              <a:t>2 threads</a:t>
            </a:r>
            <a:r>
              <a:rPr lang="en-US" sz="1600" dirty="0"/>
              <a:t>, balancing CPU load and execution efficiency.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ABCB7A-9816-483F-A22D-C08E7C3AD7B2}"/>
              </a:ext>
            </a:extLst>
          </p:cNvPr>
          <p:cNvSpPr/>
          <p:nvPr/>
        </p:nvSpPr>
        <p:spPr>
          <a:xfrm>
            <a:off x="376806" y="5310231"/>
            <a:ext cx="77275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This plot shows the CPU utilization for XGBoost on multiple threads, on a dataset of </a:t>
            </a:r>
          </a:p>
          <a:p>
            <a:pPr algn="ctr"/>
            <a:r>
              <a:rPr lang="en-US" sz="1600" dirty="0"/>
              <a:t>(157000 row X 590 column)</a:t>
            </a:r>
          </a:p>
        </p:txBody>
      </p:sp>
    </p:spTree>
    <p:extLst>
      <p:ext uri="{BB962C8B-B14F-4D97-AF65-F5344CB8AC3E}">
        <p14:creationId xmlns:p14="http://schemas.microsoft.com/office/powerpoint/2010/main" val="4101705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DD04-E9DE-4A96-853A-695ED9B3D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XGBoost on Multiple Threads - 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15535D-0B09-4421-945F-8A9505843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6" y="3616357"/>
            <a:ext cx="7552882" cy="1731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2B52AE-BA97-4393-AF14-1E89A3271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46" y="1787668"/>
            <a:ext cx="7552882" cy="1731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7BF0A3-1C37-4CE7-86A1-45C514121300}"/>
              </a:ext>
            </a:extLst>
          </p:cNvPr>
          <p:cNvSpPr txBox="1"/>
          <p:nvPr/>
        </p:nvSpPr>
        <p:spPr>
          <a:xfrm>
            <a:off x="8120543" y="1724244"/>
            <a:ext cx="380401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RAM utilization percentage remains mostly between 50–60% for all thread counts, showing XGBoost’s memory demand is not highly sensitive to threading.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Consistently between </a:t>
            </a:r>
            <a:r>
              <a:rPr lang="en-US" sz="1600" b="1" dirty="0"/>
              <a:t>8–9.5 GB</a:t>
            </a:r>
            <a:r>
              <a:rPr lang="en-US" sz="1600" dirty="0"/>
              <a:t> during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Unlike CPU usage, increasing threads did not significantly increase RAM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78D950-74E9-4DE5-9CE6-D37521463BCB}"/>
              </a:ext>
            </a:extLst>
          </p:cNvPr>
          <p:cNvSpPr/>
          <p:nvPr/>
        </p:nvSpPr>
        <p:spPr>
          <a:xfrm>
            <a:off x="267446" y="5569545"/>
            <a:ext cx="73348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These plots show the RAM utilization and usage for XGBoost on multiple threads, on a dataset of  (157000 row X 590 column)</a:t>
            </a:r>
          </a:p>
        </p:txBody>
      </p:sp>
    </p:spTree>
    <p:extLst>
      <p:ext uri="{BB962C8B-B14F-4D97-AF65-F5344CB8AC3E}">
        <p14:creationId xmlns:p14="http://schemas.microsoft.com/office/powerpoint/2010/main" val="3915504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F634-BC64-4BBD-8DB5-854A76028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52992"/>
            <a:ext cx="9144000" cy="4152015"/>
          </a:xfrm>
        </p:spPr>
        <p:txBody>
          <a:bodyPr>
            <a:normAutofit fontScale="90000"/>
          </a:bodyPr>
          <a:lstStyle/>
          <a:p>
            <a:r>
              <a:rPr lang="en-US" dirty="0"/>
              <a:t>But the XGBoost can perform well on multiple threads, </a:t>
            </a:r>
            <a:br>
              <a:rPr lang="en-US" dirty="0"/>
            </a:br>
            <a:r>
              <a:rPr lang="en-US" dirty="0"/>
              <a:t>even with higher number of threads.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5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A77E-DBB3-4F91-A208-B5C4140B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7EE02-B51C-4072-B8A8-83D163249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Objective: Predict whether a semiconductor unit passes or fails quality checks.</a:t>
            </a:r>
          </a:p>
          <a:p>
            <a:r>
              <a:rPr lang="en-US" sz="2200" dirty="0"/>
              <a:t>Data source: Sensor readings collected at multiple points in the manufacturing process.</a:t>
            </a:r>
          </a:p>
          <a:p>
            <a:r>
              <a:rPr lang="en-US" sz="2200" dirty="0"/>
              <a:t>Importance: Early detection of potential failures reduces waste, improves yield, and saves costs.</a:t>
            </a:r>
          </a:p>
          <a:p>
            <a:r>
              <a:rPr lang="en-US" sz="2200" dirty="0"/>
              <a:t>Type: Binary classification (Pass = 1, Fail = 0).</a:t>
            </a:r>
          </a:p>
          <a:p>
            <a:r>
              <a:rPr lang="en-US" sz="2200" dirty="0"/>
              <a:t>Challenges:</a:t>
            </a:r>
          </a:p>
          <a:p>
            <a:pPr lvl="1"/>
            <a:r>
              <a:rPr lang="en-US" sz="2000" dirty="0"/>
              <a:t>High-dimensional data from multiple sensors.</a:t>
            </a:r>
          </a:p>
          <a:p>
            <a:pPr lvl="1"/>
            <a:r>
              <a:rPr lang="en-US" sz="2000" dirty="0"/>
              <a:t>Possible noise or drift in sensor readings.</a:t>
            </a:r>
          </a:p>
          <a:p>
            <a:pPr lvl="1"/>
            <a:r>
              <a:rPr lang="en-US" sz="2000" dirty="0"/>
              <a:t>Class imbalance because failures are rare.</a:t>
            </a:r>
          </a:p>
        </p:txBody>
      </p:sp>
    </p:spTree>
    <p:extLst>
      <p:ext uri="{BB962C8B-B14F-4D97-AF65-F5344CB8AC3E}">
        <p14:creationId xmlns:p14="http://schemas.microsoft.com/office/powerpoint/2010/main" val="3086774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C4A79-7E0C-4013-A581-56C0C4444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9796"/>
            <a:ext cx="9144000" cy="2158408"/>
          </a:xfrm>
        </p:spPr>
        <p:txBody>
          <a:bodyPr/>
          <a:lstStyle/>
          <a:p>
            <a:r>
              <a:rPr lang="en-US" dirty="0"/>
              <a:t>So, is it a Hardware issue or a Software one?</a:t>
            </a:r>
          </a:p>
        </p:txBody>
      </p:sp>
    </p:spTree>
    <p:extLst>
      <p:ext uri="{BB962C8B-B14F-4D97-AF65-F5344CB8AC3E}">
        <p14:creationId xmlns:p14="http://schemas.microsoft.com/office/powerpoint/2010/main" val="1124383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FAD0-4614-4B3F-82AF-C0FC6BD6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XGBoost on Multiple Threads - </a:t>
            </a:r>
            <a:r>
              <a:rPr lang="en-US" sz="3200" dirty="0"/>
              <a:t>Columns vs. Threads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3A671C0-E37D-43DC-8051-CF9285A22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344" y="1558888"/>
            <a:ext cx="6974958" cy="433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63AD62-5FC5-4C59-B34F-58D830055803}"/>
              </a:ext>
            </a:extLst>
          </p:cNvPr>
          <p:cNvSpPr txBox="1"/>
          <p:nvPr/>
        </p:nvSpPr>
        <p:spPr>
          <a:xfrm>
            <a:off x="308344" y="5883872"/>
            <a:ext cx="7187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plot shows the correlation between the number of columns and train time based on the number of threads.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0BE6B-31DA-4CE1-933A-9BB3D449A966}"/>
              </a:ext>
            </a:extLst>
          </p:cNvPr>
          <p:cNvSpPr txBox="1"/>
          <p:nvPr/>
        </p:nvSpPr>
        <p:spPr>
          <a:xfrm>
            <a:off x="7813158" y="1690688"/>
            <a:ext cx="35406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More features = longer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XGBoost’s histogram building can cause </a:t>
            </a:r>
            <a:r>
              <a:rPr lang="en-US" b="1" dirty="0"/>
              <a:t>thread imbalance.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Imbalance grows with </a:t>
            </a:r>
            <a:r>
              <a:rPr lang="en-US" b="1" dirty="0"/>
              <a:t>large, unevenly sparse</a:t>
            </a:r>
            <a:r>
              <a:rPr lang="en-US" dirty="0"/>
              <a:t> feature spaces, leading to poor scaling with high thread counts.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~300 columns, full CPU load on 8 threads leads to slower training.</a:t>
            </a:r>
          </a:p>
        </p:txBody>
      </p:sp>
    </p:spTree>
    <p:extLst>
      <p:ext uri="{BB962C8B-B14F-4D97-AF65-F5344CB8AC3E}">
        <p14:creationId xmlns:p14="http://schemas.microsoft.com/office/powerpoint/2010/main" val="1392649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0133-A8C5-42C2-801D-039C1AAE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E6D8-96CD-418D-9A2A-9349C7A7B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151" y="1690688"/>
            <a:ext cx="10623698" cy="4486275"/>
          </a:xfrm>
        </p:spPr>
        <p:txBody>
          <a:bodyPr>
            <a:normAutofit/>
          </a:bodyPr>
          <a:lstStyle/>
          <a:p>
            <a:r>
              <a:rPr lang="en-US" sz="2000" dirty="0"/>
              <a:t>Best Accuracy: For maximum predictive quality, use RandomForest without PCA. Delivers top performance, even if training takes longer.</a:t>
            </a:r>
          </a:p>
          <a:p>
            <a:r>
              <a:rPr lang="en-US" sz="2000" dirty="0"/>
              <a:t>Best Accuracy with Moderate Time: For the balancing between performance and the predictive quality of the model, using XGBoost with multiple threads is the best choice.</a:t>
            </a:r>
          </a:p>
          <a:p>
            <a:r>
              <a:rPr lang="en-US" sz="2000" dirty="0"/>
              <a:t>Dimensionality: High dimensionality will affect the train time of the XGBoost </a:t>
            </a:r>
            <a:r>
              <a:rPr lang="en-US" sz="2000"/>
              <a:t>on higher number of  </a:t>
            </a:r>
            <a:r>
              <a:rPr lang="en-US" sz="2000" dirty="0"/>
              <a:t>threads.</a:t>
            </a:r>
          </a:p>
          <a:p>
            <a:r>
              <a:rPr lang="en-US" sz="2000" dirty="0"/>
              <a:t>Time Only Matters: For the fastest model, choose KNN, but it doesn’t give a good model, so the performance will be bad.</a:t>
            </a:r>
          </a:p>
          <a:p>
            <a:r>
              <a:rPr lang="en-US" sz="2000" dirty="0"/>
              <a:t>PCA Usage: Apply PCA on complex models like RandomForest and XGBoost, affects the model negatively and make the performance worse.</a:t>
            </a:r>
          </a:p>
          <a:p>
            <a:r>
              <a:rPr lang="en-US" sz="2000" dirty="0"/>
              <a:t>Imbalanced Data Strategy: Evaluate model performance using AUC and F1 score, with an emphasis on accurately detecting the minority “fail” class.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3888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FF3C-C780-426E-80C7-9B0BC569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71980-25D9-43EC-BA22-A4389D353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Size: 1567 rows X 592 columns</a:t>
            </a:r>
          </a:p>
          <a:p>
            <a:r>
              <a:rPr lang="en-US" sz="2000" dirty="0"/>
              <a:t>Features: Sensor readings.</a:t>
            </a:r>
          </a:p>
          <a:p>
            <a:r>
              <a:rPr lang="en-US" sz="2000" dirty="0"/>
              <a:t>Target variable: Pass/Fail indicator.</a:t>
            </a:r>
          </a:p>
          <a:p>
            <a:r>
              <a:rPr lang="en-US" sz="2000" dirty="0"/>
              <a:t>Data types: </a:t>
            </a:r>
          </a:p>
          <a:p>
            <a:pPr lvl="1"/>
            <a:r>
              <a:rPr lang="en-US" sz="1600" dirty="0"/>
              <a:t>1 column of int64 data, that indicates the target (-1,1), changed into (fail = 0 , pass = 1).</a:t>
            </a:r>
          </a:p>
          <a:p>
            <a:pPr lvl="1"/>
            <a:r>
              <a:rPr lang="en-US" sz="1600" dirty="0"/>
              <a:t>1 column of time series (object) data, that represent the start time of the production of a wafer.</a:t>
            </a:r>
          </a:p>
          <a:p>
            <a:pPr lvl="1"/>
            <a:r>
              <a:rPr lang="en-US" sz="1600" dirty="0"/>
              <a:t>590 column of float64 data, that represent the readings of the sensors.</a:t>
            </a:r>
          </a:p>
          <a:p>
            <a:pPr lvl="2"/>
            <a:r>
              <a:rPr lang="en-US" sz="1400" dirty="0"/>
              <a:t>Each sensor’s reading have different range of values, some are in rage (0-1), and others are in range (2000-3500).</a:t>
            </a:r>
          </a:p>
          <a:p>
            <a:r>
              <a:rPr lang="en-US" sz="2000" dirty="0"/>
              <a:t>Class balance: 14 pass :1 fail.</a:t>
            </a:r>
          </a:p>
          <a:p>
            <a:r>
              <a:rPr lang="en-US" sz="2000" dirty="0"/>
              <a:t>Data quality:</a:t>
            </a:r>
          </a:p>
          <a:p>
            <a:pPr lvl="1"/>
            <a:r>
              <a:rPr lang="en-US" sz="2000" dirty="0"/>
              <a:t>The data has multiple features that has a lot of NaN values.</a:t>
            </a:r>
          </a:p>
        </p:txBody>
      </p:sp>
    </p:spTree>
    <p:extLst>
      <p:ext uri="{BB962C8B-B14F-4D97-AF65-F5344CB8AC3E}">
        <p14:creationId xmlns:p14="http://schemas.microsoft.com/office/powerpoint/2010/main" val="56506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4D09-BC6F-482D-93B7-827D5DEE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Analysis – Missing Values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453D68E-9D01-498D-AFA3-4008BCA200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445891"/>
              </p:ext>
            </p:extLst>
          </p:nvPr>
        </p:nvGraphicFramePr>
        <p:xfrm>
          <a:off x="838199" y="5177835"/>
          <a:ext cx="10515605" cy="1424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125">
                  <a:extLst>
                    <a:ext uri="{9D8B030D-6E8A-4147-A177-3AD203B41FA5}">
                      <a16:colId xmlns:a16="http://schemas.microsoft.com/office/drawing/2014/main" val="1413910804"/>
                    </a:ext>
                  </a:extLst>
                </a:gridCol>
                <a:gridCol w="910848">
                  <a:extLst>
                    <a:ext uri="{9D8B030D-6E8A-4147-A177-3AD203B41FA5}">
                      <a16:colId xmlns:a16="http://schemas.microsoft.com/office/drawing/2014/main" val="3010060298"/>
                    </a:ext>
                  </a:extLst>
                </a:gridCol>
                <a:gridCol w="910848">
                  <a:extLst>
                    <a:ext uri="{9D8B030D-6E8A-4147-A177-3AD203B41FA5}">
                      <a16:colId xmlns:a16="http://schemas.microsoft.com/office/drawing/2014/main" val="1099393046"/>
                    </a:ext>
                  </a:extLst>
                </a:gridCol>
                <a:gridCol w="910848">
                  <a:extLst>
                    <a:ext uri="{9D8B030D-6E8A-4147-A177-3AD203B41FA5}">
                      <a16:colId xmlns:a16="http://schemas.microsoft.com/office/drawing/2014/main" val="2116791984"/>
                    </a:ext>
                  </a:extLst>
                </a:gridCol>
                <a:gridCol w="910848">
                  <a:extLst>
                    <a:ext uri="{9D8B030D-6E8A-4147-A177-3AD203B41FA5}">
                      <a16:colId xmlns:a16="http://schemas.microsoft.com/office/drawing/2014/main" val="988984395"/>
                    </a:ext>
                  </a:extLst>
                </a:gridCol>
                <a:gridCol w="910848">
                  <a:extLst>
                    <a:ext uri="{9D8B030D-6E8A-4147-A177-3AD203B41FA5}">
                      <a16:colId xmlns:a16="http://schemas.microsoft.com/office/drawing/2014/main" val="267552287"/>
                    </a:ext>
                  </a:extLst>
                </a:gridCol>
                <a:gridCol w="910848">
                  <a:extLst>
                    <a:ext uri="{9D8B030D-6E8A-4147-A177-3AD203B41FA5}">
                      <a16:colId xmlns:a16="http://schemas.microsoft.com/office/drawing/2014/main" val="1258782789"/>
                    </a:ext>
                  </a:extLst>
                </a:gridCol>
                <a:gridCol w="910848">
                  <a:extLst>
                    <a:ext uri="{9D8B030D-6E8A-4147-A177-3AD203B41FA5}">
                      <a16:colId xmlns:a16="http://schemas.microsoft.com/office/drawing/2014/main" val="3592215296"/>
                    </a:ext>
                  </a:extLst>
                </a:gridCol>
                <a:gridCol w="910848">
                  <a:extLst>
                    <a:ext uri="{9D8B030D-6E8A-4147-A177-3AD203B41FA5}">
                      <a16:colId xmlns:a16="http://schemas.microsoft.com/office/drawing/2014/main" val="2486074255"/>
                    </a:ext>
                  </a:extLst>
                </a:gridCol>
                <a:gridCol w="910848">
                  <a:extLst>
                    <a:ext uri="{9D8B030D-6E8A-4147-A177-3AD203B41FA5}">
                      <a16:colId xmlns:a16="http://schemas.microsoft.com/office/drawing/2014/main" val="1577095141"/>
                    </a:ext>
                  </a:extLst>
                </a:gridCol>
                <a:gridCol w="910848">
                  <a:extLst>
                    <a:ext uri="{9D8B030D-6E8A-4147-A177-3AD203B41FA5}">
                      <a16:colId xmlns:a16="http://schemas.microsoft.com/office/drawing/2014/main" val="1830357711"/>
                    </a:ext>
                  </a:extLst>
                </a:gridCol>
              </a:tblGrid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Missing Values Percentage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0" dirty="0"/>
                        <a:t>0-10%</a:t>
                      </a:r>
                    </a:p>
                    <a:p>
                      <a:pPr algn="ctr"/>
                      <a:r>
                        <a:rPr lang="en-US" sz="1400" b="0" spc="0" dirty="0"/>
                        <a:t>(0-157)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0" dirty="0"/>
                        <a:t>10-20%</a:t>
                      </a:r>
                    </a:p>
                    <a:p>
                      <a:pPr algn="ctr"/>
                      <a:r>
                        <a:rPr lang="en-US" sz="1400" b="0" spc="0" dirty="0"/>
                        <a:t>(157-314)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0" dirty="0"/>
                        <a:t>20-30%</a:t>
                      </a:r>
                    </a:p>
                    <a:p>
                      <a:pPr algn="ctr"/>
                      <a:r>
                        <a:rPr lang="en-US" sz="1400" b="0" spc="0" dirty="0"/>
                        <a:t>(314-471)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0" dirty="0"/>
                        <a:t>30-40%</a:t>
                      </a:r>
                    </a:p>
                    <a:p>
                      <a:pPr algn="ctr"/>
                      <a:r>
                        <a:rPr lang="en-US" sz="1400" b="0" spc="0" dirty="0"/>
                        <a:t>(471-628)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0" dirty="0"/>
                        <a:t>40-50%</a:t>
                      </a:r>
                    </a:p>
                    <a:p>
                      <a:pPr algn="ctr"/>
                      <a:r>
                        <a:rPr lang="en-US" sz="1400" b="0" spc="0" dirty="0"/>
                        <a:t>(628-785)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0" dirty="0"/>
                        <a:t>50-60%</a:t>
                      </a:r>
                    </a:p>
                    <a:p>
                      <a:pPr algn="ctr"/>
                      <a:r>
                        <a:rPr lang="en-US" sz="1400" b="0" spc="0" dirty="0"/>
                        <a:t>(785-942)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0" dirty="0"/>
                        <a:t>60-70%</a:t>
                      </a:r>
                    </a:p>
                    <a:p>
                      <a:pPr algn="ctr"/>
                      <a:r>
                        <a:rPr lang="en-US" sz="1400" b="0" spc="0" dirty="0"/>
                        <a:t>(942-1099)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0" dirty="0"/>
                        <a:t>70-80%</a:t>
                      </a:r>
                    </a:p>
                    <a:p>
                      <a:pPr algn="ctr"/>
                      <a:r>
                        <a:rPr lang="en-US" sz="1400" b="0" spc="0" dirty="0"/>
                        <a:t>(1099-1256)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0" dirty="0"/>
                        <a:t>80-90%</a:t>
                      </a:r>
                    </a:p>
                    <a:p>
                      <a:pPr algn="ctr"/>
                      <a:r>
                        <a:rPr lang="en-US" sz="1400" b="0" spc="0" dirty="0"/>
                        <a:t>(1256-1413)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0" dirty="0"/>
                        <a:t>90-100%</a:t>
                      </a:r>
                    </a:p>
                    <a:p>
                      <a:pPr algn="ctr"/>
                      <a:r>
                        <a:rPr lang="en-US" sz="1400" b="0" spc="0" dirty="0"/>
                        <a:t>(1413-1570)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465747"/>
                  </a:ext>
                </a:extLst>
              </a:tr>
              <a:tr h="66278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Number of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0" dirty="0"/>
                        <a:t>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0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spc="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67655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FCCBBEF-CA98-443D-804A-78E3A1268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10515600" cy="334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58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00D1-A4DF-42DE-97BE-331CC522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Analysis - Class Distribution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BD26D-894B-4BEA-BEE4-30A27B555465}"/>
              </a:ext>
            </a:extLst>
          </p:cNvPr>
          <p:cNvSpPr txBox="1"/>
          <p:nvPr/>
        </p:nvSpPr>
        <p:spPr>
          <a:xfrm>
            <a:off x="6652591" y="2047634"/>
            <a:ext cx="3935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chart shows the imbalance of the data, where the ratio between the classes is almost 14 passes for each fail.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imbalance will affect the choice of metrics and sampling strategy.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A17018-3C34-4079-9824-445D90D4A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340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5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B15A-43C3-4941-B2B4-641AD5D3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6AC7E-3CF2-4308-9DE7-7CC4BF01B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Handling Missing Data:</a:t>
            </a:r>
            <a:r>
              <a:rPr lang="en-US" sz="2000" dirty="0"/>
              <a:t> Applied median window filling, where each missing value was replaced with the median of a sliding window of 11 points within the same column.</a:t>
            </a:r>
          </a:p>
          <a:p>
            <a:endParaRPr lang="en-US" sz="2000" dirty="0"/>
          </a:p>
          <a:p>
            <a:r>
              <a:rPr lang="en-US" sz="2000" b="1" dirty="0"/>
              <a:t>Correlation Filtering:</a:t>
            </a:r>
            <a:r>
              <a:rPr lang="en-US" sz="2000" dirty="0"/>
              <a:t> Removed one feature from each pair with a correlation coefficient greater than 0.9.</a:t>
            </a:r>
          </a:p>
          <a:p>
            <a:endParaRPr lang="en-US" sz="2000" dirty="0"/>
          </a:p>
          <a:p>
            <a:r>
              <a:rPr lang="en-US" sz="2000" b="1" dirty="0"/>
              <a:t>Scaling:</a:t>
            </a:r>
            <a:r>
              <a:rPr lang="en-US" sz="2000" dirty="0"/>
              <a:t> Standardized the data using </a:t>
            </a:r>
            <a:r>
              <a:rPr lang="en-US" sz="2000" b="1" dirty="0"/>
              <a:t>StandardScaler</a:t>
            </a:r>
            <a:r>
              <a:rPr lang="en-US" sz="2000" dirty="0"/>
              <a:t> to ensure features have zero mean and unit variance.</a:t>
            </a:r>
          </a:p>
          <a:p>
            <a:endParaRPr lang="en-US" sz="2000" dirty="0"/>
          </a:p>
          <a:p>
            <a:r>
              <a:rPr lang="en-US" sz="2000" b="1" dirty="0"/>
              <a:t>Feature Selection:</a:t>
            </a:r>
            <a:r>
              <a:rPr lang="en-US" sz="2000" dirty="0"/>
              <a:t> Used Random Forest and Extra Trees to calculate feature importance, retaining only the top features that collectively accounted for 90% of the total importance.</a:t>
            </a:r>
          </a:p>
        </p:txBody>
      </p:sp>
    </p:spTree>
    <p:extLst>
      <p:ext uri="{BB962C8B-B14F-4D97-AF65-F5344CB8AC3E}">
        <p14:creationId xmlns:p14="http://schemas.microsoft.com/office/powerpoint/2010/main" val="13688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A6498-1D8D-42F8-AEBE-7D60DD47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CFE84-2878-4734-8F90-297A73510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51" y="1690687"/>
            <a:ext cx="7632219" cy="4630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8D9AE8-E26D-421E-A4E3-AA0908256887}"/>
              </a:ext>
            </a:extLst>
          </p:cNvPr>
          <p:cNvSpPr txBox="1"/>
          <p:nvPr/>
        </p:nvSpPr>
        <p:spPr>
          <a:xfrm>
            <a:off x="7923770" y="1915974"/>
            <a:ext cx="3777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chart shows the top 20 most influential sensor readings for predicting pass/fail outcomes. Both ExtraTrees (teal) and RandomForest (orange) rank sensors differently in importance, but there is overlap in several high-impact features (e.g., sensors 59, 64, 348).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Sensor 59</a:t>
            </a:r>
            <a:r>
              <a:rPr lang="en-US" dirty="0"/>
              <a:t> is a standout for RandomForest, having the highest importance overall.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5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307A-298B-48E2-ADD3-15C54AA7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B5E2-E1D8-4907-878F-EC6BC80BE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Trained multiple models: Logistic Regression, XGBoost, KNN, GaussianNB, Decision Tree, Random Forest, and SVC.</a:t>
            </a:r>
          </a:p>
          <a:p>
            <a:endParaRPr lang="en-US" sz="2400" dirty="0"/>
          </a:p>
          <a:p>
            <a:r>
              <a:rPr lang="en-US" sz="2400" dirty="0"/>
              <a:t>Model evaluation</a:t>
            </a:r>
            <a:r>
              <a:rPr lang="en-US" sz="2400" b="1" dirty="0"/>
              <a:t>:</a:t>
            </a:r>
            <a:r>
              <a:rPr lang="en-US" sz="2400" dirty="0"/>
              <a:t> Assessed performance using multiple evaluation metrics to identify the best model.</a:t>
            </a:r>
          </a:p>
          <a:p>
            <a:endParaRPr lang="en-US" sz="2400" dirty="0"/>
          </a:p>
          <a:p>
            <a:r>
              <a:rPr lang="en-US" sz="2400" dirty="0"/>
              <a:t>Cross-validation: Applied to improve training reliability and reduce overfitting, because we have imbalanced data (14 pass: 1 fail).</a:t>
            </a:r>
          </a:p>
        </p:txBody>
      </p:sp>
    </p:spTree>
    <p:extLst>
      <p:ext uri="{BB962C8B-B14F-4D97-AF65-F5344CB8AC3E}">
        <p14:creationId xmlns:p14="http://schemas.microsoft.com/office/powerpoint/2010/main" val="305154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F91-E47D-4B26-9995-2B116DBA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74D1D-841F-49C9-8210-72B92948A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models have been trained on a machine with: </a:t>
            </a:r>
          </a:p>
          <a:p>
            <a:pPr lvl="1"/>
            <a:r>
              <a:rPr lang="en-US" dirty="0"/>
              <a:t>Intel core I7-6700QH Processor</a:t>
            </a:r>
          </a:p>
          <a:p>
            <a:pPr lvl="2"/>
            <a:r>
              <a:rPr lang="en-US" dirty="0"/>
              <a:t>Number of physical cores: 4 </a:t>
            </a:r>
          </a:p>
          <a:p>
            <a:pPr lvl="2"/>
            <a:r>
              <a:rPr lang="en-US" dirty="0"/>
              <a:t>Number of logical CPUs: 8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16 GB of RAM</a:t>
            </a:r>
          </a:p>
        </p:txBody>
      </p:sp>
    </p:spTree>
    <p:extLst>
      <p:ext uri="{BB962C8B-B14F-4D97-AF65-F5344CB8AC3E}">
        <p14:creationId xmlns:p14="http://schemas.microsoft.com/office/powerpoint/2010/main" val="144130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1434</Words>
  <Application>Microsoft Office PowerPoint</Application>
  <PresentationFormat>Widescreen</PresentationFormat>
  <Paragraphs>169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Classification Problem</vt:lpstr>
      <vt:lpstr>Problem Analysis</vt:lpstr>
      <vt:lpstr>Dataset Analysis</vt:lpstr>
      <vt:lpstr>Dataset Analysis – Missing Values</vt:lpstr>
      <vt:lpstr>Dataset Analysis - Class Distribution </vt:lpstr>
      <vt:lpstr>Data Preprocessing</vt:lpstr>
      <vt:lpstr>Feature Importance</vt:lpstr>
      <vt:lpstr>Models</vt:lpstr>
      <vt:lpstr>Machine Specifications</vt:lpstr>
      <vt:lpstr>Average Training Time</vt:lpstr>
      <vt:lpstr>F1 –Score Comparison </vt:lpstr>
      <vt:lpstr>F1 –Score Comparison - Remove the Top 4 Important Features</vt:lpstr>
      <vt:lpstr>AUC Comparison </vt:lpstr>
      <vt:lpstr>AUC Comparison - Remove the Top 4 Important Features </vt:lpstr>
      <vt:lpstr>ROC AUC Comparison</vt:lpstr>
      <vt:lpstr>XGBoost on Multiple Threads - Time</vt:lpstr>
      <vt:lpstr>XGBoost on Multiple Threads - CPU</vt:lpstr>
      <vt:lpstr>XGBoost on Multiple Threads - RAM</vt:lpstr>
      <vt:lpstr>But the XGBoost can perform well on multiple threads,  even with higher number of threads.  </vt:lpstr>
      <vt:lpstr>So, is it a Hardware issue or a Software one?</vt:lpstr>
      <vt:lpstr>XGBoost on Multiple Threads - Columns vs. Threads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Problem</dc:title>
  <dc:creator>Abdullah</dc:creator>
  <cp:lastModifiedBy>Abdullah</cp:lastModifiedBy>
  <cp:revision>68</cp:revision>
  <dcterms:created xsi:type="dcterms:W3CDTF">2025-08-10T07:04:54Z</dcterms:created>
  <dcterms:modified xsi:type="dcterms:W3CDTF">2025-08-14T11:44:34Z</dcterms:modified>
</cp:coreProperties>
</file>