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F16C0-0405-476E-95DF-BBD68E229746}" type="datetimeFigureOut">
              <a:rPr lang="en-US" smtClean="0"/>
              <a:t>2/29/2012</a:t>
            </a:fld>
            <a:endParaRPr lang="en-US"/>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AD2EF4-C2C0-42EC-B571-E9E044049214}" type="slidenum">
              <a:rPr lang="en-US" smtClean="0"/>
              <a:t>‹#›</a:t>
            </a:fld>
            <a:endParaRPr lang="en-US"/>
          </a:p>
        </p:txBody>
      </p:sp>
    </p:spTree>
    <p:extLst>
      <p:ext uri="{BB962C8B-B14F-4D97-AF65-F5344CB8AC3E}">
        <p14:creationId xmlns:p14="http://schemas.microsoft.com/office/powerpoint/2010/main" val="30507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FAD2EF4-C2C0-42EC-B571-E9E044049214}" type="slidenum">
              <a:rPr lang="en-US" smtClean="0"/>
              <a:t>34</a:t>
            </a:fld>
            <a:endParaRPr lang="en-US"/>
          </a:p>
        </p:txBody>
      </p:sp>
    </p:spTree>
    <p:extLst>
      <p:ext uri="{BB962C8B-B14F-4D97-AF65-F5344CB8AC3E}">
        <p14:creationId xmlns:p14="http://schemas.microsoft.com/office/powerpoint/2010/main" val="1522457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0A634845-A03A-4D6C-ACA8-A21BC5B8A2BA}" type="datetime1">
              <a:rPr lang="tr-TR" smtClean="0"/>
              <a:t>29.02.2012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413A2655-2BDB-4174-9BEA-EAAC2BB18152}" type="datetime1">
              <a:rPr lang="tr-TR" smtClean="0"/>
              <a:t>29.02.2012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B666952B-8A3D-4BF2-9525-156607A7F0D4}" type="datetime1">
              <a:rPr lang="tr-TR" smtClean="0"/>
              <a:t>29.02.2012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85AF4153-85B9-4148-A0CA-CEC81EFEE2CF}" type="datetime1">
              <a:rPr lang="tr-TR" smtClean="0"/>
              <a:t>29.02.2012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733E6855-58B4-4550-BAF6-508AE160F033}" type="datetime1">
              <a:rPr lang="tr-TR" smtClean="0"/>
              <a:t>29.02.2012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2474FC65-A933-4D53-B73D-EDCB2C9276AC}" type="datetime1">
              <a:rPr lang="tr-TR" smtClean="0"/>
              <a:t>29.02.2012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E2E56496-06A1-460A-AF94-D3C007A0838A}" type="datetime1">
              <a:rPr lang="tr-TR" smtClean="0"/>
              <a:t>29.02.2012</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45BE027C-CC19-4B5B-9395-BBA1F660BEFA}" type="datetime1">
              <a:rPr lang="tr-TR" smtClean="0"/>
              <a:t>29.02.2012</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089083DF-5B5F-4C2A-87B3-9B009544AD38}" type="datetime1">
              <a:rPr lang="tr-TR" smtClean="0"/>
              <a:t>29.02.2012</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E32F06B1-3886-4FE7-9C6F-ED21DC3979E3}" type="datetime1">
              <a:rPr lang="tr-TR" smtClean="0"/>
              <a:t>29.02.2012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B6B5092D-ED19-438F-AFCA-0E9EDF9D6E46}" type="datetime1">
              <a:rPr lang="tr-TR" smtClean="0"/>
              <a:t>29.02.2012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F9A7B-DC78-485D-88BF-FE2D14731B5D}" type="datetime1">
              <a:rPr lang="tr-TR" smtClean="0"/>
              <a:t>29.02.2012</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Autofit/>
          </a:bodyPr>
          <a:lstStyle/>
          <a:p>
            <a:r>
              <a:rPr lang="en-US" sz="3400" dirty="0" smtClean="0"/>
              <a:t>Introducing the Internet to the over-60s: Developing an email system for older novice users</a:t>
            </a:r>
            <a:endParaRPr lang="en-US" sz="3400" dirty="0"/>
          </a:p>
        </p:txBody>
      </p:sp>
      <p:sp>
        <p:nvSpPr>
          <p:cNvPr id="3" name="Alt Başlık 2"/>
          <p:cNvSpPr>
            <a:spLocks noGrp="1"/>
          </p:cNvSpPr>
          <p:nvPr>
            <p:ph type="subTitle" idx="1"/>
          </p:nvPr>
        </p:nvSpPr>
        <p:spPr/>
        <p:txBody>
          <a:bodyPr>
            <a:normAutofit fontScale="92500" lnSpcReduction="10000"/>
          </a:bodyPr>
          <a:lstStyle/>
          <a:p>
            <a:r>
              <a:rPr lang="en-US" sz="2600" smtClean="0"/>
              <a:t>A.Dickinson, A.F. Newell, M.J. Smith, R.L. Hill</a:t>
            </a:r>
          </a:p>
          <a:p>
            <a:endParaRPr lang="en-US" sz="2600" smtClean="0"/>
          </a:p>
          <a:p>
            <a:r>
              <a:rPr lang="en-US" sz="2600" smtClean="0"/>
              <a:t>Interacting with Computers 17 (2005) </a:t>
            </a:r>
          </a:p>
          <a:p>
            <a:r>
              <a:rPr lang="en-US" sz="2600" smtClean="0"/>
              <a:t>pp. 621 - 642</a:t>
            </a:r>
            <a:endParaRPr lang="en-US" sz="2600"/>
          </a:p>
        </p:txBody>
      </p:sp>
    </p:spTree>
    <p:extLst>
      <p:ext uri="{BB962C8B-B14F-4D97-AF65-F5344CB8AC3E}">
        <p14:creationId xmlns:p14="http://schemas.microsoft.com/office/powerpoint/2010/main" val="2983875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Email</a:t>
            </a:r>
            <a:r>
              <a:rPr lang="tr-TR" dirty="0" smtClean="0"/>
              <a:t>: </a:t>
            </a:r>
            <a:r>
              <a:rPr lang="tr-TR" dirty="0" err="1" smtClean="0"/>
              <a:t>Previous</a:t>
            </a:r>
            <a:r>
              <a:rPr lang="tr-TR" dirty="0" smtClean="0"/>
              <a:t> </a:t>
            </a:r>
            <a:r>
              <a:rPr lang="tr-TR" dirty="0" err="1" smtClean="0"/>
              <a:t>Research</a:t>
            </a:r>
            <a:endParaRPr lang="en-US" dirty="0"/>
          </a:p>
        </p:txBody>
      </p:sp>
      <p:sp>
        <p:nvSpPr>
          <p:cNvPr id="3" name="İçerik Yer Tutucusu 2"/>
          <p:cNvSpPr>
            <a:spLocks noGrp="1"/>
          </p:cNvSpPr>
          <p:nvPr>
            <p:ph idx="1"/>
          </p:nvPr>
        </p:nvSpPr>
        <p:spPr/>
        <p:txBody>
          <a:bodyPr>
            <a:normAutofit lnSpcReduction="10000"/>
          </a:bodyPr>
          <a:lstStyle/>
          <a:p>
            <a:r>
              <a:rPr lang="en-US" dirty="0" smtClean="0"/>
              <a:t>Email, the internet application most used by older computer users (Coyne and Nielsen, 2002).</a:t>
            </a:r>
          </a:p>
          <a:p>
            <a:r>
              <a:rPr lang="en-US" dirty="0" smtClean="0"/>
              <a:t>There are clear social reasons for email being attractive to older adults: networks of families and friends are increasingly widely spread (Grundy, 1996) and social isolation can be associated with ageing (Russell and Schofield, 1999).</a:t>
            </a:r>
          </a:p>
        </p:txBody>
      </p:sp>
      <p:sp>
        <p:nvSpPr>
          <p:cNvPr id="4" name="Slayt Numarası Yer Tutucusu 3"/>
          <p:cNvSpPr>
            <a:spLocks noGrp="1"/>
          </p:cNvSpPr>
          <p:nvPr>
            <p:ph type="sldNum" sz="quarter" idx="12"/>
          </p:nvPr>
        </p:nvSpPr>
        <p:spPr/>
        <p:txBody>
          <a:bodyPr/>
          <a:lstStyle/>
          <a:p>
            <a:fld id="{F302176B-0E47-46AC-8F43-DAB4B8A37D06}" type="slidenum">
              <a:rPr lang="tr-TR" smtClean="0"/>
              <a:t>10</a:t>
            </a:fld>
            <a:endParaRPr lang="tr-TR"/>
          </a:p>
        </p:txBody>
      </p:sp>
    </p:spTree>
    <p:extLst>
      <p:ext uri="{BB962C8B-B14F-4D97-AF65-F5344CB8AC3E}">
        <p14:creationId xmlns:p14="http://schemas.microsoft.com/office/powerpoint/2010/main" val="4122046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Email</a:t>
            </a:r>
            <a:r>
              <a:rPr lang="tr-TR" dirty="0"/>
              <a:t>: </a:t>
            </a:r>
            <a:r>
              <a:rPr lang="tr-TR" dirty="0" err="1"/>
              <a:t>Previous</a:t>
            </a:r>
            <a:r>
              <a:rPr lang="tr-TR" dirty="0"/>
              <a:t> </a:t>
            </a:r>
            <a:r>
              <a:rPr lang="tr-TR" dirty="0" err="1"/>
              <a:t>Research</a:t>
            </a:r>
            <a:endParaRPr lang="en-US" dirty="0"/>
          </a:p>
        </p:txBody>
      </p:sp>
      <p:sp>
        <p:nvSpPr>
          <p:cNvPr id="3" name="İçerik Yer Tutucusu 2"/>
          <p:cNvSpPr>
            <a:spLocks noGrp="1"/>
          </p:cNvSpPr>
          <p:nvPr>
            <p:ph idx="1"/>
          </p:nvPr>
        </p:nvSpPr>
        <p:spPr/>
        <p:txBody>
          <a:bodyPr>
            <a:normAutofit fontScale="85000" lnSpcReduction="10000"/>
          </a:bodyPr>
          <a:lstStyle/>
          <a:p>
            <a:r>
              <a:rPr lang="en-US" dirty="0" smtClean="0"/>
              <a:t>Hawthorn’s </a:t>
            </a:r>
            <a:r>
              <a:rPr lang="en-US" dirty="0" err="1" smtClean="0"/>
              <a:t>SeniorMail</a:t>
            </a:r>
            <a:r>
              <a:rPr lang="en-US" dirty="0" smtClean="0"/>
              <a:t> is a redevelopment of the Microsoft Outlook Express interface to support the older users. </a:t>
            </a:r>
          </a:p>
          <a:p>
            <a:r>
              <a:rPr lang="en-US" dirty="0" err="1" smtClean="0"/>
              <a:t>SeniorMail</a:t>
            </a:r>
            <a:r>
              <a:rPr lang="en-US" dirty="0" smtClean="0"/>
              <a:t> alters the visual presentation of the system (bigger buttons, larger font size, </a:t>
            </a:r>
            <a:r>
              <a:rPr lang="en-US" dirty="0" err="1" smtClean="0"/>
              <a:t>etc</a:t>
            </a:r>
            <a:r>
              <a:rPr lang="en-US" dirty="0" smtClean="0"/>
              <a:t>) and has a list of possible actions presented in a simplified menu, and navigation (Hawthorn, 2002).</a:t>
            </a:r>
          </a:p>
          <a:p>
            <a:r>
              <a:rPr lang="en-US" dirty="0" smtClean="0"/>
              <a:t>Influenced by Outlook Express.</a:t>
            </a:r>
          </a:p>
          <a:p>
            <a:r>
              <a:rPr lang="en-US" dirty="0" smtClean="0"/>
              <a:t>The system is designed to offer functionality than relatively experienced users require and, as such, is unlikely to be optimally designed for beginners.</a:t>
            </a:r>
          </a:p>
        </p:txBody>
      </p:sp>
      <p:sp>
        <p:nvSpPr>
          <p:cNvPr id="4" name="Slayt Numarası Yer Tutucusu 3"/>
          <p:cNvSpPr>
            <a:spLocks noGrp="1"/>
          </p:cNvSpPr>
          <p:nvPr>
            <p:ph type="sldNum" sz="quarter" idx="12"/>
          </p:nvPr>
        </p:nvSpPr>
        <p:spPr/>
        <p:txBody>
          <a:bodyPr/>
          <a:lstStyle/>
          <a:p>
            <a:fld id="{F302176B-0E47-46AC-8F43-DAB4B8A37D06}" type="slidenum">
              <a:rPr lang="tr-TR" smtClean="0"/>
              <a:t>11</a:t>
            </a:fld>
            <a:endParaRPr lang="tr-TR"/>
          </a:p>
        </p:txBody>
      </p:sp>
    </p:spTree>
    <p:extLst>
      <p:ext uri="{BB962C8B-B14F-4D97-AF65-F5344CB8AC3E}">
        <p14:creationId xmlns:p14="http://schemas.microsoft.com/office/powerpoint/2010/main" val="2377111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Email</a:t>
            </a:r>
            <a:r>
              <a:rPr lang="tr-TR" dirty="0"/>
              <a:t>: </a:t>
            </a:r>
            <a:r>
              <a:rPr lang="tr-TR" dirty="0" err="1"/>
              <a:t>Previous</a:t>
            </a:r>
            <a:r>
              <a:rPr lang="tr-TR" dirty="0"/>
              <a:t> </a:t>
            </a:r>
            <a:r>
              <a:rPr lang="tr-TR" dirty="0" err="1"/>
              <a:t>Research</a:t>
            </a:r>
            <a:endParaRPr lang="en-US" dirty="0"/>
          </a:p>
        </p:txBody>
      </p:sp>
      <p:sp>
        <p:nvSpPr>
          <p:cNvPr id="3" name="İçerik Yer Tutucusu 2"/>
          <p:cNvSpPr>
            <a:spLocks noGrp="1"/>
          </p:cNvSpPr>
          <p:nvPr>
            <p:ph idx="1"/>
          </p:nvPr>
        </p:nvSpPr>
        <p:spPr/>
        <p:txBody>
          <a:bodyPr/>
          <a:lstStyle/>
          <a:p>
            <a:r>
              <a:rPr lang="en-US" dirty="0" err="1" smtClean="0"/>
              <a:t>Arnott</a:t>
            </a:r>
            <a:r>
              <a:rPr lang="en-US" dirty="0" smtClean="0"/>
              <a:t> and </a:t>
            </a:r>
            <a:r>
              <a:rPr lang="en-US" dirty="0" err="1" smtClean="0"/>
              <a:t>Khairulla</a:t>
            </a:r>
            <a:r>
              <a:rPr lang="en-US" dirty="0" smtClean="0"/>
              <a:t> developed a prototype email system with a group of older users of varying experience, basing their initial prototyping on existing email interfaces, and reached conclusion similar to those reached by Hawthorn (</a:t>
            </a:r>
            <a:r>
              <a:rPr lang="en-US" dirty="0" err="1" smtClean="0"/>
              <a:t>Arnott</a:t>
            </a:r>
            <a:r>
              <a:rPr lang="en-US" dirty="0" smtClean="0"/>
              <a:t> et al, 2004).</a:t>
            </a:r>
          </a:p>
          <a:p>
            <a:r>
              <a:rPr lang="en-US" dirty="0" smtClean="0"/>
              <a:t>Central to both systems was reduced functionality and an initial menu system.</a:t>
            </a: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12</a:t>
            </a:fld>
            <a:endParaRPr lang="tr-TR"/>
          </a:p>
        </p:txBody>
      </p:sp>
    </p:spTree>
    <p:extLst>
      <p:ext uri="{BB962C8B-B14F-4D97-AF65-F5344CB8AC3E}">
        <p14:creationId xmlns:p14="http://schemas.microsoft.com/office/powerpoint/2010/main" val="3948498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Email</a:t>
            </a:r>
            <a:r>
              <a:rPr lang="tr-TR" dirty="0"/>
              <a:t>: </a:t>
            </a:r>
            <a:r>
              <a:rPr lang="tr-TR" dirty="0" err="1"/>
              <a:t>Previous</a:t>
            </a:r>
            <a:r>
              <a:rPr lang="tr-TR" dirty="0"/>
              <a:t> </a:t>
            </a:r>
            <a:r>
              <a:rPr lang="tr-TR" dirty="0" err="1"/>
              <a:t>Research</a:t>
            </a:r>
            <a:endParaRPr lang="en-US" dirty="0"/>
          </a:p>
        </p:txBody>
      </p:sp>
      <p:sp>
        <p:nvSpPr>
          <p:cNvPr id="3" name="İçerik Yer Tutucusu 2"/>
          <p:cNvSpPr>
            <a:spLocks noGrp="1"/>
          </p:cNvSpPr>
          <p:nvPr>
            <p:ph idx="1"/>
          </p:nvPr>
        </p:nvSpPr>
        <p:spPr/>
        <p:txBody>
          <a:bodyPr>
            <a:normAutofit lnSpcReduction="10000"/>
          </a:bodyPr>
          <a:lstStyle/>
          <a:p>
            <a:r>
              <a:rPr lang="en-US" dirty="0" smtClean="0"/>
              <a:t>Although the literature indicates a fundamental need for an appropriate email system that can be used autonomously by older users with little computer experience, there has been little recent work on how such a system might be developed.</a:t>
            </a:r>
          </a:p>
          <a:p>
            <a:r>
              <a:rPr lang="en-US" dirty="0" smtClean="0"/>
              <a:t>Research in this field lacks a comparative evaluation of a specially designed system with a commercially available one.</a:t>
            </a: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13</a:t>
            </a:fld>
            <a:endParaRPr lang="tr-TR"/>
          </a:p>
        </p:txBody>
      </p:sp>
    </p:spTree>
    <p:extLst>
      <p:ext uri="{BB962C8B-B14F-4D97-AF65-F5344CB8AC3E}">
        <p14:creationId xmlns:p14="http://schemas.microsoft.com/office/powerpoint/2010/main" val="2258148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Design</a:t>
            </a:r>
            <a:endParaRPr lang="en-US" dirty="0"/>
          </a:p>
        </p:txBody>
      </p:sp>
      <p:sp>
        <p:nvSpPr>
          <p:cNvPr id="3" name="İçerik Yer Tutucusu 2"/>
          <p:cNvSpPr>
            <a:spLocks noGrp="1"/>
          </p:cNvSpPr>
          <p:nvPr>
            <p:ph idx="1"/>
          </p:nvPr>
        </p:nvSpPr>
        <p:spPr/>
        <p:txBody>
          <a:bodyPr>
            <a:normAutofit fontScale="85000" lnSpcReduction="20000"/>
          </a:bodyPr>
          <a:lstStyle/>
          <a:p>
            <a:r>
              <a:rPr lang="en-US" dirty="0" smtClean="0"/>
              <a:t>Inexperienced users are likely to encounter difficulty with terminology (</a:t>
            </a:r>
            <a:r>
              <a:rPr lang="en-US" dirty="0" err="1" smtClean="0"/>
              <a:t>Janicki</a:t>
            </a:r>
            <a:r>
              <a:rPr lang="en-US" dirty="0" smtClean="0"/>
              <a:t>, 2002; Crystal, 2001) and with a range of interface conventions, including: when to double-click with the mouse, how to move between text input fields and how to use the scrollbar (Ellis and </a:t>
            </a:r>
            <a:r>
              <a:rPr lang="en-US" dirty="0" err="1" smtClean="0"/>
              <a:t>Kurniawan</a:t>
            </a:r>
            <a:r>
              <a:rPr lang="en-US" dirty="0" smtClean="0"/>
              <a:t>, 2000; Coyne and Nielsen, 2002).</a:t>
            </a:r>
          </a:p>
          <a:p>
            <a:r>
              <a:rPr lang="en-US" dirty="0" smtClean="0"/>
              <a:t>Based on difficulties and on research which </a:t>
            </a:r>
            <a:r>
              <a:rPr lang="en-US" dirty="0" err="1" smtClean="0"/>
              <a:t>demostrates</a:t>
            </a:r>
            <a:r>
              <a:rPr lang="en-US" dirty="0" smtClean="0"/>
              <a:t> that older adults are likely to encounter barriers to internet use in terms of vision (Carmichael, 1999; Hawthorn, 2000), cognition (</a:t>
            </a:r>
            <a:r>
              <a:rPr lang="en-US" dirty="0" err="1" smtClean="0"/>
              <a:t>Czaja</a:t>
            </a:r>
            <a:r>
              <a:rPr lang="en-US" dirty="0" smtClean="0"/>
              <a:t> and Lee, 2003), and manual dexterity (</a:t>
            </a:r>
            <a:r>
              <a:rPr lang="en-US" dirty="0" err="1" smtClean="0"/>
              <a:t>Ranganathan</a:t>
            </a:r>
            <a:r>
              <a:rPr lang="en-US" dirty="0" smtClean="0"/>
              <a:t> et al., 2001), a number of guidelines were agreed at the beginning of the project.</a:t>
            </a: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14</a:t>
            </a:fld>
            <a:endParaRPr lang="tr-TR"/>
          </a:p>
        </p:txBody>
      </p:sp>
    </p:spTree>
    <p:extLst>
      <p:ext uri="{BB962C8B-B14F-4D97-AF65-F5344CB8AC3E}">
        <p14:creationId xmlns:p14="http://schemas.microsoft.com/office/powerpoint/2010/main" val="1860299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Design</a:t>
            </a:r>
            <a:endParaRPr lang="en-US" dirty="0"/>
          </a:p>
        </p:txBody>
      </p:sp>
      <p:sp>
        <p:nvSpPr>
          <p:cNvPr id="3" name="İçerik Yer Tutucusu 2"/>
          <p:cNvSpPr>
            <a:spLocks noGrp="1"/>
          </p:cNvSpPr>
          <p:nvPr>
            <p:ph idx="1"/>
          </p:nvPr>
        </p:nvSpPr>
        <p:spPr/>
        <p:txBody>
          <a:bodyPr>
            <a:normAutofit fontScale="85000" lnSpcReduction="20000"/>
          </a:bodyPr>
          <a:lstStyle/>
          <a:p>
            <a:r>
              <a:rPr lang="en-US" dirty="0" smtClean="0"/>
              <a:t>Level of functionality:</a:t>
            </a:r>
          </a:p>
          <a:p>
            <a:pPr lvl="1"/>
            <a:r>
              <a:rPr lang="en-US" dirty="0" smtClean="0"/>
              <a:t>Only essential functionality for a working email system to be included.</a:t>
            </a:r>
          </a:p>
          <a:p>
            <a:pPr lvl="1"/>
            <a:r>
              <a:rPr lang="en-US" dirty="0" smtClean="0"/>
              <a:t>Each screen to have a very clear primary function.</a:t>
            </a:r>
          </a:p>
          <a:p>
            <a:pPr lvl="1"/>
            <a:r>
              <a:rPr lang="en-US" dirty="0" smtClean="0"/>
              <a:t>The number of actions / buttons per screen kept to a minimum (fewer than 10) (Miller, 1956).</a:t>
            </a:r>
          </a:p>
          <a:p>
            <a:r>
              <a:rPr lang="en-US" dirty="0" smtClean="0"/>
              <a:t>Accessibility</a:t>
            </a:r>
          </a:p>
          <a:p>
            <a:pPr lvl="1"/>
            <a:r>
              <a:rPr lang="en-US" dirty="0" smtClean="0"/>
              <a:t>Larger than average clickable target (32 and 26 </a:t>
            </a:r>
            <a:r>
              <a:rPr lang="en-US" dirty="0" err="1" smtClean="0"/>
              <a:t>pt</a:t>
            </a:r>
            <a:r>
              <a:rPr lang="en-US" dirty="0" smtClean="0"/>
              <a:t> size recommended).</a:t>
            </a:r>
          </a:p>
          <a:p>
            <a:pPr lvl="1"/>
            <a:r>
              <a:rPr lang="en-US" dirty="0" smtClean="0"/>
              <a:t>Larger than average fonts (14 points as a minimum).</a:t>
            </a:r>
          </a:p>
          <a:p>
            <a:pPr lvl="1"/>
            <a:r>
              <a:rPr lang="en-US" dirty="0" smtClean="0"/>
              <a:t>High contrast choice of </a:t>
            </a:r>
            <a:r>
              <a:rPr lang="en-US" dirty="0" err="1" smtClean="0"/>
              <a:t>colours</a:t>
            </a:r>
            <a:r>
              <a:rPr lang="en-US" dirty="0" smtClean="0"/>
              <a:t> for text and background.</a:t>
            </a:r>
          </a:p>
          <a:p>
            <a:pPr lvl="1"/>
            <a:r>
              <a:rPr lang="en-US" dirty="0" smtClean="0"/>
              <a:t>Accessibility features compatible with the W3C guidelines</a:t>
            </a:r>
            <a:r>
              <a:rPr lang="tr-TR" dirty="0" smtClean="0"/>
              <a:t>.</a:t>
            </a: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15</a:t>
            </a:fld>
            <a:endParaRPr lang="tr-TR"/>
          </a:p>
        </p:txBody>
      </p:sp>
    </p:spTree>
    <p:extLst>
      <p:ext uri="{BB962C8B-B14F-4D97-AF65-F5344CB8AC3E}">
        <p14:creationId xmlns:p14="http://schemas.microsoft.com/office/powerpoint/2010/main" val="14490570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Design</a:t>
            </a:r>
            <a:endParaRPr lang="en-US" dirty="0"/>
          </a:p>
        </p:txBody>
      </p:sp>
      <p:sp>
        <p:nvSpPr>
          <p:cNvPr id="3" name="İçerik Yer Tutucusu 2"/>
          <p:cNvSpPr>
            <a:spLocks noGrp="1"/>
          </p:cNvSpPr>
          <p:nvPr>
            <p:ph idx="1"/>
          </p:nvPr>
        </p:nvSpPr>
        <p:spPr/>
        <p:txBody>
          <a:bodyPr>
            <a:normAutofit fontScale="77500" lnSpcReduction="20000"/>
          </a:bodyPr>
          <a:lstStyle/>
          <a:p>
            <a:r>
              <a:rPr lang="en-US" dirty="0" smtClean="0"/>
              <a:t>User interface paradigms</a:t>
            </a:r>
          </a:p>
          <a:p>
            <a:pPr lvl="1"/>
            <a:r>
              <a:rPr lang="en-US" dirty="0" smtClean="0"/>
              <a:t>Simple and very consistent select and operate paradigms.</a:t>
            </a:r>
          </a:p>
          <a:p>
            <a:pPr lvl="1"/>
            <a:r>
              <a:rPr lang="en-US" dirty="0" smtClean="0"/>
              <a:t>Clear conventions for the positions of button and information.</a:t>
            </a:r>
          </a:p>
          <a:p>
            <a:pPr lvl="1"/>
            <a:r>
              <a:rPr lang="en-US" dirty="0" smtClean="0"/>
              <a:t>No new or poorly established interface paradigms which were unlikely to be understood by user group.</a:t>
            </a:r>
          </a:p>
          <a:p>
            <a:pPr lvl="1"/>
            <a:r>
              <a:rPr lang="en-US" dirty="0" smtClean="0"/>
              <a:t>Avoid scroll bars if possible, and definitely do not use nested scroll bars.</a:t>
            </a:r>
          </a:p>
          <a:p>
            <a:r>
              <a:rPr lang="en-US" dirty="0" smtClean="0"/>
              <a:t>Terminology</a:t>
            </a:r>
          </a:p>
          <a:p>
            <a:pPr lvl="1"/>
            <a:r>
              <a:rPr lang="en-US" dirty="0" smtClean="0"/>
              <a:t>Terminology which was understandable by the user group.</a:t>
            </a:r>
          </a:p>
          <a:p>
            <a:r>
              <a:rPr lang="en-US" dirty="0" smtClean="0"/>
              <a:t>Personalization</a:t>
            </a:r>
          </a:p>
          <a:p>
            <a:pPr lvl="1"/>
            <a:r>
              <a:rPr lang="en-US" dirty="0" smtClean="0"/>
              <a:t>Some personalization to allow for people with poor eye sight or dexterity, for example the ability to easily increase text size. </a:t>
            </a: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16</a:t>
            </a:fld>
            <a:endParaRPr lang="tr-TR"/>
          </a:p>
        </p:txBody>
      </p:sp>
    </p:spTree>
    <p:extLst>
      <p:ext uri="{BB962C8B-B14F-4D97-AF65-F5344CB8AC3E}">
        <p14:creationId xmlns:p14="http://schemas.microsoft.com/office/powerpoint/2010/main" val="2446922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Design</a:t>
            </a:r>
            <a:endParaRPr lang="en-US" dirty="0"/>
          </a:p>
        </p:txBody>
      </p:sp>
      <p:sp>
        <p:nvSpPr>
          <p:cNvPr id="3" name="İçerik Yer Tutucusu 2"/>
          <p:cNvSpPr>
            <a:spLocks noGrp="1"/>
          </p:cNvSpPr>
          <p:nvPr>
            <p:ph idx="1"/>
          </p:nvPr>
        </p:nvSpPr>
        <p:spPr/>
        <p:txBody>
          <a:bodyPr>
            <a:normAutofit fontScale="92500" lnSpcReduction="10000"/>
          </a:bodyPr>
          <a:lstStyle/>
          <a:p>
            <a:r>
              <a:rPr lang="en-US" dirty="0" smtClean="0"/>
              <a:t>Research indicates that older adults are likely to find it harder to make sense of a display (Newell et al., 2003), and will spend longer searching through an array of information (Fisk et al., 2004).</a:t>
            </a:r>
          </a:p>
          <a:p>
            <a:r>
              <a:rPr lang="en-US" dirty="0" smtClean="0"/>
              <a:t>This central principle caused a difficulty, however: with ageing, spatial memory declines and deep interface structures create significant barriers to use for older adults who appear to lose their place and forget the purpose of the task (</a:t>
            </a:r>
            <a:r>
              <a:rPr lang="en-US" dirty="0" err="1" smtClean="0"/>
              <a:t>Zaphiris</a:t>
            </a:r>
            <a:r>
              <a:rPr lang="en-US" dirty="0" smtClean="0"/>
              <a:t> et al., 2003).</a:t>
            </a:r>
          </a:p>
        </p:txBody>
      </p:sp>
      <p:sp>
        <p:nvSpPr>
          <p:cNvPr id="4" name="Slayt Numarası Yer Tutucusu 3"/>
          <p:cNvSpPr>
            <a:spLocks noGrp="1"/>
          </p:cNvSpPr>
          <p:nvPr>
            <p:ph type="sldNum" sz="quarter" idx="12"/>
          </p:nvPr>
        </p:nvSpPr>
        <p:spPr/>
        <p:txBody>
          <a:bodyPr/>
          <a:lstStyle/>
          <a:p>
            <a:fld id="{F302176B-0E47-46AC-8F43-DAB4B8A37D06}" type="slidenum">
              <a:rPr lang="tr-TR" smtClean="0"/>
              <a:t>17</a:t>
            </a:fld>
            <a:endParaRPr lang="tr-TR"/>
          </a:p>
        </p:txBody>
      </p:sp>
    </p:spTree>
    <p:extLst>
      <p:ext uri="{BB962C8B-B14F-4D97-AF65-F5344CB8AC3E}">
        <p14:creationId xmlns:p14="http://schemas.microsoft.com/office/powerpoint/2010/main" val="2467954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Development</a:t>
            </a:r>
            <a:endParaRPr lang="en-US" dirty="0"/>
          </a:p>
        </p:txBody>
      </p:sp>
      <p:sp>
        <p:nvSpPr>
          <p:cNvPr id="3" name="İçerik Yer Tutucusu 2"/>
          <p:cNvSpPr>
            <a:spLocks noGrp="1"/>
          </p:cNvSpPr>
          <p:nvPr>
            <p:ph idx="1"/>
          </p:nvPr>
        </p:nvSpPr>
        <p:spPr/>
        <p:txBody>
          <a:bodyPr/>
          <a:lstStyle/>
          <a:p>
            <a:r>
              <a:rPr lang="en-US" dirty="0" smtClean="0"/>
              <a:t>The early development process depended heavily on expert feedback.</a:t>
            </a:r>
          </a:p>
          <a:p>
            <a:r>
              <a:rPr lang="en-US" dirty="0" smtClean="0"/>
              <a:t>Paper prototypes of the design were presented to a workshop of nine older people aged between 65 and 84 who had little or no experience of computer use.</a:t>
            </a:r>
          </a:p>
          <a:p>
            <a:pPr marL="0" indent="0">
              <a:buNone/>
            </a:pP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18</a:t>
            </a:fld>
            <a:endParaRPr lang="tr-TR"/>
          </a:p>
        </p:txBody>
      </p:sp>
    </p:spTree>
    <p:extLst>
      <p:ext uri="{BB962C8B-B14F-4D97-AF65-F5344CB8AC3E}">
        <p14:creationId xmlns:p14="http://schemas.microsoft.com/office/powerpoint/2010/main" val="30582403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Development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908" y="1340768"/>
            <a:ext cx="7653516" cy="49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ayt Numarası Yer Tutucusu 3"/>
          <p:cNvSpPr>
            <a:spLocks noGrp="1"/>
          </p:cNvSpPr>
          <p:nvPr>
            <p:ph type="sldNum" sz="quarter" idx="12"/>
          </p:nvPr>
        </p:nvSpPr>
        <p:spPr/>
        <p:txBody>
          <a:bodyPr/>
          <a:lstStyle/>
          <a:p>
            <a:fld id="{F302176B-0E47-46AC-8F43-DAB4B8A37D06}" type="slidenum">
              <a:rPr lang="tr-TR" smtClean="0"/>
              <a:t>19</a:t>
            </a:fld>
            <a:endParaRPr lang="tr-TR"/>
          </a:p>
        </p:txBody>
      </p:sp>
    </p:spTree>
    <p:extLst>
      <p:ext uri="{BB962C8B-B14F-4D97-AF65-F5344CB8AC3E}">
        <p14:creationId xmlns:p14="http://schemas.microsoft.com/office/powerpoint/2010/main" val="1006624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Contents</a:t>
            </a:r>
            <a:endParaRPr lang="en-US" dirty="0"/>
          </a:p>
        </p:txBody>
      </p:sp>
      <p:sp>
        <p:nvSpPr>
          <p:cNvPr id="3" name="İçerik Yer Tutucusu 2"/>
          <p:cNvSpPr>
            <a:spLocks noGrp="1"/>
          </p:cNvSpPr>
          <p:nvPr>
            <p:ph idx="1"/>
          </p:nvPr>
        </p:nvSpPr>
        <p:spPr/>
        <p:txBody>
          <a:bodyPr/>
          <a:lstStyle/>
          <a:p>
            <a:r>
              <a:rPr lang="en-US" smtClean="0"/>
              <a:t>Abstract</a:t>
            </a:r>
          </a:p>
          <a:p>
            <a:r>
              <a:rPr lang="en-US" smtClean="0"/>
              <a:t>Introduction</a:t>
            </a:r>
          </a:p>
          <a:p>
            <a:r>
              <a:rPr lang="en-US" smtClean="0"/>
              <a:t>Background</a:t>
            </a:r>
          </a:p>
          <a:p>
            <a:r>
              <a:rPr lang="en-US" smtClean="0"/>
              <a:t>Email: Previous Research</a:t>
            </a:r>
          </a:p>
          <a:p>
            <a:r>
              <a:rPr lang="en-US" smtClean="0"/>
              <a:t>Design</a:t>
            </a:r>
          </a:p>
          <a:p>
            <a:pPr lvl="1"/>
            <a:r>
              <a:rPr lang="en-US" smtClean="0"/>
              <a:t>Development</a:t>
            </a:r>
          </a:p>
          <a:p>
            <a:pPr lvl="1"/>
            <a:r>
              <a:rPr lang="en-US" smtClean="0"/>
              <a:t>Final Prototype</a:t>
            </a:r>
          </a:p>
          <a:p>
            <a:pPr lvl="2"/>
            <a:r>
              <a:rPr lang="en-US" smtClean="0"/>
              <a:t>Radically Simple Design</a:t>
            </a:r>
            <a:endParaRPr lang="en-US"/>
          </a:p>
        </p:txBody>
      </p:sp>
      <p:sp>
        <p:nvSpPr>
          <p:cNvPr id="4" name="Slayt Numarası Yer Tutucusu 3"/>
          <p:cNvSpPr>
            <a:spLocks noGrp="1"/>
          </p:cNvSpPr>
          <p:nvPr>
            <p:ph type="sldNum" sz="quarter" idx="12"/>
          </p:nvPr>
        </p:nvSpPr>
        <p:spPr/>
        <p:txBody>
          <a:bodyPr/>
          <a:lstStyle/>
          <a:p>
            <a:fld id="{F302176B-0E47-46AC-8F43-DAB4B8A37D06}" type="slidenum">
              <a:rPr lang="tr-TR" smtClean="0"/>
              <a:t>2</a:t>
            </a:fld>
            <a:endParaRPr lang="tr-TR"/>
          </a:p>
        </p:txBody>
      </p:sp>
    </p:spTree>
    <p:extLst>
      <p:ext uri="{BB962C8B-B14F-4D97-AF65-F5344CB8AC3E}">
        <p14:creationId xmlns:p14="http://schemas.microsoft.com/office/powerpoint/2010/main" val="3809852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Development</a:t>
            </a:r>
            <a:endParaRPr lang="en-US" dirty="0"/>
          </a:p>
        </p:txBody>
      </p:sp>
      <p:sp>
        <p:nvSpPr>
          <p:cNvPr id="3" name="İçerik Yer Tutucusu 2"/>
          <p:cNvSpPr>
            <a:spLocks noGrp="1"/>
          </p:cNvSpPr>
          <p:nvPr>
            <p:ph idx="1"/>
          </p:nvPr>
        </p:nvSpPr>
        <p:spPr/>
        <p:txBody>
          <a:bodyPr>
            <a:normAutofit fontScale="92500" lnSpcReduction="20000"/>
          </a:bodyPr>
          <a:lstStyle/>
          <a:p>
            <a:r>
              <a:rPr lang="en-US" dirty="0" smtClean="0"/>
              <a:t>Button text was made bolder and clearer, and changed to dark text on a pale background.</a:t>
            </a:r>
          </a:p>
          <a:p>
            <a:r>
              <a:rPr lang="en-US" dirty="0" smtClean="0"/>
              <a:t>The ‘my preferences’ button was moved from its intrusive position at the user’s ‘entry point’ to the screen. (Faraday, 2001).</a:t>
            </a:r>
          </a:p>
          <a:p>
            <a:r>
              <a:rPr lang="en-US" dirty="0" smtClean="0"/>
              <a:t>Language was both simplified and clarified.</a:t>
            </a:r>
          </a:p>
          <a:p>
            <a:r>
              <a:rPr lang="en-US" dirty="0" smtClean="0"/>
              <a:t>The two ‘orientation’ panels were combined into a single instructions panel with an eye-catching icon.</a:t>
            </a:r>
          </a:p>
          <a:p>
            <a:r>
              <a:rPr lang="en-US" dirty="0" smtClean="0"/>
              <a:t>Terms like ‘my home page’ were removed because of uncertainty about who ‘my’ refer to</a:t>
            </a:r>
            <a:r>
              <a:rPr lang="tr-TR" dirty="0" smtClean="0"/>
              <a:t>.</a:t>
            </a:r>
          </a:p>
        </p:txBody>
      </p:sp>
      <p:sp>
        <p:nvSpPr>
          <p:cNvPr id="4" name="Slayt Numarası Yer Tutucusu 3"/>
          <p:cNvSpPr>
            <a:spLocks noGrp="1"/>
          </p:cNvSpPr>
          <p:nvPr>
            <p:ph type="sldNum" sz="quarter" idx="12"/>
          </p:nvPr>
        </p:nvSpPr>
        <p:spPr/>
        <p:txBody>
          <a:bodyPr/>
          <a:lstStyle/>
          <a:p>
            <a:fld id="{F302176B-0E47-46AC-8F43-DAB4B8A37D06}" type="slidenum">
              <a:rPr lang="tr-TR" smtClean="0"/>
              <a:t>20</a:t>
            </a:fld>
            <a:endParaRPr lang="tr-TR"/>
          </a:p>
        </p:txBody>
      </p:sp>
    </p:spTree>
    <p:extLst>
      <p:ext uri="{BB962C8B-B14F-4D97-AF65-F5344CB8AC3E}">
        <p14:creationId xmlns:p14="http://schemas.microsoft.com/office/powerpoint/2010/main" val="30596483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Final </a:t>
            </a:r>
            <a:r>
              <a:rPr lang="tr-TR" dirty="0" err="1" smtClean="0"/>
              <a:t>Prototype</a:t>
            </a:r>
            <a:endParaRPr lang="en-US" dirty="0"/>
          </a:p>
        </p:txBody>
      </p:sp>
      <p:sp>
        <p:nvSpPr>
          <p:cNvPr id="3" name="İçerik Yer Tutucusu 2"/>
          <p:cNvSpPr>
            <a:spLocks noGrp="1"/>
          </p:cNvSpPr>
          <p:nvPr>
            <p:ph idx="1"/>
          </p:nvPr>
        </p:nvSpPr>
        <p:spPr/>
        <p:txBody>
          <a:bodyPr/>
          <a:lstStyle/>
          <a:p>
            <a:r>
              <a:rPr lang="en-US" dirty="0" smtClean="0"/>
              <a:t>A final prototype email system was developed which </a:t>
            </a:r>
            <a:r>
              <a:rPr lang="en-US" dirty="0" err="1" smtClean="0"/>
              <a:t>comformed</a:t>
            </a:r>
            <a:r>
              <a:rPr lang="en-US" dirty="0" smtClean="0"/>
              <a:t> to as many of the initial design constraints as had been found to be technically feasible within the development period.</a:t>
            </a:r>
          </a:p>
          <a:p>
            <a:r>
              <a:rPr lang="en-US" dirty="0" smtClean="0"/>
              <a:t>Functionality was conceived of as related to either reading or to sending a message.</a:t>
            </a: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21</a:t>
            </a:fld>
            <a:endParaRPr lang="tr-TR"/>
          </a:p>
        </p:txBody>
      </p:sp>
    </p:spTree>
    <p:extLst>
      <p:ext uri="{BB962C8B-B14F-4D97-AF65-F5344CB8AC3E}">
        <p14:creationId xmlns:p14="http://schemas.microsoft.com/office/powerpoint/2010/main" val="4381741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Final </a:t>
            </a:r>
            <a:r>
              <a:rPr lang="tr-TR" dirty="0" err="1" smtClean="0"/>
              <a:t>Prototype</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196752"/>
            <a:ext cx="6986364" cy="5412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ayt Numarası Yer Tutucusu 3"/>
          <p:cNvSpPr>
            <a:spLocks noGrp="1"/>
          </p:cNvSpPr>
          <p:nvPr>
            <p:ph type="sldNum" sz="quarter" idx="12"/>
          </p:nvPr>
        </p:nvSpPr>
        <p:spPr/>
        <p:txBody>
          <a:bodyPr/>
          <a:lstStyle/>
          <a:p>
            <a:fld id="{F302176B-0E47-46AC-8F43-DAB4B8A37D06}" type="slidenum">
              <a:rPr lang="tr-TR" smtClean="0"/>
              <a:t>22</a:t>
            </a:fld>
            <a:endParaRPr lang="tr-TR"/>
          </a:p>
        </p:txBody>
      </p:sp>
    </p:spTree>
    <p:extLst>
      <p:ext uri="{BB962C8B-B14F-4D97-AF65-F5344CB8AC3E}">
        <p14:creationId xmlns:p14="http://schemas.microsoft.com/office/powerpoint/2010/main" val="41759333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Radically</a:t>
            </a:r>
            <a:r>
              <a:rPr lang="tr-TR" dirty="0" smtClean="0"/>
              <a:t> Simple Design</a:t>
            </a:r>
            <a:endParaRPr lang="en-US" dirty="0"/>
          </a:p>
        </p:txBody>
      </p:sp>
      <p:sp>
        <p:nvSpPr>
          <p:cNvPr id="3" name="İçerik Yer Tutucusu 2"/>
          <p:cNvSpPr>
            <a:spLocks noGrp="1"/>
          </p:cNvSpPr>
          <p:nvPr>
            <p:ph idx="1"/>
          </p:nvPr>
        </p:nvSpPr>
        <p:spPr/>
        <p:txBody>
          <a:bodyPr>
            <a:normAutofit fontScale="77500" lnSpcReduction="20000"/>
          </a:bodyPr>
          <a:lstStyle/>
          <a:p>
            <a:r>
              <a:rPr lang="en-US" dirty="0" smtClean="0"/>
              <a:t>The design constraints had specified a </a:t>
            </a:r>
            <a:r>
              <a:rPr lang="en-US" dirty="0" err="1" smtClean="0"/>
              <a:t>simplication</a:t>
            </a:r>
            <a:r>
              <a:rPr lang="en-US" dirty="0" smtClean="0"/>
              <a:t> of the system, not only in terms of reduced functionality, but also in the presentation of information on each screen.</a:t>
            </a:r>
          </a:p>
          <a:p>
            <a:r>
              <a:rPr lang="en-US" dirty="0" smtClean="0"/>
              <a:t>Single use pages allowed a single text input field per page, removing the difficulties associated with uncertainty about where text would appear.</a:t>
            </a:r>
          </a:p>
          <a:p>
            <a:r>
              <a:rPr lang="en-US" dirty="0" smtClean="0"/>
              <a:t>The single purpose screens made it possible to have screen – specific help which supported the user as they were guided along a linear path to completing the task.</a:t>
            </a:r>
          </a:p>
          <a:p>
            <a:r>
              <a:rPr lang="en-US" dirty="0" smtClean="0"/>
              <a:t>Simple, single purpose pages made it possible to have larger default text (14 points) and buttons (32 points), and also to allow personalization option which would further increase them in size.</a:t>
            </a:r>
          </a:p>
          <a:p>
            <a:pPr marL="0" indent="0">
              <a:buNone/>
            </a:pP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23</a:t>
            </a:fld>
            <a:endParaRPr lang="tr-TR"/>
          </a:p>
        </p:txBody>
      </p:sp>
    </p:spTree>
    <p:extLst>
      <p:ext uri="{BB962C8B-B14F-4D97-AF65-F5344CB8AC3E}">
        <p14:creationId xmlns:p14="http://schemas.microsoft.com/office/powerpoint/2010/main" val="2106501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Radically</a:t>
            </a:r>
            <a:r>
              <a:rPr lang="tr-TR" dirty="0"/>
              <a:t> Simple </a:t>
            </a:r>
            <a:r>
              <a:rPr lang="tr-TR" dirty="0" smtClean="0"/>
              <a:t>Design</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124744"/>
            <a:ext cx="6912768" cy="5275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ayt Numarası Yer Tutucusu 3"/>
          <p:cNvSpPr>
            <a:spLocks noGrp="1"/>
          </p:cNvSpPr>
          <p:nvPr>
            <p:ph type="sldNum" sz="quarter" idx="12"/>
          </p:nvPr>
        </p:nvSpPr>
        <p:spPr/>
        <p:txBody>
          <a:bodyPr/>
          <a:lstStyle/>
          <a:p>
            <a:fld id="{F302176B-0E47-46AC-8F43-DAB4B8A37D06}" type="slidenum">
              <a:rPr lang="tr-TR" smtClean="0"/>
              <a:t>24</a:t>
            </a:fld>
            <a:endParaRPr lang="tr-TR"/>
          </a:p>
        </p:txBody>
      </p:sp>
    </p:spTree>
    <p:extLst>
      <p:ext uri="{BB962C8B-B14F-4D97-AF65-F5344CB8AC3E}">
        <p14:creationId xmlns:p14="http://schemas.microsoft.com/office/powerpoint/2010/main" val="28936742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Evaluation</a:t>
            </a:r>
            <a:endParaRPr lang="en-US" dirty="0"/>
          </a:p>
        </p:txBody>
      </p:sp>
      <p:sp>
        <p:nvSpPr>
          <p:cNvPr id="3" name="İçerik Yer Tutucusu 2"/>
          <p:cNvSpPr>
            <a:spLocks noGrp="1"/>
          </p:cNvSpPr>
          <p:nvPr>
            <p:ph idx="1"/>
          </p:nvPr>
        </p:nvSpPr>
        <p:spPr>
          <a:xfrm>
            <a:off x="457200" y="1600201"/>
            <a:ext cx="8229600" cy="1900807"/>
          </a:xfrm>
        </p:spPr>
        <p:txBody>
          <a:bodyPr>
            <a:normAutofit fontScale="77500" lnSpcReduction="20000"/>
          </a:bodyPr>
          <a:lstStyle/>
          <a:p>
            <a:r>
              <a:rPr lang="en-US" dirty="0" smtClean="0"/>
              <a:t>The Cybrarian system was evaluated in a controlled environment over a 2-week period with 15 older people.</a:t>
            </a:r>
          </a:p>
          <a:p>
            <a:r>
              <a:rPr lang="en-US" dirty="0" smtClean="0"/>
              <a:t>Outlook Express, a system commonly provided by Internet Service Providers, was chosen as the control system</a:t>
            </a:r>
            <a:r>
              <a:rPr lang="tr-TR" dirty="0" smtClean="0"/>
              <a:t>.</a:t>
            </a:r>
            <a:endParaRPr lang="en-US" dirty="0"/>
          </a:p>
        </p:txBody>
      </p:sp>
      <p:graphicFrame>
        <p:nvGraphicFramePr>
          <p:cNvPr id="4" name="Tablo 3"/>
          <p:cNvGraphicFramePr>
            <a:graphicFrameLocks noGrp="1"/>
          </p:cNvGraphicFramePr>
          <p:nvPr>
            <p:extLst>
              <p:ext uri="{D42A27DB-BD31-4B8C-83A1-F6EECF244321}">
                <p14:modId xmlns:p14="http://schemas.microsoft.com/office/powerpoint/2010/main" val="472986921"/>
              </p:ext>
            </p:extLst>
          </p:nvPr>
        </p:nvGraphicFramePr>
        <p:xfrm>
          <a:off x="755576" y="3212976"/>
          <a:ext cx="7560840" cy="2520282"/>
        </p:xfrm>
        <a:graphic>
          <a:graphicData uri="http://schemas.openxmlformats.org/drawingml/2006/table">
            <a:tbl>
              <a:tblPr firstRow="1" bandRow="1">
                <a:tableStyleId>{5C22544A-7EE6-4342-B048-85BDC9FD1C3A}</a:tableStyleId>
              </a:tblPr>
              <a:tblGrid>
                <a:gridCol w="1890210"/>
                <a:gridCol w="1890210"/>
                <a:gridCol w="1890210"/>
                <a:gridCol w="1890210"/>
              </a:tblGrid>
              <a:tr h="420047">
                <a:tc>
                  <a:txBody>
                    <a:bodyPr/>
                    <a:lstStyle/>
                    <a:p>
                      <a:endParaRPr lang="en-US" dirty="0"/>
                    </a:p>
                  </a:txBody>
                  <a:tcPr/>
                </a:tc>
                <a:tc>
                  <a:txBody>
                    <a:bodyPr/>
                    <a:lstStyle/>
                    <a:p>
                      <a:r>
                        <a:rPr lang="tr-TR" dirty="0" err="1" smtClean="0"/>
                        <a:t>Female</a:t>
                      </a:r>
                      <a:endParaRPr lang="en-US" dirty="0"/>
                    </a:p>
                  </a:txBody>
                  <a:tcPr/>
                </a:tc>
                <a:tc>
                  <a:txBody>
                    <a:bodyPr/>
                    <a:lstStyle/>
                    <a:p>
                      <a:r>
                        <a:rPr lang="tr-TR" dirty="0" smtClean="0"/>
                        <a:t>Male</a:t>
                      </a:r>
                      <a:endParaRPr lang="en-US" dirty="0"/>
                    </a:p>
                  </a:txBody>
                  <a:tcPr/>
                </a:tc>
                <a:tc>
                  <a:txBody>
                    <a:bodyPr/>
                    <a:lstStyle/>
                    <a:p>
                      <a:r>
                        <a:rPr lang="tr-TR" dirty="0" err="1" smtClean="0"/>
                        <a:t>All</a:t>
                      </a:r>
                      <a:endParaRPr lang="en-US" dirty="0"/>
                    </a:p>
                  </a:txBody>
                  <a:tcPr/>
                </a:tc>
              </a:tr>
              <a:tr h="420047">
                <a:tc>
                  <a:txBody>
                    <a:bodyPr/>
                    <a:lstStyle/>
                    <a:p>
                      <a:r>
                        <a:rPr lang="tr-TR" dirty="0" smtClean="0"/>
                        <a:t>60-64</a:t>
                      </a:r>
                      <a:endParaRPr lang="en-US" dirty="0"/>
                    </a:p>
                  </a:txBody>
                  <a:tcPr/>
                </a:tc>
                <a:tc>
                  <a:txBody>
                    <a:bodyPr/>
                    <a:lstStyle/>
                    <a:p>
                      <a:r>
                        <a:rPr lang="tr-TR" dirty="0" smtClean="0"/>
                        <a:t>4</a:t>
                      </a:r>
                      <a:endParaRPr lang="en-US" dirty="0"/>
                    </a:p>
                  </a:txBody>
                  <a:tcPr/>
                </a:tc>
                <a:tc>
                  <a:txBody>
                    <a:bodyPr/>
                    <a:lstStyle/>
                    <a:p>
                      <a:r>
                        <a:rPr lang="tr-TR" dirty="0" smtClean="0"/>
                        <a:t>2</a:t>
                      </a:r>
                      <a:endParaRPr lang="en-US" dirty="0"/>
                    </a:p>
                  </a:txBody>
                  <a:tcPr/>
                </a:tc>
                <a:tc>
                  <a:txBody>
                    <a:bodyPr/>
                    <a:lstStyle/>
                    <a:p>
                      <a:r>
                        <a:rPr lang="tr-TR" dirty="0" smtClean="0"/>
                        <a:t>6</a:t>
                      </a:r>
                      <a:endParaRPr lang="en-US" dirty="0"/>
                    </a:p>
                  </a:txBody>
                  <a:tcPr/>
                </a:tc>
              </a:tr>
              <a:tr h="420047">
                <a:tc>
                  <a:txBody>
                    <a:bodyPr/>
                    <a:lstStyle/>
                    <a:p>
                      <a:r>
                        <a:rPr lang="tr-TR" dirty="0" smtClean="0"/>
                        <a:t>65-74</a:t>
                      </a:r>
                      <a:endParaRPr lang="en-US" dirty="0"/>
                    </a:p>
                  </a:txBody>
                  <a:tcPr/>
                </a:tc>
                <a:tc>
                  <a:txBody>
                    <a:bodyPr/>
                    <a:lstStyle/>
                    <a:p>
                      <a:r>
                        <a:rPr lang="tr-TR" dirty="0" smtClean="0"/>
                        <a:t>4</a:t>
                      </a:r>
                      <a:endParaRPr lang="en-US" dirty="0"/>
                    </a:p>
                  </a:txBody>
                  <a:tcPr/>
                </a:tc>
                <a:tc>
                  <a:txBody>
                    <a:bodyPr/>
                    <a:lstStyle/>
                    <a:p>
                      <a:r>
                        <a:rPr lang="tr-TR" dirty="0" smtClean="0"/>
                        <a:t>1</a:t>
                      </a:r>
                      <a:endParaRPr lang="en-US" dirty="0"/>
                    </a:p>
                  </a:txBody>
                  <a:tcPr/>
                </a:tc>
                <a:tc>
                  <a:txBody>
                    <a:bodyPr/>
                    <a:lstStyle/>
                    <a:p>
                      <a:r>
                        <a:rPr lang="tr-TR" dirty="0" smtClean="0"/>
                        <a:t>5</a:t>
                      </a:r>
                      <a:endParaRPr lang="en-US" dirty="0"/>
                    </a:p>
                  </a:txBody>
                  <a:tcPr/>
                </a:tc>
              </a:tr>
              <a:tr h="420047">
                <a:tc>
                  <a:txBody>
                    <a:bodyPr/>
                    <a:lstStyle/>
                    <a:p>
                      <a:r>
                        <a:rPr lang="tr-TR" dirty="0" smtClean="0"/>
                        <a:t>75-84</a:t>
                      </a:r>
                      <a:endParaRPr lang="en-US" dirty="0"/>
                    </a:p>
                  </a:txBody>
                  <a:tcPr/>
                </a:tc>
                <a:tc>
                  <a:txBody>
                    <a:bodyPr/>
                    <a:lstStyle/>
                    <a:p>
                      <a:r>
                        <a:rPr lang="tr-TR" dirty="0" smtClean="0"/>
                        <a:t>1</a:t>
                      </a:r>
                      <a:endParaRPr lang="en-US" dirty="0"/>
                    </a:p>
                  </a:txBody>
                  <a:tcPr/>
                </a:tc>
                <a:tc>
                  <a:txBody>
                    <a:bodyPr/>
                    <a:lstStyle/>
                    <a:p>
                      <a:r>
                        <a:rPr lang="tr-TR" dirty="0" smtClean="0"/>
                        <a:t>2</a:t>
                      </a:r>
                      <a:endParaRPr lang="en-US" dirty="0"/>
                    </a:p>
                  </a:txBody>
                  <a:tcPr/>
                </a:tc>
                <a:tc>
                  <a:txBody>
                    <a:bodyPr/>
                    <a:lstStyle/>
                    <a:p>
                      <a:r>
                        <a:rPr lang="tr-TR" dirty="0" smtClean="0"/>
                        <a:t>3</a:t>
                      </a:r>
                      <a:endParaRPr lang="en-US" dirty="0"/>
                    </a:p>
                  </a:txBody>
                  <a:tcPr/>
                </a:tc>
              </a:tr>
              <a:tr h="420047">
                <a:tc>
                  <a:txBody>
                    <a:bodyPr/>
                    <a:lstStyle/>
                    <a:p>
                      <a:r>
                        <a:rPr lang="tr-TR" dirty="0" smtClean="0"/>
                        <a:t>85+</a:t>
                      </a:r>
                      <a:endParaRPr lang="en-US" dirty="0"/>
                    </a:p>
                  </a:txBody>
                  <a:tcPr/>
                </a:tc>
                <a:tc>
                  <a:txBody>
                    <a:bodyPr/>
                    <a:lstStyle/>
                    <a:p>
                      <a:r>
                        <a:rPr lang="tr-TR" dirty="0" smtClean="0"/>
                        <a:t>-</a:t>
                      </a:r>
                      <a:endParaRPr lang="en-US" dirty="0"/>
                    </a:p>
                  </a:txBody>
                  <a:tcPr/>
                </a:tc>
                <a:tc>
                  <a:txBody>
                    <a:bodyPr/>
                    <a:lstStyle/>
                    <a:p>
                      <a:r>
                        <a:rPr lang="tr-TR" dirty="0" smtClean="0"/>
                        <a:t>1</a:t>
                      </a:r>
                      <a:endParaRPr lang="en-US" dirty="0"/>
                    </a:p>
                  </a:txBody>
                  <a:tcPr/>
                </a:tc>
                <a:tc>
                  <a:txBody>
                    <a:bodyPr/>
                    <a:lstStyle/>
                    <a:p>
                      <a:r>
                        <a:rPr lang="tr-TR" dirty="0" smtClean="0"/>
                        <a:t>1</a:t>
                      </a:r>
                      <a:endParaRPr lang="en-US" dirty="0"/>
                    </a:p>
                  </a:txBody>
                  <a:tcPr/>
                </a:tc>
              </a:tr>
              <a:tr h="420047">
                <a:tc>
                  <a:txBody>
                    <a:bodyPr/>
                    <a:lstStyle/>
                    <a:p>
                      <a:r>
                        <a:rPr lang="tr-TR" dirty="0" err="1" smtClean="0"/>
                        <a:t>All</a:t>
                      </a:r>
                      <a:endParaRPr lang="en-US" dirty="0"/>
                    </a:p>
                  </a:txBody>
                  <a:tcPr/>
                </a:tc>
                <a:tc>
                  <a:txBody>
                    <a:bodyPr/>
                    <a:lstStyle/>
                    <a:p>
                      <a:r>
                        <a:rPr lang="tr-TR" dirty="0" smtClean="0"/>
                        <a:t>9</a:t>
                      </a:r>
                      <a:endParaRPr lang="en-US" dirty="0"/>
                    </a:p>
                  </a:txBody>
                  <a:tcPr/>
                </a:tc>
                <a:tc>
                  <a:txBody>
                    <a:bodyPr/>
                    <a:lstStyle/>
                    <a:p>
                      <a:r>
                        <a:rPr lang="tr-TR" dirty="0" smtClean="0"/>
                        <a:t>6</a:t>
                      </a:r>
                      <a:endParaRPr lang="en-US" dirty="0"/>
                    </a:p>
                  </a:txBody>
                  <a:tcPr/>
                </a:tc>
                <a:tc>
                  <a:txBody>
                    <a:bodyPr/>
                    <a:lstStyle/>
                    <a:p>
                      <a:r>
                        <a:rPr lang="tr-TR" dirty="0" smtClean="0"/>
                        <a:t>15</a:t>
                      </a:r>
                      <a:endParaRPr lang="en-US" dirty="0"/>
                    </a:p>
                  </a:txBody>
                  <a:tcPr/>
                </a:tc>
              </a:tr>
            </a:tbl>
          </a:graphicData>
        </a:graphic>
      </p:graphicFrame>
      <p:sp>
        <p:nvSpPr>
          <p:cNvPr id="5" name="Slayt Numarası Yer Tutucusu 4"/>
          <p:cNvSpPr>
            <a:spLocks noGrp="1"/>
          </p:cNvSpPr>
          <p:nvPr>
            <p:ph type="sldNum" sz="quarter" idx="12"/>
          </p:nvPr>
        </p:nvSpPr>
        <p:spPr/>
        <p:txBody>
          <a:bodyPr/>
          <a:lstStyle/>
          <a:p>
            <a:fld id="{F302176B-0E47-46AC-8F43-DAB4B8A37D06}" type="slidenum">
              <a:rPr lang="tr-TR" smtClean="0"/>
              <a:t>25</a:t>
            </a:fld>
            <a:endParaRPr lang="tr-TR"/>
          </a:p>
        </p:txBody>
      </p:sp>
    </p:spTree>
    <p:extLst>
      <p:ext uri="{BB962C8B-B14F-4D97-AF65-F5344CB8AC3E}">
        <p14:creationId xmlns:p14="http://schemas.microsoft.com/office/powerpoint/2010/main" val="33096107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Participants</a:t>
            </a:r>
            <a:endParaRPr lang="en-US" dirty="0"/>
          </a:p>
        </p:txBody>
      </p:sp>
      <p:sp>
        <p:nvSpPr>
          <p:cNvPr id="3" name="İçerik Yer Tutucusu 2"/>
          <p:cNvSpPr>
            <a:spLocks noGrp="1"/>
          </p:cNvSpPr>
          <p:nvPr>
            <p:ph idx="1"/>
          </p:nvPr>
        </p:nvSpPr>
        <p:spPr/>
        <p:txBody>
          <a:bodyPr>
            <a:normAutofit fontScale="77500" lnSpcReduction="20000"/>
          </a:bodyPr>
          <a:lstStyle/>
          <a:p>
            <a:r>
              <a:rPr lang="en-US" dirty="0" smtClean="0"/>
              <a:t>15 participants were selected with the minimal computer experience, lack of </a:t>
            </a:r>
            <a:r>
              <a:rPr lang="en-US" dirty="0" err="1" smtClean="0"/>
              <a:t>familarity</a:t>
            </a:r>
            <a:r>
              <a:rPr lang="en-US" dirty="0" smtClean="0"/>
              <a:t> with the Internet and a combination of minor age-related impairments.</a:t>
            </a:r>
          </a:p>
          <a:p>
            <a:r>
              <a:rPr lang="en-US" dirty="0" smtClean="0"/>
              <a:t>All the participants had corrected vision, two had hearing aids, two had had strokes which left some minor motor control impairments and some concentrations and memory difficulties, and another two participants had minor fine motor control </a:t>
            </a:r>
            <a:r>
              <a:rPr lang="en-US" dirty="0" err="1" smtClean="0"/>
              <a:t>impairements</a:t>
            </a:r>
            <a:r>
              <a:rPr lang="en-US" dirty="0" smtClean="0"/>
              <a:t>.</a:t>
            </a:r>
          </a:p>
          <a:p>
            <a:r>
              <a:rPr lang="en-US" dirty="0" smtClean="0"/>
              <a:t>Four people had other self-reported medical conditions.</a:t>
            </a:r>
          </a:p>
          <a:p>
            <a:r>
              <a:rPr lang="en-US" dirty="0" smtClean="0"/>
              <a:t>Participants were paid 20 US dollars expenses per session.</a:t>
            </a: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26</a:t>
            </a:fld>
            <a:endParaRPr lang="tr-TR"/>
          </a:p>
        </p:txBody>
      </p:sp>
    </p:spTree>
    <p:extLst>
      <p:ext uri="{BB962C8B-B14F-4D97-AF65-F5344CB8AC3E}">
        <p14:creationId xmlns:p14="http://schemas.microsoft.com/office/powerpoint/2010/main" val="40792013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System</a:t>
            </a:r>
            <a:r>
              <a:rPr lang="tr-TR" dirty="0" smtClean="0"/>
              <a:t> </a:t>
            </a:r>
            <a:r>
              <a:rPr lang="tr-TR" dirty="0" err="1" smtClean="0"/>
              <a:t>Setup</a:t>
            </a:r>
            <a:r>
              <a:rPr lang="tr-TR" dirty="0" smtClean="0"/>
              <a:t> </a:t>
            </a:r>
            <a:r>
              <a:rPr lang="tr-TR" dirty="0" err="1" smtClean="0"/>
              <a:t>and</a:t>
            </a:r>
            <a:r>
              <a:rPr lang="tr-TR" dirty="0" smtClean="0"/>
              <a:t> </a:t>
            </a:r>
            <a:r>
              <a:rPr lang="tr-TR" dirty="0" err="1" smtClean="0"/>
              <a:t>Apparatus</a:t>
            </a:r>
            <a:endParaRPr lang="en-US" dirty="0"/>
          </a:p>
        </p:txBody>
      </p:sp>
      <p:sp>
        <p:nvSpPr>
          <p:cNvPr id="3" name="İçerik Yer Tutucusu 2"/>
          <p:cNvSpPr>
            <a:spLocks noGrp="1"/>
          </p:cNvSpPr>
          <p:nvPr>
            <p:ph idx="1"/>
          </p:nvPr>
        </p:nvSpPr>
        <p:spPr/>
        <p:txBody>
          <a:bodyPr>
            <a:normAutofit fontScale="92500"/>
          </a:bodyPr>
          <a:lstStyle/>
          <a:p>
            <a:r>
              <a:rPr lang="tr-TR" dirty="0" err="1" smtClean="0"/>
              <a:t>The</a:t>
            </a:r>
            <a:r>
              <a:rPr lang="tr-TR" dirty="0" smtClean="0"/>
              <a:t> </a:t>
            </a:r>
            <a:r>
              <a:rPr lang="tr-TR" dirty="0" err="1" smtClean="0"/>
              <a:t>apparatus</a:t>
            </a:r>
            <a:r>
              <a:rPr lang="tr-TR" dirty="0" smtClean="0"/>
              <a:t> </a:t>
            </a:r>
            <a:r>
              <a:rPr lang="tr-TR" dirty="0" err="1" smtClean="0"/>
              <a:t>used</a:t>
            </a:r>
            <a:r>
              <a:rPr lang="tr-TR" dirty="0" smtClean="0"/>
              <a:t> </a:t>
            </a:r>
            <a:r>
              <a:rPr lang="tr-TR" dirty="0" err="1" smtClean="0"/>
              <a:t>was</a:t>
            </a:r>
            <a:r>
              <a:rPr lang="tr-TR" dirty="0" smtClean="0"/>
              <a:t> a PC </a:t>
            </a:r>
            <a:r>
              <a:rPr lang="tr-TR" dirty="0" err="1" smtClean="0"/>
              <a:t>with</a:t>
            </a:r>
            <a:r>
              <a:rPr lang="tr-TR" dirty="0" smtClean="0"/>
              <a:t> 2.4 GHz </a:t>
            </a:r>
            <a:r>
              <a:rPr lang="tr-TR" dirty="0" err="1" smtClean="0"/>
              <a:t>processor</a:t>
            </a:r>
            <a:r>
              <a:rPr lang="tr-TR" dirty="0" smtClean="0"/>
              <a:t>, 512 MB </a:t>
            </a:r>
            <a:r>
              <a:rPr lang="tr-TR" dirty="0" err="1" smtClean="0"/>
              <a:t>memory</a:t>
            </a:r>
            <a:r>
              <a:rPr lang="tr-TR" dirty="0" smtClean="0"/>
              <a:t>, 40 </a:t>
            </a:r>
            <a:r>
              <a:rPr lang="tr-TR" dirty="0" err="1" smtClean="0"/>
              <a:t>Gb</a:t>
            </a:r>
            <a:r>
              <a:rPr lang="tr-TR" dirty="0" smtClean="0"/>
              <a:t> disk, CDROM, 15’’ LCD </a:t>
            </a:r>
            <a:r>
              <a:rPr lang="tr-TR" dirty="0" err="1" smtClean="0"/>
              <a:t>monitor</a:t>
            </a:r>
            <a:r>
              <a:rPr lang="tr-TR" dirty="0" smtClean="0"/>
              <a:t>, 10/100 </a:t>
            </a:r>
            <a:r>
              <a:rPr lang="tr-TR" dirty="0" err="1" smtClean="0"/>
              <a:t>Mbps</a:t>
            </a:r>
            <a:r>
              <a:rPr lang="tr-TR" dirty="0" smtClean="0"/>
              <a:t> UTP NIC </a:t>
            </a:r>
            <a:r>
              <a:rPr lang="tr-TR" dirty="0" err="1" smtClean="0"/>
              <a:t>running</a:t>
            </a:r>
            <a:r>
              <a:rPr lang="tr-TR" dirty="0" smtClean="0"/>
              <a:t> Windows XP Pro </a:t>
            </a:r>
            <a:r>
              <a:rPr lang="tr-TR" dirty="0" err="1" smtClean="0"/>
              <a:t>and</a:t>
            </a:r>
            <a:r>
              <a:rPr lang="tr-TR" dirty="0" smtClean="0"/>
              <a:t> </a:t>
            </a:r>
            <a:r>
              <a:rPr lang="tr-TR" dirty="0" err="1" smtClean="0"/>
              <a:t>the</a:t>
            </a:r>
            <a:r>
              <a:rPr lang="tr-TR" dirty="0" smtClean="0"/>
              <a:t> Internet Explorer 6 browser.</a:t>
            </a:r>
          </a:p>
          <a:p>
            <a:r>
              <a:rPr lang="tr-TR" dirty="0" err="1" smtClean="0"/>
              <a:t>The</a:t>
            </a:r>
            <a:r>
              <a:rPr lang="tr-TR" dirty="0" smtClean="0"/>
              <a:t> </a:t>
            </a:r>
            <a:r>
              <a:rPr lang="tr-TR" dirty="0" err="1" smtClean="0"/>
              <a:t>system</a:t>
            </a:r>
            <a:r>
              <a:rPr lang="tr-TR" dirty="0" smtClean="0"/>
              <a:t> </a:t>
            </a:r>
            <a:r>
              <a:rPr lang="tr-TR" dirty="0" err="1" smtClean="0"/>
              <a:t>used</a:t>
            </a:r>
            <a:r>
              <a:rPr lang="tr-TR" dirty="0" smtClean="0"/>
              <a:t> </a:t>
            </a:r>
            <a:r>
              <a:rPr lang="tr-TR" dirty="0" err="1" smtClean="0"/>
              <a:t>was</a:t>
            </a:r>
            <a:r>
              <a:rPr lang="tr-TR" dirty="0" smtClean="0"/>
              <a:t> </a:t>
            </a:r>
            <a:r>
              <a:rPr lang="tr-TR" dirty="0" err="1" smtClean="0"/>
              <a:t>based</a:t>
            </a:r>
            <a:r>
              <a:rPr lang="tr-TR" dirty="0" smtClean="0"/>
              <a:t> on a POP3/SMTP server, </a:t>
            </a:r>
            <a:r>
              <a:rPr lang="tr-TR" dirty="0" err="1" smtClean="0"/>
              <a:t>which</a:t>
            </a:r>
            <a:r>
              <a:rPr lang="tr-TR" dirty="0" smtClean="0"/>
              <a:t> </a:t>
            </a:r>
            <a:r>
              <a:rPr lang="tr-TR" dirty="0" err="1" smtClean="0"/>
              <a:t>supported</a:t>
            </a:r>
            <a:r>
              <a:rPr lang="tr-TR" dirty="0" smtClean="0"/>
              <a:t> </a:t>
            </a:r>
            <a:r>
              <a:rPr lang="tr-TR" dirty="0" err="1" smtClean="0"/>
              <a:t>the</a:t>
            </a:r>
            <a:r>
              <a:rPr lang="tr-TR" dirty="0" smtClean="0"/>
              <a:t> </a:t>
            </a:r>
            <a:r>
              <a:rPr lang="tr-TR" dirty="0" err="1" smtClean="0"/>
              <a:t>email</a:t>
            </a:r>
            <a:r>
              <a:rPr lang="tr-TR" dirty="0" smtClean="0"/>
              <a:t> </a:t>
            </a:r>
            <a:r>
              <a:rPr lang="tr-TR" dirty="0" err="1" smtClean="0"/>
              <a:t>functionality</a:t>
            </a:r>
            <a:r>
              <a:rPr lang="tr-TR" dirty="0" smtClean="0"/>
              <a:t>. </a:t>
            </a:r>
          </a:p>
          <a:p>
            <a:r>
              <a:rPr lang="tr-TR" dirty="0" err="1" smtClean="0"/>
              <a:t>Each</a:t>
            </a:r>
            <a:r>
              <a:rPr lang="tr-TR" dirty="0" smtClean="0"/>
              <a:t> </a:t>
            </a:r>
            <a:r>
              <a:rPr lang="tr-TR" dirty="0" err="1" smtClean="0"/>
              <a:t>user</a:t>
            </a:r>
            <a:r>
              <a:rPr lang="tr-TR" dirty="0" smtClean="0"/>
              <a:t> had an </a:t>
            </a:r>
            <a:r>
              <a:rPr lang="tr-TR" dirty="0" err="1" smtClean="0"/>
              <a:t>individual</a:t>
            </a:r>
            <a:r>
              <a:rPr lang="tr-TR" dirty="0" smtClean="0"/>
              <a:t> profile, </a:t>
            </a:r>
            <a:r>
              <a:rPr lang="tr-TR" dirty="0" err="1" smtClean="0"/>
              <a:t>which</a:t>
            </a:r>
            <a:r>
              <a:rPr lang="tr-TR" dirty="0" smtClean="0"/>
              <a:t> </a:t>
            </a:r>
            <a:r>
              <a:rPr lang="tr-TR" dirty="0" err="1" smtClean="0"/>
              <a:t>was</a:t>
            </a:r>
            <a:r>
              <a:rPr lang="tr-TR" dirty="0" smtClean="0"/>
              <a:t> </a:t>
            </a:r>
            <a:r>
              <a:rPr lang="tr-TR" dirty="0" err="1" smtClean="0"/>
              <a:t>available</a:t>
            </a:r>
            <a:r>
              <a:rPr lang="tr-TR" dirty="0" smtClean="0"/>
              <a:t> </a:t>
            </a:r>
            <a:r>
              <a:rPr lang="tr-TR" dirty="0" err="1" smtClean="0"/>
              <a:t>when</a:t>
            </a:r>
            <a:r>
              <a:rPr lang="tr-TR" dirty="0" smtClean="0"/>
              <a:t> </a:t>
            </a:r>
            <a:r>
              <a:rPr lang="tr-TR" dirty="0" err="1" smtClean="0"/>
              <a:t>they</a:t>
            </a:r>
            <a:r>
              <a:rPr lang="tr-TR" dirty="0" smtClean="0"/>
              <a:t> </a:t>
            </a:r>
            <a:r>
              <a:rPr lang="tr-TR" dirty="0" err="1" smtClean="0"/>
              <a:t>arrived</a:t>
            </a:r>
            <a:r>
              <a:rPr lang="tr-TR" dirty="0" smtClean="0"/>
              <a:t> </a:t>
            </a:r>
            <a:r>
              <a:rPr lang="tr-TR" dirty="0" err="1" smtClean="0"/>
              <a:t>for</a:t>
            </a:r>
            <a:r>
              <a:rPr lang="tr-TR" dirty="0" smtClean="0"/>
              <a:t> </a:t>
            </a:r>
            <a:r>
              <a:rPr lang="tr-TR" dirty="0" err="1" smtClean="0"/>
              <a:t>the</a:t>
            </a:r>
            <a:r>
              <a:rPr lang="tr-TR" dirty="0" smtClean="0"/>
              <a:t> </a:t>
            </a:r>
            <a:r>
              <a:rPr lang="tr-TR" dirty="0" err="1" smtClean="0"/>
              <a:t>first</a:t>
            </a:r>
            <a:r>
              <a:rPr lang="tr-TR" dirty="0" smtClean="0"/>
              <a:t> </a:t>
            </a:r>
            <a:r>
              <a:rPr lang="tr-TR" dirty="0" err="1" smtClean="0"/>
              <a:t>visit</a:t>
            </a:r>
            <a:r>
              <a:rPr lang="tr-TR" dirty="0" smtClean="0"/>
              <a:t>.</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27</a:t>
            </a:fld>
            <a:endParaRPr lang="tr-TR"/>
          </a:p>
        </p:txBody>
      </p:sp>
    </p:spTree>
    <p:extLst>
      <p:ext uri="{BB962C8B-B14F-4D97-AF65-F5344CB8AC3E}">
        <p14:creationId xmlns:p14="http://schemas.microsoft.com/office/powerpoint/2010/main" val="9330492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Tasks</a:t>
            </a:r>
            <a:endParaRPr lang="en-US" dirty="0"/>
          </a:p>
        </p:txBody>
      </p:sp>
      <p:sp>
        <p:nvSpPr>
          <p:cNvPr id="3" name="İçerik Yer Tutucusu 2"/>
          <p:cNvSpPr>
            <a:spLocks noGrp="1"/>
          </p:cNvSpPr>
          <p:nvPr>
            <p:ph idx="1"/>
          </p:nvPr>
        </p:nvSpPr>
        <p:spPr/>
        <p:txBody>
          <a:bodyPr/>
          <a:lstStyle/>
          <a:p>
            <a:r>
              <a:rPr lang="en-US" dirty="0" smtClean="0"/>
              <a:t>Participants were asked to complete six tasks on each system in the first visit, and seven on each system in the second visit.</a:t>
            </a:r>
          </a:p>
          <a:p>
            <a:r>
              <a:rPr lang="en-US" dirty="0" smtClean="0"/>
              <a:t>Each task was read from an A4 card  by the facilitator and the cards was placed beside the monitor.</a:t>
            </a:r>
          </a:p>
          <a:p>
            <a:r>
              <a:rPr lang="en-US" dirty="0" smtClean="0"/>
              <a:t>Tasks explored aspects of the interaction on levels of increasing complexity.</a:t>
            </a: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28</a:t>
            </a:fld>
            <a:endParaRPr lang="tr-TR"/>
          </a:p>
        </p:txBody>
      </p:sp>
    </p:spTree>
    <p:extLst>
      <p:ext uri="{BB962C8B-B14F-4D97-AF65-F5344CB8AC3E}">
        <p14:creationId xmlns:p14="http://schemas.microsoft.com/office/powerpoint/2010/main" val="34992641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Tasks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268760"/>
            <a:ext cx="7661823"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ayt Numarası Yer Tutucusu 3"/>
          <p:cNvSpPr>
            <a:spLocks noGrp="1"/>
          </p:cNvSpPr>
          <p:nvPr>
            <p:ph type="sldNum" sz="quarter" idx="12"/>
          </p:nvPr>
        </p:nvSpPr>
        <p:spPr/>
        <p:txBody>
          <a:bodyPr/>
          <a:lstStyle/>
          <a:p>
            <a:fld id="{F302176B-0E47-46AC-8F43-DAB4B8A37D06}" type="slidenum">
              <a:rPr lang="tr-TR" smtClean="0"/>
              <a:t>29</a:t>
            </a:fld>
            <a:endParaRPr lang="tr-TR"/>
          </a:p>
        </p:txBody>
      </p:sp>
    </p:spTree>
    <p:extLst>
      <p:ext uri="{BB962C8B-B14F-4D97-AF65-F5344CB8AC3E}">
        <p14:creationId xmlns:p14="http://schemas.microsoft.com/office/powerpoint/2010/main" val="4095562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Contents</a:t>
            </a:r>
            <a:endParaRPr lang="en-US" dirty="0"/>
          </a:p>
        </p:txBody>
      </p:sp>
      <p:sp>
        <p:nvSpPr>
          <p:cNvPr id="3" name="İçerik Yer Tutucusu 2"/>
          <p:cNvSpPr>
            <a:spLocks noGrp="1"/>
          </p:cNvSpPr>
          <p:nvPr>
            <p:ph idx="1"/>
          </p:nvPr>
        </p:nvSpPr>
        <p:spPr/>
        <p:txBody>
          <a:bodyPr>
            <a:normAutofit fontScale="70000" lnSpcReduction="20000"/>
          </a:bodyPr>
          <a:lstStyle/>
          <a:p>
            <a:r>
              <a:rPr lang="en-US" smtClean="0"/>
              <a:t>Evaluations</a:t>
            </a:r>
          </a:p>
          <a:p>
            <a:pPr lvl="1"/>
            <a:r>
              <a:rPr lang="en-US" smtClean="0"/>
              <a:t>Participants</a:t>
            </a:r>
          </a:p>
          <a:p>
            <a:pPr lvl="1"/>
            <a:r>
              <a:rPr lang="en-US" smtClean="0"/>
              <a:t>System Setup and Apparatus</a:t>
            </a:r>
          </a:p>
          <a:p>
            <a:pPr lvl="1"/>
            <a:r>
              <a:rPr lang="en-US" smtClean="0"/>
              <a:t>Visit Structures</a:t>
            </a:r>
          </a:p>
          <a:p>
            <a:pPr lvl="1"/>
            <a:r>
              <a:rPr lang="en-US" smtClean="0"/>
              <a:t>Tasks</a:t>
            </a:r>
          </a:p>
          <a:p>
            <a:pPr lvl="1"/>
            <a:r>
              <a:rPr lang="en-US" smtClean="0"/>
              <a:t>Protocol</a:t>
            </a:r>
          </a:p>
          <a:p>
            <a:pPr lvl="1"/>
            <a:r>
              <a:rPr lang="en-US" smtClean="0"/>
              <a:t>Measures</a:t>
            </a:r>
          </a:p>
          <a:p>
            <a:r>
              <a:rPr lang="en-US" smtClean="0"/>
              <a:t>Results and Discussion</a:t>
            </a:r>
          </a:p>
          <a:p>
            <a:pPr lvl="1"/>
            <a:r>
              <a:rPr lang="en-US" smtClean="0"/>
              <a:t>Autonomous Usability</a:t>
            </a:r>
          </a:p>
          <a:p>
            <a:pPr lvl="1"/>
            <a:r>
              <a:rPr lang="en-US" smtClean="0"/>
              <a:t>Error Rates</a:t>
            </a:r>
          </a:p>
          <a:p>
            <a:pPr lvl="1"/>
            <a:r>
              <a:rPr lang="en-US" smtClean="0"/>
              <a:t>User Hesitations</a:t>
            </a:r>
          </a:p>
          <a:p>
            <a:pPr lvl="1"/>
            <a:r>
              <a:rPr lang="en-US" smtClean="0"/>
              <a:t>Requests for Help and Facilitator Inverventions</a:t>
            </a:r>
          </a:p>
          <a:p>
            <a:pPr lvl="1"/>
            <a:r>
              <a:rPr lang="en-US" smtClean="0"/>
              <a:t>Ratings</a:t>
            </a:r>
          </a:p>
          <a:p>
            <a:pPr lvl="1"/>
            <a:r>
              <a:rPr lang="en-US" smtClean="0"/>
              <a:t>Qualitative and Subjective Reponses</a:t>
            </a:r>
            <a:endParaRPr lang="en-US"/>
          </a:p>
        </p:txBody>
      </p:sp>
      <p:sp>
        <p:nvSpPr>
          <p:cNvPr id="4" name="Slayt Numarası Yer Tutucusu 3"/>
          <p:cNvSpPr>
            <a:spLocks noGrp="1"/>
          </p:cNvSpPr>
          <p:nvPr>
            <p:ph type="sldNum" sz="quarter" idx="12"/>
          </p:nvPr>
        </p:nvSpPr>
        <p:spPr/>
        <p:txBody>
          <a:bodyPr/>
          <a:lstStyle/>
          <a:p>
            <a:fld id="{F302176B-0E47-46AC-8F43-DAB4B8A37D06}" type="slidenum">
              <a:rPr lang="tr-TR" smtClean="0"/>
              <a:t>3</a:t>
            </a:fld>
            <a:endParaRPr lang="tr-TR"/>
          </a:p>
        </p:txBody>
      </p:sp>
    </p:spTree>
    <p:extLst>
      <p:ext uri="{BB962C8B-B14F-4D97-AF65-F5344CB8AC3E}">
        <p14:creationId xmlns:p14="http://schemas.microsoft.com/office/powerpoint/2010/main" val="4202527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Protocol</a:t>
            </a:r>
            <a:endParaRPr lang="en-US" dirty="0"/>
          </a:p>
        </p:txBody>
      </p:sp>
      <p:sp>
        <p:nvSpPr>
          <p:cNvPr id="3" name="İçerik Yer Tutucusu 2"/>
          <p:cNvSpPr>
            <a:spLocks noGrp="1"/>
          </p:cNvSpPr>
          <p:nvPr>
            <p:ph idx="1"/>
          </p:nvPr>
        </p:nvSpPr>
        <p:spPr/>
        <p:txBody>
          <a:bodyPr/>
          <a:lstStyle/>
          <a:p>
            <a:r>
              <a:rPr lang="en-US" dirty="0" smtClean="0"/>
              <a:t>Facilitators worked according to a script and a set of instructions.</a:t>
            </a:r>
          </a:p>
          <a:p>
            <a:r>
              <a:rPr lang="en-US" dirty="0" err="1" smtClean="0"/>
              <a:t>Notetakers</a:t>
            </a:r>
            <a:r>
              <a:rPr lang="en-US" dirty="0" smtClean="0"/>
              <a:t> also worked on instructions.</a:t>
            </a:r>
          </a:p>
          <a:p>
            <a:r>
              <a:rPr lang="en-US" dirty="0" smtClean="0"/>
              <a:t>A training period and ‘dry run’ took place.</a:t>
            </a:r>
          </a:p>
          <a:p>
            <a:r>
              <a:rPr lang="en-US" dirty="0" smtClean="0"/>
              <a:t>All notes were analyzed by the study </a:t>
            </a:r>
            <a:r>
              <a:rPr lang="en-US" dirty="0" err="1" smtClean="0"/>
              <a:t>co-ordinator</a:t>
            </a:r>
            <a:r>
              <a:rPr lang="en-US" dirty="0" smtClean="0"/>
              <a:t> to check consistency.</a:t>
            </a: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30</a:t>
            </a:fld>
            <a:endParaRPr lang="tr-TR"/>
          </a:p>
        </p:txBody>
      </p:sp>
    </p:spTree>
    <p:extLst>
      <p:ext uri="{BB962C8B-B14F-4D97-AF65-F5344CB8AC3E}">
        <p14:creationId xmlns:p14="http://schemas.microsoft.com/office/powerpoint/2010/main" val="6184008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Measures</a:t>
            </a:r>
            <a:endParaRPr lang="en-US" dirty="0"/>
          </a:p>
        </p:txBody>
      </p:sp>
      <p:sp>
        <p:nvSpPr>
          <p:cNvPr id="3" name="İçerik Yer Tutucusu 2"/>
          <p:cNvSpPr>
            <a:spLocks noGrp="1"/>
          </p:cNvSpPr>
          <p:nvPr>
            <p:ph idx="1"/>
          </p:nvPr>
        </p:nvSpPr>
        <p:spPr/>
        <p:txBody>
          <a:bodyPr/>
          <a:lstStyle/>
          <a:p>
            <a:pPr marL="514350" indent="-514350">
              <a:buAutoNum type="arabicPeriod"/>
            </a:pPr>
            <a:r>
              <a:rPr lang="en-US" dirty="0" smtClean="0"/>
              <a:t>Was the user able to carry out tasks using the system?</a:t>
            </a:r>
          </a:p>
          <a:p>
            <a:pPr marL="857250" lvl="1" indent="-457200">
              <a:buFontTx/>
              <a:buChar char="-"/>
            </a:pPr>
            <a:r>
              <a:rPr lang="en-US" dirty="0" smtClean="0"/>
              <a:t>The system tested by recording:</a:t>
            </a:r>
          </a:p>
          <a:p>
            <a:pPr marL="1257300" lvl="2" indent="-457200">
              <a:buFontTx/>
              <a:buChar char="-"/>
            </a:pPr>
            <a:r>
              <a:rPr lang="en-US" dirty="0" smtClean="0"/>
              <a:t>Tasks completed autonomously</a:t>
            </a:r>
          </a:p>
          <a:p>
            <a:pPr marL="1257300" lvl="2" indent="-457200">
              <a:buFontTx/>
              <a:buChar char="-"/>
            </a:pPr>
            <a:r>
              <a:rPr lang="en-US" dirty="0" smtClean="0"/>
              <a:t>The number and frequency of errors, hesitations, requests for help and facilitator interventions.</a:t>
            </a:r>
          </a:p>
          <a:p>
            <a:pPr marL="0" indent="0">
              <a:buNone/>
            </a:pPr>
            <a:r>
              <a:rPr lang="en-US" dirty="0" smtClean="0"/>
              <a:t>2. Which was the preferred system?</a:t>
            </a:r>
          </a:p>
          <a:p>
            <a:pPr marL="0" indent="0">
              <a:buNone/>
            </a:pPr>
            <a:r>
              <a:rPr lang="en-US" dirty="0" smtClean="0"/>
              <a:t>3. Was there evidence that users would continue to use the system?</a:t>
            </a:r>
            <a:endParaRPr lang="en-US" sz="2800"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31</a:t>
            </a:fld>
            <a:endParaRPr lang="tr-TR"/>
          </a:p>
        </p:txBody>
      </p:sp>
    </p:spTree>
    <p:extLst>
      <p:ext uri="{BB962C8B-B14F-4D97-AF65-F5344CB8AC3E}">
        <p14:creationId xmlns:p14="http://schemas.microsoft.com/office/powerpoint/2010/main" val="27126136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Results</a:t>
            </a:r>
            <a:r>
              <a:rPr lang="tr-TR" dirty="0" smtClean="0"/>
              <a:t> </a:t>
            </a:r>
            <a:r>
              <a:rPr lang="tr-TR" dirty="0" err="1" smtClean="0"/>
              <a:t>and</a:t>
            </a:r>
            <a:r>
              <a:rPr lang="tr-TR" dirty="0" smtClean="0"/>
              <a:t> </a:t>
            </a:r>
            <a:r>
              <a:rPr lang="tr-TR" dirty="0" err="1" smtClean="0"/>
              <a:t>Discussions</a:t>
            </a:r>
            <a:endParaRPr lang="en-US" dirty="0"/>
          </a:p>
        </p:txBody>
      </p:sp>
      <p:sp>
        <p:nvSpPr>
          <p:cNvPr id="3" name="İçerik Yer Tutucusu 2"/>
          <p:cNvSpPr>
            <a:spLocks noGrp="1"/>
          </p:cNvSpPr>
          <p:nvPr>
            <p:ph idx="1"/>
          </p:nvPr>
        </p:nvSpPr>
        <p:spPr/>
        <p:txBody>
          <a:bodyPr/>
          <a:lstStyle/>
          <a:p>
            <a:r>
              <a:rPr lang="en-US" dirty="0" smtClean="0"/>
              <a:t>Autonomous usability</a:t>
            </a:r>
          </a:p>
          <a:p>
            <a:r>
              <a:rPr lang="en-US" dirty="0" smtClean="0"/>
              <a:t>Error rates</a:t>
            </a:r>
          </a:p>
          <a:p>
            <a:r>
              <a:rPr lang="en-US" dirty="0" smtClean="0"/>
              <a:t>User hesitations</a:t>
            </a:r>
          </a:p>
          <a:p>
            <a:r>
              <a:rPr lang="en-US" dirty="0" smtClean="0"/>
              <a:t>Requests for help and facilitator interventions</a:t>
            </a:r>
          </a:p>
          <a:p>
            <a:r>
              <a:rPr lang="en-US" dirty="0" smtClean="0"/>
              <a:t>Ratings</a:t>
            </a:r>
          </a:p>
          <a:p>
            <a:r>
              <a:rPr lang="en-US" dirty="0" smtClean="0"/>
              <a:t>Qualitative and subjective responses</a:t>
            </a: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32</a:t>
            </a:fld>
            <a:endParaRPr lang="tr-TR"/>
          </a:p>
        </p:txBody>
      </p:sp>
    </p:spTree>
    <p:extLst>
      <p:ext uri="{BB962C8B-B14F-4D97-AF65-F5344CB8AC3E}">
        <p14:creationId xmlns:p14="http://schemas.microsoft.com/office/powerpoint/2010/main" val="23258576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Autonomous</a:t>
            </a:r>
            <a:r>
              <a:rPr lang="tr-TR" dirty="0" smtClean="0"/>
              <a:t> </a:t>
            </a:r>
            <a:r>
              <a:rPr lang="tr-TR" dirty="0" err="1" smtClean="0"/>
              <a:t>Usability</a:t>
            </a:r>
            <a:endParaRPr lang="en-US" dirty="0"/>
          </a:p>
        </p:txBody>
      </p:sp>
      <p:sp>
        <p:nvSpPr>
          <p:cNvPr id="3" name="İçerik Yer Tutucusu 2"/>
          <p:cNvSpPr>
            <a:spLocks noGrp="1"/>
          </p:cNvSpPr>
          <p:nvPr>
            <p:ph idx="1"/>
          </p:nvPr>
        </p:nvSpPr>
        <p:spPr>
          <a:xfrm>
            <a:off x="457200" y="1600200"/>
            <a:ext cx="8229600" cy="4853136"/>
          </a:xfrm>
        </p:spPr>
        <p:txBody>
          <a:bodyPr>
            <a:normAutofit fontScale="70000" lnSpcReduction="20000"/>
          </a:bodyPr>
          <a:lstStyle/>
          <a:p>
            <a:r>
              <a:rPr lang="en-US" dirty="0" smtClean="0"/>
              <a:t>A 2 (System) X 2 (Visit) Analysis of Variance was conducted on the data to determine any difference in performance between using two systems.</a:t>
            </a:r>
          </a:p>
          <a:p>
            <a:r>
              <a:rPr lang="en-US" dirty="0" smtClean="0"/>
              <a:t>A main effect of System [ F(1,11) = 9.366, p &lt; 0.05] indicates that more participants successfully completed the range of different tasks using the Cybrarian software rather than the Control.</a:t>
            </a:r>
          </a:p>
          <a:p>
            <a:r>
              <a:rPr lang="en-US" dirty="0" smtClean="0"/>
              <a:t>Performance did not alter significantly between visits [F(1, 11) = 0.162, p &gt; 0.5] and lack of any interaction [ F(1,11) = 0.395, p &gt; 0.5] between the two variables confirms that the benefit of using the Cybrarian software was not restricted to either the first and second visit in particular.</a:t>
            </a:r>
          </a:p>
          <a:p>
            <a:r>
              <a:rPr lang="en-US" dirty="0" smtClean="0"/>
              <a:t>A Spearman’s correlation between task order and performance shows that increasing </a:t>
            </a:r>
            <a:r>
              <a:rPr lang="en-US" dirty="0" err="1" smtClean="0"/>
              <a:t>taks</a:t>
            </a:r>
            <a:r>
              <a:rPr lang="en-US" dirty="0" smtClean="0"/>
              <a:t> complexity did reduce the number of participants successfully completing the tasks using Outlook Express on both visits [</a:t>
            </a:r>
            <a:r>
              <a:rPr lang="en-US" dirty="0" err="1" smtClean="0"/>
              <a:t>rs</a:t>
            </a:r>
            <a:r>
              <a:rPr lang="en-US" dirty="0" smtClean="0"/>
              <a:t>(6) = -0.845, p &lt; 0.05 and </a:t>
            </a:r>
            <a:r>
              <a:rPr lang="en-US" dirty="0" err="1" smtClean="0"/>
              <a:t>rs</a:t>
            </a:r>
            <a:r>
              <a:rPr lang="en-US" dirty="0" smtClean="0"/>
              <a:t>(7) = 0.879, p &lt; 0.01, respectively].</a:t>
            </a: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33</a:t>
            </a:fld>
            <a:endParaRPr lang="tr-TR"/>
          </a:p>
        </p:txBody>
      </p:sp>
    </p:spTree>
    <p:extLst>
      <p:ext uri="{BB962C8B-B14F-4D97-AF65-F5344CB8AC3E}">
        <p14:creationId xmlns:p14="http://schemas.microsoft.com/office/powerpoint/2010/main" val="5761894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Error</a:t>
            </a:r>
            <a:r>
              <a:rPr lang="tr-TR" dirty="0" smtClean="0"/>
              <a:t> </a:t>
            </a:r>
            <a:r>
              <a:rPr lang="tr-TR" dirty="0" err="1" smtClean="0"/>
              <a:t>Rates</a:t>
            </a:r>
            <a:endParaRPr lang="en-US" dirty="0"/>
          </a:p>
        </p:txBody>
      </p:sp>
      <p:sp>
        <p:nvSpPr>
          <p:cNvPr id="3" name="İçerik Yer Tutucusu 2"/>
          <p:cNvSpPr>
            <a:spLocks noGrp="1"/>
          </p:cNvSpPr>
          <p:nvPr>
            <p:ph idx="1"/>
          </p:nvPr>
        </p:nvSpPr>
        <p:spPr/>
        <p:txBody>
          <a:bodyPr>
            <a:normAutofit fontScale="77500" lnSpcReduction="20000"/>
          </a:bodyPr>
          <a:lstStyle/>
          <a:p>
            <a:r>
              <a:rPr lang="en-US" dirty="0" smtClean="0"/>
              <a:t>The frequency of errors committed was another important component of participants’ experience in using the email system.</a:t>
            </a:r>
          </a:p>
          <a:p>
            <a:r>
              <a:rPr lang="en-US" dirty="0" smtClean="0"/>
              <a:t>During Visit 1, 11 participants attempted Task 6 using the Cybrarian system, whereas only 7 out of the 15 participants were able to begin the identical task using the Control system.</a:t>
            </a:r>
          </a:p>
          <a:p>
            <a:r>
              <a:rPr lang="en-US" dirty="0" smtClean="0"/>
              <a:t>In absolute terms, more errors were recorded on </a:t>
            </a:r>
            <a:r>
              <a:rPr lang="en-US" dirty="0" err="1" smtClean="0"/>
              <a:t>Cybrarian’s</a:t>
            </a:r>
            <a:r>
              <a:rPr lang="en-US" dirty="0" smtClean="0"/>
              <a:t> later tasks, partly because more people tried them.</a:t>
            </a:r>
          </a:p>
          <a:p>
            <a:r>
              <a:rPr lang="en-US" dirty="0" smtClean="0"/>
              <a:t>Errors per user were significantly lower using the Cybrarian system [F(1, 11) = 17.423, p &lt; 0.01]; indeed, the rate was often negligible under Cybrarian. </a:t>
            </a: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34</a:t>
            </a:fld>
            <a:endParaRPr lang="tr-TR"/>
          </a:p>
        </p:txBody>
      </p:sp>
    </p:spTree>
    <p:extLst>
      <p:ext uri="{BB962C8B-B14F-4D97-AF65-F5344CB8AC3E}">
        <p14:creationId xmlns:p14="http://schemas.microsoft.com/office/powerpoint/2010/main" val="13392066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User </a:t>
            </a:r>
            <a:r>
              <a:rPr lang="tr-TR" dirty="0" err="1" smtClean="0"/>
              <a:t>Hesitation</a:t>
            </a:r>
            <a:endParaRPr lang="en-US" dirty="0"/>
          </a:p>
        </p:txBody>
      </p:sp>
      <p:sp>
        <p:nvSpPr>
          <p:cNvPr id="3" name="İçerik Yer Tutucusu 2"/>
          <p:cNvSpPr>
            <a:spLocks noGrp="1"/>
          </p:cNvSpPr>
          <p:nvPr>
            <p:ph idx="1"/>
          </p:nvPr>
        </p:nvSpPr>
        <p:spPr/>
        <p:txBody>
          <a:bodyPr>
            <a:normAutofit fontScale="77500" lnSpcReduction="20000"/>
          </a:bodyPr>
          <a:lstStyle/>
          <a:p>
            <a:r>
              <a:rPr lang="en-US" dirty="0" smtClean="0"/>
              <a:t>Recorded hesitations are restricted to pausing directly related to a user’s general interaction with the interface.</a:t>
            </a:r>
          </a:p>
          <a:p>
            <a:r>
              <a:rPr lang="en-US" dirty="0" smtClean="0"/>
              <a:t>A standardized measure of hesitations per user is included to the results.</a:t>
            </a:r>
          </a:p>
          <a:p>
            <a:r>
              <a:rPr lang="en-US" dirty="0" smtClean="0"/>
              <a:t>The Cybrarian system was a simpler design and there was therefore less to look at on the screen, the significantly smaller number of hesitations per user that is produced [F(1,11) = 7.981, p &lt; 0.05] is arguably unsurprising.</a:t>
            </a:r>
          </a:p>
          <a:p>
            <a:r>
              <a:rPr lang="en-US" dirty="0" smtClean="0"/>
              <a:t>Using the control system led to higher levels of uncertainty, a greater lack of confidence, and greater confusion.</a:t>
            </a: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35</a:t>
            </a:fld>
            <a:endParaRPr lang="tr-TR"/>
          </a:p>
        </p:txBody>
      </p:sp>
    </p:spTree>
    <p:extLst>
      <p:ext uri="{BB962C8B-B14F-4D97-AF65-F5344CB8AC3E}">
        <p14:creationId xmlns:p14="http://schemas.microsoft.com/office/powerpoint/2010/main" val="8916929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smtClean="0"/>
              <a:t>Request</a:t>
            </a:r>
            <a:r>
              <a:rPr lang="tr-TR" dirty="0" smtClean="0"/>
              <a:t> </a:t>
            </a:r>
            <a:r>
              <a:rPr lang="tr-TR" dirty="0" err="1" smtClean="0"/>
              <a:t>for</a:t>
            </a:r>
            <a:r>
              <a:rPr lang="tr-TR" dirty="0" smtClean="0"/>
              <a:t> Help </a:t>
            </a:r>
            <a:r>
              <a:rPr lang="tr-TR" dirty="0" err="1" smtClean="0"/>
              <a:t>and</a:t>
            </a:r>
            <a:r>
              <a:rPr lang="tr-TR" dirty="0" smtClean="0"/>
              <a:t> </a:t>
            </a:r>
            <a:r>
              <a:rPr lang="tr-TR" dirty="0" err="1" smtClean="0"/>
              <a:t>Facilitator</a:t>
            </a:r>
            <a:r>
              <a:rPr lang="tr-TR" dirty="0" smtClean="0"/>
              <a:t> </a:t>
            </a:r>
            <a:r>
              <a:rPr lang="tr-TR" dirty="0" err="1" smtClean="0"/>
              <a:t>Interventions</a:t>
            </a:r>
            <a:endParaRPr lang="en-US" dirty="0"/>
          </a:p>
        </p:txBody>
      </p:sp>
      <p:sp>
        <p:nvSpPr>
          <p:cNvPr id="3" name="İçerik Yer Tutucusu 2"/>
          <p:cNvSpPr>
            <a:spLocks noGrp="1"/>
          </p:cNvSpPr>
          <p:nvPr>
            <p:ph idx="1"/>
          </p:nvPr>
        </p:nvSpPr>
        <p:spPr/>
        <p:txBody>
          <a:bodyPr/>
          <a:lstStyle/>
          <a:p>
            <a:r>
              <a:rPr lang="en-US" dirty="0" smtClean="0"/>
              <a:t>Participants were instructed not to request help unless they were genuinely stuck and unable to proceed.</a:t>
            </a:r>
          </a:p>
          <a:p>
            <a:r>
              <a:rPr lang="en-US" dirty="0" smtClean="0"/>
              <a:t>The need for any form of help from the facilitator was significantly lower for the Cybrarian system [F(1, 11) = 27.103, p &lt; 0.001].</a:t>
            </a:r>
          </a:p>
          <a:p>
            <a:pPr marL="0" indent="0">
              <a:buNone/>
            </a:pP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36</a:t>
            </a:fld>
            <a:endParaRPr lang="tr-TR"/>
          </a:p>
        </p:txBody>
      </p:sp>
    </p:spTree>
    <p:extLst>
      <p:ext uri="{BB962C8B-B14F-4D97-AF65-F5344CB8AC3E}">
        <p14:creationId xmlns:p14="http://schemas.microsoft.com/office/powerpoint/2010/main" val="40920649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Ratings</a:t>
            </a:r>
            <a:endParaRPr lang="en-US" dirty="0"/>
          </a:p>
        </p:txBody>
      </p:sp>
      <p:sp>
        <p:nvSpPr>
          <p:cNvPr id="3" name="İçerik Yer Tutucusu 2"/>
          <p:cNvSpPr>
            <a:spLocks noGrp="1"/>
          </p:cNvSpPr>
          <p:nvPr>
            <p:ph idx="1"/>
          </p:nvPr>
        </p:nvSpPr>
        <p:spPr/>
        <p:txBody>
          <a:bodyPr>
            <a:normAutofit fontScale="85000" lnSpcReduction="20000"/>
          </a:bodyPr>
          <a:lstStyle/>
          <a:p>
            <a:r>
              <a:rPr lang="en-US" dirty="0" smtClean="0"/>
              <a:t>After each series of tasks was carried out with a system, participants were asked to rate the system they had just used for Ease of Use, Pleasantness and Ease of Remembering on a 7-point scale.</a:t>
            </a:r>
          </a:p>
          <a:p>
            <a:r>
              <a:rPr lang="en-US" dirty="0" smtClean="0"/>
              <a:t>The ratings contrast between the two systems was analyzed using Wilcoxon Signed Rank Tests.</a:t>
            </a:r>
          </a:p>
          <a:p>
            <a:r>
              <a:rPr lang="en-US" dirty="0" smtClean="0"/>
              <a:t>The results indicated a statistically significant preference for Cybrarian on all three measures across both visits.</a:t>
            </a:r>
          </a:p>
          <a:p>
            <a:r>
              <a:rPr lang="en-US" dirty="0" smtClean="0"/>
              <a:t>The difference between the Cybrarian system, specifically designed for this group, and the control system was thus both reliable and pronounced.</a:t>
            </a:r>
          </a:p>
          <a:p>
            <a:pPr marL="0" indent="0">
              <a:buNone/>
            </a:pP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37</a:t>
            </a:fld>
            <a:endParaRPr lang="tr-TR"/>
          </a:p>
        </p:txBody>
      </p:sp>
    </p:spTree>
    <p:extLst>
      <p:ext uri="{BB962C8B-B14F-4D97-AF65-F5344CB8AC3E}">
        <p14:creationId xmlns:p14="http://schemas.microsoft.com/office/powerpoint/2010/main" val="31450217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smtClean="0"/>
              <a:t>Qualitative</a:t>
            </a:r>
            <a:r>
              <a:rPr lang="tr-TR" dirty="0" smtClean="0"/>
              <a:t> </a:t>
            </a:r>
            <a:r>
              <a:rPr lang="tr-TR" dirty="0" err="1" smtClean="0"/>
              <a:t>and</a:t>
            </a:r>
            <a:r>
              <a:rPr lang="tr-TR" dirty="0" smtClean="0"/>
              <a:t> </a:t>
            </a:r>
            <a:r>
              <a:rPr lang="tr-TR" dirty="0" err="1" smtClean="0"/>
              <a:t>Subjective</a:t>
            </a:r>
            <a:r>
              <a:rPr lang="tr-TR" dirty="0" smtClean="0"/>
              <a:t> </a:t>
            </a:r>
            <a:r>
              <a:rPr lang="tr-TR" dirty="0" err="1" smtClean="0"/>
              <a:t>Responses</a:t>
            </a:r>
            <a:endParaRPr lang="en-US" dirty="0"/>
          </a:p>
        </p:txBody>
      </p:sp>
      <p:sp>
        <p:nvSpPr>
          <p:cNvPr id="3" name="İçerik Yer Tutucusu 2"/>
          <p:cNvSpPr>
            <a:spLocks noGrp="1"/>
          </p:cNvSpPr>
          <p:nvPr>
            <p:ph idx="1"/>
          </p:nvPr>
        </p:nvSpPr>
        <p:spPr/>
        <p:txBody>
          <a:bodyPr>
            <a:normAutofit fontScale="77500" lnSpcReduction="20000"/>
          </a:bodyPr>
          <a:lstStyle/>
          <a:p>
            <a:r>
              <a:rPr lang="en-US" dirty="0" smtClean="0"/>
              <a:t>At the end of each visit a short semi-structured interview took place to explore user reactions to the system.</a:t>
            </a:r>
          </a:p>
          <a:p>
            <a:r>
              <a:rPr lang="en-US" dirty="0" smtClean="0"/>
              <a:t>Responses again indicated a strong preference for Cybrarian.</a:t>
            </a:r>
          </a:p>
          <a:p>
            <a:r>
              <a:rPr lang="en-US" dirty="0" smtClean="0"/>
              <a:t>Participants indicated that they are going to use the new email application.</a:t>
            </a:r>
          </a:p>
          <a:p>
            <a:r>
              <a:rPr lang="en-US" dirty="0" smtClean="0"/>
              <a:t>Participants also reported that they felt more inclined to explore other things that computers could do after they had used Cybrarian.</a:t>
            </a:r>
          </a:p>
          <a:p>
            <a:r>
              <a:rPr lang="en-US" dirty="0" smtClean="0"/>
              <a:t>This response confirms Morris’ prediction that a positive initial experience with software encourages users to continue using computers (Morris, 1992).</a:t>
            </a: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38</a:t>
            </a:fld>
            <a:endParaRPr lang="tr-TR"/>
          </a:p>
        </p:txBody>
      </p:sp>
    </p:spTree>
    <p:extLst>
      <p:ext uri="{BB962C8B-B14F-4D97-AF65-F5344CB8AC3E}">
        <p14:creationId xmlns:p14="http://schemas.microsoft.com/office/powerpoint/2010/main" val="16115018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Methodology</a:t>
            </a:r>
            <a:r>
              <a:rPr lang="tr-TR" dirty="0" smtClean="0"/>
              <a:t> </a:t>
            </a:r>
            <a:r>
              <a:rPr lang="tr-TR" dirty="0" err="1" smtClean="0"/>
              <a:t>Notes</a:t>
            </a:r>
            <a:endParaRPr lang="en-US" dirty="0"/>
          </a:p>
        </p:txBody>
      </p:sp>
      <p:sp>
        <p:nvSpPr>
          <p:cNvPr id="3" name="İçerik Yer Tutucusu 2"/>
          <p:cNvSpPr>
            <a:spLocks noGrp="1"/>
          </p:cNvSpPr>
          <p:nvPr>
            <p:ph idx="1"/>
          </p:nvPr>
        </p:nvSpPr>
        <p:spPr/>
        <p:txBody>
          <a:bodyPr/>
          <a:lstStyle/>
          <a:p>
            <a:r>
              <a:rPr lang="en-US" dirty="0" smtClean="0"/>
              <a:t>Thinking aloud</a:t>
            </a:r>
          </a:p>
          <a:p>
            <a:r>
              <a:rPr lang="en-US" dirty="0" smtClean="0"/>
              <a:t>Divided attention</a:t>
            </a:r>
          </a:p>
          <a:p>
            <a:r>
              <a:rPr lang="en-US" dirty="0" smtClean="0"/>
              <a:t>Comparison systems</a:t>
            </a: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39</a:t>
            </a:fld>
            <a:endParaRPr lang="tr-TR"/>
          </a:p>
        </p:txBody>
      </p:sp>
    </p:spTree>
    <p:extLst>
      <p:ext uri="{BB962C8B-B14F-4D97-AF65-F5344CB8AC3E}">
        <p14:creationId xmlns:p14="http://schemas.microsoft.com/office/powerpoint/2010/main" val="3444646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Contents</a:t>
            </a:r>
            <a:endParaRPr lang="en-US" dirty="0"/>
          </a:p>
        </p:txBody>
      </p:sp>
      <p:sp>
        <p:nvSpPr>
          <p:cNvPr id="3" name="İçerik Yer Tutucusu 2"/>
          <p:cNvSpPr>
            <a:spLocks noGrp="1"/>
          </p:cNvSpPr>
          <p:nvPr>
            <p:ph idx="1"/>
          </p:nvPr>
        </p:nvSpPr>
        <p:spPr>
          <a:xfrm>
            <a:off x="457200" y="1556792"/>
            <a:ext cx="8229600" cy="4525963"/>
          </a:xfrm>
        </p:spPr>
        <p:txBody>
          <a:bodyPr/>
          <a:lstStyle/>
          <a:p>
            <a:r>
              <a:rPr lang="en-US" smtClean="0"/>
              <a:t>Methodology Notes</a:t>
            </a:r>
          </a:p>
          <a:p>
            <a:pPr lvl="1"/>
            <a:r>
              <a:rPr lang="en-US" smtClean="0"/>
              <a:t>Think Aloud</a:t>
            </a:r>
          </a:p>
          <a:p>
            <a:pPr lvl="1"/>
            <a:r>
              <a:rPr lang="en-US" smtClean="0"/>
              <a:t>Divided Attention</a:t>
            </a:r>
          </a:p>
          <a:p>
            <a:pPr lvl="1"/>
            <a:r>
              <a:rPr lang="en-US" smtClean="0"/>
              <a:t>Comparison System</a:t>
            </a:r>
          </a:p>
          <a:p>
            <a:r>
              <a:rPr lang="en-US" smtClean="0"/>
              <a:t>Interface Tensions</a:t>
            </a:r>
          </a:p>
          <a:p>
            <a:r>
              <a:rPr lang="en-US" smtClean="0"/>
              <a:t>Conclusion</a:t>
            </a:r>
          </a:p>
          <a:p>
            <a:r>
              <a:rPr lang="en-US" smtClean="0"/>
              <a:t>References</a:t>
            </a:r>
          </a:p>
          <a:p>
            <a:pPr marL="0" indent="0">
              <a:buNone/>
            </a:pPr>
            <a:endParaRPr lang="en-US"/>
          </a:p>
        </p:txBody>
      </p:sp>
      <p:sp>
        <p:nvSpPr>
          <p:cNvPr id="4" name="Slayt Numarası Yer Tutucusu 3"/>
          <p:cNvSpPr>
            <a:spLocks noGrp="1"/>
          </p:cNvSpPr>
          <p:nvPr>
            <p:ph type="sldNum" sz="quarter" idx="12"/>
          </p:nvPr>
        </p:nvSpPr>
        <p:spPr/>
        <p:txBody>
          <a:bodyPr/>
          <a:lstStyle/>
          <a:p>
            <a:fld id="{F302176B-0E47-46AC-8F43-DAB4B8A37D06}" type="slidenum">
              <a:rPr lang="tr-TR" smtClean="0"/>
              <a:t>4</a:t>
            </a:fld>
            <a:endParaRPr lang="tr-TR"/>
          </a:p>
        </p:txBody>
      </p:sp>
    </p:spTree>
    <p:extLst>
      <p:ext uri="{BB962C8B-B14F-4D97-AF65-F5344CB8AC3E}">
        <p14:creationId xmlns:p14="http://schemas.microsoft.com/office/powerpoint/2010/main" val="24988274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Thinking</a:t>
            </a:r>
            <a:r>
              <a:rPr lang="tr-TR" dirty="0" smtClean="0"/>
              <a:t> </a:t>
            </a:r>
            <a:r>
              <a:rPr lang="tr-TR" dirty="0" err="1" smtClean="0"/>
              <a:t>Aloud</a:t>
            </a:r>
            <a:endParaRPr lang="en-US" dirty="0"/>
          </a:p>
        </p:txBody>
      </p:sp>
      <p:sp>
        <p:nvSpPr>
          <p:cNvPr id="3" name="İçerik Yer Tutucusu 2"/>
          <p:cNvSpPr>
            <a:spLocks noGrp="1"/>
          </p:cNvSpPr>
          <p:nvPr>
            <p:ph idx="1"/>
          </p:nvPr>
        </p:nvSpPr>
        <p:spPr/>
        <p:txBody>
          <a:bodyPr/>
          <a:lstStyle/>
          <a:p>
            <a:r>
              <a:rPr lang="en-US" dirty="0" smtClean="0"/>
              <a:t>Thinking aloud was a methodology that had been successfully used by the industry usability engineers on the project.</a:t>
            </a:r>
          </a:p>
          <a:p>
            <a:r>
              <a:rPr lang="en-US" dirty="0" smtClean="0"/>
              <a:t>The use of the think aloud protocol with older users can generate rich and interesting information, but will increase the cognitive complexity of the task.</a:t>
            </a:r>
          </a:p>
          <a:p>
            <a:endParaRPr lang="en-US" dirty="0" smtClean="0"/>
          </a:p>
        </p:txBody>
      </p:sp>
      <p:sp>
        <p:nvSpPr>
          <p:cNvPr id="4" name="Slayt Numarası Yer Tutucusu 3"/>
          <p:cNvSpPr>
            <a:spLocks noGrp="1"/>
          </p:cNvSpPr>
          <p:nvPr>
            <p:ph type="sldNum" sz="quarter" idx="12"/>
          </p:nvPr>
        </p:nvSpPr>
        <p:spPr/>
        <p:txBody>
          <a:bodyPr/>
          <a:lstStyle/>
          <a:p>
            <a:fld id="{F302176B-0E47-46AC-8F43-DAB4B8A37D06}" type="slidenum">
              <a:rPr lang="tr-TR" smtClean="0"/>
              <a:t>40</a:t>
            </a:fld>
            <a:endParaRPr lang="tr-TR"/>
          </a:p>
        </p:txBody>
      </p:sp>
    </p:spTree>
    <p:extLst>
      <p:ext uri="{BB962C8B-B14F-4D97-AF65-F5344CB8AC3E}">
        <p14:creationId xmlns:p14="http://schemas.microsoft.com/office/powerpoint/2010/main" val="29006435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Dividing</a:t>
            </a:r>
            <a:r>
              <a:rPr lang="tr-TR" dirty="0" smtClean="0"/>
              <a:t> </a:t>
            </a:r>
            <a:r>
              <a:rPr lang="tr-TR" dirty="0" err="1" smtClean="0"/>
              <a:t>Attention</a:t>
            </a:r>
            <a:endParaRPr lang="en-US" dirty="0"/>
          </a:p>
        </p:txBody>
      </p:sp>
      <p:sp>
        <p:nvSpPr>
          <p:cNvPr id="3" name="İçerik Yer Tutucusu 2"/>
          <p:cNvSpPr>
            <a:spLocks noGrp="1"/>
          </p:cNvSpPr>
          <p:nvPr>
            <p:ph idx="1"/>
          </p:nvPr>
        </p:nvSpPr>
        <p:spPr/>
        <p:txBody>
          <a:bodyPr>
            <a:normAutofit fontScale="92500" lnSpcReduction="20000"/>
          </a:bodyPr>
          <a:lstStyle/>
          <a:p>
            <a:r>
              <a:rPr lang="en-US" dirty="0" smtClean="0"/>
              <a:t>Interface complexity also appeared to have an impact on some users’ ability to use the keyboard and interface elements.</a:t>
            </a:r>
          </a:p>
          <a:p>
            <a:r>
              <a:rPr lang="en-US" dirty="0" smtClean="0"/>
              <a:t>Participant 8 repeatedly forgot small details about using the computer and the keyboard when she was using the control system.</a:t>
            </a:r>
          </a:p>
          <a:p>
            <a:r>
              <a:rPr lang="en-US" dirty="0" smtClean="0"/>
              <a:t>Such small errors, apparently unrelated to the system comparison, were not consistently recorded but observations like these suggest that a more holistic approach to the user experience might yield interesting supporting information.</a:t>
            </a: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41</a:t>
            </a:fld>
            <a:endParaRPr lang="tr-TR"/>
          </a:p>
        </p:txBody>
      </p:sp>
    </p:spTree>
    <p:extLst>
      <p:ext uri="{BB962C8B-B14F-4D97-AF65-F5344CB8AC3E}">
        <p14:creationId xmlns:p14="http://schemas.microsoft.com/office/powerpoint/2010/main" val="36821315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Comparison System</a:t>
            </a:r>
            <a:endParaRPr lang="en-US" dirty="0"/>
          </a:p>
        </p:txBody>
      </p:sp>
      <p:sp>
        <p:nvSpPr>
          <p:cNvPr id="3" name="İçerik Yer Tutucusu 2"/>
          <p:cNvSpPr>
            <a:spLocks noGrp="1"/>
          </p:cNvSpPr>
          <p:nvPr>
            <p:ph idx="1"/>
          </p:nvPr>
        </p:nvSpPr>
        <p:spPr/>
        <p:txBody>
          <a:bodyPr>
            <a:normAutofit fontScale="85000" lnSpcReduction="10000"/>
          </a:bodyPr>
          <a:lstStyle/>
          <a:p>
            <a:r>
              <a:rPr lang="en-US" dirty="0" smtClean="0"/>
              <a:t>Working with this user group has well-documented difficulties (</a:t>
            </a:r>
            <a:r>
              <a:rPr lang="en-US" dirty="0" err="1" smtClean="0"/>
              <a:t>Eisma</a:t>
            </a:r>
            <a:r>
              <a:rPr lang="en-US" dirty="0" smtClean="0"/>
              <a:t> et al., 2004).</a:t>
            </a:r>
          </a:p>
          <a:p>
            <a:r>
              <a:rPr lang="en-US" dirty="0" smtClean="0"/>
              <a:t>One fundamental barrier to successful communication is the participants’ lack of knowledge about the area, which makes it very difficult to carry out traditional user-</a:t>
            </a:r>
            <a:r>
              <a:rPr lang="en-US" dirty="0" err="1" smtClean="0"/>
              <a:t>centred</a:t>
            </a:r>
            <a:r>
              <a:rPr lang="en-US" dirty="0" smtClean="0"/>
              <a:t> design activities or get useful subjective feedback from the users.</a:t>
            </a:r>
          </a:p>
          <a:p>
            <a:r>
              <a:rPr lang="en-US" dirty="0" smtClean="0"/>
              <a:t>Using two different systems allowed users to compare and vitally, using Cybrarian successfully gave them the confidence to criticize Outlook Express.</a:t>
            </a: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42</a:t>
            </a:fld>
            <a:endParaRPr lang="tr-TR"/>
          </a:p>
        </p:txBody>
      </p:sp>
    </p:spTree>
    <p:extLst>
      <p:ext uri="{BB962C8B-B14F-4D97-AF65-F5344CB8AC3E}">
        <p14:creationId xmlns:p14="http://schemas.microsoft.com/office/powerpoint/2010/main" val="23015735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Conclusion</a:t>
            </a:r>
            <a:endParaRPr lang="en-US" dirty="0"/>
          </a:p>
        </p:txBody>
      </p:sp>
      <p:sp>
        <p:nvSpPr>
          <p:cNvPr id="3" name="İçerik Yer Tutucusu 2"/>
          <p:cNvSpPr>
            <a:spLocks noGrp="1"/>
          </p:cNvSpPr>
          <p:nvPr>
            <p:ph idx="1"/>
          </p:nvPr>
        </p:nvSpPr>
        <p:spPr/>
        <p:txBody>
          <a:bodyPr>
            <a:normAutofit fontScale="85000" lnSpcReduction="10000"/>
          </a:bodyPr>
          <a:lstStyle/>
          <a:p>
            <a:r>
              <a:rPr lang="en-US" dirty="0" smtClean="0"/>
              <a:t>Cybrarian which is a specially designed system was significantly more usable than an industry – standard equivalent.</a:t>
            </a:r>
          </a:p>
          <a:p>
            <a:r>
              <a:rPr lang="en-US" dirty="0" smtClean="0"/>
              <a:t>The positive experience with the Cybrarian system led participants to be more confident about computer use generally, and about Internet use.</a:t>
            </a:r>
          </a:p>
          <a:p>
            <a:r>
              <a:rPr lang="en-US" dirty="0" smtClean="0"/>
              <a:t>Cybrarian system differed from the commercial system in many ways; including a simplified interface, reduced clutter on the screen, reduction of terminology, clear and simple navigation paths, and a particular type of ‘help’.</a:t>
            </a: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43</a:t>
            </a:fld>
            <a:endParaRPr lang="tr-TR"/>
          </a:p>
        </p:txBody>
      </p:sp>
    </p:spTree>
    <p:extLst>
      <p:ext uri="{BB962C8B-B14F-4D97-AF65-F5344CB8AC3E}">
        <p14:creationId xmlns:p14="http://schemas.microsoft.com/office/powerpoint/2010/main" val="37451850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Conclusion</a:t>
            </a:r>
            <a:endParaRPr lang="en-US" dirty="0"/>
          </a:p>
        </p:txBody>
      </p:sp>
      <p:sp>
        <p:nvSpPr>
          <p:cNvPr id="3" name="İçerik Yer Tutucusu 2"/>
          <p:cNvSpPr>
            <a:spLocks noGrp="1"/>
          </p:cNvSpPr>
          <p:nvPr>
            <p:ph idx="1"/>
          </p:nvPr>
        </p:nvSpPr>
        <p:spPr/>
        <p:txBody>
          <a:bodyPr>
            <a:normAutofit lnSpcReduction="10000"/>
          </a:bodyPr>
          <a:lstStyle/>
          <a:p>
            <a:r>
              <a:rPr lang="en-US" dirty="0" smtClean="0"/>
              <a:t>Many of characteristics of the current Cybrarian system are also appropriate for other non-users.</a:t>
            </a:r>
          </a:p>
          <a:p>
            <a:r>
              <a:rPr lang="en-US" dirty="0" smtClean="0"/>
              <a:t>Both research and experience indicate that initial impressions are very important in deciding whether or not people persevere with computers.</a:t>
            </a:r>
          </a:p>
          <a:p>
            <a:r>
              <a:rPr lang="en-US" dirty="0" smtClean="0"/>
              <a:t>Once learners have developed confidence, they are capable of further exploration.</a:t>
            </a:r>
          </a:p>
        </p:txBody>
      </p:sp>
      <p:sp>
        <p:nvSpPr>
          <p:cNvPr id="4" name="Slayt Numarası Yer Tutucusu 3"/>
          <p:cNvSpPr>
            <a:spLocks noGrp="1"/>
          </p:cNvSpPr>
          <p:nvPr>
            <p:ph type="sldNum" sz="quarter" idx="12"/>
          </p:nvPr>
        </p:nvSpPr>
        <p:spPr/>
        <p:txBody>
          <a:bodyPr/>
          <a:lstStyle/>
          <a:p>
            <a:fld id="{F302176B-0E47-46AC-8F43-DAB4B8A37D06}" type="slidenum">
              <a:rPr lang="tr-TR" smtClean="0"/>
              <a:t>44</a:t>
            </a:fld>
            <a:endParaRPr lang="tr-TR"/>
          </a:p>
        </p:txBody>
      </p:sp>
    </p:spTree>
    <p:extLst>
      <p:ext uri="{BB962C8B-B14F-4D97-AF65-F5344CB8AC3E}">
        <p14:creationId xmlns:p14="http://schemas.microsoft.com/office/powerpoint/2010/main" val="41596973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Conclusion</a:t>
            </a:r>
            <a:endParaRPr lang="en-US" dirty="0"/>
          </a:p>
        </p:txBody>
      </p:sp>
      <p:sp>
        <p:nvSpPr>
          <p:cNvPr id="3" name="İçerik Yer Tutucusu 2"/>
          <p:cNvSpPr>
            <a:spLocks noGrp="1"/>
          </p:cNvSpPr>
          <p:nvPr>
            <p:ph idx="1"/>
          </p:nvPr>
        </p:nvSpPr>
        <p:spPr/>
        <p:txBody>
          <a:bodyPr/>
          <a:lstStyle/>
          <a:p>
            <a:r>
              <a:rPr lang="en-US" dirty="0" smtClean="0"/>
              <a:t>There is no doubt that contemporary computers are powerful enough to hide most of their excessive complexity from the user, but it is equally true that this involves</a:t>
            </a:r>
            <a:r>
              <a:rPr lang="tr-TR" dirty="0" smtClean="0"/>
              <a:t> </a:t>
            </a:r>
            <a:r>
              <a:rPr lang="tr-TR" dirty="0"/>
              <a:t>a </a:t>
            </a:r>
            <a:r>
              <a:rPr lang="en-US" dirty="0" smtClean="0"/>
              <a:t>paradigm</a:t>
            </a:r>
            <a:r>
              <a:rPr lang="tr-TR" dirty="0" smtClean="0"/>
              <a:t> </a:t>
            </a:r>
            <a:r>
              <a:rPr lang="en-US" dirty="0" smtClean="0"/>
              <a:t>shift in managers’, designers’ and developers’ understanding of what a good computer system is, and a recognition that a market exists for appropriately </a:t>
            </a:r>
            <a:r>
              <a:rPr lang="tr-TR" dirty="0" err="1" smtClean="0"/>
              <a:t>design</a:t>
            </a:r>
            <a:r>
              <a:rPr lang="tr-TR" dirty="0"/>
              <a:t>, </a:t>
            </a:r>
            <a:r>
              <a:rPr lang="tr-TR" dirty="0" err="1"/>
              <a:t>simple</a:t>
            </a:r>
            <a:r>
              <a:rPr lang="tr-TR" dirty="0"/>
              <a:t> </a:t>
            </a:r>
            <a:r>
              <a:rPr lang="tr-TR" dirty="0" err="1"/>
              <a:t>interface</a:t>
            </a:r>
            <a:r>
              <a:rPr lang="tr-TR" dirty="0"/>
              <a:t>.</a:t>
            </a:r>
            <a:endParaRPr lang="en-US" dirty="0"/>
          </a:p>
          <a:p>
            <a:pPr marL="0" indent="0">
              <a:buNone/>
            </a:pP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45</a:t>
            </a:fld>
            <a:endParaRPr lang="tr-TR"/>
          </a:p>
        </p:txBody>
      </p:sp>
    </p:spTree>
    <p:extLst>
      <p:ext uri="{BB962C8B-B14F-4D97-AF65-F5344CB8AC3E}">
        <p14:creationId xmlns:p14="http://schemas.microsoft.com/office/powerpoint/2010/main" val="35306598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References</a:t>
            </a:r>
            <a:endParaRPr lang="en-US" dirty="0"/>
          </a:p>
        </p:txBody>
      </p:sp>
      <p:sp>
        <p:nvSpPr>
          <p:cNvPr id="3" name="İçerik Yer Tutucusu 2"/>
          <p:cNvSpPr>
            <a:spLocks noGrp="1"/>
          </p:cNvSpPr>
          <p:nvPr>
            <p:ph idx="1"/>
          </p:nvPr>
        </p:nvSpPr>
        <p:spPr/>
        <p:txBody>
          <a:bodyPr>
            <a:noAutofit/>
          </a:bodyPr>
          <a:lstStyle/>
          <a:p>
            <a:r>
              <a:rPr lang="en-US" sz="1600" dirty="0"/>
              <a:t>Age Concern, 2002. IT, Internet and older people: management survey, Age Concern 2002.</a:t>
            </a:r>
          </a:p>
          <a:p>
            <a:r>
              <a:rPr lang="en-US" sz="1600" dirty="0"/>
              <a:t>Andrews, G.J., Gavin, N., Begley, S., </a:t>
            </a:r>
            <a:r>
              <a:rPr lang="en-US" sz="1600" dirty="0" err="1"/>
              <a:t>Brodie</a:t>
            </a:r>
            <a:r>
              <a:rPr lang="en-US" sz="1600" dirty="0"/>
              <a:t>, D., 2003. Assisting friendships, combating loneliness: users’ views </a:t>
            </a:r>
            <a:r>
              <a:rPr lang="en-US" sz="1600" dirty="0" smtClean="0"/>
              <a:t>on</a:t>
            </a:r>
            <a:r>
              <a:rPr lang="tr-TR" sz="1600" dirty="0" smtClean="0"/>
              <a:t> </a:t>
            </a:r>
            <a:r>
              <a:rPr lang="en-US" sz="1600" dirty="0" smtClean="0"/>
              <a:t>a </a:t>
            </a:r>
            <a:r>
              <a:rPr lang="en-US" sz="1600" dirty="0"/>
              <a:t>‘befriending’ scheme. Ageing and Society 23, 349–362.</a:t>
            </a:r>
          </a:p>
          <a:p>
            <a:r>
              <a:rPr lang="en-US" sz="1600" dirty="0" err="1"/>
              <a:t>Arnott</a:t>
            </a:r>
            <a:r>
              <a:rPr lang="en-US" sz="1600" dirty="0"/>
              <a:t>, J.L., </a:t>
            </a:r>
            <a:r>
              <a:rPr lang="en-US" sz="1600" dirty="0" err="1"/>
              <a:t>Khairulla</a:t>
            </a:r>
            <a:r>
              <a:rPr lang="en-US" sz="1600" dirty="0"/>
              <a:t>, Z., Dickinson, A., </a:t>
            </a:r>
            <a:r>
              <a:rPr lang="en-US" sz="1600" dirty="0" err="1"/>
              <a:t>Syme</a:t>
            </a:r>
            <a:r>
              <a:rPr lang="en-US" sz="1600" dirty="0"/>
              <a:t>, A, </a:t>
            </a:r>
            <a:r>
              <a:rPr lang="en-US" sz="1600" dirty="0" err="1"/>
              <a:t>Alm</a:t>
            </a:r>
            <a:r>
              <a:rPr lang="en-US" sz="1600" dirty="0"/>
              <a:t>, N., </a:t>
            </a:r>
            <a:r>
              <a:rPr lang="en-US" sz="1600" dirty="0" err="1"/>
              <a:t>Eisma</a:t>
            </a:r>
            <a:r>
              <a:rPr lang="en-US" sz="1600" dirty="0"/>
              <a:t>, R., </a:t>
            </a:r>
            <a:r>
              <a:rPr lang="en-US" sz="1600" dirty="0" err="1"/>
              <a:t>Gregor</a:t>
            </a:r>
            <a:r>
              <a:rPr lang="en-US" sz="1600" dirty="0"/>
              <a:t>, P., 2004. Email Interfaces for </a:t>
            </a:r>
            <a:r>
              <a:rPr lang="en-US" sz="1600" dirty="0" smtClean="0"/>
              <a:t>Older</a:t>
            </a:r>
            <a:r>
              <a:rPr lang="tr-TR" sz="1600" dirty="0" smtClean="0"/>
              <a:t> </a:t>
            </a:r>
            <a:r>
              <a:rPr lang="en-US" sz="1600" dirty="0" smtClean="0"/>
              <a:t>People</a:t>
            </a:r>
            <a:r>
              <a:rPr lang="en-US" sz="1600" dirty="0"/>
              <a:t>. Proceedings of the IEEE SMC International Conference on </a:t>
            </a:r>
            <a:r>
              <a:rPr lang="en-US" sz="1600" dirty="0" err="1"/>
              <a:t>Systems,Man</a:t>
            </a:r>
            <a:r>
              <a:rPr lang="en-US" sz="1600" dirty="0"/>
              <a:t> and Cybernetics, The </a:t>
            </a:r>
            <a:r>
              <a:rPr lang="en-US" sz="1600" dirty="0" smtClean="0"/>
              <a:t>Hague,</a:t>
            </a:r>
            <a:r>
              <a:rPr lang="tr-TR" sz="1600" dirty="0" smtClean="0"/>
              <a:t> </a:t>
            </a:r>
            <a:r>
              <a:rPr lang="en-US" sz="1600" dirty="0" smtClean="0"/>
              <a:t>The </a:t>
            </a:r>
            <a:r>
              <a:rPr lang="en-US" sz="1600" dirty="0"/>
              <a:t>Netherlands, October 10–13.</a:t>
            </a:r>
          </a:p>
          <a:p>
            <a:r>
              <a:rPr lang="en-US" sz="1600" dirty="0"/>
              <a:t>Carmichael, A., 1999. Style Guide for the Design of Interactive Television Services for Elderly </a:t>
            </a:r>
            <a:r>
              <a:rPr lang="en-US" sz="1600" dirty="0" smtClean="0"/>
              <a:t>Viewers.</a:t>
            </a:r>
            <a:r>
              <a:rPr lang="tr-TR" sz="1600" dirty="0" smtClean="0"/>
              <a:t> </a:t>
            </a:r>
            <a:r>
              <a:rPr lang="en-US" sz="1600" dirty="0" smtClean="0"/>
              <a:t>Independent </a:t>
            </a:r>
            <a:r>
              <a:rPr lang="en-US" sz="1600" dirty="0"/>
              <a:t>Television Commission, London.</a:t>
            </a:r>
          </a:p>
          <a:p>
            <a:r>
              <a:rPr lang="en-US" sz="1600" dirty="0"/>
              <a:t>Chadwick-Dias, A., McNulty M., </a:t>
            </a:r>
            <a:r>
              <a:rPr lang="en-US" sz="1600" dirty="0" err="1"/>
              <a:t>Tullis</a:t>
            </a:r>
            <a:r>
              <a:rPr lang="en-US" sz="1600" dirty="0"/>
              <a:t> T., 2003. Web usability and age: how design changes can </a:t>
            </a:r>
            <a:r>
              <a:rPr lang="en-US" sz="1600" dirty="0" smtClean="0"/>
              <a:t>improve</a:t>
            </a:r>
            <a:r>
              <a:rPr lang="tr-TR" sz="1600" dirty="0" smtClean="0"/>
              <a:t> </a:t>
            </a:r>
            <a:r>
              <a:rPr lang="en-US" sz="1600" dirty="0" smtClean="0"/>
              <a:t>performance</a:t>
            </a:r>
            <a:r>
              <a:rPr lang="en-US" sz="1600" dirty="0"/>
              <a:t>. Proceedings of the </a:t>
            </a:r>
            <a:r>
              <a:rPr lang="en-US" sz="1600" dirty="0" err="1"/>
              <a:t>ACMConference</a:t>
            </a:r>
            <a:r>
              <a:rPr lang="en-US" sz="1600" dirty="0"/>
              <a:t> on Universal Usability, Vancouver, Canada, November </a:t>
            </a:r>
            <a:r>
              <a:rPr lang="en-US" sz="1600" dirty="0" smtClean="0"/>
              <a:t>16–</a:t>
            </a:r>
            <a:r>
              <a:rPr lang="tr-TR" sz="1600" dirty="0" smtClean="0"/>
              <a:t> </a:t>
            </a:r>
            <a:r>
              <a:rPr lang="en-US" sz="1600" dirty="0" smtClean="0"/>
              <a:t>17</a:t>
            </a:r>
            <a:r>
              <a:rPr lang="en-US" sz="1600" dirty="0"/>
              <a:t>, 2003, pp. 30–37.</a:t>
            </a:r>
          </a:p>
          <a:p>
            <a:r>
              <a:rPr lang="en-US" sz="1600" dirty="0" err="1"/>
              <a:t>Chaparro</a:t>
            </a:r>
            <a:r>
              <a:rPr lang="en-US" sz="1600" dirty="0"/>
              <a:t>, A., </a:t>
            </a:r>
            <a:r>
              <a:rPr lang="en-US" sz="1600" dirty="0" err="1"/>
              <a:t>Bohan</a:t>
            </a:r>
            <a:r>
              <a:rPr lang="en-US" sz="1600" dirty="0"/>
              <a:t>, M., Fernandez, J., Choi, S.D., </a:t>
            </a:r>
            <a:r>
              <a:rPr lang="en-US" sz="1600" dirty="0" err="1"/>
              <a:t>Kattel</a:t>
            </a:r>
            <a:r>
              <a:rPr lang="en-US" sz="1600" dirty="0"/>
              <a:t>, B., 1999. The impact of age on </a:t>
            </a:r>
            <a:r>
              <a:rPr lang="en-US" sz="1600" dirty="0" smtClean="0"/>
              <a:t>compute</a:t>
            </a:r>
            <a:r>
              <a:rPr lang="tr-TR" sz="1600" dirty="0" smtClean="0"/>
              <a:t> </a:t>
            </a:r>
            <a:r>
              <a:rPr lang="en-US" sz="1600" dirty="0" smtClean="0"/>
              <a:t>input device</a:t>
            </a:r>
            <a:r>
              <a:rPr lang="tr-TR" sz="1600" dirty="0" smtClean="0"/>
              <a:t> </a:t>
            </a:r>
            <a:r>
              <a:rPr lang="en-US" sz="1600" dirty="0" smtClean="0"/>
              <a:t>use</a:t>
            </a:r>
            <a:r>
              <a:rPr lang="en-US" sz="1600" dirty="0"/>
              <a:t>: psychophysical and physiological measures. International Journal of Industrial Ergonomics 24, 503–513.</a:t>
            </a:r>
          </a:p>
          <a:p>
            <a:r>
              <a:rPr lang="en-US" sz="1600" dirty="0"/>
              <a:t>Coyne, K.P., Nielsen, J., 2002. Web Usability for Senior Citizens: Design Guidelines based on Usability </a:t>
            </a:r>
            <a:r>
              <a:rPr lang="en-US" sz="1600" dirty="0" smtClean="0"/>
              <a:t>Studies</a:t>
            </a:r>
            <a:r>
              <a:rPr lang="tr-TR" sz="1600" dirty="0" smtClean="0"/>
              <a:t> </a:t>
            </a:r>
            <a:r>
              <a:rPr lang="en-US" sz="1600" dirty="0" smtClean="0"/>
              <a:t>with </a:t>
            </a:r>
            <a:r>
              <a:rPr lang="en-US" sz="1600" dirty="0"/>
              <a:t>People Age 65 and Older. Nielsen Norman Group.</a:t>
            </a:r>
          </a:p>
          <a:p>
            <a:r>
              <a:rPr lang="en-US" sz="1600" dirty="0"/>
              <a:t>Crystal, D., 2001. Language and the Internet. Cambridge University Press, Cambridge</a:t>
            </a:r>
            <a:r>
              <a:rPr lang="en-US" sz="1600" dirty="0" smtClean="0"/>
              <a:t>.</a:t>
            </a:r>
            <a:endParaRPr lang="tr-TR" sz="1600" dirty="0" smtClean="0"/>
          </a:p>
          <a:p>
            <a:endParaRPr lang="en-US" sz="1600"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46</a:t>
            </a:fld>
            <a:endParaRPr lang="tr-TR"/>
          </a:p>
        </p:txBody>
      </p:sp>
    </p:spTree>
    <p:extLst>
      <p:ext uri="{BB962C8B-B14F-4D97-AF65-F5344CB8AC3E}">
        <p14:creationId xmlns:p14="http://schemas.microsoft.com/office/powerpoint/2010/main" val="26600263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References</a:t>
            </a:r>
            <a:endParaRPr lang="en-US" dirty="0"/>
          </a:p>
        </p:txBody>
      </p:sp>
      <p:sp>
        <p:nvSpPr>
          <p:cNvPr id="3" name="İçerik Yer Tutucusu 2"/>
          <p:cNvSpPr>
            <a:spLocks noGrp="1"/>
          </p:cNvSpPr>
          <p:nvPr>
            <p:ph idx="1"/>
          </p:nvPr>
        </p:nvSpPr>
        <p:spPr/>
        <p:txBody>
          <a:bodyPr>
            <a:noAutofit/>
          </a:bodyPr>
          <a:lstStyle/>
          <a:p>
            <a:r>
              <a:rPr lang="en-US" sz="1600" dirty="0" err="1"/>
              <a:t>Czaja</a:t>
            </a:r>
            <a:r>
              <a:rPr lang="en-US" sz="1600" dirty="0"/>
              <a:t>, S.J., 1997. Computer technology and the older adult. In: </a:t>
            </a:r>
            <a:r>
              <a:rPr lang="en-US" sz="1600" dirty="0" err="1"/>
              <a:t>Helander</a:t>
            </a:r>
            <a:r>
              <a:rPr lang="en-US" sz="1600" dirty="0"/>
              <a:t>, M.G., </a:t>
            </a:r>
            <a:r>
              <a:rPr lang="en-US" sz="1600" dirty="0" err="1"/>
              <a:t>Landauer</a:t>
            </a:r>
            <a:r>
              <a:rPr lang="en-US" sz="1600" dirty="0"/>
              <a:t>, T.K., </a:t>
            </a:r>
            <a:r>
              <a:rPr lang="en-US" sz="1600" dirty="0" err="1"/>
              <a:t>Prabhu</a:t>
            </a:r>
            <a:r>
              <a:rPr lang="en-US" sz="1600" dirty="0"/>
              <a:t>, P.V</a:t>
            </a:r>
            <a:r>
              <a:rPr lang="en-US" sz="1600" dirty="0" smtClean="0"/>
              <a:t>.</a:t>
            </a:r>
            <a:r>
              <a:rPr lang="tr-TR" sz="1600" dirty="0" smtClean="0"/>
              <a:t> </a:t>
            </a:r>
            <a:r>
              <a:rPr lang="en-US" sz="1600" dirty="0" smtClean="0"/>
              <a:t>(</a:t>
            </a:r>
            <a:r>
              <a:rPr lang="en-US" sz="1600" dirty="0"/>
              <a:t>Eds.), Handbook of Human–Computer Interaction. Elsevier, Amsterdam, pp. 797–812.</a:t>
            </a:r>
          </a:p>
          <a:p>
            <a:r>
              <a:rPr lang="en-US" sz="1600" dirty="0" err="1"/>
              <a:t>Czaja</a:t>
            </a:r>
            <a:r>
              <a:rPr lang="en-US" sz="1600" dirty="0"/>
              <a:t>, S.J., Lee, C.C., 2003. Designing computer systems for older adults. In: </a:t>
            </a:r>
            <a:r>
              <a:rPr lang="en-US" sz="1600" dirty="0" err="1"/>
              <a:t>Jacko</a:t>
            </a:r>
            <a:r>
              <a:rPr lang="en-US" sz="1600" dirty="0"/>
              <a:t>, J.A., Sears, A. (Eds.), </a:t>
            </a:r>
            <a:r>
              <a:rPr lang="en-US" sz="1600" dirty="0" smtClean="0"/>
              <a:t>The</a:t>
            </a:r>
            <a:r>
              <a:rPr lang="tr-TR" sz="1600" dirty="0" smtClean="0"/>
              <a:t> </a:t>
            </a:r>
            <a:r>
              <a:rPr lang="en-US" sz="1600" dirty="0" smtClean="0"/>
              <a:t>Human-Computer </a:t>
            </a:r>
            <a:r>
              <a:rPr lang="en-US" sz="1600" dirty="0"/>
              <a:t>Interaction Handbook: Fundamentals, Evolving Technologies and Emerging </a:t>
            </a:r>
            <a:r>
              <a:rPr lang="en-US" sz="1600" dirty="0" smtClean="0"/>
              <a:t>Applications.</a:t>
            </a:r>
            <a:r>
              <a:rPr lang="tr-TR" sz="1600" dirty="0" smtClean="0"/>
              <a:t> </a:t>
            </a:r>
            <a:r>
              <a:rPr lang="en-US" sz="1600" dirty="0" smtClean="0"/>
              <a:t>Lawrence </a:t>
            </a:r>
            <a:r>
              <a:rPr lang="en-US" sz="1600" dirty="0"/>
              <a:t>Erlbaum Associates, pp. 413–427.</a:t>
            </a:r>
          </a:p>
          <a:p>
            <a:r>
              <a:rPr lang="en-US" sz="1600" dirty="0" err="1"/>
              <a:t>Czaja</a:t>
            </a:r>
            <a:r>
              <a:rPr lang="en-US" sz="1600" dirty="0"/>
              <a:t>, S.J., </a:t>
            </a:r>
            <a:r>
              <a:rPr lang="en-US" sz="1600" dirty="0" err="1"/>
              <a:t>Guerrier</a:t>
            </a:r>
            <a:r>
              <a:rPr lang="en-US" sz="1600" dirty="0"/>
              <a:t>, </a:t>
            </a:r>
            <a:r>
              <a:rPr lang="en-US" sz="1600" dirty="0" err="1"/>
              <a:t>J.H.,Nair</a:t>
            </a:r>
            <a:r>
              <a:rPr lang="en-US" sz="1600" dirty="0"/>
              <a:t>, S.N., </a:t>
            </a:r>
            <a:r>
              <a:rPr lang="en-US" sz="1600" dirty="0" err="1"/>
              <a:t>Landauer</a:t>
            </a:r>
            <a:r>
              <a:rPr lang="en-US" sz="1600" dirty="0"/>
              <a:t>, T.K., 1993. Computer communication as an aid to independence </a:t>
            </a:r>
            <a:r>
              <a:rPr lang="en-US" sz="1600" dirty="0" smtClean="0"/>
              <a:t>for</a:t>
            </a:r>
            <a:r>
              <a:rPr lang="tr-TR" sz="1600" dirty="0" smtClean="0"/>
              <a:t> </a:t>
            </a:r>
            <a:r>
              <a:rPr lang="en-US" sz="1600" dirty="0" smtClean="0"/>
              <a:t>older </a:t>
            </a:r>
            <a:r>
              <a:rPr lang="en-US" sz="1600" dirty="0"/>
              <a:t>adults. </a:t>
            </a:r>
            <a:r>
              <a:rPr lang="en-US" sz="1600" dirty="0" err="1"/>
              <a:t>Behaviour</a:t>
            </a:r>
            <a:r>
              <a:rPr lang="en-US" sz="1600" dirty="0"/>
              <a:t> and Information Technology 12 (4), 197–207.</a:t>
            </a:r>
          </a:p>
          <a:p>
            <a:r>
              <a:rPr lang="en-US" sz="1600" dirty="0" err="1"/>
              <a:t>Danowski</a:t>
            </a:r>
            <a:r>
              <a:rPr lang="en-US" sz="1600" dirty="0"/>
              <a:t>, J.A., Sacks, W., 1980. Computer Communication and the Elderly. Experimental Aging Research 6 (2</a:t>
            </a:r>
            <a:r>
              <a:rPr lang="en-US" sz="1600" dirty="0" smtClean="0"/>
              <a:t>),</a:t>
            </a:r>
            <a:r>
              <a:rPr lang="tr-TR" sz="1600" dirty="0" smtClean="0"/>
              <a:t> </a:t>
            </a:r>
            <a:r>
              <a:rPr lang="en-US" sz="1600" dirty="0" smtClean="0"/>
              <a:t>125–135</a:t>
            </a:r>
            <a:r>
              <a:rPr lang="en-US" sz="1600" dirty="0"/>
              <a:t>.</a:t>
            </a:r>
          </a:p>
          <a:p>
            <a:r>
              <a:rPr lang="en-US" sz="1600" dirty="0" err="1"/>
              <a:t>Echt</a:t>
            </a:r>
            <a:r>
              <a:rPr lang="en-US" sz="1600" dirty="0"/>
              <a:t>, K.V., 2002. Designing web-based health information for older adults: visual considerations and </a:t>
            </a:r>
            <a:r>
              <a:rPr lang="en-US" sz="1600" dirty="0" smtClean="0"/>
              <a:t>design</a:t>
            </a:r>
            <a:r>
              <a:rPr lang="tr-TR" sz="1600" dirty="0" smtClean="0"/>
              <a:t> </a:t>
            </a:r>
            <a:r>
              <a:rPr lang="en-US" sz="1600" dirty="0" smtClean="0"/>
              <a:t>directives</a:t>
            </a:r>
            <a:r>
              <a:rPr lang="en-US" sz="1600" dirty="0"/>
              <a:t>. In: Morrell, R.W. (Ed.), Older Adults, Health Information and the World Wide Web. </a:t>
            </a:r>
            <a:r>
              <a:rPr lang="en-US" sz="1600" dirty="0" smtClean="0"/>
              <a:t>Lawrence</a:t>
            </a:r>
            <a:r>
              <a:rPr lang="tr-TR" sz="1600" dirty="0" smtClean="0"/>
              <a:t> </a:t>
            </a:r>
            <a:r>
              <a:rPr lang="en-US" sz="1600" dirty="0" smtClean="0"/>
              <a:t>Erlbaum </a:t>
            </a:r>
            <a:r>
              <a:rPr lang="en-US" sz="1600" dirty="0"/>
              <a:t>Associates, pp. 61–87.</a:t>
            </a:r>
          </a:p>
          <a:p>
            <a:r>
              <a:rPr lang="en-US" sz="1600" dirty="0" err="1"/>
              <a:t>Eisma</a:t>
            </a:r>
            <a:r>
              <a:rPr lang="en-US" sz="1600" dirty="0"/>
              <a:t>, R., Dickinson, A., Goodman, J., </a:t>
            </a:r>
            <a:r>
              <a:rPr lang="en-US" sz="1600" dirty="0" err="1"/>
              <a:t>Syme</a:t>
            </a:r>
            <a:r>
              <a:rPr lang="en-US" sz="1600" dirty="0"/>
              <a:t>, A., </a:t>
            </a:r>
            <a:r>
              <a:rPr lang="en-US" sz="1600" dirty="0" err="1"/>
              <a:t>Tiwari</a:t>
            </a:r>
            <a:r>
              <a:rPr lang="en-US" sz="1600" dirty="0"/>
              <a:t>, L., Newell, A.F., 2004. Early user involvement in </a:t>
            </a:r>
            <a:r>
              <a:rPr lang="en-US" sz="1600" dirty="0" smtClean="0"/>
              <a:t>the</a:t>
            </a:r>
            <a:r>
              <a:rPr lang="tr-TR" sz="1600" dirty="0" smtClean="0"/>
              <a:t> </a:t>
            </a:r>
            <a:r>
              <a:rPr lang="en-US" sz="1600" dirty="0" smtClean="0"/>
              <a:t>development </a:t>
            </a:r>
            <a:r>
              <a:rPr lang="en-US" sz="1600" dirty="0"/>
              <a:t>of information technology related products for older people. Universal Access in the </a:t>
            </a:r>
            <a:r>
              <a:rPr lang="en-US" sz="1600" dirty="0" smtClean="0"/>
              <a:t>Information</a:t>
            </a:r>
            <a:r>
              <a:rPr lang="tr-TR" sz="1600" dirty="0" smtClean="0"/>
              <a:t> </a:t>
            </a:r>
            <a:r>
              <a:rPr lang="en-US" sz="1600" dirty="0" smtClean="0"/>
              <a:t>Society </a:t>
            </a:r>
            <a:r>
              <a:rPr lang="en-US" sz="1600" dirty="0"/>
              <a:t>3 (2), 131–140.</a:t>
            </a:r>
          </a:p>
          <a:p>
            <a:r>
              <a:rPr lang="en-US" sz="1600" dirty="0"/>
              <a:t>Ellis, R.D., </a:t>
            </a:r>
            <a:r>
              <a:rPr lang="en-US" sz="1600" dirty="0" err="1"/>
              <a:t>Kurniawan</a:t>
            </a:r>
            <a:r>
              <a:rPr lang="en-US" sz="1600" dirty="0"/>
              <a:t>, S.H., 2000. Increasing the usability of online information for older users: a case study </a:t>
            </a:r>
            <a:r>
              <a:rPr lang="en-US" sz="1600" dirty="0" smtClean="0"/>
              <a:t>in</a:t>
            </a:r>
            <a:r>
              <a:rPr lang="tr-TR" sz="1600" dirty="0" smtClean="0"/>
              <a:t> </a:t>
            </a:r>
            <a:r>
              <a:rPr lang="en-US" sz="1600" dirty="0" smtClean="0"/>
              <a:t>participatory </a:t>
            </a:r>
            <a:r>
              <a:rPr lang="en-US" sz="1600" dirty="0"/>
              <a:t>design. International Journal of Human-Computer Interaction 2 (12), 263–276.</a:t>
            </a:r>
          </a:p>
        </p:txBody>
      </p:sp>
      <p:sp>
        <p:nvSpPr>
          <p:cNvPr id="4" name="Slayt Numarası Yer Tutucusu 3"/>
          <p:cNvSpPr>
            <a:spLocks noGrp="1"/>
          </p:cNvSpPr>
          <p:nvPr>
            <p:ph type="sldNum" sz="quarter" idx="12"/>
          </p:nvPr>
        </p:nvSpPr>
        <p:spPr/>
        <p:txBody>
          <a:bodyPr/>
          <a:lstStyle/>
          <a:p>
            <a:fld id="{F302176B-0E47-46AC-8F43-DAB4B8A37D06}" type="slidenum">
              <a:rPr lang="tr-TR" smtClean="0"/>
              <a:t>47</a:t>
            </a:fld>
            <a:endParaRPr lang="tr-TR"/>
          </a:p>
        </p:txBody>
      </p:sp>
    </p:spTree>
    <p:extLst>
      <p:ext uri="{BB962C8B-B14F-4D97-AF65-F5344CB8AC3E}">
        <p14:creationId xmlns:p14="http://schemas.microsoft.com/office/powerpoint/2010/main" val="10534113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References</a:t>
            </a:r>
            <a:endParaRPr lang="en-US" dirty="0"/>
          </a:p>
        </p:txBody>
      </p:sp>
      <p:sp>
        <p:nvSpPr>
          <p:cNvPr id="3" name="İçerik Yer Tutucusu 2"/>
          <p:cNvSpPr>
            <a:spLocks noGrp="1"/>
          </p:cNvSpPr>
          <p:nvPr>
            <p:ph idx="1"/>
          </p:nvPr>
        </p:nvSpPr>
        <p:spPr/>
        <p:txBody>
          <a:bodyPr>
            <a:noAutofit/>
          </a:bodyPr>
          <a:lstStyle/>
          <a:p>
            <a:r>
              <a:rPr lang="en-US" sz="1400" dirty="0"/>
              <a:t>Hawthorn, D., 2003. How universal is good design for older people? Proceedings of the ACM Conference </a:t>
            </a:r>
            <a:r>
              <a:rPr lang="en-US" sz="1400" dirty="0" smtClean="0"/>
              <a:t>on</a:t>
            </a:r>
            <a:r>
              <a:rPr lang="tr-TR" sz="1400" dirty="0" smtClean="0"/>
              <a:t> </a:t>
            </a:r>
            <a:r>
              <a:rPr lang="en-US" sz="1400" dirty="0" smtClean="0"/>
              <a:t>Universal </a:t>
            </a:r>
            <a:r>
              <a:rPr lang="en-US" sz="1400" dirty="0"/>
              <a:t>Usability, Vancouver, Canada, November 16–17, 2003, pp. 38–45.</a:t>
            </a:r>
          </a:p>
          <a:p>
            <a:r>
              <a:rPr lang="en-US" sz="1400" dirty="0"/>
              <a:t>Hill, R.L., Dickinson, A., </a:t>
            </a:r>
            <a:r>
              <a:rPr lang="en-US" sz="1400" dirty="0" err="1"/>
              <a:t>Gregor</a:t>
            </a:r>
            <a:r>
              <a:rPr lang="en-US" sz="1400" dirty="0"/>
              <a:t>, P, McIver, L., Milne, S., </a:t>
            </a:r>
            <a:r>
              <a:rPr lang="en-US" sz="1400" dirty="0" err="1"/>
              <a:t>Nind</a:t>
            </a:r>
            <a:r>
              <a:rPr lang="en-US" sz="1400" dirty="0"/>
              <a:t>, T., (in preparation). Making Sense of </a:t>
            </a:r>
            <a:r>
              <a:rPr lang="en-US" sz="1400" dirty="0" smtClean="0"/>
              <a:t>Content:</a:t>
            </a:r>
            <a:r>
              <a:rPr lang="tr-TR" sz="1400" dirty="0" smtClean="0"/>
              <a:t> </a:t>
            </a:r>
            <a:r>
              <a:rPr lang="en-US" sz="1400" dirty="0" smtClean="0"/>
              <a:t>using </a:t>
            </a:r>
            <a:r>
              <a:rPr lang="en-US" sz="1400" dirty="0"/>
              <a:t>eye-tracking with older, novice computer users to evaluate an alternative web browser design.</a:t>
            </a:r>
          </a:p>
          <a:p>
            <a:r>
              <a:rPr lang="en-US" sz="1400" dirty="0" err="1"/>
              <a:t>Janicki</a:t>
            </a:r>
            <a:r>
              <a:rPr lang="en-US" sz="1400" dirty="0"/>
              <a:t>, K., 2002. A hindrance to communication: the use of difficult and incomprehensible language. </a:t>
            </a:r>
            <a:r>
              <a:rPr lang="en-US" sz="1400" dirty="0" smtClean="0"/>
              <a:t>International</a:t>
            </a:r>
            <a:r>
              <a:rPr lang="tr-TR" sz="1400" dirty="0" smtClean="0"/>
              <a:t> </a:t>
            </a:r>
            <a:r>
              <a:rPr lang="en-US" sz="1400" dirty="0" smtClean="0"/>
              <a:t>Journal </a:t>
            </a:r>
            <a:r>
              <a:rPr lang="en-US" sz="1400" dirty="0"/>
              <a:t>of Applied Linguistics 12 (2), 194–217.</a:t>
            </a:r>
          </a:p>
          <a:p>
            <a:r>
              <a:rPr lang="en-US" sz="1400" dirty="0" err="1"/>
              <a:t>Keates</a:t>
            </a:r>
            <a:r>
              <a:rPr lang="en-US" sz="1400" dirty="0"/>
              <a:t>, A., 2000. Dyslexia and Information and Communications Technology: A Guide for Teachers and </a:t>
            </a:r>
            <a:r>
              <a:rPr lang="en-US" sz="1400" dirty="0" smtClean="0"/>
              <a:t>Parents.</a:t>
            </a:r>
            <a:r>
              <a:rPr lang="tr-TR" sz="1400" dirty="0" smtClean="0"/>
              <a:t> </a:t>
            </a:r>
            <a:r>
              <a:rPr lang="en-US" sz="1400" dirty="0" smtClean="0"/>
              <a:t>David </a:t>
            </a:r>
            <a:r>
              <a:rPr lang="en-US" sz="1400" dirty="0"/>
              <a:t>Fulton Publishers, London.</a:t>
            </a:r>
          </a:p>
          <a:p>
            <a:r>
              <a:rPr lang="en-US" sz="1400" dirty="0" err="1"/>
              <a:t>Marquie</a:t>
            </a:r>
            <a:r>
              <a:rPr lang="en-US" sz="1400" dirty="0"/>
              <a:t>, J.C., </a:t>
            </a:r>
            <a:r>
              <a:rPr lang="en-US" sz="1400" dirty="0" err="1"/>
              <a:t>Jourdan-Boddaert</a:t>
            </a:r>
            <a:r>
              <a:rPr lang="en-US" sz="1400" dirty="0"/>
              <a:t>, L., </a:t>
            </a:r>
            <a:r>
              <a:rPr lang="en-US" sz="1400" dirty="0" err="1"/>
              <a:t>Huet</a:t>
            </a:r>
            <a:r>
              <a:rPr lang="en-US" sz="1400" dirty="0"/>
              <a:t>, N., 2002. Do older adults underestimate their actual </a:t>
            </a:r>
            <a:r>
              <a:rPr lang="en-US" sz="1400" dirty="0" smtClean="0"/>
              <a:t>computer</a:t>
            </a:r>
            <a:r>
              <a:rPr lang="tr-TR" sz="1400" dirty="0" smtClean="0"/>
              <a:t> </a:t>
            </a:r>
            <a:r>
              <a:rPr lang="en-US" sz="1400" dirty="0" smtClean="0"/>
              <a:t>knowledge</a:t>
            </a:r>
            <a:r>
              <a:rPr lang="en-US" sz="1400" dirty="0"/>
              <a:t>? </a:t>
            </a:r>
            <a:r>
              <a:rPr lang="en-US" sz="1400" dirty="0" err="1"/>
              <a:t>Behaviour</a:t>
            </a:r>
            <a:r>
              <a:rPr lang="en-US" sz="1400" dirty="0"/>
              <a:t> and Information Technology 21 (4), 273–280.</a:t>
            </a:r>
          </a:p>
          <a:p>
            <a:r>
              <a:rPr lang="en-US" sz="1400" dirty="0"/>
              <a:t>May, C.P., Hasher, L., Kane, M., 1999. The role of interference in memory span. Memory and Cognition </a:t>
            </a:r>
            <a:r>
              <a:rPr lang="en-US" sz="1400" dirty="0" smtClean="0"/>
              <a:t>27,</a:t>
            </a:r>
            <a:r>
              <a:rPr lang="tr-TR" sz="1400" dirty="0" smtClean="0"/>
              <a:t> </a:t>
            </a:r>
            <a:r>
              <a:rPr lang="en-US" sz="1400" dirty="0" smtClean="0"/>
              <a:t>759–767</a:t>
            </a:r>
            <a:r>
              <a:rPr lang="en-US" sz="1400" dirty="0"/>
              <a:t>.</a:t>
            </a:r>
          </a:p>
          <a:p>
            <a:r>
              <a:rPr lang="en-US" sz="1400" dirty="0" err="1"/>
              <a:t>McConatha</a:t>
            </a:r>
            <a:r>
              <a:rPr lang="en-US" sz="1400" dirty="0"/>
              <a:t>, D., </a:t>
            </a:r>
            <a:r>
              <a:rPr lang="en-US" sz="1400" dirty="0" err="1"/>
              <a:t>McConatha</a:t>
            </a:r>
            <a:r>
              <a:rPr lang="en-US" sz="1400" dirty="0"/>
              <a:t>, J.T., </a:t>
            </a:r>
            <a:r>
              <a:rPr lang="en-US" sz="1400" dirty="0" err="1"/>
              <a:t>Dermigny</a:t>
            </a:r>
            <a:r>
              <a:rPr lang="en-US" sz="1400" dirty="0"/>
              <a:t>, R., 1994. The use of interactive computer services to enhance </a:t>
            </a:r>
            <a:r>
              <a:rPr lang="en-US" sz="1400" dirty="0" smtClean="0"/>
              <a:t>the</a:t>
            </a:r>
            <a:r>
              <a:rPr lang="tr-TR" sz="1400" dirty="0" smtClean="0"/>
              <a:t> </a:t>
            </a:r>
            <a:r>
              <a:rPr lang="en-US" sz="1400" dirty="0" smtClean="0"/>
              <a:t>quality </a:t>
            </a:r>
            <a:r>
              <a:rPr lang="en-US" sz="1400" dirty="0"/>
              <a:t>of life for long-term care residents. The Gerontologist 34 (4), 553–556.</a:t>
            </a:r>
          </a:p>
          <a:p>
            <a:r>
              <a:rPr lang="en-US" sz="1400" dirty="0"/>
              <a:t>Miller, G.A., 1956. The magical number seven, plus or minus two: some limits on our capacity for </a:t>
            </a:r>
            <a:r>
              <a:rPr lang="en-US" sz="1400" dirty="0" smtClean="0"/>
              <a:t>processing</a:t>
            </a:r>
            <a:r>
              <a:rPr lang="tr-TR" sz="1400" dirty="0" smtClean="0"/>
              <a:t> </a:t>
            </a:r>
            <a:r>
              <a:rPr lang="en-US" sz="1400" dirty="0" smtClean="0"/>
              <a:t>information</a:t>
            </a:r>
            <a:r>
              <a:rPr lang="en-US" sz="1400" dirty="0"/>
              <a:t>. The Psychological Review 63, 81–97.</a:t>
            </a:r>
          </a:p>
          <a:p>
            <a:r>
              <a:rPr lang="en-US" sz="1400" dirty="0"/>
              <a:t>Morris, J.M., 1992. The effects of an introductory computer course on the attitudes of older adults </a:t>
            </a:r>
            <a:r>
              <a:rPr lang="en-US" sz="1400" dirty="0" smtClean="0"/>
              <a:t>towards</a:t>
            </a:r>
            <a:r>
              <a:rPr lang="tr-TR" sz="1400" dirty="0" smtClean="0"/>
              <a:t> </a:t>
            </a:r>
            <a:r>
              <a:rPr lang="en-US" sz="1400" dirty="0" smtClean="0"/>
              <a:t>computers</a:t>
            </a:r>
            <a:r>
              <a:rPr lang="en-US" sz="1400" dirty="0"/>
              <a:t>. Proceedings of the 23rd SIGCSE technical symposium on Computer science education, Kansas </a:t>
            </a:r>
            <a:r>
              <a:rPr lang="en-US" sz="1400" dirty="0" smtClean="0"/>
              <a:t>City,</a:t>
            </a:r>
            <a:r>
              <a:rPr lang="tr-TR" sz="1400" dirty="0" smtClean="0"/>
              <a:t> </a:t>
            </a:r>
            <a:r>
              <a:rPr lang="it-IT" sz="1400" dirty="0" smtClean="0"/>
              <a:t>Missouri</a:t>
            </a:r>
            <a:r>
              <a:rPr lang="it-IT" sz="1400" dirty="0"/>
              <a:t>, USA, 5–6 March, 1992, pp. 72–75.</a:t>
            </a:r>
            <a:endParaRPr lang="en-US" sz="1400"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48</a:t>
            </a:fld>
            <a:endParaRPr lang="tr-TR"/>
          </a:p>
        </p:txBody>
      </p:sp>
    </p:spTree>
    <p:extLst>
      <p:ext uri="{BB962C8B-B14F-4D97-AF65-F5344CB8AC3E}">
        <p14:creationId xmlns:p14="http://schemas.microsoft.com/office/powerpoint/2010/main" val="15627198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References</a:t>
            </a:r>
            <a:endParaRPr lang="en-US" dirty="0"/>
          </a:p>
        </p:txBody>
      </p:sp>
      <p:sp>
        <p:nvSpPr>
          <p:cNvPr id="3" name="İçerik Yer Tutucusu 2"/>
          <p:cNvSpPr>
            <a:spLocks noGrp="1"/>
          </p:cNvSpPr>
          <p:nvPr>
            <p:ph idx="1"/>
          </p:nvPr>
        </p:nvSpPr>
        <p:spPr/>
        <p:txBody>
          <a:bodyPr>
            <a:noAutofit/>
          </a:bodyPr>
          <a:lstStyle/>
          <a:p>
            <a:r>
              <a:rPr lang="en-US" sz="1400" dirty="0" err="1"/>
              <a:t>Salthouse</a:t>
            </a:r>
            <a:r>
              <a:rPr lang="en-US" sz="1400" dirty="0"/>
              <a:t>, </a:t>
            </a:r>
            <a:r>
              <a:rPr lang="en-US" sz="1400" dirty="0" err="1"/>
              <a:t>T.A.,Maurer</a:t>
            </a:r>
            <a:r>
              <a:rPr lang="en-US" sz="1400" dirty="0"/>
              <a:t>, J.J., 1996. Aging, job performance, and career development. In: </a:t>
            </a:r>
            <a:r>
              <a:rPr lang="en-US" sz="1400" dirty="0" err="1"/>
              <a:t>Birren</a:t>
            </a:r>
            <a:r>
              <a:rPr lang="en-US" sz="1400" dirty="0"/>
              <a:t>, J.E., </a:t>
            </a:r>
            <a:r>
              <a:rPr lang="en-US" sz="1400" dirty="0" err="1"/>
              <a:t>Schaie</a:t>
            </a:r>
            <a:r>
              <a:rPr lang="en-US" sz="1400" dirty="0"/>
              <a:t>, K.W</a:t>
            </a:r>
            <a:r>
              <a:rPr lang="en-US" sz="1400" dirty="0" smtClean="0"/>
              <a:t>.</a:t>
            </a:r>
            <a:r>
              <a:rPr lang="tr-TR" sz="1400" dirty="0" smtClean="0"/>
              <a:t> </a:t>
            </a:r>
            <a:r>
              <a:rPr lang="en-US" sz="1400" dirty="0" smtClean="0"/>
              <a:t>(</a:t>
            </a:r>
            <a:r>
              <a:rPr lang="en-US" sz="1400" dirty="0"/>
              <a:t>Eds.), Handbook of the psychology of aging, Fourth ed. Academic Press, New York, pp. 353–364.</a:t>
            </a:r>
          </a:p>
          <a:p>
            <a:r>
              <a:rPr lang="en-US" sz="1400" dirty="0" err="1"/>
              <a:t>SeniorNet</a:t>
            </a:r>
            <a:r>
              <a:rPr lang="en-US" sz="1400" dirty="0"/>
              <a:t>, 2002. Japan–US Comparison Survey. </a:t>
            </a:r>
            <a:r>
              <a:rPr lang="en-US" sz="1400" dirty="0" err="1"/>
              <a:t>SeniorNet</a:t>
            </a:r>
            <a:r>
              <a:rPr lang="en-US" sz="1400" dirty="0"/>
              <a:t>.</a:t>
            </a:r>
          </a:p>
          <a:p>
            <a:r>
              <a:rPr lang="en-US" sz="1400" dirty="0" err="1"/>
              <a:t>Sherer</a:t>
            </a:r>
            <a:r>
              <a:rPr lang="en-US" sz="1400" dirty="0"/>
              <a:t>, M., 1997. Introducing computers to frail residents of homes for the aged. Educational Gerontology </a:t>
            </a:r>
            <a:r>
              <a:rPr lang="en-US" sz="1400" dirty="0" smtClean="0"/>
              <a:t>23,</a:t>
            </a:r>
            <a:r>
              <a:rPr lang="tr-TR" sz="1400" dirty="0" smtClean="0"/>
              <a:t> </a:t>
            </a:r>
            <a:r>
              <a:rPr lang="en-US" sz="1400" dirty="0" smtClean="0"/>
              <a:t>345–358</a:t>
            </a:r>
            <a:r>
              <a:rPr lang="en-US" sz="1400" dirty="0"/>
              <a:t>.</a:t>
            </a:r>
          </a:p>
          <a:p>
            <a:r>
              <a:rPr lang="en-US" sz="1400" dirty="0"/>
              <a:t>Sloan, M., 2001. Web accessibility and the DDA. The Journal of Information, Law and Technology (JILT) p. </a:t>
            </a:r>
            <a:r>
              <a:rPr lang="en-US" sz="1400" dirty="0" smtClean="0"/>
              <a:t>2.</a:t>
            </a:r>
            <a:r>
              <a:rPr lang="tr-TR" sz="1400" dirty="0" smtClean="0"/>
              <a:t> </a:t>
            </a:r>
            <a:r>
              <a:rPr lang="en-US" sz="1400" dirty="0" smtClean="0"/>
              <a:t>Available </a:t>
            </a:r>
            <a:r>
              <a:rPr lang="en-US" sz="1400" dirty="0"/>
              <a:t>at: http://www2.warwick.ac.uk/fac/soc/law/elj/jilt/2001_2/ last accessed August 8, 2005.</a:t>
            </a:r>
          </a:p>
          <a:p>
            <a:r>
              <a:rPr lang="en-US" sz="1400" dirty="0" err="1"/>
              <a:t>Todman</a:t>
            </a:r>
            <a:r>
              <a:rPr lang="en-US" sz="1400" dirty="0"/>
              <a:t>, J., </a:t>
            </a:r>
            <a:r>
              <a:rPr lang="en-US" sz="1400" dirty="0" err="1"/>
              <a:t>Drysdale</a:t>
            </a:r>
            <a:r>
              <a:rPr lang="en-US" sz="1400" dirty="0"/>
              <a:t>, E., 2004. Effects of qualitative differences in initial and subsequent computer experience </a:t>
            </a:r>
            <a:r>
              <a:rPr lang="en-US" sz="1400" dirty="0" smtClean="0"/>
              <a:t>on</a:t>
            </a:r>
            <a:r>
              <a:rPr lang="tr-TR" sz="1400" dirty="0" smtClean="0"/>
              <a:t> </a:t>
            </a:r>
            <a:r>
              <a:rPr lang="en-US" sz="1400" dirty="0" smtClean="0"/>
              <a:t>computer </a:t>
            </a:r>
            <a:r>
              <a:rPr lang="en-US" sz="1400" dirty="0"/>
              <a:t>anxiety. Computers in Human Behavior 20, 581–590.</a:t>
            </a:r>
          </a:p>
          <a:p>
            <a:r>
              <a:rPr lang="en-US" sz="1400" dirty="0"/>
              <a:t>Valentine, G., Holloway, S., Bingham, N., 2002. The digital generation? children, ICT and the everyday nature </a:t>
            </a:r>
            <a:r>
              <a:rPr lang="en-US" sz="1400" dirty="0" smtClean="0"/>
              <a:t>of</a:t>
            </a:r>
            <a:r>
              <a:rPr lang="tr-TR" sz="1400" dirty="0" smtClean="0"/>
              <a:t> </a:t>
            </a:r>
            <a:r>
              <a:rPr lang="en-US" sz="1400" dirty="0" smtClean="0"/>
              <a:t>social </a:t>
            </a:r>
            <a:r>
              <a:rPr lang="en-US" sz="1400" dirty="0"/>
              <a:t>exclusion. Antipode 34, 2.</a:t>
            </a:r>
          </a:p>
          <a:p>
            <a:r>
              <a:rPr lang="en-US" sz="1400" dirty="0"/>
              <a:t>Wilkins, A.J., 1995. Visual Stress. Oxford University Press, Oxford.</a:t>
            </a:r>
          </a:p>
          <a:p>
            <a:r>
              <a:rPr lang="en-US" sz="1400" dirty="0"/>
              <a:t>Worden, </a:t>
            </a:r>
            <a:r>
              <a:rPr lang="en-US" sz="1400" dirty="0" err="1"/>
              <a:t>A.,Walker</a:t>
            </a:r>
            <a:r>
              <a:rPr lang="en-US" sz="1400" dirty="0"/>
              <a:t>, N., Bharat, K., Hudson, S., 1997.Making computers easier for older adults to use: area </a:t>
            </a:r>
            <a:r>
              <a:rPr lang="en-US" sz="1400" dirty="0" smtClean="0"/>
              <a:t>cursors</a:t>
            </a:r>
            <a:r>
              <a:rPr lang="tr-TR" sz="1400" dirty="0" smtClean="0"/>
              <a:t> </a:t>
            </a:r>
            <a:r>
              <a:rPr lang="en-US" sz="1400" dirty="0" smtClean="0"/>
              <a:t>and </a:t>
            </a:r>
            <a:r>
              <a:rPr lang="en-US" sz="1400" dirty="0"/>
              <a:t>sticky icons. Proceedings of </a:t>
            </a:r>
            <a:r>
              <a:rPr lang="en-US" sz="1400" dirty="0" err="1"/>
              <a:t>ACMConference</a:t>
            </a:r>
            <a:r>
              <a:rPr lang="en-US" sz="1400" dirty="0"/>
              <a:t> on Computer–Human Interaction, Atlanta, GA, USA, </a:t>
            </a:r>
            <a:r>
              <a:rPr lang="en-US" sz="1400" dirty="0" smtClean="0"/>
              <a:t>18–23</a:t>
            </a:r>
            <a:r>
              <a:rPr lang="tr-TR" sz="1400" dirty="0" smtClean="0"/>
              <a:t> </a:t>
            </a:r>
            <a:r>
              <a:rPr lang="en-US" sz="1400" dirty="0" smtClean="0"/>
              <a:t>April</a:t>
            </a:r>
            <a:r>
              <a:rPr lang="en-US" sz="1400" dirty="0"/>
              <a:t>, 1997, pp. 266–271.</a:t>
            </a:r>
          </a:p>
          <a:p>
            <a:r>
              <a:rPr lang="en-US" sz="1400" dirty="0" err="1"/>
              <a:t>Zajicek</a:t>
            </a:r>
            <a:r>
              <a:rPr lang="en-US" sz="1400" dirty="0"/>
              <a:t>, M., 2004. Successful and available: interface design exemplars for older users. Interacting with </a:t>
            </a:r>
            <a:r>
              <a:rPr lang="en-US" sz="1400" dirty="0" smtClean="0"/>
              <a:t>Computers</a:t>
            </a:r>
            <a:r>
              <a:rPr lang="tr-TR" sz="1400" dirty="0" smtClean="0"/>
              <a:t> </a:t>
            </a:r>
            <a:r>
              <a:rPr lang="en-US" sz="1400" dirty="0" smtClean="0"/>
              <a:t>16</a:t>
            </a:r>
            <a:r>
              <a:rPr lang="en-US" sz="1400" dirty="0"/>
              <a:t>, 411–430.</a:t>
            </a:r>
          </a:p>
          <a:p>
            <a:r>
              <a:rPr lang="en-US" sz="1400" dirty="0" err="1"/>
              <a:t>Zaphiris</a:t>
            </a:r>
            <a:r>
              <a:rPr lang="en-US" sz="1400" dirty="0"/>
              <a:t>, P., </a:t>
            </a:r>
            <a:r>
              <a:rPr lang="en-US" sz="1400" dirty="0" err="1"/>
              <a:t>Kurniawan</a:t>
            </a:r>
            <a:r>
              <a:rPr lang="en-US" sz="1400" dirty="0"/>
              <a:t>, S.H., Ellis, R.D., 2003. Age related differences and the Depth vs. Breadth trade-off </a:t>
            </a:r>
            <a:r>
              <a:rPr lang="en-US" sz="1400" dirty="0" smtClean="0"/>
              <a:t>in</a:t>
            </a:r>
            <a:r>
              <a:rPr lang="tr-TR" sz="1400" dirty="0" smtClean="0"/>
              <a:t> </a:t>
            </a:r>
            <a:r>
              <a:rPr lang="en-US" sz="1400" dirty="0" smtClean="0"/>
              <a:t>hierarchical </a:t>
            </a:r>
            <a:r>
              <a:rPr lang="en-US" sz="1400" dirty="0"/>
              <a:t>online information systems. Lecture Notes in Computer Science. (Proceedings of seventh </a:t>
            </a:r>
            <a:r>
              <a:rPr lang="en-US" sz="1400" dirty="0" smtClean="0"/>
              <a:t>ERCIM</a:t>
            </a:r>
            <a:r>
              <a:rPr lang="tr-TR" sz="1400" dirty="0" smtClean="0"/>
              <a:t> </a:t>
            </a:r>
            <a:r>
              <a:rPr lang="en-US" sz="1400" dirty="0" smtClean="0"/>
              <a:t>Workshop </a:t>
            </a:r>
            <a:r>
              <a:rPr lang="en-US" sz="1400" dirty="0"/>
              <a:t>‘User Interfaces for All’, 2003. Heidelberg, Germany) pp. 303–314.</a:t>
            </a:r>
          </a:p>
        </p:txBody>
      </p:sp>
      <p:sp>
        <p:nvSpPr>
          <p:cNvPr id="4" name="Slayt Numarası Yer Tutucusu 3"/>
          <p:cNvSpPr>
            <a:spLocks noGrp="1"/>
          </p:cNvSpPr>
          <p:nvPr>
            <p:ph type="sldNum" sz="quarter" idx="12"/>
          </p:nvPr>
        </p:nvSpPr>
        <p:spPr/>
        <p:txBody>
          <a:bodyPr/>
          <a:lstStyle/>
          <a:p>
            <a:fld id="{F302176B-0E47-46AC-8F43-DAB4B8A37D06}" type="slidenum">
              <a:rPr lang="tr-TR" smtClean="0"/>
              <a:t>49</a:t>
            </a:fld>
            <a:endParaRPr lang="tr-TR"/>
          </a:p>
        </p:txBody>
      </p:sp>
    </p:spTree>
    <p:extLst>
      <p:ext uri="{BB962C8B-B14F-4D97-AF65-F5344CB8AC3E}">
        <p14:creationId xmlns:p14="http://schemas.microsoft.com/office/powerpoint/2010/main" val="424729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Abstract</a:t>
            </a:r>
            <a:endParaRPr lang="en-US" dirty="0"/>
          </a:p>
        </p:txBody>
      </p:sp>
      <p:sp>
        <p:nvSpPr>
          <p:cNvPr id="3" name="İçerik Yer Tutucusu 2"/>
          <p:cNvSpPr>
            <a:spLocks noGrp="1"/>
          </p:cNvSpPr>
          <p:nvPr>
            <p:ph idx="1"/>
          </p:nvPr>
        </p:nvSpPr>
        <p:spPr/>
        <p:txBody>
          <a:bodyPr>
            <a:normAutofit fontScale="85000" lnSpcReduction="20000"/>
          </a:bodyPr>
          <a:lstStyle/>
          <a:p>
            <a:r>
              <a:rPr lang="en-US" dirty="0" smtClean="0"/>
              <a:t>Contemporary technology offers many benefits to older people, but these are often rendered inaccessible through poor software design.</a:t>
            </a:r>
          </a:p>
          <a:p>
            <a:r>
              <a:rPr lang="en-US" dirty="0" smtClean="0"/>
              <a:t>Developing usable software that would help to introduce older people to the Internet</a:t>
            </a:r>
            <a:r>
              <a:rPr lang="tr-TR" dirty="0" smtClean="0"/>
              <a:t>.</a:t>
            </a:r>
          </a:p>
          <a:p>
            <a:r>
              <a:rPr lang="en-US" dirty="0" smtClean="0"/>
              <a:t>The project is intended to show that it is possible to design usable technology for this group and to explore some of the issues involved in doing so.</a:t>
            </a:r>
          </a:p>
          <a:p>
            <a:r>
              <a:rPr lang="en-US" dirty="0" smtClean="0"/>
              <a:t>The system produced </a:t>
            </a:r>
            <a:r>
              <a:rPr lang="en-US" dirty="0" err="1" smtClean="0"/>
              <a:t>demostrated</a:t>
            </a:r>
            <a:r>
              <a:rPr lang="en-US" dirty="0" smtClean="0"/>
              <a:t> the success of design decisions: it was significantly easier to use than, and preferred to a commercial equivalent by a group of older people with no experience of Internet use. </a:t>
            </a: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5</a:t>
            </a:fld>
            <a:endParaRPr lang="tr-TR"/>
          </a:p>
        </p:txBody>
      </p:sp>
    </p:spTree>
    <p:extLst>
      <p:ext uri="{BB962C8B-B14F-4D97-AF65-F5344CB8AC3E}">
        <p14:creationId xmlns:p14="http://schemas.microsoft.com/office/powerpoint/2010/main" val="2583974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Keywords</a:t>
            </a:r>
            <a:endParaRPr lang="en-US" dirty="0"/>
          </a:p>
        </p:txBody>
      </p:sp>
      <p:sp>
        <p:nvSpPr>
          <p:cNvPr id="3" name="İçerik Yer Tutucusu 2"/>
          <p:cNvSpPr>
            <a:spLocks noGrp="1"/>
          </p:cNvSpPr>
          <p:nvPr>
            <p:ph idx="1"/>
          </p:nvPr>
        </p:nvSpPr>
        <p:spPr/>
        <p:txBody>
          <a:bodyPr/>
          <a:lstStyle/>
          <a:p>
            <a:r>
              <a:rPr lang="en-US" smtClean="0"/>
              <a:t>Design</a:t>
            </a:r>
          </a:p>
          <a:p>
            <a:r>
              <a:rPr lang="en-US" smtClean="0"/>
              <a:t>Older people</a:t>
            </a:r>
          </a:p>
          <a:p>
            <a:r>
              <a:rPr lang="en-US" smtClean="0"/>
              <a:t>Internet</a:t>
            </a:r>
          </a:p>
          <a:p>
            <a:r>
              <a:rPr lang="en-US" smtClean="0"/>
              <a:t>Email</a:t>
            </a:r>
          </a:p>
          <a:p>
            <a:r>
              <a:rPr lang="en-US" smtClean="0"/>
              <a:t>Digital inclusion</a:t>
            </a:r>
          </a:p>
          <a:p>
            <a:r>
              <a:rPr lang="en-US" smtClean="0"/>
              <a:t>Usability</a:t>
            </a:r>
          </a:p>
          <a:p>
            <a:pPr marL="0" indent="0">
              <a:buNone/>
            </a:pPr>
            <a:endParaRPr lang="en-US"/>
          </a:p>
        </p:txBody>
      </p:sp>
      <p:sp>
        <p:nvSpPr>
          <p:cNvPr id="4" name="Slayt Numarası Yer Tutucusu 3"/>
          <p:cNvSpPr>
            <a:spLocks noGrp="1"/>
          </p:cNvSpPr>
          <p:nvPr>
            <p:ph type="sldNum" sz="quarter" idx="12"/>
          </p:nvPr>
        </p:nvSpPr>
        <p:spPr/>
        <p:txBody>
          <a:bodyPr/>
          <a:lstStyle/>
          <a:p>
            <a:fld id="{F302176B-0E47-46AC-8F43-DAB4B8A37D06}" type="slidenum">
              <a:rPr lang="tr-TR" smtClean="0"/>
              <a:t>6</a:t>
            </a:fld>
            <a:endParaRPr lang="tr-TR"/>
          </a:p>
        </p:txBody>
      </p:sp>
    </p:spTree>
    <p:extLst>
      <p:ext uri="{BB962C8B-B14F-4D97-AF65-F5344CB8AC3E}">
        <p14:creationId xmlns:p14="http://schemas.microsoft.com/office/powerpoint/2010/main" val="68388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Introduction</a:t>
            </a:r>
            <a:endParaRPr lang="en-US" dirty="0"/>
          </a:p>
        </p:txBody>
      </p:sp>
      <p:sp>
        <p:nvSpPr>
          <p:cNvPr id="3" name="İçerik Yer Tutucusu 2"/>
          <p:cNvSpPr>
            <a:spLocks noGrp="1"/>
          </p:cNvSpPr>
          <p:nvPr>
            <p:ph idx="1"/>
          </p:nvPr>
        </p:nvSpPr>
        <p:spPr/>
        <p:txBody>
          <a:bodyPr>
            <a:normAutofit fontScale="92500" lnSpcReduction="10000"/>
          </a:bodyPr>
          <a:lstStyle/>
          <a:p>
            <a:r>
              <a:rPr lang="en-US" dirty="0" smtClean="0"/>
              <a:t>Standard computer technology is inappropriate for a large, and growing, proportion of population: people over 60, who are, as a group, unlikely to use computers, less likely to know about computers, more likely to be anxious about using them and will find them harder to use than younger people do (</a:t>
            </a:r>
            <a:r>
              <a:rPr lang="en-US" dirty="0" err="1" smtClean="0"/>
              <a:t>Czaja</a:t>
            </a:r>
            <a:r>
              <a:rPr lang="en-US" dirty="0" smtClean="0"/>
              <a:t>, 1997; Hawthorn, 1998; </a:t>
            </a:r>
            <a:r>
              <a:rPr lang="en-US" dirty="0" err="1" smtClean="0"/>
              <a:t>Marquie</a:t>
            </a:r>
            <a:r>
              <a:rPr lang="en-US" dirty="0" smtClean="0"/>
              <a:t> et al., 2002).</a:t>
            </a:r>
          </a:p>
          <a:p>
            <a:r>
              <a:rPr lang="en-US" dirty="0" smtClean="0"/>
              <a:t>Development and evaluation of an exemplar email system for the elderly is described.</a:t>
            </a: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7</a:t>
            </a:fld>
            <a:endParaRPr lang="tr-TR"/>
          </a:p>
        </p:txBody>
      </p:sp>
    </p:spTree>
    <p:extLst>
      <p:ext uri="{BB962C8B-B14F-4D97-AF65-F5344CB8AC3E}">
        <p14:creationId xmlns:p14="http://schemas.microsoft.com/office/powerpoint/2010/main" val="2131262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Background</a:t>
            </a:r>
            <a:endParaRPr lang="en-US" dirty="0"/>
          </a:p>
        </p:txBody>
      </p:sp>
      <p:sp>
        <p:nvSpPr>
          <p:cNvPr id="3" name="İçerik Yer Tutucusu 2"/>
          <p:cNvSpPr>
            <a:spLocks noGrp="1"/>
          </p:cNvSpPr>
          <p:nvPr>
            <p:ph idx="1"/>
          </p:nvPr>
        </p:nvSpPr>
        <p:spPr/>
        <p:txBody>
          <a:bodyPr>
            <a:normAutofit fontScale="92500" lnSpcReduction="20000"/>
          </a:bodyPr>
          <a:lstStyle/>
          <a:p>
            <a:r>
              <a:rPr lang="en-US" dirty="0" smtClean="0"/>
              <a:t>Older adults find standard interfaces harder to use than younger adult do even when computer experience is controlled for (Chadwick-Dias et al., 2003).</a:t>
            </a:r>
          </a:p>
          <a:p>
            <a:r>
              <a:rPr lang="en-US" dirty="0" smtClean="0"/>
              <a:t>Older people are also significantly more likely to be inexperienced computer users (ONS, 2004).</a:t>
            </a:r>
          </a:p>
          <a:p>
            <a:r>
              <a:rPr lang="en-US" dirty="0" smtClean="0"/>
              <a:t>Morris describes this divide as the ‘technological alienation’ of older people (Morris, 1992).</a:t>
            </a:r>
          </a:p>
          <a:p>
            <a:r>
              <a:rPr lang="en-US" dirty="0" smtClean="0"/>
              <a:t>More encouraging experiences engender a more positive attitude to computers (</a:t>
            </a:r>
            <a:r>
              <a:rPr lang="en-US" dirty="0" err="1" smtClean="0"/>
              <a:t>Danowski</a:t>
            </a:r>
            <a:r>
              <a:rPr lang="en-US" dirty="0" smtClean="0"/>
              <a:t> and Sacks, 1980)</a:t>
            </a:r>
            <a:r>
              <a:rPr lang="tr-TR" dirty="0" smtClean="0"/>
              <a:t>.</a:t>
            </a: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8</a:t>
            </a:fld>
            <a:endParaRPr lang="tr-TR"/>
          </a:p>
        </p:txBody>
      </p:sp>
    </p:spTree>
    <p:extLst>
      <p:ext uri="{BB962C8B-B14F-4D97-AF65-F5344CB8AC3E}">
        <p14:creationId xmlns:p14="http://schemas.microsoft.com/office/powerpoint/2010/main" val="3880937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Background</a:t>
            </a:r>
            <a:endParaRPr lang="en-US" dirty="0"/>
          </a:p>
        </p:txBody>
      </p:sp>
      <p:sp>
        <p:nvSpPr>
          <p:cNvPr id="3" name="İçerik Yer Tutucusu 2"/>
          <p:cNvSpPr>
            <a:spLocks noGrp="1"/>
          </p:cNvSpPr>
          <p:nvPr>
            <p:ph idx="1"/>
          </p:nvPr>
        </p:nvSpPr>
        <p:spPr/>
        <p:txBody>
          <a:bodyPr/>
          <a:lstStyle/>
          <a:p>
            <a:r>
              <a:rPr lang="en-US" dirty="0" smtClean="0"/>
              <a:t>The system was to be</a:t>
            </a:r>
          </a:p>
          <a:p>
            <a:pPr marL="457200" lvl="1" indent="0">
              <a:buNone/>
            </a:pPr>
            <a:endParaRPr lang="en-US" dirty="0" smtClean="0"/>
          </a:p>
          <a:p>
            <a:pPr marL="457200" lvl="1" indent="0">
              <a:buNone/>
            </a:pPr>
            <a:r>
              <a:rPr lang="en-US" dirty="0" smtClean="0"/>
              <a:t>‘’attractive to older users  (over 60 years of age) who were uninitiated and unconfident in the use of computers and for whom the internet was an alien territory’’.</a:t>
            </a: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9</a:t>
            </a:fld>
            <a:endParaRPr lang="tr-TR"/>
          </a:p>
        </p:txBody>
      </p:sp>
    </p:spTree>
    <p:extLst>
      <p:ext uri="{BB962C8B-B14F-4D97-AF65-F5344CB8AC3E}">
        <p14:creationId xmlns:p14="http://schemas.microsoft.com/office/powerpoint/2010/main" val="7962951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TotalTime>
  <Words>4134</Words>
  <Application>Microsoft Office PowerPoint</Application>
  <PresentationFormat>Ekran Gösterisi (4:3)</PresentationFormat>
  <Paragraphs>321</Paragraphs>
  <Slides>49</Slides>
  <Notes>1</Notes>
  <HiddenSlides>0</HiddenSlides>
  <MMClips>0</MMClips>
  <ScaleCrop>false</ScaleCrop>
  <HeadingPairs>
    <vt:vector size="4" baseType="variant">
      <vt:variant>
        <vt:lpstr>Tema</vt:lpstr>
      </vt:variant>
      <vt:variant>
        <vt:i4>1</vt:i4>
      </vt:variant>
      <vt:variant>
        <vt:lpstr>Slayt Başlıkları</vt:lpstr>
      </vt:variant>
      <vt:variant>
        <vt:i4>49</vt:i4>
      </vt:variant>
    </vt:vector>
  </HeadingPairs>
  <TitlesOfParts>
    <vt:vector size="50" baseType="lpstr">
      <vt:lpstr>Ofis Teması</vt:lpstr>
      <vt:lpstr>Introducing the Internet to the over-60s: Developing an email system for older novice users</vt:lpstr>
      <vt:lpstr>Contents</vt:lpstr>
      <vt:lpstr>Contents</vt:lpstr>
      <vt:lpstr>Contents</vt:lpstr>
      <vt:lpstr>Abstract</vt:lpstr>
      <vt:lpstr>Keywords</vt:lpstr>
      <vt:lpstr>Introduction</vt:lpstr>
      <vt:lpstr>Background</vt:lpstr>
      <vt:lpstr>Background</vt:lpstr>
      <vt:lpstr>Email: Previous Research</vt:lpstr>
      <vt:lpstr>Email: Previous Research</vt:lpstr>
      <vt:lpstr>Email: Previous Research</vt:lpstr>
      <vt:lpstr>Email: Previous Research</vt:lpstr>
      <vt:lpstr>Design</vt:lpstr>
      <vt:lpstr>Design</vt:lpstr>
      <vt:lpstr>Design</vt:lpstr>
      <vt:lpstr>Design</vt:lpstr>
      <vt:lpstr>Development</vt:lpstr>
      <vt:lpstr>Development</vt:lpstr>
      <vt:lpstr>Development</vt:lpstr>
      <vt:lpstr>Final Prototype</vt:lpstr>
      <vt:lpstr>Final Prototype</vt:lpstr>
      <vt:lpstr>Radically Simple Design</vt:lpstr>
      <vt:lpstr>Radically Simple Design</vt:lpstr>
      <vt:lpstr>Evaluation</vt:lpstr>
      <vt:lpstr>Participants</vt:lpstr>
      <vt:lpstr>System Setup and Apparatus</vt:lpstr>
      <vt:lpstr>Tasks</vt:lpstr>
      <vt:lpstr>Tasks</vt:lpstr>
      <vt:lpstr>Protocol</vt:lpstr>
      <vt:lpstr>Measures</vt:lpstr>
      <vt:lpstr>Results and Discussions</vt:lpstr>
      <vt:lpstr>Autonomous Usability</vt:lpstr>
      <vt:lpstr>Error Rates</vt:lpstr>
      <vt:lpstr>User Hesitation</vt:lpstr>
      <vt:lpstr>Request for Help and Facilitator Interventions</vt:lpstr>
      <vt:lpstr>Ratings</vt:lpstr>
      <vt:lpstr>Qualitative and Subjective Responses</vt:lpstr>
      <vt:lpstr>Methodology Notes</vt:lpstr>
      <vt:lpstr>Thinking Aloud</vt:lpstr>
      <vt:lpstr>Dividing Attention</vt:lpstr>
      <vt:lpstr>Comparison System</vt:lpstr>
      <vt:lpstr>Conclusion</vt:lpstr>
      <vt:lpstr>Conclusion</vt:lpstr>
      <vt:lpstr>Conclusion</vt:lpstr>
      <vt:lpstr>References</vt:lpstr>
      <vt:lpstr>References</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the Internet to the over-60s: Developing an email system for older novice users</dc:title>
  <dc:creator>Batu</dc:creator>
  <cp:lastModifiedBy>samsung</cp:lastModifiedBy>
  <cp:revision>44</cp:revision>
  <dcterms:created xsi:type="dcterms:W3CDTF">2012-02-29T10:16:25Z</dcterms:created>
  <dcterms:modified xsi:type="dcterms:W3CDTF">2012-02-29T17:01:20Z</dcterms:modified>
</cp:coreProperties>
</file>