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handoutMasterIdLst>
    <p:handoutMasterId r:id="rId76"/>
  </p:handoutMasterIdLst>
  <p:sldIdLst>
    <p:sldId id="527" r:id="rId2"/>
    <p:sldId id="626" r:id="rId3"/>
    <p:sldId id="534" r:id="rId4"/>
    <p:sldId id="567" r:id="rId5"/>
    <p:sldId id="568" r:id="rId6"/>
    <p:sldId id="569" r:id="rId7"/>
    <p:sldId id="570" r:id="rId8"/>
    <p:sldId id="571" r:id="rId9"/>
    <p:sldId id="566" r:id="rId10"/>
    <p:sldId id="572" r:id="rId11"/>
    <p:sldId id="576" r:id="rId12"/>
    <p:sldId id="578" r:id="rId13"/>
    <p:sldId id="579" r:id="rId14"/>
    <p:sldId id="580" r:id="rId15"/>
    <p:sldId id="536" r:id="rId16"/>
    <p:sldId id="539" r:id="rId17"/>
    <p:sldId id="540" r:id="rId18"/>
    <p:sldId id="581" r:id="rId19"/>
    <p:sldId id="541" r:id="rId20"/>
    <p:sldId id="591" r:id="rId21"/>
    <p:sldId id="542" r:id="rId22"/>
    <p:sldId id="543" r:id="rId23"/>
    <p:sldId id="544" r:id="rId24"/>
    <p:sldId id="545" r:id="rId25"/>
    <p:sldId id="546" r:id="rId26"/>
    <p:sldId id="592" r:id="rId27"/>
    <p:sldId id="593" r:id="rId28"/>
    <p:sldId id="547" r:id="rId29"/>
    <p:sldId id="548" r:id="rId30"/>
    <p:sldId id="549" r:id="rId31"/>
    <p:sldId id="550" r:id="rId32"/>
    <p:sldId id="551" r:id="rId33"/>
    <p:sldId id="584" r:id="rId34"/>
    <p:sldId id="585" r:id="rId35"/>
    <p:sldId id="586" r:id="rId36"/>
    <p:sldId id="587" r:id="rId37"/>
    <p:sldId id="553" r:id="rId38"/>
    <p:sldId id="588" r:id="rId39"/>
    <p:sldId id="589" r:id="rId40"/>
    <p:sldId id="574" r:id="rId41"/>
    <p:sldId id="590" r:id="rId42"/>
    <p:sldId id="533" r:id="rId43"/>
    <p:sldId id="594" r:id="rId44"/>
    <p:sldId id="595" r:id="rId45"/>
    <p:sldId id="596" r:id="rId46"/>
    <p:sldId id="537" r:id="rId47"/>
    <p:sldId id="597" r:id="rId48"/>
    <p:sldId id="538" r:id="rId49"/>
    <p:sldId id="615" r:id="rId50"/>
    <p:sldId id="616" r:id="rId51"/>
    <p:sldId id="617" r:id="rId52"/>
    <p:sldId id="554" r:id="rId53"/>
    <p:sldId id="555" r:id="rId54"/>
    <p:sldId id="557" r:id="rId55"/>
    <p:sldId id="558" r:id="rId56"/>
    <p:sldId id="559" r:id="rId57"/>
    <p:sldId id="560" r:id="rId58"/>
    <p:sldId id="561" r:id="rId59"/>
    <p:sldId id="562" r:id="rId60"/>
    <p:sldId id="618" r:id="rId61"/>
    <p:sldId id="619" r:id="rId62"/>
    <p:sldId id="620" r:id="rId63"/>
    <p:sldId id="621" r:id="rId64"/>
    <p:sldId id="552" r:id="rId65"/>
    <p:sldId id="622" r:id="rId66"/>
    <p:sldId id="556" r:id="rId67"/>
    <p:sldId id="623" r:id="rId68"/>
    <p:sldId id="563" r:id="rId69"/>
    <p:sldId id="564" r:id="rId70"/>
    <p:sldId id="565" r:id="rId71"/>
    <p:sldId id="624" r:id="rId72"/>
    <p:sldId id="625" r:id="rId73"/>
    <p:sldId id="627" r:id="rId74"/>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00CC"/>
    <a:srgbClr val="0000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25" autoAdjust="0"/>
    <p:restoredTop sz="97248" autoAdjust="0"/>
  </p:normalViewPr>
  <p:slideViewPr>
    <p:cSldViewPr snapToGrid="0">
      <p:cViewPr varScale="1">
        <p:scale>
          <a:sx n="79" d="100"/>
          <a:sy n="79" d="100"/>
        </p:scale>
        <p:origin x="1810" y="96"/>
      </p:cViewPr>
      <p:guideLst>
        <p:guide orient="horz" pos="2280"/>
        <p:guide pos="2773"/>
      </p:guideLst>
    </p:cSldViewPr>
  </p:slideViewPr>
  <p:outlineViewPr>
    <p:cViewPr>
      <p:scale>
        <a:sx n="33" d="100"/>
        <a:sy n="33" d="100"/>
      </p:scale>
      <p:origin x="0" y="-52816"/>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5:28:22.561"/>
    </inkml:context>
    <inkml:brush xml:id="br0">
      <inkml:brushProperty name="width" value="0.05" units="cm"/>
      <inkml:brushProperty name="height" value="0.05" units="cm"/>
    </inkml:brush>
  </inkml:definitions>
  <inkml:trace contextRef="#ctx0" brushRef="#br0">0 17 12,'0'0'148,"0"-1"0,1 1 0,-1-1 1,0 1-1,0 0 0,0-1 0,0 1 0,0-1 0,1 1 0,-1 0 1,0-1-1,0 1 0,0 0 0,1-1 0,-1 1 0,0 0 0,1-1 1,-1 1-1,0 0 0,1 0 0,-1-1 0,0 1 0,1 0 0,-1 0 1,0 0-1,1 0 0,-1-1 0,1 1 0,-1 0 0,0 0 0,1 0 1,-1 0-1,1 0 0,-1 0 0,1 0 0,-1 0 0,0 0 0,1 0 1,-1 0-1,1 0 0,-1 1 0,0-1 0,1 0 0,-1 0 0,1 0 1,-1 0-1,0 1 0,1-1 0,-1 0 0,0 0 0,1 1 0,-1-1-148,7 0-1652,-8-5-2247,-3 0 2375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3:12.973"/>
    </inkml:context>
    <inkml:brush xml:id="br0">
      <inkml:brushProperty name="width" value="0.05" units="cm"/>
      <inkml:brushProperty name="height" value="0.05" units="cm"/>
    </inkml:brush>
  </inkml:definitions>
  <inkml:trace contextRef="#ctx0" brushRef="#br0">19 0 9689,'-4'0'984,"2"0"-612,0 4-24,-2-1 36,2 1 276,-1 0 120,3 1-168,0-2-216,0 3-300,3-3-96,-1 3-252,-2-4-132,2-1-72,-2 1 12,2 0-660,-2 0-1080,-4 0-2605,-3-1 757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87B8264-548A-4B1E-9025-A1676792EA79}" type="slidenum">
              <a:rPr lang="en-US" smtClean="0">
                <a:solidFill>
                  <a:srgbClr val="000000"/>
                </a:solidFill>
              </a:rPr>
              <a:pPr/>
              <a:t>1</a:t>
            </a:fld>
            <a:endParaRPr lang="en-US">
              <a:solidFill>
                <a:srgbClr val="000000"/>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66514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fld id="{2CFA3EA7-18B9-A746-82F3-917C2EDA0204}" type="datetime3">
              <a:rPr lang="en-US" smtClean="0"/>
              <a:t>19 August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pPr>
                <a:defRPr/>
              </a:pPr>
              <a:t>‹#›</a:t>
            </a:fld>
            <a:endParaRPr lang="en-US" dirty="0"/>
          </a:p>
        </p:txBody>
      </p:sp>
    </p:spTree>
    <p:extLst>
      <p:ext uri="{BB962C8B-B14F-4D97-AF65-F5344CB8AC3E}">
        <p14:creationId xmlns:p14="http://schemas.microsoft.com/office/powerpoint/2010/main" val="1126065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effectLst/>
              </a:defRPr>
            </a:lvl1pPr>
          </a:lstStyle>
          <a:p>
            <a:r>
              <a:rPr lang="en-US" dirty="0"/>
              <a:t>Click to edit Master title style</a:t>
            </a:r>
          </a:p>
        </p:txBody>
      </p:sp>
      <p:sp>
        <p:nvSpPr>
          <p:cNvPr id="3" name="Content Placeholder 2"/>
          <p:cNvSpPr>
            <a:spLocks noGrp="1"/>
          </p:cNvSpPr>
          <p:nvPr>
            <p:ph idx="1"/>
          </p:nvPr>
        </p:nvSpPr>
        <p:spPr>
          <a:xfrm>
            <a:off x="88900" y="829994"/>
            <a:ext cx="8966200" cy="5731228"/>
          </a:xfrm>
        </p:spPr>
        <p:txBody>
          <a:bodyPr/>
          <a:lstStyle/>
          <a:p>
            <a:pPr lvl="0"/>
            <a:r>
              <a:rPr lang="en-US" dirty="0"/>
              <a:t>Click to edit Master text styles</a:t>
            </a:r>
          </a:p>
          <a:p>
            <a:pPr lvl="1"/>
            <a:r>
              <a:rPr lang="en-US" dirty="0"/>
              <a:t> Second level</a:t>
            </a:r>
          </a:p>
          <a:p>
            <a:pPr lvl="2"/>
            <a:r>
              <a:rPr lang="en-US" dirty="0"/>
              <a:t>Third level</a:t>
            </a:r>
          </a:p>
          <a:p>
            <a:pPr lvl="3"/>
            <a:r>
              <a:rPr lang="en-US" dirty="0"/>
              <a:t> Fourth level</a:t>
            </a:r>
          </a:p>
          <a:p>
            <a:pPr lvl="4"/>
            <a:r>
              <a:rPr lang="en-US" dirty="0"/>
              <a:t> Fifth level</a:t>
            </a:r>
          </a:p>
        </p:txBody>
      </p:sp>
      <p:sp>
        <p:nvSpPr>
          <p:cNvPr id="4" name="Date Placeholder 3"/>
          <p:cNvSpPr>
            <a:spLocks noGrp="1"/>
          </p:cNvSpPr>
          <p:nvPr>
            <p:ph type="dt" sz="half" idx="10"/>
          </p:nvPr>
        </p:nvSpPr>
        <p:spPr/>
        <p:txBody>
          <a:bodyPr/>
          <a:lstStyle>
            <a:lvl1pPr>
              <a:defRPr/>
            </a:lvl1pPr>
          </a:lstStyle>
          <a:p>
            <a:pPr>
              <a:defRPr/>
            </a:pPr>
            <a:fld id="{6254EC5B-00E1-0D44-BF62-648A42DA2119}" type="datetime3">
              <a:rPr lang="en-US" u="sng" smtClean="0"/>
              <a:t>19 August 2024</a:t>
            </a:fld>
            <a:endParaRPr lang="en-US" u="sng"/>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pPr>
                <a:defRPr/>
              </a:pPr>
              <a:t>‹#›</a:t>
            </a:fld>
            <a:endParaRPr lang="en-US"/>
          </a:p>
        </p:txBody>
      </p:sp>
    </p:spTree>
    <p:extLst>
      <p:ext uri="{BB962C8B-B14F-4D97-AF65-F5344CB8AC3E}">
        <p14:creationId xmlns:p14="http://schemas.microsoft.com/office/powerpoint/2010/main" val="29261451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9DCEA51C-BEBA-4344-B166-0C649DFE5BE5}" type="datetime3">
              <a:rPr lang="en-US" smtClean="0"/>
              <a:t>19 August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pPr>
                <a:defRPr/>
              </a:pPr>
              <a:t>‹#›</a:t>
            </a:fld>
            <a:endParaRPr lang="en-US" dirty="0"/>
          </a:p>
        </p:txBody>
      </p:sp>
    </p:spTree>
    <p:extLst>
      <p:ext uri="{BB962C8B-B14F-4D97-AF65-F5344CB8AC3E}">
        <p14:creationId xmlns:p14="http://schemas.microsoft.com/office/powerpoint/2010/main" val="10553913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C584EDCC-14AB-8E4C-A567-DE2B65C66BBE}" type="datetime3">
              <a:rPr lang="en-US" smtClean="0"/>
              <a:t>19 August 2024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pPr>
                <a:defRPr/>
              </a:pPr>
              <a:t>‹#›</a:t>
            </a:fld>
            <a:endParaRPr lang="en-US" dirty="0"/>
          </a:p>
        </p:txBody>
      </p:sp>
    </p:spTree>
    <p:extLst>
      <p:ext uri="{BB962C8B-B14F-4D97-AF65-F5344CB8AC3E}">
        <p14:creationId xmlns:p14="http://schemas.microsoft.com/office/powerpoint/2010/main" val="113008821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fld id="{0C4F2526-5DD6-AD40-8F69-11934322E1E6}" type="datetime3">
              <a:rPr lang="en-US" smtClean="0"/>
              <a:t>19 August 2024</a:t>
            </a:fld>
            <a:endParaRPr lang="en-US"/>
          </a:p>
        </p:txBody>
      </p:sp>
      <p:sp>
        <p:nvSpPr>
          <p:cNvPr id="8" name="Rectangle 3"/>
          <p:cNvSpPr>
            <a:spLocks noGrp="1" noChangeArrowheads="1"/>
          </p:cNvSpPr>
          <p:nvPr>
            <p:ph type="ftr" sz="quarter" idx="11"/>
          </p:nvPr>
        </p:nvSpPr>
        <p:spPr>
          <a:ln/>
        </p:spPr>
        <p:txBody>
          <a:bodyPr/>
          <a:lstStyle>
            <a:lvl1pPr>
              <a:defRPr/>
            </a:lvl1pPr>
          </a:lstStyle>
          <a:p>
            <a:pPr>
              <a:defRPr/>
            </a:pPr>
            <a:endParaRPr lang="en-US"/>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pPr>
                <a:defRPr/>
              </a:pPr>
              <a:t>‹#›</a:t>
            </a:fld>
            <a:endParaRPr lang="en-US" dirty="0"/>
          </a:p>
        </p:txBody>
      </p:sp>
    </p:spTree>
    <p:extLst>
      <p:ext uri="{BB962C8B-B14F-4D97-AF65-F5344CB8AC3E}">
        <p14:creationId xmlns:p14="http://schemas.microsoft.com/office/powerpoint/2010/main" val="25845171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fld id="{357D585F-DE47-D34F-B504-CEF5CFB01D38}" type="datetime3">
              <a:rPr lang="en-US" smtClean="0"/>
              <a:t>19 August 2024</a:t>
            </a:fld>
            <a:endParaRPr lang="en-US"/>
          </a:p>
        </p:txBody>
      </p:sp>
      <p:sp>
        <p:nvSpPr>
          <p:cNvPr id="4" name="Rectangle 3"/>
          <p:cNvSpPr>
            <a:spLocks noGrp="1" noChangeArrowheads="1"/>
          </p:cNvSpPr>
          <p:nvPr>
            <p:ph type="ftr" sz="quarter" idx="11"/>
          </p:nvPr>
        </p:nvSpPr>
        <p:spPr>
          <a:ln/>
        </p:spPr>
        <p:txBody>
          <a:bodyPr/>
          <a:lstStyle>
            <a:lvl1pPr>
              <a:defRPr/>
            </a:lvl1pPr>
          </a:lstStyle>
          <a:p>
            <a:pPr>
              <a:defRPr/>
            </a:pPr>
            <a:endParaRPr lang="en-US"/>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pPr>
                <a:defRPr/>
              </a:pPr>
              <a:t>‹#›</a:t>
            </a:fld>
            <a:endParaRPr lang="en-US" dirty="0"/>
          </a:p>
        </p:txBody>
      </p:sp>
    </p:spTree>
    <p:extLst>
      <p:ext uri="{BB962C8B-B14F-4D97-AF65-F5344CB8AC3E}">
        <p14:creationId xmlns:p14="http://schemas.microsoft.com/office/powerpoint/2010/main" val="318766061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4C5968B1-30B4-EF4C-A615-7DDFDCFBF185}" type="datetime3">
              <a:rPr lang="en-US" smtClean="0"/>
              <a:t>19 August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pPr>
                <a:defRPr/>
              </a:pPr>
              <a:t>‹#›</a:t>
            </a:fld>
            <a:endParaRPr lang="en-US" dirty="0"/>
          </a:p>
        </p:txBody>
      </p:sp>
    </p:spTree>
    <p:extLst>
      <p:ext uri="{BB962C8B-B14F-4D97-AF65-F5344CB8AC3E}">
        <p14:creationId xmlns:p14="http://schemas.microsoft.com/office/powerpoint/2010/main" val="219046267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B225B901-87DF-0242-BD1E-68D0F78D1895}" type="datetime3">
              <a:rPr lang="en-US" smtClean="0"/>
              <a:t>19 August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pPr>
                <a:defRPr/>
              </a:pPr>
              <a:t>‹#›</a:t>
            </a:fld>
            <a:endParaRPr lang="en-US" dirty="0"/>
          </a:p>
        </p:txBody>
      </p:sp>
    </p:spTree>
    <p:extLst>
      <p:ext uri="{BB962C8B-B14F-4D97-AF65-F5344CB8AC3E}">
        <p14:creationId xmlns:p14="http://schemas.microsoft.com/office/powerpoint/2010/main" val="207822480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fld id="{2DB30690-665F-9B4F-AAB1-C8ACAE37F87F}" type="datetime3">
              <a:rPr lang="en-US" smtClean="0"/>
              <a:t>19 August 2024</a:t>
            </a:fld>
            <a:endParaRPr lang="en-US" dirty="0"/>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endParaRPr lang="en-US"/>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pPr>
                <a:defRPr/>
              </a:pPr>
              <a:t>‹#›</a:t>
            </a:fld>
            <a:endParaRPr lang="en-US" dirty="0"/>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 Second level </a:t>
            </a:r>
          </a:p>
          <a:p>
            <a:pPr lvl="2"/>
            <a:r>
              <a:rPr lang="en-US" dirty="0"/>
              <a:t>Third level</a:t>
            </a:r>
          </a:p>
          <a:p>
            <a:pPr lvl="3"/>
            <a:r>
              <a:rPr lang="en-US" dirty="0"/>
              <a:t> Fourth level </a:t>
            </a:r>
          </a:p>
          <a:p>
            <a:pPr lvl="4"/>
            <a:r>
              <a:rPr lang="en-US" dirty="0"/>
              <a:t> 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046" r:id="rId1"/>
    <p:sldLayoutId id="2147484056" r:id="rId2"/>
    <p:sldLayoutId id="2147484047" r:id="rId3"/>
    <p:sldLayoutId id="2147484048" r:id="rId4"/>
    <p:sldLayoutId id="2147484049" r:id="rId5"/>
    <p:sldLayoutId id="2147484050" r:id="rId6"/>
    <p:sldLayoutId id="2147484054" r:id="rId7"/>
    <p:sldLayoutId id="2147484055" r:id="rId8"/>
  </p:sldLayoutIdLst>
  <p:transition spd="med"/>
  <p:hf hdr="0" ftr="0" dt="0"/>
  <p:txStyles>
    <p:titleStyle>
      <a:lvl1pPr algn="ctr" rtl="0" eaLnBrk="0" fontAlgn="base" hangingPunct="0">
        <a:lnSpc>
          <a:spcPct val="90000"/>
        </a:lnSpc>
        <a:spcBef>
          <a:spcPct val="0"/>
        </a:spcBef>
        <a:spcAft>
          <a:spcPct val="0"/>
        </a:spcAft>
        <a:defRPr sz="4000" b="1">
          <a:solidFill>
            <a:schemeClr val="tx2"/>
          </a:solidFill>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32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8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4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3schools.com/browser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 Id="rId5" Type="http://schemas.openxmlformats.org/officeDocument/2006/relationships/hyperlink" Target="https://caniuse.com/" TargetMode="External"/><Relationship Id="rId4" Type="http://schemas.openxmlformats.org/officeDocument/2006/relationships/hyperlink" Target="https://www.freecodecamp.org/lear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ubTitle" idx="1"/>
          </p:nvPr>
        </p:nvSpPr>
        <p:spPr>
          <a:xfrm>
            <a:off x="76200" y="762000"/>
            <a:ext cx="8915400" cy="4267200"/>
          </a:xfrm>
          <a:noFill/>
        </p:spPr>
        <p:txBody>
          <a:bodyPr/>
          <a:lstStyle/>
          <a:p>
            <a:r>
              <a:rPr lang="en-US" sz="3600" b="1" dirty="0">
                <a:solidFill>
                  <a:schemeClr val="accent4"/>
                </a:solidFill>
              </a:rPr>
              <a:t>CSE-312</a:t>
            </a:r>
          </a:p>
          <a:p>
            <a:r>
              <a:rPr lang="en-US" sz="3600" b="1" dirty="0">
                <a:solidFill>
                  <a:schemeClr val="accent4"/>
                </a:solidFill>
              </a:rPr>
              <a:t>Web Design and Programming Lab-I</a:t>
            </a:r>
          </a:p>
          <a:p>
            <a:endParaRPr lang="en-US" sz="3600" b="1" dirty="0">
              <a:solidFill>
                <a:schemeClr val="accent4"/>
              </a:solidFill>
            </a:endParaRPr>
          </a:p>
          <a:p>
            <a:r>
              <a:rPr lang="en-US" sz="3600" b="1" dirty="0">
                <a:solidFill>
                  <a:schemeClr val="accent4"/>
                </a:solidFill>
              </a:rPr>
              <a:t>Lab-3: </a:t>
            </a:r>
            <a:r>
              <a:rPr lang="en-US" sz="4000" b="1" dirty="0">
                <a:solidFill>
                  <a:srgbClr val="00FF00"/>
                </a:solidFill>
              </a:rPr>
              <a:t>HTML-I</a:t>
            </a:r>
          </a:p>
        </p:txBody>
      </p:sp>
      <p:sp>
        <p:nvSpPr>
          <p:cNvPr id="9" name="Rectangle 7"/>
          <p:cNvSpPr txBox="1">
            <a:spLocks noChangeArrowheads="1"/>
          </p:cNvSpPr>
          <p:nvPr/>
        </p:nvSpPr>
        <p:spPr bwMode="auto">
          <a:xfrm>
            <a:off x="114300" y="5105400"/>
            <a:ext cx="8915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3600" kern="0" dirty="0">
                <a:solidFill>
                  <a:schemeClr val="tx1"/>
                </a:solidFill>
                <a:latin typeface="Verdana" panose="020B0604030504040204" pitchFamily="34" charset="0"/>
                <a:ea typeface="Verdana" panose="020B0604030504040204" pitchFamily="34" charset="0"/>
                <a:cs typeface="Verdana" panose="020B0604030504040204" pitchFamily="34" charset="0"/>
              </a:rPr>
              <a:t>Md. Rafsan Jani</a:t>
            </a:r>
          </a:p>
          <a:p>
            <a:pPr algn="ctr">
              <a:spcBef>
                <a:spcPct val="20000"/>
              </a:spcBef>
              <a:defRPr/>
            </a:pPr>
            <a:r>
              <a:rPr lang="en-US" sz="1800" b="0" kern="0" dirty="0">
                <a:solidFill>
                  <a:schemeClr val="tx1"/>
                </a:solidFill>
                <a:latin typeface="Gill Sans MT" panose="020B0502020104020203" pitchFamily="34" charset="0"/>
                <a:ea typeface="Verdana" panose="020B0604030504040204" pitchFamily="34" charset="0"/>
                <a:cs typeface="Verdana" panose="020B0604030504040204" pitchFamily="34" charset="0"/>
              </a:rPr>
              <a:t>Assistant Professor</a:t>
            </a:r>
          </a:p>
          <a:p>
            <a:pPr algn="ctr">
              <a:spcBef>
                <a:spcPct val="20000"/>
              </a:spcBef>
              <a:defRPr/>
            </a:pPr>
            <a:r>
              <a:rPr lang="en-US" sz="1800" b="0" kern="0" dirty="0">
                <a:solidFill>
                  <a:schemeClr val="tx1"/>
                </a:solidFill>
                <a:latin typeface="Gill Sans MT" panose="020B0502020104020203" pitchFamily="34" charset="0"/>
                <a:ea typeface="Verdana" panose="020B0604030504040204" pitchFamily="34" charset="0"/>
                <a:cs typeface="Verdana" panose="020B0604030504040204" pitchFamily="34" charset="0"/>
              </a:rPr>
              <a:t>Department of Computer Science and Engineering</a:t>
            </a:r>
          </a:p>
          <a:p>
            <a:pPr algn="ctr">
              <a:spcBef>
                <a:spcPct val="20000"/>
              </a:spcBef>
              <a:defRPr/>
            </a:pPr>
            <a:r>
              <a:rPr lang="en-US" sz="1800" b="0" kern="0" dirty="0">
                <a:solidFill>
                  <a:schemeClr val="tx1"/>
                </a:solidFill>
                <a:latin typeface="Gill Sans MT" panose="020B0502020104020203" pitchFamily="34" charset="0"/>
                <a:ea typeface="Verdana" panose="020B0604030504040204" pitchFamily="34" charset="0"/>
                <a:cs typeface="Verdana" panose="020B0604030504040204" pitchFamily="34" charset="0"/>
              </a:rPr>
              <a:t>Jahangirnagar University</a:t>
            </a:r>
          </a:p>
        </p:txBody>
      </p:sp>
    </p:spTree>
    <p:extLst>
      <p:ext uri="{BB962C8B-B14F-4D97-AF65-F5344CB8AC3E}">
        <p14:creationId xmlns:p14="http://schemas.microsoft.com/office/powerpoint/2010/main" val="28665424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spcBef>
                <a:spcPct val="20000"/>
              </a:spcBef>
            </a:pPr>
            <a:r>
              <a:rPr lang="en-US" altLang="en-US" sz="3600" dirty="0"/>
              <a:t>Internet Protocols</a:t>
            </a:r>
          </a:p>
        </p:txBody>
      </p:sp>
      <p:sp>
        <p:nvSpPr>
          <p:cNvPr id="105475" name="Rectangle 3"/>
          <p:cNvSpPr>
            <a:spLocks noGrp="1" noChangeArrowheads="1"/>
          </p:cNvSpPr>
          <p:nvPr>
            <p:ph type="body" idx="1"/>
          </p:nvPr>
        </p:nvSpPr>
        <p:spPr/>
        <p:txBody>
          <a:bodyPr/>
          <a:lstStyle/>
          <a:p>
            <a:pPr>
              <a:lnSpc>
                <a:spcPct val="110000"/>
              </a:lnSpc>
              <a:spcBef>
                <a:spcPct val="20000"/>
              </a:spcBef>
              <a:buSzTx/>
            </a:pPr>
            <a:r>
              <a:rPr lang="en-US" altLang="en-US" sz="3200" b="0" dirty="0"/>
              <a:t>Internet Protocol (IP) Addresses</a:t>
            </a:r>
          </a:p>
          <a:p>
            <a:pPr lvl="1">
              <a:lnSpc>
                <a:spcPct val="110000"/>
              </a:lnSpc>
              <a:spcBef>
                <a:spcPct val="20000"/>
              </a:spcBef>
              <a:buSzTx/>
            </a:pPr>
            <a:r>
              <a:rPr lang="en-US" altLang="en-US" sz="2800" b="0" dirty="0"/>
              <a:t>Every node has a unique numeric address</a:t>
            </a:r>
          </a:p>
          <a:p>
            <a:pPr lvl="1">
              <a:lnSpc>
                <a:spcPct val="110000"/>
              </a:lnSpc>
              <a:spcBef>
                <a:spcPct val="20000"/>
              </a:spcBef>
              <a:buSzTx/>
            </a:pPr>
            <a:r>
              <a:rPr lang="en-US" altLang="en-US" sz="2800" b="0" dirty="0"/>
              <a:t>Form: </a:t>
            </a:r>
            <a:r>
              <a:rPr lang="en-US" altLang="en-US" sz="2800" b="0" dirty="0">
                <a:solidFill>
                  <a:srgbClr val="FF0000"/>
                </a:solidFill>
              </a:rPr>
              <a:t>32-bit binary number</a:t>
            </a:r>
          </a:p>
          <a:p>
            <a:pPr lvl="2">
              <a:lnSpc>
                <a:spcPct val="110000"/>
              </a:lnSpc>
              <a:spcBef>
                <a:spcPct val="20000"/>
              </a:spcBef>
              <a:buSzTx/>
            </a:pPr>
            <a:r>
              <a:rPr lang="en-US" altLang="en-US" dirty="0">
                <a:solidFill>
                  <a:srgbClr val="FF0000"/>
                </a:solidFill>
              </a:rPr>
              <a:t>IP addresses usually are written (and thought of) as four 8-bit numbers, separated by periods</a:t>
            </a:r>
            <a:endParaRPr lang="en-US" altLang="en-US" sz="2400" b="0" dirty="0">
              <a:solidFill>
                <a:srgbClr val="FF0000"/>
              </a:solidFill>
            </a:endParaRPr>
          </a:p>
          <a:p>
            <a:pPr lvl="2">
              <a:lnSpc>
                <a:spcPct val="110000"/>
              </a:lnSpc>
              <a:spcBef>
                <a:spcPct val="20000"/>
              </a:spcBef>
              <a:buSzTx/>
            </a:pPr>
            <a:r>
              <a:rPr lang="en-US" altLang="en-US" sz="2400" b="0" dirty="0"/>
              <a:t>New standard, </a:t>
            </a:r>
            <a:r>
              <a:rPr lang="en-US" altLang="en-US" sz="2400" b="0" dirty="0">
                <a:solidFill>
                  <a:srgbClr val="FF0000"/>
                </a:solidFill>
              </a:rPr>
              <a:t>IPv6, has 128 bits </a:t>
            </a:r>
            <a:r>
              <a:rPr lang="en-US" altLang="en-US" sz="2400" b="0" dirty="0"/>
              <a:t>(1998)</a:t>
            </a:r>
          </a:p>
          <a:p>
            <a:pPr>
              <a:lnSpc>
                <a:spcPct val="110000"/>
              </a:lnSpc>
              <a:spcBef>
                <a:spcPct val="20000"/>
              </a:spcBef>
              <a:buSzTx/>
            </a:pPr>
            <a:r>
              <a:rPr lang="en-US" altLang="en-US" sz="3200" b="0" dirty="0"/>
              <a:t>Organizations are assigned groups of IPs for their computers</a:t>
            </a:r>
          </a:p>
          <a:p>
            <a:pPr lvl="1">
              <a:lnSpc>
                <a:spcPct val="110000"/>
              </a:lnSpc>
              <a:spcBef>
                <a:spcPct val="20000"/>
              </a:spcBef>
              <a:buSzTx/>
            </a:pPr>
            <a:r>
              <a:rPr lang="en-US" altLang="en-US" sz="2400" dirty="0"/>
              <a:t>For example, a small organization may be assigned 256 IP addresses, such </a:t>
            </a:r>
            <a:r>
              <a:rPr lang="en-US" altLang="en-US" sz="2800" dirty="0"/>
              <a:t>as 191.57.126.0 to 191.57.126.255.</a:t>
            </a:r>
          </a:p>
        </p:txBody>
      </p:sp>
      <p:sp>
        <p:nvSpPr>
          <p:cNvPr id="2" name="Slide Number Placeholder 1">
            <a:extLst>
              <a:ext uri="{FF2B5EF4-FFF2-40B4-BE49-F238E27FC236}">
                <a16:creationId xmlns:a16="http://schemas.microsoft.com/office/drawing/2014/main" id="{E5F5C0CE-1304-328C-9852-47DD7327D774}"/>
              </a:ext>
            </a:extLst>
          </p:cNvPr>
          <p:cNvSpPr>
            <a:spLocks noGrp="1"/>
          </p:cNvSpPr>
          <p:nvPr>
            <p:ph type="sldNum" sz="quarter" idx="12"/>
          </p:nvPr>
        </p:nvSpPr>
        <p:spPr/>
        <p:txBody>
          <a:bodyPr/>
          <a:lstStyle/>
          <a:p>
            <a:pPr>
              <a:defRPr/>
            </a:pPr>
            <a:fld id="{7F4B1FAA-A740-404F-BBC5-7C153B666279}" type="slidenum">
              <a:rPr lang="en-US" smtClean="0"/>
              <a:pPr>
                <a:defRPr/>
              </a:pPr>
              <a:t>10</a:t>
            </a:fld>
            <a:endParaRPr lang="en-US"/>
          </a:p>
        </p:txBody>
      </p:sp>
    </p:spTree>
    <p:extLst>
      <p:ext uri="{BB962C8B-B14F-4D97-AF65-F5344CB8AC3E}">
        <p14:creationId xmlns:p14="http://schemas.microsoft.com/office/powerpoint/2010/main" val="25784073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spcBef>
                <a:spcPct val="20000"/>
              </a:spcBef>
            </a:pPr>
            <a:r>
              <a:rPr lang="en-US" altLang="en-US" sz="3600" dirty="0"/>
              <a:t>Domain Names</a:t>
            </a:r>
          </a:p>
        </p:txBody>
      </p:sp>
      <p:sp>
        <p:nvSpPr>
          <p:cNvPr id="144387" name="Rectangle 3"/>
          <p:cNvSpPr>
            <a:spLocks noGrp="1" noChangeArrowheads="1"/>
          </p:cNvSpPr>
          <p:nvPr>
            <p:ph type="body" idx="1"/>
          </p:nvPr>
        </p:nvSpPr>
        <p:spPr/>
        <p:txBody>
          <a:bodyPr/>
          <a:lstStyle/>
          <a:p>
            <a:pPr>
              <a:lnSpc>
                <a:spcPct val="110000"/>
              </a:lnSpc>
              <a:spcBef>
                <a:spcPct val="20000"/>
              </a:spcBef>
              <a:buSzTx/>
            </a:pPr>
            <a:r>
              <a:rPr lang="en-US" altLang="en-US" sz="3200" b="0" dirty="0"/>
              <a:t>Domain names</a:t>
            </a:r>
          </a:p>
          <a:p>
            <a:pPr lvl="1">
              <a:lnSpc>
                <a:spcPct val="110000"/>
              </a:lnSpc>
              <a:spcBef>
                <a:spcPct val="20000"/>
              </a:spcBef>
              <a:buSzTx/>
            </a:pPr>
            <a:r>
              <a:rPr lang="en-US" dirty="0"/>
              <a:t>Because people have difficulty dealing with and remembering numbers, machines on the Internet also have textual names</a:t>
            </a:r>
            <a:endParaRPr lang="en-US" altLang="en-US" sz="2800" b="0" dirty="0"/>
          </a:p>
          <a:p>
            <a:pPr lvl="1">
              <a:lnSpc>
                <a:spcPct val="110000"/>
              </a:lnSpc>
              <a:spcBef>
                <a:spcPct val="20000"/>
              </a:spcBef>
              <a:buSzTx/>
            </a:pPr>
            <a:r>
              <a:rPr lang="en-US" altLang="en-US" sz="2800" b="0" dirty="0"/>
              <a:t>Form: host-</a:t>
            </a:r>
            <a:r>
              <a:rPr lang="en-US" altLang="en-US" sz="2800" b="0" dirty="0" err="1"/>
              <a:t>name.domain</a:t>
            </a:r>
            <a:r>
              <a:rPr lang="en-US" altLang="en-US" sz="2800" b="0" dirty="0"/>
              <a:t>-names</a:t>
            </a:r>
          </a:p>
          <a:p>
            <a:pPr lvl="1">
              <a:lnSpc>
                <a:spcPct val="110000"/>
              </a:lnSpc>
              <a:spcBef>
                <a:spcPct val="20000"/>
              </a:spcBef>
              <a:buSzTx/>
            </a:pPr>
            <a:r>
              <a:rPr lang="en-US" altLang="en-US" sz="2800" b="0" dirty="0">
                <a:solidFill>
                  <a:srgbClr val="FF0000"/>
                </a:solidFill>
              </a:rPr>
              <a:t>First domain is the smallest; last is the largest</a:t>
            </a:r>
          </a:p>
          <a:p>
            <a:pPr lvl="1">
              <a:lnSpc>
                <a:spcPct val="110000"/>
              </a:lnSpc>
              <a:spcBef>
                <a:spcPct val="20000"/>
              </a:spcBef>
              <a:buSzTx/>
            </a:pPr>
            <a:r>
              <a:rPr lang="en-US" altLang="en-US" sz="2800" b="0" dirty="0">
                <a:solidFill>
                  <a:srgbClr val="FF0000"/>
                </a:solidFill>
              </a:rPr>
              <a:t>Last domain specifies the type of organization</a:t>
            </a:r>
          </a:p>
          <a:p>
            <a:pPr lvl="1">
              <a:lnSpc>
                <a:spcPct val="110000"/>
              </a:lnSpc>
              <a:spcBef>
                <a:spcPct val="20000"/>
              </a:spcBef>
              <a:buSzTx/>
            </a:pPr>
            <a:r>
              <a:rPr lang="en-US" altLang="en-US" sz="2800" b="0" dirty="0"/>
              <a:t>Fully qualified domain name - the host name and all of the domain names </a:t>
            </a:r>
          </a:p>
          <a:p>
            <a:pPr lvl="1">
              <a:lnSpc>
                <a:spcPct val="110000"/>
              </a:lnSpc>
              <a:spcBef>
                <a:spcPct val="20000"/>
              </a:spcBef>
              <a:buSzTx/>
            </a:pPr>
            <a:r>
              <a:rPr lang="en-US" altLang="en-US" sz="2800" b="0" dirty="0"/>
              <a:t>DNS servers - </a:t>
            </a:r>
            <a:r>
              <a:rPr lang="en-US" altLang="en-US" sz="2800" b="0" dirty="0">
                <a:solidFill>
                  <a:srgbClr val="FF0000"/>
                </a:solidFill>
              </a:rPr>
              <a:t>convert fully qualified domain names to IPs</a:t>
            </a:r>
          </a:p>
        </p:txBody>
      </p:sp>
      <p:sp>
        <p:nvSpPr>
          <p:cNvPr id="2" name="Slide Number Placeholder 1">
            <a:extLst>
              <a:ext uri="{FF2B5EF4-FFF2-40B4-BE49-F238E27FC236}">
                <a16:creationId xmlns:a16="http://schemas.microsoft.com/office/drawing/2014/main" id="{072268AB-3C36-E7EE-9F6D-8EA40A6BF415}"/>
              </a:ext>
            </a:extLst>
          </p:cNvPr>
          <p:cNvSpPr>
            <a:spLocks noGrp="1"/>
          </p:cNvSpPr>
          <p:nvPr>
            <p:ph type="sldNum" sz="quarter" idx="12"/>
          </p:nvPr>
        </p:nvSpPr>
        <p:spPr/>
        <p:txBody>
          <a:bodyPr/>
          <a:lstStyle/>
          <a:p>
            <a:pPr>
              <a:defRPr/>
            </a:pPr>
            <a:fld id="{7F4B1FAA-A740-404F-BBC5-7C153B666279}" type="slidenum">
              <a:rPr lang="en-US" smtClean="0"/>
              <a:pPr>
                <a:defRPr/>
              </a:pPr>
              <a:t>11</a:t>
            </a:fld>
            <a:endParaRPr lang="en-US"/>
          </a:p>
        </p:txBody>
      </p:sp>
    </p:spTree>
    <p:extLst>
      <p:ext uri="{BB962C8B-B14F-4D97-AF65-F5344CB8AC3E}">
        <p14:creationId xmlns:p14="http://schemas.microsoft.com/office/powerpoint/2010/main" val="274862429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altLang="en-US"/>
              <a:t>Host &amp; Domain Names</a:t>
            </a:r>
          </a:p>
        </p:txBody>
      </p:sp>
      <p:sp>
        <p:nvSpPr>
          <p:cNvPr id="21507" name="Rectangle 3"/>
          <p:cNvSpPr>
            <a:spLocks noGrp="1" noChangeArrowheads="1"/>
          </p:cNvSpPr>
          <p:nvPr>
            <p:ph type="body" idx="1"/>
          </p:nvPr>
        </p:nvSpPr>
        <p:spPr>
          <a:xfrm>
            <a:off x="201706" y="845332"/>
            <a:ext cx="8673353" cy="4466256"/>
          </a:xfrm>
        </p:spPr>
        <p:txBody>
          <a:bodyPr/>
          <a:lstStyle/>
          <a:p>
            <a:pPr eaLnBrk="1" hangingPunct="1">
              <a:lnSpc>
                <a:spcPct val="80000"/>
              </a:lnSpc>
            </a:pPr>
            <a:r>
              <a:rPr lang="en-GB" altLang="en-US" sz="2500" dirty="0"/>
              <a:t>Each host name on a subnet must be unique</a:t>
            </a:r>
          </a:p>
          <a:p>
            <a:pPr eaLnBrk="1" hangingPunct="1">
              <a:lnSpc>
                <a:spcPct val="80000"/>
              </a:lnSpc>
            </a:pPr>
            <a:r>
              <a:rPr lang="en-GB" altLang="en-US" sz="2500" dirty="0"/>
              <a:t>There is a hierarchy of domain names</a:t>
            </a:r>
          </a:p>
          <a:p>
            <a:pPr lvl="1" eaLnBrk="1" hangingPunct="1">
              <a:lnSpc>
                <a:spcPct val="80000"/>
              </a:lnSpc>
            </a:pPr>
            <a:r>
              <a:rPr lang="en-GB" altLang="en-US" sz="2500" dirty="0"/>
              <a:t>Top level</a:t>
            </a:r>
          </a:p>
          <a:p>
            <a:pPr lvl="2" eaLnBrk="1" hangingPunct="1">
              <a:lnSpc>
                <a:spcPct val="80000"/>
              </a:lnSpc>
            </a:pPr>
            <a:r>
              <a:rPr lang="en-GB" altLang="en-US" sz="2500" dirty="0"/>
              <a:t>Country (if not US) – e.g. BD, UK, FR, IE</a:t>
            </a:r>
          </a:p>
          <a:p>
            <a:pPr lvl="2" eaLnBrk="1" hangingPunct="1">
              <a:lnSpc>
                <a:spcPct val="80000"/>
              </a:lnSpc>
            </a:pPr>
            <a:r>
              <a:rPr lang="en-GB" altLang="en-US" sz="2500" dirty="0"/>
              <a:t>Category - COM, MIL, GOV, EDU, ORG </a:t>
            </a:r>
            <a:r>
              <a:rPr lang="en-GB" altLang="en-US" sz="2500" dirty="0" err="1"/>
              <a:t>etc</a:t>
            </a:r>
            <a:r>
              <a:rPr lang="en-GB" altLang="en-US" sz="2500" dirty="0"/>
              <a:t> (or COM.BD, AC.BD, GOV.BD, ORG.BD </a:t>
            </a:r>
            <a:r>
              <a:rPr lang="en-GB" altLang="en-US" sz="2500" dirty="0" err="1"/>
              <a:t>etc</a:t>
            </a:r>
            <a:r>
              <a:rPr lang="en-GB" altLang="en-US" sz="2500" dirty="0"/>
              <a:t>)</a:t>
            </a:r>
          </a:p>
          <a:p>
            <a:pPr lvl="2" eaLnBrk="1" hangingPunct="1">
              <a:lnSpc>
                <a:spcPct val="80000"/>
              </a:lnSpc>
            </a:pPr>
            <a:r>
              <a:rPr lang="en-GB" altLang="en-US" sz="2500" dirty="0"/>
              <a:t>NB: domain registration does not necessarily correspond to physical location!</a:t>
            </a:r>
          </a:p>
          <a:p>
            <a:pPr lvl="1" eaLnBrk="1" hangingPunct="1">
              <a:lnSpc>
                <a:spcPct val="80000"/>
              </a:lnSpc>
            </a:pPr>
            <a:r>
              <a:rPr lang="en-GB" altLang="en-US" sz="2500" dirty="0"/>
              <a:t>Second level</a:t>
            </a:r>
          </a:p>
          <a:p>
            <a:pPr lvl="2" eaLnBrk="1" hangingPunct="1">
              <a:lnSpc>
                <a:spcPct val="80000"/>
              </a:lnSpc>
            </a:pPr>
            <a:r>
              <a:rPr lang="en-GB" altLang="en-US" sz="2500" dirty="0"/>
              <a:t>Organisation (e.g. JU.AC.BD)</a:t>
            </a:r>
          </a:p>
          <a:p>
            <a:pPr lvl="1" eaLnBrk="1" hangingPunct="1">
              <a:lnSpc>
                <a:spcPct val="80000"/>
              </a:lnSpc>
            </a:pPr>
            <a:r>
              <a:rPr lang="en-GB" altLang="en-US" sz="2500" dirty="0"/>
              <a:t>Third level</a:t>
            </a:r>
          </a:p>
          <a:p>
            <a:pPr lvl="2" eaLnBrk="1" hangingPunct="1">
              <a:lnSpc>
                <a:spcPct val="80000"/>
              </a:lnSpc>
            </a:pPr>
            <a:r>
              <a:rPr lang="en-GB" altLang="en-US" sz="2500" dirty="0"/>
              <a:t>Subnet (e.g. CSE.JU.AC.BD)</a:t>
            </a:r>
          </a:p>
          <a:p>
            <a:pPr eaLnBrk="1" hangingPunct="1">
              <a:lnSpc>
                <a:spcPct val="80000"/>
              </a:lnSpc>
            </a:pPr>
            <a:r>
              <a:rPr lang="en-GB" altLang="en-US" sz="2500" dirty="0"/>
              <a:t>Host names may be aliased</a:t>
            </a:r>
          </a:p>
          <a:p>
            <a:pPr eaLnBrk="1" hangingPunct="1">
              <a:lnSpc>
                <a:spcPct val="80000"/>
              </a:lnSpc>
            </a:pPr>
            <a:r>
              <a:rPr lang="en-GB" altLang="en-US" sz="2500" dirty="0"/>
              <a:t>Host names are obtained from databases called </a:t>
            </a:r>
            <a:r>
              <a:rPr lang="en-GB" altLang="en-US" sz="2500" dirty="0">
                <a:solidFill>
                  <a:srgbClr val="C00000"/>
                </a:solidFill>
              </a:rPr>
              <a:t>name servers</a:t>
            </a:r>
          </a:p>
          <a:p>
            <a:pPr eaLnBrk="1" hangingPunct="1">
              <a:lnSpc>
                <a:spcPct val="80000"/>
              </a:lnSpc>
            </a:pPr>
            <a:endParaRPr lang="en-GB" altLang="en-US" sz="2500" dirty="0"/>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DAC6AE2C-724E-4EEF-860D-3418316678DE}"/>
                  </a:ext>
                </a:extLst>
              </p14:cNvPr>
              <p14:cNvContentPartPr/>
              <p14:nvPr/>
            </p14:nvContentPartPr>
            <p14:xfrm>
              <a:off x="10508323" y="1443988"/>
              <a:ext cx="8640" cy="6120"/>
            </p14:xfrm>
          </p:contentPart>
        </mc:Choice>
        <mc:Fallback xmlns="">
          <p:pic>
            <p:nvPicPr>
              <p:cNvPr id="23" name="Ink 22">
                <a:extLst>
                  <a:ext uri="{FF2B5EF4-FFF2-40B4-BE49-F238E27FC236}">
                    <a16:creationId xmlns:a16="http://schemas.microsoft.com/office/drawing/2014/main" id="{DAC6AE2C-724E-4EEF-860D-3418316678DE}"/>
                  </a:ext>
                </a:extLst>
              </p:cNvPr>
              <p:cNvPicPr/>
              <p:nvPr/>
            </p:nvPicPr>
            <p:blipFill>
              <a:blip r:embed="rId3"/>
              <a:stretch>
                <a:fillRect/>
              </a:stretch>
            </p:blipFill>
            <p:spPr>
              <a:xfrm>
                <a:off x="10499323" y="1435348"/>
                <a:ext cx="26280" cy="23760"/>
              </a:xfrm>
              <a:prstGeom prst="rect">
                <a:avLst/>
              </a:prstGeom>
            </p:spPr>
          </p:pic>
        </mc:Fallback>
      </mc:AlternateContent>
      <p:sp>
        <p:nvSpPr>
          <p:cNvPr id="2" name="Slide Number Placeholder 1">
            <a:extLst>
              <a:ext uri="{FF2B5EF4-FFF2-40B4-BE49-F238E27FC236}">
                <a16:creationId xmlns:a16="http://schemas.microsoft.com/office/drawing/2014/main" id="{41DA75F4-50F4-861F-DF54-D6CCD580C221}"/>
              </a:ext>
            </a:extLst>
          </p:cNvPr>
          <p:cNvSpPr>
            <a:spLocks noGrp="1"/>
          </p:cNvSpPr>
          <p:nvPr>
            <p:ph type="sldNum" sz="quarter" idx="12"/>
          </p:nvPr>
        </p:nvSpPr>
        <p:spPr/>
        <p:txBody>
          <a:bodyPr/>
          <a:lstStyle/>
          <a:p>
            <a:pPr>
              <a:defRPr/>
            </a:pPr>
            <a:fld id="{7F4B1FAA-A740-404F-BBC5-7C153B666279}" type="slidenum">
              <a:rPr lang="en-US" smtClean="0"/>
              <a:pPr>
                <a:defRPr/>
              </a:pPr>
              <a:t>12</a:t>
            </a:fld>
            <a:endParaRPr lang="en-US"/>
          </a:p>
        </p:txBody>
      </p:sp>
    </p:spTree>
    <p:extLst>
      <p:ext uri="{BB962C8B-B14F-4D97-AF65-F5344CB8AC3E}">
        <p14:creationId xmlns:p14="http://schemas.microsoft.com/office/powerpoint/2010/main" val="360314946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7625" y="96839"/>
            <a:ext cx="9048750" cy="614362"/>
          </a:xfrm>
        </p:spPr>
        <p:txBody>
          <a:bodyPr/>
          <a:lstStyle/>
          <a:p>
            <a:pPr eaLnBrk="1" hangingPunct="1"/>
            <a:r>
              <a:rPr lang="en-GB" altLang="en-US" sz="3800" dirty="0"/>
              <a:t>IP Numbers and domain names</a:t>
            </a:r>
          </a:p>
        </p:txBody>
      </p:sp>
      <p:sp>
        <p:nvSpPr>
          <p:cNvPr id="22531" name="Rectangle 3"/>
          <p:cNvSpPr>
            <a:spLocks noGrp="1" noChangeArrowheads="1"/>
          </p:cNvSpPr>
          <p:nvPr>
            <p:ph type="body" idx="1"/>
          </p:nvPr>
        </p:nvSpPr>
        <p:spPr>
          <a:xfrm>
            <a:off x="362417" y="966355"/>
            <a:ext cx="8509529" cy="4229100"/>
          </a:xfrm>
        </p:spPr>
        <p:txBody>
          <a:bodyPr/>
          <a:lstStyle/>
          <a:p>
            <a:pPr eaLnBrk="1" hangingPunct="1">
              <a:lnSpc>
                <a:spcPct val="80000"/>
              </a:lnSpc>
            </a:pPr>
            <a:r>
              <a:rPr lang="en-GB" altLang="en-US" sz="2800" dirty="0" err="1"/>
              <a:t>BdRen</a:t>
            </a:r>
            <a:r>
              <a:rPr lang="en-GB" altLang="en-US" sz="2800" dirty="0"/>
              <a:t> (</a:t>
            </a:r>
            <a:r>
              <a:rPr lang="en-US" altLang="en-US" sz="2800" dirty="0"/>
              <a:t>Bangladesh Research and Education Network</a:t>
            </a:r>
            <a:r>
              <a:rPr lang="en-GB" altLang="en-US" sz="2800" dirty="0"/>
              <a:t>)</a:t>
            </a:r>
          </a:p>
          <a:p>
            <a:pPr lvl="1" eaLnBrk="1" hangingPunct="1">
              <a:lnSpc>
                <a:spcPct val="80000"/>
              </a:lnSpc>
            </a:pPr>
            <a:r>
              <a:rPr lang="en-GB" altLang="en-US" dirty="0"/>
              <a:t>*.ac.bd</a:t>
            </a:r>
          </a:p>
          <a:p>
            <a:pPr lvl="1" eaLnBrk="1" hangingPunct="1">
              <a:lnSpc>
                <a:spcPct val="80000"/>
              </a:lnSpc>
            </a:pPr>
            <a:r>
              <a:rPr lang="en-GB" altLang="en-US" dirty="0"/>
              <a:t>128.*.*.*</a:t>
            </a:r>
          </a:p>
          <a:p>
            <a:pPr eaLnBrk="1" hangingPunct="1">
              <a:lnSpc>
                <a:spcPct val="80000"/>
              </a:lnSpc>
            </a:pPr>
            <a:r>
              <a:rPr lang="en-GB" altLang="en-US" sz="2800" dirty="0"/>
              <a:t>Jahangirnagar University</a:t>
            </a:r>
          </a:p>
          <a:p>
            <a:pPr lvl="1" eaLnBrk="1" hangingPunct="1">
              <a:lnSpc>
                <a:spcPct val="80000"/>
              </a:lnSpc>
            </a:pPr>
            <a:r>
              <a:rPr lang="en-GB" altLang="en-US" dirty="0"/>
              <a:t>*.ju.ac.bd (also aliases – e.g. *.juniv.ac.bd)</a:t>
            </a:r>
          </a:p>
          <a:p>
            <a:pPr lvl="1" eaLnBrk="1" hangingPunct="1">
              <a:lnSpc>
                <a:spcPct val="80000"/>
              </a:lnSpc>
            </a:pPr>
            <a:r>
              <a:rPr lang="en-GB" altLang="en-US" dirty="0"/>
              <a:t>128.243.*.*</a:t>
            </a:r>
          </a:p>
          <a:p>
            <a:pPr eaLnBrk="1" hangingPunct="1">
              <a:lnSpc>
                <a:spcPct val="80000"/>
              </a:lnSpc>
            </a:pPr>
            <a:r>
              <a:rPr lang="en-GB" altLang="en-US" sz="2800" dirty="0"/>
              <a:t>Computer Science</a:t>
            </a:r>
          </a:p>
          <a:p>
            <a:pPr lvl="1" eaLnBrk="1" hangingPunct="1">
              <a:lnSpc>
                <a:spcPct val="80000"/>
              </a:lnSpc>
            </a:pPr>
            <a:r>
              <a:rPr lang="en-GB" altLang="en-US" dirty="0"/>
              <a:t>*.cs.ju.ac.bd</a:t>
            </a:r>
          </a:p>
          <a:p>
            <a:pPr lvl="1" eaLnBrk="1" hangingPunct="1">
              <a:lnSpc>
                <a:spcPct val="80000"/>
              </a:lnSpc>
            </a:pPr>
            <a:r>
              <a:rPr lang="en-GB" altLang="en-US" dirty="0"/>
              <a:t>128.243.20.*     128.243.21.*      128.243.22.*</a:t>
            </a:r>
          </a:p>
          <a:p>
            <a:pPr eaLnBrk="1" hangingPunct="1">
              <a:lnSpc>
                <a:spcPct val="80000"/>
              </a:lnSpc>
            </a:pPr>
            <a:r>
              <a:rPr lang="en-GB" altLang="en-US" sz="2800" dirty="0"/>
              <a:t>Library (Unix server)</a:t>
            </a:r>
          </a:p>
          <a:p>
            <a:pPr lvl="1" eaLnBrk="1" hangingPunct="1">
              <a:lnSpc>
                <a:spcPct val="80000"/>
              </a:lnSpc>
            </a:pPr>
            <a:r>
              <a:rPr lang="en-GB" altLang="en-US" dirty="0" err="1"/>
              <a:t>library.cs.ju.ac.bd</a:t>
            </a:r>
            <a:endParaRPr lang="en-GB" altLang="en-US" dirty="0"/>
          </a:p>
          <a:p>
            <a:pPr lvl="1" eaLnBrk="1" hangingPunct="1">
              <a:lnSpc>
                <a:spcPct val="80000"/>
              </a:lnSpc>
            </a:pPr>
            <a:r>
              <a:rPr lang="en-GB" altLang="en-US" dirty="0"/>
              <a:t>128.243.21.16</a:t>
            </a:r>
          </a:p>
          <a:p>
            <a:pPr eaLnBrk="1" hangingPunct="1">
              <a:lnSpc>
                <a:spcPct val="80000"/>
              </a:lnSpc>
            </a:pPr>
            <a:endParaRPr lang="en-GB" altLang="en-US" sz="2800" dirty="0"/>
          </a:p>
        </p:txBody>
      </p:sp>
      <p:sp>
        <p:nvSpPr>
          <p:cNvPr id="2" name="Slide Number Placeholder 1">
            <a:extLst>
              <a:ext uri="{FF2B5EF4-FFF2-40B4-BE49-F238E27FC236}">
                <a16:creationId xmlns:a16="http://schemas.microsoft.com/office/drawing/2014/main" id="{1C8AB139-E088-B545-A48A-3CF4D87EBBE2}"/>
              </a:ext>
            </a:extLst>
          </p:cNvPr>
          <p:cNvSpPr>
            <a:spLocks noGrp="1"/>
          </p:cNvSpPr>
          <p:nvPr>
            <p:ph type="sldNum" sz="quarter" idx="12"/>
          </p:nvPr>
        </p:nvSpPr>
        <p:spPr/>
        <p:txBody>
          <a:bodyPr/>
          <a:lstStyle/>
          <a:p>
            <a:pPr>
              <a:defRPr/>
            </a:pPr>
            <a:fld id="{7F4B1FAA-A740-404F-BBC5-7C153B666279}" type="slidenum">
              <a:rPr lang="en-US" smtClean="0"/>
              <a:pPr>
                <a:defRPr/>
              </a:pPr>
              <a:t>13</a:t>
            </a:fld>
            <a:endParaRPr lang="en-US"/>
          </a:p>
        </p:txBody>
      </p:sp>
    </p:spTree>
    <p:extLst>
      <p:ext uri="{BB962C8B-B14F-4D97-AF65-F5344CB8AC3E}">
        <p14:creationId xmlns:p14="http://schemas.microsoft.com/office/powerpoint/2010/main" val="305864909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noProof="1"/>
              <a:t>Domain Name Conversion</a:t>
            </a:r>
            <a:endParaRPr lang="en-GB" altLang="en-US" dirty="0"/>
          </a:p>
        </p:txBody>
      </p:sp>
      <p:sp>
        <p:nvSpPr>
          <p:cNvPr id="23555" name="Rectangle 3"/>
          <p:cNvSpPr>
            <a:spLocks noGrp="1" noChangeArrowheads="1"/>
          </p:cNvSpPr>
          <p:nvPr>
            <p:ph type="body" idx="1"/>
          </p:nvPr>
        </p:nvSpPr>
        <p:spPr/>
        <p:txBody>
          <a:bodyPr/>
          <a:lstStyle/>
          <a:p>
            <a:pPr eaLnBrk="1" hangingPunct="1"/>
            <a:r>
              <a:rPr lang="en-GB" altLang="en-US" sz="2800" dirty="0"/>
              <a:t>Fully qualified domain names must be converted to IP numbers before communication can take place over the Internet</a:t>
            </a:r>
          </a:p>
          <a:p>
            <a:pPr lvl="1" eaLnBrk="1" hangingPunct="1"/>
            <a:r>
              <a:rPr lang="en-GB" altLang="en-US" dirty="0"/>
              <a:t>DNS servers</a:t>
            </a: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21" y="3479800"/>
            <a:ext cx="8629904"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2EEAE50-993D-CBDB-3C48-D6765FD31C27}"/>
              </a:ext>
            </a:extLst>
          </p:cNvPr>
          <p:cNvSpPr>
            <a:spLocks noGrp="1"/>
          </p:cNvSpPr>
          <p:nvPr>
            <p:ph type="sldNum" sz="quarter" idx="12"/>
          </p:nvPr>
        </p:nvSpPr>
        <p:spPr/>
        <p:txBody>
          <a:bodyPr/>
          <a:lstStyle/>
          <a:p>
            <a:pPr>
              <a:defRPr/>
            </a:pPr>
            <a:fld id="{7F4B1FAA-A740-404F-BBC5-7C153B666279}" type="slidenum">
              <a:rPr lang="en-US" smtClean="0"/>
              <a:pPr>
                <a:defRPr/>
              </a:pPr>
              <a:t>14</a:t>
            </a:fld>
            <a:endParaRPr lang="en-US"/>
          </a:p>
        </p:txBody>
      </p:sp>
    </p:spTree>
    <p:extLst>
      <p:ext uri="{BB962C8B-B14F-4D97-AF65-F5344CB8AC3E}">
        <p14:creationId xmlns:p14="http://schemas.microsoft.com/office/powerpoint/2010/main" val="22869106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spcBef>
                <a:spcPct val="20000"/>
              </a:spcBef>
            </a:pPr>
            <a:r>
              <a:rPr lang="en-US" altLang="en-US" sz="3600" dirty="0"/>
              <a:t> Other Protocols</a:t>
            </a:r>
          </a:p>
        </p:txBody>
      </p:sp>
      <p:sp>
        <p:nvSpPr>
          <p:cNvPr id="105475" name="Rectangle 3"/>
          <p:cNvSpPr>
            <a:spLocks noGrp="1" noChangeArrowheads="1"/>
          </p:cNvSpPr>
          <p:nvPr>
            <p:ph type="body" idx="1"/>
          </p:nvPr>
        </p:nvSpPr>
        <p:spPr/>
        <p:txBody>
          <a:bodyPr/>
          <a:lstStyle/>
          <a:p>
            <a:pPr>
              <a:lnSpc>
                <a:spcPct val="110000"/>
              </a:lnSpc>
              <a:spcBef>
                <a:spcPct val="20000"/>
              </a:spcBef>
              <a:buSzTx/>
            </a:pPr>
            <a:r>
              <a:rPr lang="en-US" altLang="en-US" b="0" dirty="0"/>
              <a:t>Problem: By the mid-1980s, several different protocols had been invented and were being used on the Internet, all with different user interfaces (e.g. </a:t>
            </a:r>
            <a:r>
              <a:rPr lang="en-US" altLang="en-US" dirty="0"/>
              <a:t>t</a:t>
            </a:r>
            <a:r>
              <a:rPr lang="en-US" altLang="en-US" b="0" dirty="0"/>
              <a:t>elnet, FTP, Usenet, mailto)</a:t>
            </a:r>
          </a:p>
          <a:p>
            <a:pPr lvl="1">
              <a:lnSpc>
                <a:spcPct val="110000"/>
              </a:lnSpc>
              <a:spcBef>
                <a:spcPct val="20000"/>
              </a:spcBef>
              <a:buSzTx/>
            </a:pPr>
            <a:r>
              <a:rPr lang="en-US" i="1" dirty="0"/>
              <a:t>telnet</a:t>
            </a:r>
            <a:r>
              <a:rPr lang="en-US" dirty="0"/>
              <a:t>, was developed </a:t>
            </a:r>
            <a:r>
              <a:rPr lang="en-US" dirty="0">
                <a:solidFill>
                  <a:srgbClr val="FF0000"/>
                </a:solidFill>
              </a:rPr>
              <a:t>to allow a user on one computer on the Internet to log onto and use another computer </a:t>
            </a:r>
            <a:r>
              <a:rPr lang="en-US" dirty="0"/>
              <a:t>on the Internet; </a:t>
            </a:r>
          </a:p>
          <a:p>
            <a:pPr lvl="1">
              <a:lnSpc>
                <a:spcPct val="110000"/>
              </a:lnSpc>
              <a:spcBef>
                <a:spcPct val="20000"/>
              </a:spcBef>
              <a:buSzTx/>
            </a:pPr>
            <a:r>
              <a:rPr lang="en-US" i="1" dirty="0"/>
              <a:t>File Transfer Protocol (ftp), </a:t>
            </a:r>
            <a:r>
              <a:rPr lang="en-US" dirty="0"/>
              <a:t>was developed </a:t>
            </a:r>
            <a:r>
              <a:rPr lang="en-US" dirty="0">
                <a:solidFill>
                  <a:srgbClr val="FF0000"/>
                </a:solidFill>
              </a:rPr>
              <a:t>to transfer files among computers</a:t>
            </a:r>
            <a:r>
              <a:rPr lang="en-US" dirty="0"/>
              <a:t> on the Internet; </a:t>
            </a:r>
          </a:p>
          <a:p>
            <a:pPr lvl="1">
              <a:lnSpc>
                <a:spcPct val="110000"/>
              </a:lnSpc>
              <a:spcBef>
                <a:spcPct val="20000"/>
              </a:spcBef>
              <a:buSzTx/>
            </a:pPr>
            <a:r>
              <a:rPr lang="en-US" i="1" dirty="0"/>
              <a:t>Usenet</a:t>
            </a:r>
            <a:r>
              <a:rPr lang="en-US" dirty="0"/>
              <a:t>, was developed </a:t>
            </a:r>
            <a:r>
              <a:rPr lang="en-US" dirty="0">
                <a:solidFill>
                  <a:srgbClr val="FF0000"/>
                </a:solidFill>
              </a:rPr>
              <a:t>to serve as an electronic bulletin</a:t>
            </a:r>
          </a:p>
          <a:p>
            <a:pPr lvl="1">
              <a:lnSpc>
                <a:spcPct val="110000"/>
              </a:lnSpc>
              <a:spcBef>
                <a:spcPct val="20000"/>
              </a:spcBef>
              <a:buSzTx/>
            </a:pPr>
            <a:r>
              <a:rPr lang="en-US" i="1" dirty="0"/>
              <a:t>mailto</a:t>
            </a:r>
            <a:r>
              <a:rPr lang="en-US" dirty="0"/>
              <a:t>, was developed </a:t>
            </a:r>
            <a:r>
              <a:rPr lang="en-US" dirty="0">
                <a:solidFill>
                  <a:srgbClr val="FF0000"/>
                </a:solidFill>
              </a:rPr>
              <a:t>to allow messages transfer</a:t>
            </a:r>
            <a:br>
              <a:rPr lang="en-US" dirty="0"/>
            </a:br>
            <a:br>
              <a:rPr lang="en-US" dirty="0"/>
            </a:br>
            <a:br>
              <a:rPr lang="en-US" dirty="0"/>
            </a:br>
            <a:endParaRPr lang="en-US" altLang="en-US" b="0" dirty="0"/>
          </a:p>
        </p:txBody>
      </p:sp>
      <p:sp>
        <p:nvSpPr>
          <p:cNvPr id="2" name="Slide Number Placeholder 1">
            <a:extLst>
              <a:ext uri="{FF2B5EF4-FFF2-40B4-BE49-F238E27FC236}">
                <a16:creationId xmlns:a16="http://schemas.microsoft.com/office/drawing/2014/main" id="{0AAF0593-E279-24B0-B7B7-A0B73B668202}"/>
              </a:ext>
            </a:extLst>
          </p:cNvPr>
          <p:cNvSpPr>
            <a:spLocks noGrp="1"/>
          </p:cNvSpPr>
          <p:nvPr>
            <p:ph type="sldNum" sz="quarter" idx="12"/>
          </p:nvPr>
        </p:nvSpPr>
        <p:spPr/>
        <p:txBody>
          <a:bodyPr/>
          <a:lstStyle/>
          <a:p>
            <a:pPr>
              <a:defRPr/>
            </a:pPr>
            <a:fld id="{7F4B1FAA-A740-404F-BBC5-7C153B666279}" type="slidenum">
              <a:rPr lang="en-US" smtClean="0"/>
              <a:pPr>
                <a:defRPr/>
              </a:pPr>
              <a:t>15</a:t>
            </a:fld>
            <a:endParaRPr lang="en-US"/>
          </a:p>
        </p:txBody>
      </p:sp>
    </p:spTree>
    <p:extLst>
      <p:ext uri="{BB962C8B-B14F-4D97-AF65-F5344CB8AC3E}">
        <p14:creationId xmlns:p14="http://schemas.microsoft.com/office/powerpoint/2010/main" val="175108289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spcBef>
                <a:spcPct val="20000"/>
              </a:spcBef>
            </a:pPr>
            <a:r>
              <a:rPr lang="en-US" altLang="en-US" sz="3600" dirty="0"/>
              <a:t>The World-Wide Web</a:t>
            </a:r>
            <a:endParaRPr lang="en-US" altLang="en-US" sz="3600" b="0" dirty="0"/>
          </a:p>
        </p:txBody>
      </p:sp>
      <p:sp>
        <p:nvSpPr>
          <p:cNvPr id="106499" name="Rectangle 3"/>
          <p:cNvSpPr>
            <a:spLocks noGrp="1" noChangeArrowheads="1"/>
          </p:cNvSpPr>
          <p:nvPr>
            <p:ph type="body" idx="1"/>
          </p:nvPr>
        </p:nvSpPr>
        <p:spPr>
          <a:xfrm>
            <a:off x="-1" y="829994"/>
            <a:ext cx="9096375" cy="5731228"/>
          </a:xfrm>
        </p:spPr>
        <p:txBody>
          <a:bodyPr/>
          <a:lstStyle/>
          <a:p>
            <a:pPr>
              <a:lnSpc>
                <a:spcPct val="100000"/>
              </a:lnSpc>
              <a:spcBef>
                <a:spcPct val="20000"/>
              </a:spcBef>
              <a:buSzTx/>
            </a:pPr>
            <a:r>
              <a:rPr lang="en-US" altLang="en-US" sz="3200" b="0" dirty="0"/>
              <a:t>A possible solution to the proliferation of different protocols being used on the Internet</a:t>
            </a:r>
          </a:p>
          <a:p>
            <a:pPr>
              <a:lnSpc>
                <a:spcPct val="100000"/>
              </a:lnSpc>
              <a:spcBef>
                <a:spcPct val="20000"/>
              </a:spcBef>
              <a:buSzTx/>
            </a:pPr>
            <a:r>
              <a:rPr lang="en-US" altLang="en-US" sz="3200" b="0" dirty="0"/>
              <a:t>Origins</a:t>
            </a:r>
          </a:p>
          <a:p>
            <a:pPr lvl="1">
              <a:lnSpc>
                <a:spcPct val="100000"/>
              </a:lnSpc>
              <a:spcBef>
                <a:spcPct val="20000"/>
              </a:spcBef>
              <a:buSzTx/>
            </a:pPr>
            <a:r>
              <a:rPr lang="en-US" altLang="en-US" sz="2800" b="1" dirty="0">
                <a:solidFill>
                  <a:srgbClr val="C00000"/>
                </a:solidFill>
              </a:rPr>
              <a:t>Tim Berners-Lee </a:t>
            </a:r>
            <a:r>
              <a:rPr lang="en-US" altLang="en-US" sz="2800" b="0" dirty="0"/>
              <a:t>at </a:t>
            </a:r>
            <a:r>
              <a:rPr lang="fr-FR" dirty="0"/>
              <a:t>Conseil Européen pour la Recherche Nucléaire (CERN) or </a:t>
            </a:r>
            <a:r>
              <a:rPr lang="fr-FR" dirty="0" err="1"/>
              <a:t>European</a:t>
            </a:r>
            <a:r>
              <a:rPr lang="fr-FR" dirty="0"/>
              <a:t> </a:t>
            </a:r>
            <a:r>
              <a:rPr lang="fr-FR" dirty="0" err="1"/>
              <a:t>Organization</a:t>
            </a:r>
            <a:r>
              <a:rPr lang="fr-FR" dirty="0"/>
              <a:t> for </a:t>
            </a:r>
            <a:r>
              <a:rPr lang="fr-FR" dirty="0" err="1"/>
              <a:t>Particle</a:t>
            </a:r>
            <a:r>
              <a:rPr lang="fr-FR" dirty="0"/>
              <a:t> </a:t>
            </a:r>
            <a:r>
              <a:rPr lang="fr-FR" dirty="0" err="1"/>
              <a:t>Physics</a:t>
            </a:r>
            <a:r>
              <a:rPr lang="fr-FR" dirty="0"/>
              <a:t>  </a:t>
            </a:r>
            <a:r>
              <a:rPr lang="en-US" altLang="en-US" sz="2800" b="0" dirty="0"/>
              <a:t>proposed the Web in 1989</a:t>
            </a:r>
          </a:p>
          <a:p>
            <a:pPr lvl="2">
              <a:lnSpc>
                <a:spcPct val="100000"/>
              </a:lnSpc>
              <a:spcBef>
                <a:spcPct val="20000"/>
              </a:spcBef>
              <a:buSzTx/>
            </a:pPr>
            <a:r>
              <a:rPr lang="en-US" altLang="en-US" sz="2400" b="0" dirty="0">
                <a:solidFill>
                  <a:srgbClr val="FF0000"/>
                </a:solidFill>
              </a:rPr>
              <a:t>Purpose: to allow scientists to have access to many databases of scientific work through their own computers</a:t>
            </a:r>
          </a:p>
          <a:p>
            <a:pPr lvl="1">
              <a:lnSpc>
                <a:spcPct val="100000"/>
              </a:lnSpc>
              <a:spcBef>
                <a:spcPct val="20000"/>
              </a:spcBef>
              <a:buSzTx/>
            </a:pPr>
            <a:r>
              <a:rPr lang="en-US" altLang="en-US" sz="2800" b="0" dirty="0"/>
              <a:t>Document form: hypertext</a:t>
            </a:r>
          </a:p>
          <a:p>
            <a:pPr lvl="1">
              <a:lnSpc>
                <a:spcPct val="100000"/>
              </a:lnSpc>
              <a:spcBef>
                <a:spcPct val="20000"/>
              </a:spcBef>
              <a:buSzTx/>
            </a:pPr>
            <a:r>
              <a:rPr lang="en-US" altLang="en-US" sz="2800" b="0" dirty="0"/>
              <a:t>Pages? Documents? Resources?</a:t>
            </a:r>
          </a:p>
          <a:p>
            <a:pPr lvl="2">
              <a:lnSpc>
                <a:spcPct val="100000"/>
              </a:lnSpc>
              <a:spcBef>
                <a:spcPct val="20000"/>
              </a:spcBef>
              <a:buSzTx/>
            </a:pPr>
            <a:r>
              <a:rPr lang="en-US" altLang="en-US" sz="2400" b="0" dirty="0"/>
              <a:t>We’ll call them documents</a:t>
            </a:r>
          </a:p>
          <a:p>
            <a:pPr lvl="1">
              <a:lnSpc>
                <a:spcPct val="100000"/>
              </a:lnSpc>
              <a:spcBef>
                <a:spcPct val="20000"/>
              </a:spcBef>
              <a:buSzTx/>
            </a:pPr>
            <a:r>
              <a:rPr lang="en-US" altLang="en-US" sz="2800" b="0" dirty="0"/>
              <a:t>Hypermedia – more than just text – images, sound, etc.</a:t>
            </a:r>
          </a:p>
        </p:txBody>
      </p:sp>
      <p:sp>
        <p:nvSpPr>
          <p:cNvPr id="2" name="Slide Number Placeholder 1">
            <a:extLst>
              <a:ext uri="{FF2B5EF4-FFF2-40B4-BE49-F238E27FC236}">
                <a16:creationId xmlns:a16="http://schemas.microsoft.com/office/drawing/2014/main" id="{CFA678BF-2463-9E7E-20AB-38D334B76E9C}"/>
              </a:ext>
            </a:extLst>
          </p:cNvPr>
          <p:cNvSpPr>
            <a:spLocks noGrp="1"/>
          </p:cNvSpPr>
          <p:nvPr>
            <p:ph type="sldNum" sz="quarter" idx="12"/>
          </p:nvPr>
        </p:nvSpPr>
        <p:spPr/>
        <p:txBody>
          <a:bodyPr/>
          <a:lstStyle/>
          <a:p>
            <a:pPr>
              <a:defRPr/>
            </a:pPr>
            <a:fld id="{7F4B1FAA-A740-404F-BBC5-7C153B666279}" type="slidenum">
              <a:rPr lang="en-US" smtClean="0"/>
              <a:pPr>
                <a:defRPr/>
              </a:pPr>
              <a:t>16</a:t>
            </a:fld>
            <a:endParaRPr lang="en-US"/>
          </a:p>
        </p:txBody>
      </p:sp>
    </p:spTree>
    <p:extLst>
      <p:ext uri="{BB962C8B-B14F-4D97-AF65-F5344CB8AC3E}">
        <p14:creationId xmlns:p14="http://schemas.microsoft.com/office/powerpoint/2010/main" val="121928435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spcBef>
                <a:spcPct val="20000"/>
              </a:spcBef>
            </a:pPr>
            <a:r>
              <a:rPr lang="en-US" altLang="en-US" sz="3600" dirty="0"/>
              <a:t>The World-Wide Web</a:t>
            </a:r>
            <a:endParaRPr lang="en-US" altLang="en-US" sz="3600" b="0" dirty="0"/>
          </a:p>
        </p:txBody>
      </p:sp>
      <p:sp>
        <p:nvSpPr>
          <p:cNvPr id="145411" name="Rectangle 3"/>
          <p:cNvSpPr>
            <a:spLocks noGrp="1" noChangeArrowheads="1"/>
          </p:cNvSpPr>
          <p:nvPr>
            <p:ph type="body" idx="1"/>
          </p:nvPr>
        </p:nvSpPr>
        <p:spPr/>
        <p:txBody>
          <a:bodyPr/>
          <a:lstStyle/>
          <a:p>
            <a:pPr algn="just">
              <a:lnSpc>
                <a:spcPct val="100000"/>
              </a:lnSpc>
              <a:spcBef>
                <a:spcPct val="20000"/>
              </a:spcBef>
              <a:buSzTx/>
            </a:pPr>
            <a:r>
              <a:rPr lang="en-US" altLang="en-US" sz="3200" b="0" dirty="0"/>
              <a:t>Web or Internet?</a:t>
            </a:r>
          </a:p>
          <a:p>
            <a:pPr lvl="1" algn="just">
              <a:lnSpc>
                <a:spcPct val="100000"/>
              </a:lnSpc>
              <a:spcBef>
                <a:spcPct val="20000"/>
              </a:spcBef>
              <a:buSzTx/>
            </a:pPr>
            <a:r>
              <a:rPr lang="en-US" altLang="en-US" sz="2800" b="0" dirty="0"/>
              <a:t>It is important to understand that the Internet and the Web are not the same thing. </a:t>
            </a:r>
          </a:p>
          <a:p>
            <a:pPr lvl="1" algn="just">
              <a:lnSpc>
                <a:spcPct val="100000"/>
              </a:lnSpc>
              <a:spcBef>
                <a:spcPct val="20000"/>
              </a:spcBef>
              <a:buSzTx/>
            </a:pPr>
            <a:r>
              <a:rPr lang="en-US" altLang="en-US" sz="2800" b="0" dirty="0"/>
              <a:t>The Internet is a collection of computers and other devices connected by equipment that allows them to communicate with each other. </a:t>
            </a:r>
          </a:p>
          <a:p>
            <a:pPr lvl="1" algn="just">
              <a:lnSpc>
                <a:spcPct val="100000"/>
              </a:lnSpc>
              <a:spcBef>
                <a:spcPct val="20000"/>
              </a:spcBef>
              <a:buSzTx/>
            </a:pPr>
            <a:r>
              <a:rPr lang="en-US" altLang="en-US" sz="2800" b="0" dirty="0"/>
              <a:t>Where as, the Web is a collection of software and protocols that has been installed on most, if not all, of the computers on the Internet. </a:t>
            </a:r>
          </a:p>
          <a:p>
            <a:pPr lvl="1" algn="just">
              <a:lnSpc>
                <a:spcPct val="100000"/>
              </a:lnSpc>
              <a:spcBef>
                <a:spcPct val="20000"/>
              </a:spcBef>
              <a:buSzTx/>
            </a:pPr>
            <a:r>
              <a:rPr lang="en-US" altLang="en-US" sz="2800" b="0" dirty="0"/>
              <a:t>Some of these computers run Web servers, which provide documents, but most run Web clients, or browsers, which request documents from servers and display them to users.</a:t>
            </a:r>
          </a:p>
        </p:txBody>
      </p:sp>
      <p:sp>
        <p:nvSpPr>
          <p:cNvPr id="2" name="Slide Number Placeholder 1">
            <a:extLst>
              <a:ext uri="{FF2B5EF4-FFF2-40B4-BE49-F238E27FC236}">
                <a16:creationId xmlns:a16="http://schemas.microsoft.com/office/drawing/2014/main" id="{BE05AE2F-D86F-0E9E-812A-B769F2EDB696}"/>
              </a:ext>
            </a:extLst>
          </p:cNvPr>
          <p:cNvSpPr>
            <a:spLocks noGrp="1"/>
          </p:cNvSpPr>
          <p:nvPr>
            <p:ph type="sldNum" sz="quarter" idx="12"/>
          </p:nvPr>
        </p:nvSpPr>
        <p:spPr/>
        <p:txBody>
          <a:bodyPr/>
          <a:lstStyle/>
          <a:p>
            <a:pPr>
              <a:defRPr/>
            </a:pPr>
            <a:fld id="{7F4B1FAA-A740-404F-BBC5-7C153B666279}" type="slidenum">
              <a:rPr lang="en-US" smtClean="0"/>
              <a:pPr>
                <a:defRPr/>
              </a:pPr>
              <a:t>17</a:t>
            </a:fld>
            <a:endParaRPr lang="en-US"/>
          </a:p>
        </p:txBody>
      </p:sp>
    </p:spTree>
    <p:extLst>
      <p:ext uri="{BB962C8B-B14F-4D97-AF65-F5344CB8AC3E}">
        <p14:creationId xmlns:p14="http://schemas.microsoft.com/office/powerpoint/2010/main" val="386200378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nSpc>
                <a:spcPct val="110000"/>
              </a:lnSpc>
              <a:spcBef>
                <a:spcPct val="20000"/>
              </a:spcBef>
            </a:pPr>
            <a:r>
              <a:rPr lang="en-US" altLang="en-US" sz="3600" dirty="0"/>
              <a:t>Client and Server</a:t>
            </a:r>
          </a:p>
        </p:txBody>
      </p:sp>
      <p:sp>
        <p:nvSpPr>
          <p:cNvPr id="126979" name="Rectangle 3"/>
          <p:cNvSpPr>
            <a:spLocks noGrp="1" noChangeArrowheads="1"/>
          </p:cNvSpPr>
          <p:nvPr>
            <p:ph type="body" idx="1"/>
          </p:nvPr>
        </p:nvSpPr>
        <p:spPr>
          <a:xfrm>
            <a:off x="-1" y="829994"/>
            <a:ext cx="9096375" cy="5731228"/>
          </a:xfrm>
        </p:spPr>
        <p:txBody>
          <a:bodyPr/>
          <a:lstStyle/>
          <a:p>
            <a:r>
              <a:rPr lang="en-US" altLang="en-US" sz="3200" dirty="0"/>
              <a:t>Clients and Servers are </a:t>
            </a:r>
            <a:r>
              <a:rPr lang="en-US" altLang="en-US" sz="3200" b="1" dirty="0">
                <a:solidFill>
                  <a:srgbClr val="C00000"/>
                </a:solidFill>
              </a:rPr>
              <a:t>programs</a:t>
            </a:r>
            <a:r>
              <a:rPr lang="en-US" altLang="en-US" sz="3200" dirty="0"/>
              <a:t> that communicate with each other over the Internet</a:t>
            </a:r>
          </a:p>
          <a:p>
            <a:r>
              <a:rPr lang="en-US" altLang="en-US" sz="3200" dirty="0"/>
              <a:t>A Server runs continuously, waiting to be contacted by a Client</a:t>
            </a:r>
          </a:p>
          <a:p>
            <a:pPr lvl="1"/>
            <a:r>
              <a:rPr lang="en-US" altLang="en-US" sz="2800" dirty="0"/>
              <a:t>Each Server provides certain services</a:t>
            </a:r>
          </a:p>
          <a:p>
            <a:pPr lvl="1"/>
            <a:r>
              <a:rPr lang="en-US" altLang="en-US" sz="2800" dirty="0"/>
              <a:t>Services include providing web pages</a:t>
            </a:r>
          </a:p>
          <a:p>
            <a:r>
              <a:rPr lang="en-US" altLang="en-US" sz="3200" dirty="0"/>
              <a:t>A Client will send a message to a Server requesting the service provided by that server</a:t>
            </a:r>
          </a:p>
          <a:p>
            <a:pPr lvl="1"/>
            <a:r>
              <a:rPr lang="en-US" altLang="en-US" sz="2800" dirty="0"/>
              <a:t>The client will usually provide some information, parameters, with the request</a:t>
            </a:r>
          </a:p>
        </p:txBody>
      </p:sp>
      <p:sp>
        <p:nvSpPr>
          <p:cNvPr id="2" name="Slide Number Placeholder 1">
            <a:extLst>
              <a:ext uri="{FF2B5EF4-FFF2-40B4-BE49-F238E27FC236}">
                <a16:creationId xmlns:a16="http://schemas.microsoft.com/office/drawing/2014/main" id="{409B00ED-215E-F5AE-D629-63F17581E561}"/>
              </a:ext>
            </a:extLst>
          </p:cNvPr>
          <p:cNvSpPr>
            <a:spLocks noGrp="1"/>
          </p:cNvSpPr>
          <p:nvPr>
            <p:ph type="sldNum" sz="quarter" idx="12"/>
          </p:nvPr>
        </p:nvSpPr>
        <p:spPr/>
        <p:txBody>
          <a:bodyPr/>
          <a:lstStyle/>
          <a:p>
            <a:pPr>
              <a:defRPr/>
            </a:pPr>
            <a:fld id="{7F4B1FAA-A740-404F-BBC5-7C153B666279}" type="slidenum">
              <a:rPr lang="en-US" smtClean="0"/>
              <a:pPr>
                <a:defRPr/>
              </a:pPr>
              <a:t>18</a:t>
            </a:fld>
            <a:endParaRPr lang="en-US"/>
          </a:p>
        </p:txBody>
      </p:sp>
    </p:spTree>
    <p:extLst>
      <p:ext uri="{BB962C8B-B14F-4D97-AF65-F5344CB8AC3E}">
        <p14:creationId xmlns:p14="http://schemas.microsoft.com/office/powerpoint/2010/main" val="172013712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a:spcBef>
                <a:spcPct val="20000"/>
              </a:spcBef>
            </a:pPr>
            <a:r>
              <a:rPr lang="en-US" altLang="en-US" sz="3600" dirty="0"/>
              <a:t>Web Browsers</a:t>
            </a:r>
          </a:p>
        </p:txBody>
      </p:sp>
      <p:sp>
        <p:nvSpPr>
          <p:cNvPr id="107523" name="Rectangle 3"/>
          <p:cNvSpPr>
            <a:spLocks noGrp="1" noChangeArrowheads="1"/>
          </p:cNvSpPr>
          <p:nvPr>
            <p:ph type="body" idx="1"/>
          </p:nvPr>
        </p:nvSpPr>
        <p:spPr/>
        <p:txBody>
          <a:bodyPr/>
          <a:lstStyle/>
          <a:p>
            <a:pPr>
              <a:lnSpc>
                <a:spcPct val="100000"/>
              </a:lnSpc>
              <a:spcBef>
                <a:spcPct val="20000"/>
              </a:spcBef>
              <a:buSzTx/>
            </a:pPr>
            <a:r>
              <a:rPr lang="en-US" altLang="en-US" sz="3200" b="0" dirty="0"/>
              <a:t>Browsers are clients - always initiate, servers react (although sometimes servers require responses)</a:t>
            </a:r>
          </a:p>
          <a:p>
            <a:pPr>
              <a:lnSpc>
                <a:spcPct val="100000"/>
              </a:lnSpc>
              <a:spcBef>
                <a:spcPct val="20000"/>
              </a:spcBef>
              <a:buSzTx/>
            </a:pPr>
            <a:r>
              <a:rPr lang="en-US" altLang="en-US" sz="3200" b="0" dirty="0"/>
              <a:t>Mosaic - NCSA (Univ. of Illinois), in early 1993</a:t>
            </a:r>
          </a:p>
          <a:p>
            <a:pPr lvl="1">
              <a:lnSpc>
                <a:spcPct val="100000"/>
              </a:lnSpc>
              <a:spcBef>
                <a:spcPct val="20000"/>
              </a:spcBef>
              <a:buSzTx/>
            </a:pPr>
            <a:r>
              <a:rPr lang="en-US" altLang="en-US" sz="2800" b="0" dirty="0"/>
              <a:t>First to use a GUI, led to explosion of Web use</a:t>
            </a:r>
          </a:p>
          <a:p>
            <a:pPr lvl="1">
              <a:lnSpc>
                <a:spcPct val="100000"/>
              </a:lnSpc>
              <a:spcBef>
                <a:spcPct val="20000"/>
              </a:spcBef>
              <a:buSzTx/>
            </a:pPr>
            <a:r>
              <a:rPr lang="en-US" altLang="en-US" sz="2800" b="0" dirty="0"/>
              <a:t>Initially for X-Windows, under UNIX, but was ported to other platforms by late 1993</a:t>
            </a:r>
          </a:p>
          <a:p>
            <a:pPr>
              <a:lnSpc>
                <a:spcPct val="100000"/>
              </a:lnSpc>
              <a:spcBef>
                <a:spcPct val="20000"/>
              </a:spcBef>
              <a:buSzTx/>
            </a:pPr>
            <a:r>
              <a:rPr lang="en-US" altLang="en-US" sz="3200" b="0" dirty="0"/>
              <a:t>Most requests are for existing documents, using </a:t>
            </a:r>
            <a:r>
              <a:rPr lang="en-US" altLang="en-US" sz="3200" b="0" dirty="0" err="1"/>
              <a:t>HyperText</a:t>
            </a:r>
            <a:r>
              <a:rPr lang="en-US" altLang="en-US" sz="3200" b="0" dirty="0"/>
              <a:t> Transfer Protocol (HTTP)</a:t>
            </a:r>
          </a:p>
          <a:p>
            <a:pPr lvl="1">
              <a:lnSpc>
                <a:spcPct val="100000"/>
              </a:lnSpc>
              <a:spcBef>
                <a:spcPct val="20000"/>
              </a:spcBef>
              <a:buSzTx/>
            </a:pPr>
            <a:r>
              <a:rPr lang="en-US" altLang="en-US" sz="2800" b="0" dirty="0"/>
              <a:t>But some requests are for program execution, with the output being returned as a document</a:t>
            </a:r>
          </a:p>
        </p:txBody>
      </p:sp>
      <p:sp>
        <p:nvSpPr>
          <p:cNvPr id="2" name="Slide Number Placeholder 1">
            <a:extLst>
              <a:ext uri="{FF2B5EF4-FFF2-40B4-BE49-F238E27FC236}">
                <a16:creationId xmlns:a16="http://schemas.microsoft.com/office/drawing/2014/main" id="{39D6AEA6-DAEE-EFA4-2240-42635AAD4273}"/>
              </a:ext>
            </a:extLst>
          </p:cNvPr>
          <p:cNvSpPr>
            <a:spLocks noGrp="1"/>
          </p:cNvSpPr>
          <p:nvPr>
            <p:ph type="sldNum" sz="quarter" idx="12"/>
          </p:nvPr>
        </p:nvSpPr>
        <p:spPr/>
        <p:txBody>
          <a:bodyPr/>
          <a:lstStyle/>
          <a:p>
            <a:pPr>
              <a:defRPr/>
            </a:pPr>
            <a:fld id="{7F4B1FAA-A740-404F-BBC5-7C153B666279}" type="slidenum">
              <a:rPr lang="en-US" smtClean="0"/>
              <a:pPr>
                <a:defRPr/>
              </a:pPr>
              <a:t>19</a:t>
            </a:fld>
            <a:endParaRPr lang="en-US"/>
          </a:p>
        </p:txBody>
      </p:sp>
    </p:spTree>
    <p:extLst>
      <p:ext uri="{BB962C8B-B14F-4D97-AF65-F5344CB8AC3E}">
        <p14:creationId xmlns:p14="http://schemas.microsoft.com/office/powerpoint/2010/main" val="26452634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37B9E9A-29F6-F23E-8C77-241711ADB203}"/>
              </a:ext>
            </a:extLst>
          </p:cNvPr>
          <p:cNvSpPr>
            <a:spLocks noGrp="1"/>
          </p:cNvSpPr>
          <p:nvPr>
            <p:ph type="title"/>
          </p:nvPr>
        </p:nvSpPr>
        <p:spPr>
          <a:xfrm>
            <a:off x="47625" y="96838"/>
            <a:ext cx="9048750" cy="869517"/>
          </a:xfrm>
        </p:spPr>
        <p:txBody>
          <a:bodyPr/>
          <a:lstStyle/>
          <a:p>
            <a:r>
              <a:rPr lang="en-US" dirty="0"/>
              <a:t>Internet</a:t>
            </a:r>
          </a:p>
        </p:txBody>
      </p:sp>
      <p:sp>
        <p:nvSpPr>
          <p:cNvPr id="3" name="Content Placeholder 2">
            <a:extLst>
              <a:ext uri="{FF2B5EF4-FFF2-40B4-BE49-F238E27FC236}">
                <a16:creationId xmlns:a16="http://schemas.microsoft.com/office/drawing/2014/main" id="{B62E5A2C-F88D-3ABD-ACAB-27988455D923}"/>
              </a:ext>
            </a:extLst>
          </p:cNvPr>
          <p:cNvSpPr>
            <a:spLocks noGrp="1"/>
          </p:cNvSpPr>
          <p:nvPr>
            <p:ph sz="half" idx="1"/>
          </p:nvPr>
        </p:nvSpPr>
        <p:spPr>
          <a:xfrm>
            <a:off x="138113" y="1085850"/>
            <a:ext cx="4357687" cy="5291138"/>
          </a:xfrm>
        </p:spPr>
        <p:txBody>
          <a:bodyPr wrap="square" anchor="t">
            <a:normAutofit/>
          </a:bodyPr>
          <a:lstStyle/>
          <a:p>
            <a:r>
              <a:rPr lang="en-US" b="1" dirty="0"/>
              <a:t>What the Internet is:</a:t>
            </a:r>
          </a:p>
          <a:p>
            <a:pPr lvl="1"/>
            <a:r>
              <a:rPr lang="en-US" sz="2800"/>
              <a:t>A world-wide </a:t>
            </a:r>
            <a:r>
              <a:rPr lang="en-US" sz="2800" b="1"/>
              <a:t>network of computer networks</a:t>
            </a:r>
          </a:p>
          <a:p>
            <a:pPr lvl="1"/>
            <a:r>
              <a:rPr lang="en-US" sz="2800"/>
              <a:t>At the lowest level, since 1982, all connections use TCP/IP</a:t>
            </a:r>
          </a:p>
          <a:p>
            <a:pPr lvl="1"/>
            <a:r>
              <a:rPr lang="en-US" sz="2800"/>
              <a:t>TCP/IP hides the differences among devices connected to the Internet   </a:t>
            </a:r>
          </a:p>
          <a:p>
            <a:endParaRPr lang="en-US" b="1" dirty="0"/>
          </a:p>
        </p:txBody>
      </p:sp>
      <p:pic>
        <p:nvPicPr>
          <p:cNvPr id="5" name="Picture 4" descr="Internet">
            <a:extLst>
              <a:ext uri="{FF2B5EF4-FFF2-40B4-BE49-F238E27FC236}">
                <a16:creationId xmlns:a16="http://schemas.microsoft.com/office/drawing/2014/main" id="{AD379562-C450-7E69-9DB6-108CB472DF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2303031"/>
            <a:ext cx="4357688" cy="28567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714BD410-1EBD-58F9-8324-9DC7FDB18EE9}"/>
              </a:ext>
            </a:extLst>
          </p:cNvPr>
          <p:cNvSpPr>
            <a:spLocks noGrp="1"/>
          </p:cNvSpPr>
          <p:nvPr>
            <p:ph type="sldNum" sz="quarter" idx="12"/>
          </p:nvPr>
        </p:nvSpPr>
        <p:spPr>
          <a:xfrm>
            <a:off x="7194550" y="6552283"/>
            <a:ext cx="1905000" cy="261937"/>
          </a:xfrm>
        </p:spPr>
        <p:txBody>
          <a:bodyPr wrap="none" anchor="b">
            <a:normAutofit/>
          </a:bodyPr>
          <a:lstStyle/>
          <a:p>
            <a:pPr>
              <a:spcAft>
                <a:spcPts val="600"/>
              </a:spcAft>
              <a:defRPr/>
            </a:pPr>
            <a:fld id="{7F4B1FAA-A740-404F-BBC5-7C153B666279}" type="slidenum">
              <a:rPr lang="en-US" smtClean="0"/>
              <a:pPr>
                <a:spcAft>
                  <a:spcPts val="600"/>
                </a:spcAft>
                <a:defRPr/>
              </a:pPr>
              <a:t>2</a:t>
            </a:fld>
            <a:endParaRPr lang="en-US"/>
          </a:p>
        </p:txBody>
      </p:sp>
    </p:spTree>
    <p:extLst>
      <p:ext uri="{BB962C8B-B14F-4D97-AF65-F5344CB8AC3E}">
        <p14:creationId xmlns:p14="http://schemas.microsoft.com/office/powerpoint/2010/main" val="378080255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a:spcBef>
                <a:spcPct val="20000"/>
              </a:spcBef>
            </a:pPr>
            <a:r>
              <a:rPr lang="en-US" altLang="en-US" sz="3600" dirty="0"/>
              <a:t>Web Browsers Statistics</a:t>
            </a:r>
          </a:p>
        </p:txBody>
      </p:sp>
      <p:sp>
        <p:nvSpPr>
          <p:cNvPr id="107523" name="Rectangle 3"/>
          <p:cNvSpPr>
            <a:spLocks noGrp="1" noChangeArrowheads="1"/>
          </p:cNvSpPr>
          <p:nvPr>
            <p:ph type="body" idx="1"/>
          </p:nvPr>
        </p:nvSpPr>
        <p:spPr/>
        <p:txBody>
          <a:bodyPr/>
          <a:lstStyle/>
          <a:p>
            <a:pPr marL="0" indent="0">
              <a:lnSpc>
                <a:spcPct val="100000"/>
              </a:lnSpc>
              <a:spcBef>
                <a:spcPct val="20000"/>
              </a:spcBef>
              <a:buSzTx/>
              <a:buNone/>
            </a:pPr>
            <a:endParaRPr lang="en-US" altLang="en-US" sz="2800" b="0" dirty="0"/>
          </a:p>
          <a:p>
            <a:pPr marL="0" indent="0">
              <a:lnSpc>
                <a:spcPct val="100000"/>
              </a:lnSpc>
              <a:spcBef>
                <a:spcPct val="20000"/>
              </a:spcBef>
              <a:buSzTx/>
              <a:buNone/>
            </a:pPr>
            <a:endParaRPr lang="en-US" altLang="en-US" sz="2800" dirty="0"/>
          </a:p>
          <a:p>
            <a:pPr marL="0" indent="0">
              <a:lnSpc>
                <a:spcPct val="100000"/>
              </a:lnSpc>
              <a:spcBef>
                <a:spcPct val="20000"/>
              </a:spcBef>
              <a:buSzTx/>
              <a:buNone/>
            </a:pPr>
            <a:endParaRPr lang="en-US" altLang="en-US" sz="2800" b="0" dirty="0"/>
          </a:p>
          <a:p>
            <a:pPr marL="0" indent="0">
              <a:lnSpc>
                <a:spcPct val="100000"/>
              </a:lnSpc>
              <a:spcBef>
                <a:spcPct val="20000"/>
              </a:spcBef>
              <a:buSzTx/>
              <a:buNone/>
            </a:pPr>
            <a:endParaRPr lang="en-US" altLang="en-US" sz="2800" dirty="0"/>
          </a:p>
          <a:p>
            <a:pPr marL="0" indent="0">
              <a:lnSpc>
                <a:spcPct val="100000"/>
              </a:lnSpc>
              <a:spcBef>
                <a:spcPct val="20000"/>
              </a:spcBef>
              <a:buSzTx/>
              <a:buNone/>
            </a:pPr>
            <a:endParaRPr lang="en-US" altLang="en-US" sz="2800" b="0" dirty="0"/>
          </a:p>
          <a:p>
            <a:pPr marL="0" indent="0">
              <a:lnSpc>
                <a:spcPct val="100000"/>
              </a:lnSpc>
              <a:spcBef>
                <a:spcPct val="20000"/>
              </a:spcBef>
              <a:buSzTx/>
              <a:buNone/>
            </a:pPr>
            <a:endParaRPr lang="en-US" altLang="en-US" sz="2800" dirty="0"/>
          </a:p>
          <a:p>
            <a:pPr marL="0" indent="0">
              <a:lnSpc>
                <a:spcPct val="100000"/>
              </a:lnSpc>
              <a:spcBef>
                <a:spcPct val="20000"/>
              </a:spcBef>
              <a:buSzTx/>
              <a:buNone/>
            </a:pPr>
            <a:endParaRPr lang="en-US" altLang="en-US" sz="2800" b="0" dirty="0"/>
          </a:p>
          <a:p>
            <a:pPr marL="0" indent="0">
              <a:lnSpc>
                <a:spcPct val="100000"/>
              </a:lnSpc>
              <a:spcBef>
                <a:spcPct val="20000"/>
              </a:spcBef>
              <a:buSzTx/>
              <a:buNone/>
            </a:pPr>
            <a:endParaRPr lang="en-US" altLang="en-US" sz="2800" dirty="0"/>
          </a:p>
          <a:p>
            <a:pPr marL="0" indent="0">
              <a:lnSpc>
                <a:spcPct val="100000"/>
              </a:lnSpc>
              <a:spcBef>
                <a:spcPct val="20000"/>
              </a:spcBef>
              <a:buSzTx/>
              <a:buNone/>
            </a:pPr>
            <a:endParaRPr lang="en-US" altLang="en-US" sz="2800" b="0" dirty="0"/>
          </a:p>
          <a:p>
            <a:pPr marL="0" indent="0">
              <a:lnSpc>
                <a:spcPct val="100000"/>
              </a:lnSpc>
              <a:spcBef>
                <a:spcPct val="20000"/>
              </a:spcBef>
              <a:buSzTx/>
              <a:buNone/>
            </a:pPr>
            <a:endParaRPr lang="en-US" altLang="en-US" sz="2800" dirty="0"/>
          </a:p>
          <a:p>
            <a:pPr marL="0" indent="0" algn="ctr">
              <a:lnSpc>
                <a:spcPct val="100000"/>
              </a:lnSpc>
              <a:spcBef>
                <a:spcPct val="20000"/>
              </a:spcBef>
              <a:buSzTx/>
              <a:buNone/>
            </a:pPr>
            <a:endParaRPr lang="en-US" altLang="en-US" sz="2800" dirty="0"/>
          </a:p>
          <a:p>
            <a:pPr marL="0" indent="0" algn="ctr">
              <a:lnSpc>
                <a:spcPct val="100000"/>
              </a:lnSpc>
              <a:spcBef>
                <a:spcPct val="20000"/>
              </a:spcBef>
              <a:buSzTx/>
              <a:buNone/>
            </a:pPr>
            <a:r>
              <a:rPr lang="en-US" altLang="en-US" sz="2800" dirty="0"/>
              <a:t>Source: </a:t>
            </a:r>
            <a:r>
              <a:rPr lang="en-US" altLang="en-US" sz="2800" dirty="0">
                <a:hlinkClick r:id="rId2"/>
              </a:rPr>
              <a:t>https://www.w3schools.com/browsers/</a:t>
            </a:r>
            <a:r>
              <a:rPr lang="en-US" altLang="en-US" sz="2800" dirty="0"/>
              <a:t> </a:t>
            </a:r>
            <a:endParaRPr lang="en-US" altLang="en-US" sz="2800" b="0" dirty="0"/>
          </a:p>
        </p:txBody>
      </p:sp>
      <p:pic>
        <p:nvPicPr>
          <p:cNvPr id="5" name="Picture 4">
            <a:extLst>
              <a:ext uri="{FF2B5EF4-FFF2-40B4-BE49-F238E27FC236}">
                <a16:creationId xmlns:a16="http://schemas.microsoft.com/office/drawing/2014/main" id="{94039B90-0B97-4EED-8B86-1667E3538B06}"/>
              </a:ext>
            </a:extLst>
          </p:cNvPr>
          <p:cNvPicPr>
            <a:picLocks noChangeAspect="1"/>
          </p:cNvPicPr>
          <p:nvPr/>
        </p:nvPicPr>
        <p:blipFill>
          <a:blip r:embed="rId3"/>
          <a:stretch>
            <a:fillRect/>
          </a:stretch>
        </p:blipFill>
        <p:spPr>
          <a:xfrm>
            <a:off x="350605" y="829994"/>
            <a:ext cx="8442790" cy="5445186"/>
          </a:xfrm>
          <a:prstGeom prst="rect">
            <a:avLst/>
          </a:prstGeom>
        </p:spPr>
      </p:pic>
      <p:sp>
        <p:nvSpPr>
          <p:cNvPr id="2" name="Slide Number Placeholder 1">
            <a:extLst>
              <a:ext uri="{FF2B5EF4-FFF2-40B4-BE49-F238E27FC236}">
                <a16:creationId xmlns:a16="http://schemas.microsoft.com/office/drawing/2014/main" id="{E3DD91BA-9DDF-90BE-F794-F8E8148ACADA}"/>
              </a:ext>
            </a:extLst>
          </p:cNvPr>
          <p:cNvSpPr>
            <a:spLocks noGrp="1"/>
          </p:cNvSpPr>
          <p:nvPr>
            <p:ph type="sldNum" sz="quarter" idx="12"/>
          </p:nvPr>
        </p:nvSpPr>
        <p:spPr/>
        <p:txBody>
          <a:bodyPr/>
          <a:lstStyle/>
          <a:p>
            <a:pPr>
              <a:defRPr/>
            </a:pPr>
            <a:fld id="{7F4B1FAA-A740-404F-BBC5-7C153B666279}" type="slidenum">
              <a:rPr lang="en-US" smtClean="0"/>
              <a:pPr>
                <a:defRPr/>
              </a:pPr>
              <a:t>20</a:t>
            </a:fld>
            <a:endParaRPr lang="en-US"/>
          </a:p>
        </p:txBody>
      </p:sp>
    </p:spTree>
    <p:extLst>
      <p:ext uri="{BB962C8B-B14F-4D97-AF65-F5344CB8AC3E}">
        <p14:creationId xmlns:p14="http://schemas.microsoft.com/office/powerpoint/2010/main" val="279818284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spcBef>
                <a:spcPct val="20000"/>
              </a:spcBef>
            </a:pPr>
            <a:r>
              <a:rPr lang="en-US" altLang="en-US" sz="3600" dirty="0"/>
              <a:t>Web Servers</a:t>
            </a:r>
          </a:p>
        </p:txBody>
      </p:sp>
      <p:sp>
        <p:nvSpPr>
          <p:cNvPr id="125955" name="Rectangle 3"/>
          <p:cNvSpPr>
            <a:spLocks noGrp="1" noChangeArrowheads="1"/>
          </p:cNvSpPr>
          <p:nvPr>
            <p:ph type="body" idx="1"/>
          </p:nvPr>
        </p:nvSpPr>
        <p:spPr/>
        <p:txBody>
          <a:bodyPr/>
          <a:lstStyle/>
          <a:p>
            <a:pPr>
              <a:lnSpc>
                <a:spcPct val="100000"/>
              </a:lnSpc>
              <a:spcBef>
                <a:spcPct val="20000"/>
              </a:spcBef>
              <a:buSzTx/>
            </a:pPr>
            <a:r>
              <a:rPr lang="en-US" altLang="en-US" b="0" dirty="0"/>
              <a:t>Provide responses to browser requests, either existing documents or dynamically built documents</a:t>
            </a:r>
          </a:p>
          <a:p>
            <a:pPr>
              <a:lnSpc>
                <a:spcPct val="100000"/>
              </a:lnSpc>
              <a:spcBef>
                <a:spcPct val="20000"/>
              </a:spcBef>
              <a:buSzTx/>
            </a:pPr>
            <a:r>
              <a:rPr lang="en-US" altLang="en-US" b="0" dirty="0"/>
              <a:t>Browser-server connection is now maintained through more than one request-response cycle</a:t>
            </a:r>
          </a:p>
          <a:p>
            <a:pPr>
              <a:lnSpc>
                <a:spcPct val="100000"/>
              </a:lnSpc>
              <a:spcBef>
                <a:spcPct val="20000"/>
              </a:spcBef>
              <a:buSzTx/>
            </a:pPr>
            <a:r>
              <a:rPr lang="en-US" altLang="en-US" b="0" dirty="0">
                <a:solidFill>
                  <a:srgbClr val="C00000"/>
                </a:solidFill>
              </a:rPr>
              <a:t>All communications between browsers and servers use Hypertext Transfer Protocol (HTTP)</a:t>
            </a:r>
          </a:p>
        </p:txBody>
      </p:sp>
      <p:sp>
        <p:nvSpPr>
          <p:cNvPr id="2" name="Slide Number Placeholder 1">
            <a:extLst>
              <a:ext uri="{FF2B5EF4-FFF2-40B4-BE49-F238E27FC236}">
                <a16:creationId xmlns:a16="http://schemas.microsoft.com/office/drawing/2014/main" id="{8F8576D8-EFA7-0345-1555-E00F8BBDFAC6}"/>
              </a:ext>
            </a:extLst>
          </p:cNvPr>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Tree>
    <p:extLst>
      <p:ext uri="{BB962C8B-B14F-4D97-AF65-F5344CB8AC3E}">
        <p14:creationId xmlns:p14="http://schemas.microsoft.com/office/powerpoint/2010/main" val="149426231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spcBef>
                <a:spcPct val="20000"/>
              </a:spcBef>
            </a:pPr>
            <a:r>
              <a:rPr lang="en-US" altLang="en-US" sz="3600" dirty="0"/>
              <a:t>Web Server Operation</a:t>
            </a:r>
          </a:p>
        </p:txBody>
      </p:sp>
      <p:sp>
        <p:nvSpPr>
          <p:cNvPr id="128003" name="Rectangle 3"/>
          <p:cNvSpPr>
            <a:spLocks noGrp="1" noChangeArrowheads="1"/>
          </p:cNvSpPr>
          <p:nvPr>
            <p:ph type="body" idx="1"/>
          </p:nvPr>
        </p:nvSpPr>
        <p:spPr/>
        <p:txBody>
          <a:bodyPr/>
          <a:lstStyle/>
          <a:p>
            <a:pPr>
              <a:lnSpc>
                <a:spcPct val="110000"/>
              </a:lnSpc>
              <a:spcBef>
                <a:spcPct val="20000"/>
              </a:spcBef>
              <a:buSzTx/>
              <a:buFont typeface="Times" panose="02020603050405020304" pitchFamily="18" charset="0"/>
              <a:buChar char="•"/>
            </a:pPr>
            <a:r>
              <a:rPr lang="en-US" altLang="en-US" sz="3600" b="0" dirty="0"/>
              <a:t>Web servers run as background processes in the operating system</a:t>
            </a:r>
          </a:p>
          <a:p>
            <a:pPr lvl="1">
              <a:lnSpc>
                <a:spcPct val="110000"/>
              </a:lnSpc>
              <a:spcBef>
                <a:spcPct val="20000"/>
              </a:spcBef>
              <a:buSzTx/>
              <a:buFont typeface="Times" panose="02020603050405020304" pitchFamily="18" charset="0"/>
              <a:buChar char="–"/>
            </a:pPr>
            <a:r>
              <a:rPr lang="en-US" altLang="en-US" sz="3200" b="0" dirty="0"/>
              <a:t>Monitor a </a:t>
            </a:r>
            <a:r>
              <a:rPr lang="en-US" altLang="en-US" sz="3200" b="0" dirty="0">
                <a:solidFill>
                  <a:srgbClr val="FF0000"/>
                </a:solidFill>
              </a:rPr>
              <a:t>communications port </a:t>
            </a:r>
            <a:r>
              <a:rPr lang="en-US" altLang="en-US" sz="3200" b="0" dirty="0"/>
              <a:t>on the host, accepting HTTP messages when they appear</a:t>
            </a:r>
          </a:p>
          <a:p>
            <a:pPr>
              <a:lnSpc>
                <a:spcPct val="110000"/>
              </a:lnSpc>
              <a:spcBef>
                <a:spcPct val="20000"/>
              </a:spcBef>
              <a:buSzTx/>
              <a:buFont typeface="Times" panose="02020603050405020304" pitchFamily="18" charset="0"/>
              <a:buChar char="•"/>
            </a:pPr>
            <a:r>
              <a:rPr lang="en-US" altLang="en-US" sz="3600" b="0" dirty="0"/>
              <a:t>All current Web servers came from either</a:t>
            </a:r>
          </a:p>
          <a:p>
            <a:pPr lvl="2">
              <a:lnSpc>
                <a:spcPct val="110000"/>
              </a:lnSpc>
              <a:spcBef>
                <a:spcPct val="20000"/>
              </a:spcBef>
              <a:buSzTx/>
              <a:buFont typeface="Arial" panose="020B0604020202020204" pitchFamily="34" charset="0"/>
              <a:buAutoNum type="arabicPeriod"/>
            </a:pPr>
            <a:r>
              <a:rPr lang="en-US" altLang="en-US" sz="2800" b="0" dirty="0"/>
              <a:t>The original from CERN</a:t>
            </a:r>
          </a:p>
          <a:p>
            <a:pPr lvl="2">
              <a:lnSpc>
                <a:spcPct val="110000"/>
              </a:lnSpc>
              <a:spcBef>
                <a:spcPct val="20000"/>
              </a:spcBef>
              <a:buSzTx/>
              <a:buFont typeface="Arial" panose="020B0604020202020204" pitchFamily="34" charset="0"/>
              <a:buAutoNum type="arabicPeriod"/>
            </a:pPr>
            <a:r>
              <a:rPr lang="en-US" altLang="en-US" sz="2800" b="0" dirty="0"/>
              <a:t>The second one, from NCSA</a:t>
            </a:r>
          </a:p>
        </p:txBody>
      </p:sp>
      <p:sp>
        <p:nvSpPr>
          <p:cNvPr id="2" name="Slide Number Placeholder 1">
            <a:extLst>
              <a:ext uri="{FF2B5EF4-FFF2-40B4-BE49-F238E27FC236}">
                <a16:creationId xmlns:a16="http://schemas.microsoft.com/office/drawing/2014/main" id="{3F75C37B-2A34-EEE6-82A0-E5F2896C90D9}"/>
              </a:ext>
            </a:extLst>
          </p:cNvPr>
          <p:cNvSpPr>
            <a:spLocks noGrp="1"/>
          </p:cNvSpPr>
          <p:nvPr>
            <p:ph type="sldNum" sz="quarter" idx="12"/>
          </p:nvPr>
        </p:nvSpPr>
        <p:spPr/>
        <p:txBody>
          <a:bodyPr/>
          <a:lstStyle/>
          <a:p>
            <a:pPr>
              <a:defRPr/>
            </a:pPr>
            <a:fld id="{7F4B1FAA-A740-404F-BBC5-7C153B666279}" type="slidenum">
              <a:rPr lang="en-US" smtClean="0"/>
              <a:pPr>
                <a:defRPr/>
              </a:pPr>
              <a:t>22</a:t>
            </a:fld>
            <a:endParaRPr lang="en-US"/>
          </a:p>
        </p:txBody>
      </p:sp>
    </p:spTree>
    <p:extLst>
      <p:ext uri="{BB962C8B-B14F-4D97-AF65-F5344CB8AC3E}">
        <p14:creationId xmlns:p14="http://schemas.microsoft.com/office/powerpoint/2010/main" val="109501788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spcBef>
                <a:spcPct val="20000"/>
              </a:spcBef>
            </a:pPr>
            <a:r>
              <a:rPr lang="en-US" altLang="en-US" sz="3600" dirty="0"/>
              <a:t>Web Server Operation Details</a:t>
            </a:r>
          </a:p>
        </p:txBody>
      </p:sp>
      <p:sp>
        <p:nvSpPr>
          <p:cNvPr id="146435" name="Rectangle 3"/>
          <p:cNvSpPr>
            <a:spLocks noGrp="1" noChangeArrowheads="1"/>
          </p:cNvSpPr>
          <p:nvPr>
            <p:ph type="body" idx="1"/>
          </p:nvPr>
        </p:nvSpPr>
        <p:spPr>
          <a:xfrm>
            <a:off x="0" y="829994"/>
            <a:ext cx="9055100" cy="5731228"/>
          </a:xfrm>
        </p:spPr>
        <p:txBody>
          <a:bodyPr/>
          <a:lstStyle/>
          <a:p>
            <a:pPr>
              <a:lnSpc>
                <a:spcPct val="110000"/>
              </a:lnSpc>
              <a:spcBef>
                <a:spcPct val="20000"/>
              </a:spcBef>
              <a:buSzTx/>
              <a:buFont typeface="Times" panose="02020603050405020304" pitchFamily="18" charset="0"/>
              <a:buChar char="•"/>
            </a:pPr>
            <a:r>
              <a:rPr lang="en-US" altLang="en-US" b="0" dirty="0"/>
              <a:t>Web servers have two main directories:</a:t>
            </a:r>
          </a:p>
          <a:p>
            <a:pPr lvl="2">
              <a:lnSpc>
                <a:spcPct val="110000"/>
              </a:lnSpc>
              <a:spcBef>
                <a:spcPct val="20000"/>
              </a:spcBef>
              <a:buSzTx/>
              <a:buFont typeface="Arial" panose="020B0604020202020204" pitchFamily="34" charset="0"/>
              <a:buAutoNum type="arabicPeriod"/>
            </a:pPr>
            <a:r>
              <a:rPr lang="en-US" altLang="en-US" b="0" dirty="0"/>
              <a:t>Document root (servable documents)</a:t>
            </a:r>
          </a:p>
          <a:p>
            <a:pPr lvl="2">
              <a:lnSpc>
                <a:spcPct val="110000"/>
              </a:lnSpc>
              <a:spcBef>
                <a:spcPct val="20000"/>
              </a:spcBef>
              <a:buSzTx/>
              <a:buFont typeface="Arial" panose="020B0604020202020204" pitchFamily="34" charset="0"/>
              <a:buAutoNum type="arabicPeriod"/>
            </a:pPr>
            <a:r>
              <a:rPr lang="en-US" altLang="en-US" b="0" dirty="0"/>
              <a:t>Server root (server system software)</a:t>
            </a:r>
          </a:p>
          <a:p>
            <a:pPr>
              <a:lnSpc>
                <a:spcPct val="110000"/>
              </a:lnSpc>
              <a:spcBef>
                <a:spcPct val="20000"/>
              </a:spcBef>
              <a:buSzTx/>
              <a:buFont typeface="Times" panose="02020603050405020304" pitchFamily="18" charset="0"/>
              <a:buChar char="•"/>
            </a:pPr>
            <a:r>
              <a:rPr lang="en-US" altLang="en-US" b="0" dirty="0"/>
              <a:t>Document root is accessed indirectly by clients</a:t>
            </a:r>
          </a:p>
          <a:p>
            <a:pPr lvl="1">
              <a:lnSpc>
                <a:spcPct val="110000"/>
              </a:lnSpc>
              <a:spcBef>
                <a:spcPct val="20000"/>
              </a:spcBef>
              <a:buSzTx/>
              <a:buFont typeface="Times" panose="02020603050405020304" pitchFamily="18" charset="0"/>
              <a:buChar char="–"/>
            </a:pPr>
            <a:r>
              <a:rPr lang="en-US" altLang="en-US" b="0" dirty="0"/>
              <a:t>Its actual location is set by the server configuration file</a:t>
            </a:r>
          </a:p>
          <a:p>
            <a:pPr lvl="1">
              <a:lnSpc>
                <a:spcPct val="110000"/>
              </a:lnSpc>
              <a:spcBef>
                <a:spcPct val="20000"/>
              </a:spcBef>
              <a:buSzTx/>
              <a:buFont typeface="Times" panose="02020603050405020304" pitchFamily="18" charset="0"/>
              <a:buChar char="–"/>
            </a:pPr>
            <a:r>
              <a:rPr lang="en-US" altLang="en-US" b="0" dirty="0"/>
              <a:t>Requests are mapped to the actual location</a:t>
            </a:r>
          </a:p>
          <a:p>
            <a:pPr>
              <a:lnSpc>
                <a:spcPct val="110000"/>
              </a:lnSpc>
              <a:spcBef>
                <a:spcPct val="20000"/>
              </a:spcBef>
              <a:buSzTx/>
              <a:buFont typeface="Times" panose="02020603050405020304" pitchFamily="18" charset="0"/>
              <a:buChar char="•"/>
            </a:pPr>
            <a:r>
              <a:rPr lang="en-US" altLang="en-US" b="0" dirty="0"/>
              <a:t>Virtual document trees </a:t>
            </a:r>
          </a:p>
          <a:p>
            <a:pPr>
              <a:lnSpc>
                <a:spcPct val="110000"/>
              </a:lnSpc>
              <a:spcBef>
                <a:spcPct val="20000"/>
              </a:spcBef>
              <a:buSzTx/>
              <a:buFont typeface="Times" panose="02020603050405020304" pitchFamily="18" charset="0"/>
              <a:buChar char="•"/>
            </a:pPr>
            <a:r>
              <a:rPr lang="en-US" altLang="en-US" b="0" dirty="0"/>
              <a:t>Virtual hosts  </a:t>
            </a:r>
          </a:p>
          <a:p>
            <a:pPr>
              <a:lnSpc>
                <a:spcPct val="100000"/>
              </a:lnSpc>
              <a:spcBef>
                <a:spcPct val="20000"/>
              </a:spcBef>
              <a:buSzTx/>
              <a:buFont typeface="Times" panose="02020603050405020304" pitchFamily="18" charset="0"/>
              <a:buChar char="•"/>
            </a:pPr>
            <a:r>
              <a:rPr lang="en-US" altLang="en-US" b="0" dirty="0"/>
              <a:t>Proxy servers</a:t>
            </a:r>
          </a:p>
          <a:p>
            <a:pPr>
              <a:lnSpc>
                <a:spcPct val="100000"/>
              </a:lnSpc>
              <a:spcBef>
                <a:spcPct val="20000"/>
              </a:spcBef>
              <a:buSzTx/>
              <a:buFont typeface="Times" panose="02020603050405020304" pitchFamily="18" charset="0"/>
              <a:buChar char="•"/>
            </a:pPr>
            <a:r>
              <a:rPr lang="en-US" altLang="en-US" b="0" dirty="0"/>
              <a:t>Web servers now support other Internet protocols</a:t>
            </a:r>
          </a:p>
          <a:p>
            <a:pPr>
              <a:lnSpc>
                <a:spcPct val="110000"/>
              </a:lnSpc>
              <a:spcBef>
                <a:spcPct val="20000"/>
              </a:spcBef>
              <a:buSzTx/>
              <a:buFont typeface="Times" panose="02020603050405020304" pitchFamily="18" charset="0"/>
              <a:buNone/>
            </a:pPr>
            <a:endParaRPr lang="en-US" altLang="en-US" b="0" dirty="0"/>
          </a:p>
        </p:txBody>
      </p:sp>
      <p:sp>
        <p:nvSpPr>
          <p:cNvPr id="2" name="Slide Number Placeholder 1">
            <a:extLst>
              <a:ext uri="{FF2B5EF4-FFF2-40B4-BE49-F238E27FC236}">
                <a16:creationId xmlns:a16="http://schemas.microsoft.com/office/drawing/2014/main" id="{22988D62-7663-751C-2055-98871B8CFA4D}"/>
              </a:ext>
            </a:extLst>
          </p:cNvPr>
          <p:cNvSpPr>
            <a:spLocks noGrp="1"/>
          </p:cNvSpPr>
          <p:nvPr>
            <p:ph type="sldNum" sz="quarter" idx="12"/>
          </p:nvPr>
        </p:nvSpPr>
        <p:spPr/>
        <p:txBody>
          <a:bodyPr/>
          <a:lstStyle/>
          <a:p>
            <a:pPr>
              <a:defRPr/>
            </a:pPr>
            <a:fld id="{7F4B1FAA-A740-404F-BBC5-7C153B666279}" type="slidenum">
              <a:rPr lang="en-US" smtClean="0"/>
              <a:pPr>
                <a:defRPr/>
              </a:pPr>
              <a:t>23</a:t>
            </a:fld>
            <a:endParaRPr lang="en-US"/>
          </a:p>
        </p:txBody>
      </p:sp>
    </p:spTree>
    <p:extLst>
      <p:ext uri="{BB962C8B-B14F-4D97-AF65-F5344CB8AC3E}">
        <p14:creationId xmlns:p14="http://schemas.microsoft.com/office/powerpoint/2010/main" val="86075922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spcBef>
                <a:spcPct val="20000"/>
              </a:spcBef>
            </a:pPr>
            <a:r>
              <a:rPr lang="en-US" altLang="en-US" sz="3600" dirty="0"/>
              <a:t>Web Server Operation : Apache</a:t>
            </a:r>
          </a:p>
        </p:txBody>
      </p:sp>
      <p:sp>
        <p:nvSpPr>
          <p:cNvPr id="116739" name="Rectangle 3"/>
          <p:cNvSpPr>
            <a:spLocks noGrp="1" noChangeArrowheads="1"/>
          </p:cNvSpPr>
          <p:nvPr>
            <p:ph type="body" idx="1"/>
          </p:nvPr>
        </p:nvSpPr>
        <p:spPr/>
        <p:txBody>
          <a:bodyPr/>
          <a:lstStyle/>
          <a:p>
            <a:pPr marL="169863" indent="-169863">
              <a:lnSpc>
                <a:spcPct val="100000"/>
              </a:lnSpc>
              <a:spcBef>
                <a:spcPct val="20000"/>
              </a:spcBef>
              <a:buSzTx/>
              <a:buFont typeface="Times" panose="02020603050405020304" pitchFamily="18" charset="0"/>
              <a:buChar char="•"/>
            </a:pPr>
            <a:r>
              <a:rPr lang="en-US" altLang="en-US" sz="3600" b="0" dirty="0"/>
              <a:t>Apache (open source, fast, reliable)</a:t>
            </a:r>
          </a:p>
          <a:p>
            <a:pPr marL="460375" lvl="1" indent="-169863">
              <a:lnSpc>
                <a:spcPct val="100000"/>
              </a:lnSpc>
              <a:spcBef>
                <a:spcPct val="20000"/>
              </a:spcBef>
              <a:buSzTx/>
              <a:buFont typeface="Times" panose="02020603050405020304" pitchFamily="18" charset="0"/>
              <a:buChar char="–"/>
            </a:pPr>
            <a:r>
              <a:rPr lang="en-US" altLang="en-US" sz="3200" b="0" dirty="0"/>
              <a:t>Directives (operation control):</a:t>
            </a:r>
          </a:p>
          <a:p>
            <a:pPr marL="801688" lvl="2" indent="-171450">
              <a:lnSpc>
                <a:spcPct val="100000"/>
              </a:lnSpc>
              <a:spcBef>
                <a:spcPct val="20000"/>
              </a:spcBef>
              <a:buSzTx/>
              <a:buFontTx/>
              <a:buNone/>
            </a:pPr>
            <a:r>
              <a:rPr lang="en-US" altLang="en-US" sz="2800" b="0" dirty="0" err="1"/>
              <a:t>ServerName</a:t>
            </a:r>
            <a:endParaRPr lang="en-US" altLang="en-US" sz="2800" b="0" dirty="0"/>
          </a:p>
          <a:p>
            <a:pPr marL="801688" lvl="2" indent="-171450">
              <a:lnSpc>
                <a:spcPct val="100000"/>
              </a:lnSpc>
              <a:spcBef>
                <a:spcPct val="20000"/>
              </a:spcBef>
              <a:buSzTx/>
              <a:buFontTx/>
              <a:buNone/>
            </a:pPr>
            <a:r>
              <a:rPr lang="en-US" altLang="en-US" sz="2800" b="0" dirty="0" err="1"/>
              <a:t>ServerRoot</a:t>
            </a:r>
            <a:endParaRPr lang="en-US" altLang="en-US" sz="2800" b="0" dirty="0"/>
          </a:p>
          <a:p>
            <a:pPr marL="801688" lvl="2" indent="-171450">
              <a:lnSpc>
                <a:spcPct val="100000"/>
              </a:lnSpc>
              <a:spcBef>
                <a:spcPct val="20000"/>
              </a:spcBef>
              <a:buSzTx/>
              <a:buFontTx/>
              <a:buNone/>
            </a:pPr>
            <a:r>
              <a:rPr lang="en-US" altLang="en-US" sz="2800" b="0" dirty="0" err="1"/>
              <a:t>ServerAdmin</a:t>
            </a:r>
            <a:r>
              <a:rPr lang="en-US" altLang="en-US" sz="2800" b="0" dirty="0"/>
              <a:t>,</a:t>
            </a:r>
          </a:p>
          <a:p>
            <a:pPr marL="801688" lvl="2" indent="-171450">
              <a:lnSpc>
                <a:spcPct val="100000"/>
              </a:lnSpc>
              <a:spcBef>
                <a:spcPct val="20000"/>
              </a:spcBef>
              <a:buSzTx/>
              <a:buFontTx/>
              <a:buNone/>
            </a:pPr>
            <a:r>
              <a:rPr lang="en-US" altLang="en-US" sz="2800" b="0" dirty="0" err="1"/>
              <a:t>DocumentRoot</a:t>
            </a:r>
            <a:endParaRPr lang="en-US" altLang="en-US" sz="2800" b="0" dirty="0"/>
          </a:p>
          <a:p>
            <a:pPr marL="801688" lvl="2" indent="-171450">
              <a:lnSpc>
                <a:spcPct val="100000"/>
              </a:lnSpc>
              <a:spcBef>
                <a:spcPct val="20000"/>
              </a:spcBef>
              <a:buSzTx/>
              <a:buFontTx/>
              <a:buNone/>
            </a:pPr>
            <a:r>
              <a:rPr lang="en-US" altLang="en-US" sz="2800" b="0" dirty="0"/>
              <a:t>Alias</a:t>
            </a:r>
          </a:p>
          <a:p>
            <a:pPr marL="801688" lvl="2" indent="-171450">
              <a:lnSpc>
                <a:spcPct val="100000"/>
              </a:lnSpc>
              <a:spcBef>
                <a:spcPct val="20000"/>
              </a:spcBef>
              <a:buSzTx/>
              <a:buFontTx/>
              <a:buNone/>
            </a:pPr>
            <a:r>
              <a:rPr lang="en-US" altLang="en-US" sz="2800" b="0" dirty="0"/>
              <a:t>Redirect</a:t>
            </a:r>
          </a:p>
          <a:p>
            <a:pPr marL="801688" lvl="2" indent="-171450">
              <a:lnSpc>
                <a:spcPct val="140000"/>
              </a:lnSpc>
              <a:spcBef>
                <a:spcPct val="20000"/>
              </a:spcBef>
              <a:buSzTx/>
              <a:buFontTx/>
              <a:buNone/>
            </a:pPr>
            <a:r>
              <a:rPr lang="en-US" altLang="en-US" sz="2800" b="0" dirty="0" err="1"/>
              <a:t>DirectoryIndex</a:t>
            </a:r>
            <a:endParaRPr lang="en-US" altLang="en-US" sz="2800" b="0" dirty="0"/>
          </a:p>
          <a:p>
            <a:pPr marL="801688" lvl="2" indent="-171450">
              <a:lnSpc>
                <a:spcPct val="140000"/>
              </a:lnSpc>
              <a:spcBef>
                <a:spcPct val="20000"/>
              </a:spcBef>
              <a:buSzTx/>
              <a:buFontTx/>
              <a:buNone/>
            </a:pPr>
            <a:r>
              <a:rPr lang="en-US" altLang="en-US" sz="2800" b="0" dirty="0" err="1"/>
              <a:t>UserDir</a:t>
            </a:r>
            <a:endParaRPr lang="en-US" altLang="en-US" sz="2800" b="0" dirty="0"/>
          </a:p>
        </p:txBody>
      </p:sp>
      <p:sp>
        <p:nvSpPr>
          <p:cNvPr id="2" name="Slide Number Placeholder 1">
            <a:extLst>
              <a:ext uri="{FF2B5EF4-FFF2-40B4-BE49-F238E27FC236}">
                <a16:creationId xmlns:a16="http://schemas.microsoft.com/office/drawing/2014/main" id="{D9CBF5CB-1532-85DD-3360-11FA7C014CF2}"/>
              </a:ext>
            </a:extLst>
          </p:cNvPr>
          <p:cNvSpPr>
            <a:spLocks noGrp="1"/>
          </p:cNvSpPr>
          <p:nvPr>
            <p:ph type="sldNum" sz="quarter" idx="12"/>
          </p:nvPr>
        </p:nvSpPr>
        <p:spPr/>
        <p:txBody>
          <a:bodyPr/>
          <a:lstStyle/>
          <a:p>
            <a:pPr>
              <a:defRPr/>
            </a:pPr>
            <a:fld id="{7F4B1FAA-A740-404F-BBC5-7C153B666279}" type="slidenum">
              <a:rPr lang="en-US" smtClean="0"/>
              <a:pPr>
                <a:defRPr/>
              </a:pPr>
              <a:t>24</a:t>
            </a:fld>
            <a:endParaRPr lang="en-US"/>
          </a:p>
        </p:txBody>
      </p:sp>
    </p:spTree>
    <p:extLst>
      <p:ext uri="{BB962C8B-B14F-4D97-AF65-F5344CB8AC3E}">
        <p14:creationId xmlns:p14="http://schemas.microsoft.com/office/powerpoint/2010/main" val="290562306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spcBef>
                <a:spcPct val="20000"/>
              </a:spcBef>
            </a:pPr>
            <a:r>
              <a:rPr lang="en-US" altLang="en-US" sz="3600" dirty="0"/>
              <a:t>Web Server Operation : IIS</a:t>
            </a:r>
          </a:p>
        </p:txBody>
      </p:sp>
      <p:sp>
        <p:nvSpPr>
          <p:cNvPr id="147459" name="Rectangle 3"/>
          <p:cNvSpPr>
            <a:spLocks noGrp="1" noChangeArrowheads="1"/>
          </p:cNvSpPr>
          <p:nvPr>
            <p:ph type="body" idx="1"/>
          </p:nvPr>
        </p:nvSpPr>
        <p:spPr/>
        <p:txBody>
          <a:bodyPr/>
          <a:lstStyle/>
          <a:p>
            <a:pPr marL="169863" indent="-169863">
              <a:lnSpc>
                <a:spcPct val="140000"/>
              </a:lnSpc>
              <a:spcBef>
                <a:spcPct val="20000"/>
              </a:spcBef>
              <a:buSzTx/>
              <a:buFont typeface="Times" panose="02020603050405020304" pitchFamily="18" charset="0"/>
              <a:buChar char="•"/>
            </a:pPr>
            <a:r>
              <a:rPr lang="en-US" altLang="en-US" b="0" dirty="0"/>
              <a:t>IIS</a:t>
            </a:r>
          </a:p>
          <a:p>
            <a:pPr marL="460375" lvl="1" indent="-169863">
              <a:lnSpc>
                <a:spcPct val="140000"/>
              </a:lnSpc>
              <a:spcBef>
                <a:spcPct val="20000"/>
              </a:spcBef>
              <a:buSzTx/>
              <a:buFontTx/>
              <a:buChar char="-"/>
            </a:pPr>
            <a:r>
              <a:rPr lang="en-US" dirty="0"/>
              <a:t>Internet Information Server (IIS) by Microsoft</a:t>
            </a:r>
          </a:p>
          <a:p>
            <a:pPr marL="460375" lvl="1" indent="-169863">
              <a:lnSpc>
                <a:spcPct val="140000"/>
              </a:lnSpc>
              <a:spcBef>
                <a:spcPct val="20000"/>
              </a:spcBef>
              <a:buSzTx/>
              <a:buFontTx/>
              <a:buChar char="-"/>
            </a:pPr>
            <a:r>
              <a:rPr lang="en-US" altLang="en-US" b="0" dirty="0"/>
              <a:t>Operation is maintained through a program with a </a:t>
            </a:r>
            <a:r>
              <a:rPr lang="en-US" altLang="en-US" b="0" dirty="0">
                <a:solidFill>
                  <a:srgbClr val="C00000"/>
                </a:solidFill>
              </a:rPr>
              <a:t>GUI interface</a:t>
            </a:r>
          </a:p>
        </p:txBody>
      </p:sp>
      <p:sp>
        <p:nvSpPr>
          <p:cNvPr id="2" name="Slide Number Placeholder 1">
            <a:extLst>
              <a:ext uri="{FF2B5EF4-FFF2-40B4-BE49-F238E27FC236}">
                <a16:creationId xmlns:a16="http://schemas.microsoft.com/office/drawing/2014/main" id="{13D8E991-FA08-529B-1914-26EB63F0DEAF}"/>
              </a:ext>
            </a:extLst>
          </p:cNvPr>
          <p:cNvSpPr>
            <a:spLocks noGrp="1"/>
          </p:cNvSpPr>
          <p:nvPr>
            <p:ph type="sldNum" sz="quarter" idx="12"/>
          </p:nvPr>
        </p:nvSpPr>
        <p:spPr/>
        <p:txBody>
          <a:bodyPr/>
          <a:lstStyle/>
          <a:p>
            <a:pPr>
              <a:defRPr/>
            </a:pPr>
            <a:fld id="{7F4B1FAA-A740-404F-BBC5-7C153B666279}" type="slidenum">
              <a:rPr lang="en-US" smtClean="0"/>
              <a:pPr>
                <a:defRPr/>
              </a:pPr>
              <a:t>25</a:t>
            </a:fld>
            <a:endParaRPr lang="en-US"/>
          </a:p>
        </p:txBody>
      </p:sp>
    </p:spTree>
    <p:extLst>
      <p:ext uri="{BB962C8B-B14F-4D97-AF65-F5344CB8AC3E}">
        <p14:creationId xmlns:p14="http://schemas.microsoft.com/office/powerpoint/2010/main" val="92635153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spcBef>
                <a:spcPct val="20000"/>
              </a:spcBef>
            </a:pPr>
            <a:r>
              <a:rPr lang="en-US" altLang="en-US" sz="3600" dirty="0"/>
              <a:t>Web Server Statistics</a:t>
            </a:r>
          </a:p>
        </p:txBody>
      </p:sp>
      <p:pic>
        <p:nvPicPr>
          <p:cNvPr id="3" name="Picture 2">
            <a:extLst>
              <a:ext uri="{FF2B5EF4-FFF2-40B4-BE49-F238E27FC236}">
                <a16:creationId xmlns:a16="http://schemas.microsoft.com/office/drawing/2014/main" id="{97911940-BBB6-4BED-BEC9-E2E165C671A5}"/>
              </a:ext>
            </a:extLst>
          </p:cNvPr>
          <p:cNvPicPr>
            <a:picLocks noChangeAspect="1"/>
          </p:cNvPicPr>
          <p:nvPr/>
        </p:nvPicPr>
        <p:blipFill>
          <a:blip r:embed="rId2"/>
          <a:stretch>
            <a:fillRect/>
          </a:stretch>
        </p:blipFill>
        <p:spPr>
          <a:xfrm>
            <a:off x="588863" y="966355"/>
            <a:ext cx="7966273" cy="5771791"/>
          </a:xfrm>
          <a:prstGeom prst="rect">
            <a:avLst/>
          </a:prstGeom>
        </p:spPr>
      </p:pic>
      <p:sp>
        <p:nvSpPr>
          <p:cNvPr id="2" name="Slide Number Placeholder 1">
            <a:extLst>
              <a:ext uri="{FF2B5EF4-FFF2-40B4-BE49-F238E27FC236}">
                <a16:creationId xmlns:a16="http://schemas.microsoft.com/office/drawing/2014/main" id="{6A1C9C98-19EE-5E73-BDA8-25A5D85F8A7A}"/>
              </a:ext>
            </a:extLst>
          </p:cNvPr>
          <p:cNvSpPr>
            <a:spLocks noGrp="1"/>
          </p:cNvSpPr>
          <p:nvPr>
            <p:ph type="sldNum" sz="quarter" idx="12"/>
          </p:nvPr>
        </p:nvSpPr>
        <p:spPr/>
        <p:txBody>
          <a:bodyPr/>
          <a:lstStyle/>
          <a:p>
            <a:pPr>
              <a:defRPr/>
            </a:pPr>
            <a:fld id="{7F4B1FAA-A740-404F-BBC5-7C153B666279}" type="slidenum">
              <a:rPr lang="en-US" smtClean="0"/>
              <a:pPr>
                <a:defRPr/>
              </a:pPr>
              <a:t>26</a:t>
            </a:fld>
            <a:endParaRPr lang="en-US"/>
          </a:p>
        </p:txBody>
      </p:sp>
    </p:spTree>
    <p:extLst>
      <p:ext uri="{BB962C8B-B14F-4D97-AF65-F5344CB8AC3E}">
        <p14:creationId xmlns:p14="http://schemas.microsoft.com/office/powerpoint/2010/main" val="343595844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spcBef>
                <a:spcPct val="20000"/>
              </a:spcBef>
            </a:pPr>
            <a:r>
              <a:rPr lang="en-US" altLang="en-US" sz="3600" dirty="0"/>
              <a:t>Web Server Statistics</a:t>
            </a:r>
          </a:p>
        </p:txBody>
      </p:sp>
      <p:pic>
        <p:nvPicPr>
          <p:cNvPr id="4" name="Picture 3">
            <a:extLst>
              <a:ext uri="{FF2B5EF4-FFF2-40B4-BE49-F238E27FC236}">
                <a16:creationId xmlns:a16="http://schemas.microsoft.com/office/drawing/2014/main" id="{3138441A-0C61-4E04-9704-58DA083F3EC9}"/>
              </a:ext>
            </a:extLst>
          </p:cNvPr>
          <p:cNvPicPr>
            <a:picLocks noChangeAspect="1"/>
          </p:cNvPicPr>
          <p:nvPr/>
        </p:nvPicPr>
        <p:blipFill>
          <a:blip r:embed="rId2"/>
          <a:stretch>
            <a:fillRect/>
          </a:stretch>
        </p:blipFill>
        <p:spPr>
          <a:xfrm>
            <a:off x="2043460" y="750462"/>
            <a:ext cx="5057079" cy="6010700"/>
          </a:xfrm>
          <a:prstGeom prst="rect">
            <a:avLst/>
          </a:prstGeom>
        </p:spPr>
      </p:pic>
      <p:sp>
        <p:nvSpPr>
          <p:cNvPr id="2" name="Slide Number Placeholder 1">
            <a:extLst>
              <a:ext uri="{FF2B5EF4-FFF2-40B4-BE49-F238E27FC236}">
                <a16:creationId xmlns:a16="http://schemas.microsoft.com/office/drawing/2014/main" id="{969B5C26-9526-418C-8455-F438CA9A24E1}"/>
              </a:ext>
            </a:extLst>
          </p:cNvPr>
          <p:cNvSpPr>
            <a:spLocks noGrp="1"/>
          </p:cNvSpPr>
          <p:nvPr>
            <p:ph type="sldNum" sz="quarter" idx="12"/>
          </p:nvPr>
        </p:nvSpPr>
        <p:spPr/>
        <p:txBody>
          <a:bodyPr/>
          <a:lstStyle/>
          <a:p>
            <a:pPr>
              <a:defRPr/>
            </a:pPr>
            <a:fld id="{7F4B1FAA-A740-404F-BBC5-7C153B666279}" type="slidenum">
              <a:rPr lang="en-US" smtClean="0"/>
              <a:pPr>
                <a:defRPr/>
              </a:pPr>
              <a:t>27</a:t>
            </a:fld>
            <a:endParaRPr lang="en-US"/>
          </a:p>
        </p:txBody>
      </p:sp>
    </p:spTree>
    <p:extLst>
      <p:ext uri="{BB962C8B-B14F-4D97-AF65-F5344CB8AC3E}">
        <p14:creationId xmlns:p14="http://schemas.microsoft.com/office/powerpoint/2010/main" val="236294716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spcBef>
                <a:spcPct val="20000"/>
              </a:spcBef>
            </a:pPr>
            <a:r>
              <a:rPr lang="en-US" altLang="en-US" sz="3600" dirty="0"/>
              <a:t>URLs</a:t>
            </a:r>
          </a:p>
        </p:txBody>
      </p:sp>
      <p:sp>
        <p:nvSpPr>
          <p:cNvPr id="110595" name="Rectangle 3"/>
          <p:cNvSpPr>
            <a:spLocks noGrp="1" noChangeArrowheads="1"/>
          </p:cNvSpPr>
          <p:nvPr>
            <p:ph type="body" idx="1"/>
          </p:nvPr>
        </p:nvSpPr>
        <p:spPr/>
        <p:txBody>
          <a:bodyPr/>
          <a:lstStyle/>
          <a:p>
            <a:pPr>
              <a:lnSpc>
                <a:spcPct val="130000"/>
              </a:lnSpc>
              <a:spcBef>
                <a:spcPct val="20000"/>
              </a:spcBef>
              <a:buSzTx/>
            </a:pPr>
            <a:r>
              <a:rPr lang="en-US" altLang="en-US" sz="3200" b="0" dirty="0"/>
              <a:t>General form:</a:t>
            </a:r>
          </a:p>
          <a:p>
            <a:pPr lvl="1">
              <a:lnSpc>
                <a:spcPct val="130000"/>
              </a:lnSpc>
              <a:spcBef>
                <a:spcPct val="20000"/>
              </a:spcBef>
              <a:buSzTx/>
              <a:buFontTx/>
              <a:buNone/>
            </a:pPr>
            <a:r>
              <a:rPr lang="en-US" altLang="en-US" sz="2800" b="0" i="1" dirty="0" err="1"/>
              <a:t>scheme:object-address</a:t>
            </a:r>
            <a:endParaRPr lang="en-US" altLang="en-US" sz="2800" b="0" i="1" dirty="0"/>
          </a:p>
          <a:p>
            <a:pPr lvl="1">
              <a:lnSpc>
                <a:spcPct val="130000"/>
              </a:lnSpc>
              <a:spcBef>
                <a:spcPct val="20000"/>
              </a:spcBef>
              <a:buSzTx/>
            </a:pPr>
            <a:r>
              <a:rPr lang="en-US" altLang="en-US" sz="2800" b="0" dirty="0">
                <a:solidFill>
                  <a:srgbClr val="FF0000"/>
                </a:solidFill>
              </a:rPr>
              <a:t>The scheme is often a communications protocol, such as http, https, telnet or ftp</a:t>
            </a:r>
          </a:p>
          <a:p>
            <a:pPr>
              <a:lnSpc>
                <a:spcPct val="130000"/>
              </a:lnSpc>
              <a:spcBef>
                <a:spcPct val="20000"/>
              </a:spcBef>
              <a:buSzTx/>
            </a:pPr>
            <a:r>
              <a:rPr lang="en-US" altLang="en-US" sz="3200" b="0" dirty="0"/>
              <a:t>For the http protocol, the object-address is: fully qualified domain name/doc path</a:t>
            </a:r>
          </a:p>
          <a:p>
            <a:pPr>
              <a:lnSpc>
                <a:spcPct val="130000"/>
              </a:lnSpc>
              <a:spcBef>
                <a:spcPct val="20000"/>
              </a:spcBef>
              <a:buSzTx/>
            </a:pPr>
            <a:r>
              <a:rPr lang="en-US" altLang="en-US" sz="3200" b="0" dirty="0"/>
              <a:t>For the file protocol, only the doc path is needed</a:t>
            </a:r>
          </a:p>
          <a:p>
            <a:pPr>
              <a:lnSpc>
                <a:spcPct val="130000"/>
              </a:lnSpc>
              <a:spcBef>
                <a:spcPct val="20000"/>
              </a:spcBef>
              <a:buSzTx/>
              <a:buFontTx/>
              <a:buNone/>
            </a:pPr>
            <a:endParaRPr lang="en-US" altLang="en-US" sz="3200" b="0" dirty="0"/>
          </a:p>
        </p:txBody>
      </p:sp>
      <p:sp>
        <p:nvSpPr>
          <p:cNvPr id="2" name="Slide Number Placeholder 1">
            <a:extLst>
              <a:ext uri="{FF2B5EF4-FFF2-40B4-BE49-F238E27FC236}">
                <a16:creationId xmlns:a16="http://schemas.microsoft.com/office/drawing/2014/main" id="{1A07550F-34DC-69B3-EACE-F45CA11C736C}"/>
              </a:ext>
            </a:extLst>
          </p:cNvPr>
          <p:cNvSpPr>
            <a:spLocks noGrp="1"/>
          </p:cNvSpPr>
          <p:nvPr>
            <p:ph type="sldNum" sz="quarter" idx="12"/>
          </p:nvPr>
        </p:nvSpPr>
        <p:spPr/>
        <p:txBody>
          <a:bodyPr/>
          <a:lstStyle/>
          <a:p>
            <a:pPr>
              <a:defRPr/>
            </a:pPr>
            <a:fld id="{7F4B1FAA-A740-404F-BBC5-7C153B666279}" type="slidenum">
              <a:rPr lang="en-US" smtClean="0"/>
              <a:pPr>
                <a:defRPr/>
              </a:pPr>
              <a:t>28</a:t>
            </a:fld>
            <a:endParaRPr lang="en-US"/>
          </a:p>
        </p:txBody>
      </p:sp>
    </p:spTree>
    <p:extLst>
      <p:ext uri="{BB962C8B-B14F-4D97-AF65-F5344CB8AC3E}">
        <p14:creationId xmlns:p14="http://schemas.microsoft.com/office/powerpoint/2010/main" val="50274487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spcBef>
                <a:spcPct val="20000"/>
              </a:spcBef>
            </a:pPr>
            <a:r>
              <a:rPr lang="en-US" altLang="en-US" sz="3600" dirty="0"/>
              <a:t>URLs</a:t>
            </a:r>
          </a:p>
        </p:txBody>
      </p:sp>
      <p:sp>
        <p:nvSpPr>
          <p:cNvPr id="148483" name="Rectangle 3"/>
          <p:cNvSpPr>
            <a:spLocks noGrp="1" noChangeArrowheads="1"/>
          </p:cNvSpPr>
          <p:nvPr>
            <p:ph type="body" idx="1"/>
          </p:nvPr>
        </p:nvSpPr>
        <p:spPr/>
        <p:txBody>
          <a:bodyPr/>
          <a:lstStyle/>
          <a:p>
            <a:pPr>
              <a:lnSpc>
                <a:spcPct val="130000"/>
              </a:lnSpc>
              <a:spcBef>
                <a:spcPct val="20000"/>
              </a:spcBef>
              <a:buSzTx/>
            </a:pPr>
            <a:r>
              <a:rPr lang="en-US" altLang="en-US" b="0" dirty="0"/>
              <a:t>Host name may include a port number, as in zeppo:80 (</a:t>
            </a:r>
            <a:r>
              <a:rPr lang="en-US" altLang="en-US" b="0" dirty="0">
                <a:solidFill>
                  <a:srgbClr val="FF0000"/>
                </a:solidFill>
              </a:rPr>
              <a:t>80 is the default</a:t>
            </a:r>
            <a:r>
              <a:rPr lang="en-US" altLang="en-US" b="0" dirty="0"/>
              <a:t>, so this is silly)</a:t>
            </a:r>
          </a:p>
          <a:p>
            <a:pPr>
              <a:lnSpc>
                <a:spcPct val="130000"/>
              </a:lnSpc>
              <a:spcBef>
                <a:spcPct val="20000"/>
              </a:spcBef>
              <a:buSzTx/>
            </a:pPr>
            <a:r>
              <a:rPr lang="en-US" altLang="en-US" b="0" dirty="0">
                <a:solidFill>
                  <a:srgbClr val="FF0000"/>
                </a:solidFill>
              </a:rPr>
              <a:t>URLs cannot include spaces or any of a collection of other special characters </a:t>
            </a:r>
            <a:r>
              <a:rPr lang="en-US" altLang="en-US" b="0" dirty="0"/>
              <a:t>(semicolons, colons, ...)</a:t>
            </a:r>
          </a:p>
          <a:p>
            <a:pPr>
              <a:lnSpc>
                <a:spcPct val="130000"/>
              </a:lnSpc>
              <a:spcBef>
                <a:spcPct val="20000"/>
              </a:spcBef>
              <a:buSzTx/>
            </a:pPr>
            <a:r>
              <a:rPr lang="en-US" altLang="en-US" b="0" dirty="0"/>
              <a:t>The doc path may be abbreviated as a partial path</a:t>
            </a:r>
          </a:p>
          <a:p>
            <a:pPr lvl="1">
              <a:lnSpc>
                <a:spcPct val="130000"/>
              </a:lnSpc>
              <a:spcBef>
                <a:spcPct val="20000"/>
              </a:spcBef>
              <a:buSzTx/>
            </a:pPr>
            <a:r>
              <a:rPr lang="en-US" altLang="en-US" b="0" dirty="0"/>
              <a:t>The rest is furnished by the server configuration</a:t>
            </a:r>
          </a:p>
          <a:p>
            <a:pPr>
              <a:lnSpc>
                <a:spcPct val="130000"/>
              </a:lnSpc>
              <a:spcBef>
                <a:spcPct val="20000"/>
              </a:spcBef>
              <a:buSzTx/>
            </a:pPr>
            <a:r>
              <a:rPr lang="en-US" altLang="en-US" b="0" dirty="0">
                <a:solidFill>
                  <a:srgbClr val="FF0000"/>
                </a:solidFill>
              </a:rPr>
              <a:t>If the doc path ends with a slash, it means it is a directory</a:t>
            </a:r>
          </a:p>
        </p:txBody>
      </p:sp>
      <p:sp>
        <p:nvSpPr>
          <p:cNvPr id="2" name="Slide Number Placeholder 1">
            <a:extLst>
              <a:ext uri="{FF2B5EF4-FFF2-40B4-BE49-F238E27FC236}">
                <a16:creationId xmlns:a16="http://schemas.microsoft.com/office/drawing/2014/main" id="{EC59A5E0-BE90-0D9C-F2CD-6F699D1E4389}"/>
              </a:ext>
            </a:extLst>
          </p:cNvPr>
          <p:cNvSpPr>
            <a:spLocks noGrp="1"/>
          </p:cNvSpPr>
          <p:nvPr>
            <p:ph type="sldNum" sz="quarter" idx="12"/>
          </p:nvPr>
        </p:nvSpPr>
        <p:spPr/>
        <p:txBody>
          <a:bodyPr/>
          <a:lstStyle/>
          <a:p>
            <a:pPr>
              <a:defRPr/>
            </a:pPr>
            <a:fld id="{7F4B1FAA-A740-404F-BBC5-7C153B666279}" type="slidenum">
              <a:rPr lang="en-US" smtClean="0"/>
              <a:pPr>
                <a:defRPr/>
              </a:pPr>
              <a:t>29</a:t>
            </a:fld>
            <a:endParaRPr lang="en-US"/>
          </a:p>
        </p:txBody>
      </p:sp>
    </p:spTree>
    <p:extLst>
      <p:ext uri="{BB962C8B-B14F-4D97-AF65-F5344CB8AC3E}">
        <p14:creationId xmlns:p14="http://schemas.microsoft.com/office/powerpoint/2010/main" val="27526824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7625" y="96839"/>
            <a:ext cx="9048750" cy="615856"/>
          </a:xfrm>
        </p:spPr>
        <p:txBody>
          <a:bodyPr/>
          <a:lstStyle/>
          <a:p>
            <a:pPr>
              <a:spcBef>
                <a:spcPct val="20000"/>
              </a:spcBef>
            </a:pPr>
            <a:r>
              <a:rPr lang="en-US" altLang="en-US" sz="3600" dirty="0"/>
              <a:t>History of Internet</a:t>
            </a:r>
          </a:p>
        </p:txBody>
      </p:sp>
      <p:sp>
        <p:nvSpPr>
          <p:cNvPr id="123907" name="Rectangle 3"/>
          <p:cNvSpPr>
            <a:spLocks noGrp="1" noChangeArrowheads="1"/>
          </p:cNvSpPr>
          <p:nvPr>
            <p:ph type="body" idx="1"/>
          </p:nvPr>
        </p:nvSpPr>
        <p:spPr>
          <a:xfrm>
            <a:off x="266699" y="891988"/>
            <a:ext cx="8829675" cy="4800600"/>
          </a:xfrm>
        </p:spPr>
        <p:txBody>
          <a:bodyPr/>
          <a:lstStyle/>
          <a:p>
            <a:pPr marL="168275" indent="-168275" algn="just">
              <a:lnSpc>
                <a:spcPct val="100000"/>
              </a:lnSpc>
              <a:spcBef>
                <a:spcPct val="20000"/>
              </a:spcBef>
              <a:buSzTx/>
            </a:pPr>
            <a:r>
              <a:rPr lang="en-US" altLang="en-US" b="0" dirty="0"/>
              <a:t>Origins</a:t>
            </a:r>
          </a:p>
          <a:p>
            <a:pPr marL="568325" lvl="1" indent="-168275" algn="just">
              <a:lnSpc>
                <a:spcPct val="100000"/>
              </a:lnSpc>
              <a:spcBef>
                <a:spcPct val="20000"/>
              </a:spcBef>
              <a:buSzTx/>
            </a:pPr>
            <a:r>
              <a:rPr lang="en-US" altLang="en-US" dirty="0"/>
              <a:t>In the 1960s, the U.S. Department of Defense (DoD) became interested in developing a new large-scale computer network. </a:t>
            </a:r>
          </a:p>
          <a:p>
            <a:pPr marL="568325" lvl="1" indent="-168275" algn="just">
              <a:lnSpc>
                <a:spcPct val="100000"/>
              </a:lnSpc>
              <a:spcBef>
                <a:spcPct val="20000"/>
              </a:spcBef>
              <a:buSzTx/>
            </a:pPr>
            <a:r>
              <a:rPr lang="en-US" altLang="en-US" dirty="0"/>
              <a:t>The </a:t>
            </a:r>
            <a:r>
              <a:rPr lang="en-US" altLang="en-US" dirty="0">
                <a:solidFill>
                  <a:srgbClr val="FF0000"/>
                </a:solidFill>
              </a:rPr>
              <a:t>purposes of this network were communications, program sharing, and remote computer access </a:t>
            </a:r>
            <a:r>
              <a:rPr lang="en-US" altLang="en-US" dirty="0"/>
              <a:t>for researchers working on defense-related contracts. </a:t>
            </a:r>
          </a:p>
          <a:p>
            <a:pPr marL="568325" lvl="1" indent="-168275" algn="just">
              <a:lnSpc>
                <a:spcPct val="100000"/>
              </a:lnSpc>
              <a:spcBef>
                <a:spcPct val="20000"/>
              </a:spcBef>
              <a:buSzTx/>
            </a:pPr>
            <a:r>
              <a:rPr lang="en-US" altLang="en-US" dirty="0">
                <a:solidFill>
                  <a:srgbClr val="FF0000"/>
                </a:solidFill>
              </a:rPr>
              <a:t>One fundamental requirement</a:t>
            </a:r>
            <a:r>
              <a:rPr lang="en-US" altLang="en-US" dirty="0"/>
              <a:t> was that the network be sufficiently </a:t>
            </a:r>
            <a:r>
              <a:rPr lang="en-US" altLang="en-US" dirty="0">
                <a:solidFill>
                  <a:srgbClr val="FF0000"/>
                </a:solidFill>
              </a:rPr>
              <a:t>robust</a:t>
            </a:r>
            <a:r>
              <a:rPr lang="en-US" altLang="en-US" dirty="0"/>
              <a:t> so that even if some network nodes were lost to sabotage, war, or some more benign cause, the network would continue to function. </a:t>
            </a:r>
          </a:p>
        </p:txBody>
      </p:sp>
      <p:sp>
        <p:nvSpPr>
          <p:cNvPr id="2" name="Slide Number Placeholder 1">
            <a:extLst>
              <a:ext uri="{FF2B5EF4-FFF2-40B4-BE49-F238E27FC236}">
                <a16:creationId xmlns:a16="http://schemas.microsoft.com/office/drawing/2014/main" id="{65CA9095-D683-6F4C-2AB0-8CF9A9B5B2F9}"/>
              </a:ext>
            </a:extLst>
          </p:cNvPr>
          <p:cNvSpPr>
            <a:spLocks noGrp="1"/>
          </p:cNvSpPr>
          <p:nvPr>
            <p:ph type="sldNum" sz="quarter" idx="12"/>
          </p:nvPr>
        </p:nvSpPr>
        <p:spPr/>
        <p:txBody>
          <a:bodyPr/>
          <a:lstStyle/>
          <a:p>
            <a:pPr>
              <a:defRPr/>
            </a:pPr>
            <a:fld id="{7F4B1FAA-A740-404F-BBC5-7C153B666279}" type="slidenum">
              <a:rPr lang="en-US" smtClean="0"/>
              <a:pPr>
                <a:defRPr/>
              </a:pPr>
              <a:t>3</a:t>
            </a:fld>
            <a:endParaRPr lang="en-US"/>
          </a:p>
        </p:txBody>
      </p:sp>
    </p:spTree>
    <p:extLst>
      <p:ext uri="{BB962C8B-B14F-4D97-AF65-F5344CB8AC3E}">
        <p14:creationId xmlns:p14="http://schemas.microsoft.com/office/powerpoint/2010/main" val="371364044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spcBef>
                <a:spcPct val="20000"/>
              </a:spcBef>
            </a:pPr>
            <a:r>
              <a:rPr lang="en-US" altLang="en-US" sz="2400" dirty="0"/>
              <a:t>Multipurpose Internet Mail Extensions (MIME)</a:t>
            </a:r>
            <a:endParaRPr lang="en-US" altLang="en-US" sz="2400" dirty="0">
              <a:solidFill>
                <a:schemeClr val="tx1"/>
              </a:solidFill>
            </a:endParaRPr>
          </a:p>
        </p:txBody>
      </p:sp>
      <p:sp>
        <p:nvSpPr>
          <p:cNvPr id="111619" name="Rectangle 3"/>
          <p:cNvSpPr>
            <a:spLocks noGrp="1" noChangeArrowheads="1"/>
          </p:cNvSpPr>
          <p:nvPr>
            <p:ph type="body" idx="1"/>
          </p:nvPr>
        </p:nvSpPr>
        <p:spPr/>
        <p:txBody>
          <a:bodyPr/>
          <a:lstStyle/>
          <a:p>
            <a:pPr algn="just">
              <a:lnSpc>
                <a:spcPct val="110000"/>
              </a:lnSpc>
              <a:spcBef>
                <a:spcPct val="20000"/>
              </a:spcBef>
              <a:buSzTx/>
            </a:pPr>
            <a:r>
              <a:rPr lang="en-US" altLang="en-US" b="0" dirty="0"/>
              <a:t>Originally developed for email</a:t>
            </a:r>
          </a:p>
          <a:p>
            <a:pPr algn="just">
              <a:lnSpc>
                <a:spcPct val="110000"/>
              </a:lnSpc>
              <a:spcBef>
                <a:spcPct val="20000"/>
              </a:spcBef>
              <a:buSzTx/>
            </a:pPr>
            <a:r>
              <a:rPr lang="en-US" altLang="en-US" b="0" dirty="0">
                <a:solidFill>
                  <a:srgbClr val="FF0000"/>
                </a:solidFill>
              </a:rPr>
              <a:t>Used to specify to the browser the form of a file </a:t>
            </a:r>
            <a:r>
              <a:rPr lang="en-US" altLang="en-US" b="0" dirty="0"/>
              <a:t>returned by the server (attached by the server to the beginning of the document)</a:t>
            </a:r>
          </a:p>
          <a:p>
            <a:pPr algn="just">
              <a:lnSpc>
                <a:spcPct val="110000"/>
              </a:lnSpc>
              <a:spcBef>
                <a:spcPct val="20000"/>
              </a:spcBef>
              <a:buSzTx/>
            </a:pPr>
            <a:r>
              <a:rPr lang="en-US" altLang="en-US" b="0" dirty="0"/>
              <a:t>Type of specifications</a:t>
            </a:r>
          </a:p>
          <a:p>
            <a:pPr lvl="1" algn="just">
              <a:lnSpc>
                <a:spcPct val="110000"/>
              </a:lnSpc>
              <a:spcBef>
                <a:spcPct val="20000"/>
              </a:spcBef>
              <a:buSzTx/>
            </a:pPr>
            <a:r>
              <a:rPr lang="en-US" altLang="en-US" b="0" dirty="0"/>
              <a:t>Form: </a:t>
            </a:r>
            <a:r>
              <a:rPr lang="en-US" altLang="en-US" b="1" dirty="0"/>
              <a:t>type/subtype</a:t>
            </a:r>
          </a:p>
          <a:p>
            <a:pPr lvl="2" algn="just">
              <a:lnSpc>
                <a:spcPct val="110000"/>
              </a:lnSpc>
              <a:spcBef>
                <a:spcPct val="20000"/>
              </a:spcBef>
              <a:buSzTx/>
            </a:pPr>
            <a:r>
              <a:rPr lang="en-US" altLang="en-US" dirty="0"/>
              <a:t>The most common </a:t>
            </a:r>
            <a:r>
              <a:rPr lang="en-US" altLang="en-US" b="1" dirty="0"/>
              <a:t>MIME types </a:t>
            </a:r>
            <a:r>
              <a:rPr lang="en-US" altLang="en-US" dirty="0"/>
              <a:t>are </a:t>
            </a:r>
            <a:r>
              <a:rPr lang="en-US" altLang="en-US" b="1" dirty="0"/>
              <a:t>text, image, and video</a:t>
            </a:r>
            <a:r>
              <a:rPr lang="en-US" altLang="en-US" dirty="0"/>
              <a:t>. The most common </a:t>
            </a:r>
            <a:r>
              <a:rPr lang="en-US" altLang="en-US" b="1" dirty="0"/>
              <a:t>text subtypes</a:t>
            </a:r>
            <a:r>
              <a:rPr lang="en-US" altLang="en-US" dirty="0"/>
              <a:t> are </a:t>
            </a:r>
            <a:r>
              <a:rPr lang="en-US" altLang="en-US" b="1" dirty="0"/>
              <a:t>plain</a:t>
            </a:r>
            <a:r>
              <a:rPr lang="en-US" altLang="en-US" dirty="0"/>
              <a:t> and </a:t>
            </a:r>
            <a:r>
              <a:rPr lang="en-US" altLang="en-US" b="1" dirty="0"/>
              <a:t>html</a:t>
            </a:r>
            <a:r>
              <a:rPr lang="en-US" altLang="en-US" dirty="0"/>
              <a:t>. Some common </a:t>
            </a:r>
            <a:r>
              <a:rPr lang="en-US" altLang="en-US" b="1" dirty="0"/>
              <a:t>image subtypes </a:t>
            </a:r>
            <a:r>
              <a:rPr lang="en-US" altLang="en-US" dirty="0"/>
              <a:t>are </a:t>
            </a:r>
            <a:r>
              <a:rPr lang="en-US" altLang="en-US" b="1" dirty="0"/>
              <a:t>gif</a:t>
            </a:r>
            <a:r>
              <a:rPr lang="en-US" altLang="en-US" dirty="0"/>
              <a:t> and </a:t>
            </a:r>
            <a:r>
              <a:rPr lang="en-US" altLang="en-US" b="1" dirty="0"/>
              <a:t>jpeg</a:t>
            </a:r>
            <a:r>
              <a:rPr lang="en-US" altLang="en-US" dirty="0"/>
              <a:t>. Some common </a:t>
            </a:r>
            <a:r>
              <a:rPr lang="en-US" altLang="en-US" b="1" dirty="0"/>
              <a:t>video subtypes </a:t>
            </a:r>
            <a:r>
              <a:rPr lang="en-US" altLang="en-US" dirty="0"/>
              <a:t>are </a:t>
            </a:r>
            <a:r>
              <a:rPr lang="en-US" altLang="en-US" b="1" dirty="0"/>
              <a:t>mpeg</a:t>
            </a:r>
            <a:r>
              <a:rPr lang="en-US" altLang="en-US" dirty="0"/>
              <a:t> and </a:t>
            </a:r>
            <a:r>
              <a:rPr lang="en-US" altLang="en-US" b="1" dirty="0" err="1"/>
              <a:t>quicktime</a:t>
            </a:r>
            <a:r>
              <a:rPr lang="en-US" altLang="en-US" dirty="0"/>
              <a:t>. </a:t>
            </a:r>
          </a:p>
          <a:p>
            <a:pPr lvl="1" algn="just">
              <a:lnSpc>
                <a:spcPct val="110000"/>
              </a:lnSpc>
              <a:spcBef>
                <a:spcPct val="20000"/>
              </a:spcBef>
              <a:buSzTx/>
            </a:pPr>
            <a:r>
              <a:rPr lang="en-US" altLang="en-US" b="0" dirty="0"/>
              <a:t>Examples: text/plain, text/html, image/gif, image/jpeg</a:t>
            </a:r>
          </a:p>
        </p:txBody>
      </p:sp>
      <p:sp>
        <p:nvSpPr>
          <p:cNvPr id="2" name="Slide Number Placeholder 1">
            <a:extLst>
              <a:ext uri="{FF2B5EF4-FFF2-40B4-BE49-F238E27FC236}">
                <a16:creationId xmlns:a16="http://schemas.microsoft.com/office/drawing/2014/main" id="{94867C16-B352-86A5-884D-B57A2C4BB429}"/>
              </a:ext>
            </a:extLst>
          </p:cNvPr>
          <p:cNvSpPr>
            <a:spLocks noGrp="1"/>
          </p:cNvSpPr>
          <p:nvPr>
            <p:ph type="sldNum" sz="quarter" idx="12"/>
          </p:nvPr>
        </p:nvSpPr>
        <p:spPr/>
        <p:txBody>
          <a:bodyPr/>
          <a:lstStyle/>
          <a:p>
            <a:pPr>
              <a:defRPr/>
            </a:pPr>
            <a:fld id="{7F4B1FAA-A740-404F-BBC5-7C153B666279}" type="slidenum">
              <a:rPr lang="en-US" smtClean="0"/>
              <a:pPr>
                <a:defRPr/>
              </a:pPr>
              <a:t>30</a:t>
            </a:fld>
            <a:endParaRPr lang="en-US"/>
          </a:p>
        </p:txBody>
      </p:sp>
    </p:spTree>
    <p:extLst>
      <p:ext uri="{BB962C8B-B14F-4D97-AF65-F5344CB8AC3E}">
        <p14:creationId xmlns:p14="http://schemas.microsoft.com/office/powerpoint/2010/main" val="359871414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spcBef>
                <a:spcPct val="20000"/>
              </a:spcBef>
            </a:pPr>
            <a:r>
              <a:rPr lang="en-US" altLang="en-US" sz="2400" dirty="0"/>
              <a:t>Multipurpose Internet Mail Extensions (MIME)</a:t>
            </a:r>
            <a:endParaRPr lang="en-US" altLang="en-US" sz="2400" dirty="0">
              <a:solidFill>
                <a:schemeClr val="tx1"/>
              </a:solidFill>
            </a:endParaRPr>
          </a:p>
        </p:txBody>
      </p:sp>
      <p:sp>
        <p:nvSpPr>
          <p:cNvPr id="149507" name="Rectangle 3"/>
          <p:cNvSpPr>
            <a:spLocks noGrp="1" noChangeArrowheads="1"/>
          </p:cNvSpPr>
          <p:nvPr>
            <p:ph type="body" idx="1"/>
          </p:nvPr>
        </p:nvSpPr>
        <p:spPr/>
        <p:txBody>
          <a:bodyPr/>
          <a:lstStyle/>
          <a:p>
            <a:pPr>
              <a:lnSpc>
                <a:spcPct val="110000"/>
              </a:lnSpc>
              <a:spcBef>
                <a:spcPct val="20000"/>
              </a:spcBef>
              <a:buSzTx/>
            </a:pPr>
            <a:r>
              <a:rPr lang="en-US" altLang="en-US" b="0" dirty="0">
                <a:solidFill>
                  <a:srgbClr val="FF0000"/>
                </a:solidFill>
              </a:rPr>
              <a:t>Server gets type from the requested file name’s suffix </a:t>
            </a:r>
            <a:r>
              <a:rPr lang="en-US" altLang="en-US" b="0" dirty="0"/>
              <a:t>(.html implies text/html)</a:t>
            </a:r>
          </a:p>
          <a:p>
            <a:pPr>
              <a:lnSpc>
                <a:spcPct val="110000"/>
              </a:lnSpc>
              <a:spcBef>
                <a:spcPct val="20000"/>
              </a:spcBef>
              <a:buSzTx/>
            </a:pPr>
            <a:r>
              <a:rPr lang="en-US" altLang="en-US" b="0" dirty="0">
                <a:solidFill>
                  <a:srgbClr val="FF0000"/>
                </a:solidFill>
              </a:rPr>
              <a:t>Browser gets the type explicitly from the server</a:t>
            </a:r>
          </a:p>
          <a:p>
            <a:pPr>
              <a:lnSpc>
                <a:spcPct val="110000"/>
              </a:lnSpc>
              <a:spcBef>
                <a:spcPct val="20000"/>
              </a:spcBef>
              <a:buSzTx/>
            </a:pPr>
            <a:r>
              <a:rPr lang="en-US" altLang="en-US" b="0" dirty="0"/>
              <a:t>Experimental types</a:t>
            </a:r>
          </a:p>
          <a:p>
            <a:pPr>
              <a:lnSpc>
                <a:spcPct val="110000"/>
              </a:lnSpc>
              <a:spcBef>
                <a:spcPct val="20000"/>
              </a:spcBef>
              <a:buSzTx/>
            </a:pPr>
            <a:r>
              <a:rPr lang="en-US" altLang="en-US" b="0" dirty="0"/>
              <a:t>Subtype begins with x-</a:t>
            </a:r>
          </a:p>
          <a:p>
            <a:pPr lvl="1">
              <a:lnSpc>
                <a:spcPct val="110000"/>
              </a:lnSpc>
              <a:spcBef>
                <a:spcPct val="20000"/>
              </a:spcBef>
              <a:buSzTx/>
            </a:pPr>
            <a:r>
              <a:rPr lang="en-US" altLang="en-US" b="0" dirty="0"/>
              <a:t>e.g., video/x-</a:t>
            </a:r>
            <a:r>
              <a:rPr lang="en-US" altLang="en-US" b="0" dirty="0" err="1"/>
              <a:t>msvideo</a:t>
            </a:r>
            <a:endParaRPr lang="en-US" altLang="en-US" b="0" dirty="0"/>
          </a:p>
          <a:p>
            <a:pPr>
              <a:lnSpc>
                <a:spcPct val="110000"/>
              </a:lnSpc>
              <a:spcBef>
                <a:spcPct val="20000"/>
              </a:spcBef>
              <a:buSzTx/>
            </a:pPr>
            <a:r>
              <a:rPr lang="en-US" altLang="en-US" b="0" dirty="0"/>
              <a:t>Experimental types require the server to send a helper application or plug-in so the browser can deal with the file</a:t>
            </a:r>
          </a:p>
        </p:txBody>
      </p:sp>
      <p:sp>
        <p:nvSpPr>
          <p:cNvPr id="2" name="Slide Number Placeholder 1">
            <a:extLst>
              <a:ext uri="{FF2B5EF4-FFF2-40B4-BE49-F238E27FC236}">
                <a16:creationId xmlns:a16="http://schemas.microsoft.com/office/drawing/2014/main" id="{15F5AA8A-46FF-CCC5-DB73-F30535753663}"/>
              </a:ext>
            </a:extLst>
          </p:cNvPr>
          <p:cNvSpPr>
            <a:spLocks noGrp="1"/>
          </p:cNvSpPr>
          <p:nvPr>
            <p:ph type="sldNum" sz="quarter" idx="12"/>
          </p:nvPr>
        </p:nvSpPr>
        <p:spPr/>
        <p:txBody>
          <a:bodyPr/>
          <a:lstStyle/>
          <a:p>
            <a:pPr>
              <a:defRPr/>
            </a:pPr>
            <a:fld id="{7F4B1FAA-A740-404F-BBC5-7C153B666279}" type="slidenum">
              <a:rPr lang="en-US" smtClean="0"/>
              <a:pPr>
                <a:defRPr/>
              </a:pPr>
              <a:t>31</a:t>
            </a:fld>
            <a:endParaRPr lang="en-US"/>
          </a:p>
        </p:txBody>
      </p:sp>
    </p:spTree>
    <p:extLst>
      <p:ext uri="{BB962C8B-B14F-4D97-AF65-F5344CB8AC3E}">
        <p14:creationId xmlns:p14="http://schemas.microsoft.com/office/powerpoint/2010/main" val="425823868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spcBef>
                <a:spcPct val="20000"/>
              </a:spcBef>
            </a:pPr>
            <a:r>
              <a:rPr lang="en-US" altLang="en-US" sz="3200" dirty="0"/>
              <a:t>The Hyper Text Transfer Protocol</a:t>
            </a:r>
          </a:p>
        </p:txBody>
      </p:sp>
      <p:sp>
        <p:nvSpPr>
          <p:cNvPr id="112643" name="Rectangle 3"/>
          <p:cNvSpPr>
            <a:spLocks noGrp="1" noChangeArrowheads="1"/>
          </p:cNvSpPr>
          <p:nvPr>
            <p:ph type="body" idx="1"/>
          </p:nvPr>
        </p:nvSpPr>
        <p:spPr/>
        <p:txBody>
          <a:bodyPr/>
          <a:lstStyle/>
          <a:p>
            <a:pPr>
              <a:lnSpc>
                <a:spcPct val="110000"/>
              </a:lnSpc>
              <a:spcBef>
                <a:spcPct val="20000"/>
              </a:spcBef>
              <a:buSzTx/>
            </a:pPr>
            <a:r>
              <a:rPr lang="en-US" altLang="en-US" sz="2800" b="0" dirty="0"/>
              <a:t>The protocol used by ALL Web communications</a:t>
            </a:r>
          </a:p>
          <a:p>
            <a:pPr eaLnBrk="1" hangingPunct="1"/>
            <a:r>
              <a:rPr lang="en-GB" sz="2800" dirty="0"/>
              <a:t>Invented by Tim Berners-Lee in 1990</a:t>
            </a:r>
          </a:p>
          <a:p>
            <a:pPr lvl="1" eaLnBrk="1" hangingPunct="1"/>
            <a:r>
              <a:rPr lang="en-GB" dirty="0"/>
              <a:t>RFC 1945 (1996) - HTTP/1.0</a:t>
            </a:r>
          </a:p>
          <a:p>
            <a:pPr lvl="1" eaLnBrk="1" hangingPunct="1"/>
            <a:r>
              <a:rPr lang="en-GB" dirty="0"/>
              <a:t>RFC 2068 (1997) - HTTP/1.1</a:t>
            </a:r>
          </a:p>
          <a:p>
            <a:pPr lvl="1" eaLnBrk="1" hangingPunct="1"/>
            <a:r>
              <a:rPr lang="en-GB" dirty="0"/>
              <a:t>RFC 2616 (1999) - HTTP/1.1 </a:t>
            </a:r>
          </a:p>
          <a:p>
            <a:pPr lvl="2" eaLnBrk="1" hangingPunct="1"/>
            <a:r>
              <a:rPr lang="en-GB" sz="2800" dirty="0"/>
              <a:t>(update to 2068)</a:t>
            </a:r>
          </a:p>
          <a:p>
            <a:pPr eaLnBrk="1" hangingPunct="1">
              <a:lnSpc>
                <a:spcPct val="80000"/>
              </a:lnSpc>
            </a:pPr>
            <a:r>
              <a:rPr lang="en-GB" sz="2800" dirty="0"/>
              <a:t>Application level, client-server protocol</a:t>
            </a:r>
          </a:p>
          <a:p>
            <a:pPr lvl="1" eaLnBrk="1" hangingPunct="1">
              <a:lnSpc>
                <a:spcPct val="80000"/>
              </a:lnSpc>
            </a:pPr>
            <a:r>
              <a:rPr lang="en-GB" dirty="0"/>
              <a:t>Primarily for distributed hypermedia systems</a:t>
            </a:r>
          </a:p>
          <a:p>
            <a:pPr lvl="1" eaLnBrk="1" hangingPunct="1">
              <a:lnSpc>
                <a:spcPct val="80000"/>
              </a:lnSpc>
            </a:pPr>
            <a:r>
              <a:rPr lang="en-GB" dirty="0"/>
              <a:t>Flexible - thus has many other uses - e.g.:</a:t>
            </a:r>
          </a:p>
          <a:p>
            <a:pPr lvl="2" eaLnBrk="1" hangingPunct="1">
              <a:lnSpc>
                <a:spcPct val="80000"/>
              </a:lnSpc>
            </a:pPr>
            <a:r>
              <a:rPr lang="en-GB" sz="2800" dirty="0" err="1"/>
              <a:t>Nameservers</a:t>
            </a:r>
            <a:endParaRPr lang="en-GB" sz="2800" dirty="0"/>
          </a:p>
          <a:p>
            <a:pPr lvl="2" eaLnBrk="1" hangingPunct="1">
              <a:lnSpc>
                <a:spcPct val="80000"/>
              </a:lnSpc>
            </a:pPr>
            <a:r>
              <a:rPr lang="en-GB" sz="2800" dirty="0"/>
              <a:t>Distributed &amp; collaborative document management systems</a:t>
            </a:r>
          </a:p>
          <a:p>
            <a:pPr eaLnBrk="1" hangingPunct="1"/>
            <a:endParaRPr lang="en-GB" dirty="0">
              <a:latin typeface="Arial" charset="0"/>
            </a:endParaRPr>
          </a:p>
          <a:p>
            <a:pPr>
              <a:lnSpc>
                <a:spcPct val="110000"/>
              </a:lnSpc>
              <a:spcBef>
                <a:spcPct val="20000"/>
              </a:spcBef>
              <a:buSzTx/>
            </a:pPr>
            <a:endParaRPr lang="en-US" altLang="en-US" sz="3200" b="0" dirty="0"/>
          </a:p>
        </p:txBody>
      </p:sp>
      <p:sp>
        <p:nvSpPr>
          <p:cNvPr id="2" name="Slide Number Placeholder 1">
            <a:extLst>
              <a:ext uri="{FF2B5EF4-FFF2-40B4-BE49-F238E27FC236}">
                <a16:creationId xmlns:a16="http://schemas.microsoft.com/office/drawing/2014/main" id="{A5F24659-78D7-B346-1216-E2436F40999C}"/>
              </a:ext>
            </a:extLst>
          </p:cNvPr>
          <p:cNvSpPr>
            <a:spLocks noGrp="1"/>
          </p:cNvSpPr>
          <p:nvPr>
            <p:ph type="sldNum" sz="quarter" idx="12"/>
          </p:nvPr>
        </p:nvSpPr>
        <p:spPr/>
        <p:txBody>
          <a:bodyPr/>
          <a:lstStyle/>
          <a:p>
            <a:pPr>
              <a:defRPr/>
            </a:pPr>
            <a:fld id="{7F4B1FAA-A740-404F-BBC5-7C153B666279}" type="slidenum">
              <a:rPr lang="en-US" smtClean="0"/>
              <a:pPr>
                <a:defRPr/>
              </a:pPr>
              <a:t>32</a:t>
            </a:fld>
            <a:endParaRPr lang="en-US"/>
          </a:p>
        </p:txBody>
      </p:sp>
    </p:spTree>
    <p:extLst>
      <p:ext uri="{BB962C8B-B14F-4D97-AF65-F5344CB8AC3E}">
        <p14:creationId xmlns:p14="http://schemas.microsoft.com/office/powerpoint/2010/main" val="196800379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a:latin typeface="Arial" charset="0"/>
              </a:rPr>
              <a:t>Features of HTTP</a:t>
            </a:r>
          </a:p>
        </p:txBody>
      </p:sp>
      <p:sp>
        <p:nvSpPr>
          <p:cNvPr id="18435" name="Rectangle 3"/>
          <p:cNvSpPr>
            <a:spLocks noGrp="1" noChangeArrowheads="1"/>
          </p:cNvSpPr>
          <p:nvPr>
            <p:ph type="body" idx="1"/>
          </p:nvPr>
        </p:nvSpPr>
        <p:spPr>
          <a:xfrm>
            <a:off x="47624" y="818438"/>
            <a:ext cx="8948457" cy="4819650"/>
          </a:xfrm>
        </p:spPr>
        <p:txBody>
          <a:bodyPr/>
          <a:lstStyle/>
          <a:p>
            <a:pPr eaLnBrk="1" hangingPunct="1">
              <a:lnSpc>
                <a:spcPct val="80000"/>
              </a:lnSpc>
            </a:pPr>
            <a:r>
              <a:rPr lang="en-GB" sz="2800" dirty="0"/>
              <a:t>HTTP is small and fast</a:t>
            </a:r>
          </a:p>
          <a:p>
            <a:pPr lvl="1" eaLnBrk="1" hangingPunct="1">
              <a:lnSpc>
                <a:spcPct val="80000"/>
              </a:lnSpc>
            </a:pPr>
            <a:r>
              <a:rPr lang="en-GB" dirty="0"/>
              <a:t>Minimal performance overhead</a:t>
            </a:r>
          </a:p>
          <a:p>
            <a:pPr lvl="1" eaLnBrk="1" hangingPunct="1">
              <a:lnSpc>
                <a:spcPct val="80000"/>
              </a:lnSpc>
            </a:pPr>
            <a:r>
              <a:rPr lang="en-GB" dirty="0"/>
              <a:t>Easy to implement</a:t>
            </a:r>
          </a:p>
          <a:p>
            <a:pPr eaLnBrk="1" hangingPunct="1">
              <a:lnSpc>
                <a:spcPct val="80000"/>
              </a:lnSpc>
            </a:pPr>
            <a:r>
              <a:rPr lang="en-GB" sz="2800" dirty="0"/>
              <a:t>HTTP is a stateless protocol</a:t>
            </a:r>
          </a:p>
          <a:p>
            <a:pPr lvl="1" eaLnBrk="1" hangingPunct="1">
              <a:lnSpc>
                <a:spcPct val="80000"/>
              </a:lnSpc>
            </a:pPr>
            <a:r>
              <a:rPr lang="en-GB" dirty="0"/>
              <a:t>Each request is an independent transaction - unrelated to any previous requests (unlike session-based protocols, e.g. FTP)</a:t>
            </a:r>
          </a:p>
          <a:p>
            <a:pPr lvl="1" eaLnBrk="1" hangingPunct="1">
              <a:lnSpc>
                <a:spcPct val="80000"/>
              </a:lnSpc>
            </a:pPr>
            <a:r>
              <a:rPr lang="en-GB" dirty="0"/>
              <a:t>Advantage</a:t>
            </a:r>
          </a:p>
          <a:p>
            <a:pPr lvl="2" eaLnBrk="1" hangingPunct="1">
              <a:lnSpc>
                <a:spcPct val="80000"/>
              </a:lnSpc>
            </a:pPr>
            <a:r>
              <a:rPr lang="en-GB" sz="2800" dirty="0"/>
              <a:t>Simplifies server design - information about previous transactions does not need to be stored</a:t>
            </a:r>
          </a:p>
          <a:p>
            <a:pPr lvl="1" eaLnBrk="1" hangingPunct="1">
              <a:lnSpc>
                <a:spcPct val="80000"/>
              </a:lnSpc>
            </a:pPr>
            <a:r>
              <a:rPr lang="en-GB" dirty="0"/>
              <a:t>Disadvantage</a:t>
            </a:r>
          </a:p>
          <a:p>
            <a:pPr lvl="2" eaLnBrk="1" hangingPunct="1">
              <a:lnSpc>
                <a:spcPct val="80000"/>
              </a:lnSpc>
            </a:pPr>
            <a:r>
              <a:rPr lang="en-GB" sz="2800" dirty="0"/>
              <a:t>More information must be included in each request</a:t>
            </a:r>
          </a:p>
          <a:p>
            <a:pPr eaLnBrk="1" hangingPunct="1">
              <a:lnSpc>
                <a:spcPct val="80000"/>
              </a:lnSpc>
            </a:pPr>
            <a:endParaRPr lang="en-GB" sz="2800" dirty="0"/>
          </a:p>
        </p:txBody>
      </p:sp>
      <p:sp>
        <p:nvSpPr>
          <p:cNvPr id="2" name="Slide Number Placeholder 1">
            <a:extLst>
              <a:ext uri="{FF2B5EF4-FFF2-40B4-BE49-F238E27FC236}">
                <a16:creationId xmlns:a16="http://schemas.microsoft.com/office/drawing/2014/main" id="{E4944AC5-B67B-583D-32EC-AA3421992C10}"/>
              </a:ext>
            </a:extLst>
          </p:cNvPr>
          <p:cNvSpPr>
            <a:spLocks noGrp="1"/>
          </p:cNvSpPr>
          <p:nvPr>
            <p:ph type="sldNum" sz="quarter" idx="12"/>
          </p:nvPr>
        </p:nvSpPr>
        <p:spPr/>
        <p:txBody>
          <a:bodyPr/>
          <a:lstStyle/>
          <a:p>
            <a:pPr>
              <a:defRPr/>
            </a:pPr>
            <a:fld id="{7F4B1FAA-A740-404F-BBC5-7C153B666279}" type="slidenum">
              <a:rPr lang="en-US" smtClean="0"/>
              <a:pPr>
                <a:defRPr/>
              </a:pPr>
              <a:t>33</a:t>
            </a:fld>
            <a:endParaRPr lang="en-US"/>
          </a:p>
        </p:txBody>
      </p:sp>
    </p:spTree>
    <p:extLst>
      <p:ext uri="{BB962C8B-B14F-4D97-AF65-F5344CB8AC3E}">
        <p14:creationId xmlns:p14="http://schemas.microsoft.com/office/powerpoint/2010/main" val="20254091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a:latin typeface="Arial" charset="0"/>
              </a:rPr>
              <a:t>HTTP Operation</a:t>
            </a:r>
          </a:p>
        </p:txBody>
      </p:sp>
      <p:sp>
        <p:nvSpPr>
          <p:cNvPr id="19459" name="Rectangle 3"/>
          <p:cNvSpPr>
            <a:spLocks noGrp="1" noChangeArrowheads="1"/>
          </p:cNvSpPr>
          <p:nvPr>
            <p:ph type="body" idx="1"/>
          </p:nvPr>
        </p:nvSpPr>
        <p:spPr>
          <a:xfrm>
            <a:off x="147918" y="966355"/>
            <a:ext cx="8754035" cy="4170362"/>
          </a:xfrm>
        </p:spPr>
        <p:txBody>
          <a:bodyPr/>
          <a:lstStyle/>
          <a:p>
            <a:pPr eaLnBrk="1" hangingPunct="1">
              <a:lnSpc>
                <a:spcPct val="90000"/>
              </a:lnSpc>
            </a:pPr>
            <a:r>
              <a:rPr lang="en-GB" sz="2800" dirty="0"/>
              <a:t>On the Internet HTTP usually uses TCP/IP connections</a:t>
            </a:r>
          </a:p>
          <a:p>
            <a:pPr eaLnBrk="1" hangingPunct="1">
              <a:lnSpc>
                <a:spcPct val="90000"/>
              </a:lnSpc>
            </a:pPr>
            <a:r>
              <a:rPr lang="en-GB" sz="2800" dirty="0"/>
              <a:t>TCP Port </a:t>
            </a:r>
            <a:r>
              <a:rPr lang="en-GB" sz="2800" dirty="0">
                <a:solidFill>
                  <a:srgbClr val="FF0000"/>
                </a:solidFill>
              </a:rPr>
              <a:t>80 is the default </a:t>
            </a:r>
            <a:r>
              <a:rPr lang="en-GB" sz="2800" dirty="0"/>
              <a:t>(though others can be specified)</a:t>
            </a:r>
          </a:p>
          <a:p>
            <a:pPr eaLnBrk="1" hangingPunct="1">
              <a:lnSpc>
                <a:spcPct val="90000"/>
              </a:lnSpc>
            </a:pPr>
            <a:r>
              <a:rPr lang="en-GB" sz="2800" dirty="0"/>
              <a:t>HTTP uses a Request/Response paradigm</a:t>
            </a:r>
          </a:p>
          <a:p>
            <a:pPr lvl="1" eaLnBrk="1" hangingPunct="1">
              <a:lnSpc>
                <a:spcPct val="90000"/>
              </a:lnSpc>
            </a:pPr>
            <a:r>
              <a:rPr lang="en-GB" dirty="0"/>
              <a:t>Client establishes a connection to the server, and sends it a request</a:t>
            </a:r>
          </a:p>
          <a:p>
            <a:pPr lvl="1" eaLnBrk="1" hangingPunct="1">
              <a:lnSpc>
                <a:spcPct val="90000"/>
              </a:lnSpc>
            </a:pPr>
            <a:r>
              <a:rPr lang="en-GB" dirty="0"/>
              <a:t>Server responds to the request by generating a response (which may or may not contain content)</a:t>
            </a:r>
          </a:p>
          <a:p>
            <a:pPr eaLnBrk="1" hangingPunct="1">
              <a:lnSpc>
                <a:spcPct val="90000"/>
              </a:lnSpc>
            </a:pPr>
            <a:endParaRPr lang="en-GB" sz="2800" dirty="0"/>
          </a:p>
        </p:txBody>
      </p:sp>
      <p:grpSp>
        <p:nvGrpSpPr>
          <p:cNvPr id="4" name="Group 3"/>
          <p:cNvGrpSpPr/>
          <p:nvPr/>
        </p:nvGrpSpPr>
        <p:grpSpPr>
          <a:xfrm>
            <a:off x="1344706" y="4585447"/>
            <a:ext cx="6995832" cy="2144432"/>
            <a:chOff x="1362075" y="2454275"/>
            <a:chExt cx="7153275" cy="2809875"/>
          </a:xfrm>
        </p:grpSpPr>
        <p:pic>
          <p:nvPicPr>
            <p:cNvPr id="5" name="Picture 4" descr="server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3522663"/>
              <a:ext cx="1363663" cy="1363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pc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638" y="3670300"/>
              <a:ext cx="1296987" cy="129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AutoShape 6"/>
            <p:cNvSpPr>
              <a:spLocks noChangeArrowheads="1"/>
            </p:cNvSpPr>
            <p:nvPr/>
          </p:nvSpPr>
          <p:spPr bwMode="auto">
            <a:xfrm>
              <a:off x="2871788" y="4425950"/>
              <a:ext cx="233362" cy="173038"/>
            </a:xfrm>
            <a:prstGeom prst="diamond">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8" name="AutoShape 7"/>
            <p:cNvSpPr>
              <a:spLocks noChangeArrowheads="1"/>
            </p:cNvSpPr>
            <p:nvPr/>
          </p:nvSpPr>
          <p:spPr bwMode="auto">
            <a:xfrm>
              <a:off x="3767138" y="4433888"/>
              <a:ext cx="233362" cy="173037"/>
            </a:xfrm>
            <a:prstGeom prst="diamond">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9" name="AutoShape 8"/>
            <p:cNvSpPr>
              <a:spLocks noChangeArrowheads="1"/>
            </p:cNvSpPr>
            <p:nvPr/>
          </p:nvSpPr>
          <p:spPr bwMode="auto">
            <a:xfrm>
              <a:off x="4778375" y="4414838"/>
              <a:ext cx="233363" cy="173037"/>
            </a:xfrm>
            <a:prstGeom prst="diamond">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10" name="AutoShape 9"/>
            <p:cNvSpPr>
              <a:spLocks noChangeArrowheads="1"/>
            </p:cNvSpPr>
            <p:nvPr/>
          </p:nvSpPr>
          <p:spPr bwMode="auto">
            <a:xfrm>
              <a:off x="5216525" y="4410075"/>
              <a:ext cx="233363" cy="173038"/>
            </a:xfrm>
            <a:prstGeom prst="diamond">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11" name="AutoShape 10"/>
            <p:cNvSpPr>
              <a:spLocks noChangeArrowheads="1"/>
            </p:cNvSpPr>
            <p:nvPr/>
          </p:nvSpPr>
          <p:spPr bwMode="auto">
            <a:xfrm>
              <a:off x="5656263" y="4414838"/>
              <a:ext cx="233362" cy="173037"/>
            </a:xfrm>
            <a:prstGeom prst="diamond">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12" name="AutoShape 11"/>
            <p:cNvSpPr>
              <a:spLocks noChangeArrowheads="1"/>
            </p:cNvSpPr>
            <p:nvPr/>
          </p:nvSpPr>
          <p:spPr bwMode="auto">
            <a:xfrm>
              <a:off x="4178300" y="4437063"/>
              <a:ext cx="407988" cy="163512"/>
            </a:xfrm>
            <a:prstGeom prst="rightArrow">
              <a:avLst>
                <a:gd name="adj1" fmla="val 50000"/>
                <a:gd name="adj2" fmla="val 62379"/>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13" name="AutoShape 12"/>
            <p:cNvSpPr>
              <a:spLocks noChangeArrowheads="1"/>
            </p:cNvSpPr>
            <p:nvPr/>
          </p:nvSpPr>
          <p:spPr bwMode="auto">
            <a:xfrm>
              <a:off x="3322638" y="4419600"/>
              <a:ext cx="233362" cy="173038"/>
            </a:xfrm>
            <a:prstGeom prst="diamond">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14" name="Text Box 13"/>
            <p:cNvSpPr txBox="1">
              <a:spLocks noChangeArrowheads="1"/>
            </p:cNvSpPr>
            <p:nvPr/>
          </p:nvSpPr>
          <p:spPr bwMode="auto">
            <a:xfrm>
              <a:off x="1422400" y="2454275"/>
              <a:ext cx="2090738"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defTabSz="914400" eaLnBrk="0" fontAlgn="auto" latinLnBrk="0" hangingPunct="0">
                <a:lnSpc>
                  <a:spcPct val="100000"/>
                </a:lnSpc>
                <a:spcBef>
                  <a:spcPct val="15000"/>
                </a:spcBef>
                <a:spcAft>
                  <a:spcPts val="0"/>
                </a:spcAft>
                <a:buClrTx/>
                <a:buSzTx/>
                <a:buFontTx/>
                <a:buNone/>
                <a:tabLst/>
                <a:defRPr/>
              </a:pPr>
              <a:r>
                <a:rPr kumimoji="0" lang="en-GB" sz="1800" b="0" i="0" u="none" strike="noStrike" kern="0" cap="none" spc="0" normalizeH="0" baseline="0" noProof="0">
                  <a:ln>
                    <a:noFill/>
                  </a:ln>
                  <a:solidFill>
                    <a:srgbClr val="006666"/>
                  </a:solidFill>
                  <a:effectLst/>
                  <a:uLnTx/>
                  <a:uFillTx/>
                  <a:latin typeface="Tahoma" charset="0"/>
                  <a:ea typeface="ＭＳ Ｐゴシック" charset="0"/>
                </a:rPr>
                <a:t>HTTP Server </a:t>
              </a:r>
            </a:p>
            <a:p>
              <a:pPr marL="0" marR="0" lvl="0" indent="0" defTabSz="914400" eaLnBrk="0" fontAlgn="auto" latinLnBrk="0" hangingPunct="0">
                <a:lnSpc>
                  <a:spcPct val="100000"/>
                </a:lnSpc>
                <a:spcBef>
                  <a:spcPct val="10000"/>
                </a:spcBef>
                <a:spcAft>
                  <a:spcPts val="0"/>
                </a:spcAft>
                <a:buClrTx/>
                <a:buSzTx/>
                <a:buFontTx/>
                <a:buNone/>
                <a:tabLst/>
                <a:defRPr/>
              </a:pPr>
              <a:r>
                <a:rPr kumimoji="0" lang="en-GB" sz="1800" b="0" i="0" u="none" strike="noStrike" kern="0" cap="none" spc="0" normalizeH="0" baseline="0" noProof="0">
                  <a:ln>
                    <a:noFill/>
                  </a:ln>
                  <a:solidFill>
                    <a:srgbClr val="006666"/>
                  </a:solidFill>
                  <a:effectLst/>
                  <a:uLnTx/>
                  <a:uFillTx/>
                  <a:latin typeface="Tahoma" charset="0"/>
                  <a:ea typeface="ＭＳ Ｐゴシック" charset="0"/>
                </a:rPr>
                <a:t>Apache </a:t>
              </a:r>
            </a:p>
            <a:p>
              <a:pPr marL="0" marR="0" lvl="0" indent="0" defTabSz="914400" eaLnBrk="0" fontAlgn="auto" latinLnBrk="0" hangingPunct="0">
                <a:lnSpc>
                  <a:spcPct val="100000"/>
                </a:lnSpc>
                <a:spcBef>
                  <a:spcPct val="10000"/>
                </a:spcBef>
                <a:spcAft>
                  <a:spcPts val="0"/>
                </a:spcAft>
                <a:buClrTx/>
                <a:buSzTx/>
                <a:buFontTx/>
                <a:buNone/>
                <a:tabLst/>
                <a:defRPr/>
              </a:pPr>
              <a:r>
                <a:rPr kumimoji="0" lang="en-GB" sz="1800" b="0" i="0" u="none" strike="noStrike" kern="0" cap="none" spc="0" normalizeH="0" baseline="0" noProof="0">
                  <a:ln>
                    <a:noFill/>
                  </a:ln>
                  <a:solidFill>
                    <a:srgbClr val="006666"/>
                  </a:solidFill>
                  <a:effectLst/>
                  <a:uLnTx/>
                  <a:uFillTx/>
                  <a:latin typeface="Tahoma" charset="0"/>
                  <a:ea typeface="ＭＳ Ｐゴシック" charset="0"/>
                </a:rPr>
                <a:t>MS IIS</a:t>
              </a:r>
              <a:endParaRPr kumimoji="0" lang="en-US" sz="1800" b="0" i="0" u="none" strike="noStrike" kern="0" cap="none" spc="0" normalizeH="0" baseline="0" noProof="0">
                <a:ln>
                  <a:noFill/>
                </a:ln>
                <a:solidFill>
                  <a:srgbClr val="006666"/>
                </a:solidFill>
                <a:effectLst/>
                <a:uLnTx/>
                <a:uFillTx/>
                <a:latin typeface="Tahoma" charset="0"/>
                <a:ea typeface="ＭＳ Ｐゴシック" charset="0"/>
              </a:endParaRPr>
            </a:p>
          </p:txBody>
        </p:sp>
        <p:sp>
          <p:nvSpPr>
            <p:cNvPr id="15" name="Text Box 14"/>
            <p:cNvSpPr txBox="1">
              <a:spLocks noChangeArrowheads="1"/>
            </p:cNvSpPr>
            <p:nvPr/>
          </p:nvSpPr>
          <p:spPr bwMode="auto">
            <a:xfrm>
              <a:off x="5849938" y="2551113"/>
              <a:ext cx="2665412"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defTabSz="914400" eaLnBrk="0" fontAlgn="auto" latinLnBrk="0" hangingPunct="0">
                <a:lnSpc>
                  <a:spcPct val="100000"/>
                </a:lnSpc>
                <a:spcBef>
                  <a:spcPct val="10000"/>
                </a:spcBef>
                <a:spcAft>
                  <a:spcPts val="0"/>
                </a:spcAft>
                <a:buClrTx/>
                <a:buSzTx/>
                <a:buFontTx/>
                <a:buNone/>
                <a:tabLst/>
                <a:defRPr/>
              </a:pPr>
              <a:r>
                <a:rPr kumimoji="0" lang="en-GB" sz="1800" b="0" i="0" u="none" strike="noStrike" kern="0" cap="none" spc="0" normalizeH="0" baseline="0" noProof="0" dirty="0">
                  <a:ln>
                    <a:noFill/>
                  </a:ln>
                  <a:solidFill>
                    <a:srgbClr val="006666"/>
                  </a:solidFill>
                  <a:effectLst/>
                  <a:uLnTx/>
                  <a:uFillTx/>
                  <a:latin typeface="Tahoma" charset="0"/>
                  <a:ea typeface="ＭＳ Ｐゴシック" charset="0"/>
                </a:rPr>
                <a:t>Client</a:t>
              </a:r>
            </a:p>
            <a:p>
              <a:pPr marL="0" marR="0" lvl="0" indent="0" defTabSz="914400" eaLnBrk="0" fontAlgn="auto" latinLnBrk="0" hangingPunct="0">
                <a:lnSpc>
                  <a:spcPct val="100000"/>
                </a:lnSpc>
                <a:spcBef>
                  <a:spcPct val="10000"/>
                </a:spcBef>
                <a:spcAft>
                  <a:spcPts val="0"/>
                </a:spcAft>
                <a:buClrTx/>
                <a:buSzTx/>
                <a:buFontTx/>
                <a:buNone/>
                <a:tabLst/>
                <a:defRPr/>
              </a:pPr>
              <a:r>
                <a:rPr kumimoji="0" lang="en-GB" sz="1800" b="0" i="0" u="none" strike="noStrike" kern="0" cap="none" spc="0" normalizeH="0" baseline="0" noProof="0" dirty="0">
                  <a:ln>
                    <a:noFill/>
                  </a:ln>
                  <a:solidFill>
                    <a:srgbClr val="006666"/>
                  </a:solidFill>
                  <a:effectLst/>
                  <a:uLnTx/>
                  <a:uFillTx/>
                  <a:latin typeface="Tahoma" charset="0"/>
                  <a:ea typeface="ＭＳ Ｐゴシック" charset="0"/>
                </a:rPr>
                <a:t>Firefox</a:t>
              </a:r>
            </a:p>
            <a:p>
              <a:pPr marL="0" marR="0" lvl="0" indent="0" defTabSz="914400" eaLnBrk="0" fontAlgn="auto" latinLnBrk="0" hangingPunct="0">
                <a:lnSpc>
                  <a:spcPct val="100000"/>
                </a:lnSpc>
                <a:spcBef>
                  <a:spcPct val="10000"/>
                </a:spcBef>
                <a:spcAft>
                  <a:spcPts val="0"/>
                </a:spcAft>
                <a:buClrTx/>
                <a:buSzTx/>
                <a:buFontTx/>
                <a:buNone/>
                <a:tabLst/>
                <a:defRPr/>
              </a:pPr>
              <a:r>
                <a:rPr kumimoji="0" lang="en-GB" sz="1800" b="0" i="0" u="none" strike="noStrike" kern="0" cap="none" spc="0" normalizeH="0" baseline="0" noProof="0" dirty="0">
                  <a:ln>
                    <a:noFill/>
                  </a:ln>
                  <a:solidFill>
                    <a:srgbClr val="006666"/>
                  </a:solidFill>
                  <a:effectLst/>
                  <a:uLnTx/>
                  <a:uFillTx/>
                  <a:latin typeface="Tahoma" charset="0"/>
                  <a:ea typeface="ＭＳ Ｐゴシック" charset="0"/>
                </a:rPr>
                <a:t>Internet Explorer</a:t>
              </a:r>
              <a:endParaRPr kumimoji="0" lang="en-US" sz="1800" b="0" i="0" u="none" strike="noStrike" kern="0" cap="none" spc="0" normalizeH="0" baseline="0" noProof="0" dirty="0">
                <a:ln>
                  <a:noFill/>
                </a:ln>
                <a:solidFill>
                  <a:srgbClr val="006666"/>
                </a:solidFill>
                <a:effectLst/>
                <a:uLnTx/>
                <a:uFillTx/>
                <a:latin typeface="Tahoma" charset="0"/>
                <a:ea typeface="ＭＳ Ｐゴシック" charset="0"/>
              </a:endParaRPr>
            </a:p>
          </p:txBody>
        </p:sp>
        <p:sp>
          <p:nvSpPr>
            <p:cNvPr id="16" name="Line 15"/>
            <p:cNvSpPr>
              <a:spLocks noChangeShapeType="1"/>
            </p:cNvSpPr>
            <p:nvPr/>
          </p:nvSpPr>
          <p:spPr bwMode="auto">
            <a:xfrm>
              <a:off x="1474788" y="2820988"/>
              <a:ext cx="1489075"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17" name="Line 16"/>
            <p:cNvSpPr>
              <a:spLocks noChangeShapeType="1"/>
            </p:cNvSpPr>
            <p:nvPr/>
          </p:nvSpPr>
          <p:spPr bwMode="auto">
            <a:xfrm>
              <a:off x="5922963" y="2919413"/>
              <a:ext cx="1489075"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18" name="Text Box 17"/>
            <p:cNvSpPr txBox="1">
              <a:spLocks noChangeArrowheads="1"/>
            </p:cNvSpPr>
            <p:nvPr/>
          </p:nvSpPr>
          <p:spPr bwMode="auto">
            <a:xfrm>
              <a:off x="3559175" y="3417888"/>
              <a:ext cx="18224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GB" sz="1800" b="0" i="0" u="none" strike="noStrike" kern="0" cap="none" spc="0" normalizeH="0" baseline="0" noProof="0">
                  <a:ln>
                    <a:noFill/>
                  </a:ln>
                  <a:solidFill>
                    <a:srgbClr val="006666"/>
                  </a:solidFill>
                  <a:effectLst/>
                  <a:uLnTx/>
                  <a:uFillTx/>
                  <a:latin typeface="Tahoma" charset="0"/>
                  <a:ea typeface="ＭＳ Ｐゴシック" charset="0"/>
                </a:rPr>
                <a:t>HTTP request (URL)</a:t>
              </a:r>
              <a:endParaRPr kumimoji="0" lang="en-US" sz="1800" b="0" i="0" u="none" strike="noStrike" kern="0" cap="none" spc="0" normalizeH="0" baseline="0" noProof="0">
                <a:ln>
                  <a:noFill/>
                </a:ln>
                <a:solidFill>
                  <a:srgbClr val="006666"/>
                </a:solidFill>
                <a:effectLst/>
                <a:uLnTx/>
                <a:uFillTx/>
                <a:latin typeface="Tahoma" charset="0"/>
                <a:ea typeface="ＭＳ Ｐゴシック" charset="0"/>
              </a:endParaRPr>
            </a:p>
          </p:txBody>
        </p:sp>
        <p:sp>
          <p:nvSpPr>
            <p:cNvPr id="19" name="Text Box 18"/>
            <p:cNvSpPr txBox="1">
              <a:spLocks noChangeArrowheads="1"/>
            </p:cNvSpPr>
            <p:nvPr/>
          </p:nvSpPr>
          <p:spPr bwMode="auto">
            <a:xfrm>
              <a:off x="3502025" y="4622800"/>
              <a:ext cx="19240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GB" sz="1800" b="0" i="0" u="none" strike="noStrike" kern="0" cap="none" spc="0" normalizeH="0" baseline="0" noProof="0">
                  <a:ln>
                    <a:noFill/>
                  </a:ln>
                  <a:solidFill>
                    <a:srgbClr val="336666"/>
                  </a:solidFill>
                  <a:effectLst/>
                  <a:uLnTx/>
                  <a:uFillTx/>
                  <a:latin typeface="Tahoma" charset="0"/>
                  <a:ea typeface="ＭＳ Ｐゴシック" charset="0"/>
                </a:rPr>
                <a:t>HTTP response (HTML data)</a:t>
              </a:r>
              <a:endParaRPr kumimoji="0" lang="en-US" sz="1800" b="0" i="0" u="none" strike="noStrike" kern="0" cap="none" spc="0" normalizeH="0" baseline="0" noProof="0">
                <a:ln>
                  <a:noFill/>
                </a:ln>
                <a:solidFill>
                  <a:srgbClr val="336666"/>
                </a:solidFill>
                <a:effectLst/>
                <a:uLnTx/>
                <a:uFillTx/>
                <a:latin typeface="Tahoma" charset="0"/>
                <a:ea typeface="ＭＳ Ｐゴシック" charset="0"/>
              </a:endParaRPr>
            </a:p>
          </p:txBody>
        </p:sp>
        <p:sp>
          <p:nvSpPr>
            <p:cNvPr id="20" name="AutoShape 19"/>
            <p:cNvSpPr>
              <a:spLocks noChangeArrowheads="1"/>
            </p:cNvSpPr>
            <p:nvPr/>
          </p:nvSpPr>
          <p:spPr bwMode="auto">
            <a:xfrm>
              <a:off x="2859088" y="4089400"/>
              <a:ext cx="233362" cy="173038"/>
            </a:xfrm>
            <a:prstGeom prst="diamond">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21" name="AutoShape 20"/>
            <p:cNvSpPr>
              <a:spLocks noChangeArrowheads="1"/>
            </p:cNvSpPr>
            <p:nvPr/>
          </p:nvSpPr>
          <p:spPr bwMode="auto">
            <a:xfrm>
              <a:off x="3754438" y="4097338"/>
              <a:ext cx="233362" cy="173037"/>
            </a:xfrm>
            <a:prstGeom prst="diamond">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22" name="AutoShape 21"/>
            <p:cNvSpPr>
              <a:spLocks noChangeArrowheads="1"/>
            </p:cNvSpPr>
            <p:nvPr/>
          </p:nvSpPr>
          <p:spPr bwMode="auto">
            <a:xfrm>
              <a:off x="4765675" y="4078288"/>
              <a:ext cx="233363" cy="173037"/>
            </a:xfrm>
            <a:prstGeom prst="diamond">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23" name="AutoShape 22"/>
            <p:cNvSpPr>
              <a:spLocks noChangeArrowheads="1"/>
            </p:cNvSpPr>
            <p:nvPr/>
          </p:nvSpPr>
          <p:spPr bwMode="auto">
            <a:xfrm>
              <a:off x="5203825" y="4073525"/>
              <a:ext cx="233363" cy="173038"/>
            </a:xfrm>
            <a:prstGeom prst="diamond">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24" name="AutoShape 23"/>
            <p:cNvSpPr>
              <a:spLocks noChangeArrowheads="1"/>
            </p:cNvSpPr>
            <p:nvPr/>
          </p:nvSpPr>
          <p:spPr bwMode="auto">
            <a:xfrm flipH="1">
              <a:off x="4165600" y="4100513"/>
              <a:ext cx="407988" cy="163512"/>
            </a:xfrm>
            <a:prstGeom prst="rightArrow">
              <a:avLst>
                <a:gd name="adj1" fmla="val 50000"/>
                <a:gd name="adj2" fmla="val 62379"/>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25" name="AutoShape 24"/>
            <p:cNvSpPr>
              <a:spLocks noChangeArrowheads="1"/>
            </p:cNvSpPr>
            <p:nvPr/>
          </p:nvSpPr>
          <p:spPr bwMode="auto">
            <a:xfrm>
              <a:off x="3309938" y="4083050"/>
              <a:ext cx="233362" cy="173038"/>
            </a:xfrm>
            <a:prstGeom prst="diamond">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sp>
          <p:nvSpPr>
            <p:cNvPr id="26" name="AutoShape 25"/>
            <p:cNvSpPr>
              <a:spLocks noChangeArrowheads="1"/>
            </p:cNvSpPr>
            <p:nvPr/>
          </p:nvSpPr>
          <p:spPr bwMode="auto">
            <a:xfrm>
              <a:off x="5653088" y="4068763"/>
              <a:ext cx="233362" cy="173037"/>
            </a:xfrm>
            <a:prstGeom prst="diamond">
              <a:avLst/>
            </a:prstGeom>
            <a:solidFill>
              <a:srgbClr val="000000"/>
            </a:solidFill>
            <a:ln w="9525">
              <a:solidFill>
                <a:srgbClr val="3366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6666"/>
                </a:solidFill>
                <a:effectLst/>
                <a:uLnTx/>
                <a:uFillTx/>
                <a:latin typeface="Arial" charset="0"/>
                <a:ea typeface="ＭＳ Ｐゴシック" charset="0"/>
              </a:endParaRPr>
            </a:p>
          </p:txBody>
        </p:sp>
      </p:grpSp>
      <p:sp>
        <p:nvSpPr>
          <p:cNvPr id="2" name="Slide Number Placeholder 1">
            <a:extLst>
              <a:ext uri="{FF2B5EF4-FFF2-40B4-BE49-F238E27FC236}">
                <a16:creationId xmlns:a16="http://schemas.microsoft.com/office/drawing/2014/main" id="{8E2DD013-47B5-89B3-0470-E20D2AAADFAE}"/>
              </a:ext>
            </a:extLst>
          </p:cNvPr>
          <p:cNvSpPr>
            <a:spLocks noGrp="1"/>
          </p:cNvSpPr>
          <p:nvPr>
            <p:ph type="sldNum" sz="quarter" idx="12"/>
          </p:nvPr>
        </p:nvSpPr>
        <p:spPr/>
        <p:txBody>
          <a:bodyPr/>
          <a:lstStyle/>
          <a:p>
            <a:pPr>
              <a:defRPr/>
            </a:pPr>
            <a:fld id="{7F4B1FAA-A740-404F-BBC5-7C153B666279}" type="slidenum">
              <a:rPr lang="en-US" smtClean="0"/>
              <a:pPr>
                <a:defRPr/>
              </a:pPr>
              <a:t>34</a:t>
            </a:fld>
            <a:endParaRPr lang="en-US"/>
          </a:p>
        </p:txBody>
      </p:sp>
    </p:spTree>
    <p:extLst>
      <p:ext uri="{BB962C8B-B14F-4D97-AF65-F5344CB8AC3E}">
        <p14:creationId xmlns:p14="http://schemas.microsoft.com/office/powerpoint/2010/main" val="262309630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atin typeface="Arial" charset="0"/>
              </a:rPr>
              <a:t>HTTP Request</a:t>
            </a:r>
          </a:p>
        </p:txBody>
      </p:sp>
      <p:sp>
        <p:nvSpPr>
          <p:cNvPr id="20483" name="Rectangle 3"/>
          <p:cNvSpPr>
            <a:spLocks noGrp="1" noChangeArrowheads="1"/>
          </p:cNvSpPr>
          <p:nvPr>
            <p:ph type="body" idx="1"/>
          </p:nvPr>
        </p:nvSpPr>
        <p:spPr/>
        <p:txBody>
          <a:bodyPr/>
          <a:lstStyle/>
          <a:p>
            <a:pPr eaLnBrk="1" hangingPunct="1">
              <a:lnSpc>
                <a:spcPct val="90000"/>
              </a:lnSpc>
            </a:pPr>
            <a:r>
              <a:rPr lang="en-GB" sz="2800" dirty="0"/>
              <a:t>Delivered from a client to a server containing instructions for the server</a:t>
            </a:r>
          </a:p>
          <a:p>
            <a:pPr eaLnBrk="1" hangingPunct="1">
              <a:lnSpc>
                <a:spcPct val="90000"/>
              </a:lnSpc>
            </a:pPr>
            <a:r>
              <a:rPr lang="en-GB" sz="2800" dirty="0"/>
              <a:t>Contains</a:t>
            </a:r>
          </a:p>
          <a:p>
            <a:pPr lvl="1" eaLnBrk="1" hangingPunct="1">
              <a:lnSpc>
                <a:spcPct val="90000"/>
              </a:lnSpc>
            </a:pPr>
            <a:r>
              <a:rPr lang="en-GB" dirty="0"/>
              <a:t>the method to be applied to the data resource</a:t>
            </a:r>
          </a:p>
          <a:p>
            <a:pPr lvl="1" eaLnBrk="1" hangingPunct="1">
              <a:lnSpc>
                <a:spcPct val="90000"/>
              </a:lnSpc>
            </a:pPr>
            <a:r>
              <a:rPr lang="en-GB" dirty="0"/>
              <a:t>the identifier of the resource</a:t>
            </a:r>
          </a:p>
          <a:p>
            <a:pPr lvl="1" eaLnBrk="1" hangingPunct="1">
              <a:lnSpc>
                <a:spcPct val="90000"/>
              </a:lnSpc>
            </a:pPr>
            <a:r>
              <a:rPr lang="en-GB" dirty="0"/>
              <a:t>the protocol version in use</a:t>
            </a:r>
          </a:p>
          <a:p>
            <a:pPr eaLnBrk="1" hangingPunct="1">
              <a:lnSpc>
                <a:spcPct val="90000"/>
              </a:lnSpc>
            </a:pPr>
            <a:r>
              <a:rPr lang="en-GB" sz="2800" dirty="0"/>
              <a:t>Most commonly used methods:</a:t>
            </a:r>
          </a:p>
          <a:p>
            <a:pPr lvl="1" eaLnBrk="1" hangingPunct="1">
              <a:lnSpc>
                <a:spcPct val="90000"/>
              </a:lnSpc>
            </a:pPr>
            <a:r>
              <a:rPr lang="en-GB" dirty="0"/>
              <a:t>GET - Fetch a document </a:t>
            </a:r>
          </a:p>
          <a:p>
            <a:pPr lvl="1" eaLnBrk="1" hangingPunct="1">
              <a:lnSpc>
                <a:spcPct val="90000"/>
              </a:lnSpc>
            </a:pPr>
            <a:r>
              <a:rPr lang="en-GB" dirty="0"/>
              <a:t>HEAD - Fetch just the header of the document</a:t>
            </a:r>
          </a:p>
          <a:p>
            <a:pPr lvl="1" eaLnBrk="1" hangingPunct="1">
              <a:lnSpc>
                <a:spcPct val="90000"/>
              </a:lnSpc>
            </a:pPr>
            <a:r>
              <a:rPr lang="en-GB" dirty="0"/>
              <a:t>POST - Execute the document, using the data in body</a:t>
            </a:r>
          </a:p>
          <a:p>
            <a:pPr lvl="1" eaLnBrk="1" hangingPunct="1">
              <a:lnSpc>
                <a:spcPct val="90000"/>
              </a:lnSpc>
            </a:pPr>
            <a:r>
              <a:rPr lang="en-GB" dirty="0"/>
              <a:t>PUT - Store a new document on the server</a:t>
            </a:r>
          </a:p>
          <a:p>
            <a:pPr lvl="1" eaLnBrk="1" hangingPunct="1">
              <a:lnSpc>
                <a:spcPct val="90000"/>
              </a:lnSpc>
            </a:pPr>
            <a:r>
              <a:rPr lang="en-GB" dirty="0"/>
              <a:t>DELETE - Remove a document from the server</a:t>
            </a:r>
          </a:p>
          <a:p>
            <a:pPr eaLnBrk="1" hangingPunct="1">
              <a:lnSpc>
                <a:spcPct val="90000"/>
              </a:lnSpc>
            </a:pPr>
            <a:endParaRPr lang="en-GB" sz="2800" dirty="0"/>
          </a:p>
        </p:txBody>
      </p:sp>
      <p:sp>
        <p:nvSpPr>
          <p:cNvPr id="2" name="Slide Number Placeholder 1">
            <a:extLst>
              <a:ext uri="{FF2B5EF4-FFF2-40B4-BE49-F238E27FC236}">
                <a16:creationId xmlns:a16="http://schemas.microsoft.com/office/drawing/2014/main" id="{D0F8628D-C225-D321-5C7F-C5620A38B171}"/>
              </a:ext>
            </a:extLst>
          </p:cNvPr>
          <p:cNvSpPr>
            <a:spLocks noGrp="1"/>
          </p:cNvSpPr>
          <p:nvPr>
            <p:ph type="sldNum" sz="quarter" idx="12"/>
          </p:nvPr>
        </p:nvSpPr>
        <p:spPr/>
        <p:txBody>
          <a:bodyPr/>
          <a:lstStyle/>
          <a:p>
            <a:pPr>
              <a:defRPr/>
            </a:pPr>
            <a:fld id="{7F4B1FAA-A740-404F-BBC5-7C153B666279}" type="slidenum">
              <a:rPr lang="en-US" smtClean="0"/>
              <a:pPr>
                <a:defRPr/>
              </a:pPr>
              <a:t>35</a:t>
            </a:fld>
            <a:endParaRPr lang="en-US"/>
          </a:p>
        </p:txBody>
      </p:sp>
    </p:spTree>
    <p:extLst>
      <p:ext uri="{BB962C8B-B14F-4D97-AF65-F5344CB8AC3E}">
        <p14:creationId xmlns:p14="http://schemas.microsoft.com/office/powerpoint/2010/main" val="173394210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a:ea typeface="Verdana" panose="020B0604030504040204" pitchFamily="34" charset="0"/>
                <a:cs typeface="Verdana" panose="020B0604030504040204" pitchFamily="34" charset="0"/>
              </a:rPr>
              <a:t>Request message</a:t>
            </a:r>
          </a:p>
        </p:txBody>
      </p:sp>
      <p:sp>
        <p:nvSpPr>
          <p:cNvPr id="21507" name="Text Box 3"/>
          <p:cNvSpPr txBox="1">
            <a:spLocks noChangeArrowheads="1"/>
          </p:cNvSpPr>
          <p:nvPr/>
        </p:nvSpPr>
        <p:spPr bwMode="auto">
          <a:xfrm>
            <a:off x="1106488" y="1975686"/>
            <a:ext cx="6416675" cy="2092881"/>
          </a:xfrm>
          <a:prstGeom prst="rect">
            <a:avLst/>
          </a:prstGeom>
          <a:solidFill>
            <a:srgbClr val="EAEAEA"/>
          </a:solidFill>
          <a:ln w="952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10000"/>
              </a:spcBef>
            </a:pPr>
            <a:r>
              <a:rPr lang="en-GB" b="0" dirty="0">
                <a:latin typeface="Tahoma" charset="0"/>
              </a:rPr>
              <a:t>METHOD  /path-to-resource  HTTP/version-number</a:t>
            </a:r>
          </a:p>
          <a:p>
            <a:pPr>
              <a:spcBef>
                <a:spcPct val="10000"/>
              </a:spcBef>
            </a:pPr>
            <a:r>
              <a:rPr lang="en-GB" b="0" dirty="0">
                <a:latin typeface="Tahoma" charset="0"/>
              </a:rPr>
              <a:t>Header-Name-1: value</a:t>
            </a:r>
          </a:p>
          <a:p>
            <a:pPr>
              <a:spcBef>
                <a:spcPct val="10000"/>
              </a:spcBef>
            </a:pPr>
            <a:r>
              <a:rPr lang="en-GB" b="0" dirty="0">
                <a:latin typeface="Tahoma" charset="0"/>
              </a:rPr>
              <a:t>Header-Name-2: value</a:t>
            </a:r>
          </a:p>
          <a:p>
            <a:pPr>
              <a:spcBef>
                <a:spcPct val="10000"/>
              </a:spcBef>
            </a:pPr>
            <a:endParaRPr lang="en-GB" b="0" dirty="0">
              <a:latin typeface="Tahoma" charset="0"/>
            </a:endParaRPr>
          </a:p>
          <a:p>
            <a:pPr>
              <a:spcBef>
                <a:spcPct val="10000"/>
              </a:spcBef>
            </a:pPr>
            <a:r>
              <a:rPr lang="en-GB" b="0" dirty="0">
                <a:latin typeface="Tahoma" charset="0"/>
              </a:rPr>
              <a:t>[optional request body] </a:t>
            </a:r>
          </a:p>
          <a:p>
            <a:pPr>
              <a:spcBef>
                <a:spcPct val="10000"/>
              </a:spcBef>
            </a:pPr>
            <a:endParaRPr lang="en-GB" dirty="0">
              <a:latin typeface="Tahoma" charset="0"/>
            </a:endParaRPr>
          </a:p>
        </p:txBody>
      </p:sp>
      <p:sp>
        <p:nvSpPr>
          <p:cNvPr id="21508" name="Text Box 4"/>
          <p:cNvSpPr txBox="1">
            <a:spLocks noChangeArrowheads="1"/>
          </p:cNvSpPr>
          <p:nvPr/>
        </p:nvSpPr>
        <p:spPr bwMode="auto">
          <a:xfrm>
            <a:off x="1106488" y="1472685"/>
            <a:ext cx="55895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GB" b="1" dirty="0">
                <a:solidFill>
                  <a:schemeClr val="tx2"/>
                </a:solidFill>
                <a:latin typeface="Tahoma" charset="0"/>
              </a:rPr>
              <a:t>General request message structure</a:t>
            </a:r>
            <a:r>
              <a:rPr lang="en-GB" dirty="0">
                <a:latin typeface="Tahoma" charset="0"/>
              </a:rPr>
              <a:t> </a:t>
            </a:r>
          </a:p>
        </p:txBody>
      </p:sp>
      <p:sp>
        <p:nvSpPr>
          <p:cNvPr id="21509" name="Text Box 5"/>
          <p:cNvSpPr txBox="1">
            <a:spLocks noChangeArrowheads="1"/>
          </p:cNvSpPr>
          <p:nvPr/>
        </p:nvSpPr>
        <p:spPr bwMode="auto">
          <a:xfrm>
            <a:off x="2182813" y="4796351"/>
            <a:ext cx="5618163" cy="1877437"/>
          </a:xfrm>
          <a:prstGeom prst="rect">
            <a:avLst/>
          </a:prstGeom>
          <a:solidFill>
            <a:srgbClr val="CCECFF"/>
          </a:solidFill>
          <a:ln w="952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10000"/>
              </a:spcBef>
            </a:pPr>
            <a:r>
              <a:rPr lang="en-GB" b="0" dirty="0">
                <a:latin typeface="Tahoma" charset="0"/>
              </a:rPr>
              <a:t>GET /index.html  HTTP/1.1 </a:t>
            </a:r>
          </a:p>
          <a:p>
            <a:pPr>
              <a:spcBef>
                <a:spcPct val="10000"/>
              </a:spcBef>
            </a:pPr>
            <a:r>
              <a:rPr lang="en-GB" b="0" dirty="0">
                <a:latin typeface="Tahoma" charset="0"/>
              </a:rPr>
              <a:t>Host: </a:t>
            </a:r>
            <a:r>
              <a:rPr lang="en-GB" b="0" dirty="0" err="1">
                <a:latin typeface="Tahoma" charset="0"/>
              </a:rPr>
              <a:t>www.juniv.edu</a:t>
            </a:r>
            <a:endParaRPr lang="en-GB" b="0" dirty="0">
              <a:latin typeface="Tahoma" charset="0"/>
            </a:endParaRPr>
          </a:p>
          <a:p>
            <a:pPr>
              <a:spcBef>
                <a:spcPct val="10000"/>
              </a:spcBef>
            </a:pPr>
            <a:r>
              <a:rPr lang="en-GB" b="0" dirty="0">
                <a:latin typeface="Tahoma" charset="0"/>
              </a:rPr>
              <a:t>Accept: text/*</a:t>
            </a:r>
          </a:p>
          <a:p>
            <a:pPr>
              <a:spcBef>
                <a:spcPct val="10000"/>
              </a:spcBef>
            </a:pPr>
            <a:r>
              <a:rPr lang="en-US" b="0" dirty="0">
                <a:latin typeface="Tahoma" charset="0"/>
              </a:rPr>
              <a:t>User-Agent: Mozilla/2.02Gold (WinNT; I)</a:t>
            </a:r>
          </a:p>
          <a:p>
            <a:pPr>
              <a:spcBef>
                <a:spcPct val="50000"/>
              </a:spcBef>
            </a:pPr>
            <a:endParaRPr lang="en-GB" dirty="0">
              <a:latin typeface="Tahoma" charset="0"/>
            </a:endParaRPr>
          </a:p>
        </p:txBody>
      </p:sp>
      <p:sp>
        <p:nvSpPr>
          <p:cNvPr id="21510" name="Text Box 6"/>
          <p:cNvSpPr txBox="1">
            <a:spLocks noChangeArrowheads="1"/>
          </p:cNvSpPr>
          <p:nvPr/>
        </p:nvSpPr>
        <p:spPr bwMode="auto">
          <a:xfrm>
            <a:off x="2182813" y="4298089"/>
            <a:ext cx="5059362"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GB" b="1" dirty="0">
                <a:solidFill>
                  <a:schemeClr val="tx2"/>
                </a:solidFill>
                <a:latin typeface="Tahoma" charset="0"/>
              </a:rPr>
              <a:t>Example </a:t>
            </a:r>
          </a:p>
        </p:txBody>
      </p:sp>
      <p:sp>
        <p:nvSpPr>
          <p:cNvPr id="2" name="Slide Number Placeholder 1">
            <a:extLst>
              <a:ext uri="{FF2B5EF4-FFF2-40B4-BE49-F238E27FC236}">
                <a16:creationId xmlns:a16="http://schemas.microsoft.com/office/drawing/2014/main" id="{71063A54-C145-4F9E-6739-8D569DDAD6D1}"/>
              </a:ext>
            </a:extLst>
          </p:cNvPr>
          <p:cNvSpPr>
            <a:spLocks noGrp="1"/>
          </p:cNvSpPr>
          <p:nvPr>
            <p:ph type="sldNum" sz="quarter" idx="12"/>
          </p:nvPr>
        </p:nvSpPr>
        <p:spPr/>
        <p:txBody>
          <a:bodyPr/>
          <a:lstStyle/>
          <a:p>
            <a:pPr>
              <a:defRPr/>
            </a:pPr>
            <a:fld id="{7F4B1FAA-A740-404F-BBC5-7C153B666279}" type="slidenum">
              <a:rPr lang="en-US" smtClean="0"/>
              <a:pPr>
                <a:defRPr/>
              </a:pPr>
              <a:t>36</a:t>
            </a:fld>
            <a:endParaRPr lang="en-US"/>
          </a:p>
        </p:txBody>
      </p:sp>
    </p:spTree>
    <p:extLst>
      <p:ext uri="{BB962C8B-B14F-4D97-AF65-F5344CB8AC3E}">
        <p14:creationId xmlns:p14="http://schemas.microsoft.com/office/powerpoint/2010/main" val="281730527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spcBef>
                <a:spcPct val="20000"/>
              </a:spcBef>
            </a:pPr>
            <a:r>
              <a:rPr lang="en-US" altLang="en-US" sz="3600" dirty="0"/>
              <a:t>HTTP Headers</a:t>
            </a:r>
          </a:p>
        </p:txBody>
      </p:sp>
      <p:sp>
        <p:nvSpPr>
          <p:cNvPr id="113667" name="Rectangle 3"/>
          <p:cNvSpPr>
            <a:spLocks noGrp="1" noChangeArrowheads="1"/>
          </p:cNvSpPr>
          <p:nvPr>
            <p:ph type="body" idx="1"/>
          </p:nvPr>
        </p:nvSpPr>
        <p:spPr/>
        <p:txBody>
          <a:bodyPr/>
          <a:lstStyle/>
          <a:p>
            <a:pPr>
              <a:lnSpc>
                <a:spcPct val="150000"/>
              </a:lnSpc>
              <a:spcBef>
                <a:spcPct val="20000"/>
              </a:spcBef>
              <a:buSzTx/>
            </a:pPr>
            <a:r>
              <a:rPr lang="en-US" altLang="en-US" b="0" dirty="0"/>
              <a:t>Four categories of header fields:</a:t>
            </a:r>
          </a:p>
          <a:p>
            <a:pPr lvl="1">
              <a:lnSpc>
                <a:spcPct val="150000"/>
              </a:lnSpc>
              <a:spcBef>
                <a:spcPct val="20000"/>
              </a:spcBef>
              <a:buSzTx/>
              <a:buFontTx/>
              <a:buNone/>
            </a:pPr>
            <a:r>
              <a:rPr lang="en-US" altLang="en-US" b="0" dirty="0"/>
              <a:t>General, request, response, &amp; entity</a:t>
            </a:r>
          </a:p>
          <a:p>
            <a:pPr>
              <a:lnSpc>
                <a:spcPct val="150000"/>
              </a:lnSpc>
              <a:spcBef>
                <a:spcPct val="20000"/>
              </a:spcBef>
              <a:buSzTx/>
            </a:pPr>
            <a:r>
              <a:rPr lang="en-US" altLang="en-US" b="0" dirty="0"/>
              <a:t>Common request fields:</a:t>
            </a:r>
          </a:p>
          <a:p>
            <a:pPr lvl="1">
              <a:lnSpc>
                <a:spcPct val="100000"/>
              </a:lnSpc>
              <a:spcBef>
                <a:spcPct val="20000"/>
              </a:spcBef>
              <a:buSzTx/>
              <a:buFontTx/>
              <a:buNone/>
            </a:pPr>
            <a:r>
              <a:rPr lang="en-US" altLang="en-US" b="0" dirty="0"/>
              <a:t>Accept: text/plain</a:t>
            </a:r>
          </a:p>
          <a:p>
            <a:pPr lvl="1">
              <a:lnSpc>
                <a:spcPct val="100000"/>
              </a:lnSpc>
              <a:spcBef>
                <a:spcPct val="20000"/>
              </a:spcBef>
              <a:buSzTx/>
              <a:buFontTx/>
              <a:buNone/>
            </a:pPr>
            <a:r>
              <a:rPr lang="en-US" altLang="en-US" b="0" dirty="0"/>
              <a:t>Accept: text/*</a:t>
            </a:r>
          </a:p>
          <a:p>
            <a:pPr lvl="1">
              <a:lnSpc>
                <a:spcPct val="100000"/>
              </a:lnSpc>
              <a:spcBef>
                <a:spcPct val="20000"/>
              </a:spcBef>
              <a:buSzTx/>
              <a:buFontTx/>
              <a:buNone/>
            </a:pPr>
            <a:r>
              <a:rPr lang="en-US" altLang="en-US" b="0" dirty="0"/>
              <a:t>If-</a:t>
            </a:r>
            <a:r>
              <a:rPr lang="en-US" altLang="en-US" b="0" dirty="0" err="1"/>
              <a:t>Modified_since</a:t>
            </a:r>
            <a:r>
              <a:rPr lang="en-US" altLang="en-US" b="0" dirty="0"/>
              <a:t>: date</a:t>
            </a:r>
          </a:p>
          <a:p>
            <a:pPr>
              <a:lnSpc>
                <a:spcPct val="150000"/>
              </a:lnSpc>
              <a:spcBef>
                <a:spcPct val="20000"/>
              </a:spcBef>
              <a:buSzTx/>
            </a:pPr>
            <a:r>
              <a:rPr lang="en-US" altLang="en-US" b="0" dirty="0"/>
              <a:t>Common response fields:</a:t>
            </a:r>
          </a:p>
          <a:p>
            <a:pPr lvl="1">
              <a:lnSpc>
                <a:spcPct val="100000"/>
              </a:lnSpc>
              <a:spcBef>
                <a:spcPct val="20000"/>
              </a:spcBef>
              <a:buSzTx/>
              <a:buFontTx/>
              <a:buNone/>
            </a:pPr>
            <a:r>
              <a:rPr lang="en-US" altLang="en-US" b="0" dirty="0"/>
              <a:t>Content-length: 488</a:t>
            </a:r>
          </a:p>
          <a:p>
            <a:pPr lvl="1">
              <a:lnSpc>
                <a:spcPct val="100000"/>
              </a:lnSpc>
              <a:spcBef>
                <a:spcPct val="20000"/>
              </a:spcBef>
              <a:buSzTx/>
              <a:buFontTx/>
              <a:buNone/>
            </a:pPr>
            <a:r>
              <a:rPr lang="en-US" altLang="en-US" b="0" dirty="0"/>
              <a:t>Content-type: text/html</a:t>
            </a:r>
          </a:p>
        </p:txBody>
      </p:sp>
      <p:sp>
        <p:nvSpPr>
          <p:cNvPr id="2" name="Slide Number Placeholder 1">
            <a:extLst>
              <a:ext uri="{FF2B5EF4-FFF2-40B4-BE49-F238E27FC236}">
                <a16:creationId xmlns:a16="http://schemas.microsoft.com/office/drawing/2014/main" id="{99543121-F874-98DA-CDF0-FC30B03548AC}"/>
              </a:ext>
            </a:extLst>
          </p:cNvPr>
          <p:cNvSpPr>
            <a:spLocks noGrp="1"/>
          </p:cNvSpPr>
          <p:nvPr>
            <p:ph type="sldNum" sz="quarter" idx="12"/>
          </p:nvPr>
        </p:nvSpPr>
        <p:spPr/>
        <p:txBody>
          <a:bodyPr/>
          <a:lstStyle/>
          <a:p>
            <a:pPr>
              <a:defRPr/>
            </a:pPr>
            <a:fld id="{7F4B1FAA-A740-404F-BBC5-7C153B666279}" type="slidenum">
              <a:rPr lang="en-US" smtClean="0"/>
              <a:pPr>
                <a:defRPr/>
              </a:pPr>
              <a:t>37</a:t>
            </a:fld>
            <a:endParaRPr lang="en-US"/>
          </a:p>
        </p:txBody>
      </p:sp>
    </p:spTree>
    <p:extLst>
      <p:ext uri="{BB962C8B-B14F-4D97-AF65-F5344CB8AC3E}">
        <p14:creationId xmlns:p14="http://schemas.microsoft.com/office/powerpoint/2010/main" val="112179504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a:latin typeface="Gill Sans MT" panose="020B0502020104020203" pitchFamily="34" charset="0"/>
              </a:rPr>
              <a:t>HTTP Response </a:t>
            </a:r>
          </a:p>
        </p:txBody>
      </p:sp>
      <p:sp>
        <p:nvSpPr>
          <p:cNvPr id="23555" name="Rectangle 3"/>
          <p:cNvSpPr>
            <a:spLocks noGrp="1" noChangeArrowheads="1"/>
          </p:cNvSpPr>
          <p:nvPr>
            <p:ph type="body" idx="1"/>
          </p:nvPr>
        </p:nvSpPr>
        <p:spPr/>
        <p:txBody>
          <a:bodyPr/>
          <a:lstStyle/>
          <a:p>
            <a:pPr eaLnBrk="1" hangingPunct="1">
              <a:lnSpc>
                <a:spcPct val="90000"/>
              </a:lnSpc>
            </a:pPr>
            <a:r>
              <a:rPr lang="en-GB" dirty="0"/>
              <a:t>Message generated by a server after receiving and interpreting a request</a:t>
            </a:r>
          </a:p>
          <a:p>
            <a:pPr eaLnBrk="1" hangingPunct="1">
              <a:lnSpc>
                <a:spcPct val="90000"/>
              </a:lnSpc>
            </a:pPr>
            <a:r>
              <a:rPr lang="en-GB" dirty="0"/>
              <a:t>Responses contain:</a:t>
            </a:r>
          </a:p>
          <a:p>
            <a:pPr lvl="1" eaLnBrk="1" hangingPunct="1">
              <a:lnSpc>
                <a:spcPct val="90000"/>
              </a:lnSpc>
            </a:pPr>
            <a:r>
              <a:rPr lang="en-GB" dirty="0"/>
              <a:t>Status line with the protocol version, a status code, and a </a:t>
            </a:r>
            <a:r>
              <a:rPr lang="ja-JP" altLang="en-GB" dirty="0"/>
              <a:t>“</a:t>
            </a:r>
            <a:r>
              <a:rPr lang="en-GB" dirty="0"/>
              <a:t>reason phrase</a:t>
            </a:r>
            <a:r>
              <a:rPr lang="ja-JP" altLang="en-GB" dirty="0"/>
              <a:t>”</a:t>
            </a:r>
            <a:endParaRPr lang="en-GB" dirty="0"/>
          </a:p>
          <a:p>
            <a:pPr lvl="1" eaLnBrk="1" hangingPunct="1">
              <a:lnSpc>
                <a:spcPct val="90000"/>
              </a:lnSpc>
            </a:pPr>
            <a:r>
              <a:rPr lang="en-GB" dirty="0"/>
              <a:t>Response-Header (containing information about the server)</a:t>
            </a:r>
          </a:p>
          <a:p>
            <a:pPr lvl="1" eaLnBrk="1" hangingPunct="1">
              <a:lnSpc>
                <a:spcPct val="90000"/>
              </a:lnSpc>
            </a:pPr>
            <a:r>
              <a:rPr lang="en-GB" dirty="0"/>
              <a:t>Entity Header (meta-information)</a:t>
            </a:r>
          </a:p>
          <a:p>
            <a:pPr lvl="1" eaLnBrk="1" hangingPunct="1">
              <a:lnSpc>
                <a:spcPct val="90000"/>
              </a:lnSpc>
            </a:pPr>
            <a:r>
              <a:rPr lang="en-GB" dirty="0"/>
              <a:t>Entity Body (data)</a:t>
            </a:r>
          </a:p>
          <a:p>
            <a:pPr eaLnBrk="1" hangingPunct="1">
              <a:lnSpc>
                <a:spcPct val="90000"/>
              </a:lnSpc>
            </a:pPr>
            <a:endParaRPr lang="en-GB" dirty="0"/>
          </a:p>
        </p:txBody>
      </p:sp>
      <p:sp>
        <p:nvSpPr>
          <p:cNvPr id="2" name="Slide Number Placeholder 1">
            <a:extLst>
              <a:ext uri="{FF2B5EF4-FFF2-40B4-BE49-F238E27FC236}">
                <a16:creationId xmlns:a16="http://schemas.microsoft.com/office/drawing/2014/main" id="{DD2B8C9B-2EE0-32C5-0C1E-C46C738BDA03}"/>
              </a:ext>
            </a:extLst>
          </p:cNvPr>
          <p:cNvSpPr>
            <a:spLocks noGrp="1"/>
          </p:cNvSpPr>
          <p:nvPr>
            <p:ph type="sldNum" sz="quarter" idx="12"/>
          </p:nvPr>
        </p:nvSpPr>
        <p:spPr/>
        <p:txBody>
          <a:bodyPr/>
          <a:lstStyle/>
          <a:p>
            <a:pPr>
              <a:defRPr/>
            </a:pPr>
            <a:fld id="{7F4B1FAA-A740-404F-BBC5-7C153B666279}" type="slidenum">
              <a:rPr lang="en-US" smtClean="0"/>
              <a:pPr>
                <a:defRPr/>
              </a:pPr>
              <a:t>38</a:t>
            </a:fld>
            <a:endParaRPr lang="en-US"/>
          </a:p>
        </p:txBody>
      </p:sp>
    </p:spTree>
    <p:extLst>
      <p:ext uri="{BB962C8B-B14F-4D97-AF65-F5344CB8AC3E}">
        <p14:creationId xmlns:p14="http://schemas.microsoft.com/office/powerpoint/2010/main" val="2380519502"/>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dirty="0">
                <a:latin typeface="Gill Sans MT" panose="020B0502020104020203" pitchFamily="34" charset="0"/>
              </a:rPr>
              <a:t>Response message</a:t>
            </a:r>
          </a:p>
        </p:txBody>
      </p:sp>
      <p:sp>
        <p:nvSpPr>
          <p:cNvPr id="24579" name="Text Box 3"/>
          <p:cNvSpPr txBox="1">
            <a:spLocks noChangeArrowheads="1"/>
          </p:cNvSpPr>
          <p:nvPr/>
        </p:nvSpPr>
        <p:spPr bwMode="auto">
          <a:xfrm>
            <a:off x="527050" y="1568824"/>
            <a:ext cx="5487988" cy="2708434"/>
          </a:xfrm>
          <a:prstGeom prst="rect">
            <a:avLst/>
          </a:prstGeom>
          <a:solidFill>
            <a:srgbClr val="EAEAEA"/>
          </a:solidFill>
          <a:ln w="952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10000"/>
              </a:spcBef>
            </a:pPr>
            <a:r>
              <a:rPr lang="en-GB" b="0" dirty="0">
                <a:latin typeface="Tahoma" charset="0"/>
              </a:rPr>
              <a:t>HTTP/version-number  status-code  message </a:t>
            </a:r>
          </a:p>
          <a:p>
            <a:pPr>
              <a:spcBef>
                <a:spcPct val="10000"/>
              </a:spcBef>
            </a:pPr>
            <a:r>
              <a:rPr lang="en-GB" b="0" dirty="0">
                <a:latin typeface="Tahoma" charset="0"/>
              </a:rPr>
              <a:t>Response-Header-Name-1: value</a:t>
            </a:r>
          </a:p>
          <a:p>
            <a:pPr>
              <a:spcBef>
                <a:spcPct val="10000"/>
              </a:spcBef>
            </a:pPr>
            <a:r>
              <a:rPr lang="en-GB" b="0" dirty="0">
                <a:latin typeface="Tahoma" charset="0"/>
              </a:rPr>
              <a:t>Response-Header-Name-2: value</a:t>
            </a:r>
          </a:p>
          <a:p>
            <a:r>
              <a:rPr lang="en-GB" b="0" dirty="0">
                <a:latin typeface="Tahoma" charset="0"/>
              </a:rPr>
              <a:t>Entity-Header-Name-1: value</a:t>
            </a:r>
          </a:p>
          <a:p>
            <a:r>
              <a:rPr lang="en-GB" b="0" dirty="0">
                <a:latin typeface="Tahoma" charset="0"/>
              </a:rPr>
              <a:t>Entity-Header-Name-2: value</a:t>
            </a:r>
          </a:p>
          <a:p>
            <a:pPr>
              <a:spcBef>
                <a:spcPct val="10000"/>
              </a:spcBef>
            </a:pPr>
            <a:endParaRPr lang="en-GB" b="0" dirty="0">
              <a:latin typeface="Tahoma" charset="0"/>
            </a:endParaRPr>
          </a:p>
          <a:p>
            <a:pPr>
              <a:spcBef>
                <a:spcPct val="10000"/>
              </a:spcBef>
            </a:pPr>
            <a:r>
              <a:rPr lang="en-GB" b="0" dirty="0">
                <a:latin typeface="Tahoma" charset="0"/>
              </a:rPr>
              <a:t>[optional entity body] </a:t>
            </a:r>
          </a:p>
          <a:p>
            <a:pPr>
              <a:spcBef>
                <a:spcPct val="10000"/>
              </a:spcBef>
            </a:pPr>
            <a:endParaRPr lang="en-GB" b="0" dirty="0">
              <a:latin typeface="Tahoma" charset="0"/>
            </a:endParaRPr>
          </a:p>
        </p:txBody>
      </p:sp>
      <p:sp>
        <p:nvSpPr>
          <p:cNvPr id="24580" name="Text Box 4"/>
          <p:cNvSpPr txBox="1">
            <a:spLocks noChangeArrowheads="1"/>
          </p:cNvSpPr>
          <p:nvPr/>
        </p:nvSpPr>
        <p:spPr bwMode="auto">
          <a:xfrm>
            <a:off x="527050" y="1154437"/>
            <a:ext cx="55895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GB" b="1" dirty="0">
                <a:solidFill>
                  <a:schemeClr val="tx2"/>
                </a:solidFill>
                <a:latin typeface="Tahoma" charset="0"/>
              </a:rPr>
              <a:t>General response message structure</a:t>
            </a:r>
            <a:r>
              <a:rPr lang="en-GB" dirty="0">
                <a:latin typeface="Tahoma" charset="0"/>
              </a:rPr>
              <a:t> </a:t>
            </a:r>
          </a:p>
        </p:txBody>
      </p:sp>
      <p:sp>
        <p:nvSpPr>
          <p:cNvPr id="24581" name="Text Box 5"/>
          <p:cNvSpPr txBox="1">
            <a:spLocks noChangeArrowheads="1"/>
          </p:cNvSpPr>
          <p:nvPr/>
        </p:nvSpPr>
        <p:spPr bwMode="auto">
          <a:xfrm>
            <a:off x="4070350" y="3406755"/>
            <a:ext cx="5026025" cy="3416320"/>
          </a:xfrm>
          <a:prstGeom prst="rect">
            <a:avLst/>
          </a:prstGeom>
          <a:solidFill>
            <a:srgbClr val="CCECFF"/>
          </a:solidFill>
          <a:ln w="952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10000"/>
              </a:spcBef>
            </a:pPr>
            <a:r>
              <a:rPr lang="en-US" b="0" dirty="0">
                <a:latin typeface="Tahoma" charset="0"/>
              </a:rPr>
              <a:t>HTTP/1.1  200  OK</a:t>
            </a:r>
          </a:p>
          <a:p>
            <a:pPr>
              <a:spcBef>
                <a:spcPct val="10000"/>
              </a:spcBef>
            </a:pPr>
            <a:r>
              <a:rPr lang="en-US" b="0" dirty="0">
                <a:latin typeface="Tahoma" charset="0"/>
              </a:rPr>
              <a:t>Server: Apache (Red-Hat/Linux)</a:t>
            </a:r>
          </a:p>
          <a:p>
            <a:pPr>
              <a:spcBef>
                <a:spcPct val="10000"/>
              </a:spcBef>
            </a:pPr>
            <a:r>
              <a:rPr lang="en-US" b="0" dirty="0">
                <a:latin typeface="Tahoma" charset="0"/>
              </a:rPr>
              <a:t>Content-Type: text/html</a:t>
            </a:r>
          </a:p>
          <a:p>
            <a:pPr>
              <a:spcBef>
                <a:spcPct val="10000"/>
              </a:spcBef>
            </a:pPr>
            <a:r>
              <a:rPr lang="en-US" b="0" dirty="0">
                <a:latin typeface="Tahoma" charset="0"/>
              </a:rPr>
              <a:t>Content-Length: 9934</a:t>
            </a:r>
          </a:p>
          <a:p>
            <a:pPr>
              <a:spcBef>
                <a:spcPct val="10000"/>
              </a:spcBef>
            </a:pPr>
            <a:endParaRPr lang="en-GB" b="0" dirty="0">
              <a:latin typeface="Tahoma" charset="0"/>
            </a:endParaRPr>
          </a:p>
          <a:p>
            <a:pPr>
              <a:spcBef>
                <a:spcPct val="10000"/>
              </a:spcBef>
            </a:pPr>
            <a:r>
              <a:rPr lang="en-GB" b="0" dirty="0">
                <a:latin typeface="Tahoma" charset="0"/>
              </a:rPr>
              <a:t>&lt;HTML&gt; </a:t>
            </a:r>
          </a:p>
          <a:p>
            <a:pPr>
              <a:spcBef>
                <a:spcPct val="10000"/>
              </a:spcBef>
            </a:pPr>
            <a:r>
              <a:rPr lang="en-GB" b="0" dirty="0">
                <a:latin typeface="Tahoma" charset="0"/>
              </a:rPr>
              <a:t>&lt;HEAD&gt; </a:t>
            </a:r>
          </a:p>
          <a:p>
            <a:pPr>
              <a:spcBef>
                <a:spcPct val="10000"/>
              </a:spcBef>
            </a:pPr>
            <a:r>
              <a:rPr lang="en-GB" b="0" dirty="0">
                <a:latin typeface="Tahoma" charset="0"/>
              </a:rPr>
              <a:t>&lt;TITLE&gt;School of Computer Science&lt;/TITLE&gt;  </a:t>
            </a:r>
          </a:p>
          <a:p>
            <a:pPr>
              <a:spcBef>
                <a:spcPct val="10000"/>
              </a:spcBef>
            </a:pPr>
            <a:r>
              <a:rPr lang="en-GB" b="0" dirty="0">
                <a:latin typeface="Tahoma" charset="0"/>
              </a:rPr>
              <a:t>…</a:t>
            </a:r>
          </a:p>
        </p:txBody>
      </p:sp>
      <p:sp>
        <p:nvSpPr>
          <p:cNvPr id="24582" name="Text Box 6"/>
          <p:cNvSpPr txBox="1">
            <a:spLocks noChangeArrowheads="1"/>
          </p:cNvSpPr>
          <p:nvPr/>
        </p:nvSpPr>
        <p:spPr bwMode="auto">
          <a:xfrm>
            <a:off x="6116637" y="3040043"/>
            <a:ext cx="22129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GB" b="1" dirty="0">
                <a:solidFill>
                  <a:schemeClr val="tx2"/>
                </a:solidFill>
                <a:latin typeface="Tahoma" charset="0"/>
              </a:rPr>
              <a:t>Example </a:t>
            </a:r>
          </a:p>
        </p:txBody>
      </p:sp>
      <p:sp>
        <p:nvSpPr>
          <p:cNvPr id="2" name="Slide Number Placeholder 1">
            <a:extLst>
              <a:ext uri="{FF2B5EF4-FFF2-40B4-BE49-F238E27FC236}">
                <a16:creationId xmlns:a16="http://schemas.microsoft.com/office/drawing/2014/main" id="{AD0C50DE-616D-8205-D57B-07DDD443CFC5}"/>
              </a:ext>
            </a:extLst>
          </p:cNvPr>
          <p:cNvSpPr>
            <a:spLocks noGrp="1"/>
          </p:cNvSpPr>
          <p:nvPr>
            <p:ph type="sldNum" sz="quarter" idx="12"/>
          </p:nvPr>
        </p:nvSpPr>
        <p:spPr/>
        <p:txBody>
          <a:bodyPr/>
          <a:lstStyle/>
          <a:p>
            <a:pPr>
              <a:defRPr/>
            </a:pPr>
            <a:fld id="{7F4B1FAA-A740-404F-BBC5-7C153B666279}" type="slidenum">
              <a:rPr lang="en-US" smtClean="0"/>
              <a:pPr>
                <a:defRPr/>
              </a:pPr>
              <a:t>39</a:t>
            </a:fld>
            <a:endParaRPr lang="en-US"/>
          </a:p>
        </p:txBody>
      </p:sp>
    </p:spTree>
    <p:extLst>
      <p:ext uri="{BB962C8B-B14F-4D97-AF65-F5344CB8AC3E}">
        <p14:creationId xmlns:p14="http://schemas.microsoft.com/office/powerpoint/2010/main" val="39831579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7625" y="96839"/>
            <a:ext cx="9048750" cy="615856"/>
          </a:xfrm>
        </p:spPr>
        <p:txBody>
          <a:bodyPr/>
          <a:lstStyle/>
          <a:p>
            <a:pPr>
              <a:spcBef>
                <a:spcPct val="20000"/>
              </a:spcBef>
            </a:pPr>
            <a:r>
              <a:rPr lang="en-US" altLang="en-US" sz="3600" dirty="0"/>
              <a:t>History of Internet </a:t>
            </a:r>
            <a:r>
              <a:rPr lang="en-US" altLang="en-US" sz="3600" dirty="0" err="1"/>
              <a:t>Cont</a:t>
            </a:r>
            <a:r>
              <a:rPr lang="en-US" altLang="en-US" sz="3600" dirty="0"/>
              <a:t>…</a:t>
            </a:r>
          </a:p>
        </p:txBody>
      </p:sp>
      <p:sp>
        <p:nvSpPr>
          <p:cNvPr id="123907" name="Rectangle 3"/>
          <p:cNvSpPr>
            <a:spLocks noGrp="1" noChangeArrowheads="1"/>
          </p:cNvSpPr>
          <p:nvPr>
            <p:ph type="body" idx="1"/>
          </p:nvPr>
        </p:nvSpPr>
        <p:spPr>
          <a:xfrm>
            <a:off x="47625" y="891988"/>
            <a:ext cx="9048749" cy="4800600"/>
          </a:xfrm>
        </p:spPr>
        <p:txBody>
          <a:bodyPr/>
          <a:lstStyle/>
          <a:p>
            <a:pPr marL="168275" indent="-168275" algn="just">
              <a:lnSpc>
                <a:spcPct val="100000"/>
              </a:lnSpc>
              <a:spcBef>
                <a:spcPct val="20000"/>
              </a:spcBef>
              <a:buSzTx/>
            </a:pPr>
            <a:r>
              <a:rPr lang="en-US" altLang="en-US" b="0" dirty="0"/>
              <a:t>Origins </a:t>
            </a:r>
            <a:r>
              <a:rPr lang="en-US" altLang="en-US" b="0" dirty="0" err="1"/>
              <a:t>cont</a:t>
            </a:r>
            <a:r>
              <a:rPr lang="en-US" altLang="en-US" dirty="0"/>
              <a:t>…</a:t>
            </a:r>
            <a:endParaRPr lang="en-US" altLang="en-US" b="0" dirty="0"/>
          </a:p>
          <a:p>
            <a:pPr marL="568325" lvl="1" indent="-168275" algn="just">
              <a:lnSpc>
                <a:spcPct val="100000"/>
              </a:lnSpc>
              <a:spcBef>
                <a:spcPct val="20000"/>
              </a:spcBef>
              <a:buSzTx/>
            </a:pPr>
            <a:r>
              <a:rPr lang="en-US" altLang="en-US" dirty="0"/>
              <a:t>The DoD’s </a:t>
            </a:r>
            <a:r>
              <a:rPr lang="en-US" altLang="en-US" dirty="0">
                <a:solidFill>
                  <a:srgbClr val="FF0000"/>
                </a:solidFill>
              </a:rPr>
              <a:t>Advanced Research Projects Agency (ARPA) </a:t>
            </a:r>
            <a:r>
              <a:rPr lang="en-US" altLang="en-US" dirty="0"/>
              <a:t>funded the construction of the first such network, which connected about a dozen ARPA funded research laboratories and universities. </a:t>
            </a:r>
          </a:p>
          <a:p>
            <a:pPr marL="568325" lvl="1" indent="-168275" algn="just">
              <a:lnSpc>
                <a:spcPct val="100000"/>
              </a:lnSpc>
              <a:spcBef>
                <a:spcPct val="20000"/>
              </a:spcBef>
              <a:buSzTx/>
            </a:pPr>
            <a:r>
              <a:rPr lang="en-US" altLang="en-US" dirty="0"/>
              <a:t>The first node of this network was established at UCLA in 1969</a:t>
            </a:r>
          </a:p>
          <a:p>
            <a:pPr marL="568325" lvl="1" indent="-168275" algn="just">
              <a:lnSpc>
                <a:spcPct val="100000"/>
              </a:lnSpc>
              <a:spcBef>
                <a:spcPct val="20000"/>
              </a:spcBef>
              <a:buSzTx/>
            </a:pPr>
            <a:r>
              <a:rPr lang="en-US" dirty="0"/>
              <a:t>Because it was funded by ARPA, the network was named </a:t>
            </a:r>
            <a:r>
              <a:rPr lang="en-US" dirty="0" err="1">
                <a:solidFill>
                  <a:srgbClr val="FF0000"/>
                </a:solidFill>
              </a:rPr>
              <a:t>ARPAnet</a:t>
            </a:r>
            <a:r>
              <a:rPr lang="en-US" dirty="0"/>
              <a:t>. </a:t>
            </a:r>
          </a:p>
          <a:p>
            <a:pPr marL="1025525" lvl="2" indent="-168275" algn="just">
              <a:lnSpc>
                <a:spcPct val="100000"/>
              </a:lnSpc>
              <a:spcBef>
                <a:spcPct val="20000"/>
              </a:spcBef>
              <a:buSzTx/>
            </a:pPr>
            <a:r>
              <a:rPr lang="en-US" dirty="0"/>
              <a:t>Despite the initial intentions, the primary early use of </a:t>
            </a:r>
            <a:r>
              <a:rPr lang="en-US" dirty="0" err="1"/>
              <a:t>ARPAnet</a:t>
            </a:r>
            <a:r>
              <a:rPr lang="en-US" dirty="0"/>
              <a:t> was </a:t>
            </a:r>
            <a:r>
              <a:rPr lang="en-US" dirty="0">
                <a:solidFill>
                  <a:srgbClr val="FF0000"/>
                </a:solidFill>
              </a:rPr>
              <a:t>simple text-based communications </a:t>
            </a:r>
            <a:r>
              <a:rPr lang="en-US" dirty="0"/>
              <a:t>through electronic mail. </a:t>
            </a:r>
            <a:endParaRPr lang="en-US" altLang="en-US" b="0" dirty="0"/>
          </a:p>
        </p:txBody>
      </p:sp>
      <p:sp>
        <p:nvSpPr>
          <p:cNvPr id="2" name="Slide Number Placeholder 1">
            <a:extLst>
              <a:ext uri="{FF2B5EF4-FFF2-40B4-BE49-F238E27FC236}">
                <a16:creationId xmlns:a16="http://schemas.microsoft.com/office/drawing/2014/main" id="{D1E2AFFA-C912-DFCA-19F4-F12077BB725B}"/>
              </a:ext>
            </a:extLst>
          </p:cNvPr>
          <p:cNvSpPr>
            <a:spLocks noGrp="1"/>
          </p:cNvSpPr>
          <p:nvPr>
            <p:ph type="sldNum" sz="quarter" idx="12"/>
          </p:nvPr>
        </p:nvSpPr>
        <p:spPr/>
        <p:txBody>
          <a:bodyPr/>
          <a:lstStyle/>
          <a:p>
            <a:pPr>
              <a:defRPr/>
            </a:pPr>
            <a:fld id="{7F4B1FAA-A740-404F-BBC5-7C153B666279}" type="slidenum">
              <a:rPr lang="en-US" smtClean="0"/>
              <a:pPr>
                <a:defRPr/>
              </a:pPr>
              <a:t>4</a:t>
            </a:fld>
            <a:endParaRPr lang="en-US"/>
          </a:p>
        </p:txBody>
      </p:sp>
    </p:spTree>
    <p:extLst>
      <p:ext uri="{BB962C8B-B14F-4D97-AF65-F5344CB8AC3E}">
        <p14:creationId xmlns:p14="http://schemas.microsoft.com/office/powerpoint/2010/main" val="333869943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spcBef>
                <a:spcPct val="20000"/>
              </a:spcBef>
            </a:pPr>
            <a:r>
              <a:rPr lang="en-US" altLang="en-US" sz="3200" dirty="0"/>
              <a:t>HTTP Response</a:t>
            </a:r>
          </a:p>
        </p:txBody>
      </p:sp>
      <p:sp>
        <p:nvSpPr>
          <p:cNvPr id="114691" name="Rectangle 3"/>
          <p:cNvSpPr>
            <a:spLocks noGrp="1" noChangeArrowheads="1"/>
          </p:cNvSpPr>
          <p:nvPr>
            <p:ph type="body" idx="1"/>
          </p:nvPr>
        </p:nvSpPr>
        <p:spPr/>
        <p:txBody>
          <a:bodyPr/>
          <a:lstStyle/>
          <a:p>
            <a:pPr>
              <a:lnSpc>
                <a:spcPct val="110000"/>
              </a:lnSpc>
              <a:spcBef>
                <a:spcPct val="20000"/>
              </a:spcBef>
              <a:buSzTx/>
            </a:pPr>
            <a:r>
              <a:rPr lang="en-US" altLang="en-US" dirty="0"/>
              <a:t>Status code is a three-digit number; first digit specifies the general status</a:t>
            </a:r>
          </a:p>
          <a:p>
            <a:pPr marL="857250" lvl="2" indent="0">
              <a:lnSpc>
                <a:spcPct val="110000"/>
              </a:lnSpc>
              <a:spcBef>
                <a:spcPct val="20000"/>
              </a:spcBef>
              <a:buSzTx/>
              <a:buNone/>
            </a:pPr>
            <a:r>
              <a:rPr lang="en-US" altLang="en-US" dirty="0"/>
              <a:t>1 =&gt; Informational</a:t>
            </a:r>
          </a:p>
          <a:p>
            <a:pPr marL="857250" lvl="2" indent="0">
              <a:lnSpc>
                <a:spcPct val="110000"/>
              </a:lnSpc>
              <a:spcBef>
                <a:spcPct val="20000"/>
              </a:spcBef>
              <a:buSzTx/>
              <a:buNone/>
            </a:pPr>
            <a:r>
              <a:rPr lang="en-US" altLang="en-US" dirty="0"/>
              <a:t>2 =&gt; Success</a:t>
            </a:r>
          </a:p>
          <a:p>
            <a:pPr marL="857250" lvl="2" indent="0">
              <a:lnSpc>
                <a:spcPct val="110000"/>
              </a:lnSpc>
              <a:spcBef>
                <a:spcPct val="20000"/>
              </a:spcBef>
              <a:buSzTx/>
              <a:buNone/>
            </a:pPr>
            <a:r>
              <a:rPr lang="en-US" altLang="en-US" dirty="0"/>
              <a:t>3 =&gt; Redirection</a:t>
            </a:r>
          </a:p>
          <a:p>
            <a:pPr marL="857250" lvl="2" indent="0">
              <a:lnSpc>
                <a:spcPct val="110000"/>
              </a:lnSpc>
              <a:spcBef>
                <a:spcPct val="20000"/>
              </a:spcBef>
              <a:buSzTx/>
              <a:buNone/>
            </a:pPr>
            <a:r>
              <a:rPr lang="en-US" altLang="en-US" dirty="0"/>
              <a:t>4 =&gt; Client error</a:t>
            </a:r>
          </a:p>
          <a:p>
            <a:pPr marL="857250" lvl="2" indent="0">
              <a:lnSpc>
                <a:spcPct val="110000"/>
              </a:lnSpc>
              <a:spcBef>
                <a:spcPct val="20000"/>
              </a:spcBef>
              <a:buSzTx/>
              <a:buNone/>
            </a:pPr>
            <a:r>
              <a:rPr lang="en-US" altLang="en-US" dirty="0"/>
              <a:t>5 =&gt; Server error</a:t>
            </a:r>
          </a:p>
          <a:p>
            <a:pPr>
              <a:lnSpc>
                <a:spcPct val="110000"/>
              </a:lnSpc>
              <a:spcBef>
                <a:spcPct val="20000"/>
              </a:spcBef>
              <a:buSzTx/>
            </a:pPr>
            <a:r>
              <a:rPr lang="en-US" altLang="en-US" dirty="0"/>
              <a:t>The </a:t>
            </a:r>
            <a:r>
              <a:rPr lang="en-US" altLang="en-US" dirty="0">
                <a:solidFill>
                  <a:srgbClr val="C00000"/>
                </a:solidFill>
              </a:rPr>
              <a:t>header field, Content-type, is required </a:t>
            </a:r>
            <a:endParaRPr lang="en-US" altLang="en-US" b="0" dirty="0">
              <a:solidFill>
                <a:srgbClr val="C00000"/>
              </a:solidFill>
            </a:endParaRPr>
          </a:p>
        </p:txBody>
      </p:sp>
      <p:sp>
        <p:nvSpPr>
          <p:cNvPr id="2" name="Slide Number Placeholder 1">
            <a:extLst>
              <a:ext uri="{FF2B5EF4-FFF2-40B4-BE49-F238E27FC236}">
                <a16:creationId xmlns:a16="http://schemas.microsoft.com/office/drawing/2014/main" id="{C542D95C-7274-E438-05D3-8EEFA08B9668}"/>
              </a:ext>
            </a:extLst>
          </p:cNvPr>
          <p:cNvSpPr>
            <a:spLocks noGrp="1"/>
          </p:cNvSpPr>
          <p:nvPr>
            <p:ph type="sldNum" sz="quarter" idx="12"/>
          </p:nvPr>
        </p:nvSpPr>
        <p:spPr/>
        <p:txBody>
          <a:bodyPr/>
          <a:lstStyle/>
          <a:p>
            <a:pPr>
              <a:defRPr/>
            </a:pPr>
            <a:fld id="{7F4B1FAA-A740-404F-BBC5-7C153B666279}" type="slidenum">
              <a:rPr lang="en-US" smtClean="0"/>
              <a:pPr>
                <a:defRPr/>
              </a:pPr>
              <a:t>40</a:t>
            </a:fld>
            <a:endParaRPr lang="en-US"/>
          </a:p>
        </p:txBody>
      </p:sp>
    </p:spTree>
    <p:extLst>
      <p:ext uri="{BB962C8B-B14F-4D97-AF65-F5344CB8AC3E}">
        <p14:creationId xmlns:p14="http://schemas.microsoft.com/office/powerpoint/2010/main" val="44592054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dirty="0">
                <a:latin typeface="Arial" charset="0"/>
              </a:rPr>
              <a:t>Some HTTP Status Codes </a:t>
            </a:r>
          </a:p>
        </p:txBody>
      </p:sp>
      <p:sp>
        <p:nvSpPr>
          <p:cNvPr id="25603" name="Rectangle 3"/>
          <p:cNvSpPr>
            <a:spLocks noGrp="1" noChangeArrowheads="1"/>
          </p:cNvSpPr>
          <p:nvPr>
            <p:ph type="body" idx="1"/>
          </p:nvPr>
        </p:nvSpPr>
        <p:spPr>
          <a:xfrm>
            <a:off x="336176" y="966356"/>
            <a:ext cx="8591924" cy="5401108"/>
          </a:xfrm>
        </p:spPr>
        <p:txBody>
          <a:bodyPr/>
          <a:lstStyle/>
          <a:p>
            <a:pPr eaLnBrk="1" hangingPunct="1">
              <a:lnSpc>
                <a:spcPct val="80000"/>
              </a:lnSpc>
            </a:pPr>
            <a:r>
              <a:rPr lang="en-GB" sz="2800" dirty="0"/>
              <a:t>200 : OK</a:t>
            </a:r>
          </a:p>
          <a:p>
            <a:pPr eaLnBrk="1" hangingPunct="1">
              <a:lnSpc>
                <a:spcPct val="80000"/>
              </a:lnSpc>
            </a:pPr>
            <a:r>
              <a:rPr lang="en-GB" sz="2800" dirty="0"/>
              <a:t>201 : Created</a:t>
            </a:r>
          </a:p>
          <a:p>
            <a:pPr eaLnBrk="1" hangingPunct="1">
              <a:lnSpc>
                <a:spcPct val="80000"/>
              </a:lnSpc>
            </a:pPr>
            <a:r>
              <a:rPr lang="en-GB" sz="2800" dirty="0"/>
              <a:t>202 : Accepted</a:t>
            </a:r>
          </a:p>
          <a:p>
            <a:pPr eaLnBrk="1" hangingPunct="1">
              <a:lnSpc>
                <a:spcPct val="80000"/>
              </a:lnSpc>
            </a:pPr>
            <a:r>
              <a:rPr lang="en-GB" sz="2800" dirty="0"/>
              <a:t>204 : No Content</a:t>
            </a:r>
          </a:p>
          <a:p>
            <a:pPr eaLnBrk="1" hangingPunct="1">
              <a:lnSpc>
                <a:spcPct val="80000"/>
              </a:lnSpc>
            </a:pPr>
            <a:r>
              <a:rPr lang="en-GB" sz="2800" dirty="0"/>
              <a:t>301 : Moved Permanently</a:t>
            </a:r>
          </a:p>
          <a:p>
            <a:pPr eaLnBrk="1" hangingPunct="1">
              <a:lnSpc>
                <a:spcPct val="80000"/>
              </a:lnSpc>
            </a:pPr>
            <a:r>
              <a:rPr lang="en-GB" sz="2800" dirty="0"/>
              <a:t>302 : Moved Temporarily</a:t>
            </a:r>
          </a:p>
          <a:p>
            <a:pPr eaLnBrk="1" hangingPunct="1">
              <a:lnSpc>
                <a:spcPct val="80000"/>
              </a:lnSpc>
            </a:pPr>
            <a:r>
              <a:rPr lang="en-GB" sz="2800" dirty="0"/>
              <a:t>400 : Bad Request</a:t>
            </a:r>
          </a:p>
          <a:p>
            <a:pPr eaLnBrk="1" hangingPunct="1">
              <a:lnSpc>
                <a:spcPct val="80000"/>
              </a:lnSpc>
            </a:pPr>
            <a:r>
              <a:rPr lang="en-GB" sz="2800" dirty="0"/>
              <a:t>401 : Unauthorized</a:t>
            </a:r>
          </a:p>
          <a:p>
            <a:pPr eaLnBrk="1" hangingPunct="1">
              <a:lnSpc>
                <a:spcPct val="80000"/>
              </a:lnSpc>
            </a:pPr>
            <a:r>
              <a:rPr lang="en-GB" sz="2800" dirty="0"/>
              <a:t>403 : Forbidden</a:t>
            </a:r>
          </a:p>
          <a:p>
            <a:pPr eaLnBrk="1" hangingPunct="1">
              <a:lnSpc>
                <a:spcPct val="80000"/>
              </a:lnSpc>
            </a:pPr>
            <a:r>
              <a:rPr lang="en-GB" sz="2800" dirty="0"/>
              <a:t>404 : Not Found</a:t>
            </a:r>
          </a:p>
          <a:p>
            <a:pPr eaLnBrk="1" hangingPunct="1">
              <a:lnSpc>
                <a:spcPct val="80000"/>
              </a:lnSpc>
            </a:pPr>
            <a:r>
              <a:rPr lang="en-GB" sz="2800" dirty="0"/>
              <a:t>500 : Internal Server Error</a:t>
            </a:r>
          </a:p>
          <a:p>
            <a:pPr eaLnBrk="1" hangingPunct="1">
              <a:lnSpc>
                <a:spcPct val="80000"/>
              </a:lnSpc>
            </a:pPr>
            <a:r>
              <a:rPr lang="en-GB" sz="2800" dirty="0"/>
              <a:t>503 : Service Unavailable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C5E4E86-AE41-421E-8CB9-E64E8AAFA929}"/>
                  </a:ext>
                </a:extLst>
              </p14:cNvPr>
              <p14:cNvContentPartPr/>
              <p14:nvPr/>
            </p14:nvContentPartPr>
            <p14:xfrm>
              <a:off x="-1049117" y="3197188"/>
              <a:ext cx="7200" cy="18360"/>
            </p14:xfrm>
          </p:contentPart>
        </mc:Choice>
        <mc:Fallback xmlns="">
          <p:pic>
            <p:nvPicPr>
              <p:cNvPr id="2" name="Ink 1">
                <a:extLst>
                  <a:ext uri="{FF2B5EF4-FFF2-40B4-BE49-F238E27FC236}">
                    <a16:creationId xmlns:a16="http://schemas.microsoft.com/office/drawing/2014/main" id="{4C5E4E86-AE41-421E-8CB9-E64E8AAFA929}"/>
                  </a:ext>
                </a:extLst>
              </p:cNvPr>
              <p:cNvPicPr/>
              <p:nvPr/>
            </p:nvPicPr>
            <p:blipFill>
              <a:blip r:embed="rId3"/>
              <a:stretch>
                <a:fillRect/>
              </a:stretch>
            </p:blipFill>
            <p:spPr>
              <a:xfrm>
                <a:off x="-1058117" y="3188188"/>
                <a:ext cx="24840" cy="36000"/>
              </a:xfrm>
              <a:prstGeom prst="rect">
                <a:avLst/>
              </a:prstGeom>
            </p:spPr>
          </p:pic>
        </mc:Fallback>
      </mc:AlternateContent>
      <p:sp>
        <p:nvSpPr>
          <p:cNvPr id="3" name="Slide Number Placeholder 2">
            <a:extLst>
              <a:ext uri="{FF2B5EF4-FFF2-40B4-BE49-F238E27FC236}">
                <a16:creationId xmlns:a16="http://schemas.microsoft.com/office/drawing/2014/main" id="{4E2D9FF4-5A3F-62B8-AF48-68A64643545D}"/>
              </a:ext>
            </a:extLst>
          </p:cNvPr>
          <p:cNvSpPr>
            <a:spLocks noGrp="1"/>
          </p:cNvSpPr>
          <p:nvPr>
            <p:ph type="sldNum" sz="quarter" idx="12"/>
          </p:nvPr>
        </p:nvSpPr>
        <p:spPr/>
        <p:txBody>
          <a:bodyPr/>
          <a:lstStyle/>
          <a:p>
            <a:pPr>
              <a:defRPr/>
            </a:pPr>
            <a:fld id="{7F4B1FAA-A740-404F-BBC5-7C153B666279}" type="slidenum">
              <a:rPr lang="en-US" smtClean="0"/>
              <a:pPr>
                <a:defRPr/>
              </a:pPr>
              <a:t>41</a:t>
            </a:fld>
            <a:endParaRPr lang="en-US"/>
          </a:p>
        </p:txBody>
      </p:sp>
    </p:spTree>
    <p:extLst>
      <p:ext uri="{BB962C8B-B14F-4D97-AF65-F5344CB8AC3E}">
        <p14:creationId xmlns:p14="http://schemas.microsoft.com/office/powerpoint/2010/main" val="109893371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HTML</a:t>
            </a:r>
            <a:br>
              <a:rPr lang="en-US" dirty="0"/>
            </a:br>
            <a:endParaRPr lang="en-US" dirty="0"/>
          </a:p>
        </p:txBody>
      </p:sp>
      <p:sp>
        <p:nvSpPr>
          <p:cNvPr id="3" name="Content Placeholder 2"/>
          <p:cNvSpPr>
            <a:spLocks noGrp="1"/>
          </p:cNvSpPr>
          <p:nvPr>
            <p:ph idx="1"/>
          </p:nvPr>
        </p:nvSpPr>
        <p:spPr>
          <a:xfrm>
            <a:off x="0" y="821055"/>
            <a:ext cx="9144000" cy="5731228"/>
          </a:xfrm>
        </p:spPr>
        <p:txBody>
          <a:bodyPr/>
          <a:lstStyle/>
          <a:p>
            <a:pPr algn="just"/>
            <a:r>
              <a:rPr lang="en-US" dirty="0">
                <a:solidFill>
                  <a:srgbClr val="C00000"/>
                </a:solidFill>
              </a:rPr>
              <a:t>HTML</a:t>
            </a:r>
            <a:r>
              <a:rPr lang="en-US" dirty="0"/>
              <a:t>, or </a:t>
            </a:r>
            <a:r>
              <a:rPr lang="en-US" dirty="0" err="1">
                <a:solidFill>
                  <a:srgbClr val="C00000"/>
                </a:solidFill>
              </a:rPr>
              <a:t>HyperText</a:t>
            </a:r>
            <a:r>
              <a:rPr lang="en-US" dirty="0">
                <a:solidFill>
                  <a:srgbClr val="C00000"/>
                </a:solidFill>
              </a:rPr>
              <a:t> Markup Language </a:t>
            </a:r>
            <a:r>
              <a:rPr lang="en-US" dirty="0"/>
              <a:t>is designed to specify the logical organization of a document, with important hypertext extensions. </a:t>
            </a:r>
          </a:p>
          <a:p>
            <a:pPr lvl="1"/>
            <a:r>
              <a:rPr lang="en-US" altLang="en-US" i="1" dirty="0">
                <a:solidFill>
                  <a:srgbClr val="C00000"/>
                </a:solidFill>
              </a:rPr>
              <a:t>hypertext</a:t>
            </a:r>
            <a:r>
              <a:rPr lang="en-US" altLang="en-US" dirty="0">
                <a:solidFill>
                  <a:srgbClr val="C00000"/>
                </a:solidFill>
              </a:rPr>
              <a:t> </a:t>
            </a:r>
            <a:r>
              <a:rPr lang="en-US" altLang="en-US" dirty="0"/>
              <a:t>refers to the fact that Web pages can contain multimedia, provide links for jumping within &amp; without</a:t>
            </a:r>
          </a:p>
          <a:p>
            <a:pPr lvl="1"/>
            <a:r>
              <a:rPr lang="en-US" altLang="en-US" i="1" dirty="0">
                <a:solidFill>
                  <a:srgbClr val="C00000"/>
                </a:solidFill>
              </a:rPr>
              <a:t>markup</a:t>
            </a:r>
            <a:r>
              <a:rPr lang="en-US" altLang="en-US" dirty="0">
                <a:solidFill>
                  <a:srgbClr val="C00000"/>
                </a:solidFill>
              </a:rPr>
              <a:t> </a:t>
            </a:r>
            <a:r>
              <a:rPr lang="en-US" altLang="en-US" dirty="0"/>
              <a:t>refers to the fact that it works by augmenting text with special symbols (tags) that identify structure and content type</a:t>
            </a:r>
            <a:endParaRPr lang="en-US" dirty="0"/>
          </a:p>
          <a:p>
            <a:pPr algn="just"/>
            <a:r>
              <a:rPr lang="en-US" dirty="0"/>
              <a:t>HTML allows you to mark selections of text as titles or paragraphs, and then leaves the interpretation of these marked </a:t>
            </a:r>
            <a:r>
              <a:rPr lang="en-US" i="1" dirty="0"/>
              <a:t>elements </a:t>
            </a:r>
            <a:r>
              <a:rPr lang="en-US" dirty="0"/>
              <a:t>up to the browser. </a:t>
            </a:r>
          </a:p>
          <a:p>
            <a:pPr lvl="1" algn="just"/>
            <a:r>
              <a:rPr lang="en-US" dirty="0"/>
              <a:t>For example, one browser may indent the beginning of a paragraph, while another may only leave a blank line.</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42</a:t>
            </a:fld>
            <a:endParaRPr lang="en-US"/>
          </a:p>
        </p:txBody>
      </p:sp>
    </p:spTree>
    <p:extLst>
      <p:ext uri="{BB962C8B-B14F-4D97-AF65-F5344CB8AC3E}">
        <p14:creationId xmlns:p14="http://schemas.microsoft.com/office/powerpoint/2010/main" val="541643748"/>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HTML</a:t>
            </a:r>
            <a:br>
              <a:rPr lang="en-US" dirty="0"/>
            </a:br>
            <a:endParaRPr lang="en-US" dirty="0"/>
          </a:p>
        </p:txBody>
      </p:sp>
      <p:sp>
        <p:nvSpPr>
          <p:cNvPr id="3" name="Content Placeholder 2"/>
          <p:cNvSpPr>
            <a:spLocks noGrp="1"/>
          </p:cNvSpPr>
          <p:nvPr>
            <p:ph idx="1"/>
          </p:nvPr>
        </p:nvSpPr>
        <p:spPr>
          <a:xfrm>
            <a:off x="0" y="700032"/>
            <a:ext cx="9144000" cy="5731228"/>
          </a:xfrm>
        </p:spPr>
        <p:txBody>
          <a:bodyPr>
            <a:normAutofit lnSpcReduction="10000"/>
          </a:bodyPr>
          <a:lstStyle/>
          <a:p>
            <a:pPr algn="just"/>
            <a:r>
              <a:rPr lang="en-US" dirty="0"/>
              <a:t>It is </a:t>
            </a:r>
            <a:r>
              <a:rPr lang="en-US" i="1" dirty="0"/>
              <a:t>not </a:t>
            </a:r>
            <a:r>
              <a:rPr lang="en-US" dirty="0"/>
              <a:t>designed to be the language of a word processor such as MSWord. </a:t>
            </a:r>
          </a:p>
          <a:p>
            <a:pPr algn="just"/>
            <a:r>
              <a:rPr lang="en-US" dirty="0"/>
              <a:t>HTML instructions divide the text of a document into blocks called </a:t>
            </a:r>
            <a:r>
              <a:rPr lang="en-US" dirty="0">
                <a:solidFill>
                  <a:srgbClr val="C00000"/>
                </a:solidFill>
              </a:rPr>
              <a:t>elements</a:t>
            </a:r>
            <a:r>
              <a:rPr lang="en-US" dirty="0"/>
              <a:t>. </a:t>
            </a:r>
          </a:p>
          <a:p>
            <a:pPr algn="just"/>
            <a:r>
              <a:rPr lang="en-US" dirty="0"/>
              <a:t>These can be divided into two broad categories – </a:t>
            </a:r>
          </a:p>
          <a:p>
            <a:pPr lvl="1" algn="just"/>
            <a:r>
              <a:rPr lang="en-US" dirty="0"/>
              <a:t>those that define how the BODY of the document is to be displayed by the browser, </a:t>
            </a:r>
          </a:p>
          <a:p>
            <a:pPr lvl="1" algn="just"/>
            <a:r>
              <a:rPr lang="en-US" dirty="0"/>
              <a:t>and those that define information `about' the document, such as the title or relationships to other documents.</a:t>
            </a:r>
          </a:p>
          <a:p>
            <a:pPr algn="just"/>
            <a:r>
              <a:rPr lang="en-US" dirty="0"/>
              <a:t>The detailed rules for HTML (the names of the tags/elements, how they can be used) are defined using another language known as the </a:t>
            </a:r>
            <a:r>
              <a:rPr lang="en-US" dirty="0">
                <a:solidFill>
                  <a:srgbClr val="C00000"/>
                </a:solidFill>
              </a:rPr>
              <a:t>standard generalized markup language, or SGML</a:t>
            </a:r>
            <a:r>
              <a:rPr lang="en-US" dirty="0"/>
              <a:t>. </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43</a:t>
            </a:fld>
            <a:endParaRPr lang="en-US"/>
          </a:p>
        </p:txBody>
      </p:sp>
    </p:spTree>
    <p:extLst>
      <p:ext uri="{BB962C8B-B14F-4D97-AF65-F5344CB8AC3E}">
        <p14:creationId xmlns:p14="http://schemas.microsoft.com/office/powerpoint/2010/main" val="372137076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HTML</a:t>
            </a:r>
            <a:br>
              <a:rPr lang="en-US" dirty="0"/>
            </a:br>
            <a:endParaRPr lang="en-US" dirty="0"/>
          </a:p>
        </p:txBody>
      </p:sp>
      <p:sp>
        <p:nvSpPr>
          <p:cNvPr id="3" name="Content Placeholder 2"/>
          <p:cNvSpPr>
            <a:spLocks noGrp="1"/>
          </p:cNvSpPr>
          <p:nvPr>
            <p:ph idx="1"/>
          </p:nvPr>
        </p:nvSpPr>
        <p:spPr>
          <a:xfrm>
            <a:off x="0" y="821055"/>
            <a:ext cx="9144000" cy="5731228"/>
          </a:xfrm>
        </p:spPr>
        <p:txBody>
          <a:bodyPr/>
          <a:lstStyle/>
          <a:p>
            <a:pPr algn="just"/>
            <a:r>
              <a:rPr lang="en-US" dirty="0"/>
              <a:t>SGML is wickedly difficult, and was designed for massive document collections. </a:t>
            </a:r>
          </a:p>
          <a:p>
            <a:pPr algn="just"/>
            <a:r>
              <a:rPr lang="en-US" dirty="0"/>
              <a:t>Fortunately, HTML is much simpler! However, SGML has useful features that HTML lacks. </a:t>
            </a:r>
          </a:p>
          <a:p>
            <a:pPr algn="just"/>
            <a:r>
              <a:rPr lang="en-US" dirty="0"/>
              <a:t>For this reason, markup language and software experts have developed a new language, called </a:t>
            </a:r>
            <a:r>
              <a:rPr lang="en-US" dirty="0">
                <a:solidFill>
                  <a:srgbClr val="C00000"/>
                </a:solidFill>
              </a:rPr>
              <a:t>XML</a:t>
            </a:r>
            <a:r>
              <a:rPr lang="en-US" dirty="0"/>
              <a:t> (the </a:t>
            </a:r>
            <a:r>
              <a:rPr lang="en-US" dirty="0" err="1">
                <a:solidFill>
                  <a:srgbClr val="C00000"/>
                </a:solidFill>
              </a:rPr>
              <a:t>eXtensible</a:t>
            </a:r>
            <a:r>
              <a:rPr lang="en-US" dirty="0">
                <a:solidFill>
                  <a:srgbClr val="C00000"/>
                </a:solidFill>
              </a:rPr>
              <a:t> markup language</a:t>
            </a:r>
            <a:r>
              <a:rPr lang="en-US" dirty="0"/>
              <a:t>) which has most of the useful features of HTML and SGML.</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44</a:t>
            </a:fld>
            <a:endParaRPr lang="en-US"/>
          </a:p>
        </p:txBody>
      </p:sp>
    </p:spTree>
    <p:extLst>
      <p:ext uri="{BB962C8B-B14F-4D97-AF65-F5344CB8AC3E}">
        <p14:creationId xmlns:p14="http://schemas.microsoft.com/office/powerpoint/2010/main" val="717103726"/>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HTML</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HTML 1.0 was originally developed by </a:t>
            </a:r>
            <a:r>
              <a:rPr lang="en-US" dirty="0">
                <a:solidFill>
                  <a:srgbClr val="FF0000"/>
                </a:solidFill>
              </a:rPr>
              <a:t>Tim Berners-Lee </a:t>
            </a:r>
            <a:r>
              <a:rPr lang="en-US" dirty="0"/>
              <a:t>while at CERN, and popularized by the Mosaic browser developed at National Center for Supercomputing Applications (NCSA) in 1989. </a:t>
            </a:r>
          </a:p>
          <a:p>
            <a:pPr algn="just"/>
            <a:r>
              <a:rPr lang="en-US" dirty="0"/>
              <a:t>During the course of the 1990s it has blossomed with the explosive growth of the Web and has been extended in a number of ways. </a:t>
            </a:r>
          </a:p>
          <a:p>
            <a:pPr algn="just"/>
            <a:r>
              <a:rPr lang="en-US" dirty="0"/>
              <a:t>The Web depends on Web page authors and vendors sharing the same conventions for HTML. </a:t>
            </a:r>
          </a:p>
          <a:p>
            <a:pPr algn="just"/>
            <a:r>
              <a:rPr lang="en-US" dirty="0"/>
              <a:t>HTML 2.0 was developed under the aegis of the Internet Engineering Task Force (IETF) to codify common practice in late 1994.</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45</a:t>
            </a:fld>
            <a:endParaRPr lang="en-US" dirty="0"/>
          </a:p>
        </p:txBody>
      </p:sp>
    </p:spTree>
    <p:extLst>
      <p:ext uri="{BB962C8B-B14F-4D97-AF65-F5344CB8AC3E}">
        <p14:creationId xmlns:p14="http://schemas.microsoft.com/office/powerpoint/2010/main" val="254614985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HTML</a:t>
            </a:r>
            <a:br>
              <a:rPr lang="en-US" dirty="0"/>
            </a:br>
            <a:endParaRPr lang="en-US" dirty="0"/>
          </a:p>
        </p:txBody>
      </p:sp>
      <p:sp>
        <p:nvSpPr>
          <p:cNvPr id="3" name="Content Placeholder 2"/>
          <p:cNvSpPr>
            <a:spLocks noGrp="1"/>
          </p:cNvSpPr>
          <p:nvPr>
            <p:ph idx="1"/>
          </p:nvPr>
        </p:nvSpPr>
        <p:spPr>
          <a:xfrm>
            <a:off x="0" y="726926"/>
            <a:ext cx="9144000" cy="5731228"/>
          </a:xfrm>
        </p:spPr>
        <p:txBody>
          <a:bodyPr>
            <a:normAutofit lnSpcReduction="10000"/>
          </a:bodyPr>
          <a:lstStyle/>
          <a:p>
            <a:pPr algn="just"/>
            <a:r>
              <a:rPr lang="en-US" dirty="0"/>
              <a:t>In late 1994, Tim Berners-Lee, who developed the initial version of HTML, started the World Wide Web Consortium (W3C), whose primary purpose was to develop and distribute standards for Web technologies, starting with HTML. </a:t>
            </a:r>
          </a:p>
          <a:p>
            <a:pPr algn="just"/>
            <a:r>
              <a:rPr lang="en-US" dirty="0"/>
              <a:t>HTML 3.2 (1996) W3C proposed much richer versions. </a:t>
            </a:r>
          </a:p>
          <a:p>
            <a:pPr lvl="1" algn="just"/>
            <a:r>
              <a:rPr lang="en-US" dirty="0"/>
              <a:t>Achieving interoperability lowers costs to content providers since they must develop only one version of a document. </a:t>
            </a:r>
          </a:p>
          <a:p>
            <a:pPr lvl="1" algn="just"/>
            <a:r>
              <a:rPr lang="en-US" dirty="0"/>
              <a:t>If the effort is not made, there is much greater risk that the Web will devolve into a proprietary world of incompatible formats, ultimately reducing the Web's commercial potential for all participants.</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46</a:t>
            </a:fld>
            <a:endParaRPr lang="en-US" dirty="0"/>
          </a:p>
        </p:txBody>
      </p:sp>
    </p:spTree>
    <p:extLst>
      <p:ext uri="{BB962C8B-B14F-4D97-AF65-F5344CB8AC3E}">
        <p14:creationId xmlns:p14="http://schemas.microsoft.com/office/powerpoint/2010/main" val="174477094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HTML</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 HTML 4.0 was published in late 1997 by W3C</a:t>
            </a:r>
          </a:p>
          <a:p>
            <a:pPr algn="just"/>
            <a:r>
              <a:rPr lang="en-US" dirty="0"/>
              <a:t>The 4.01 version of HTML was approved by W3C in late 1999</a:t>
            </a:r>
          </a:p>
          <a:p>
            <a:pPr algn="just"/>
            <a:r>
              <a:rPr lang="en-US" dirty="0"/>
              <a:t>HTML5 can be said for as an extended version of HTML 4.01 which is the latest version, published in the year </a:t>
            </a:r>
            <a:r>
              <a:rPr lang="en-US" i="1" dirty="0"/>
              <a:t>2014</a:t>
            </a:r>
            <a:r>
              <a:rPr lang="en-US" dirty="0"/>
              <a:t>.</a:t>
            </a:r>
          </a:p>
          <a:p>
            <a:pPr algn="just"/>
            <a:r>
              <a:rPr lang="en-US" dirty="0"/>
              <a:t>Each version of HTML has attempted to reflect greater consensus among industry players so that the investment made by content providers will not be wasted and that their documents will not become unreadable in a short period of time</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47</a:t>
            </a:fld>
            <a:endParaRPr lang="en-US" dirty="0"/>
          </a:p>
        </p:txBody>
      </p:sp>
    </p:spTree>
    <p:extLst>
      <p:ext uri="{BB962C8B-B14F-4D97-AF65-F5344CB8AC3E}">
        <p14:creationId xmlns:p14="http://schemas.microsoft.com/office/powerpoint/2010/main" val="247338189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Vision</a:t>
            </a:r>
            <a:br>
              <a:rPr lang="en-US" dirty="0"/>
            </a:br>
            <a:endParaRPr lang="en-US" dirty="0"/>
          </a:p>
        </p:txBody>
      </p:sp>
      <p:sp>
        <p:nvSpPr>
          <p:cNvPr id="3" name="Content Placeholder 2"/>
          <p:cNvSpPr>
            <a:spLocks noGrp="1"/>
          </p:cNvSpPr>
          <p:nvPr>
            <p:ph idx="1"/>
          </p:nvPr>
        </p:nvSpPr>
        <p:spPr>
          <a:xfrm>
            <a:off x="0" y="686585"/>
            <a:ext cx="9144000" cy="5731228"/>
          </a:xfrm>
        </p:spPr>
        <p:txBody>
          <a:bodyPr/>
          <a:lstStyle/>
          <a:p>
            <a:pPr algn="just"/>
            <a:r>
              <a:rPr lang="en-US" dirty="0"/>
              <a:t>HTML has been developed with the vision that all manner of devices should be able to use information on the Web: </a:t>
            </a:r>
          </a:p>
          <a:p>
            <a:pPr lvl="1" algn="just"/>
            <a:r>
              <a:rPr lang="en-US" dirty="0"/>
              <a:t>PCs with graphics displays of varying resolution and color depth,</a:t>
            </a:r>
          </a:p>
          <a:p>
            <a:pPr lvl="1" algn="just"/>
            <a:r>
              <a:rPr lang="en-US" dirty="0"/>
              <a:t>cellular telephones, </a:t>
            </a:r>
          </a:p>
          <a:p>
            <a:pPr lvl="1" algn="just"/>
            <a:r>
              <a:rPr lang="en-US" dirty="0"/>
              <a:t>handheld devices, </a:t>
            </a:r>
          </a:p>
          <a:p>
            <a:pPr lvl="1" algn="just"/>
            <a:r>
              <a:rPr lang="en-US" dirty="0"/>
              <a:t>devices for speech for output and input, </a:t>
            </a:r>
          </a:p>
          <a:p>
            <a:pPr lvl="1" algn="just"/>
            <a:r>
              <a:rPr lang="en-US" dirty="0"/>
              <a:t>computers with high or low bandwidth, and so on.</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48</a:t>
            </a:fld>
            <a:endParaRPr lang="en-US" dirty="0"/>
          </a:p>
        </p:txBody>
      </p:sp>
    </p:spTree>
    <p:extLst>
      <p:ext uri="{BB962C8B-B14F-4D97-AF65-F5344CB8AC3E}">
        <p14:creationId xmlns:p14="http://schemas.microsoft.com/office/powerpoint/2010/main" val="3640612368"/>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Page Structure</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74769" y="833718"/>
            <a:ext cx="8594461" cy="5822576"/>
          </a:xfrm>
          <a:prstGeom prst="rect">
            <a:avLst/>
          </a:prstGeom>
        </p:spPr>
      </p:pic>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49</a:t>
            </a:fld>
            <a:endParaRPr lang="en-US" dirty="0"/>
          </a:p>
        </p:txBody>
      </p:sp>
    </p:spTree>
    <p:extLst>
      <p:ext uri="{BB962C8B-B14F-4D97-AF65-F5344CB8AC3E}">
        <p14:creationId xmlns:p14="http://schemas.microsoft.com/office/powerpoint/2010/main" val="40094070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7625" y="96839"/>
            <a:ext cx="9048750" cy="615856"/>
          </a:xfrm>
        </p:spPr>
        <p:txBody>
          <a:bodyPr/>
          <a:lstStyle/>
          <a:p>
            <a:pPr>
              <a:spcBef>
                <a:spcPct val="20000"/>
              </a:spcBef>
            </a:pPr>
            <a:r>
              <a:rPr lang="en-US" altLang="en-US" sz="3600" dirty="0"/>
              <a:t>History of Internet </a:t>
            </a:r>
            <a:r>
              <a:rPr lang="en-US" altLang="en-US" sz="3600" dirty="0" err="1"/>
              <a:t>Cont</a:t>
            </a:r>
            <a:r>
              <a:rPr lang="en-US" altLang="en-US" sz="3600" dirty="0"/>
              <a:t>…</a:t>
            </a:r>
          </a:p>
        </p:txBody>
      </p:sp>
      <p:sp>
        <p:nvSpPr>
          <p:cNvPr id="123907" name="Rectangle 3"/>
          <p:cNvSpPr>
            <a:spLocks noGrp="1" noChangeArrowheads="1"/>
          </p:cNvSpPr>
          <p:nvPr>
            <p:ph type="body" idx="1"/>
          </p:nvPr>
        </p:nvSpPr>
        <p:spPr>
          <a:xfrm>
            <a:off x="47625" y="891988"/>
            <a:ext cx="9048749" cy="4800600"/>
          </a:xfrm>
        </p:spPr>
        <p:txBody>
          <a:bodyPr/>
          <a:lstStyle/>
          <a:p>
            <a:pPr marL="168275" indent="-168275" algn="just">
              <a:lnSpc>
                <a:spcPct val="100000"/>
              </a:lnSpc>
              <a:spcBef>
                <a:spcPct val="20000"/>
              </a:spcBef>
              <a:buSzTx/>
            </a:pPr>
            <a:r>
              <a:rPr lang="en-US" altLang="en-US" b="0" dirty="0"/>
              <a:t>Origins </a:t>
            </a:r>
            <a:r>
              <a:rPr lang="en-US" altLang="en-US" b="0" dirty="0" err="1"/>
              <a:t>cont</a:t>
            </a:r>
            <a:r>
              <a:rPr lang="en-US" altLang="en-US" b="0" dirty="0"/>
              <a:t>…</a:t>
            </a:r>
          </a:p>
          <a:p>
            <a:pPr marL="568325" lvl="1" indent="-168275" algn="just">
              <a:lnSpc>
                <a:spcPct val="100000"/>
              </a:lnSpc>
              <a:spcBef>
                <a:spcPct val="20000"/>
              </a:spcBef>
              <a:buSzTx/>
            </a:pPr>
            <a:r>
              <a:rPr lang="en-US" altLang="en-US" dirty="0"/>
              <a:t>Because </a:t>
            </a:r>
            <a:r>
              <a:rPr lang="en-US" altLang="en-US" dirty="0" err="1"/>
              <a:t>ARPAnet</a:t>
            </a:r>
            <a:r>
              <a:rPr lang="en-US" altLang="en-US" dirty="0"/>
              <a:t> was available only to laboratories and universities that conducted ARPA-funded research, the </a:t>
            </a:r>
            <a:r>
              <a:rPr lang="en-US" altLang="en-US" dirty="0">
                <a:solidFill>
                  <a:srgbClr val="C00000"/>
                </a:solidFill>
              </a:rPr>
              <a:t>great majority of educational institutions were not connected</a:t>
            </a:r>
            <a:r>
              <a:rPr lang="en-US" altLang="en-US" dirty="0"/>
              <a:t>. </a:t>
            </a:r>
          </a:p>
          <a:p>
            <a:pPr marL="568325" lvl="1" indent="-168275" algn="just">
              <a:lnSpc>
                <a:spcPct val="100000"/>
              </a:lnSpc>
              <a:spcBef>
                <a:spcPct val="20000"/>
              </a:spcBef>
              <a:buSzTx/>
            </a:pPr>
            <a:r>
              <a:rPr lang="en-US" dirty="0"/>
              <a:t>As a result, several other networks were developed  during the late 1970s and early 1980s, with BITNET and CSNET among them. </a:t>
            </a:r>
          </a:p>
          <a:p>
            <a:pPr marL="568325" lvl="1" indent="-168275" algn="just">
              <a:lnSpc>
                <a:spcPct val="100000"/>
              </a:lnSpc>
              <a:spcBef>
                <a:spcPct val="20000"/>
              </a:spcBef>
              <a:buSzTx/>
            </a:pPr>
            <a:r>
              <a:rPr lang="en-US" dirty="0"/>
              <a:t>BITNET, which is an acronym for </a:t>
            </a:r>
            <a:r>
              <a:rPr lang="en-US" i="1" dirty="0">
                <a:solidFill>
                  <a:srgbClr val="FF0000"/>
                </a:solidFill>
              </a:rPr>
              <a:t>B</a:t>
            </a:r>
            <a:r>
              <a:rPr lang="en-US" dirty="0">
                <a:solidFill>
                  <a:srgbClr val="FF0000"/>
                </a:solidFill>
              </a:rPr>
              <a:t>ecause </a:t>
            </a:r>
            <a:r>
              <a:rPr lang="en-US" i="1" dirty="0">
                <a:solidFill>
                  <a:srgbClr val="FF0000"/>
                </a:solidFill>
              </a:rPr>
              <a:t>I</a:t>
            </a:r>
            <a:r>
              <a:rPr lang="en-US" dirty="0">
                <a:solidFill>
                  <a:srgbClr val="FF0000"/>
                </a:solidFill>
              </a:rPr>
              <a:t>t’s </a:t>
            </a:r>
            <a:r>
              <a:rPr lang="en-US" i="1" dirty="0">
                <a:solidFill>
                  <a:srgbClr val="FF0000"/>
                </a:solidFill>
              </a:rPr>
              <a:t>T</a:t>
            </a:r>
            <a:r>
              <a:rPr lang="en-US" dirty="0">
                <a:solidFill>
                  <a:srgbClr val="FF0000"/>
                </a:solidFill>
              </a:rPr>
              <a:t>ime</a:t>
            </a:r>
            <a:br>
              <a:rPr lang="en-US" dirty="0">
                <a:solidFill>
                  <a:srgbClr val="FF0000"/>
                </a:solidFill>
              </a:rPr>
            </a:br>
            <a:r>
              <a:rPr lang="en-US" i="1" dirty="0">
                <a:solidFill>
                  <a:srgbClr val="FF0000"/>
                </a:solidFill>
              </a:rPr>
              <a:t>Net</a:t>
            </a:r>
            <a:r>
              <a:rPr lang="en-US" dirty="0">
                <a:solidFill>
                  <a:srgbClr val="FF0000"/>
                </a:solidFill>
              </a:rPr>
              <a:t>work</a:t>
            </a:r>
            <a:r>
              <a:rPr lang="en-US" dirty="0"/>
              <a:t>, began at the City University of New York. </a:t>
            </a:r>
          </a:p>
          <a:p>
            <a:pPr marL="1025525" lvl="2" indent="-168275" algn="just">
              <a:lnSpc>
                <a:spcPct val="100000"/>
              </a:lnSpc>
              <a:spcBef>
                <a:spcPct val="20000"/>
              </a:spcBef>
              <a:buSzTx/>
            </a:pPr>
            <a:r>
              <a:rPr lang="en-US" dirty="0"/>
              <a:t>It was built initially to provide </a:t>
            </a:r>
            <a:r>
              <a:rPr lang="en-US" dirty="0">
                <a:solidFill>
                  <a:srgbClr val="C00000"/>
                </a:solidFill>
              </a:rPr>
              <a:t>electronic mail </a:t>
            </a:r>
            <a:r>
              <a:rPr lang="en-US" dirty="0"/>
              <a:t>and </a:t>
            </a:r>
            <a:r>
              <a:rPr lang="en-US" dirty="0">
                <a:solidFill>
                  <a:srgbClr val="C00000"/>
                </a:solidFill>
              </a:rPr>
              <a:t>file transfers</a:t>
            </a:r>
            <a:r>
              <a:rPr lang="en-US" dirty="0"/>
              <a:t>.</a:t>
            </a:r>
          </a:p>
          <a:p>
            <a:pPr marL="400050" lvl="1" indent="0" algn="just">
              <a:lnSpc>
                <a:spcPct val="100000"/>
              </a:lnSpc>
              <a:spcBef>
                <a:spcPct val="20000"/>
              </a:spcBef>
              <a:buSzTx/>
              <a:buNone/>
            </a:pPr>
            <a:br>
              <a:rPr lang="en-US" dirty="0"/>
            </a:br>
            <a:br>
              <a:rPr lang="en-US" dirty="0"/>
            </a:br>
            <a:endParaRPr lang="en-US" altLang="en-US" b="0" dirty="0"/>
          </a:p>
        </p:txBody>
      </p:sp>
      <p:sp>
        <p:nvSpPr>
          <p:cNvPr id="2" name="Slide Number Placeholder 1">
            <a:extLst>
              <a:ext uri="{FF2B5EF4-FFF2-40B4-BE49-F238E27FC236}">
                <a16:creationId xmlns:a16="http://schemas.microsoft.com/office/drawing/2014/main" id="{FA243A37-64FD-9E08-3AD4-BEA07709D920}"/>
              </a:ext>
            </a:extLst>
          </p:cNvPr>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Tree>
    <p:extLst>
      <p:ext uri="{BB962C8B-B14F-4D97-AF65-F5344CB8AC3E}">
        <p14:creationId xmlns:p14="http://schemas.microsoft.com/office/powerpoint/2010/main" val="371728829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br>
              <a:rPr lang="en-US" dirty="0"/>
            </a:br>
            <a:endParaRPr lang="en-US" dirty="0"/>
          </a:p>
        </p:txBody>
      </p:sp>
      <p:sp>
        <p:nvSpPr>
          <p:cNvPr id="3" name="Content Placeholder 2"/>
          <p:cNvSpPr>
            <a:spLocks noGrp="1"/>
          </p:cNvSpPr>
          <p:nvPr>
            <p:ph idx="1"/>
          </p:nvPr>
        </p:nvSpPr>
        <p:spPr>
          <a:xfrm>
            <a:off x="0" y="726926"/>
            <a:ext cx="9144000" cy="5731228"/>
          </a:xfrm>
        </p:spPr>
        <p:txBody>
          <a:bodyPr>
            <a:normAutofit lnSpcReduction="10000"/>
          </a:bodyPr>
          <a:lstStyle/>
          <a:p>
            <a:pPr algn="just"/>
            <a:r>
              <a:rPr lang="en-US" dirty="0"/>
              <a:t>HTML tags can be considered as hidden keywords or commands incorporated in HTML which holds the capability to define how your browser will display the content and format of the web page. </a:t>
            </a:r>
          </a:p>
          <a:p>
            <a:pPr algn="just"/>
            <a:r>
              <a:rPr lang="en-US" dirty="0"/>
              <a:t>Most tags of HTML have </a:t>
            </a:r>
            <a:r>
              <a:rPr lang="en-US" dirty="0">
                <a:solidFill>
                  <a:srgbClr val="C00000"/>
                </a:solidFill>
              </a:rPr>
              <a:t>two sections</a:t>
            </a:r>
            <a:r>
              <a:rPr lang="en-US" dirty="0"/>
              <a:t>, </a:t>
            </a:r>
            <a:r>
              <a:rPr lang="en-US" dirty="0">
                <a:solidFill>
                  <a:srgbClr val="C00000"/>
                </a:solidFill>
              </a:rPr>
              <a:t>an opening</a:t>
            </a:r>
            <a:r>
              <a:rPr lang="en-US" dirty="0"/>
              <a:t>, and </a:t>
            </a:r>
            <a:r>
              <a:rPr lang="en-US" dirty="0">
                <a:solidFill>
                  <a:srgbClr val="C00000"/>
                </a:solidFill>
              </a:rPr>
              <a:t>a closing part</a:t>
            </a:r>
            <a:r>
              <a:rPr lang="en-US" dirty="0"/>
              <a:t>, and any text written within that has its effect based on the category of the tag. </a:t>
            </a:r>
          </a:p>
          <a:p>
            <a:pPr algn="just"/>
            <a:r>
              <a:rPr lang="en-US" dirty="0"/>
              <a:t>The most common example is the </a:t>
            </a:r>
            <a:r>
              <a:rPr lang="en-US" i="1" dirty="0"/>
              <a:t>&lt;html&gt;</a:t>
            </a:r>
            <a:r>
              <a:rPr lang="en-US" dirty="0"/>
              <a:t> tag which has both starting tag and ending tag.</a:t>
            </a:r>
          </a:p>
          <a:p>
            <a:pPr algn="just"/>
            <a:r>
              <a:rPr lang="en-US" dirty="0"/>
              <a:t>HTML tag which is usually written as &lt;html&gt;…. &lt;/html&gt; or &lt;HTML&gt;…. &lt;/HTML&gt; </a:t>
            </a:r>
            <a:r>
              <a:rPr lang="en-US" dirty="0">
                <a:solidFill>
                  <a:srgbClr val="C00000"/>
                </a:solidFill>
              </a:rPr>
              <a:t>is the only tag which is a must for writing HTML pages</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50</a:t>
            </a:fld>
            <a:endParaRPr lang="en-US" dirty="0"/>
          </a:p>
        </p:txBody>
      </p:sp>
    </p:spTree>
    <p:extLst>
      <p:ext uri="{BB962C8B-B14F-4D97-AF65-F5344CB8AC3E}">
        <p14:creationId xmlns:p14="http://schemas.microsoft.com/office/powerpoint/2010/main" val="36475664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HTML tag has both </a:t>
            </a:r>
            <a:r>
              <a:rPr lang="en-US" dirty="0" err="1">
                <a:solidFill>
                  <a:srgbClr val="C00000"/>
                </a:solidFill>
              </a:rPr>
              <a:t>a</a:t>
            </a:r>
            <a:r>
              <a:rPr lang="en-US" dirty="0">
                <a:solidFill>
                  <a:srgbClr val="C00000"/>
                </a:solidFill>
              </a:rPr>
              <a:t> opening &lt;html&gt;</a:t>
            </a:r>
            <a:r>
              <a:rPr lang="en-US" dirty="0"/>
              <a:t> and a closing </a:t>
            </a:r>
            <a:r>
              <a:rPr lang="en-US" dirty="0">
                <a:solidFill>
                  <a:srgbClr val="C00000"/>
                </a:solidFill>
              </a:rPr>
              <a:t>tag &lt;/html&gt;</a:t>
            </a:r>
            <a:r>
              <a:rPr lang="en-US" dirty="0"/>
              <a:t>. </a:t>
            </a:r>
          </a:p>
          <a:p>
            <a:pPr algn="just"/>
            <a:r>
              <a:rPr lang="en-US" dirty="0">
                <a:solidFill>
                  <a:srgbClr val="C00000"/>
                </a:solidFill>
              </a:rPr>
              <a:t>The closing of tags</a:t>
            </a:r>
            <a:r>
              <a:rPr lang="en-US" dirty="0"/>
              <a:t> is done by a </a:t>
            </a:r>
            <a:r>
              <a:rPr lang="en-US" dirty="0">
                <a:solidFill>
                  <a:srgbClr val="C00000"/>
                </a:solidFill>
              </a:rPr>
              <a:t>forward slash (/) </a:t>
            </a:r>
            <a:r>
              <a:rPr lang="en-US" dirty="0"/>
              <a:t>at the </a:t>
            </a:r>
            <a:r>
              <a:rPr lang="en-US" dirty="0">
                <a:solidFill>
                  <a:srgbClr val="C00000"/>
                </a:solidFill>
              </a:rPr>
              <a:t>very start of the tag name</a:t>
            </a:r>
            <a:r>
              <a:rPr lang="en-US" dirty="0"/>
              <a:t>. </a:t>
            </a:r>
          </a:p>
          <a:p>
            <a:pPr algn="just"/>
            <a:r>
              <a:rPr lang="en-US" dirty="0"/>
              <a:t>These types of tags having both opening and closing tags are called </a:t>
            </a:r>
            <a:r>
              <a:rPr lang="en-US" b="1" dirty="0">
                <a:solidFill>
                  <a:srgbClr val="C00000"/>
                </a:solidFill>
              </a:rPr>
              <a:t>container tags</a:t>
            </a:r>
            <a:r>
              <a:rPr lang="en-US" dirty="0"/>
              <a:t>.</a:t>
            </a:r>
          </a:p>
          <a:p>
            <a:pPr algn="just"/>
            <a:r>
              <a:rPr lang="en-US" dirty="0"/>
              <a:t>Those who only have an opening tag and no closing tag are called </a:t>
            </a:r>
            <a:r>
              <a:rPr lang="en-US" b="1" dirty="0">
                <a:solidFill>
                  <a:srgbClr val="C00000"/>
                </a:solidFill>
              </a:rPr>
              <a:t>empty tags</a:t>
            </a:r>
            <a:r>
              <a:rPr lang="en-US" dirty="0"/>
              <a:t>.</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51</a:t>
            </a:fld>
            <a:endParaRPr lang="en-US" dirty="0"/>
          </a:p>
        </p:txBody>
      </p:sp>
    </p:spTree>
    <p:extLst>
      <p:ext uri="{BB962C8B-B14F-4D97-AF65-F5344CB8AC3E}">
        <p14:creationId xmlns:p14="http://schemas.microsoft.com/office/powerpoint/2010/main" val="3196428765"/>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HTML Elements represent semantics, or meaning. </a:t>
            </a:r>
          </a:p>
          <a:p>
            <a:pPr lvl="1" algn="just"/>
            <a:r>
              <a:rPr lang="en-US" dirty="0"/>
              <a:t>For example, The title element represents the title of the document. </a:t>
            </a:r>
          </a:p>
          <a:p>
            <a:pPr lvl="1" algn="just"/>
            <a:r>
              <a:rPr lang="en-US" dirty="0"/>
              <a:t>Most HTML elements are written with a start tag (or opening tag) and an end tag (or closing tag), with the content in between.</a:t>
            </a:r>
          </a:p>
          <a:p>
            <a:pPr algn="just"/>
            <a:r>
              <a:rPr lang="en-US" dirty="0"/>
              <a:t>Elements can also contain </a:t>
            </a:r>
            <a:r>
              <a:rPr lang="en-US" dirty="0">
                <a:solidFill>
                  <a:srgbClr val="C00000"/>
                </a:solidFill>
              </a:rPr>
              <a:t>attributes</a:t>
            </a:r>
            <a:r>
              <a:rPr lang="en-US" dirty="0"/>
              <a:t> that define additional properties of an element. For example, a paragraph, which is represented by the p element, would be written as:</a:t>
            </a:r>
          </a:p>
          <a:p>
            <a:pPr algn="just"/>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52</a:t>
            </a:fld>
            <a:endParaRPr lang="en-US" dirty="0"/>
          </a:p>
        </p:txBody>
      </p:sp>
      <p:pic>
        <p:nvPicPr>
          <p:cNvPr id="5123" name="Picture 3" descr="HTML Element Syntax 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735" y="5210355"/>
            <a:ext cx="5608815" cy="147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60084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 Vs Elements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Technically, an HTML </a:t>
            </a:r>
            <a:r>
              <a:rPr lang="en-US" dirty="0">
                <a:solidFill>
                  <a:srgbClr val="C00000"/>
                </a:solidFill>
              </a:rPr>
              <a:t>element is the collection of start tag</a:t>
            </a:r>
            <a:r>
              <a:rPr lang="en-US" dirty="0"/>
              <a:t>, its </a:t>
            </a:r>
            <a:r>
              <a:rPr lang="en-US" dirty="0">
                <a:solidFill>
                  <a:srgbClr val="C00000"/>
                </a:solidFill>
              </a:rPr>
              <a:t>attributes</a:t>
            </a:r>
            <a:r>
              <a:rPr lang="en-US" dirty="0"/>
              <a:t>, an </a:t>
            </a:r>
            <a:r>
              <a:rPr lang="en-US" dirty="0">
                <a:solidFill>
                  <a:srgbClr val="C00000"/>
                </a:solidFill>
              </a:rPr>
              <a:t>end tag </a:t>
            </a:r>
            <a:r>
              <a:rPr lang="en-US" dirty="0"/>
              <a:t>and </a:t>
            </a:r>
            <a:r>
              <a:rPr lang="en-US" dirty="0">
                <a:solidFill>
                  <a:srgbClr val="C00000"/>
                </a:solidFill>
              </a:rPr>
              <a:t>everything in between</a:t>
            </a:r>
            <a:r>
              <a:rPr lang="en-US" dirty="0"/>
              <a:t>. </a:t>
            </a:r>
          </a:p>
          <a:p>
            <a:pPr algn="just"/>
            <a:r>
              <a:rPr lang="en-US" dirty="0"/>
              <a:t>On the other hand an HTML </a:t>
            </a:r>
            <a:r>
              <a:rPr lang="en-US" dirty="0">
                <a:solidFill>
                  <a:srgbClr val="C00000"/>
                </a:solidFill>
              </a:rPr>
              <a:t>tag either opening or closing</a:t>
            </a:r>
            <a:r>
              <a:rPr lang="en-US" dirty="0"/>
              <a:t> is </a:t>
            </a:r>
            <a:r>
              <a:rPr lang="en-US" dirty="0">
                <a:solidFill>
                  <a:srgbClr val="C00000"/>
                </a:solidFill>
              </a:rPr>
              <a:t>used to mark</a:t>
            </a:r>
            <a:r>
              <a:rPr lang="en-US" dirty="0"/>
              <a:t> the </a:t>
            </a:r>
            <a:r>
              <a:rPr lang="en-US" dirty="0">
                <a:solidFill>
                  <a:srgbClr val="C00000"/>
                </a:solidFill>
              </a:rPr>
              <a:t>start or end</a:t>
            </a:r>
            <a:r>
              <a:rPr lang="en-US" dirty="0"/>
              <a:t> of an element.</a:t>
            </a:r>
          </a:p>
          <a:p>
            <a:pPr algn="just"/>
            <a:r>
              <a:rPr lang="en-US" dirty="0"/>
              <a:t>However, in common usage the terms HTML element and HTML tag are interchangeable i.e. a tag is an element and element is a tag.</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53</a:t>
            </a:fld>
            <a:endParaRPr lang="en-US" dirty="0"/>
          </a:p>
        </p:txBody>
      </p:sp>
    </p:spTree>
    <p:extLst>
      <p:ext uri="{BB962C8B-B14F-4D97-AF65-F5344CB8AC3E}">
        <p14:creationId xmlns:p14="http://schemas.microsoft.com/office/powerpoint/2010/main" val="78900620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Attribute</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sz="2800" dirty="0">
                <a:solidFill>
                  <a:srgbClr val="C00000"/>
                </a:solidFill>
              </a:rPr>
              <a:t>Attribute is the characteristics of any HTML tag</a:t>
            </a:r>
            <a:r>
              <a:rPr lang="en-US" sz="2800" dirty="0"/>
              <a:t> that needs to be placed within the opening tag. </a:t>
            </a:r>
          </a:p>
          <a:p>
            <a:pPr algn="just"/>
            <a:r>
              <a:rPr lang="en-US" sz="2800" dirty="0">
                <a:solidFill>
                  <a:srgbClr val="C00000"/>
                </a:solidFill>
              </a:rPr>
              <a:t>Attributes are case insensitive</a:t>
            </a:r>
            <a:r>
              <a:rPr lang="en-US" sz="2800" dirty="0"/>
              <a:t>. </a:t>
            </a:r>
          </a:p>
          <a:p>
            <a:pPr algn="just"/>
            <a:r>
              <a:rPr lang="en-US" sz="2800" dirty="0"/>
              <a:t>HTML attributes consist of two parts:</a:t>
            </a:r>
          </a:p>
          <a:p>
            <a:pPr lvl="1" algn="just"/>
            <a:r>
              <a:rPr lang="en-US" sz="2400" dirty="0"/>
              <a:t>a name and</a:t>
            </a:r>
          </a:p>
          <a:p>
            <a:pPr lvl="1" algn="just"/>
            <a:r>
              <a:rPr lang="en-US" sz="2400" dirty="0"/>
              <a:t>a value</a:t>
            </a:r>
          </a:p>
          <a:p>
            <a:pPr algn="just"/>
            <a:r>
              <a:rPr lang="en-US" sz="2800" dirty="0"/>
              <a:t>For an attribute, the </a:t>
            </a:r>
            <a:r>
              <a:rPr lang="en-US" sz="2800" dirty="0">
                <a:solidFill>
                  <a:srgbClr val="C00000"/>
                </a:solidFill>
              </a:rPr>
              <a:t>name defines the property to be implemented</a:t>
            </a:r>
            <a:r>
              <a:rPr lang="en-US" sz="2800" dirty="0"/>
              <a:t>. </a:t>
            </a:r>
          </a:p>
          <a:p>
            <a:pPr lvl="1" algn="just"/>
            <a:r>
              <a:rPr lang="en-US" sz="2400" dirty="0"/>
              <a:t>For example, BODY Tag, &lt;body&gt; carries many attributes such as </a:t>
            </a:r>
            <a:r>
              <a:rPr lang="en-US" sz="2400" i="1" dirty="0" err="1"/>
              <a:t>bgcolor</a:t>
            </a:r>
            <a:r>
              <a:rPr lang="en-US" sz="2400" dirty="0"/>
              <a:t>, background using that you can give a specific image or background texture to your page.</a:t>
            </a:r>
          </a:p>
          <a:p>
            <a:pPr algn="just"/>
            <a:r>
              <a:rPr lang="en-US" sz="2800" b="0" i="0" dirty="0">
                <a:solidFill>
                  <a:srgbClr val="000000"/>
                </a:solidFill>
                <a:effectLst/>
              </a:rPr>
              <a:t>The </a:t>
            </a:r>
            <a:r>
              <a:rPr lang="en-US" sz="2800" b="0" i="0" dirty="0">
                <a:solidFill>
                  <a:srgbClr val="C00000"/>
                </a:solidFill>
                <a:effectLst/>
              </a:rPr>
              <a:t>value defines the value which you want to assign to the property and is set within quotations.</a:t>
            </a:r>
            <a:endParaRPr lang="en-US" sz="2800" dirty="0">
              <a:solidFill>
                <a:srgbClr val="C00000"/>
              </a:solidFill>
            </a:endParaRP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54</a:t>
            </a:fld>
            <a:endParaRPr lang="en-US" dirty="0"/>
          </a:p>
        </p:txBody>
      </p:sp>
    </p:spTree>
    <p:extLst>
      <p:ext uri="{BB962C8B-B14F-4D97-AF65-F5344CB8AC3E}">
        <p14:creationId xmlns:p14="http://schemas.microsoft.com/office/powerpoint/2010/main" val="211362631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Attribute</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There are four essential attributes which you can implement on almost all HTML elements:</a:t>
            </a:r>
          </a:p>
          <a:p>
            <a:pPr lvl="1" algn="just"/>
            <a:r>
              <a:rPr lang="en-US" dirty="0"/>
              <a:t>id</a:t>
            </a:r>
          </a:p>
          <a:p>
            <a:pPr lvl="1" algn="just"/>
            <a:r>
              <a:rPr lang="en-US" dirty="0"/>
              <a:t>title</a:t>
            </a:r>
          </a:p>
          <a:p>
            <a:pPr lvl="1" algn="just"/>
            <a:r>
              <a:rPr lang="en-US" dirty="0"/>
              <a:t>class</a:t>
            </a:r>
          </a:p>
          <a:p>
            <a:pPr lvl="1" algn="just"/>
            <a:r>
              <a:rPr lang="en-US" dirty="0"/>
              <a:t>style</a:t>
            </a:r>
          </a:p>
          <a:p>
            <a:pPr lvl="1" algn="just"/>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55</a:t>
            </a:fld>
            <a:endParaRPr lang="en-US" dirty="0"/>
          </a:p>
        </p:txBody>
      </p:sp>
    </p:spTree>
    <p:extLst>
      <p:ext uri="{BB962C8B-B14F-4D97-AF65-F5344CB8AC3E}">
        <p14:creationId xmlns:p14="http://schemas.microsoft.com/office/powerpoint/2010/main" val="578054057"/>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Attribute</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This attribute can be implemented </a:t>
            </a:r>
            <a:r>
              <a:rPr lang="en-US" dirty="0">
                <a:solidFill>
                  <a:srgbClr val="C00000"/>
                </a:solidFill>
              </a:rPr>
              <a:t>for providing unique identification</a:t>
            </a:r>
            <a:r>
              <a:rPr lang="en-US" dirty="0"/>
              <a:t> to any element. </a:t>
            </a:r>
          </a:p>
          <a:p>
            <a:pPr algn="just"/>
            <a:r>
              <a:rPr lang="en-US" dirty="0"/>
              <a:t>There </a:t>
            </a:r>
            <a:r>
              <a:rPr lang="en-US" dirty="0">
                <a:solidFill>
                  <a:srgbClr val="C00000"/>
                </a:solidFill>
              </a:rPr>
              <a:t>are two primary reasons</a:t>
            </a:r>
            <a:r>
              <a:rPr lang="en-US" dirty="0"/>
              <a:t> that you might want to use an id attribute on an element. </a:t>
            </a:r>
          </a:p>
          <a:p>
            <a:pPr lvl="1" algn="just"/>
            <a:r>
              <a:rPr lang="en-US" dirty="0"/>
              <a:t>The id attribute provides a unique identifier which eventually makes possible in identifying the HTML element. </a:t>
            </a:r>
          </a:p>
          <a:p>
            <a:pPr lvl="1" algn="just"/>
            <a:r>
              <a:rPr lang="en-US" dirty="0"/>
              <a:t>When you are containing two elements having the same name within the same script, id attribute helps to distinguish the two same elements via the unique ID.</a:t>
            </a:r>
          </a:p>
          <a:p>
            <a:pPr marL="0" indent="0" algn="just">
              <a:buNone/>
            </a:pPr>
            <a:endParaRPr lang="en-US" sz="2400" dirty="0">
              <a:solidFill>
                <a:srgbClr val="000088"/>
              </a:solidFill>
              <a:latin typeface="Source Code Pro"/>
            </a:endParaRPr>
          </a:p>
          <a:p>
            <a:pPr marL="400050" lvl="1" indent="0" algn="just">
              <a:buNone/>
            </a:pPr>
            <a:r>
              <a:rPr lang="en-US" sz="2000" dirty="0">
                <a:solidFill>
                  <a:srgbClr val="000088"/>
                </a:solidFill>
                <a:latin typeface="Source Code Pro"/>
              </a:rPr>
              <a:t>&lt;p</a:t>
            </a:r>
            <a:r>
              <a:rPr lang="en-US" sz="2000" dirty="0">
                <a:solidFill>
                  <a:srgbClr val="000000"/>
                </a:solidFill>
                <a:latin typeface="Source Code Pro"/>
              </a:rPr>
              <a:t> </a:t>
            </a:r>
            <a:r>
              <a:rPr lang="en-US" sz="2000" dirty="0">
                <a:solidFill>
                  <a:srgbClr val="660066"/>
                </a:solidFill>
                <a:latin typeface="Source Code Pro"/>
              </a:rPr>
              <a:t>id</a:t>
            </a:r>
            <a:r>
              <a:rPr lang="en-US" sz="2000" dirty="0">
                <a:solidFill>
                  <a:srgbClr val="000000"/>
                </a:solidFill>
                <a:latin typeface="Source Code Pro"/>
              </a:rPr>
              <a:t> </a:t>
            </a:r>
            <a:r>
              <a:rPr lang="en-US" sz="2000" dirty="0">
                <a:solidFill>
                  <a:srgbClr val="666600"/>
                </a:solidFill>
                <a:latin typeface="Source Code Pro"/>
              </a:rPr>
              <a:t>=</a:t>
            </a:r>
            <a:r>
              <a:rPr lang="en-US" sz="2000" dirty="0">
                <a:solidFill>
                  <a:srgbClr val="000000"/>
                </a:solidFill>
                <a:latin typeface="Source Code Pro"/>
              </a:rPr>
              <a:t> </a:t>
            </a:r>
            <a:r>
              <a:rPr lang="en-US" sz="2000" dirty="0">
                <a:solidFill>
                  <a:srgbClr val="008800"/>
                </a:solidFill>
                <a:latin typeface="Source Code Pro"/>
              </a:rPr>
              <a:t>"para1"</a:t>
            </a:r>
            <a:r>
              <a:rPr lang="en-US" sz="2000" dirty="0">
                <a:solidFill>
                  <a:srgbClr val="000088"/>
                </a:solidFill>
                <a:latin typeface="Source Code Pro"/>
              </a:rPr>
              <a:t>&gt;</a:t>
            </a:r>
            <a:r>
              <a:rPr lang="en-US" sz="2000" dirty="0">
                <a:solidFill>
                  <a:srgbClr val="000000"/>
                </a:solidFill>
                <a:latin typeface="Source Code Pro"/>
              </a:rPr>
              <a:t> Paragraph 1 in your HTML document.</a:t>
            </a:r>
            <a:r>
              <a:rPr lang="en-US" sz="2000" dirty="0">
                <a:solidFill>
                  <a:srgbClr val="000088"/>
                </a:solidFill>
                <a:latin typeface="Source Code Pro"/>
              </a:rPr>
              <a:t>&lt;/p&gt;</a:t>
            </a:r>
            <a:r>
              <a:rPr lang="en-US" sz="2000" dirty="0">
                <a:solidFill>
                  <a:srgbClr val="000000"/>
                </a:solidFill>
                <a:latin typeface="Source Code Pro"/>
              </a:rPr>
              <a:t> </a:t>
            </a:r>
          </a:p>
          <a:p>
            <a:pPr marL="400050" lvl="1" indent="0" algn="just">
              <a:buNone/>
            </a:pPr>
            <a:r>
              <a:rPr lang="en-US" sz="2000" dirty="0">
                <a:solidFill>
                  <a:srgbClr val="000088"/>
                </a:solidFill>
                <a:latin typeface="Source Code Pro"/>
              </a:rPr>
              <a:t>&lt;p</a:t>
            </a:r>
            <a:r>
              <a:rPr lang="en-US" sz="2000" dirty="0">
                <a:solidFill>
                  <a:srgbClr val="000000"/>
                </a:solidFill>
                <a:latin typeface="Source Code Pro"/>
              </a:rPr>
              <a:t> </a:t>
            </a:r>
            <a:r>
              <a:rPr lang="en-US" sz="2000" dirty="0">
                <a:solidFill>
                  <a:srgbClr val="660066"/>
                </a:solidFill>
                <a:latin typeface="Source Code Pro"/>
              </a:rPr>
              <a:t>id</a:t>
            </a:r>
            <a:r>
              <a:rPr lang="en-US" sz="2000" dirty="0">
                <a:solidFill>
                  <a:srgbClr val="000000"/>
                </a:solidFill>
                <a:latin typeface="Source Code Pro"/>
              </a:rPr>
              <a:t> </a:t>
            </a:r>
            <a:r>
              <a:rPr lang="en-US" sz="2000" dirty="0">
                <a:solidFill>
                  <a:srgbClr val="666600"/>
                </a:solidFill>
                <a:latin typeface="Source Code Pro"/>
              </a:rPr>
              <a:t>=</a:t>
            </a:r>
            <a:r>
              <a:rPr lang="en-US" sz="2000" dirty="0">
                <a:solidFill>
                  <a:srgbClr val="000000"/>
                </a:solidFill>
                <a:latin typeface="Source Code Pro"/>
              </a:rPr>
              <a:t> </a:t>
            </a:r>
            <a:r>
              <a:rPr lang="en-US" sz="2000" dirty="0">
                <a:solidFill>
                  <a:srgbClr val="008800"/>
                </a:solidFill>
                <a:latin typeface="Source Code Pro"/>
              </a:rPr>
              <a:t>"para2"</a:t>
            </a:r>
            <a:r>
              <a:rPr lang="en-US" sz="2000" dirty="0">
                <a:solidFill>
                  <a:srgbClr val="000088"/>
                </a:solidFill>
                <a:latin typeface="Source Code Pro"/>
              </a:rPr>
              <a:t>&gt;</a:t>
            </a:r>
            <a:r>
              <a:rPr lang="en-US" sz="2000" dirty="0">
                <a:solidFill>
                  <a:srgbClr val="000000"/>
                </a:solidFill>
                <a:latin typeface="Source Code Pro"/>
              </a:rPr>
              <a:t> Paragraph 2 in your HTML document.</a:t>
            </a:r>
            <a:r>
              <a:rPr lang="en-US" sz="2000" dirty="0">
                <a:solidFill>
                  <a:srgbClr val="000088"/>
                </a:solidFill>
                <a:latin typeface="Source Code Pro"/>
              </a:rPr>
              <a:t>&lt;/p&gt;</a:t>
            </a:r>
            <a:endParaRPr lang="en-US" sz="2000" dirty="0"/>
          </a:p>
          <a:p>
            <a:pPr algn="just"/>
            <a:endParaRPr lang="en-US" dirty="0"/>
          </a:p>
          <a:p>
            <a:pPr lvl="1" algn="just"/>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56</a:t>
            </a:fld>
            <a:endParaRPr lang="en-US" dirty="0"/>
          </a:p>
        </p:txBody>
      </p:sp>
    </p:spTree>
    <p:extLst>
      <p:ext uri="{BB962C8B-B14F-4D97-AF65-F5344CB8AC3E}">
        <p14:creationId xmlns:p14="http://schemas.microsoft.com/office/powerpoint/2010/main" val="359373046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Attribute</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 </a:t>
            </a:r>
            <a:r>
              <a:rPr lang="en-US" i="1" dirty="0"/>
              <a:t>title</a:t>
            </a:r>
            <a:r>
              <a:rPr lang="en-US" dirty="0"/>
              <a:t> attribute gives a </a:t>
            </a:r>
            <a:r>
              <a:rPr lang="en-US" dirty="0">
                <a:solidFill>
                  <a:srgbClr val="C00000"/>
                </a:solidFill>
              </a:rPr>
              <a:t>recommended title for your element</a:t>
            </a:r>
            <a:r>
              <a:rPr lang="en-US" dirty="0"/>
              <a:t>.</a:t>
            </a:r>
          </a:p>
          <a:p>
            <a:pPr algn="just"/>
            <a:r>
              <a:rPr lang="en-US" dirty="0"/>
              <a:t>Its </a:t>
            </a:r>
            <a:r>
              <a:rPr lang="en-US" dirty="0">
                <a:solidFill>
                  <a:srgbClr val="C00000"/>
                </a:solidFill>
              </a:rPr>
              <a:t>behavior depends on the element upon which it's implemented</a:t>
            </a:r>
            <a:r>
              <a:rPr lang="en-US" dirty="0"/>
              <a:t>, even though this is often implemented to display a tooltip if the cursor hovers (comes over) the element.</a:t>
            </a:r>
          </a:p>
          <a:p>
            <a:pPr marL="457200" lvl="1" indent="0" algn="just">
              <a:buNone/>
            </a:pPr>
            <a:endParaRPr lang="en-US" sz="2400" dirty="0">
              <a:solidFill>
                <a:srgbClr val="000088"/>
              </a:solidFill>
              <a:latin typeface="Source Code Pro"/>
            </a:endParaRPr>
          </a:p>
          <a:p>
            <a:pPr marL="457200" lvl="1" indent="0" algn="just">
              <a:buNone/>
            </a:pPr>
            <a:r>
              <a:rPr lang="en-US" sz="2000" dirty="0">
                <a:solidFill>
                  <a:srgbClr val="000088"/>
                </a:solidFill>
                <a:latin typeface="Source Code Pro"/>
              </a:rPr>
              <a:t>&lt;h3</a:t>
            </a:r>
            <a:r>
              <a:rPr lang="en-US" sz="2000" dirty="0">
                <a:solidFill>
                  <a:srgbClr val="000000"/>
                </a:solidFill>
                <a:latin typeface="Source Code Pro"/>
              </a:rPr>
              <a:t> </a:t>
            </a:r>
            <a:r>
              <a:rPr lang="en-US" sz="2000" dirty="0">
                <a:solidFill>
                  <a:srgbClr val="660066"/>
                </a:solidFill>
                <a:latin typeface="Source Code Pro"/>
              </a:rPr>
              <a:t>title</a:t>
            </a:r>
            <a:r>
              <a:rPr lang="en-US" sz="2000" dirty="0">
                <a:solidFill>
                  <a:srgbClr val="666600"/>
                </a:solidFill>
                <a:latin typeface="Source Code Pro"/>
              </a:rPr>
              <a:t>=</a:t>
            </a:r>
            <a:r>
              <a:rPr lang="en-US" sz="2000" dirty="0">
                <a:solidFill>
                  <a:srgbClr val="008800"/>
                </a:solidFill>
                <a:latin typeface="Source Code Pro"/>
              </a:rPr>
              <a:t>"Welcome to my Journal"</a:t>
            </a:r>
            <a:r>
              <a:rPr lang="en-US" sz="2000" dirty="0">
                <a:solidFill>
                  <a:srgbClr val="000088"/>
                </a:solidFill>
                <a:latin typeface="Source Code Pro"/>
              </a:rPr>
              <a:t>&gt;</a:t>
            </a:r>
            <a:r>
              <a:rPr lang="en-US" sz="2000" dirty="0">
                <a:solidFill>
                  <a:srgbClr val="000000"/>
                </a:solidFill>
                <a:latin typeface="Source Code Pro"/>
              </a:rPr>
              <a:t>Please visit</a:t>
            </a:r>
            <a:r>
              <a:rPr lang="en-US" sz="2000" dirty="0">
                <a:solidFill>
                  <a:srgbClr val="000088"/>
                </a:solidFill>
                <a:latin typeface="Source Code Pro"/>
              </a:rPr>
              <a:t>&lt;/h3&gt;</a:t>
            </a:r>
            <a:endParaRPr lang="en-US" sz="2000"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57</a:t>
            </a:fld>
            <a:endParaRPr lang="en-US" dirty="0"/>
          </a:p>
        </p:txBody>
      </p:sp>
    </p:spTree>
    <p:extLst>
      <p:ext uri="{BB962C8B-B14F-4D97-AF65-F5344CB8AC3E}">
        <p14:creationId xmlns:p14="http://schemas.microsoft.com/office/powerpoint/2010/main" val="177120061"/>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Attribute</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This attribute is implemented by combining an element through a stylesheet (CSS), and identify the element's class. </a:t>
            </a:r>
          </a:p>
          <a:p>
            <a:pPr algn="just"/>
            <a:r>
              <a:rPr lang="en-US" dirty="0"/>
              <a:t>For more about class attribute, you can follow the Cascading Style Sheet (CSS).</a:t>
            </a:r>
          </a:p>
          <a:p>
            <a:pPr algn="just"/>
            <a:endParaRPr lang="en-US" dirty="0"/>
          </a:p>
          <a:p>
            <a:pPr algn="just"/>
            <a:r>
              <a:rPr lang="en-US" dirty="0"/>
              <a:t>Here's an example of class attribute:</a:t>
            </a:r>
          </a:p>
          <a:p>
            <a:pPr marL="0" indent="0" algn="just">
              <a:buNone/>
            </a:pPr>
            <a:r>
              <a:rPr lang="en-US" sz="2000" dirty="0">
                <a:solidFill>
                  <a:srgbClr val="000088"/>
                </a:solidFill>
                <a:latin typeface="Source Code Pro"/>
              </a:rPr>
              <a:t>&lt;p</a:t>
            </a:r>
            <a:r>
              <a:rPr lang="en-US" sz="2000" dirty="0">
                <a:solidFill>
                  <a:srgbClr val="000000"/>
                </a:solidFill>
                <a:latin typeface="Source Code Pro"/>
              </a:rPr>
              <a:t> </a:t>
            </a:r>
            <a:r>
              <a:rPr lang="en-US" sz="2000" dirty="0">
                <a:solidFill>
                  <a:srgbClr val="660066"/>
                </a:solidFill>
                <a:latin typeface="Source Code Pro"/>
              </a:rPr>
              <a:t>class</a:t>
            </a:r>
            <a:r>
              <a:rPr lang="en-US" sz="2000" dirty="0">
                <a:solidFill>
                  <a:srgbClr val="000000"/>
                </a:solidFill>
                <a:latin typeface="Source Code Pro"/>
              </a:rPr>
              <a:t> </a:t>
            </a:r>
            <a:r>
              <a:rPr lang="en-US" sz="2000" dirty="0">
                <a:solidFill>
                  <a:srgbClr val="666600"/>
                </a:solidFill>
                <a:latin typeface="Source Code Pro"/>
              </a:rPr>
              <a:t>=</a:t>
            </a:r>
            <a:r>
              <a:rPr lang="en-US" sz="2000" dirty="0">
                <a:solidFill>
                  <a:srgbClr val="000000"/>
                </a:solidFill>
                <a:latin typeface="Source Code Pro"/>
              </a:rPr>
              <a:t> </a:t>
            </a:r>
            <a:r>
              <a:rPr lang="en-US" sz="2000" dirty="0">
                <a:solidFill>
                  <a:srgbClr val="008800"/>
                </a:solidFill>
                <a:latin typeface="Source Code Pro"/>
              </a:rPr>
              <a:t>"classname1"</a:t>
            </a:r>
            <a:r>
              <a:rPr lang="en-US" sz="2000" dirty="0">
                <a:solidFill>
                  <a:srgbClr val="000088"/>
                </a:solidFill>
                <a:latin typeface="Source Code Pro"/>
              </a:rPr>
              <a:t>&gt; </a:t>
            </a:r>
          </a:p>
          <a:p>
            <a:pPr marL="0" indent="0" algn="just">
              <a:buNone/>
            </a:pPr>
            <a:r>
              <a:rPr lang="en-US" sz="2000" dirty="0">
                <a:solidFill>
                  <a:srgbClr val="000000"/>
                </a:solidFill>
                <a:latin typeface="Source Code Pro"/>
              </a:rPr>
              <a:t>	This is a sample paragraph text. </a:t>
            </a:r>
          </a:p>
          <a:p>
            <a:pPr marL="0" indent="0" algn="just">
              <a:buNone/>
            </a:pPr>
            <a:r>
              <a:rPr lang="en-US" sz="2000" dirty="0">
                <a:solidFill>
                  <a:srgbClr val="000088"/>
                </a:solidFill>
                <a:latin typeface="Source Code Pro"/>
              </a:rPr>
              <a:t>&lt;/p&gt;</a:t>
            </a:r>
            <a:endParaRPr lang="en-US" sz="2000"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58</a:t>
            </a:fld>
            <a:endParaRPr lang="en-US" dirty="0"/>
          </a:p>
        </p:txBody>
      </p:sp>
    </p:spTree>
    <p:extLst>
      <p:ext uri="{BB962C8B-B14F-4D97-AF65-F5344CB8AC3E}">
        <p14:creationId xmlns:p14="http://schemas.microsoft.com/office/powerpoint/2010/main" val="2945850761"/>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Attribute</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This attribute gives you a chance for specifying the rules for Cascading Style Sheet (CSS) in your element.</a:t>
            </a:r>
          </a:p>
          <a:p>
            <a:pPr marL="0" indent="0" algn="just">
              <a:buNone/>
            </a:pPr>
            <a:endParaRPr lang="en-US" dirty="0"/>
          </a:p>
          <a:p>
            <a:pPr algn="just"/>
            <a:r>
              <a:rPr lang="en-US" dirty="0"/>
              <a:t>Here's an example of style attribute:</a:t>
            </a:r>
          </a:p>
          <a:p>
            <a:pPr marL="0" indent="0" algn="just">
              <a:buNone/>
            </a:pPr>
            <a:r>
              <a:rPr lang="en-US" sz="1800" dirty="0">
                <a:solidFill>
                  <a:srgbClr val="000088"/>
                </a:solidFill>
                <a:latin typeface="Source Code Pro"/>
              </a:rPr>
              <a:t>&lt;p</a:t>
            </a:r>
            <a:r>
              <a:rPr lang="en-US" sz="1800" dirty="0">
                <a:solidFill>
                  <a:srgbClr val="000000"/>
                </a:solidFill>
                <a:latin typeface="Source Code Pro"/>
              </a:rPr>
              <a:t> </a:t>
            </a:r>
            <a:r>
              <a:rPr lang="en-US" sz="1800" dirty="0">
                <a:solidFill>
                  <a:srgbClr val="660066"/>
                </a:solidFill>
                <a:latin typeface="Source Code Pro"/>
              </a:rPr>
              <a:t>style</a:t>
            </a:r>
            <a:r>
              <a:rPr lang="en-US" sz="1800" dirty="0">
                <a:solidFill>
                  <a:srgbClr val="000000"/>
                </a:solidFill>
                <a:latin typeface="Source Code Pro"/>
              </a:rPr>
              <a:t> </a:t>
            </a:r>
            <a:r>
              <a:rPr lang="en-US" sz="1800" dirty="0">
                <a:solidFill>
                  <a:srgbClr val="666600"/>
                </a:solidFill>
                <a:latin typeface="Source Code Pro"/>
              </a:rPr>
              <a:t>=</a:t>
            </a:r>
            <a:r>
              <a:rPr lang="en-US" sz="1800" dirty="0">
                <a:solidFill>
                  <a:srgbClr val="000000"/>
                </a:solidFill>
                <a:latin typeface="Source Code Pro"/>
              </a:rPr>
              <a:t> </a:t>
            </a:r>
            <a:r>
              <a:rPr lang="en-US" sz="1800" dirty="0">
                <a:solidFill>
                  <a:srgbClr val="008800"/>
                </a:solidFill>
                <a:latin typeface="Source Code Pro"/>
              </a:rPr>
              <a:t>"</a:t>
            </a:r>
            <a:r>
              <a:rPr lang="en-US" sz="1800" dirty="0" err="1">
                <a:solidFill>
                  <a:srgbClr val="000000"/>
                </a:solidFill>
                <a:latin typeface="Source Code Pro"/>
              </a:rPr>
              <a:t>font</a:t>
            </a:r>
            <a:r>
              <a:rPr lang="en-US" sz="1800" dirty="0" err="1">
                <a:solidFill>
                  <a:srgbClr val="666600"/>
                </a:solidFill>
                <a:latin typeface="Source Code Pro"/>
              </a:rPr>
              <a:t>-</a:t>
            </a:r>
            <a:r>
              <a:rPr lang="en-US" sz="1800" dirty="0" err="1">
                <a:solidFill>
                  <a:srgbClr val="000000"/>
                </a:solidFill>
                <a:latin typeface="Source Code Pro"/>
              </a:rPr>
              <a:t>family</a:t>
            </a:r>
            <a:r>
              <a:rPr lang="en-US" sz="1800" dirty="0" err="1">
                <a:solidFill>
                  <a:srgbClr val="666600"/>
                </a:solidFill>
                <a:latin typeface="Source Code Pro"/>
              </a:rPr>
              <a:t>:</a:t>
            </a:r>
            <a:r>
              <a:rPr lang="en-US" sz="1800" dirty="0" err="1">
                <a:solidFill>
                  <a:srgbClr val="000000"/>
                </a:solidFill>
                <a:latin typeface="Source Code Pro"/>
              </a:rPr>
              <a:t>arial</a:t>
            </a:r>
            <a:r>
              <a:rPr lang="en-US" sz="1800" dirty="0">
                <a:solidFill>
                  <a:srgbClr val="666600"/>
                </a:solidFill>
                <a:latin typeface="Source Code Pro"/>
              </a:rPr>
              <a:t>;</a:t>
            </a:r>
            <a:r>
              <a:rPr lang="en-US" sz="1800" dirty="0">
                <a:solidFill>
                  <a:srgbClr val="008800"/>
                </a:solidFill>
                <a:latin typeface="Source Code Pro"/>
              </a:rPr>
              <a:t>"</a:t>
            </a:r>
            <a:r>
              <a:rPr lang="en-US" sz="1800" dirty="0">
                <a:solidFill>
                  <a:srgbClr val="000088"/>
                </a:solidFill>
                <a:latin typeface="Source Code Pro"/>
              </a:rPr>
              <a:t>&gt;</a:t>
            </a:r>
            <a:r>
              <a:rPr lang="en-US" sz="1800" dirty="0">
                <a:solidFill>
                  <a:srgbClr val="000000"/>
                </a:solidFill>
                <a:latin typeface="Source Code Pro"/>
              </a:rPr>
              <a:t>An example of style attribute.</a:t>
            </a:r>
            <a:r>
              <a:rPr lang="en-US" sz="1800" dirty="0">
                <a:solidFill>
                  <a:srgbClr val="000088"/>
                </a:solidFill>
                <a:latin typeface="Source Code Pro"/>
              </a:rPr>
              <a:t>&lt;/p&gt;</a:t>
            </a:r>
            <a:endParaRPr lang="en-US" sz="1800"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59</a:t>
            </a:fld>
            <a:endParaRPr lang="en-US" dirty="0"/>
          </a:p>
        </p:txBody>
      </p:sp>
    </p:spTree>
    <p:extLst>
      <p:ext uri="{BB962C8B-B14F-4D97-AF65-F5344CB8AC3E}">
        <p14:creationId xmlns:p14="http://schemas.microsoft.com/office/powerpoint/2010/main" val="40127685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7625" y="96839"/>
            <a:ext cx="9048750" cy="615856"/>
          </a:xfrm>
        </p:spPr>
        <p:txBody>
          <a:bodyPr/>
          <a:lstStyle/>
          <a:p>
            <a:pPr>
              <a:spcBef>
                <a:spcPct val="20000"/>
              </a:spcBef>
            </a:pPr>
            <a:r>
              <a:rPr lang="en-US" altLang="en-US" sz="3600" dirty="0"/>
              <a:t>History of Internet </a:t>
            </a:r>
            <a:r>
              <a:rPr lang="en-US" altLang="en-US" sz="3600" dirty="0" err="1"/>
              <a:t>Cont</a:t>
            </a:r>
            <a:r>
              <a:rPr lang="en-US" altLang="en-US" sz="3600" dirty="0"/>
              <a:t>…</a:t>
            </a:r>
          </a:p>
        </p:txBody>
      </p:sp>
      <p:sp>
        <p:nvSpPr>
          <p:cNvPr id="123907" name="Rectangle 3"/>
          <p:cNvSpPr>
            <a:spLocks noGrp="1" noChangeArrowheads="1"/>
          </p:cNvSpPr>
          <p:nvPr>
            <p:ph type="body" idx="1"/>
          </p:nvPr>
        </p:nvSpPr>
        <p:spPr>
          <a:xfrm>
            <a:off x="47625" y="891988"/>
            <a:ext cx="9048749" cy="4800600"/>
          </a:xfrm>
        </p:spPr>
        <p:txBody>
          <a:bodyPr/>
          <a:lstStyle/>
          <a:p>
            <a:pPr marL="168275" indent="-168275" algn="just">
              <a:lnSpc>
                <a:spcPct val="100000"/>
              </a:lnSpc>
              <a:spcBef>
                <a:spcPct val="20000"/>
              </a:spcBef>
              <a:buSzTx/>
            </a:pPr>
            <a:r>
              <a:rPr lang="en-US" altLang="en-US" b="0" dirty="0"/>
              <a:t>Origins </a:t>
            </a:r>
            <a:r>
              <a:rPr lang="en-US" altLang="en-US" b="0" dirty="0" err="1"/>
              <a:t>cont</a:t>
            </a:r>
            <a:r>
              <a:rPr lang="en-US" altLang="en-US" dirty="0"/>
              <a:t>…</a:t>
            </a:r>
            <a:endParaRPr lang="en-US" altLang="en-US" b="0" dirty="0"/>
          </a:p>
          <a:p>
            <a:pPr marL="568325" lvl="1" indent="-168275" algn="just">
              <a:lnSpc>
                <a:spcPct val="100000"/>
              </a:lnSpc>
              <a:spcBef>
                <a:spcPct val="20000"/>
              </a:spcBef>
              <a:buSzTx/>
            </a:pPr>
            <a:r>
              <a:rPr lang="en-US" altLang="en-US" dirty="0"/>
              <a:t>CSNET, which is an acronym for </a:t>
            </a:r>
            <a:r>
              <a:rPr lang="en-US" altLang="en-US" dirty="0">
                <a:solidFill>
                  <a:srgbClr val="FF0000"/>
                </a:solidFill>
              </a:rPr>
              <a:t>Computer Science Network</a:t>
            </a:r>
            <a:r>
              <a:rPr lang="en-US" altLang="en-US" dirty="0"/>
              <a:t>, connected the University of Delaware, Purdue University, the University of Wisconsin, the RAND Corporation, and Bolt, </a:t>
            </a:r>
            <a:r>
              <a:rPr lang="en-US" altLang="en-US" dirty="0" err="1"/>
              <a:t>Beranek</a:t>
            </a:r>
            <a:r>
              <a:rPr lang="en-US" altLang="en-US" dirty="0"/>
              <a:t>, and Newman (a research company in Cambridge, Massachusetts). Its initial purpose was to provide electronic mail. </a:t>
            </a:r>
          </a:p>
          <a:p>
            <a:pPr marL="568325" lvl="1" indent="-168275" algn="just">
              <a:lnSpc>
                <a:spcPct val="100000"/>
              </a:lnSpc>
              <a:spcBef>
                <a:spcPct val="20000"/>
              </a:spcBef>
              <a:buSzTx/>
            </a:pPr>
            <a:r>
              <a:rPr lang="en-US" altLang="en-US" dirty="0"/>
              <a:t>For a variety of reasons, neither BITNET nor CSNET became a widely used national network.</a:t>
            </a:r>
            <a:endParaRPr lang="en-US" altLang="en-US" b="0" dirty="0"/>
          </a:p>
        </p:txBody>
      </p:sp>
      <p:sp>
        <p:nvSpPr>
          <p:cNvPr id="2" name="Slide Number Placeholder 1">
            <a:extLst>
              <a:ext uri="{FF2B5EF4-FFF2-40B4-BE49-F238E27FC236}">
                <a16:creationId xmlns:a16="http://schemas.microsoft.com/office/drawing/2014/main" id="{94001A1F-969E-D0A2-000D-25535B34A262}"/>
              </a:ext>
            </a:extLst>
          </p:cNvPr>
          <p:cNvSpPr>
            <a:spLocks noGrp="1"/>
          </p:cNvSpPr>
          <p:nvPr>
            <p:ph type="sldNum" sz="quarter" idx="12"/>
          </p:nvPr>
        </p:nvSpPr>
        <p:spPr/>
        <p:txBody>
          <a:bodyPr/>
          <a:lstStyle/>
          <a:p>
            <a:pPr>
              <a:defRPr/>
            </a:pPr>
            <a:fld id="{7F4B1FAA-A740-404F-BBC5-7C153B666279}" type="slidenum">
              <a:rPr lang="en-US" smtClean="0"/>
              <a:pPr>
                <a:defRPr/>
              </a:pPr>
              <a:t>6</a:t>
            </a:fld>
            <a:endParaRPr lang="en-US"/>
          </a:p>
        </p:txBody>
      </p:sp>
    </p:spTree>
    <p:extLst>
      <p:ext uri="{BB962C8B-B14F-4D97-AF65-F5344CB8AC3E}">
        <p14:creationId xmlns:p14="http://schemas.microsoft.com/office/powerpoint/2010/main" val="1457564946"/>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a:xfrm>
            <a:off x="-47625" y="726926"/>
            <a:ext cx="9144000" cy="5731228"/>
          </a:xfrm>
        </p:spPr>
        <p:txBody>
          <a:bodyPr/>
          <a:lstStyle/>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head</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title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Page Title</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/title</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/head</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My First Heading</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My first paragraph.</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 </a:t>
            </a:r>
            <a:r>
              <a:rPr lang="en-US" dirty="0">
                <a:latin typeface="Consolas" panose="020B0609020204030204" pitchFamily="49" charset="0"/>
              </a:rPr>
              <a:t>id</a:t>
            </a:r>
            <a:r>
              <a:rPr lang="en-US" dirty="0">
                <a:solidFill>
                  <a:srgbClr val="A52A2A"/>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00FF00"/>
                </a:solidFill>
                <a:latin typeface="Consolas" panose="020B0609020204030204" pitchFamily="49" charset="0"/>
              </a:rPr>
              <a:t>test</a:t>
            </a:r>
            <a:r>
              <a:rPr lang="en-US" dirty="0">
                <a:solidFill>
                  <a:srgbClr val="FF0000"/>
                </a:solidFill>
                <a:latin typeface="Consolas" panose="020B0609020204030204" pitchFamily="49" charset="0"/>
              </a:rPr>
              <a:t>"</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See It!!</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60</a:t>
            </a:fld>
            <a:endParaRPr lang="en-US" dirty="0"/>
          </a:p>
        </p:txBody>
      </p:sp>
    </p:spTree>
    <p:extLst>
      <p:ext uri="{BB962C8B-B14F-4D97-AF65-F5344CB8AC3E}">
        <p14:creationId xmlns:p14="http://schemas.microsoft.com/office/powerpoint/2010/main" val="1920261374"/>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Anatomy</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 &lt;!DOCTYPE html&gt; declaration defines this document to be HTML5</a:t>
            </a:r>
          </a:p>
          <a:p>
            <a:pPr algn="just"/>
            <a:r>
              <a:rPr lang="en-US" dirty="0"/>
              <a:t>The &lt;html&gt; element is the </a:t>
            </a:r>
            <a:r>
              <a:rPr lang="en-US" dirty="0">
                <a:solidFill>
                  <a:srgbClr val="C00000"/>
                </a:solidFill>
              </a:rPr>
              <a:t>root element </a:t>
            </a:r>
            <a:r>
              <a:rPr lang="en-US" dirty="0"/>
              <a:t>of an HTML page</a:t>
            </a:r>
          </a:p>
          <a:p>
            <a:pPr algn="just"/>
            <a:r>
              <a:rPr lang="en-US" dirty="0"/>
              <a:t>The &lt;head&gt; element </a:t>
            </a:r>
            <a:r>
              <a:rPr lang="en-US" dirty="0">
                <a:solidFill>
                  <a:srgbClr val="C00000"/>
                </a:solidFill>
              </a:rPr>
              <a:t>contains meta information </a:t>
            </a:r>
            <a:r>
              <a:rPr lang="en-US" dirty="0"/>
              <a:t>about the document</a:t>
            </a:r>
          </a:p>
          <a:p>
            <a:pPr algn="just"/>
            <a:r>
              <a:rPr lang="en-US" dirty="0"/>
              <a:t>The &lt;title&gt; element </a:t>
            </a:r>
            <a:r>
              <a:rPr lang="en-US" dirty="0">
                <a:solidFill>
                  <a:srgbClr val="C00000"/>
                </a:solidFill>
              </a:rPr>
              <a:t>specifies a title</a:t>
            </a:r>
            <a:r>
              <a:rPr lang="en-US" dirty="0"/>
              <a:t> for the document</a:t>
            </a:r>
          </a:p>
          <a:p>
            <a:pPr algn="just"/>
            <a:r>
              <a:rPr lang="en-US" dirty="0"/>
              <a:t>The &lt;body&gt; element contains the </a:t>
            </a:r>
            <a:r>
              <a:rPr lang="en-US" dirty="0">
                <a:solidFill>
                  <a:srgbClr val="C00000"/>
                </a:solidFill>
              </a:rPr>
              <a:t>visible page content</a:t>
            </a:r>
          </a:p>
          <a:p>
            <a:pPr algn="just"/>
            <a:r>
              <a:rPr lang="en-US" dirty="0"/>
              <a:t>The &lt;h1&gt; element defines a large heading</a:t>
            </a:r>
          </a:p>
          <a:p>
            <a:pPr algn="just"/>
            <a:r>
              <a:rPr lang="en-US" dirty="0"/>
              <a:t>The &lt;p&gt; element defines a paragraph</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61</a:t>
            </a:fld>
            <a:endParaRPr lang="en-US" dirty="0"/>
          </a:p>
        </p:txBody>
      </p:sp>
    </p:spTree>
    <p:extLst>
      <p:ext uri="{BB962C8B-B14F-4D97-AF65-F5344CB8AC3E}">
        <p14:creationId xmlns:p14="http://schemas.microsoft.com/office/powerpoint/2010/main" val="230767983"/>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&lt;!DOCTYPE&gt; Tag</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 &lt;!DOCTYPE&gt; declaration represents the document type, and </a:t>
            </a:r>
            <a:r>
              <a:rPr lang="en-US" dirty="0">
                <a:solidFill>
                  <a:srgbClr val="C00000"/>
                </a:solidFill>
              </a:rPr>
              <a:t>helps browsers to display web pages correctly</a:t>
            </a:r>
            <a:r>
              <a:rPr lang="en-US" dirty="0"/>
              <a:t>.</a:t>
            </a:r>
          </a:p>
          <a:p>
            <a:pPr algn="just"/>
            <a:r>
              <a:rPr lang="en-US" dirty="0"/>
              <a:t>It </a:t>
            </a:r>
            <a:r>
              <a:rPr lang="en-US" dirty="0">
                <a:solidFill>
                  <a:srgbClr val="C00000"/>
                </a:solidFill>
              </a:rPr>
              <a:t>must only appear once</a:t>
            </a:r>
            <a:r>
              <a:rPr lang="en-US" dirty="0"/>
              <a:t>, at the top of the page (</a:t>
            </a:r>
            <a:r>
              <a:rPr lang="en-US" dirty="0">
                <a:solidFill>
                  <a:srgbClr val="C00000"/>
                </a:solidFill>
              </a:rPr>
              <a:t>before any HTML tags</a:t>
            </a:r>
            <a:r>
              <a:rPr lang="en-US" dirty="0"/>
              <a:t>).</a:t>
            </a:r>
          </a:p>
          <a:p>
            <a:pPr algn="just"/>
            <a:r>
              <a:rPr lang="en-US" dirty="0"/>
              <a:t>The &lt;!DOCTYPE&gt; declaration is </a:t>
            </a:r>
            <a:r>
              <a:rPr lang="en-US" dirty="0">
                <a:solidFill>
                  <a:srgbClr val="C00000"/>
                </a:solidFill>
              </a:rPr>
              <a:t>not case sensitive</a:t>
            </a:r>
            <a:r>
              <a:rPr lang="en-US" dirty="0"/>
              <a:t>.</a:t>
            </a:r>
          </a:p>
          <a:p>
            <a:pPr algn="just"/>
            <a:r>
              <a:rPr lang="en-US" dirty="0"/>
              <a:t>The &lt;!DOCTYPE&gt; declaration for HTML5 is:</a:t>
            </a:r>
          </a:p>
          <a:p>
            <a:pPr marL="0" indent="0" algn="ctr">
              <a:buNone/>
            </a:pPr>
            <a:r>
              <a:rPr lang="en-US" dirty="0">
                <a:latin typeface="Consolas" panose="020B0609020204030204" pitchFamily="49" charset="0"/>
              </a:rPr>
              <a:t>&lt;</a:t>
            </a:r>
            <a:r>
              <a:rPr lang="en-US" dirty="0">
                <a:solidFill>
                  <a:srgbClr val="A52A2A"/>
                </a:solidFill>
                <a:latin typeface="Consolas" panose="020B0609020204030204" pitchFamily="49" charset="0"/>
              </a:rPr>
              <a:t>!DOCTYPE</a:t>
            </a:r>
            <a:r>
              <a:rPr lang="en-US" dirty="0"/>
              <a:t> html&gt;</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62</a:t>
            </a:fld>
            <a:endParaRPr lang="en-US" dirty="0"/>
          </a:p>
        </p:txBody>
      </p:sp>
    </p:spTree>
    <p:extLst>
      <p:ext uri="{BB962C8B-B14F-4D97-AF65-F5344CB8AC3E}">
        <p14:creationId xmlns:p14="http://schemas.microsoft.com/office/powerpoint/2010/main" val="247238164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Tag</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 HEAD tag is another important tag used to add the header in HTML. </a:t>
            </a:r>
          </a:p>
          <a:p>
            <a:pPr algn="just"/>
            <a:r>
              <a:rPr lang="en-US" dirty="0"/>
              <a:t>It is used to give various additional information about the page along with </a:t>
            </a:r>
            <a:r>
              <a:rPr lang="en-US" dirty="0">
                <a:solidFill>
                  <a:srgbClr val="C00000"/>
                </a:solidFill>
              </a:rPr>
              <a:t>description</a:t>
            </a:r>
            <a:r>
              <a:rPr lang="en-US" dirty="0"/>
              <a:t> and </a:t>
            </a:r>
            <a:r>
              <a:rPr lang="en-US" dirty="0">
                <a:solidFill>
                  <a:srgbClr val="C00000"/>
                </a:solidFill>
              </a:rPr>
              <a:t>title</a:t>
            </a:r>
            <a:r>
              <a:rPr lang="en-US" dirty="0"/>
              <a:t> to your page;  which gets displayed in the title bar or acts as an indicator of what information to use or on which page you are currently in. </a:t>
            </a:r>
          </a:p>
          <a:p>
            <a:pPr algn="just"/>
            <a:r>
              <a:rPr lang="en-US" dirty="0"/>
              <a:t>HTML metadata is data about the HTML document. </a:t>
            </a:r>
            <a:r>
              <a:rPr lang="en-US" dirty="0">
                <a:solidFill>
                  <a:srgbClr val="C00000"/>
                </a:solidFill>
              </a:rPr>
              <a:t>Metadata is not displayed</a:t>
            </a:r>
            <a:r>
              <a:rPr lang="en-US" dirty="0"/>
              <a:t>. Metadata typically define the document title, character set, styles, links, scripts, and other meta information.</a:t>
            </a:r>
          </a:p>
          <a:p>
            <a:pPr algn="just"/>
            <a:r>
              <a:rPr lang="en-US" dirty="0"/>
              <a:t>The following tags describe metadata: &lt;title&gt;, &lt;style&gt;, &lt;meta&gt;, &lt;link&gt;, &lt;script&gt;, and &lt;base&gt;.</a:t>
            </a:r>
          </a:p>
          <a:p>
            <a:pPr algn="just"/>
            <a:endParaRPr lang="en-US" dirty="0"/>
          </a:p>
          <a:p>
            <a:pPr algn="just"/>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63</a:t>
            </a:fld>
            <a:endParaRPr lang="en-US" dirty="0"/>
          </a:p>
        </p:txBody>
      </p:sp>
    </p:spTree>
    <p:extLst>
      <p:ext uri="{BB962C8B-B14F-4D97-AF65-F5344CB8AC3E}">
        <p14:creationId xmlns:p14="http://schemas.microsoft.com/office/powerpoint/2010/main" val="780248912"/>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&lt;title&gt;Element</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 &lt;title&gt; element defines the title of the document, and is required in all HTML/XHTML documents.</a:t>
            </a:r>
          </a:p>
          <a:p>
            <a:pPr algn="just"/>
            <a:r>
              <a:rPr lang="en-US" dirty="0"/>
              <a:t>The &lt;title&gt; element:</a:t>
            </a:r>
          </a:p>
          <a:p>
            <a:pPr lvl="1" algn="just"/>
            <a:r>
              <a:rPr lang="en-US" dirty="0">
                <a:solidFill>
                  <a:srgbClr val="C00000"/>
                </a:solidFill>
              </a:rPr>
              <a:t>defines a title in the browser tab</a:t>
            </a:r>
          </a:p>
          <a:p>
            <a:pPr lvl="1" algn="just"/>
            <a:r>
              <a:rPr lang="en-US" dirty="0">
                <a:solidFill>
                  <a:srgbClr val="C00000"/>
                </a:solidFill>
              </a:rPr>
              <a:t>provides a title for the page when it is added to favorites</a:t>
            </a:r>
          </a:p>
          <a:p>
            <a:pPr lvl="1" algn="just"/>
            <a:r>
              <a:rPr lang="en-US" dirty="0">
                <a:solidFill>
                  <a:srgbClr val="C00000"/>
                </a:solidFill>
              </a:rPr>
              <a:t>displays a title for the page in search engine results</a:t>
            </a:r>
          </a:p>
          <a:p>
            <a:pPr algn="just"/>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64</a:t>
            </a:fld>
            <a:endParaRPr lang="en-US" dirty="0"/>
          </a:p>
        </p:txBody>
      </p:sp>
    </p:spTree>
    <p:extLst>
      <p:ext uri="{BB962C8B-B14F-4D97-AF65-F5344CB8AC3E}">
        <p14:creationId xmlns:p14="http://schemas.microsoft.com/office/powerpoint/2010/main" val="2192633721"/>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Element</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This tag is used to give the body, i.e., the visible section of the HTML document. </a:t>
            </a:r>
          </a:p>
          <a:p>
            <a:pPr algn="just"/>
            <a:r>
              <a:rPr lang="en-US" dirty="0"/>
              <a:t>All formatting and writing of content are done in the opening &lt;body&gt; and the closing &lt;/body&gt; tag. </a:t>
            </a:r>
          </a:p>
          <a:p>
            <a:pPr algn="just"/>
            <a:r>
              <a:rPr lang="en-US" dirty="0"/>
              <a:t>If your HTML code does not have a body tag associated with it, the HTML code will still run as written in the above example (only show the title in the title bar). </a:t>
            </a:r>
          </a:p>
          <a:p>
            <a:pPr algn="just"/>
            <a:r>
              <a:rPr lang="en-US" dirty="0"/>
              <a:t>It is to be noted that, together these three necessary tags, </a:t>
            </a:r>
            <a:r>
              <a:rPr lang="en-US" dirty="0">
                <a:solidFill>
                  <a:srgbClr val="C00000"/>
                </a:solidFill>
              </a:rPr>
              <a:t>&lt;html&gt;, &lt;head&gt; and &lt;body&gt;</a:t>
            </a:r>
            <a:r>
              <a:rPr lang="en-US" dirty="0"/>
              <a:t> makes up the skeleton of an HTML document and these are the only </a:t>
            </a:r>
            <a:r>
              <a:rPr lang="en-US" dirty="0">
                <a:solidFill>
                  <a:srgbClr val="C00000"/>
                </a:solidFill>
              </a:rPr>
              <a:t>foundation tags</a:t>
            </a:r>
            <a:r>
              <a:rPr lang="en-US" dirty="0"/>
              <a:t> upon which all web pages are created or developed.</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65</a:t>
            </a:fld>
            <a:endParaRPr lang="en-US" dirty="0"/>
          </a:p>
        </p:txBody>
      </p:sp>
    </p:spTree>
    <p:extLst>
      <p:ext uri="{BB962C8B-B14F-4D97-AF65-F5344CB8AC3E}">
        <p14:creationId xmlns:p14="http://schemas.microsoft.com/office/powerpoint/2010/main" val="53929713"/>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t>hn</a:t>
            </a:r>
            <a:r>
              <a:rPr lang="en-US" dirty="0"/>
              <a:t>&gt;Element</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Any content or article starts having a nice heading, provides the headline or the topic name of any document.</a:t>
            </a:r>
          </a:p>
          <a:p>
            <a:pPr algn="just"/>
            <a:r>
              <a:rPr lang="en-US" dirty="0"/>
              <a:t>Similarly, in HTML code also, different sizes of heading can be given on your web page. </a:t>
            </a:r>
          </a:p>
          <a:p>
            <a:pPr algn="just"/>
            <a:r>
              <a:rPr lang="en-US" dirty="0">
                <a:solidFill>
                  <a:srgbClr val="C00000"/>
                </a:solidFill>
              </a:rPr>
              <a:t>HTML allows six sizes for heading</a:t>
            </a:r>
            <a:r>
              <a:rPr lang="en-US" dirty="0"/>
              <a:t> that uses elements name in the format of &lt;</a:t>
            </a:r>
            <a:r>
              <a:rPr lang="en-US" dirty="0" err="1"/>
              <a:t>hn</a:t>
            </a:r>
            <a:r>
              <a:rPr lang="en-US" dirty="0"/>
              <a:t>&gt;, where n starts from 1 till 6; like this: </a:t>
            </a:r>
          </a:p>
          <a:p>
            <a:pPr marL="0" indent="0" algn="ctr">
              <a:buNone/>
            </a:pPr>
            <a:r>
              <a:rPr lang="pt-BR" dirty="0"/>
              <a:t>&lt;h1&gt;, &lt;h2&gt;, &lt;h3&gt;, &lt;h4&gt;, &lt;h5&gt;, and &lt;h6&gt;</a:t>
            </a:r>
          </a:p>
          <a:p>
            <a:pPr marL="0" indent="0" algn="ctr">
              <a:buNone/>
            </a:pP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66</a:t>
            </a:fld>
            <a:endParaRPr lang="en-US" dirty="0"/>
          </a:p>
        </p:txBody>
      </p:sp>
    </p:spTree>
    <p:extLst>
      <p:ext uri="{BB962C8B-B14F-4D97-AF65-F5344CB8AC3E}">
        <p14:creationId xmlns:p14="http://schemas.microsoft.com/office/powerpoint/2010/main" val="4136833450"/>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Aligning Text</a:t>
            </a:r>
          </a:p>
        </p:txBody>
      </p:sp>
      <p:sp>
        <p:nvSpPr>
          <p:cNvPr id="20483" name="Rectangle 3"/>
          <p:cNvSpPr>
            <a:spLocks noGrp="1" noChangeArrowheads="1"/>
          </p:cNvSpPr>
          <p:nvPr>
            <p:ph type="body" idx="1"/>
          </p:nvPr>
        </p:nvSpPr>
        <p:spPr/>
        <p:txBody>
          <a:bodyPr/>
          <a:lstStyle/>
          <a:p>
            <a:r>
              <a:rPr lang="en-US" altLang="en-US" dirty="0"/>
              <a:t>The ALIGN attribute can be inserted in the &lt;p&gt; and &lt;</a:t>
            </a:r>
            <a:r>
              <a:rPr lang="en-US" altLang="en-US" dirty="0" err="1"/>
              <a:t>hn</a:t>
            </a:r>
            <a:r>
              <a:rPr lang="en-US" altLang="en-US" dirty="0"/>
              <a:t>&gt; tags to right justify, center, or left justify the text</a:t>
            </a:r>
          </a:p>
          <a:p>
            <a:r>
              <a:rPr lang="en-US" altLang="en-US" dirty="0"/>
              <a:t>For example, </a:t>
            </a:r>
          </a:p>
          <a:p>
            <a:pPr marL="0" indent="0">
              <a:buNone/>
            </a:pPr>
            <a:r>
              <a:rPr lang="en-US" altLang="en-US" dirty="0"/>
              <a:t>&lt;h1 ALIGN=CENTER&gt; The New York Times &lt;/h1&gt; </a:t>
            </a:r>
          </a:p>
          <a:p>
            <a:pPr marL="0" indent="0">
              <a:buNone/>
            </a:pPr>
            <a:r>
              <a:rPr lang="en-US" altLang="en-US" dirty="0"/>
              <a:t>would create a centered heading of the largest size</a:t>
            </a:r>
          </a:p>
        </p:txBody>
      </p:sp>
    </p:spTree>
    <p:extLst>
      <p:ext uri="{BB962C8B-B14F-4D97-AF65-F5344CB8AC3E}">
        <p14:creationId xmlns:p14="http://schemas.microsoft.com/office/powerpoint/2010/main" val="541127925"/>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Formatting</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Formatting is one of the crucial sections of every development. </a:t>
            </a:r>
          </a:p>
          <a:p>
            <a:pPr algn="just"/>
            <a:r>
              <a:rPr lang="en-US" dirty="0"/>
              <a:t>For making any project or article or content looks attractive, readable and user-intractable, formatting plays a very important role. </a:t>
            </a:r>
          </a:p>
          <a:p>
            <a:pPr algn="just"/>
            <a:r>
              <a:rPr lang="en-US" dirty="0"/>
              <a:t>Formatting can be defined as the appearance of your documentation or presentation of your HTML code in a meaningful and nicer way. </a:t>
            </a:r>
          </a:p>
          <a:p>
            <a:pPr algn="just"/>
            <a:r>
              <a:rPr lang="en-US" dirty="0"/>
              <a:t>Formatting is mainly done for making the layout attractable.</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68</a:t>
            </a:fld>
            <a:endParaRPr lang="en-US" dirty="0"/>
          </a:p>
        </p:txBody>
      </p:sp>
    </p:spTree>
    <p:extLst>
      <p:ext uri="{BB962C8B-B14F-4D97-AF65-F5344CB8AC3E}">
        <p14:creationId xmlns:p14="http://schemas.microsoft.com/office/powerpoint/2010/main" val="2688936633"/>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Formatting </a:t>
            </a:r>
            <a:r>
              <a:rPr lang="en-US" dirty="0" err="1"/>
              <a:t>Cont</a:t>
            </a:r>
            <a:r>
              <a:rPr lang="en-US" dirty="0"/>
              <a:t>…</a:t>
            </a:r>
            <a:br>
              <a:rPr lang="en-US" dirty="0"/>
            </a:br>
            <a:endParaRPr lang="en-US" dirty="0"/>
          </a:p>
        </p:txBody>
      </p:sp>
      <p:graphicFrame>
        <p:nvGraphicFramePr>
          <p:cNvPr id="4" name="Content Placeholder 3"/>
          <p:cNvGraphicFramePr>
            <a:graphicFrameLocks noGrp="1"/>
          </p:cNvGraphicFramePr>
          <p:nvPr>
            <p:ph idx="1"/>
          </p:nvPr>
        </p:nvGraphicFramePr>
        <p:xfrm>
          <a:off x="69849" y="800854"/>
          <a:ext cx="8763599" cy="5916930"/>
        </p:xfrm>
        <a:graphic>
          <a:graphicData uri="http://schemas.openxmlformats.org/drawingml/2006/table">
            <a:tbl>
              <a:tblPr/>
              <a:tblGrid>
                <a:gridCol w="2658249">
                  <a:extLst>
                    <a:ext uri="{9D8B030D-6E8A-4147-A177-3AD203B41FA5}">
                      <a16:colId xmlns:a16="http://schemas.microsoft.com/office/drawing/2014/main" val="20000"/>
                    </a:ext>
                  </a:extLst>
                </a:gridCol>
                <a:gridCol w="6105350">
                  <a:extLst>
                    <a:ext uri="{9D8B030D-6E8A-4147-A177-3AD203B41FA5}">
                      <a16:colId xmlns:a16="http://schemas.microsoft.com/office/drawing/2014/main" val="20001"/>
                    </a:ext>
                  </a:extLst>
                </a:gridCol>
              </a:tblGrid>
              <a:tr h="0">
                <a:tc>
                  <a:txBody>
                    <a:bodyPr/>
                    <a:lstStyle/>
                    <a:p>
                      <a:pPr algn="l" fontAlgn="t"/>
                      <a:r>
                        <a:rPr lang="en-US" b="0" dirty="0">
                          <a:solidFill>
                            <a:srgbClr val="FFFFFF"/>
                          </a:solidFill>
                          <a:effectLst/>
                        </a:rPr>
                        <a:t>Tag</a:t>
                      </a: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F06D3E"/>
                      </a:solidFill>
                      <a:prstDash val="solid"/>
                      <a:round/>
                      <a:headEnd type="none" w="med" len="med"/>
                      <a:tailEnd type="none" w="med" len="med"/>
                    </a:lnB>
                    <a:solidFill>
                      <a:srgbClr val="3D3D3D"/>
                    </a:solidFill>
                  </a:tcPr>
                </a:tc>
                <a:tc>
                  <a:txBody>
                    <a:bodyPr/>
                    <a:lstStyle/>
                    <a:p>
                      <a:pPr algn="l" fontAlgn="t"/>
                      <a:r>
                        <a:rPr lang="en-US" b="0">
                          <a:solidFill>
                            <a:srgbClr val="FFFFFF"/>
                          </a:solidFill>
                          <a:effectLst/>
                        </a:rPr>
                        <a:t>Meanings</a:t>
                      </a: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F0673E"/>
                      </a:solidFill>
                      <a:prstDash val="solid"/>
                      <a:round/>
                      <a:headEnd type="none" w="med" len="med"/>
                      <a:tailEnd type="none" w="med" len="med"/>
                    </a:lnB>
                    <a:solidFill>
                      <a:srgbClr val="3D3D3D"/>
                    </a:solidFill>
                  </a:tcPr>
                </a:tc>
                <a:extLst>
                  <a:ext uri="{0D108BD9-81ED-4DB2-BD59-A6C34878D82A}">
                    <a16:rowId xmlns:a16="http://schemas.microsoft.com/office/drawing/2014/main" val="10000"/>
                  </a:ext>
                </a:extLst>
              </a:tr>
              <a:tr h="0">
                <a:tc>
                  <a:txBody>
                    <a:bodyPr/>
                    <a:lstStyle/>
                    <a:p>
                      <a:pPr fontAlgn="t"/>
                      <a:r>
                        <a:rPr lang="en-US" sz="2400">
                          <a:solidFill>
                            <a:srgbClr val="111111"/>
                          </a:solidFill>
                          <a:effectLst/>
                        </a:rPr>
                        <a:t>&lt;u&gt;</a:t>
                      </a:r>
                    </a:p>
                  </a:txBody>
                  <a:tcPr marL="95250" marR="95250" marT="95250" marB="95250">
                    <a:lnL w="9525" cap="flat" cmpd="sng" algn="ctr">
                      <a:solidFill>
                        <a:srgbClr val="F06D3E"/>
                      </a:solidFill>
                      <a:prstDash val="solid"/>
                      <a:round/>
                      <a:headEnd type="none" w="med" len="med"/>
                      <a:tailEnd type="none" w="med" len="med"/>
                    </a:lnL>
                    <a:lnR w="9525" cap="flat" cmpd="sng" algn="ctr">
                      <a:solidFill>
                        <a:srgbClr val="F0673E"/>
                      </a:solidFill>
                      <a:prstDash val="solid"/>
                      <a:round/>
                      <a:headEnd type="none" w="med" len="med"/>
                      <a:tailEnd type="none" w="med" len="med"/>
                    </a:lnR>
                    <a:lnT w="9525" cap="flat" cmpd="sng" algn="ctr">
                      <a:solidFill>
                        <a:srgbClr val="F06D3E"/>
                      </a:solidFill>
                      <a:prstDash val="solid"/>
                      <a:round/>
                      <a:headEnd type="none" w="med" len="med"/>
                      <a:tailEnd type="none" w="med" len="med"/>
                    </a:lnT>
                    <a:lnB w="9525" cap="flat" cmpd="sng" algn="ctr">
                      <a:solidFill>
                        <a:srgbClr val="307D3E"/>
                      </a:solidFill>
                      <a:prstDash val="solid"/>
                      <a:round/>
                      <a:headEnd type="none" w="med" len="med"/>
                      <a:tailEnd type="none" w="med" len="med"/>
                    </a:lnB>
                    <a:solidFill>
                      <a:srgbClr val="FFFFFF"/>
                    </a:solidFill>
                  </a:tcPr>
                </a:tc>
                <a:tc>
                  <a:txBody>
                    <a:bodyPr/>
                    <a:lstStyle/>
                    <a:p>
                      <a:pPr fontAlgn="t"/>
                      <a:r>
                        <a:rPr lang="en-US" sz="2400">
                          <a:solidFill>
                            <a:srgbClr val="111111"/>
                          </a:solidFill>
                          <a:effectLst/>
                        </a:rPr>
                        <a:t>For making text underlined.</a:t>
                      </a:r>
                    </a:p>
                  </a:txBody>
                  <a:tcPr marL="95250" marR="95250" marT="95250" marB="95250">
                    <a:lnL w="9525" cap="flat" cmpd="sng" algn="ctr">
                      <a:solidFill>
                        <a:srgbClr val="F0673E"/>
                      </a:solidFill>
                      <a:prstDash val="solid"/>
                      <a:round/>
                      <a:headEnd type="none" w="med" len="med"/>
                      <a:tailEnd type="none" w="med" len="med"/>
                    </a:lnL>
                    <a:lnR w="9525" cap="flat" cmpd="sng" algn="ctr">
                      <a:solidFill>
                        <a:srgbClr val="F0673E"/>
                      </a:solidFill>
                      <a:prstDash val="solid"/>
                      <a:round/>
                      <a:headEnd type="none" w="med" len="med"/>
                      <a:tailEnd type="none" w="med" len="med"/>
                    </a:lnR>
                    <a:lnT w="9525" cap="flat" cmpd="sng" algn="ctr">
                      <a:solidFill>
                        <a:srgbClr val="F0673E"/>
                      </a:solidFill>
                      <a:prstDash val="solid"/>
                      <a:round/>
                      <a:headEnd type="none" w="med" len="med"/>
                      <a:tailEnd type="none" w="med" len="med"/>
                    </a:lnT>
                    <a:lnB w="9525" cap="flat" cmpd="sng" algn="ctr">
                      <a:solidFill>
                        <a:srgbClr val="30163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sz="2400">
                          <a:solidFill>
                            <a:srgbClr val="111111"/>
                          </a:solidFill>
                          <a:effectLst/>
                        </a:rPr>
                        <a:t>&lt;b&gt;</a:t>
                      </a:r>
                    </a:p>
                  </a:txBody>
                  <a:tcPr marL="95250" marR="95250" marT="95250" marB="95250">
                    <a:lnL w="9525" cap="flat" cmpd="sng" algn="ctr">
                      <a:solidFill>
                        <a:srgbClr val="307D3E"/>
                      </a:solidFill>
                      <a:prstDash val="solid"/>
                      <a:round/>
                      <a:headEnd type="none" w="med" len="med"/>
                      <a:tailEnd type="none" w="med" len="med"/>
                    </a:lnL>
                    <a:lnR w="9525" cap="flat" cmpd="sng" algn="ctr">
                      <a:solidFill>
                        <a:srgbClr val="30163E"/>
                      </a:solidFill>
                      <a:prstDash val="solid"/>
                      <a:round/>
                      <a:headEnd type="none" w="med" len="med"/>
                      <a:tailEnd type="none" w="med" len="med"/>
                    </a:lnR>
                    <a:lnT w="9525" cap="flat" cmpd="sng" algn="ctr">
                      <a:solidFill>
                        <a:srgbClr val="307D3E"/>
                      </a:solidFill>
                      <a:prstDash val="solid"/>
                      <a:round/>
                      <a:headEnd type="none" w="med" len="med"/>
                      <a:tailEnd type="none" w="med" len="med"/>
                    </a:lnT>
                    <a:lnB w="9525" cap="flat" cmpd="sng" algn="ctr">
                      <a:solidFill>
                        <a:srgbClr val="B0C93D"/>
                      </a:solidFill>
                      <a:prstDash val="solid"/>
                      <a:round/>
                      <a:headEnd type="none" w="med" len="med"/>
                      <a:tailEnd type="none" w="med" len="med"/>
                    </a:lnB>
                    <a:solidFill>
                      <a:srgbClr val="FFFFFF"/>
                    </a:solidFill>
                  </a:tcPr>
                </a:tc>
                <a:tc>
                  <a:txBody>
                    <a:bodyPr/>
                    <a:lstStyle/>
                    <a:p>
                      <a:pPr fontAlgn="t"/>
                      <a:r>
                        <a:rPr lang="en-US" sz="2400">
                          <a:solidFill>
                            <a:srgbClr val="111111"/>
                          </a:solidFill>
                          <a:effectLst/>
                        </a:rPr>
                        <a:t>For making the text Bold.</a:t>
                      </a:r>
                    </a:p>
                  </a:txBody>
                  <a:tcPr marL="95250" marR="95250" marT="95250" marB="95250">
                    <a:lnL w="9525" cap="flat" cmpd="sng" algn="ctr">
                      <a:solidFill>
                        <a:srgbClr val="30163E"/>
                      </a:solidFill>
                      <a:prstDash val="solid"/>
                      <a:round/>
                      <a:headEnd type="none" w="med" len="med"/>
                      <a:tailEnd type="none" w="med" len="med"/>
                    </a:lnL>
                    <a:lnR w="9525" cap="flat" cmpd="sng" algn="ctr">
                      <a:solidFill>
                        <a:srgbClr val="30163E"/>
                      </a:solidFill>
                      <a:prstDash val="solid"/>
                      <a:round/>
                      <a:headEnd type="none" w="med" len="med"/>
                      <a:tailEnd type="none" w="med" len="med"/>
                    </a:lnR>
                    <a:lnT w="9525" cap="flat" cmpd="sng" algn="ctr">
                      <a:solidFill>
                        <a:srgbClr val="30163E"/>
                      </a:solidFill>
                      <a:prstDash val="solid"/>
                      <a:round/>
                      <a:headEnd type="none" w="med" len="med"/>
                      <a:tailEnd type="none" w="med" len="med"/>
                    </a:lnT>
                    <a:lnB w="9525" cap="flat" cmpd="sng" algn="ctr">
                      <a:solidFill>
                        <a:srgbClr val="F0253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sz="2400" dirty="0">
                          <a:solidFill>
                            <a:srgbClr val="111111"/>
                          </a:solidFill>
                          <a:effectLst/>
                        </a:rPr>
                        <a:t>&lt;strong&gt;</a:t>
                      </a:r>
                    </a:p>
                  </a:txBody>
                  <a:tcPr marL="95250" marR="95250" marT="95250" marB="95250">
                    <a:lnL w="9525" cap="flat" cmpd="sng" algn="ctr">
                      <a:solidFill>
                        <a:srgbClr val="B0C93D"/>
                      </a:solidFill>
                      <a:prstDash val="solid"/>
                      <a:round/>
                      <a:headEnd type="none" w="med" len="med"/>
                      <a:tailEnd type="none" w="med" len="med"/>
                    </a:lnL>
                    <a:lnR w="9525" cap="flat" cmpd="sng" algn="ctr">
                      <a:solidFill>
                        <a:srgbClr val="F0253E"/>
                      </a:solidFill>
                      <a:prstDash val="solid"/>
                      <a:round/>
                      <a:headEnd type="none" w="med" len="med"/>
                      <a:tailEnd type="none" w="med" len="med"/>
                    </a:lnR>
                    <a:lnT w="9525" cap="flat" cmpd="sng" algn="ctr">
                      <a:solidFill>
                        <a:srgbClr val="B0C93D"/>
                      </a:solidFill>
                      <a:prstDash val="solid"/>
                      <a:round/>
                      <a:headEnd type="none" w="med" len="med"/>
                      <a:tailEnd type="none" w="med" len="med"/>
                    </a:lnT>
                    <a:lnB w="9525" cap="flat" cmpd="sng" algn="ctr">
                      <a:solidFill>
                        <a:srgbClr val="702D3E"/>
                      </a:solidFill>
                      <a:prstDash val="solid"/>
                      <a:round/>
                      <a:headEnd type="none" w="med" len="med"/>
                      <a:tailEnd type="none" w="med" len="med"/>
                    </a:lnB>
                    <a:solidFill>
                      <a:srgbClr val="FFFFFF"/>
                    </a:solidFill>
                  </a:tcPr>
                </a:tc>
                <a:tc>
                  <a:txBody>
                    <a:bodyPr/>
                    <a:lstStyle/>
                    <a:p>
                      <a:pPr fontAlgn="t"/>
                      <a:r>
                        <a:rPr lang="en-US" sz="2400">
                          <a:solidFill>
                            <a:srgbClr val="111111"/>
                          </a:solidFill>
                          <a:effectLst/>
                        </a:rPr>
                        <a:t>Used in those texts which are important and needs to highlight.</a:t>
                      </a:r>
                    </a:p>
                  </a:txBody>
                  <a:tcPr marL="95250" marR="95250" marT="95250" marB="95250">
                    <a:lnL w="9525" cap="flat" cmpd="sng" algn="ctr">
                      <a:solidFill>
                        <a:srgbClr val="F0253E"/>
                      </a:solidFill>
                      <a:prstDash val="solid"/>
                      <a:round/>
                      <a:headEnd type="none" w="med" len="med"/>
                      <a:tailEnd type="none" w="med" len="med"/>
                    </a:lnL>
                    <a:lnR w="9525" cap="flat" cmpd="sng" algn="ctr">
                      <a:solidFill>
                        <a:srgbClr val="F0253E"/>
                      </a:solidFill>
                      <a:prstDash val="solid"/>
                      <a:round/>
                      <a:headEnd type="none" w="med" len="med"/>
                      <a:tailEnd type="none" w="med" len="med"/>
                    </a:lnR>
                    <a:lnT w="9525" cap="flat" cmpd="sng" algn="ctr">
                      <a:solidFill>
                        <a:srgbClr val="F0253E"/>
                      </a:solidFill>
                      <a:prstDash val="solid"/>
                      <a:round/>
                      <a:headEnd type="none" w="med" len="med"/>
                      <a:tailEnd type="none" w="med" len="med"/>
                    </a:lnT>
                    <a:lnB w="9525" cap="flat" cmpd="sng" algn="ctr">
                      <a:solidFill>
                        <a:srgbClr val="30323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sz="2400">
                          <a:solidFill>
                            <a:srgbClr val="111111"/>
                          </a:solidFill>
                          <a:effectLst/>
                        </a:rPr>
                        <a:t>&lt;i&gt;</a:t>
                      </a:r>
                    </a:p>
                  </a:txBody>
                  <a:tcPr marL="95250" marR="95250" marT="95250" marB="95250">
                    <a:lnL w="9525" cap="flat" cmpd="sng" algn="ctr">
                      <a:solidFill>
                        <a:srgbClr val="702D3E"/>
                      </a:solidFill>
                      <a:prstDash val="solid"/>
                      <a:round/>
                      <a:headEnd type="none" w="med" len="med"/>
                      <a:tailEnd type="none" w="med" len="med"/>
                    </a:lnL>
                    <a:lnR w="9525" cap="flat" cmpd="sng" algn="ctr">
                      <a:solidFill>
                        <a:srgbClr val="30323E"/>
                      </a:solidFill>
                      <a:prstDash val="solid"/>
                      <a:round/>
                      <a:headEnd type="none" w="med" len="med"/>
                      <a:tailEnd type="none" w="med" len="med"/>
                    </a:lnR>
                    <a:lnT w="9525" cap="flat" cmpd="sng" algn="ctr">
                      <a:solidFill>
                        <a:srgbClr val="702D3E"/>
                      </a:solidFill>
                      <a:prstDash val="solid"/>
                      <a:round/>
                      <a:headEnd type="none" w="med" len="med"/>
                      <a:tailEnd type="none" w="med" len="med"/>
                    </a:lnT>
                    <a:lnB w="9525" cap="flat" cmpd="sng" algn="ctr">
                      <a:solidFill>
                        <a:srgbClr val="70303E"/>
                      </a:solidFill>
                      <a:prstDash val="solid"/>
                      <a:round/>
                      <a:headEnd type="none" w="med" len="med"/>
                      <a:tailEnd type="none" w="med" len="med"/>
                    </a:lnB>
                    <a:solidFill>
                      <a:srgbClr val="FFFFFF"/>
                    </a:solidFill>
                  </a:tcPr>
                </a:tc>
                <a:tc>
                  <a:txBody>
                    <a:bodyPr/>
                    <a:lstStyle/>
                    <a:p>
                      <a:pPr fontAlgn="t"/>
                      <a:r>
                        <a:rPr lang="en-US" sz="2400">
                          <a:solidFill>
                            <a:srgbClr val="111111"/>
                          </a:solidFill>
                          <a:effectLst/>
                        </a:rPr>
                        <a:t>For making the text italics.</a:t>
                      </a:r>
                    </a:p>
                  </a:txBody>
                  <a:tcPr marL="95250" marR="95250" marT="95250" marB="95250">
                    <a:lnL w="9525" cap="flat" cmpd="sng" algn="ctr">
                      <a:solidFill>
                        <a:srgbClr val="30323E"/>
                      </a:solidFill>
                      <a:prstDash val="solid"/>
                      <a:round/>
                      <a:headEnd type="none" w="med" len="med"/>
                      <a:tailEnd type="none" w="med" len="med"/>
                    </a:lnL>
                    <a:lnR w="9525" cap="flat" cmpd="sng" algn="ctr">
                      <a:solidFill>
                        <a:srgbClr val="30323E"/>
                      </a:solidFill>
                      <a:prstDash val="solid"/>
                      <a:round/>
                      <a:headEnd type="none" w="med" len="med"/>
                      <a:tailEnd type="none" w="med" len="med"/>
                    </a:lnR>
                    <a:lnT w="9525" cap="flat" cmpd="sng" algn="ctr">
                      <a:solidFill>
                        <a:srgbClr val="30323E"/>
                      </a:solidFill>
                      <a:prstDash val="solid"/>
                      <a:round/>
                      <a:headEnd type="none" w="med" len="med"/>
                      <a:tailEnd type="none" w="med" len="med"/>
                    </a:lnT>
                    <a:lnB w="9525" cap="flat" cmpd="sng" algn="ctr">
                      <a:solidFill>
                        <a:srgbClr val="80525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t"/>
                      <a:r>
                        <a:rPr lang="en-US" sz="2400">
                          <a:solidFill>
                            <a:srgbClr val="111111"/>
                          </a:solidFill>
                          <a:effectLst/>
                        </a:rPr>
                        <a:t>&lt;em&gt;</a:t>
                      </a:r>
                    </a:p>
                  </a:txBody>
                  <a:tcPr marL="95250" marR="95250" marT="95250" marB="95250">
                    <a:lnL w="9525" cap="flat" cmpd="sng" algn="ctr">
                      <a:solidFill>
                        <a:srgbClr val="70303E"/>
                      </a:solidFill>
                      <a:prstDash val="solid"/>
                      <a:round/>
                      <a:headEnd type="none" w="med" len="med"/>
                      <a:tailEnd type="none" w="med" len="med"/>
                    </a:lnL>
                    <a:lnR w="9525" cap="flat" cmpd="sng" algn="ctr">
                      <a:solidFill>
                        <a:srgbClr val="805253"/>
                      </a:solidFill>
                      <a:prstDash val="solid"/>
                      <a:round/>
                      <a:headEnd type="none" w="med" len="med"/>
                      <a:tailEnd type="none" w="med" len="med"/>
                    </a:lnR>
                    <a:lnT w="9525" cap="flat" cmpd="sng" algn="ctr">
                      <a:solidFill>
                        <a:srgbClr val="70303E"/>
                      </a:solidFill>
                      <a:prstDash val="solid"/>
                      <a:round/>
                      <a:headEnd type="none" w="med" len="med"/>
                      <a:tailEnd type="none" w="med" len="med"/>
                    </a:lnT>
                    <a:lnB w="9525" cap="flat" cmpd="sng" algn="ctr">
                      <a:solidFill>
                        <a:srgbClr val="006853"/>
                      </a:solidFill>
                      <a:prstDash val="solid"/>
                      <a:round/>
                      <a:headEnd type="none" w="med" len="med"/>
                      <a:tailEnd type="none" w="med" len="med"/>
                    </a:lnB>
                    <a:solidFill>
                      <a:srgbClr val="FFFFFF"/>
                    </a:solidFill>
                  </a:tcPr>
                </a:tc>
                <a:tc>
                  <a:txBody>
                    <a:bodyPr/>
                    <a:lstStyle/>
                    <a:p>
                      <a:pPr fontAlgn="t"/>
                      <a:r>
                        <a:rPr lang="en-US" sz="2400">
                          <a:solidFill>
                            <a:srgbClr val="111111"/>
                          </a:solidFill>
                          <a:effectLst/>
                        </a:rPr>
                        <a:t>For emphasizing the texts.</a:t>
                      </a:r>
                    </a:p>
                  </a:txBody>
                  <a:tcPr marL="95250" marR="95250" marT="95250" marB="95250">
                    <a:lnL w="9525" cap="flat" cmpd="sng" algn="ctr">
                      <a:solidFill>
                        <a:srgbClr val="805253"/>
                      </a:solidFill>
                      <a:prstDash val="solid"/>
                      <a:round/>
                      <a:headEnd type="none" w="med" len="med"/>
                      <a:tailEnd type="none" w="med" len="med"/>
                    </a:lnL>
                    <a:lnR w="9525" cap="flat" cmpd="sng" algn="ctr">
                      <a:solidFill>
                        <a:srgbClr val="805253"/>
                      </a:solidFill>
                      <a:prstDash val="solid"/>
                      <a:round/>
                      <a:headEnd type="none" w="med" len="med"/>
                      <a:tailEnd type="none" w="med" len="med"/>
                    </a:lnR>
                    <a:lnT w="9525" cap="flat" cmpd="sng" algn="ctr">
                      <a:solidFill>
                        <a:srgbClr val="805253"/>
                      </a:solidFill>
                      <a:prstDash val="solid"/>
                      <a:round/>
                      <a:headEnd type="none" w="med" len="med"/>
                      <a:tailEnd type="none" w="med" len="med"/>
                    </a:lnT>
                    <a:lnB w="9525" cap="flat" cmpd="sng" algn="ctr">
                      <a:solidFill>
                        <a:srgbClr val="806E53"/>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fontAlgn="t"/>
                      <a:r>
                        <a:rPr lang="en-US" sz="2400">
                          <a:solidFill>
                            <a:srgbClr val="111111"/>
                          </a:solidFill>
                          <a:effectLst/>
                        </a:rPr>
                        <a:t>&lt;mark&gt;</a:t>
                      </a:r>
                    </a:p>
                  </a:txBody>
                  <a:tcPr marL="95250" marR="95250" marT="95250" marB="95250">
                    <a:lnL w="9525" cap="flat" cmpd="sng" algn="ctr">
                      <a:solidFill>
                        <a:srgbClr val="006853"/>
                      </a:solidFill>
                      <a:prstDash val="solid"/>
                      <a:round/>
                      <a:headEnd type="none" w="med" len="med"/>
                      <a:tailEnd type="none" w="med" len="med"/>
                    </a:lnL>
                    <a:lnR w="9525" cap="flat" cmpd="sng" algn="ctr">
                      <a:solidFill>
                        <a:srgbClr val="806E53"/>
                      </a:solidFill>
                      <a:prstDash val="solid"/>
                      <a:round/>
                      <a:headEnd type="none" w="med" len="med"/>
                      <a:tailEnd type="none" w="med" len="med"/>
                    </a:lnR>
                    <a:lnT w="9525" cap="flat" cmpd="sng" algn="ctr">
                      <a:solidFill>
                        <a:srgbClr val="006853"/>
                      </a:solidFill>
                      <a:prstDash val="solid"/>
                      <a:round/>
                      <a:headEnd type="none" w="med" len="med"/>
                      <a:tailEnd type="none" w="med" len="med"/>
                    </a:lnT>
                    <a:lnB w="9525" cap="flat" cmpd="sng" algn="ctr">
                      <a:solidFill>
                        <a:srgbClr val="C07A53"/>
                      </a:solidFill>
                      <a:prstDash val="solid"/>
                      <a:round/>
                      <a:headEnd type="none" w="med" len="med"/>
                      <a:tailEnd type="none" w="med" len="med"/>
                    </a:lnB>
                    <a:solidFill>
                      <a:srgbClr val="FFFFFF"/>
                    </a:solidFill>
                  </a:tcPr>
                </a:tc>
                <a:tc>
                  <a:txBody>
                    <a:bodyPr/>
                    <a:lstStyle/>
                    <a:p>
                      <a:pPr fontAlgn="t"/>
                      <a:r>
                        <a:rPr lang="en-US" sz="2400">
                          <a:solidFill>
                            <a:srgbClr val="111111"/>
                          </a:solidFill>
                          <a:effectLst/>
                        </a:rPr>
                        <a:t>To make the texts marked or highlighted.</a:t>
                      </a:r>
                    </a:p>
                  </a:txBody>
                  <a:tcPr marL="95250" marR="95250" marT="95250" marB="95250">
                    <a:lnL w="9525" cap="flat" cmpd="sng" algn="ctr">
                      <a:solidFill>
                        <a:srgbClr val="806E53"/>
                      </a:solidFill>
                      <a:prstDash val="solid"/>
                      <a:round/>
                      <a:headEnd type="none" w="med" len="med"/>
                      <a:tailEnd type="none" w="med" len="med"/>
                    </a:lnL>
                    <a:lnR w="9525" cap="flat" cmpd="sng" algn="ctr">
                      <a:solidFill>
                        <a:srgbClr val="806E53"/>
                      </a:solidFill>
                      <a:prstDash val="solid"/>
                      <a:round/>
                      <a:headEnd type="none" w="med" len="med"/>
                      <a:tailEnd type="none" w="med" len="med"/>
                    </a:lnR>
                    <a:lnT w="9525" cap="flat" cmpd="sng" algn="ctr">
                      <a:solidFill>
                        <a:srgbClr val="806E53"/>
                      </a:solidFill>
                      <a:prstDash val="solid"/>
                      <a:round/>
                      <a:headEnd type="none" w="med" len="med"/>
                      <a:tailEnd type="none" w="med" len="med"/>
                    </a:lnT>
                    <a:lnB w="9525" cap="flat" cmpd="sng" algn="ctr">
                      <a:solidFill>
                        <a:srgbClr val="407653"/>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fontAlgn="t"/>
                      <a:r>
                        <a:rPr lang="en-US" sz="2400">
                          <a:solidFill>
                            <a:srgbClr val="111111"/>
                          </a:solidFill>
                          <a:effectLst/>
                        </a:rPr>
                        <a:t>&lt;small&gt;</a:t>
                      </a:r>
                    </a:p>
                  </a:txBody>
                  <a:tcPr marL="95250" marR="95250" marT="95250" marB="95250">
                    <a:lnL w="9525" cap="flat" cmpd="sng" algn="ctr">
                      <a:solidFill>
                        <a:srgbClr val="C07A53"/>
                      </a:solidFill>
                      <a:prstDash val="solid"/>
                      <a:round/>
                      <a:headEnd type="none" w="med" len="med"/>
                      <a:tailEnd type="none" w="med" len="med"/>
                    </a:lnL>
                    <a:lnR w="9525" cap="flat" cmpd="sng" algn="ctr">
                      <a:solidFill>
                        <a:srgbClr val="407653"/>
                      </a:solidFill>
                      <a:prstDash val="solid"/>
                      <a:round/>
                      <a:headEnd type="none" w="med" len="med"/>
                      <a:tailEnd type="none" w="med" len="med"/>
                    </a:lnR>
                    <a:lnT w="9525" cap="flat" cmpd="sng" algn="ctr">
                      <a:solidFill>
                        <a:srgbClr val="C07A53"/>
                      </a:solidFill>
                      <a:prstDash val="solid"/>
                      <a:round/>
                      <a:headEnd type="none" w="med" len="med"/>
                      <a:tailEnd type="none" w="med" len="med"/>
                    </a:lnT>
                    <a:lnB w="9525" cap="flat" cmpd="sng" algn="ctr">
                      <a:solidFill>
                        <a:srgbClr val="408553"/>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For making texts small in size than the regular texts surrounded.</a:t>
                      </a:r>
                    </a:p>
                  </a:txBody>
                  <a:tcPr marL="95250" marR="95250" marT="95250" marB="95250">
                    <a:lnL w="9525" cap="flat" cmpd="sng" algn="ctr">
                      <a:solidFill>
                        <a:srgbClr val="407653"/>
                      </a:solidFill>
                      <a:prstDash val="solid"/>
                      <a:round/>
                      <a:headEnd type="none" w="med" len="med"/>
                      <a:tailEnd type="none" w="med" len="med"/>
                    </a:lnL>
                    <a:lnR w="9525" cap="flat" cmpd="sng" algn="ctr">
                      <a:solidFill>
                        <a:srgbClr val="407653"/>
                      </a:solidFill>
                      <a:prstDash val="solid"/>
                      <a:round/>
                      <a:headEnd type="none" w="med" len="med"/>
                      <a:tailEnd type="none" w="med" len="med"/>
                    </a:lnR>
                    <a:lnT w="9525" cap="flat" cmpd="sng" algn="ctr">
                      <a:solidFill>
                        <a:srgbClr val="407653"/>
                      </a:solidFill>
                      <a:prstDash val="solid"/>
                      <a:round/>
                      <a:headEnd type="none" w="med" len="med"/>
                      <a:tailEnd type="none" w="med" len="med"/>
                    </a:lnT>
                    <a:lnB w="9525" cap="flat" cmpd="sng" algn="ctr">
                      <a:solidFill>
                        <a:srgbClr val="008E53"/>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fontAlgn="t"/>
                      <a:r>
                        <a:rPr lang="en-US" sz="2400" dirty="0">
                          <a:solidFill>
                            <a:srgbClr val="111111"/>
                          </a:solidFill>
                          <a:effectLst/>
                        </a:rPr>
                        <a:t>&lt;big&gt;</a:t>
                      </a:r>
                    </a:p>
                  </a:txBody>
                  <a:tcPr marL="95250" marR="95250" marT="95250" marB="95250">
                    <a:lnL w="9525" cap="flat" cmpd="sng" algn="ctr">
                      <a:solidFill>
                        <a:srgbClr val="408553"/>
                      </a:solidFill>
                      <a:prstDash val="solid"/>
                      <a:round/>
                      <a:headEnd type="none" w="med" len="med"/>
                      <a:tailEnd type="none" w="med" len="med"/>
                    </a:lnL>
                    <a:lnR w="9525" cap="flat" cmpd="sng" algn="ctr">
                      <a:solidFill>
                        <a:srgbClr val="008E53"/>
                      </a:solidFill>
                      <a:prstDash val="solid"/>
                      <a:round/>
                      <a:headEnd type="none" w="med" len="med"/>
                      <a:tailEnd type="none" w="med" len="med"/>
                    </a:lnR>
                    <a:lnT w="9525" cap="flat" cmpd="sng" algn="ctr">
                      <a:solidFill>
                        <a:srgbClr val="408553"/>
                      </a:solidFill>
                      <a:prstDash val="solid"/>
                      <a:round/>
                      <a:headEnd type="none" w="med" len="med"/>
                      <a:tailEnd type="none" w="med" len="med"/>
                    </a:lnT>
                    <a:lnB w="9525" cap="flat" cmpd="sng" algn="ctr">
                      <a:solidFill>
                        <a:srgbClr val="408553"/>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For making texts bigger or larger than the rest of the texts surrounded.</a:t>
                      </a:r>
                    </a:p>
                  </a:txBody>
                  <a:tcPr marL="95250" marR="95250" marT="95250" marB="95250">
                    <a:lnL w="9525" cap="flat" cmpd="sng" algn="ctr">
                      <a:solidFill>
                        <a:srgbClr val="008E53"/>
                      </a:solidFill>
                      <a:prstDash val="solid"/>
                      <a:round/>
                      <a:headEnd type="none" w="med" len="med"/>
                      <a:tailEnd type="none" w="med" len="med"/>
                    </a:lnL>
                    <a:lnR w="9525" cap="flat" cmpd="sng" algn="ctr">
                      <a:solidFill>
                        <a:srgbClr val="008E53"/>
                      </a:solidFill>
                      <a:prstDash val="solid"/>
                      <a:round/>
                      <a:headEnd type="none" w="med" len="med"/>
                      <a:tailEnd type="none" w="med" len="med"/>
                    </a:lnR>
                    <a:lnT w="9525" cap="flat" cmpd="sng" algn="ctr">
                      <a:solidFill>
                        <a:srgbClr val="008E53"/>
                      </a:solidFill>
                      <a:prstDash val="solid"/>
                      <a:round/>
                      <a:headEnd type="none" w="med" len="med"/>
                      <a:tailEnd type="none" w="med" len="med"/>
                    </a:lnT>
                    <a:lnB w="9525" cap="flat" cmpd="sng" algn="ctr">
                      <a:solidFill>
                        <a:srgbClr val="008E53"/>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69</a:t>
            </a:fld>
            <a:endParaRPr lang="en-US" dirty="0"/>
          </a:p>
        </p:txBody>
      </p:sp>
    </p:spTree>
    <p:extLst>
      <p:ext uri="{BB962C8B-B14F-4D97-AF65-F5344CB8AC3E}">
        <p14:creationId xmlns:p14="http://schemas.microsoft.com/office/powerpoint/2010/main" val="331605593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7625" y="96839"/>
            <a:ext cx="9048750" cy="615856"/>
          </a:xfrm>
        </p:spPr>
        <p:txBody>
          <a:bodyPr/>
          <a:lstStyle/>
          <a:p>
            <a:pPr>
              <a:spcBef>
                <a:spcPct val="20000"/>
              </a:spcBef>
            </a:pPr>
            <a:r>
              <a:rPr lang="en-US" altLang="en-US" sz="3600" dirty="0"/>
              <a:t>History of Internet </a:t>
            </a:r>
            <a:r>
              <a:rPr lang="en-US" altLang="en-US" sz="3600" dirty="0" err="1"/>
              <a:t>Cont</a:t>
            </a:r>
            <a:r>
              <a:rPr lang="en-US" altLang="en-US" sz="3600" dirty="0"/>
              <a:t>…</a:t>
            </a:r>
          </a:p>
        </p:txBody>
      </p:sp>
      <p:sp>
        <p:nvSpPr>
          <p:cNvPr id="123907" name="Rectangle 3"/>
          <p:cNvSpPr>
            <a:spLocks noGrp="1" noChangeArrowheads="1"/>
          </p:cNvSpPr>
          <p:nvPr>
            <p:ph type="body" idx="1"/>
          </p:nvPr>
        </p:nvSpPr>
        <p:spPr>
          <a:xfrm>
            <a:off x="47625" y="891988"/>
            <a:ext cx="9048749" cy="4800600"/>
          </a:xfrm>
        </p:spPr>
        <p:txBody>
          <a:bodyPr/>
          <a:lstStyle/>
          <a:p>
            <a:pPr marL="168275" indent="-168275" algn="just">
              <a:lnSpc>
                <a:spcPct val="100000"/>
              </a:lnSpc>
              <a:spcBef>
                <a:spcPct val="20000"/>
              </a:spcBef>
              <a:buSzTx/>
            </a:pPr>
            <a:r>
              <a:rPr lang="en-US" altLang="en-US" b="0" dirty="0"/>
              <a:t>Origins </a:t>
            </a:r>
            <a:r>
              <a:rPr lang="en-US" altLang="en-US" b="0" dirty="0" err="1"/>
              <a:t>cont</a:t>
            </a:r>
            <a:r>
              <a:rPr lang="en-US" altLang="en-US" b="0" dirty="0"/>
              <a:t>…</a:t>
            </a:r>
          </a:p>
          <a:p>
            <a:pPr marL="568325" lvl="1" indent="-168275" algn="just">
              <a:lnSpc>
                <a:spcPct val="100000"/>
              </a:lnSpc>
              <a:spcBef>
                <a:spcPct val="20000"/>
              </a:spcBef>
              <a:buSzTx/>
            </a:pPr>
            <a:r>
              <a:rPr lang="en-US" altLang="en-US" dirty="0"/>
              <a:t>A new national network, </a:t>
            </a:r>
            <a:r>
              <a:rPr lang="en-US" altLang="en-US" dirty="0" err="1"/>
              <a:t>NSFnet</a:t>
            </a:r>
            <a:r>
              <a:rPr lang="en-US" altLang="en-US" dirty="0"/>
              <a:t>, was created in 1986. </a:t>
            </a:r>
          </a:p>
          <a:p>
            <a:pPr marL="568325" lvl="1" indent="-168275" algn="just">
              <a:lnSpc>
                <a:spcPct val="100000"/>
              </a:lnSpc>
              <a:spcBef>
                <a:spcPct val="20000"/>
              </a:spcBef>
              <a:buSzTx/>
            </a:pPr>
            <a:r>
              <a:rPr lang="en-US" altLang="en-US" dirty="0"/>
              <a:t>It was sponsored, of course, by </a:t>
            </a:r>
            <a:r>
              <a:rPr lang="en-US" altLang="en-US" dirty="0">
                <a:solidFill>
                  <a:srgbClr val="FF0000"/>
                </a:solidFill>
              </a:rPr>
              <a:t>the National Science Foundation (NSF). </a:t>
            </a:r>
            <a:r>
              <a:rPr lang="en-US" altLang="en-US" dirty="0" err="1"/>
              <a:t>NSFnet</a:t>
            </a:r>
            <a:r>
              <a:rPr lang="en-US" altLang="en-US" dirty="0"/>
              <a:t> initially connected the NSF-funded supercomputer centers that were at five universities. </a:t>
            </a:r>
          </a:p>
          <a:p>
            <a:pPr marL="568325" lvl="1" indent="-168275" algn="just">
              <a:lnSpc>
                <a:spcPct val="100000"/>
              </a:lnSpc>
              <a:spcBef>
                <a:spcPct val="20000"/>
              </a:spcBef>
              <a:buSzTx/>
            </a:pPr>
            <a:r>
              <a:rPr lang="en-US" altLang="en-US" dirty="0"/>
              <a:t>Soon after being established, it became available to other academic institutions and research laboratories. </a:t>
            </a:r>
          </a:p>
          <a:p>
            <a:pPr marL="568325" lvl="1" indent="-168275" algn="just">
              <a:lnSpc>
                <a:spcPct val="100000"/>
              </a:lnSpc>
              <a:spcBef>
                <a:spcPct val="20000"/>
              </a:spcBef>
              <a:buSzTx/>
            </a:pPr>
            <a:r>
              <a:rPr lang="en-US" altLang="en-US" dirty="0"/>
              <a:t>By 1990, </a:t>
            </a:r>
            <a:r>
              <a:rPr lang="en-US" altLang="en-US" dirty="0" err="1">
                <a:solidFill>
                  <a:srgbClr val="C00000"/>
                </a:solidFill>
              </a:rPr>
              <a:t>NSFnet</a:t>
            </a:r>
            <a:r>
              <a:rPr lang="en-US" altLang="en-US" dirty="0">
                <a:solidFill>
                  <a:srgbClr val="C00000"/>
                </a:solidFill>
              </a:rPr>
              <a:t> had replaced </a:t>
            </a:r>
            <a:r>
              <a:rPr lang="en-US" altLang="en-US" dirty="0" err="1">
                <a:solidFill>
                  <a:srgbClr val="C00000"/>
                </a:solidFill>
              </a:rPr>
              <a:t>ARPAnet</a:t>
            </a:r>
            <a:r>
              <a:rPr lang="en-US" altLang="en-US" dirty="0">
                <a:solidFill>
                  <a:srgbClr val="C00000"/>
                </a:solidFill>
              </a:rPr>
              <a:t> </a:t>
            </a:r>
            <a:r>
              <a:rPr lang="en-US" altLang="en-US" dirty="0"/>
              <a:t>for most nonmilitary uses, and a wide variety of organizations had established nodes on the new network by 1992, </a:t>
            </a:r>
            <a:r>
              <a:rPr lang="en-US" altLang="en-US" dirty="0" err="1"/>
              <a:t>NSFnet</a:t>
            </a:r>
            <a:r>
              <a:rPr lang="en-US" altLang="en-US" dirty="0"/>
              <a:t> connected more than one million computers around the world.</a:t>
            </a:r>
          </a:p>
          <a:p>
            <a:pPr marL="400050" lvl="1" indent="0" algn="just">
              <a:lnSpc>
                <a:spcPct val="100000"/>
              </a:lnSpc>
              <a:spcBef>
                <a:spcPct val="20000"/>
              </a:spcBef>
              <a:buSzTx/>
              <a:buNone/>
            </a:pPr>
            <a:br>
              <a:rPr lang="en-US" dirty="0"/>
            </a:br>
            <a:br>
              <a:rPr lang="en-US" dirty="0"/>
            </a:br>
            <a:endParaRPr lang="en-US" altLang="en-US" b="0" dirty="0"/>
          </a:p>
        </p:txBody>
      </p:sp>
      <p:sp>
        <p:nvSpPr>
          <p:cNvPr id="2" name="Slide Number Placeholder 1">
            <a:extLst>
              <a:ext uri="{FF2B5EF4-FFF2-40B4-BE49-F238E27FC236}">
                <a16:creationId xmlns:a16="http://schemas.microsoft.com/office/drawing/2014/main" id="{00083189-7486-3281-8E94-A80E04D8FBF7}"/>
              </a:ext>
            </a:extLst>
          </p:cNvPr>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spTree>
    <p:extLst>
      <p:ext uri="{BB962C8B-B14F-4D97-AF65-F5344CB8AC3E}">
        <p14:creationId xmlns:p14="http://schemas.microsoft.com/office/powerpoint/2010/main" val="519865218"/>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Formatting </a:t>
            </a:r>
            <a:r>
              <a:rPr lang="en-US" dirty="0" err="1"/>
              <a:t>Cont</a:t>
            </a:r>
            <a:r>
              <a:rPr lang="en-US" dirty="0"/>
              <a:t>…</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70</a:t>
            </a:fld>
            <a:endParaRPr lang="en-US" dirty="0"/>
          </a:p>
        </p:txBody>
      </p:sp>
      <p:graphicFrame>
        <p:nvGraphicFramePr>
          <p:cNvPr id="5" name="Content Placeholder 4"/>
          <p:cNvGraphicFramePr>
            <a:graphicFrameLocks noGrp="1"/>
          </p:cNvGraphicFramePr>
          <p:nvPr>
            <p:ph idx="1"/>
          </p:nvPr>
        </p:nvGraphicFramePr>
        <p:xfrm>
          <a:off x="47626" y="806825"/>
          <a:ext cx="8800539" cy="5916703"/>
        </p:xfrm>
        <a:graphic>
          <a:graphicData uri="http://schemas.openxmlformats.org/drawingml/2006/table">
            <a:tbl>
              <a:tblPr/>
              <a:tblGrid>
                <a:gridCol w="2333985">
                  <a:extLst>
                    <a:ext uri="{9D8B030D-6E8A-4147-A177-3AD203B41FA5}">
                      <a16:colId xmlns:a16="http://schemas.microsoft.com/office/drawing/2014/main" val="20000"/>
                    </a:ext>
                  </a:extLst>
                </a:gridCol>
                <a:gridCol w="6466554">
                  <a:extLst>
                    <a:ext uri="{9D8B030D-6E8A-4147-A177-3AD203B41FA5}">
                      <a16:colId xmlns:a16="http://schemas.microsoft.com/office/drawing/2014/main" val="20001"/>
                    </a:ext>
                  </a:extLst>
                </a:gridCol>
              </a:tblGrid>
              <a:tr h="489133">
                <a:tc>
                  <a:txBody>
                    <a:bodyPr/>
                    <a:lstStyle/>
                    <a:p>
                      <a:pPr algn="l" fontAlgn="t"/>
                      <a:r>
                        <a:rPr lang="en-US" sz="2400" b="0" dirty="0">
                          <a:solidFill>
                            <a:srgbClr val="FFFFFF"/>
                          </a:solidFill>
                          <a:effectLst/>
                        </a:rPr>
                        <a:t>Tag</a:t>
                      </a:r>
                    </a:p>
                  </a:txBody>
                  <a:tcPr marL="55168" marR="55168" marT="27584" marB="27584">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B096BD"/>
                      </a:solidFill>
                      <a:prstDash val="solid"/>
                      <a:round/>
                      <a:headEnd type="none" w="med" len="med"/>
                      <a:tailEnd type="none" w="med" len="med"/>
                    </a:lnB>
                    <a:solidFill>
                      <a:srgbClr val="3D3D3D"/>
                    </a:solidFill>
                  </a:tcPr>
                </a:tc>
                <a:tc>
                  <a:txBody>
                    <a:bodyPr/>
                    <a:lstStyle/>
                    <a:p>
                      <a:pPr algn="l" fontAlgn="t"/>
                      <a:r>
                        <a:rPr lang="en-US" sz="2400" b="0">
                          <a:solidFill>
                            <a:srgbClr val="FFFFFF"/>
                          </a:solidFill>
                          <a:effectLst/>
                        </a:rPr>
                        <a:t>Meanings</a:t>
                      </a:r>
                    </a:p>
                  </a:txBody>
                  <a:tcPr marL="55168" marR="55168" marT="27584" marB="27584">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3097BD"/>
                      </a:solidFill>
                      <a:prstDash val="solid"/>
                      <a:round/>
                      <a:headEnd type="none" w="med" len="med"/>
                      <a:tailEnd type="none" w="med" len="med"/>
                    </a:lnB>
                    <a:solidFill>
                      <a:srgbClr val="3D3D3D"/>
                    </a:solidFill>
                  </a:tcPr>
                </a:tc>
                <a:extLst>
                  <a:ext uri="{0D108BD9-81ED-4DB2-BD59-A6C34878D82A}">
                    <a16:rowId xmlns:a16="http://schemas.microsoft.com/office/drawing/2014/main" val="10000"/>
                  </a:ext>
                </a:extLst>
              </a:tr>
              <a:tr h="978266">
                <a:tc>
                  <a:txBody>
                    <a:bodyPr/>
                    <a:lstStyle/>
                    <a:p>
                      <a:pPr fontAlgn="t"/>
                      <a:r>
                        <a:rPr lang="en-US" sz="2400" dirty="0">
                          <a:solidFill>
                            <a:srgbClr val="111111"/>
                          </a:solidFill>
                          <a:effectLst/>
                        </a:rPr>
                        <a:t>&lt;del&gt;</a:t>
                      </a:r>
                    </a:p>
                  </a:txBody>
                  <a:tcPr marL="55168" marR="55168" marT="55168" marB="55168">
                    <a:lnL w="9525" cap="flat" cmpd="sng" algn="ctr">
                      <a:solidFill>
                        <a:srgbClr val="30DBBD"/>
                      </a:solidFill>
                      <a:prstDash val="solid"/>
                      <a:round/>
                      <a:headEnd type="none" w="med" len="med"/>
                      <a:tailEnd type="none" w="med" len="med"/>
                    </a:lnL>
                    <a:lnR w="9525" cap="flat" cmpd="sng" algn="ctr">
                      <a:solidFill>
                        <a:srgbClr val="30DBBD"/>
                      </a:solidFill>
                      <a:prstDash val="solid"/>
                      <a:round/>
                      <a:headEnd type="none" w="med" len="med"/>
                      <a:tailEnd type="none" w="med" len="med"/>
                    </a:lnR>
                    <a:lnT w="9525" cap="flat" cmpd="sng" algn="ctr">
                      <a:solidFill>
                        <a:srgbClr val="B096BD"/>
                      </a:solidFill>
                      <a:prstDash val="solid"/>
                      <a:round/>
                      <a:headEnd type="none" w="med" len="med"/>
                      <a:tailEnd type="none" w="med" len="med"/>
                    </a:lnT>
                    <a:lnB w="9525" cap="flat" cmpd="sng" algn="ctr">
                      <a:solidFill>
                        <a:srgbClr val="F0F0BD"/>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To show texts that have been deleted or removed or replaced.</a:t>
                      </a:r>
                    </a:p>
                  </a:txBody>
                  <a:tcPr marL="55168" marR="55168" marT="55168" marB="55168">
                    <a:lnL w="9525" cap="flat" cmpd="sng" algn="ctr">
                      <a:solidFill>
                        <a:srgbClr val="30DBBD"/>
                      </a:solidFill>
                      <a:prstDash val="solid"/>
                      <a:round/>
                      <a:headEnd type="none" w="med" len="med"/>
                      <a:tailEnd type="none" w="med" len="med"/>
                    </a:lnL>
                    <a:lnR w="9525" cap="flat" cmpd="sng" algn="ctr">
                      <a:solidFill>
                        <a:srgbClr val="30DBBD"/>
                      </a:solidFill>
                      <a:prstDash val="solid"/>
                      <a:round/>
                      <a:headEnd type="none" w="med" len="med"/>
                      <a:tailEnd type="none" w="med" len="med"/>
                    </a:lnR>
                    <a:lnT w="9525" cap="flat" cmpd="sng" algn="ctr">
                      <a:solidFill>
                        <a:srgbClr val="3097BD"/>
                      </a:solidFill>
                      <a:prstDash val="solid"/>
                      <a:round/>
                      <a:headEnd type="none" w="med" len="med"/>
                      <a:tailEnd type="none" w="med" len="med"/>
                    </a:lnT>
                    <a:lnB w="9525" cap="flat" cmpd="sng" algn="ctr">
                      <a:solidFill>
                        <a:srgbClr val="B0F0B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28373">
                <a:tc>
                  <a:txBody>
                    <a:bodyPr/>
                    <a:lstStyle/>
                    <a:p>
                      <a:pPr fontAlgn="t"/>
                      <a:r>
                        <a:rPr lang="en-US" sz="2400">
                          <a:solidFill>
                            <a:srgbClr val="111111"/>
                          </a:solidFill>
                          <a:effectLst/>
                        </a:rPr>
                        <a:t>&lt;ins&gt;</a:t>
                      </a:r>
                    </a:p>
                  </a:txBody>
                  <a:tcPr marL="55168" marR="55168" marT="55168" marB="55168">
                    <a:lnL w="9525" cap="flat" cmpd="sng" algn="ctr">
                      <a:solidFill>
                        <a:srgbClr val="F0F0BD"/>
                      </a:solidFill>
                      <a:prstDash val="solid"/>
                      <a:round/>
                      <a:headEnd type="none" w="med" len="med"/>
                      <a:tailEnd type="none" w="med" len="med"/>
                    </a:lnL>
                    <a:lnR w="9525" cap="flat" cmpd="sng" algn="ctr">
                      <a:solidFill>
                        <a:srgbClr val="B0F0BD"/>
                      </a:solidFill>
                      <a:prstDash val="solid"/>
                      <a:round/>
                      <a:headEnd type="none" w="med" len="med"/>
                      <a:tailEnd type="none" w="med" len="med"/>
                    </a:lnR>
                    <a:lnT w="9525" cap="flat" cmpd="sng" algn="ctr">
                      <a:solidFill>
                        <a:srgbClr val="F0F0BD"/>
                      </a:solidFill>
                      <a:prstDash val="solid"/>
                      <a:round/>
                      <a:headEnd type="none" w="med" len="med"/>
                      <a:tailEnd type="none" w="med" len="med"/>
                    </a:lnT>
                    <a:lnB w="9525" cap="flat" cmpd="sng" algn="ctr">
                      <a:solidFill>
                        <a:srgbClr val="B0E2BD"/>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To show texts that have been inserted or added</a:t>
                      </a:r>
                    </a:p>
                  </a:txBody>
                  <a:tcPr marL="55168" marR="55168" marT="55168" marB="55168">
                    <a:lnL w="9525" cap="flat" cmpd="sng" algn="ctr">
                      <a:solidFill>
                        <a:srgbClr val="B0F0BD"/>
                      </a:solidFill>
                      <a:prstDash val="solid"/>
                      <a:round/>
                      <a:headEnd type="none" w="med" len="med"/>
                      <a:tailEnd type="none" w="med" len="med"/>
                    </a:lnL>
                    <a:lnR w="9525" cap="flat" cmpd="sng" algn="ctr">
                      <a:solidFill>
                        <a:srgbClr val="B0F0BD"/>
                      </a:solidFill>
                      <a:prstDash val="solid"/>
                      <a:round/>
                      <a:headEnd type="none" w="med" len="med"/>
                      <a:tailEnd type="none" w="med" len="med"/>
                    </a:lnR>
                    <a:lnT w="9525" cap="flat" cmpd="sng" algn="ctr">
                      <a:solidFill>
                        <a:srgbClr val="B0F0BD"/>
                      </a:solidFill>
                      <a:prstDash val="solid"/>
                      <a:round/>
                      <a:headEnd type="none" w="med" len="med"/>
                      <a:tailEnd type="none" w="med" len="med"/>
                    </a:lnT>
                    <a:lnB w="9525" cap="flat" cmpd="sng" algn="ctr">
                      <a:solidFill>
                        <a:srgbClr val="30EEB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28373">
                <a:tc>
                  <a:txBody>
                    <a:bodyPr/>
                    <a:lstStyle/>
                    <a:p>
                      <a:pPr fontAlgn="t"/>
                      <a:r>
                        <a:rPr lang="en-US" sz="2400">
                          <a:solidFill>
                            <a:srgbClr val="111111"/>
                          </a:solidFill>
                          <a:effectLst/>
                        </a:rPr>
                        <a:t>&lt;sub&gt;</a:t>
                      </a:r>
                    </a:p>
                  </a:txBody>
                  <a:tcPr marL="55168" marR="55168" marT="55168" marB="55168">
                    <a:lnL w="9525" cap="flat" cmpd="sng" algn="ctr">
                      <a:solidFill>
                        <a:srgbClr val="B0E2BD"/>
                      </a:solidFill>
                      <a:prstDash val="solid"/>
                      <a:round/>
                      <a:headEnd type="none" w="med" len="med"/>
                      <a:tailEnd type="none" w="med" len="med"/>
                    </a:lnL>
                    <a:lnR w="9525" cap="flat" cmpd="sng" algn="ctr">
                      <a:solidFill>
                        <a:srgbClr val="30EEBD"/>
                      </a:solidFill>
                      <a:prstDash val="solid"/>
                      <a:round/>
                      <a:headEnd type="none" w="med" len="med"/>
                      <a:tailEnd type="none" w="med" len="med"/>
                    </a:lnR>
                    <a:lnT w="9525" cap="flat" cmpd="sng" algn="ctr">
                      <a:solidFill>
                        <a:srgbClr val="B0E2BD"/>
                      </a:solidFill>
                      <a:prstDash val="solid"/>
                      <a:round/>
                      <a:headEnd type="none" w="med" len="med"/>
                      <a:tailEnd type="none" w="med" len="med"/>
                    </a:lnT>
                    <a:lnB w="9525" cap="flat" cmpd="sng" algn="ctr">
                      <a:solidFill>
                        <a:srgbClr val="70FCBD"/>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To give a subscript effect to any text.</a:t>
                      </a:r>
                    </a:p>
                  </a:txBody>
                  <a:tcPr marL="55168" marR="55168" marT="55168" marB="55168">
                    <a:lnL w="9525" cap="flat" cmpd="sng" algn="ctr">
                      <a:solidFill>
                        <a:srgbClr val="30EEBD"/>
                      </a:solidFill>
                      <a:prstDash val="solid"/>
                      <a:round/>
                      <a:headEnd type="none" w="med" len="med"/>
                      <a:tailEnd type="none" w="med" len="med"/>
                    </a:lnL>
                    <a:lnR w="9525" cap="flat" cmpd="sng" algn="ctr">
                      <a:solidFill>
                        <a:srgbClr val="30EEBD"/>
                      </a:solidFill>
                      <a:prstDash val="solid"/>
                      <a:round/>
                      <a:headEnd type="none" w="med" len="med"/>
                      <a:tailEnd type="none" w="med" len="med"/>
                    </a:lnR>
                    <a:lnT w="9525" cap="flat" cmpd="sng" algn="ctr">
                      <a:solidFill>
                        <a:srgbClr val="30EEBD"/>
                      </a:solidFill>
                      <a:prstDash val="solid"/>
                      <a:round/>
                      <a:headEnd type="none" w="med" len="med"/>
                      <a:tailEnd type="none" w="med" len="med"/>
                    </a:lnT>
                    <a:lnB w="9525" cap="flat" cmpd="sng" algn="ctr">
                      <a:solidFill>
                        <a:srgbClr val="70FDB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28373">
                <a:tc>
                  <a:txBody>
                    <a:bodyPr/>
                    <a:lstStyle/>
                    <a:p>
                      <a:pPr fontAlgn="t"/>
                      <a:r>
                        <a:rPr lang="en-US" sz="2400">
                          <a:solidFill>
                            <a:srgbClr val="111111"/>
                          </a:solidFill>
                          <a:effectLst/>
                        </a:rPr>
                        <a:t>&lt;sup&gt;</a:t>
                      </a:r>
                    </a:p>
                  </a:txBody>
                  <a:tcPr marL="55168" marR="55168" marT="55168" marB="55168">
                    <a:lnL w="9525" cap="flat" cmpd="sng" algn="ctr">
                      <a:solidFill>
                        <a:srgbClr val="70FCBD"/>
                      </a:solidFill>
                      <a:prstDash val="solid"/>
                      <a:round/>
                      <a:headEnd type="none" w="med" len="med"/>
                      <a:tailEnd type="none" w="med" len="med"/>
                    </a:lnL>
                    <a:lnR w="9525" cap="flat" cmpd="sng" algn="ctr">
                      <a:solidFill>
                        <a:srgbClr val="70FDBD"/>
                      </a:solidFill>
                      <a:prstDash val="solid"/>
                      <a:round/>
                      <a:headEnd type="none" w="med" len="med"/>
                      <a:tailEnd type="none" w="med" len="med"/>
                    </a:lnR>
                    <a:lnT w="9525" cap="flat" cmpd="sng" algn="ctr">
                      <a:solidFill>
                        <a:srgbClr val="70FCBD"/>
                      </a:solidFill>
                      <a:prstDash val="solid"/>
                      <a:round/>
                      <a:headEnd type="none" w="med" len="med"/>
                      <a:tailEnd type="none" w="med" len="med"/>
                    </a:lnT>
                    <a:lnB w="9525" cap="flat" cmpd="sng" algn="ctr">
                      <a:solidFill>
                        <a:srgbClr val="B0F9BD"/>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To give a superscript effect to any text.</a:t>
                      </a:r>
                    </a:p>
                  </a:txBody>
                  <a:tcPr marL="55168" marR="55168" marT="55168" marB="55168">
                    <a:lnL w="9525" cap="flat" cmpd="sng" algn="ctr">
                      <a:solidFill>
                        <a:srgbClr val="70FDBD"/>
                      </a:solidFill>
                      <a:prstDash val="solid"/>
                      <a:round/>
                      <a:headEnd type="none" w="med" len="med"/>
                      <a:tailEnd type="none" w="med" len="med"/>
                    </a:lnL>
                    <a:lnR w="9525" cap="flat" cmpd="sng" algn="ctr">
                      <a:solidFill>
                        <a:srgbClr val="70FDBD"/>
                      </a:solidFill>
                      <a:prstDash val="solid"/>
                      <a:round/>
                      <a:headEnd type="none" w="med" len="med"/>
                      <a:tailEnd type="none" w="med" len="med"/>
                    </a:lnR>
                    <a:lnT w="9525" cap="flat" cmpd="sng" algn="ctr">
                      <a:solidFill>
                        <a:srgbClr val="70FDBD"/>
                      </a:solidFill>
                      <a:prstDash val="solid"/>
                      <a:round/>
                      <a:headEnd type="none" w="med" len="med"/>
                      <a:tailEnd type="none" w="med" len="med"/>
                    </a:lnT>
                    <a:lnB w="9525" cap="flat" cmpd="sng" algn="ctr">
                      <a:solidFill>
                        <a:srgbClr val="70FDB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828373">
                <a:tc>
                  <a:txBody>
                    <a:bodyPr/>
                    <a:lstStyle/>
                    <a:p>
                      <a:pPr fontAlgn="t"/>
                      <a:r>
                        <a:rPr lang="en-US" sz="2400">
                          <a:solidFill>
                            <a:srgbClr val="111111"/>
                          </a:solidFill>
                          <a:effectLst/>
                        </a:rPr>
                        <a:t>&lt;strike&gt;</a:t>
                      </a:r>
                    </a:p>
                  </a:txBody>
                  <a:tcPr marL="55168" marR="55168" marT="55168" marB="55168">
                    <a:lnL w="9525" cap="flat" cmpd="sng" algn="ctr">
                      <a:solidFill>
                        <a:srgbClr val="B0F9BD"/>
                      </a:solidFill>
                      <a:prstDash val="solid"/>
                      <a:round/>
                      <a:headEnd type="none" w="med" len="med"/>
                      <a:tailEnd type="none" w="med" len="med"/>
                    </a:lnL>
                    <a:lnR w="9525" cap="flat" cmpd="sng" algn="ctr">
                      <a:solidFill>
                        <a:srgbClr val="70FDBD"/>
                      </a:solidFill>
                      <a:prstDash val="solid"/>
                      <a:round/>
                      <a:headEnd type="none" w="med" len="med"/>
                      <a:tailEnd type="none" w="med" len="med"/>
                    </a:lnR>
                    <a:lnT w="9525" cap="flat" cmpd="sng" algn="ctr">
                      <a:solidFill>
                        <a:srgbClr val="B0F9BD"/>
                      </a:solidFill>
                      <a:prstDash val="solid"/>
                      <a:round/>
                      <a:headEnd type="none" w="med" len="med"/>
                      <a:tailEnd type="none" w="med" len="med"/>
                    </a:lnT>
                    <a:lnB w="9525" cap="flat" cmpd="sng" algn="ctr">
                      <a:solidFill>
                        <a:srgbClr val="B0FDBD"/>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For displaying any text as strikethrough.</a:t>
                      </a:r>
                    </a:p>
                  </a:txBody>
                  <a:tcPr marL="55168" marR="55168" marT="55168" marB="55168">
                    <a:lnL w="9525" cap="flat" cmpd="sng" algn="ctr">
                      <a:solidFill>
                        <a:srgbClr val="70FDBD"/>
                      </a:solidFill>
                      <a:prstDash val="solid"/>
                      <a:round/>
                      <a:headEnd type="none" w="med" len="med"/>
                      <a:tailEnd type="none" w="med" len="med"/>
                    </a:lnL>
                    <a:lnR w="9525" cap="flat" cmpd="sng" algn="ctr">
                      <a:solidFill>
                        <a:srgbClr val="70FDBD"/>
                      </a:solidFill>
                      <a:prstDash val="solid"/>
                      <a:round/>
                      <a:headEnd type="none" w="med" len="med"/>
                      <a:tailEnd type="none" w="med" len="med"/>
                    </a:lnR>
                    <a:lnT w="9525" cap="flat" cmpd="sng" algn="ctr">
                      <a:solidFill>
                        <a:srgbClr val="70FDBD"/>
                      </a:solidFill>
                      <a:prstDash val="solid"/>
                      <a:round/>
                      <a:headEnd type="none" w="med" len="med"/>
                      <a:tailEnd type="none" w="med" len="med"/>
                    </a:lnT>
                    <a:lnB w="9525" cap="flat" cmpd="sng" algn="ctr">
                      <a:solidFill>
                        <a:srgbClr val="3007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135812">
                <a:tc>
                  <a:txBody>
                    <a:bodyPr/>
                    <a:lstStyle/>
                    <a:p>
                      <a:pPr fontAlgn="t"/>
                      <a:r>
                        <a:rPr lang="en-US" sz="2400">
                          <a:solidFill>
                            <a:srgbClr val="111111"/>
                          </a:solidFill>
                          <a:effectLst/>
                        </a:rPr>
                        <a:t>&lt;tt&gt;</a:t>
                      </a:r>
                    </a:p>
                  </a:txBody>
                  <a:tcPr marL="55168" marR="55168" marT="55168" marB="55168">
                    <a:lnL w="9525" cap="flat" cmpd="sng" algn="ctr">
                      <a:solidFill>
                        <a:srgbClr val="B0FDBD"/>
                      </a:solidFill>
                      <a:prstDash val="solid"/>
                      <a:round/>
                      <a:headEnd type="none" w="med" len="med"/>
                      <a:tailEnd type="none" w="med" len="med"/>
                    </a:lnL>
                    <a:lnR w="9525" cap="flat" cmpd="sng" algn="ctr">
                      <a:solidFill>
                        <a:srgbClr val="3007BE"/>
                      </a:solidFill>
                      <a:prstDash val="solid"/>
                      <a:round/>
                      <a:headEnd type="none" w="med" len="med"/>
                      <a:tailEnd type="none" w="med" len="med"/>
                    </a:lnR>
                    <a:lnT w="9525" cap="flat" cmpd="sng" algn="ctr">
                      <a:solidFill>
                        <a:srgbClr val="B0FDBD"/>
                      </a:solidFill>
                      <a:prstDash val="solid"/>
                      <a:round/>
                      <a:headEnd type="none" w="med" len="med"/>
                      <a:tailEnd type="none" w="med" len="med"/>
                    </a:lnT>
                    <a:lnB w="9525" cap="flat" cmpd="sng" algn="ctr">
                      <a:solidFill>
                        <a:srgbClr val="B0FDBD"/>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For displaying any font as a mono-spaced font. This tag is abbreviated as typewriter type font tag.</a:t>
                      </a:r>
                    </a:p>
                  </a:txBody>
                  <a:tcPr marL="55168" marR="55168" marT="55168" marB="55168">
                    <a:lnL w="9525" cap="flat" cmpd="sng" algn="ctr">
                      <a:solidFill>
                        <a:srgbClr val="3007BE"/>
                      </a:solidFill>
                      <a:prstDash val="solid"/>
                      <a:round/>
                      <a:headEnd type="none" w="med" len="med"/>
                      <a:tailEnd type="none" w="med" len="med"/>
                    </a:lnL>
                    <a:lnR w="9525" cap="flat" cmpd="sng" algn="ctr">
                      <a:solidFill>
                        <a:srgbClr val="3007BE"/>
                      </a:solidFill>
                      <a:prstDash val="solid"/>
                      <a:round/>
                      <a:headEnd type="none" w="med" len="med"/>
                      <a:tailEnd type="none" w="med" len="med"/>
                    </a:lnR>
                    <a:lnT w="9525" cap="flat" cmpd="sng" algn="ctr">
                      <a:solidFill>
                        <a:srgbClr val="3007BE"/>
                      </a:solidFill>
                      <a:prstDash val="solid"/>
                      <a:round/>
                      <a:headEnd type="none" w="med" len="med"/>
                      <a:tailEnd type="none" w="med" len="med"/>
                    </a:lnT>
                    <a:lnB w="9525" cap="flat" cmpd="sng" algn="ctr">
                      <a:solidFill>
                        <a:srgbClr val="3007B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64320874"/>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Comments</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71</a:t>
            </a:fld>
            <a:endParaRPr lang="en-US" dirty="0"/>
          </a:p>
        </p:txBody>
      </p:sp>
      <p:sp>
        <p:nvSpPr>
          <p:cNvPr id="3" name="Content Placeholder 2"/>
          <p:cNvSpPr>
            <a:spLocks noGrp="1"/>
          </p:cNvSpPr>
          <p:nvPr>
            <p:ph idx="1"/>
          </p:nvPr>
        </p:nvSpPr>
        <p:spPr/>
        <p:txBody>
          <a:bodyPr/>
          <a:lstStyle/>
          <a:p>
            <a:pPr algn="just"/>
            <a:r>
              <a:rPr lang="en-US" dirty="0"/>
              <a:t>Comments are an essential part of HTML; it helps to provide the details of what is written in the HTML source code. </a:t>
            </a:r>
          </a:p>
          <a:p>
            <a:pPr algn="just"/>
            <a:r>
              <a:rPr lang="en-US" dirty="0"/>
              <a:t>HTML comment tags are completely ignored to display by the browsers. It's used to insert comments into the source code.</a:t>
            </a:r>
          </a:p>
          <a:p>
            <a:pPr lvl="1" algn="just"/>
            <a:r>
              <a:rPr lang="en-US" dirty="0"/>
              <a:t>When more than one developers work on the same application or web page, HTML comments can help to understand the source code.</a:t>
            </a:r>
          </a:p>
          <a:p>
            <a:pPr lvl="1" algn="just"/>
            <a:r>
              <a:rPr lang="en-US" dirty="0"/>
              <a:t>Comment can be used anywhere to add information about HTML, which will be helpful for developers to understand the existing code in the future easily.</a:t>
            </a:r>
          </a:p>
          <a:p>
            <a:pPr algn="just"/>
            <a:endParaRPr lang="en-US" dirty="0"/>
          </a:p>
        </p:txBody>
      </p:sp>
    </p:spTree>
    <p:extLst>
      <p:ext uri="{BB962C8B-B14F-4D97-AF65-F5344CB8AC3E}">
        <p14:creationId xmlns:p14="http://schemas.microsoft.com/office/powerpoint/2010/main" val="270752249"/>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Comments</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72</a:t>
            </a:fld>
            <a:endParaRPr lang="en-US" dirty="0"/>
          </a:p>
        </p:txBody>
      </p:sp>
      <p:sp>
        <p:nvSpPr>
          <p:cNvPr id="3" name="Content Placeholder 2"/>
          <p:cNvSpPr>
            <a:spLocks noGrp="1"/>
          </p:cNvSpPr>
          <p:nvPr>
            <p:ph idx="1"/>
          </p:nvPr>
        </p:nvSpPr>
        <p:spPr/>
        <p:txBody>
          <a:bodyPr/>
          <a:lstStyle/>
          <a:p>
            <a:pPr algn="just"/>
            <a:r>
              <a:rPr lang="en-US" dirty="0"/>
              <a:t>For writing comments in HTML, they begin with the </a:t>
            </a:r>
            <a:r>
              <a:rPr lang="en-US" dirty="0">
                <a:solidFill>
                  <a:schemeClr val="accent6">
                    <a:lumMod val="50000"/>
                  </a:schemeClr>
                </a:solidFill>
              </a:rPr>
              <a:t>&lt;! -- </a:t>
            </a:r>
            <a:r>
              <a:rPr lang="en-US" dirty="0"/>
              <a:t>(starting comment tag) and ends with the close comment tag, i.e. </a:t>
            </a:r>
            <a:r>
              <a:rPr lang="en-US" dirty="0">
                <a:solidFill>
                  <a:schemeClr val="accent6">
                    <a:lumMod val="50000"/>
                  </a:schemeClr>
                </a:solidFill>
              </a:rPr>
              <a:t>--&gt;</a:t>
            </a:r>
            <a:r>
              <a:rPr lang="en-US" dirty="0"/>
              <a:t>. </a:t>
            </a:r>
          </a:p>
          <a:p>
            <a:pPr algn="just"/>
            <a:r>
              <a:rPr lang="en-US" dirty="0"/>
              <a:t>Comments in HTML can be visible if and only if anyone tries to view the source code of the page, but anything is written within </a:t>
            </a:r>
            <a:r>
              <a:rPr lang="en-US" dirty="0">
                <a:solidFill>
                  <a:schemeClr val="accent6">
                    <a:lumMod val="50000"/>
                  </a:schemeClr>
                </a:solidFill>
              </a:rPr>
              <a:t>&lt;!-- …. --&gt; </a:t>
            </a:r>
            <a:r>
              <a:rPr lang="en-US" dirty="0"/>
              <a:t>does not get rendered when you will render your HTML based web page through your browser.</a:t>
            </a:r>
          </a:p>
          <a:p>
            <a:pPr marL="0" indent="0" algn="ctr">
              <a:buNone/>
            </a:pPr>
            <a:endParaRPr lang="en-US" dirty="0">
              <a:solidFill>
                <a:srgbClr val="880000"/>
              </a:solidFill>
              <a:latin typeface="Source Code Pro"/>
            </a:endParaRPr>
          </a:p>
          <a:p>
            <a:pPr marL="0" indent="0" algn="ctr">
              <a:buNone/>
            </a:pPr>
            <a:r>
              <a:rPr lang="en-US" dirty="0">
                <a:solidFill>
                  <a:srgbClr val="880000"/>
                </a:solidFill>
                <a:latin typeface="Source Code Pro"/>
              </a:rPr>
              <a:t>&lt;!-- This is a commented code --&gt;</a:t>
            </a:r>
            <a:endParaRPr lang="en-US" dirty="0"/>
          </a:p>
        </p:txBody>
      </p:sp>
    </p:spTree>
    <p:extLst>
      <p:ext uri="{BB962C8B-B14F-4D97-AF65-F5344CB8AC3E}">
        <p14:creationId xmlns:p14="http://schemas.microsoft.com/office/powerpoint/2010/main" val="2113573674"/>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4695-E977-CB11-CDD3-F0016664436A}"/>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5C019A43-9158-A7EE-C53F-111EC183D9C0}"/>
              </a:ext>
            </a:extLst>
          </p:cNvPr>
          <p:cNvSpPr>
            <a:spLocks noGrp="1"/>
          </p:cNvSpPr>
          <p:nvPr>
            <p:ph idx="1"/>
          </p:nvPr>
        </p:nvSpPr>
        <p:spPr/>
        <p:txBody>
          <a:bodyPr/>
          <a:lstStyle/>
          <a:p>
            <a:r>
              <a:rPr lang="en-US" dirty="0">
                <a:hlinkClick r:id="rId2"/>
              </a:rPr>
              <a:t>https://www.w3schools.com/html/default.asp</a:t>
            </a:r>
            <a:r>
              <a:rPr lang="en-US" dirty="0"/>
              <a:t> </a:t>
            </a:r>
          </a:p>
          <a:p>
            <a:r>
              <a:rPr lang="en-US" dirty="0">
                <a:hlinkClick r:id="rId3"/>
              </a:rPr>
              <a:t>https://code.visualstudio.com/Download</a:t>
            </a:r>
            <a:r>
              <a:rPr lang="en-US" dirty="0"/>
              <a:t> </a:t>
            </a:r>
          </a:p>
          <a:p>
            <a:r>
              <a:rPr lang="en-US" dirty="0">
                <a:hlinkClick r:id="rId4"/>
              </a:rPr>
              <a:t>https://www.freecodecamp.org/learn</a:t>
            </a:r>
            <a:r>
              <a:rPr lang="en-US" dirty="0"/>
              <a:t> </a:t>
            </a:r>
          </a:p>
          <a:p>
            <a:r>
              <a:rPr lang="en-US" dirty="0">
                <a:hlinkClick r:id="rId5"/>
              </a:rPr>
              <a:t>https://caniuse.com/</a:t>
            </a: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101F3FF1-549D-4861-1797-9E32C235C592}"/>
              </a:ext>
            </a:extLst>
          </p:cNvPr>
          <p:cNvSpPr>
            <a:spLocks noGrp="1"/>
          </p:cNvSpPr>
          <p:nvPr>
            <p:ph type="sldNum" sz="quarter" idx="12"/>
          </p:nvPr>
        </p:nvSpPr>
        <p:spPr/>
        <p:txBody>
          <a:bodyPr/>
          <a:lstStyle/>
          <a:p>
            <a:pPr>
              <a:defRPr/>
            </a:pPr>
            <a:fld id="{7F4B1FAA-A740-404F-BBC5-7C153B666279}" type="slidenum">
              <a:rPr lang="en-US" smtClean="0"/>
              <a:pPr>
                <a:defRPr/>
              </a:pPr>
              <a:t>73</a:t>
            </a:fld>
            <a:endParaRPr lang="en-US"/>
          </a:p>
        </p:txBody>
      </p:sp>
    </p:spTree>
    <p:extLst>
      <p:ext uri="{BB962C8B-B14F-4D97-AF65-F5344CB8AC3E}">
        <p14:creationId xmlns:p14="http://schemas.microsoft.com/office/powerpoint/2010/main" val="361594503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7625" y="96839"/>
            <a:ext cx="9048750" cy="615856"/>
          </a:xfrm>
        </p:spPr>
        <p:txBody>
          <a:bodyPr/>
          <a:lstStyle/>
          <a:p>
            <a:pPr>
              <a:spcBef>
                <a:spcPct val="20000"/>
              </a:spcBef>
            </a:pPr>
            <a:r>
              <a:rPr lang="en-US" altLang="en-US" sz="3600" dirty="0"/>
              <a:t>History of Internet </a:t>
            </a:r>
            <a:r>
              <a:rPr lang="en-US" altLang="en-US" sz="3600" dirty="0" err="1"/>
              <a:t>Cont</a:t>
            </a:r>
            <a:r>
              <a:rPr lang="en-US" altLang="en-US" sz="3600" dirty="0"/>
              <a:t>…</a:t>
            </a:r>
          </a:p>
        </p:txBody>
      </p:sp>
      <p:sp>
        <p:nvSpPr>
          <p:cNvPr id="123907" name="Rectangle 3"/>
          <p:cNvSpPr>
            <a:spLocks noGrp="1" noChangeArrowheads="1"/>
          </p:cNvSpPr>
          <p:nvPr>
            <p:ph type="body" idx="1"/>
          </p:nvPr>
        </p:nvSpPr>
        <p:spPr>
          <a:xfrm>
            <a:off x="47625" y="891988"/>
            <a:ext cx="9048749" cy="4800600"/>
          </a:xfrm>
        </p:spPr>
        <p:txBody>
          <a:bodyPr/>
          <a:lstStyle/>
          <a:p>
            <a:pPr marL="168275" indent="-168275">
              <a:lnSpc>
                <a:spcPct val="100000"/>
              </a:lnSpc>
              <a:spcBef>
                <a:spcPct val="20000"/>
              </a:spcBef>
              <a:buSzTx/>
            </a:pPr>
            <a:r>
              <a:rPr lang="en-US" altLang="en-US" b="0" dirty="0"/>
              <a:t>Origins </a:t>
            </a:r>
            <a:r>
              <a:rPr lang="en-US" altLang="en-US" b="0" dirty="0" err="1"/>
              <a:t>cont</a:t>
            </a:r>
            <a:r>
              <a:rPr lang="en-US" altLang="en-US" b="0" dirty="0"/>
              <a:t>…</a:t>
            </a:r>
          </a:p>
          <a:p>
            <a:pPr marL="568325" lvl="1" indent="-168275">
              <a:lnSpc>
                <a:spcPct val="100000"/>
              </a:lnSpc>
              <a:spcBef>
                <a:spcPct val="20000"/>
              </a:spcBef>
              <a:buSzTx/>
            </a:pPr>
            <a:r>
              <a:rPr lang="en-US" altLang="en-US" dirty="0"/>
              <a:t>In 1995, a small part of </a:t>
            </a:r>
            <a:r>
              <a:rPr lang="en-US" altLang="en-US" dirty="0" err="1"/>
              <a:t>NSFnet</a:t>
            </a:r>
            <a:r>
              <a:rPr lang="en-US" altLang="en-US" dirty="0"/>
              <a:t> returned to being a research network. </a:t>
            </a:r>
          </a:p>
          <a:p>
            <a:pPr marL="568325" lvl="1" indent="-168275">
              <a:lnSpc>
                <a:spcPct val="100000"/>
              </a:lnSpc>
              <a:spcBef>
                <a:spcPct val="20000"/>
              </a:spcBef>
              <a:buSzTx/>
            </a:pPr>
            <a:r>
              <a:rPr lang="en-US" altLang="en-US" dirty="0"/>
              <a:t>The rest became known as the </a:t>
            </a:r>
            <a:r>
              <a:rPr lang="en-US" altLang="en-US" dirty="0">
                <a:solidFill>
                  <a:srgbClr val="FF0000"/>
                </a:solidFill>
              </a:rPr>
              <a:t>Internet</a:t>
            </a:r>
            <a:r>
              <a:rPr lang="en-US" altLang="en-US" dirty="0"/>
              <a:t>, although this term was used much earlier for both </a:t>
            </a:r>
            <a:r>
              <a:rPr lang="en-US" altLang="en-US" dirty="0" err="1"/>
              <a:t>ARPAnet</a:t>
            </a:r>
            <a:r>
              <a:rPr lang="en-US" altLang="en-US" dirty="0"/>
              <a:t> and </a:t>
            </a:r>
            <a:r>
              <a:rPr lang="en-US" altLang="en-US" dirty="0" err="1"/>
              <a:t>NSFnet</a:t>
            </a:r>
            <a:r>
              <a:rPr lang="en-US" altLang="en-US" dirty="0"/>
              <a:t>.</a:t>
            </a:r>
            <a:br>
              <a:rPr lang="en-US" dirty="0"/>
            </a:br>
            <a:br>
              <a:rPr lang="en-US" dirty="0"/>
            </a:br>
            <a:endParaRPr lang="en-US" altLang="en-US" b="0" dirty="0"/>
          </a:p>
        </p:txBody>
      </p:sp>
      <p:sp>
        <p:nvSpPr>
          <p:cNvPr id="2" name="Slide Number Placeholder 1">
            <a:extLst>
              <a:ext uri="{FF2B5EF4-FFF2-40B4-BE49-F238E27FC236}">
                <a16:creationId xmlns:a16="http://schemas.microsoft.com/office/drawing/2014/main" id="{714C4111-BA26-A224-8C34-9E17388FDA53}"/>
              </a:ext>
            </a:extLst>
          </p:cNvPr>
          <p:cNvSpPr>
            <a:spLocks noGrp="1"/>
          </p:cNvSpPr>
          <p:nvPr>
            <p:ph type="sldNum" sz="quarter" idx="12"/>
          </p:nvPr>
        </p:nvSpPr>
        <p:spPr/>
        <p:txBody>
          <a:bodyPr/>
          <a:lstStyle/>
          <a:p>
            <a:pPr>
              <a:defRPr/>
            </a:pPr>
            <a:fld id="{7F4B1FAA-A740-404F-BBC5-7C153B666279}" type="slidenum">
              <a:rPr lang="en-US" smtClean="0"/>
              <a:pPr>
                <a:defRPr/>
              </a:pPr>
              <a:t>8</a:t>
            </a:fld>
            <a:endParaRPr lang="en-US"/>
          </a:p>
        </p:txBody>
      </p:sp>
    </p:spTree>
    <p:extLst>
      <p:ext uri="{BB962C8B-B14F-4D97-AF65-F5344CB8AC3E}">
        <p14:creationId xmlns:p14="http://schemas.microsoft.com/office/powerpoint/2010/main" val="152890755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7625" y="96839"/>
            <a:ext cx="9048750" cy="615856"/>
          </a:xfrm>
        </p:spPr>
        <p:txBody>
          <a:bodyPr/>
          <a:lstStyle/>
          <a:p>
            <a:pPr>
              <a:spcBef>
                <a:spcPct val="20000"/>
              </a:spcBef>
            </a:pPr>
            <a:r>
              <a:rPr lang="en-US" altLang="en-US" sz="3600" dirty="0"/>
              <a:t>Internet History Summary</a:t>
            </a:r>
          </a:p>
        </p:txBody>
      </p:sp>
      <p:sp>
        <p:nvSpPr>
          <p:cNvPr id="123907" name="Rectangle 3"/>
          <p:cNvSpPr>
            <a:spLocks noGrp="1" noChangeArrowheads="1"/>
          </p:cNvSpPr>
          <p:nvPr>
            <p:ph type="body" idx="1"/>
          </p:nvPr>
        </p:nvSpPr>
        <p:spPr>
          <a:xfrm>
            <a:off x="266700" y="891988"/>
            <a:ext cx="8610600" cy="4800600"/>
          </a:xfrm>
        </p:spPr>
        <p:txBody>
          <a:bodyPr/>
          <a:lstStyle/>
          <a:p>
            <a:pPr marL="168275" indent="-168275" algn="just">
              <a:lnSpc>
                <a:spcPct val="100000"/>
              </a:lnSpc>
              <a:spcBef>
                <a:spcPct val="20000"/>
              </a:spcBef>
              <a:buSzTx/>
            </a:pPr>
            <a:r>
              <a:rPr lang="en-US" altLang="en-US" b="0" dirty="0"/>
              <a:t>Origins</a:t>
            </a:r>
          </a:p>
          <a:p>
            <a:pPr marL="547688" lvl="1" indent="-142875" algn="just">
              <a:lnSpc>
                <a:spcPct val="100000"/>
              </a:lnSpc>
              <a:spcBef>
                <a:spcPct val="20000"/>
              </a:spcBef>
              <a:buSzTx/>
            </a:pPr>
            <a:r>
              <a:rPr lang="en-US" altLang="en-US" b="0" dirty="0" err="1"/>
              <a:t>ARPAnet</a:t>
            </a:r>
            <a:r>
              <a:rPr lang="en-US" altLang="en-US" b="0" dirty="0"/>
              <a:t> - late 1960s and early 1970s</a:t>
            </a:r>
          </a:p>
          <a:p>
            <a:pPr marL="966788" lvl="2" indent="-168275" algn="just">
              <a:lnSpc>
                <a:spcPct val="100000"/>
              </a:lnSpc>
              <a:spcBef>
                <a:spcPct val="20000"/>
              </a:spcBef>
              <a:buSzTx/>
            </a:pPr>
            <a:r>
              <a:rPr lang="en-US" altLang="en-US" b="0" dirty="0"/>
              <a:t>Network reliability      </a:t>
            </a:r>
          </a:p>
          <a:p>
            <a:pPr marL="966788" lvl="2" indent="-168275" algn="just">
              <a:lnSpc>
                <a:spcPct val="100000"/>
              </a:lnSpc>
              <a:spcBef>
                <a:spcPct val="20000"/>
              </a:spcBef>
              <a:buSzTx/>
            </a:pPr>
            <a:r>
              <a:rPr lang="en-US" altLang="en-US" b="0" dirty="0"/>
              <a:t>For ARPA-funded research organizations </a:t>
            </a:r>
          </a:p>
          <a:p>
            <a:pPr marL="168275" indent="-168275" algn="just">
              <a:lnSpc>
                <a:spcPct val="100000"/>
              </a:lnSpc>
              <a:spcBef>
                <a:spcPct val="20000"/>
              </a:spcBef>
              <a:buSzTx/>
            </a:pPr>
            <a:r>
              <a:rPr lang="en-US" altLang="en-US" b="0" dirty="0" err="1"/>
              <a:t>BITnet</a:t>
            </a:r>
            <a:r>
              <a:rPr lang="en-US" altLang="en-US" b="0" dirty="0"/>
              <a:t>, </a:t>
            </a:r>
            <a:r>
              <a:rPr lang="en-US" altLang="en-US" b="0" dirty="0" err="1"/>
              <a:t>CSnet</a:t>
            </a:r>
            <a:r>
              <a:rPr lang="en-US" altLang="en-US" b="0" dirty="0"/>
              <a:t> - late 1970s &amp; early 1980s</a:t>
            </a:r>
          </a:p>
          <a:p>
            <a:pPr marL="966788" lvl="2" indent="-168275" algn="just">
              <a:lnSpc>
                <a:spcPct val="100000"/>
              </a:lnSpc>
              <a:spcBef>
                <a:spcPct val="20000"/>
              </a:spcBef>
              <a:buSzTx/>
            </a:pPr>
            <a:r>
              <a:rPr lang="en-US" altLang="en-US" b="0" dirty="0"/>
              <a:t>email and file transfer for other institutions</a:t>
            </a:r>
          </a:p>
          <a:p>
            <a:pPr marL="547688" lvl="1" indent="-142875" algn="just">
              <a:lnSpc>
                <a:spcPct val="100000"/>
              </a:lnSpc>
              <a:spcBef>
                <a:spcPct val="20000"/>
              </a:spcBef>
              <a:buSzTx/>
            </a:pPr>
            <a:r>
              <a:rPr lang="en-US" altLang="en-US" b="0" dirty="0" err="1"/>
              <a:t>NSFnet</a:t>
            </a:r>
            <a:r>
              <a:rPr lang="en-US" altLang="en-US" b="0" dirty="0"/>
              <a:t> - 1986 </a:t>
            </a:r>
          </a:p>
          <a:p>
            <a:pPr marL="966788" lvl="2" indent="-168275" algn="just">
              <a:lnSpc>
                <a:spcPct val="100000"/>
              </a:lnSpc>
              <a:spcBef>
                <a:spcPct val="20000"/>
              </a:spcBef>
              <a:buSzTx/>
            </a:pPr>
            <a:r>
              <a:rPr lang="en-US" altLang="en-US" b="0" dirty="0"/>
              <a:t>Originally for non-DOD funded places</a:t>
            </a:r>
          </a:p>
          <a:p>
            <a:pPr marL="966788" lvl="2" indent="-168275" algn="just">
              <a:lnSpc>
                <a:spcPct val="100000"/>
              </a:lnSpc>
              <a:spcBef>
                <a:spcPct val="20000"/>
              </a:spcBef>
              <a:buSzTx/>
            </a:pPr>
            <a:r>
              <a:rPr lang="en-US" altLang="en-US" b="0" dirty="0"/>
              <a:t>Initially connected five supercomputer centers</a:t>
            </a:r>
          </a:p>
          <a:p>
            <a:pPr marL="966788" lvl="2" indent="-168275" algn="just">
              <a:lnSpc>
                <a:spcPct val="100000"/>
              </a:lnSpc>
              <a:spcBef>
                <a:spcPct val="20000"/>
              </a:spcBef>
              <a:buSzTx/>
            </a:pPr>
            <a:r>
              <a:rPr lang="en-US" altLang="en-US" b="0" dirty="0"/>
              <a:t>By 1990, it had replaced </a:t>
            </a:r>
            <a:r>
              <a:rPr lang="en-US" altLang="en-US" b="0" dirty="0" err="1"/>
              <a:t>ARPAnet</a:t>
            </a:r>
            <a:r>
              <a:rPr lang="en-US" altLang="en-US" b="0" dirty="0"/>
              <a:t> for non-military uses</a:t>
            </a:r>
          </a:p>
          <a:p>
            <a:pPr marL="966788" lvl="2" indent="-168275" algn="just">
              <a:lnSpc>
                <a:spcPct val="100000"/>
              </a:lnSpc>
              <a:spcBef>
                <a:spcPct val="20000"/>
              </a:spcBef>
              <a:buSzTx/>
            </a:pPr>
            <a:r>
              <a:rPr lang="en-US" altLang="en-US" b="0" dirty="0"/>
              <a:t>Soon became the network for all (by the early 1990s)</a:t>
            </a:r>
          </a:p>
          <a:p>
            <a:pPr marL="547688" lvl="1" indent="-142875" algn="just">
              <a:lnSpc>
                <a:spcPct val="100000"/>
              </a:lnSpc>
              <a:spcBef>
                <a:spcPct val="20000"/>
              </a:spcBef>
              <a:buSzTx/>
            </a:pPr>
            <a:r>
              <a:rPr lang="en-US" altLang="en-US" b="0" dirty="0" err="1"/>
              <a:t>NSFnet</a:t>
            </a:r>
            <a:r>
              <a:rPr lang="en-US" altLang="en-US" b="0" dirty="0"/>
              <a:t> eventually became known as the </a:t>
            </a:r>
            <a:r>
              <a:rPr lang="en-US" altLang="en-US" b="0" dirty="0">
                <a:solidFill>
                  <a:srgbClr val="FF0000"/>
                </a:solidFill>
              </a:rPr>
              <a:t>Internet </a:t>
            </a:r>
          </a:p>
        </p:txBody>
      </p:sp>
      <p:sp>
        <p:nvSpPr>
          <p:cNvPr id="2" name="Slide Number Placeholder 1">
            <a:extLst>
              <a:ext uri="{FF2B5EF4-FFF2-40B4-BE49-F238E27FC236}">
                <a16:creationId xmlns:a16="http://schemas.microsoft.com/office/drawing/2014/main" id="{FF575710-25D1-4E77-21E0-182937588940}"/>
              </a:ext>
            </a:extLst>
          </p:cNvPr>
          <p:cNvSpPr>
            <a:spLocks noGrp="1"/>
          </p:cNvSpPr>
          <p:nvPr>
            <p:ph type="sldNum" sz="quarter" idx="12"/>
          </p:nvPr>
        </p:nvSpPr>
        <p:spPr/>
        <p:txBody>
          <a:bodyPr/>
          <a:lstStyle/>
          <a:p>
            <a:pPr>
              <a:defRPr/>
            </a:pPr>
            <a:fld id="{7F4B1FAA-A740-404F-BBC5-7C153B666279}" type="slidenum">
              <a:rPr lang="en-US" smtClean="0"/>
              <a:pPr>
                <a:defRPr/>
              </a:pPr>
              <a:t>9</a:t>
            </a:fld>
            <a:endParaRPr lang="en-US"/>
          </a:p>
        </p:txBody>
      </p:sp>
    </p:spTree>
    <p:extLst>
      <p:ext uri="{BB962C8B-B14F-4D97-AF65-F5344CB8AC3E}">
        <p14:creationId xmlns:p14="http://schemas.microsoft.com/office/powerpoint/2010/main" val="66014818"/>
      </p:ext>
    </p:extLst>
  </p:cSld>
  <p:clrMapOvr>
    <a:masterClrMapping/>
  </p:clrMapOvr>
  <p:transition spd="med"/>
</p:sld>
</file>

<file path=ppt/theme/theme1.xml><?xml version="1.0" encoding="utf-8"?>
<a:theme xmlns:a="http://schemas.openxmlformats.org/drawingml/2006/main" name="intro">
  <a:themeElements>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3746</TotalTime>
  <Pages>49</Pages>
  <Words>5251</Words>
  <Application>Microsoft Office PowerPoint</Application>
  <PresentationFormat>On-screen Show (4:3)</PresentationFormat>
  <Paragraphs>602</Paragraphs>
  <Slides>73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73</vt:i4>
      </vt:variant>
    </vt:vector>
  </HeadingPairs>
  <TitlesOfParts>
    <vt:vector size="84" baseType="lpstr">
      <vt:lpstr>Arial</vt:lpstr>
      <vt:lpstr>Consolas</vt:lpstr>
      <vt:lpstr>Gill Sans MT</vt:lpstr>
      <vt:lpstr>Monotype Sorts</vt:lpstr>
      <vt:lpstr>Source Code Pro</vt:lpstr>
      <vt:lpstr>Tahoma</vt:lpstr>
      <vt:lpstr>Times</vt:lpstr>
      <vt:lpstr>Times New Roman</vt:lpstr>
      <vt:lpstr>Verdana</vt:lpstr>
      <vt:lpstr>Wingdings</vt:lpstr>
      <vt:lpstr>intro</vt:lpstr>
      <vt:lpstr>PowerPoint Presentation</vt:lpstr>
      <vt:lpstr>Internet</vt:lpstr>
      <vt:lpstr>History of Internet</vt:lpstr>
      <vt:lpstr>History of Internet Cont…</vt:lpstr>
      <vt:lpstr>History of Internet Cont…</vt:lpstr>
      <vt:lpstr>History of Internet Cont…</vt:lpstr>
      <vt:lpstr>History of Internet Cont…</vt:lpstr>
      <vt:lpstr>History of Internet Cont…</vt:lpstr>
      <vt:lpstr>Internet History Summary</vt:lpstr>
      <vt:lpstr>Internet Protocols</vt:lpstr>
      <vt:lpstr>Domain Names</vt:lpstr>
      <vt:lpstr>Host &amp; Domain Names</vt:lpstr>
      <vt:lpstr>IP Numbers and domain names</vt:lpstr>
      <vt:lpstr>Domain Name Conversion</vt:lpstr>
      <vt:lpstr> Other Protocols</vt:lpstr>
      <vt:lpstr>The World-Wide Web</vt:lpstr>
      <vt:lpstr>The World-Wide Web</vt:lpstr>
      <vt:lpstr>Client and Server</vt:lpstr>
      <vt:lpstr>Web Browsers</vt:lpstr>
      <vt:lpstr>Web Browsers Statistics</vt:lpstr>
      <vt:lpstr>Web Servers</vt:lpstr>
      <vt:lpstr>Web Server Operation</vt:lpstr>
      <vt:lpstr>Web Server Operation Details</vt:lpstr>
      <vt:lpstr>Web Server Operation : Apache</vt:lpstr>
      <vt:lpstr>Web Server Operation : IIS</vt:lpstr>
      <vt:lpstr>Web Server Statistics</vt:lpstr>
      <vt:lpstr>Web Server Statistics</vt:lpstr>
      <vt:lpstr>URLs</vt:lpstr>
      <vt:lpstr>URLs</vt:lpstr>
      <vt:lpstr>Multipurpose Internet Mail Extensions (MIME)</vt:lpstr>
      <vt:lpstr>Multipurpose Internet Mail Extensions (MIME)</vt:lpstr>
      <vt:lpstr>The Hyper Text Transfer Protocol</vt:lpstr>
      <vt:lpstr>Features of HTTP</vt:lpstr>
      <vt:lpstr>HTTP Operation</vt:lpstr>
      <vt:lpstr>HTTP Request</vt:lpstr>
      <vt:lpstr>Request message</vt:lpstr>
      <vt:lpstr>HTTP Headers</vt:lpstr>
      <vt:lpstr>HTTP Response </vt:lpstr>
      <vt:lpstr>Response message</vt:lpstr>
      <vt:lpstr>HTTP Response</vt:lpstr>
      <vt:lpstr>Some HTTP Status Codes </vt:lpstr>
      <vt:lpstr>Introduction to HTML </vt:lpstr>
      <vt:lpstr>Introduction to HTML </vt:lpstr>
      <vt:lpstr>Introduction to HTML </vt:lpstr>
      <vt:lpstr>History of HTML </vt:lpstr>
      <vt:lpstr>History of HTML </vt:lpstr>
      <vt:lpstr>History of HTML </vt:lpstr>
      <vt:lpstr>HTML Vision </vt:lpstr>
      <vt:lpstr>HTML Page Structure </vt:lpstr>
      <vt:lpstr>HTML Tags </vt:lpstr>
      <vt:lpstr>HTML Tags </vt:lpstr>
      <vt:lpstr>HTML Elements </vt:lpstr>
      <vt:lpstr>HTML Tags Vs Elements </vt:lpstr>
      <vt:lpstr>HTML Attribute </vt:lpstr>
      <vt:lpstr>HTML Attribute </vt:lpstr>
      <vt:lpstr>id Attribute </vt:lpstr>
      <vt:lpstr>title Attribute </vt:lpstr>
      <vt:lpstr>class Attribute </vt:lpstr>
      <vt:lpstr>style Attribute </vt:lpstr>
      <vt:lpstr>Example </vt:lpstr>
      <vt:lpstr>Example Anatomy </vt:lpstr>
      <vt:lpstr>&lt;!DOCTYPE&gt; Tag </vt:lpstr>
      <vt:lpstr>HEAD Tag </vt:lpstr>
      <vt:lpstr>&lt;title&gt;Element </vt:lpstr>
      <vt:lpstr>Body Element </vt:lpstr>
      <vt:lpstr>&lt;hn&gt;Element </vt:lpstr>
      <vt:lpstr>Aligning Text</vt:lpstr>
      <vt:lpstr>HTML Formatting </vt:lpstr>
      <vt:lpstr>HTML Formatting Cont… </vt:lpstr>
      <vt:lpstr>HTML Formatting Cont… </vt:lpstr>
      <vt:lpstr>HTML Comments </vt:lpstr>
      <vt:lpstr>HTML Comments </vt:lpstr>
      <vt:lpstr>Resources</vt:lpstr>
    </vt:vector>
  </TitlesOfParts>
  <Company>Jahangirnagar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PMSCS-620</dc:title>
  <dc:creator>Md. Rafsan Jani</dc:creator>
  <cp:lastModifiedBy>Md Rafsan Jani</cp:lastModifiedBy>
  <cp:revision>318</cp:revision>
  <cp:lastPrinted>2015-08-31T19:39:18Z</cp:lastPrinted>
  <dcterms:created xsi:type="dcterms:W3CDTF">1996-06-15T03:21:08Z</dcterms:created>
  <dcterms:modified xsi:type="dcterms:W3CDTF">2024-08-19T12:54:33Z</dcterms:modified>
</cp:coreProperties>
</file>