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8"/>
  </p:notesMasterIdLst>
  <p:handoutMasterIdLst>
    <p:handoutMasterId r:id="rId89"/>
  </p:handoutMasterIdLst>
  <p:sldIdLst>
    <p:sldId id="621" r:id="rId2"/>
    <p:sldId id="532" r:id="rId3"/>
    <p:sldId id="533" r:id="rId4"/>
    <p:sldId id="534" r:id="rId5"/>
    <p:sldId id="535" r:id="rId6"/>
    <p:sldId id="536" r:id="rId7"/>
    <p:sldId id="537" r:id="rId8"/>
    <p:sldId id="542" r:id="rId9"/>
    <p:sldId id="538" r:id="rId10"/>
    <p:sldId id="540" r:id="rId11"/>
    <p:sldId id="541" r:id="rId12"/>
    <p:sldId id="615" r:id="rId13"/>
    <p:sldId id="543" r:id="rId14"/>
    <p:sldId id="548" r:id="rId15"/>
    <p:sldId id="554" r:id="rId16"/>
    <p:sldId id="555" r:id="rId17"/>
    <p:sldId id="622" r:id="rId18"/>
    <p:sldId id="623" r:id="rId19"/>
    <p:sldId id="624" r:id="rId20"/>
    <p:sldId id="625" r:id="rId21"/>
    <p:sldId id="626" r:id="rId22"/>
    <p:sldId id="627" r:id="rId23"/>
    <p:sldId id="628" r:id="rId24"/>
    <p:sldId id="629" r:id="rId25"/>
    <p:sldId id="557" r:id="rId26"/>
    <p:sldId id="558" r:id="rId27"/>
    <p:sldId id="559" r:id="rId28"/>
    <p:sldId id="560" r:id="rId29"/>
    <p:sldId id="561" r:id="rId30"/>
    <p:sldId id="562" r:id="rId31"/>
    <p:sldId id="616" r:id="rId32"/>
    <p:sldId id="617" r:id="rId33"/>
    <p:sldId id="550" r:id="rId34"/>
    <p:sldId id="549" r:id="rId35"/>
    <p:sldId id="552" r:id="rId36"/>
    <p:sldId id="553" r:id="rId37"/>
    <p:sldId id="556" r:id="rId38"/>
    <p:sldId id="579" r:id="rId39"/>
    <p:sldId id="563" r:id="rId40"/>
    <p:sldId id="564" r:id="rId41"/>
    <p:sldId id="565" r:id="rId42"/>
    <p:sldId id="566" r:id="rId43"/>
    <p:sldId id="567" r:id="rId44"/>
    <p:sldId id="570" r:id="rId45"/>
    <p:sldId id="571" r:id="rId46"/>
    <p:sldId id="573" r:id="rId47"/>
    <p:sldId id="572" r:id="rId48"/>
    <p:sldId id="574" r:id="rId49"/>
    <p:sldId id="575" r:id="rId50"/>
    <p:sldId id="576" r:id="rId51"/>
    <p:sldId id="577" r:id="rId52"/>
    <p:sldId id="578" r:id="rId53"/>
    <p:sldId id="580" r:id="rId54"/>
    <p:sldId id="581" r:id="rId55"/>
    <p:sldId id="583" r:id="rId56"/>
    <p:sldId id="612" r:id="rId57"/>
    <p:sldId id="611" r:id="rId58"/>
    <p:sldId id="585" r:id="rId59"/>
    <p:sldId id="586" r:id="rId60"/>
    <p:sldId id="587" r:id="rId61"/>
    <p:sldId id="613" r:id="rId62"/>
    <p:sldId id="614" r:id="rId63"/>
    <p:sldId id="588" r:id="rId64"/>
    <p:sldId id="620" r:id="rId65"/>
    <p:sldId id="619" r:id="rId66"/>
    <p:sldId id="590" r:id="rId67"/>
    <p:sldId id="591" r:id="rId68"/>
    <p:sldId id="592" r:id="rId69"/>
    <p:sldId id="593" r:id="rId70"/>
    <p:sldId id="594" r:id="rId71"/>
    <p:sldId id="595" r:id="rId72"/>
    <p:sldId id="596" r:id="rId73"/>
    <p:sldId id="597" r:id="rId74"/>
    <p:sldId id="598" r:id="rId75"/>
    <p:sldId id="599" r:id="rId76"/>
    <p:sldId id="600" r:id="rId77"/>
    <p:sldId id="602" r:id="rId78"/>
    <p:sldId id="603" r:id="rId79"/>
    <p:sldId id="604" r:id="rId80"/>
    <p:sldId id="605" r:id="rId81"/>
    <p:sldId id="606" r:id="rId82"/>
    <p:sldId id="607" r:id="rId83"/>
    <p:sldId id="608" r:id="rId84"/>
    <p:sldId id="609" r:id="rId85"/>
    <p:sldId id="610" r:id="rId86"/>
    <p:sldId id="618" r:id="rId87"/>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280">
          <p15:clr>
            <a:srgbClr val="A4A3A4"/>
          </p15:clr>
        </p15:guide>
        <p15:guide id="2" pos="27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0000CC"/>
    <a:srgbClr val="000000"/>
    <a:srgbClr val="00145A"/>
    <a:srgbClr val="001E5A"/>
    <a:srgbClr val="5F5F5F"/>
    <a:srgbClr val="000050"/>
    <a:srgbClr val="0000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77" autoAdjust="0"/>
    <p:restoredTop sz="96315" autoAdjust="0"/>
  </p:normalViewPr>
  <p:slideViewPr>
    <p:cSldViewPr snapToGrid="0">
      <p:cViewPr varScale="1">
        <p:scale>
          <a:sx n="115" d="100"/>
          <a:sy n="115" d="100"/>
        </p:scale>
        <p:origin x="192" y="1040"/>
      </p:cViewPr>
      <p:guideLst>
        <p:guide orient="horz" pos="2280"/>
        <p:guide pos="2773"/>
      </p:guideLst>
    </p:cSldViewPr>
  </p:slideViewPr>
  <p:outlineViewPr>
    <p:cViewPr>
      <p:scale>
        <a:sx n="33" d="100"/>
        <a:sy n="33" d="100"/>
      </p:scale>
      <p:origin x="0" y="-4608"/>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defTabSz="966557">
              <a:defRPr sz="1200" b="0" i="1"/>
            </a:lvl1pPr>
          </a:lstStyle>
          <a:p>
            <a:pPr>
              <a:defRPr/>
            </a:pPr>
            <a:endParaRPr lang="en-US"/>
          </a:p>
        </p:txBody>
      </p:sp>
      <p:sp>
        <p:nvSpPr>
          <p:cNvPr id="3075" name="Rectangle 3"/>
          <p:cNvSpPr>
            <a:spLocks noGrp="1" noChangeArrowheads="1"/>
          </p:cNvSpPr>
          <p:nvPr>
            <p:ph type="dt" sz="quarter" idx="1"/>
          </p:nvPr>
        </p:nvSpPr>
        <p:spPr bwMode="auto">
          <a:xfrm>
            <a:off x="4144965" y="3"/>
            <a:ext cx="3170237"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algn="r" defTabSz="966557">
              <a:defRPr sz="1200" b="0" i="1"/>
            </a:lvl1pPr>
          </a:lstStyle>
          <a:p>
            <a:pPr>
              <a:defRPr/>
            </a:pPr>
            <a:endParaRPr lang="en-US"/>
          </a:p>
        </p:txBody>
      </p:sp>
      <p:sp>
        <p:nvSpPr>
          <p:cNvPr id="3076" name="Rectangle 4"/>
          <p:cNvSpPr>
            <a:spLocks noGrp="1" noChangeArrowheads="1"/>
          </p:cNvSpPr>
          <p:nvPr>
            <p:ph type="ftr" sz="quarter" idx="2"/>
          </p:nvPr>
        </p:nvSpPr>
        <p:spPr bwMode="auto">
          <a:xfrm>
            <a:off x="1" y="9121777"/>
            <a:ext cx="3170238"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defTabSz="966557">
              <a:defRPr sz="1200" b="0" i="1"/>
            </a:lvl1pPr>
          </a:lstStyle>
          <a:p>
            <a:pPr>
              <a:defRPr/>
            </a:pPr>
            <a:endParaRPr lang="en-US"/>
          </a:p>
        </p:txBody>
      </p:sp>
      <p:sp>
        <p:nvSpPr>
          <p:cNvPr id="3077" name="Rectangle 5"/>
          <p:cNvSpPr>
            <a:spLocks noGrp="1" noChangeArrowheads="1"/>
          </p:cNvSpPr>
          <p:nvPr>
            <p:ph type="sldNum" sz="quarter" idx="3"/>
          </p:nvPr>
        </p:nvSpPr>
        <p:spPr bwMode="auto">
          <a:xfrm>
            <a:off x="4144965" y="9121777"/>
            <a:ext cx="3170237"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algn="r" defTabSz="966557">
              <a:defRPr sz="1200" b="0" i="1"/>
            </a:lvl1pPr>
          </a:lstStyle>
          <a:p>
            <a:pPr>
              <a:defRPr/>
            </a:pPr>
            <a:fld id="{1B3B0E3B-E5C4-4251-A7FB-CB33CCB6CE5F}" type="slidenum">
              <a:rPr lang="en-US"/>
              <a:pPr>
                <a:defRPr/>
              </a:pPr>
              <a:t>‹#›</a:t>
            </a:fld>
            <a:endParaRPr lang="en-US"/>
          </a:p>
        </p:txBody>
      </p:sp>
    </p:spTree>
    <p:extLst>
      <p:ext uri="{BB962C8B-B14F-4D97-AF65-F5344CB8AC3E}">
        <p14:creationId xmlns:p14="http://schemas.microsoft.com/office/powerpoint/2010/main" val="234405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defTabSz="966557">
              <a:defRPr sz="1200" b="0" i="1">
                <a:solidFill>
                  <a:schemeClr val="tx1"/>
                </a:solidFill>
              </a:defRPr>
            </a:lvl1pPr>
          </a:lstStyle>
          <a:p>
            <a:pPr>
              <a:defRPr/>
            </a:pPr>
            <a:endParaRPr lang="en-US"/>
          </a:p>
        </p:txBody>
      </p:sp>
      <p:sp>
        <p:nvSpPr>
          <p:cNvPr id="2051" name="Rectangle 3"/>
          <p:cNvSpPr>
            <a:spLocks noGrp="1" noChangeArrowheads="1"/>
          </p:cNvSpPr>
          <p:nvPr>
            <p:ph type="dt" idx="1"/>
          </p:nvPr>
        </p:nvSpPr>
        <p:spPr bwMode="auto">
          <a:xfrm>
            <a:off x="4144965" y="3"/>
            <a:ext cx="3170237"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algn="r" defTabSz="966557">
              <a:defRPr sz="1200" b="0" i="1">
                <a:solidFill>
                  <a:schemeClr val="tx1"/>
                </a:solidFill>
              </a:defRPr>
            </a:lvl1pPr>
          </a:lstStyle>
          <a:p>
            <a:pPr>
              <a:defRPr/>
            </a:pPr>
            <a:endParaRPr lang="en-US"/>
          </a:p>
        </p:txBody>
      </p:sp>
      <p:sp>
        <p:nvSpPr>
          <p:cNvPr id="2052" name="Rectangle 4"/>
          <p:cNvSpPr>
            <a:spLocks noGrp="1" noChangeArrowheads="1"/>
          </p:cNvSpPr>
          <p:nvPr>
            <p:ph type="ftr" sz="quarter" idx="4"/>
          </p:nvPr>
        </p:nvSpPr>
        <p:spPr bwMode="auto">
          <a:xfrm>
            <a:off x="1" y="9121777"/>
            <a:ext cx="3170238"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defTabSz="966557">
              <a:defRPr sz="1200" b="0" i="1">
                <a:solidFill>
                  <a:schemeClr val="tx1"/>
                </a:solidFill>
              </a:defRPr>
            </a:lvl1pPr>
          </a:lstStyle>
          <a:p>
            <a:pPr>
              <a:defRPr/>
            </a:pPr>
            <a:endParaRPr lang="en-US"/>
          </a:p>
        </p:txBody>
      </p:sp>
      <p:sp>
        <p:nvSpPr>
          <p:cNvPr id="2053" name="Rectangle 5"/>
          <p:cNvSpPr>
            <a:spLocks noGrp="1" noChangeArrowheads="1"/>
          </p:cNvSpPr>
          <p:nvPr>
            <p:ph type="sldNum" sz="quarter" idx="5"/>
          </p:nvPr>
        </p:nvSpPr>
        <p:spPr bwMode="auto">
          <a:xfrm>
            <a:off x="4144965" y="9121777"/>
            <a:ext cx="3170237"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algn="r" defTabSz="966557">
              <a:defRPr sz="1200" b="0" i="1">
                <a:solidFill>
                  <a:schemeClr val="tx1"/>
                </a:solidFill>
              </a:defRPr>
            </a:lvl1pPr>
          </a:lstStyle>
          <a:p>
            <a:pPr>
              <a:defRPr/>
            </a:pPr>
            <a:fld id="{A229CEE7-0F02-44C1-8906-EC6CFDC65F2D}" type="slidenum">
              <a:rPr lang="en-US"/>
              <a:pPr>
                <a:defRPr/>
              </a:pPr>
              <a:t>‹#›</a:t>
            </a:fld>
            <a:endParaRPr lang="en-US"/>
          </a:p>
        </p:txBody>
      </p:sp>
      <p:sp>
        <p:nvSpPr>
          <p:cNvPr id="2054" name="Rectangle 6"/>
          <p:cNvSpPr>
            <a:spLocks noGrp="1" noChangeArrowheads="1"/>
          </p:cNvSpPr>
          <p:nvPr>
            <p:ph type="body" sz="quarter" idx="3"/>
          </p:nvPr>
        </p:nvSpPr>
        <p:spPr bwMode="auto">
          <a:xfrm>
            <a:off x="974726" y="4559300"/>
            <a:ext cx="5365750" cy="4319588"/>
          </a:xfrm>
          <a:prstGeom prst="rect">
            <a:avLst/>
          </a:prstGeom>
          <a:noFill/>
          <a:ln w="9525">
            <a:noFill/>
            <a:miter lim="800000"/>
            <a:headEnd/>
            <a:tailEnd/>
          </a:ln>
          <a:effectLst/>
        </p:spPr>
        <p:txBody>
          <a:bodyPr vert="horz" wrap="square" lIns="97296" tIns="48650" rIns="97296" bIns="486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6263" name="Rectangle 7"/>
          <p:cNvSpPr>
            <a:spLocks noGrp="1" noRot="1" noChangeAspect="1" noChangeArrowheads="1" noTextEdit="1"/>
          </p:cNvSpPr>
          <p:nvPr>
            <p:ph type="sldImg" idx="2"/>
          </p:nvPr>
        </p:nvSpPr>
        <p:spPr bwMode="auto">
          <a:xfrm>
            <a:off x="1260475" y="720725"/>
            <a:ext cx="4794250" cy="35956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p:cNvSpPr>
            <a:spLocks noChangeArrowheads="1"/>
          </p:cNvSpPr>
          <p:nvPr/>
        </p:nvSpPr>
        <p:spPr bwMode="auto">
          <a:xfrm>
            <a:off x="3283114" y="9144000"/>
            <a:ext cx="747385" cy="274909"/>
          </a:xfrm>
          <a:prstGeom prst="rect">
            <a:avLst/>
          </a:prstGeom>
          <a:noFill/>
          <a:ln w="9525">
            <a:noFill/>
            <a:miter lim="800000"/>
            <a:headEnd/>
            <a:tailEnd/>
          </a:ln>
          <a:effectLst/>
        </p:spPr>
        <p:txBody>
          <a:bodyPr wrap="none" lIns="92266" tIns="46971" rIns="92266" bIns="46971">
            <a:spAutoFit/>
          </a:bodyPr>
          <a:lstStyle/>
          <a:p>
            <a:pPr algn="ctr" defTabSz="917356">
              <a:lnSpc>
                <a:spcPct val="90000"/>
              </a:lnSpc>
              <a:defRPr/>
            </a:pPr>
            <a:r>
              <a:rPr lang="en-US" sz="1300" b="0" dirty="0">
                <a:solidFill>
                  <a:schemeClr val="tx1"/>
                </a:solidFill>
              </a:rPr>
              <a:t>Page </a:t>
            </a:r>
            <a:fld id="{55488FE2-1213-4D8B-9D82-EC18FBC6248F}" type="slidenum">
              <a:rPr lang="en-US" sz="1300" b="0">
                <a:solidFill>
                  <a:schemeClr val="tx1"/>
                </a:solidFill>
              </a:rPr>
              <a:pPr algn="ctr" defTabSz="917356">
                <a:lnSpc>
                  <a:spcPct val="90000"/>
                </a:lnSpc>
                <a:defRPr/>
              </a:pPr>
              <a:t>‹#›</a:t>
            </a:fld>
            <a:endParaRPr lang="en-US" sz="1300" b="0" dirty="0">
              <a:solidFill>
                <a:schemeClr val="tx1"/>
              </a:solidFill>
            </a:endParaRPr>
          </a:p>
        </p:txBody>
      </p:sp>
    </p:spTree>
    <p:extLst>
      <p:ext uri="{BB962C8B-B14F-4D97-AF65-F5344CB8AC3E}">
        <p14:creationId xmlns:p14="http://schemas.microsoft.com/office/powerpoint/2010/main" val="392815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687B8264-548A-4B1E-9025-A1676792EA79}" type="slidenum">
              <a:rPr lang="en-US" smtClean="0">
                <a:solidFill>
                  <a:srgbClr val="000000"/>
                </a:solidFill>
              </a:rPr>
              <a:pPr/>
              <a:t>1</a:t>
            </a:fld>
            <a:endParaRPr lang="en-US">
              <a:solidFill>
                <a:srgbClr val="000000"/>
              </a:solidFill>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366514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229CEE7-0F02-44C1-8906-EC6CFDC65F2D}" type="slidenum">
              <a:rPr lang="en-US" smtClean="0"/>
              <a:pPr>
                <a:defRPr/>
              </a:pPr>
              <a:t>22</a:t>
            </a:fld>
            <a:endParaRPr lang="en-US"/>
          </a:p>
        </p:txBody>
      </p:sp>
    </p:spTree>
    <p:extLst>
      <p:ext uri="{BB962C8B-B14F-4D97-AF65-F5344CB8AC3E}">
        <p14:creationId xmlns:p14="http://schemas.microsoft.com/office/powerpoint/2010/main" val="944556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p:cNvSpPr>
            <a:spLocks noGrp="1" noChangeArrowheads="1"/>
          </p:cNvSpPr>
          <p:nvPr>
            <p:ph type="dt" sz="half" idx="10"/>
          </p:nvPr>
        </p:nvSpPr>
        <p:spPr>
          <a:ln/>
        </p:spPr>
        <p:txBody>
          <a:bodyPr/>
          <a:lstStyle>
            <a:lvl1pPr>
              <a:defRPr/>
            </a:lvl1pPr>
          </a:lstStyle>
          <a:p>
            <a:pPr>
              <a:defRPr/>
            </a:pPr>
            <a:fld id="{8E17D858-111D-445A-9150-C17DAFAC60A9}" type="datetime3">
              <a:rPr lang="en-US" smtClean="0"/>
              <a:t>20 August 2024</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07012E1F-CC9B-4A24-8835-E097471CC596}" type="slidenum">
              <a:rPr lang="en-US"/>
              <a:pPr>
                <a:defRPr/>
              </a:pPr>
              <a:t>‹#›</a:t>
            </a:fld>
            <a:endParaRPr lang="en-US" dirty="0"/>
          </a:p>
        </p:txBody>
      </p:sp>
    </p:spTree>
    <p:extLst>
      <p:ext uri="{BB962C8B-B14F-4D97-AF65-F5344CB8AC3E}">
        <p14:creationId xmlns:p14="http://schemas.microsoft.com/office/powerpoint/2010/main" val="112606507"/>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fld id="{3ACAAD82-A4DF-4DA2-86E6-D8066505C34C}" type="datetime3">
              <a:rPr lang="en-US" smtClean="0"/>
              <a:t>20 August 2024</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09EA3BD3-2509-4F01-9114-521231456D67}" type="slidenum">
              <a:rPr lang="en-US"/>
              <a:pPr>
                <a:defRPr/>
              </a:pPr>
              <a:t>‹#›</a:t>
            </a:fld>
            <a:endParaRPr lang="en-US" dirty="0"/>
          </a:p>
        </p:txBody>
      </p:sp>
    </p:spTree>
    <p:extLst>
      <p:ext uri="{BB962C8B-B14F-4D97-AF65-F5344CB8AC3E}">
        <p14:creationId xmlns:p14="http://schemas.microsoft.com/office/powerpoint/2010/main" val="219046267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9738" y="96838"/>
            <a:ext cx="2216150" cy="6280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8113" y="96838"/>
            <a:ext cx="6499225" cy="6280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fld id="{9B27F46F-2F33-49A5-AC9D-C3BCD4A8FAA7}" type="datetime3">
              <a:rPr lang="en-US" smtClean="0"/>
              <a:t>20 August 2024</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4AECF888-7503-4D3E-BC7A-0F436AE46021}" type="slidenum">
              <a:rPr lang="en-US"/>
              <a:pPr>
                <a:defRPr/>
              </a:pPr>
              <a:t>‹#›</a:t>
            </a:fld>
            <a:endParaRPr lang="en-US" dirty="0"/>
          </a:p>
        </p:txBody>
      </p:sp>
    </p:spTree>
    <p:extLst>
      <p:ext uri="{BB962C8B-B14F-4D97-AF65-F5344CB8AC3E}">
        <p14:creationId xmlns:p14="http://schemas.microsoft.com/office/powerpoint/2010/main" val="207822480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effectLst/>
              </a:defRPr>
            </a:lvl1pPr>
          </a:lstStyle>
          <a:p>
            <a:r>
              <a:rPr lang="en-US" dirty="0"/>
              <a:t>Click to edit Master title style</a:t>
            </a:r>
          </a:p>
        </p:txBody>
      </p:sp>
      <p:sp>
        <p:nvSpPr>
          <p:cNvPr id="3" name="Content Placeholder 2"/>
          <p:cNvSpPr>
            <a:spLocks noGrp="1"/>
          </p:cNvSpPr>
          <p:nvPr>
            <p:ph idx="1"/>
          </p:nvPr>
        </p:nvSpPr>
        <p:spPr>
          <a:xfrm>
            <a:off x="88900" y="829994"/>
            <a:ext cx="8966200" cy="57312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7C027A99-C72F-42A6-8921-4EFFE4785688}" type="datetime3">
              <a:rPr lang="en-US" u="sng" smtClean="0"/>
              <a:t>20 August 2024</a:t>
            </a:fld>
            <a:endParaRPr lang="en-US" u="sng"/>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F4B1FAA-A740-404F-BBC5-7C153B666279}" type="slidenum">
              <a:rPr lang="en-US"/>
              <a:pPr>
                <a:defRPr/>
              </a:pPr>
              <a:t>‹#›</a:t>
            </a:fld>
            <a:endParaRPr lang="en-US"/>
          </a:p>
        </p:txBody>
      </p:sp>
    </p:spTree>
    <p:extLst>
      <p:ext uri="{BB962C8B-B14F-4D97-AF65-F5344CB8AC3E}">
        <p14:creationId xmlns:p14="http://schemas.microsoft.com/office/powerpoint/2010/main" val="29261451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C3A90D36-F156-4AE2-810F-CE978220B961}" type="datetime3">
              <a:rPr lang="en-US" smtClean="0"/>
              <a:t>20 August 2024</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F186E679-5245-4D04-9B5E-6F7A762A63FA}" type="slidenum">
              <a:rPr lang="en-US"/>
              <a:pPr>
                <a:defRPr/>
              </a:pPr>
              <a:t>‹#›</a:t>
            </a:fld>
            <a:endParaRPr lang="en-US" dirty="0"/>
          </a:p>
        </p:txBody>
      </p:sp>
    </p:spTree>
    <p:extLst>
      <p:ext uri="{BB962C8B-B14F-4D97-AF65-F5344CB8AC3E}">
        <p14:creationId xmlns:p14="http://schemas.microsoft.com/office/powerpoint/2010/main" val="105539137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8113" y="1085850"/>
            <a:ext cx="4357687"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85850"/>
            <a:ext cx="4357688"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pPr>
              <a:defRPr/>
            </a:pPr>
            <a:fld id="{BA194D23-D3BC-470D-92EF-C2E8476C8D1F}" type="datetime3">
              <a:rPr lang="en-US" smtClean="0"/>
              <a:t>20 August 2024</a:t>
            </a:fld>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AAA56877-A1FA-486C-970B-A787F06937FA}" type="slidenum">
              <a:rPr lang="en-US"/>
              <a:pPr>
                <a:defRPr/>
              </a:pPr>
              <a:t>‹#›</a:t>
            </a:fld>
            <a:endParaRPr lang="en-US" dirty="0"/>
          </a:p>
        </p:txBody>
      </p:sp>
    </p:spTree>
    <p:extLst>
      <p:ext uri="{BB962C8B-B14F-4D97-AF65-F5344CB8AC3E}">
        <p14:creationId xmlns:p14="http://schemas.microsoft.com/office/powerpoint/2010/main" val="113008821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pPr>
              <a:defRPr/>
            </a:pPr>
            <a:fld id="{E434F097-0F2E-4F5A-9600-4C2C1E99CF0A}" type="datetime3">
              <a:rPr lang="en-US" smtClean="0"/>
              <a:t>20 August 2024</a:t>
            </a:fld>
            <a:endParaRPr lang="en-US"/>
          </a:p>
        </p:txBody>
      </p:sp>
      <p:sp>
        <p:nvSpPr>
          <p:cNvPr id="8" name="Rectangle 3"/>
          <p:cNvSpPr>
            <a:spLocks noGrp="1" noChangeArrowheads="1"/>
          </p:cNvSpPr>
          <p:nvPr>
            <p:ph type="ftr" sz="quarter" idx="11"/>
          </p:nvPr>
        </p:nvSpPr>
        <p:spPr>
          <a:ln/>
        </p:spPr>
        <p:txBody>
          <a:bodyPr/>
          <a:lstStyle>
            <a:lvl1pPr>
              <a:defRPr/>
            </a:lvl1pPr>
          </a:lstStyle>
          <a:p>
            <a:pPr>
              <a:defRPr/>
            </a:pPr>
            <a:endParaRPr lang="en-US"/>
          </a:p>
        </p:txBody>
      </p:sp>
      <p:sp>
        <p:nvSpPr>
          <p:cNvPr id="9" name="Rectangle 4"/>
          <p:cNvSpPr>
            <a:spLocks noGrp="1" noChangeArrowheads="1"/>
          </p:cNvSpPr>
          <p:nvPr>
            <p:ph type="sldNum" sz="quarter" idx="12"/>
          </p:nvPr>
        </p:nvSpPr>
        <p:spPr>
          <a:ln/>
        </p:spPr>
        <p:txBody>
          <a:bodyPr/>
          <a:lstStyle>
            <a:lvl1pPr>
              <a:defRPr/>
            </a:lvl1pPr>
          </a:lstStyle>
          <a:p>
            <a:pPr>
              <a:defRPr/>
            </a:pPr>
            <a:fld id="{E3621A5C-439D-4C05-8267-ECDE5013612F}" type="slidenum">
              <a:rPr lang="en-US"/>
              <a:pPr>
                <a:defRPr/>
              </a:pPr>
              <a:t>‹#›</a:t>
            </a:fld>
            <a:endParaRPr lang="en-US" dirty="0"/>
          </a:p>
        </p:txBody>
      </p:sp>
    </p:spTree>
    <p:extLst>
      <p:ext uri="{BB962C8B-B14F-4D97-AF65-F5344CB8AC3E}">
        <p14:creationId xmlns:p14="http://schemas.microsoft.com/office/powerpoint/2010/main" val="258451712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pPr>
              <a:defRPr/>
            </a:pPr>
            <a:fld id="{7C6F72AB-F7E0-4899-AFDB-C0E11B8575F0}" type="datetime3">
              <a:rPr lang="en-US" smtClean="0"/>
              <a:t>20 August 2024</a:t>
            </a:fld>
            <a:endParaRPr lang="en-US"/>
          </a:p>
        </p:txBody>
      </p:sp>
      <p:sp>
        <p:nvSpPr>
          <p:cNvPr id="4" name="Rectangle 3"/>
          <p:cNvSpPr>
            <a:spLocks noGrp="1" noChangeArrowheads="1"/>
          </p:cNvSpPr>
          <p:nvPr>
            <p:ph type="ftr" sz="quarter" idx="11"/>
          </p:nvPr>
        </p:nvSpPr>
        <p:spPr>
          <a:ln/>
        </p:spPr>
        <p:txBody>
          <a:bodyPr/>
          <a:lstStyle>
            <a:lvl1pPr>
              <a:defRPr/>
            </a:lvl1pPr>
          </a:lstStyle>
          <a:p>
            <a:pPr>
              <a:defRPr/>
            </a:pPr>
            <a:endParaRPr lang="en-US"/>
          </a:p>
        </p:txBody>
      </p:sp>
      <p:sp>
        <p:nvSpPr>
          <p:cNvPr id="5" name="Rectangle 4"/>
          <p:cNvSpPr>
            <a:spLocks noGrp="1" noChangeArrowheads="1"/>
          </p:cNvSpPr>
          <p:nvPr>
            <p:ph type="sldNum" sz="quarter" idx="12"/>
          </p:nvPr>
        </p:nvSpPr>
        <p:spPr>
          <a:ln/>
        </p:spPr>
        <p:txBody>
          <a:bodyPr/>
          <a:lstStyle>
            <a:lvl1pPr>
              <a:defRPr/>
            </a:lvl1pPr>
          </a:lstStyle>
          <a:p>
            <a:pPr>
              <a:defRPr/>
            </a:pPr>
            <a:fld id="{7CA1E189-A5E4-460C-B525-E80730F3D25C}" type="slidenum">
              <a:rPr lang="en-US"/>
              <a:pPr>
                <a:defRPr/>
              </a:pPr>
              <a:t>‹#›</a:t>
            </a:fld>
            <a:endParaRPr lang="en-US" dirty="0"/>
          </a:p>
        </p:txBody>
      </p:sp>
    </p:spTree>
    <p:extLst>
      <p:ext uri="{BB962C8B-B14F-4D97-AF65-F5344CB8AC3E}">
        <p14:creationId xmlns:p14="http://schemas.microsoft.com/office/powerpoint/2010/main" val="318766061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F6DBBDE7-92C8-4426-BE18-8FAB83F9628F}" type="datetime3">
              <a:rPr lang="en-US" smtClean="0"/>
              <a:t>20 August 2024</a:t>
            </a:fld>
            <a:endParaRPr lang="en-US"/>
          </a:p>
        </p:txBody>
      </p:sp>
      <p:sp>
        <p:nvSpPr>
          <p:cNvPr id="3" name="Rectangle 3"/>
          <p:cNvSpPr>
            <a:spLocks noGrp="1" noChangeArrowheads="1"/>
          </p:cNvSpPr>
          <p:nvPr>
            <p:ph type="ftr" sz="quarter" idx="11"/>
          </p:nvPr>
        </p:nvSpPr>
        <p:spPr>
          <a:ln/>
        </p:spPr>
        <p:txBody>
          <a:bodyPr/>
          <a:lstStyle>
            <a:lvl1pPr>
              <a:defRPr/>
            </a:lvl1pPr>
          </a:lstStyle>
          <a:p>
            <a:pPr>
              <a:defRPr/>
            </a:pPr>
            <a:endParaRPr lang="en-US"/>
          </a:p>
        </p:txBody>
      </p:sp>
      <p:sp>
        <p:nvSpPr>
          <p:cNvPr id="4" name="Rectangle 4"/>
          <p:cNvSpPr>
            <a:spLocks noGrp="1" noChangeArrowheads="1"/>
          </p:cNvSpPr>
          <p:nvPr>
            <p:ph type="sldNum" sz="quarter" idx="12"/>
          </p:nvPr>
        </p:nvSpPr>
        <p:spPr>
          <a:ln/>
        </p:spPr>
        <p:txBody>
          <a:bodyPr/>
          <a:lstStyle>
            <a:lvl1pPr>
              <a:defRPr/>
            </a:lvl1pPr>
          </a:lstStyle>
          <a:p>
            <a:pPr>
              <a:defRPr/>
            </a:pPr>
            <a:fld id="{8CA59007-A7D2-484D-B045-20F01AFEB211}" type="slidenum">
              <a:rPr lang="en-US"/>
              <a:pPr>
                <a:defRPr/>
              </a:pPr>
              <a:t>‹#›</a:t>
            </a:fld>
            <a:endParaRPr lang="en-US" dirty="0"/>
          </a:p>
        </p:txBody>
      </p:sp>
    </p:spTree>
    <p:extLst>
      <p:ext uri="{BB962C8B-B14F-4D97-AF65-F5344CB8AC3E}">
        <p14:creationId xmlns:p14="http://schemas.microsoft.com/office/powerpoint/2010/main" val="329568135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8A535F35-A42B-45EF-B7D5-E30483D8DC01}" type="datetime3">
              <a:rPr lang="en-US" smtClean="0"/>
              <a:t>20 August 2024</a:t>
            </a:fld>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31E1680B-D5C9-49AC-83D2-20D4FD564E49}" type="slidenum">
              <a:rPr lang="en-US"/>
              <a:pPr>
                <a:defRPr/>
              </a:pPr>
              <a:t>‹#›</a:t>
            </a:fld>
            <a:endParaRPr lang="en-US" dirty="0"/>
          </a:p>
        </p:txBody>
      </p:sp>
    </p:spTree>
    <p:extLst>
      <p:ext uri="{BB962C8B-B14F-4D97-AF65-F5344CB8AC3E}">
        <p14:creationId xmlns:p14="http://schemas.microsoft.com/office/powerpoint/2010/main" val="107478849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E3196F2D-B572-4AC9-8B91-D5EB4DF86F01}" type="datetime3">
              <a:rPr lang="en-US" smtClean="0"/>
              <a:t>20 August 2024</a:t>
            </a:fld>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4DF3C506-278B-4869-9411-0A8C8B40EDB9}" type="slidenum">
              <a:rPr lang="en-US"/>
              <a:pPr>
                <a:defRPr/>
              </a:pPr>
              <a:t>‹#›</a:t>
            </a:fld>
            <a:endParaRPr lang="en-US" dirty="0"/>
          </a:p>
        </p:txBody>
      </p:sp>
    </p:spTree>
    <p:extLst>
      <p:ext uri="{BB962C8B-B14F-4D97-AF65-F5344CB8AC3E}">
        <p14:creationId xmlns:p14="http://schemas.microsoft.com/office/powerpoint/2010/main" val="399990351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35391" y="6568158"/>
            <a:ext cx="3844925" cy="246062"/>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defRPr sz="900" b="0">
                <a:solidFill>
                  <a:schemeClr val="tx1"/>
                </a:solidFill>
              </a:defRPr>
            </a:lvl1pPr>
          </a:lstStyle>
          <a:p>
            <a:pPr>
              <a:defRPr/>
            </a:pPr>
            <a:fld id="{95C5FE24-B5D2-43AC-996B-07D59EF499FA}" type="datetime3">
              <a:rPr lang="en-US" smtClean="0"/>
              <a:t>20 August 2024</a:t>
            </a:fld>
            <a:endParaRPr lang="en-US" dirty="0"/>
          </a:p>
        </p:txBody>
      </p:sp>
      <p:sp>
        <p:nvSpPr>
          <p:cNvPr id="1027" name="Rectangle 3"/>
          <p:cNvSpPr>
            <a:spLocks noGrp="1" noChangeArrowheads="1"/>
          </p:cNvSpPr>
          <p:nvPr>
            <p:ph type="ftr" sz="quarter" idx="3"/>
          </p:nvPr>
        </p:nvSpPr>
        <p:spPr bwMode="auto">
          <a:xfrm>
            <a:off x="4105275" y="6560220"/>
            <a:ext cx="2895600" cy="2540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ctr">
              <a:defRPr sz="900" b="0">
                <a:solidFill>
                  <a:schemeClr val="tx1"/>
                </a:solidFill>
              </a:defRPr>
            </a:lvl1pPr>
          </a:lstStyle>
          <a:p>
            <a:pPr>
              <a:defRPr/>
            </a:pPr>
            <a:endParaRPr lang="en-US"/>
          </a:p>
        </p:txBody>
      </p:sp>
      <p:sp>
        <p:nvSpPr>
          <p:cNvPr id="1028" name="Rectangle 4"/>
          <p:cNvSpPr>
            <a:spLocks noGrp="1" noChangeArrowheads="1"/>
          </p:cNvSpPr>
          <p:nvPr>
            <p:ph type="sldNum" sz="quarter" idx="4"/>
          </p:nvPr>
        </p:nvSpPr>
        <p:spPr bwMode="auto">
          <a:xfrm>
            <a:off x="7194550" y="6552283"/>
            <a:ext cx="1905000" cy="261937"/>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r">
              <a:defRPr sz="900" b="0">
                <a:solidFill>
                  <a:schemeClr val="tx1"/>
                </a:solidFill>
              </a:defRPr>
            </a:lvl1pPr>
          </a:lstStyle>
          <a:p>
            <a:pPr>
              <a:defRPr/>
            </a:pPr>
            <a:fld id="{80BDDBD9-5CD3-45F3-80AE-704B15C07F06}" type="slidenum">
              <a:rPr lang="en-US"/>
              <a:pPr>
                <a:defRPr/>
              </a:pPr>
              <a:t>‹#›</a:t>
            </a:fld>
            <a:endParaRPr lang="en-US" dirty="0"/>
          </a:p>
        </p:txBody>
      </p:sp>
      <p:sp>
        <p:nvSpPr>
          <p:cNvPr id="2053" name="Rectangle 5"/>
          <p:cNvSpPr>
            <a:spLocks noGrp="1" noChangeArrowheads="1"/>
          </p:cNvSpPr>
          <p:nvPr>
            <p:ph type="title"/>
          </p:nvPr>
        </p:nvSpPr>
        <p:spPr bwMode="auto">
          <a:xfrm>
            <a:off x="47625" y="96838"/>
            <a:ext cx="9048750" cy="869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2054" name="Rectangle 6"/>
          <p:cNvSpPr>
            <a:spLocks noGrp="1" noChangeArrowheads="1"/>
          </p:cNvSpPr>
          <p:nvPr>
            <p:ph type="body" idx="1"/>
          </p:nvPr>
        </p:nvSpPr>
        <p:spPr bwMode="auto">
          <a:xfrm>
            <a:off x="47625" y="950496"/>
            <a:ext cx="9048750" cy="5556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 </a:t>
            </a:r>
          </a:p>
          <a:p>
            <a:pPr lvl="2"/>
            <a:r>
              <a:rPr lang="en-US" dirty="0"/>
              <a:t>Third level</a:t>
            </a:r>
          </a:p>
          <a:p>
            <a:pPr lvl="3"/>
            <a:r>
              <a:rPr lang="en-US" dirty="0"/>
              <a:t>Fourth level </a:t>
            </a:r>
          </a:p>
          <a:p>
            <a:pPr lvl="4"/>
            <a:r>
              <a:rPr lang="en-US" dirty="0"/>
              <a:t>Fifth level </a:t>
            </a:r>
          </a:p>
        </p:txBody>
      </p:sp>
      <p:sp>
        <p:nvSpPr>
          <p:cNvPr id="1031" name="Rectangle 7"/>
          <p:cNvSpPr>
            <a:spLocks noChangeArrowheads="1"/>
          </p:cNvSpPr>
          <p:nvPr/>
        </p:nvSpPr>
        <p:spPr bwMode="auto">
          <a:xfrm>
            <a:off x="6350" y="6350"/>
            <a:ext cx="9118600" cy="6832600"/>
          </a:xfrm>
          <a:prstGeom prst="rect">
            <a:avLst/>
          </a:prstGeom>
          <a:noFill/>
          <a:ln w="12700">
            <a:solidFill>
              <a:schemeClr val="tx1"/>
            </a:solidFill>
            <a:miter lim="800000"/>
            <a:headEnd/>
            <a:tailEnd/>
          </a:ln>
          <a:effectLst/>
        </p:spPr>
        <p:txBody>
          <a:bodyPr wrap="none" anchor="ctr"/>
          <a:lstStyle/>
          <a:p>
            <a:pPr>
              <a:defRPr/>
            </a:pPr>
            <a:endParaRPr lang="en-US"/>
          </a:p>
        </p:txBody>
      </p:sp>
      <p:sp>
        <p:nvSpPr>
          <p:cNvPr id="8" name="Line 10"/>
          <p:cNvSpPr>
            <a:spLocks noChangeShapeType="1"/>
          </p:cNvSpPr>
          <p:nvPr userDrawn="1"/>
        </p:nvSpPr>
        <p:spPr bwMode="auto">
          <a:xfrm>
            <a:off x="-1" y="729143"/>
            <a:ext cx="9118833" cy="0"/>
          </a:xfrm>
          <a:prstGeom prst="line">
            <a:avLst/>
          </a:prstGeom>
          <a:noFill/>
          <a:ln w="57150">
            <a:solidFill>
              <a:srgbClr val="009900"/>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4046" r:id="rId1"/>
    <p:sldLayoutId id="214748405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ransition spd="med"/>
  <p:hf hdr="0" ftr="0" dt="0"/>
  <p:txStyles>
    <p:titleStyle>
      <a:lvl1pPr algn="ctr" rtl="0" eaLnBrk="0" fontAlgn="base" hangingPunct="0">
        <a:lnSpc>
          <a:spcPct val="90000"/>
        </a:lnSpc>
        <a:spcBef>
          <a:spcPct val="0"/>
        </a:spcBef>
        <a:spcAft>
          <a:spcPct val="0"/>
        </a:spcAft>
        <a:defRPr sz="4000" b="1">
          <a:solidFill>
            <a:schemeClr val="tx2"/>
          </a:solidFill>
          <a:effectLst/>
          <a:latin typeface="Verdana" pitchFamily="34" charset="0"/>
          <a:ea typeface="+mj-ea"/>
          <a:cs typeface="+mj-cs"/>
        </a:defRPr>
      </a:lvl1pPr>
      <a:lvl2pPr algn="ctr" rtl="0" eaLnBrk="0" fontAlgn="base" hangingPunct="0">
        <a:lnSpc>
          <a:spcPct val="90000"/>
        </a:lnSpc>
        <a:spcBef>
          <a:spcPct val="0"/>
        </a:spcBef>
        <a:spcAft>
          <a:spcPct val="0"/>
        </a:spcAft>
        <a:defRPr sz="3600" b="1">
          <a:solidFill>
            <a:schemeClr val="tx2"/>
          </a:solidFill>
          <a:latin typeface="Times New Roman" pitchFamily="18" charset="0"/>
        </a:defRPr>
      </a:lvl2pPr>
      <a:lvl3pPr algn="ctr" rtl="0" eaLnBrk="0" fontAlgn="base" hangingPunct="0">
        <a:lnSpc>
          <a:spcPct val="90000"/>
        </a:lnSpc>
        <a:spcBef>
          <a:spcPct val="0"/>
        </a:spcBef>
        <a:spcAft>
          <a:spcPct val="0"/>
        </a:spcAft>
        <a:defRPr sz="3600" b="1">
          <a:solidFill>
            <a:schemeClr val="tx2"/>
          </a:solidFill>
          <a:latin typeface="Times New Roman" pitchFamily="18" charset="0"/>
        </a:defRPr>
      </a:lvl3pPr>
      <a:lvl4pPr algn="ctr" rtl="0" eaLnBrk="0" fontAlgn="base" hangingPunct="0">
        <a:lnSpc>
          <a:spcPct val="90000"/>
        </a:lnSpc>
        <a:spcBef>
          <a:spcPct val="0"/>
        </a:spcBef>
        <a:spcAft>
          <a:spcPct val="0"/>
        </a:spcAft>
        <a:defRPr sz="3600" b="1">
          <a:solidFill>
            <a:schemeClr val="tx2"/>
          </a:solidFill>
          <a:latin typeface="Times New Roman" pitchFamily="18" charset="0"/>
        </a:defRPr>
      </a:lvl4pPr>
      <a:lvl5pPr algn="ctr" rtl="0" eaLnBrk="0" fontAlgn="base" hangingPunct="0">
        <a:lnSpc>
          <a:spcPct val="90000"/>
        </a:lnSpc>
        <a:spcBef>
          <a:spcPct val="0"/>
        </a:spcBef>
        <a:spcAft>
          <a:spcPct val="0"/>
        </a:spcAft>
        <a:defRPr sz="3600" b="1">
          <a:solidFill>
            <a:schemeClr val="tx2"/>
          </a:solidFill>
          <a:latin typeface="Times New Roman" pitchFamily="18" charset="0"/>
        </a:defRPr>
      </a:lvl5pPr>
      <a:lvl6pPr marL="457200" algn="ctr" rtl="0" eaLnBrk="0" fontAlgn="base" hangingPunct="0">
        <a:lnSpc>
          <a:spcPct val="90000"/>
        </a:lnSpc>
        <a:spcBef>
          <a:spcPct val="0"/>
        </a:spcBef>
        <a:spcAft>
          <a:spcPct val="0"/>
        </a:spcAft>
        <a:defRPr sz="3600" b="1">
          <a:solidFill>
            <a:schemeClr val="tx2"/>
          </a:solidFill>
          <a:latin typeface="Times New Roman" pitchFamily="18" charset="0"/>
        </a:defRPr>
      </a:lvl6pPr>
      <a:lvl7pPr marL="914400" algn="ctr" rtl="0" eaLnBrk="0" fontAlgn="base" hangingPunct="0">
        <a:lnSpc>
          <a:spcPct val="90000"/>
        </a:lnSpc>
        <a:spcBef>
          <a:spcPct val="0"/>
        </a:spcBef>
        <a:spcAft>
          <a:spcPct val="0"/>
        </a:spcAft>
        <a:defRPr sz="3600" b="1">
          <a:solidFill>
            <a:schemeClr val="tx2"/>
          </a:solidFill>
          <a:latin typeface="Times New Roman" pitchFamily="18" charset="0"/>
        </a:defRPr>
      </a:lvl7pPr>
      <a:lvl8pPr marL="1371600" algn="ctr" rtl="0" eaLnBrk="0" fontAlgn="base" hangingPunct="0">
        <a:lnSpc>
          <a:spcPct val="90000"/>
        </a:lnSpc>
        <a:spcBef>
          <a:spcPct val="0"/>
        </a:spcBef>
        <a:spcAft>
          <a:spcPct val="0"/>
        </a:spcAft>
        <a:defRPr sz="3600" b="1">
          <a:solidFill>
            <a:schemeClr val="tx2"/>
          </a:solidFill>
          <a:latin typeface="Times New Roman" pitchFamily="18" charset="0"/>
        </a:defRPr>
      </a:lvl8pPr>
      <a:lvl9pPr marL="1828800" algn="ctr" rtl="0" eaLnBrk="0" fontAlgn="base" hangingPunct="0">
        <a:lnSpc>
          <a:spcPct val="90000"/>
        </a:lnSpc>
        <a:spcBef>
          <a:spcPct val="0"/>
        </a:spcBef>
        <a:spcAft>
          <a:spcPct val="0"/>
        </a:spcAft>
        <a:defRPr sz="3600" b="1">
          <a:solidFill>
            <a:schemeClr val="tx2"/>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75000"/>
        <a:buFont typeface="Monotype Sorts" charset="2"/>
        <a:buChar char="n"/>
        <a:defRPr sz="3200" b="0">
          <a:solidFill>
            <a:schemeClr val="tx1"/>
          </a:solidFill>
          <a:latin typeface="Gill Sans MT"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800" b="0">
          <a:solidFill>
            <a:schemeClr val="tx1"/>
          </a:solidFill>
          <a:latin typeface="Gill Sans MT" pitchFamily="34" charset="0"/>
        </a:defRPr>
      </a:lvl2pPr>
      <a:lvl3pPr marL="1143000" indent="-228600" algn="l" rtl="0" eaLnBrk="0" fontAlgn="base" hangingPunct="0">
        <a:lnSpc>
          <a:spcPct val="90000"/>
        </a:lnSpc>
        <a:spcBef>
          <a:spcPct val="30000"/>
        </a:spcBef>
        <a:spcAft>
          <a:spcPct val="0"/>
        </a:spcAft>
        <a:buSzPct val="100000"/>
        <a:buChar char="•"/>
        <a:defRPr sz="2400" b="0">
          <a:solidFill>
            <a:schemeClr val="tx1"/>
          </a:solidFill>
          <a:latin typeface="Gill Sans MT" pitchFamily="34" charset="0"/>
        </a:defRPr>
      </a:lvl3pPr>
      <a:lvl4pPr marL="1543050" indent="-171450" algn="l" rtl="0" eaLnBrk="0" fontAlgn="base" hangingPunct="0">
        <a:lnSpc>
          <a:spcPct val="90000"/>
        </a:lnSpc>
        <a:spcBef>
          <a:spcPct val="30000"/>
        </a:spcBef>
        <a:spcAft>
          <a:spcPct val="0"/>
        </a:spcAft>
        <a:buSzPct val="100000"/>
        <a:buChar char="–"/>
        <a:defRPr sz="2400" b="0">
          <a:solidFill>
            <a:schemeClr val="tx1"/>
          </a:solidFill>
          <a:latin typeface="Gill Sans MT"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400" b="0">
          <a:solidFill>
            <a:schemeClr val="tx1"/>
          </a:solidFill>
          <a:latin typeface="Gill Sans MT"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xyz.com/URL" TargetMode="External"/><Relationship Id="rId2" Type="http://schemas.openxmlformats.org/officeDocument/2006/relationships/hyperlink" Target="http://www.xyz.com/"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s://validator.w3.org/" TargetMode="External"/><Relationship Id="rId2" Type="http://schemas.openxmlformats.org/officeDocument/2006/relationships/hyperlink" Target="https://www.w3schools.com/html/default.asp" TargetMode="External"/><Relationship Id="rId1" Type="http://schemas.openxmlformats.org/officeDocument/2006/relationships/slideLayout" Target="../slideLayouts/slideLayout2.xml"/><Relationship Id="rId6" Type="http://schemas.openxmlformats.org/officeDocument/2006/relationships/hyperlink" Target="https://www.w3schools.com/browsers/default.asp" TargetMode="External"/><Relationship Id="rId5" Type="http://schemas.openxmlformats.org/officeDocument/2006/relationships/hyperlink" Target="https://jsfiddle.net/" TargetMode="External"/><Relationship Id="rId4" Type="http://schemas.openxmlformats.org/officeDocument/2006/relationships/hyperlink" Target="https://canius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7"/>
          <p:cNvSpPr>
            <a:spLocks noGrp="1" noChangeArrowheads="1"/>
          </p:cNvSpPr>
          <p:nvPr>
            <p:ph type="subTitle" idx="1"/>
          </p:nvPr>
        </p:nvSpPr>
        <p:spPr>
          <a:xfrm>
            <a:off x="76200" y="762000"/>
            <a:ext cx="8915400" cy="4267200"/>
          </a:xfrm>
          <a:noFill/>
        </p:spPr>
        <p:txBody>
          <a:bodyPr/>
          <a:lstStyle/>
          <a:p>
            <a:r>
              <a:rPr lang="en-US" sz="3600" b="1" dirty="0">
                <a:solidFill>
                  <a:schemeClr val="accent4"/>
                </a:solidFill>
              </a:rPr>
              <a:t>CSE-312</a:t>
            </a:r>
          </a:p>
          <a:p>
            <a:r>
              <a:rPr lang="en-US" sz="3600" b="1" dirty="0">
                <a:solidFill>
                  <a:schemeClr val="accent4"/>
                </a:solidFill>
              </a:rPr>
              <a:t>Web Design and Programming Lab-I</a:t>
            </a:r>
          </a:p>
          <a:p>
            <a:endParaRPr lang="en-US" sz="3600" b="1" dirty="0">
              <a:solidFill>
                <a:schemeClr val="accent4"/>
              </a:solidFill>
            </a:endParaRPr>
          </a:p>
          <a:p>
            <a:r>
              <a:rPr lang="en-US" sz="3600" b="1" dirty="0">
                <a:solidFill>
                  <a:schemeClr val="accent4"/>
                </a:solidFill>
              </a:rPr>
              <a:t>Lab-4: </a:t>
            </a:r>
            <a:r>
              <a:rPr lang="en-US" sz="4000" b="1" dirty="0">
                <a:solidFill>
                  <a:srgbClr val="00FF00"/>
                </a:solidFill>
              </a:rPr>
              <a:t>HTML-II</a:t>
            </a:r>
          </a:p>
        </p:txBody>
      </p:sp>
      <p:sp>
        <p:nvSpPr>
          <p:cNvPr id="9" name="Rectangle 7"/>
          <p:cNvSpPr txBox="1">
            <a:spLocks noChangeArrowheads="1"/>
          </p:cNvSpPr>
          <p:nvPr/>
        </p:nvSpPr>
        <p:spPr bwMode="auto">
          <a:xfrm>
            <a:off x="114300" y="5105400"/>
            <a:ext cx="89154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a:spcBef>
                <a:spcPct val="20000"/>
              </a:spcBef>
              <a:defRPr/>
            </a:pPr>
            <a:r>
              <a:rPr lang="en-US" sz="3600" kern="0" dirty="0">
                <a:solidFill>
                  <a:schemeClr val="tx1"/>
                </a:solidFill>
                <a:latin typeface="Verdana" panose="020B0604030504040204" pitchFamily="34" charset="0"/>
                <a:ea typeface="Verdana" panose="020B0604030504040204" pitchFamily="34" charset="0"/>
                <a:cs typeface="Verdana" panose="020B0604030504040204" pitchFamily="34" charset="0"/>
              </a:rPr>
              <a:t>Md. Rafsan Jani</a:t>
            </a:r>
          </a:p>
          <a:p>
            <a:pPr algn="ctr">
              <a:spcBef>
                <a:spcPct val="20000"/>
              </a:spcBef>
              <a:defRPr/>
            </a:pPr>
            <a:r>
              <a:rPr lang="en-US" sz="1800" b="0" kern="0" dirty="0">
                <a:solidFill>
                  <a:schemeClr val="tx1"/>
                </a:solidFill>
                <a:latin typeface="Gill Sans MT" panose="020B0502020104020203" pitchFamily="34" charset="0"/>
                <a:ea typeface="Verdana" panose="020B0604030504040204" pitchFamily="34" charset="0"/>
                <a:cs typeface="Verdana" panose="020B0604030504040204" pitchFamily="34" charset="0"/>
              </a:rPr>
              <a:t>Assistant Professor</a:t>
            </a:r>
          </a:p>
          <a:p>
            <a:pPr algn="ctr">
              <a:spcBef>
                <a:spcPct val="20000"/>
              </a:spcBef>
              <a:defRPr/>
            </a:pPr>
            <a:r>
              <a:rPr lang="en-US" sz="1800" b="0" kern="0" dirty="0">
                <a:solidFill>
                  <a:schemeClr val="tx1"/>
                </a:solidFill>
                <a:latin typeface="Gill Sans MT" panose="020B0502020104020203" pitchFamily="34" charset="0"/>
                <a:ea typeface="Verdana" panose="020B0604030504040204" pitchFamily="34" charset="0"/>
                <a:cs typeface="Verdana" panose="020B0604030504040204" pitchFamily="34" charset="0"/>
              </a:rPr>
              <a:t>Department of Computer Science and Engineering</a:t>
            </a:r>
          </a:p>
          <a:p>
            <a:pPr algn="ctr">
              <a:spcBef>
                <a:spcPct val="20000"/>
              </a:spcBef>
              <a:defRPr/>
            </a:pPr>
            <a:r>
              <a:rPr lang="en-US" sz="1800" b="0" kern="0" dirty="0">
                <a:solidFill>
                  <a:schemeClr val="tx1"/>
                </a:solidFill>
                <a:latin typeface="Gill Sans MT" panose="020B0502020104020203" pitchFamily="34" charset="0"/>
                <a:ea typeface="Verdana" panose="020B0604030504040204" pitchFamily="34" charset="0"/>
                <a:cs typeface="Verdana" panose="020B0604030504040204" pitchFamily="34" charset="0"/>
              </a:rPr>
              <a:t>Jahangirnagar University</a:t>
            </a:r>
          </a:p>
        </p:txBody>
      </p:sp>
    </p:spTree>
    <p:extLst>
      <p:ext uri="{BB962C8B-B14F-4D97-AF65-F5344CB8AC3E}">
        <p14:creationId xmlns:p14="http://schemas.microsoft.com/office/powerpoint/2010/main" val="93945851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marL="514350" indent="-514350" algn="just">
              <a:buAutoNum type="arabicPeriod"/>
            </a:pPr>
            <a:endParaRPr lang="en-US" dirty="0"/>
          </a:p>
          <a:p>
            <a:pPr marL="514350" indent="-514350" algn="just">
              <a:buAutoNum type="arabicPeriod"/>
            </a:pPr>
            <a:r>
              <a:rPr lang="en-US" dirty="0"/>
              <a:t>First advantage it is widely used. </a:t>
            </a:r>
          </a:p>
          <a:p>
            <a:pPr marL="514350" indent="-514350" algn="just">
              <a:buAutoNum type="arabicPeriod"/>
            </a:pPr>
            <a:r>
              <a:rPr lang="en-US" dirty="0"/>
              <a:t>Every browser supports HTML language.</a:t>
            </a:r>
          </a:p>
          <a:p>
            <a:pPr marL="514350" indent="-514350" algn="just">
              <a:buAutoNum type="arabicPeriod"/>
            </a:pPr>
            <a:r>
              <a:rPr lang="en-US" dirty="0"/>
              <a:t>Easy to learn and use.</a:t>
            </a:r>
          </a:p>
          <a:p>
            <a:pPr marL="514350" indent="-514350" algn="just">
              <a:buAutoNum type="arabicPeriod"/>
            </a:pPr>
            <a:r>
              <a:rPr lang="en-US" dirty="0"/>
              <a:t>It is by default in every operating system so you don't need to purchase extra software.</a:t>
            </a:r>
          </a:p>
          <a:p>
            <a:pPr marL="0" indent="0" algn="just">
              <a:buNone/>
            </a:pPr>
            <a:r>
              <a:rPr lang="en-US" dirty="0"/>
              <a:t> </a:t>
            </a:r>
            <a:br>
              <a:rPr lang="en-US" dirty="0"/>
            </a:br>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10</a:t>
            </a:fld>
            <a:endParaRPr lang="en-US" dirty="0"/>
          </a:p>
        </p:txBody>
      </p:sp>
    </p:spTree>
    <p:extLst>
      <p:ext uri="{BB962C8B-B14F-4D97-AF65-F5344CB8AC3E}">
        <p14:creationId xmlns:p14="http://schemas.microsoft.com/office/powerpoint/2010/main" val="401077319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marL="514350" indent="-514350" algn="just">
              <a:buAutoNum type="arabicPeriod"/>
            </a:pPr>
            <a:endParaRPr lang="en-US" dirty="0"/>
          </a:p>
          <a:p>
            <a:pPr marL="514350" indent="-514350" algn="just">
              <a:buAutoNum type="arabicPeriod"/>
            </a:pPr>
            <a:r>
              <a:rPr lang="en-US" dirty="0"/>
              <a:t>It can create only static and plain pages so if we need dynamic pages then HTML is not useful.</a:t>
            </a:r>
          </a:p>
          <a:p>
            <a:pPr marL="514350" indent="-514350" algn="just">
              <a:buAutoNum type="arabicPeriod"/>
            </a:pPr>
            <a:r>
              <a:rPr lang="en-US" dirty="0"/>
              <a:t>Lots of code for making simple webpage.</a:t>
            </a:r>
          </a:p>
          <a:p>
            <a:pPr marL="514350" indent="-514350" algn="just">
              <a:buAutoNum type="arabicPeriod"/>
            </a:pPr>
            <a:r>
              <a:rPr lang="en-US" dirty="0"/>
              <a:t>Security features are not good in HTML.</a:t>
            </a:r>
          </a:p>
          <a:p>
            <a:pPr marL="514350" indent="-514350" algn="just">
              <a:buAutoNum type="arabicPeriod"/>
            </a:pPr>
            <a:r>
              <a:rPr lang="en-US" dirty="0"/>
              <a:t>Long code produces some complexity.</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11</a:t>
            </a:fld>
            <a:endParaRPr lang="en-US" dirty="0"/>
          </a:p>
        </p:txBody>
      </p:sp>
    </p:spTree>
    <p:extLst>
      <p:ext uri="{BB962C8B-B14F-4D97-AF65-F5344CB8AC3E}">
        <p14:creationId xmlns:p14="http://schemas.microsoft.com/office/powerpoint/2010/main" val="199541051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Page Structure</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274769" y="833718"/>
            <a:ext cx="8594461" cy="5822576"/>
          </a:xfrm>
          <a:prstGeom prst="rect">
            <a:avLst/>
          </a:prstGeom>
        </p:spPr>
      </p:pic>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12</a:t>
            </a:fld>
            <a:endParaRPr lang="en-US" dirty="0"/>
          </a:p>
        </p:txBody>
      </p:sp>
    </p:spTree>
    <p:extLst>
      <p:ext uri="{BB962C8B-B14F-4D97-AF65-F5344CB8AC3E}">
        <p14:creationId xmlns:p14="http://schemas.microsoft.com/office/powerpoint/2010/main" val="400940704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Tags</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HTML tags can be considered as hidden keywords or commands incorporated in HTML which holds the capability to define how your browser will display the content and format of the web page. </a:t>
            </a:r>
          </a:p>
          <a:p>
            <a:pPr algn="just"/>
            <a:r>
              <a:rPr lang="en-US" dirty="0"/>
              <a:t>Most tags of HTML have </a:t>
            </a:r>
            <a:r>
              <a:rPr lang="en-US" dirty="0">
                <a:solidFill>
                  <a:srgbClr val="C00000"/>
                </a:solidFill>
              </a:rPr>
              <a:t>two sections</a:t>
            </a:r>
            <a:r>
              <a:rPr lang="en-US" dirty="0"/>
              <a:t>, </a:t>
            </a:r>
            <a:r>
              <a:rPr lang="en-US" dirty="0">
                <a:solidFill>
                  <a:srgbClr val="C00000"/>
                </a:solidFill>
              </a:rPr>
              <a:t>an opening</a:t>
            </a:r>
            <a:r>
              <a:rPr lang="en-US" dirty="0"/>
              <a:t>, and </a:t>
            </a:r>
            <a:r>
              <a:rPr lang="en-US" dirty="0">
                <a:solidFill>
                  <a:srgbClr val="C00000"/>
                </a:solidFill>
              </a:rPr>
              <a:t>a closing part</a:t>
            </a:r>
            <a:r>
              <a:rPr lang="en-US" dirty="0"/>
              <a:t>, and any text written within that has its effect based on the category of the tag. </a:t>
            </a:r>
          </a:p>
          <a:p>
            <a:pPr algn="just"/>
            <a:r>
              <a:rPr lang="en-US" dirty="0"/>
              <a:t>The most common example is the </a:t>
            </a:r>
            <a:r>
              <a:rPr lang="en-US" i="1" dirty="0"/>
              <a:t>&lt;html&gt;</a:t>
            </a:r>
            <a:r>
              <a:rPr lang="en-US" dirty="0"/>
              <a:t> tag which has both starting tag and ending tag.</a:t>
            </a:r>
          </a:p>
          <a:p>
            <a:pPr algn="just"/>
            <a:r>
              <a:rPr lang="en-US" dirty="0"/>
              <a:t>HTML tag which is usually written as &lt;html&gt;…. &lt;/html&gt; or &lt;HTML&gt;…. &lt;/HTML&gt; </a:t>
            </a:r>
            <a:r>
              <a:rPr lang="en-US" dirty="0">
                <a:solidFill>
                  <a:srgbClr val="C00000"/>
                </a:solidFill>
              </a:rPr>
              <a:t>is the only tag which is a must for writing HTML pages</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13</a:t>
            </a:fld>
            <a:endParaRPr lang="en-US" dirty="0"/>
          </a:p>
        </p:txBody>
      </p:sp>
    </p:spTree>
    <p:extLst>
      <p:ext uri="{BB962C8B-B14F-4D97-AF65-F5344CB8AC3E}">
        <p14:creationId xmlns:p14="http://schemas.microsoft.com/office/powerpoint/2010/main" val="36475664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Tags</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HTML tag has both </a:t>
            </a:r>
            <a:r>
              <a:rPr lang="en-US" dirty="0" err="1">
                <a:solidFill>
                  <a:srgbClr val="C00000"/>
                </a:solidFill>
              </a:rPr>
              <a:t>a</a:t>
            </a:r>
            <a:r>
              <a:rPr lang="en-US" dirty="0">
                <a:solidFill>
                  <a:srgbClr val="C00000"/>
                </a:solidFill>
              </a:rPr>
              <a:t> opening &lt;html&gt;</a:t>
            </a:r>
            <a:r>
              <a:rPr lang="en-US" dirty="0"/>
              <a:t> and a closing </a:t>
            </a:r>
            <a:r>
              <a:rPr lang="en-US" dirty="0">
                <a:solidFill>
                  <a:srgbClr val="C00000"/>
                </a:solidFill>
              </a:rPr>
              <a:t>tag &lt;/html&gt;</a:t>
            </a:r>
            <a:r>
              <a:rPr lang="en-US" dirty="0"/>
              <a:t>. </a:t>
            </a:r>
          </a:p>
          <a:p>
            <a:pPr algn="just"/>
            <a:r>
              <a:rPr lang="en-US" dirty="0">
                <a:solidFill>
                  <a:srgbClr val="C00000"/>
                </a:solidFill>
              </a:rPr>
              <a:t>The closing of tags</a:t>
            </a:r>
            <a:r>
              <a:rPr lang="en-US" dirty="0"/>
              <a:t> is done by a </a:t>
            </a:r>
            <a:r>
              <a:rPr lang="en-US" dirty="0">
                <a:solidFill>
                  <a:srgbClr val="C00000"/>
                </a:solidFill>
              </a:rPr>
              <a:t>forward slash (/) </a:t>
            </a:r>
            <a:r>
              <a:rPr lang="en-US" dirty="0"/>
              <a:t>at the </a:t>
            </a:r>
            <a:r>
              <a:rPr lang="en-US" dirty="0">
                <a:solidFill>
                  <a:srgbClr val="C00000"/>
                </a:solidFill>
              </a:rPr>
              <a:t>very start of the tag name</a:t>
            </a:r>
            <a:r>
              <a:rPr lang="en-US" dirty="0"/>
              <a:t>. </a:t>
            </a:r>
          </a:p>
          <a:p>
            <a:pPr algn="just"/>
            <a:r>
              <a:rPr lang="en-US" dirty="0"/>
              <a:t>These types of tags having both opening and closing tags are called </a:t>
            </a:r>
            <a:r>
              <a:rPr lang="en-US" b="1" dirty="0">
                <a:solidFill>
                  <a:srgbClr val="C00000"/>
                </a:solidFill>
              </a:rPr>
              <a:t>container tags</a:t>
            </a:r>
            <a:r>
              <a:rPr lang="en-US" dirty="0"/>
              <a:t>.</a:t>
            </a:r>
          </a:p>
          <a:p>
            <a:pPr algn="just"/>
            <a:r>
              <a:rPr lang="en-US" dirty="0"/>
              <a:t>Those who only have an opening tag and no closing tag are called </a:t>
            </a:r>
            <a:r>
              <a:rPr lang="en-US" b="1" dirty="0">
                <a:solidFill>
                  <a:srgbClr val="C00000"/>
                </a:solidFill>
              </a:rPr>
              <a:t>empty tags</a:t>
            </a:r>
            <a:r>
              <a:rPr lang="en-US" dirty="0"/>
              <a:t>.</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14</a:t>
            </a:fld>
            <a:endParaRPr lang="en-US" dirty="0"/>
          </a:p>
        </p:txBody>
      </p:sp>
    </p:spTree>
    <p:extLst>
      <p:ext uri="{BB962C8B-B14F-4D97-AF65-F5344CB8AC3E}">
        <p14:creationId xmlns:p14="http://schemas.microsoft.com/office/powerpoint/2010/main" val="319642876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Elements</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HTML Elements represent semantics, or meaning. </a:t>
            </a:r>
          </a:p>
          <a:p>
            <a:pPr lvl="1" algn="just"/>
            <a:r>
              <a:rPr lang="en-US" dirty="0"/>
              <a:t>For example, The title element represents the title of the document. </a:t>
            </a:r>
          </a:p>
          <a:p>
            <a:pPr lvl="1" algn="just"/>
            <a:r>
              <a:rPr lang="en-US" dirty="0"/>
              <a:t>Most HTML elements are written with a start tag (or opening tag) and an end tag (or closing tag), with the content in between.</a:t>
            </a:r>
          </a:p>
          <a:p>
            <a:pPr algn="just"/>
            <a:r>
              <a:rPr lang="en-US" dirty="0"/>
              <a:t>Elements can also contain </a:t>
            </a:r>
            <a:r>
              <a:rPr lang="en-US" dirty="0">
                <a:solidFill>
                  <a:srgbClr val="C00000"/>
                </a:solidFill>
              </a:rPr>
              <a:t>attributes</a:t>
            </a:r>
            <a:r>
              <a:rPr lang="en-US" dirty="0"/>
              <a:t> that define additional properties of an element. For example, a paragraph, which is represented by the p element, would be written as:</a:t>
            </a:r>
          </a:p>
          <a:p>
            <a:pPr algn="just"/>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15</a:t>
            </a:fld>
            <a:endParaRPr lang="en-US" dirty="0"/>
          </a:p>
        </p:txBody>
      </p:sp>
      <p:pic>
        <p:nvPicPr>
          <p:cNvPr id="5123" name="Picture 3" descr="HTML Element Syntax Illu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735" y="5210355"/>
            <a:ext cx="5608815" cy="1472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60084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Tags Vs Elements</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Technically, an HTML </a:t>
            </a:r>
            <a:r>
              <a:rPr lang="en-US" dirty="0">
                <a:solidFill>
                  <a:srgbClr val="C00000"/>
                </a:solidFill>
              </a:rPr>
              <a:t>element is the collection of start tag</a:t>
            </a:r>
            <a:r>
              <a:rPr lang="en-US" dirty="0"/>
              <a:t>, its </a:t>
            </a:r>
            <a:r>
              <a:rPr lang="en-US" dirty="0">
                <a:solidFill>
                  <a:srgbClr val="C00000"/>
                </a:solidFill>
              </a:rPr>
              <a:t>attributes</a:t>
            </a:r>
            <a:r>
              <a:rPr lang="en-US" dirty="0"/>
              <a:t>, an </a:t>
            </a:r>
            <a:r>
              <a:rPr lang="en-US" dirty="0">
                <a:solidFill>
                  <a:srgbClr val="C00000"/>
                </a:solidFill>
              </a:rPr>
              <a:t>end tag </a:t>
            </a:r>
            <a:r>
              <a:rPr lang="en-US" dirty="0"/>
              <a:t>and </a:t>
            </a:r>
            <a:r>
              <a:rPr lang="en-US" dirty="0">
                <a:solidFill>
                  <a:srgbClr val="C00000"/>
                </a:solidFill>
              </a:rPr>
              <a:t>everything in between</a:t>
            </a:r>
            <a:r>
              <a:rPr lang="en-US" dirty="0"/>
              <a:t>. </a:t>
            </a:r>
          </a:p>
          <a:p>
            <a:pPr algn="just"/>
            <a:r>
              <a:rPr lang="en-US" dirty="0"/>
              <a:t>On the other hand an HTML </a:t>
            </a:r>
            <a:r>
              <a:rPr lang="en-US" dirty="0">
                <a:solidFill>
                  <a:srgbClr val="C00000"/>
                </a:solidFill>
              </a:rPr>
              <a:t>tag either opening or closing</a:t>
            </a:r>
            <a:r>
              <a:rPr lang="en-US" dirty="0"/>
              <a:t> is </a:t>
            </a:r>
            <a:r>
              <a:rPr lang="en-US" dirty="0">
                <a:solidFill>
                  <a:srgbClr val="C00000"/>
                </a:solidFill>
              </a:rPr>
              <a:t>used to mark</a:t>
            </a:r>
            <a:r>
              <a:rPr lang="en-US" dirty="0"/>
              <a:t> the </a:t>
            </a:r>
            <a:r>
              <a:rPr lang="en-US" dirty="0">
                <a:solidFill>
                  <a:srgbClr val="C00000"/>
                </a:solidFill>
              </a:rPr>
              <a:t>start or end</a:t>
            </a:r>
            <a:r>
              <a:rPr lang="en-US" dirty="0"/>
              <a:t> of an element.</a:t>
            </a:r>
          </a:p>
          <a:p>
            <a:pPr algn="just"/>
            <a:r>
              <a:rPr lang="en-US" dirty="0"/>
              <a:t>However, in common usage the terms HTML element and HTML tag are interchangeable i.e. a tag is an element and element is a tag.</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16</a:t>
            </a:fld>
            <a:endParaRPr lang="en-US" dirty="0"/>
          </a:p>
        </p:txBody>
      </p:sp>
    </p:spTree>
    <p:extLst>
      <p:ext uri="{BB962C8B-B14F-4D97-AF65-F5344CB8AC3E}">
        <p14:creationId xmlns:p14="http://schemas.microsoft.com/office/powerpoint/2010/main" val="78900620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Elements Types</a:t>
            </a:r>
            <a:br>
              <a:rPr lang="en-US" dirty="0"/>
            </a:br>
            <a:endParaRPr lang="en-US" dirty="0"/>
          </a:p>
        </p:txBody>
      </p:sp>
      <p:sp>
        <p:nvSpPr>
          <p:cNvPr id="3" name="Content Placeholder 2"/>
          <p:cNvSpPr>
            <a:spLocks noGrp="1"/>
          </p:cNvSpPr>
          <p:nvPr>
            <p:ph idx="1"/>
          </p:nvPr>
        </p:nvSpPr>
        <p:spPr>
          <a:xfrm>
            <a:off x="0" y="726926"/>
            <a:ext cx="9144000" cy="5731228"/>
          </a:xfrm>
        </p:spPr>
        <p:txBody>
          <a:bodyPr>
            <a:normAutofit fontScale="92500" lnSpcReduction="20000"/>
          </a:bodyPr>
          <a:lstStyle/>
          <a:p>
            <a:pPr algn="just"/>
            <a:r>
              <a:rPr lang="en-US" b="1" dirty="0"/>
              <a:t>Block-Level Elements</a:t>
            </a:r>
            <a:r>
              <a:rPr lang="en-US" dirty="0"/>
              <a:t>: Block-level elements </a:t>
            </a:r>
            <a:r>
              <a:rPr lang="en-US" dirty="0">
                <a:solidFill>
                  <a:srgbClr val="C00000"/>
                </a:solidFill>
              </a:rPr>
              <a:t>start on a new line </a:t>
            </a:r>
            <a:r>
              <a:rPr lang="en-US" dirty="0"/>
              <a:t>and </a:t>
            </a:r>
            <a:r>
              <a:rPr lang="en-US" dirty="0">
                <a:solidFill>
                  <a:srgbClr val="C00000"/>
                </a:solidFill>
              </a:rPr>
              <a:t>take up the full width available</a:t>
            </a:r>
            <a:r>
              <a:rPr lang="en-US" dirty="0"/>
              <a:t>, stretching out to the left and right as far as they can. These elements typically contain other block-level elements or inline elements.</a:t>
            </a:r>
          </a:p>
          <a:p>
            <a:pPr algn="just"/>
            <a:r>
              <a:rPr lang="en-US" dirty="0"/>
              <a:t>Examples:</a:t>
            </a:r>
          </a:p>
          <a:p>
            <a:pPr lvl="1" algn="just"/>
            <a:r>
              <a:rPr lang="en-US" dirty="0"/>
              <a:t>&lt;div&gt;: A generic container for content.</a:t>
            </a:r>
          </a:p>
          <a:p>
            <a:pPr lvl="1" algn="just"/>
            <a:r>
              <a:rPr lang="en-US" dirty="0"/>
              <a:t>&lt;p&gt;: Defines a paragraph.</a:t>
            </a:r>
          </a:p>
          <a:p>
            <a:pPr lvl="1" algn="just"/>
            <a:r>
              <a:rPr lang="en-US" dirty="0"/>
              <a:t>&lt;h1&gt; to &lt;h6&gt;: Define headings, where &lt;h1&gt; is the highest level and &lt;h6&gt; is the lowest.</a:t>
            </a:r>
          </a:p>
          <a:p>
            <a:pPr lvl="1" algn="just"/>
            <a:r>
              <a:rPr lang="en-US" dirty="0"/>
              <a:t>&lt;</a:t>
            </a:r>
            <a:r>
              <a:rPr lang="en-US" dirty="0" err="1"/>
              <a:t>ul</a:t>
            </a:r>
            <a:r>
              <a:rPr lang="en-US" dirty="0"/>
              <a:t>&gt;: Defines an unordered list.</a:t>
            </a:r>
          </a:p>
          <a:p>
            <a:pPr lvl="1" algn="just"/>
            <a:r>
              <a:rPr lang="en-US" dirty="0"/>
              <a:t>&lt;</a:t>
            </a:r>
            <a:r>
              <a:rPr lang="en-US" dirty="0" err="1"/>
              <a:t>ol</a:t>
            </a:r>
            <a:r>
              <a:rPr lang="en-US" dirty="0"/>
              <a:t>&gt;: Defines an ordered list.</a:t>
            </a:r>
          </a:p>
          <a:p>
            <a:pPr lvl="1" algn="just"/>
            <a:r>
              <a:rPr lang="en-US" dirty="0"/>
              <a:t>&lt;article&gt;: Represents a self-contained composition in a document.</a:t>
            </a:r>
          </a:p>
          <a:p>
            <a:pPr lvl="1" algn="just"/>
            <a:r>
              <a:rPr lang="en-US" dirty="0"/>
              <a:t>&lt;section&gt;: Defines a section in a document.</a:t>
            </a:r>
          </a:p>
          <a:p>
            <a:pPr algn="just"/>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17</a:t>
            </a:fld>
            <a:endParaRPr lang="en-US" dirty="0"/>
          </a:p>
        </p:txBody>
      </p:sp>
    </p:spTree>
    <p:extLst>
      <p:ext uri="{BB962C8B-B14F-4D97-AF65-F5344CB8AC3E}">
        <p14:creationId xmlns:p14="http://schemas.microsoft.com/office/powerpoint/2010/main" val="238281022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Elements Types</a:t>
            </a:r>
            <a:br>
              <a:rPr lang="en-US" dirty="0"/>
            </a:br>
            <a:endParaRPr lang="en-US" dirty="0"/>
          </a:p>
        </p:txBody>
      </p:sp>
      <p:sp>
        <p:nvSpPr>
          <p:cNvPr id="3" name="Content Placeholder 2"/>
          <p:cNvSpPr>
            <a:spLocks noGrp="1"/>
          </p:cNvSpPr>
          <p:nvPr>
            <p:ph idx="1"/>
          </p:nvPr>
        </p:nvSpPr>
        <p:spPr>
          <a:xfrm>
            <a:off x="0" y="726926"/>
            <a:ext cx="9144000" cy="5731228"/>
          </a:xfrm>
        </p:spPr>
        <p:txBody>
          <a:bodyPr>
            <a:normAutofit fontScale="92500" lnSpcReduction="10000"/>
          </a:bodyPr>
          <a:lstStyle/>
          <a:p>
            <a:pPr algn="just"/>
            <a:r>
              <a:rPr lang="en-US" b="1" dirty="0"/>
              <a:t>Inline Elements:</a:t>
            </a:r>
            <a:r>
              <a:rPr lang="en-US" dirty="0"/>
              <a:t> Inline elements do not start on a new line and only take up as much width as necessary. They usually contain only data or other inline elements.</a:t>
            </a:r>
          </a:p>
          <a:p>
            <a:pPr algn="just"/>
            <a:r>
              <a:rPr lang="en-US" dirty="0"/>
              <a:t>Examples:</a:t>
            </a:r>
          </a:p>
          <a:p>
            <a:pPr lvl="1" algn="just"/>
            <a:r>
              <a:rPr lang="en-US" dirty="0"/>
              <a:t>&lt;span&gt;: A generic inline container for phrasing content.</a:t>
            </a:r>
          </a:p>
          <a:p>
            <a:pPr lvl="1" algn="just"/>
            <a:r>
              <a:rPr lang="en-US" dirty="0"/>
              <a:t>&lt;a&gt;: Defines a hyperlink.</a:t>
            </a:r>
          </a:p>
          <a:p>
            <a:pPr lvl="1" algn="just"/>
            <a:r>
              <a:rPr lang="en-US" dirty="0"/>
              <a:t>&lt;</a:t>
            </a:r>
            <a:r>
              <a:rPr lang="en-US" dirty="0" err="1"/>
              <a:t>img</a:t>
            </a:r>
            <a:r>
              <a:rPr lang="en-US" dirty="0"/>
              <a:t>&gt;: Embeds an image in the document.</a:t>
            </a:r>
          </a:p>
          <a:p>
            <a:pPr lvl="1" algn="just"/>
            <a:r>
              <a:rPr lang="en-US" dirty="0"/>
              <a:t>&lt;strong&gt;: Indicates strong emphasis, typically rendered in bold.</a:t>
            </a:r>
          </a:p>
          <a:p>
            <a:pPr lvl="1" algn="just"/>
            <a:r>
              <a:rPr lang="en-US" dirty="0"/>
              <a:t>&lt;</a:t>
            </a:r>
            <a:r>
              <a:rPr lang="en-US" dirty="0" err="1"/>
              <a:t>em</a:t>
            </a:r>
            <a:r>
              <a:rPr lang="en-US" dirty="0"/>
              <a:t>&gt;: Represents emphasized text, typically rendered in italics.</a:t>
            </a:r>
          </a:p>
          <a:p>
            <a:pPr lvl="1" algn="just"/>
            <a:r>
              <a:rPr lang="en-US" dirty="0"/>
              <a:t>&lt;label&gt;: Defines a label for an &lt;input&gt; element.</a:t>
            </a:r>
          </a:p>
          <a:p>
            <a:pPr lvl="1" algn="just"/>
            <a:r>
              <a:rPr lang="en-US" dirty="0"/>
              <a:t>&lt;</a:t>
            </a:r>
            <a:r>
              <a:rPr lang="en-US" dirty="0" err="1"/>
              <a:t>br</a:t>
            </a:r>
            <a:r>
              <a:rPr lang="en-US" dirty="0"/>
              <a:t>&gt;: Inserts a line break.</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18</a:t>
            </a:fld>
            <a:endParaRPr lang="en-US" dirty="0"/>
          </a:p>
        </p:txBody>
      </p:sp>
    </p:spTree>
    <p:extLst>
      <p:ext uri="{BB962C8B-B14F-4D97-AF65-F5344CB8AC3E}">
        <p14:creationId xmlns:p14="http://schemas.microsoft.com/office/powerpoint/2010/main" val="86153255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Elements Types</a:t>
            </a:r>
            <a:br>
              <a:rPr lang="en-US" dirty="0"/>
            </a:br>
            <a:endParaRPr lang="en-US" dirty="0"/>
          </a:p>
        </p:txBody>
      </p:sp>
      <p:sp>
        <p:nvSpPr>
          <p:cNvPr id="3" name="Content Placeholder 2"/>
          <p:cNvSpPr>
            <a:spLocks noGrp="1"/>
          </p:cNvSpPr>
          <p:nvPr>
            <p:ph idx="1"/>
          </p:nvPr>
        </p:nvSpPr>
        <p:spPr>
          <a:xfrm>
            <a:off x="0" y="726926"/>
            <a:ext cx="9144000" cy="5731228"/>
          </a:xfrm>
        </p:spPr>
        <p:txBody>
          <a:bodyPr>
            <a:normAutofit lnSpcReduction="10000"/>
          </a:bodyPr>
          <a:lstStyle/>
          <a:p>
            <a:pPr algn="just"/>
            <a:r>
              <a:rPr lang="en-US" b="1" dirty="0"/>
              <a:t>Empty (Void) Elements:</a:t>
            </a:r>
            <a:r>
              <a:rPr lang="en-US" dirty="0"/>
              <a:t> Empty or void elements are HTML elements that do not have any content or closing tag.</a:t>
            </a:r>
          </a:p>
          <a:p>
            <a:pPr algn="just"/>
            <a:r>
              <a:rPr lang="en-US" dirty="0"/>
              <a:t>Examples:</a:t>
            </a:r>
          </a:p>
          <a:p>
            <a:pPr lvl="1" algn="just"/>
            <a:r>
              <a:rPr lang="en-US" dirty="0"/>
              <a:t>&lt;</a:t>
            </a:r>
            <a:r>
              <a:rPr lang="en-US" dirty="0" err="1"/>
              <a:t>img</a:t>
            </a:r>
            <a:r>
              <a:rPr lang="en-US" dirty="0"/>
              <a:t>&gt;: Embeds an image in the document.</a:t>
            </a:r>
          </a:p>
          <a:p>
            <a:pPr lvl="1" algn="just"/>
            <a:r>
              <a:rPr lang="en-US" dirty="0"/>
              <a:t>&lt;</a:t>
            </a:r>
            <a:r>
              <a:rPr lang="en-US" dirty="0" err="1"/>
              <a:t>br</a:t>
            </a:r>
            <a:r>
              <a:rPr lang="en-US" dirty="0"/>
              <a:t>&gt;: Inserts a line break.</a:t>
            </a:r>
          </a:p>
          <a:p>
            <a:pPr lvl="1" algn="just"/>
            <a:r>
              <a:rPr lang="en-US" dirty="0"/>
              <a:t>&lt;</a:t>
            </a:r>
            <a:r>
              <a:rPr lang="en-US" dirty="0" err="1"/>
              <a:t>hr</a:t>
            </a:r>
            <a:r>
              <a:rPr lang="en-US" dirty="0"/>
              <a:t>&gt;: Represents a thematic break or horizontal rule.</a:t>
            </a:r>
          </a:p>
          <a:p>
            <a:pPr lvl="1" algn="just"/>
            <a:r>
              <a:rPr lang="en-US" dirty="0"/>
              <a:t>&lt;input&gt;: Represents an input control.</a:t>
            </a:r>
          </a:p>
          <a:p>
            <a:pPr lvl="1" algn="just"/>
            <a:r>
              <a:rPr lang="en-US" dirty="0"/>
              <a:t>&lt;meta&gt;: Provides metadata about the HTML document.</a:t>
            </a:r>
          </a:p>
          <a:p>
            <a:pPr lvl="1" algn="just"/>
            <a:r>
              <a:rPr lang="en-US" dirty="0"/>
              <a:t>&lt;link&gt;: Defines the relationship between a document and an external resource, typically used to link to stylesheets.</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19</a:t>
            </a:fld>
            <a:endParaRPr lang="en-US" dirty="0"/>
          </a:p>
        </p:txBody>
      </p:sp>
    </p:spTree>
    <p:extLst>
      <p:ext uri="{BB962C8B-B14F-4D97-AF65-F5344CB8AC3E}">
        <p14:creationId xmlns:p14="http://schemas.microsoft.com/office/powerpoint/2010/main" val="369261205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0" y="821055"/>
            <a:ext cx="9251576" cy="5731228"/>
          </a:xfrm>
        </p:spPr>
        <p:txBody>
          <a:bodyPr/>
          <a:lstStyle/>
          <a:p>
            <a:pPr algn="just"/>
            <a:r>
              <a:rPr lang="en-US" dirty="0">
                <a:solidFill>
                  <a:schemeClr val="tx2"/>
                </a:solidFill>
              </a:rPr>
              <a:t>Introduction to HTML</a:t>
            </a:r>
          </a:p>
          <a:p>
            <a:pPr algn="just"/>
            <a:r>
              <a:rPr lang="en-US" dirty="0">
                <a:solidFill>
                  <a:schemeClr val="tx2"/>
                </a:solidFill>
              </a:rPr>
              <a:t>History</a:t>
            </a:r>
          </a:p>
          <a:p>
            <a:pPr algn="just"/>
            <a:r>
              <a:rPr lang="en-US" dirty="0">
                <a:solidFill>
                  <a:schemeClr val="tx2"/>
                </a:solidFill>
              </a:rPr>
              <a:t>Pros and Cons</a:t>
            </a:r>
          </a:p>
          <a:p>
            <a:pPr algn="just"/>
            <a:r>
              <a:rPr lang="en-US" dirty="0">
                <a:solidFill>
                  <a:schemeClr val="tx2"/>
                </a:solidFill>
              </a:rPr>
              <a:t>HTML Elements</a:t>
            </a:r>
          </a:p>
          <a:p>
            <a:pPr algn="just"/>
            <a:r>
              <a:rPr lang="en-US" dirty="0">
                <a:solidFill>
                  <a:schemeClr val="tx2"/>
                </a:solidFill>
              </a:rPr>
              <a:t>HTML Form</a:t>
            </a:r>
          </a:p>
          <a:p>
            <a:pPr algn="just"/>
            <a:r>
              <a:rPr lang="en-US" dirty="0">
                <a:solidFill>
                  <a:schemeClr val="tx2"/>
                </a:solidFill>
              </a:rPr>
              <a:t>HTML Table</a:t>
            </a:r>
          </a:p>
          <a:p>
            <a:pPr algn="just"/>
            <a:endParaRPr lang="en-US" dirty="0">
              <a:solidFill>
                <a:schemeClr val="tx2"/>
              </a:solidFill>
            </a:endParaRPr>
          </a:p>
          <a:p>
            <a:pPr algn="just"/>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2</a:t>
            </a:fld>
            <a:endParaRPr lang="en-US"/>
          </a:p>
        </p:txBody>
      </p:sp>
    </p:spTree>
    <p:extLst>
      <p:ext uri="{BB962C8B-B14F-4D97-AF65-F5344CB8AC3E}">
        <p14:creationId xmlns:p14="http://schemas.microsoft.com/office/powerpoint/2010/main" val="393339590"/>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Elements Types</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b="1" dirty="0"/>
              <a:t>Form Elements:</a:t>
            </a:r>
            <a:r>
              <a:rPr lang="en-US" dirty="0"/>
              <a:t> These elements are used within forms to collect user input.</a:t>
            </a:r>
          </a:p>
          <a:p>
            <a:pPr algn="just"/>
            <a:r>
              <a:rPr lang="en-US" dirty="0"/>
              <a:t>Examples:</a:t>
            </a:r>
          </a:p>
          <a:p>
            <a:pPr lvl="1" algn="just"/>
            <a:r>
              <a:rPr lang="en-US" dirty="0"/>
              <a:t>&lt;form&gt;: Defines an HTML form for user input.</a:t>
            </a:r>
          </a:p>
          <a:p>
            <a:pPr lvl="1" algn="just"/>
            <a:r>
              <a:rPr lang="en-US" dirty="0"/>
              <a:t>&lt;input&gt;: Represents an input field.</a:t>
            </a:r>
          </a:p>
          <a:p>
            <a:pPr lvl="1" algn="just"/>
            <a:r>
              <a:rPr lang="en-US" dirty="0"/>
              <a:t>&lt;</a:t>
            </a:r>
            <a:r>
              <a:rPr lang="en-US" dirty="0" err="1"/>
              <a:t>textarea</a:t>
            </a:r>
            <a:r>
              <a:rPr lang="en-US" dirty="0"/>
              <a:t>&gt;: Defines a multi-line text input control.</a:t>
            </a:r>
          </a:p>
          <a:p>
            <a:pPr lvl="1" algn="just"/>
            <a:r>
              <a:rPr lang="en-US" dirty="0"/>
              <a:t>&lt;select&gt;: Creates a drop-down list.</a:t>
            </a:r>
          </a:p>
          <a:p>
            <a:pPr lvl="1" algn="just"/>
            <a:r>
              <a:rPr lang="en-US" dirty="0"/>
              <a:t>&lt;button&gt;: Represents a clickable button.</a:t>
            </a:r>
          </a:p>
          <a:p>
            <a:pPr lvl="1" algn="just"/>
            <a:r>
              <a:rPr lang="en-US" dirty="0"/>
              <a:t>&lt;label&gt;: Defines a label for an &lt;input&gt; element.</a:t>
            </a:r>
          </a:p>
          <a:p>
            <a:pPr algn="just"/>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20</a:t>
            </a:fld>
            <a:endParaRPr lang="en-US" dirty="0"/>
          </a:p>
        </p:txBody>
      </p:sp>
    </p:spTree>
    <p:extLst>
      <p:ext uri="{BB962C8B-B14F-4D97-AF65-F5344CB8AC3E}">
        <p14:creationId xmlns:p14="http://schemas.microsoft.com/office/powerpoint/2010/main" val="7318310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Elements Types</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b="1" dirty="0"/>
              <a:t>Semantic Elements: </a:t>
            </a:r>
            <a:r>
              <a:rPr lang="en-US" dirty="0"/>
              <a:t>Semantic elements clearly describe their meaning in a human- and machine-readable way.</a:t>
            </a:r>
          </a:p>
          <a:p>
            <a:pPr algn="just"/>
            <a:r>
              <a:rPr lang="en-US" dirty="0"/>
              <a:t>Examples:</a:t>
            </a:r>
          </a:p>
          <a:p>
            <a:pPr lvl="1" algn="just"/>
            <a:r>
              <a:rPr lang="en-US" dirty="0"/>
              <a:t>&lt;header&gt;: Represents the header section of a document or section.</a:t>
            </a:r>
          </a:p>
          <a:p>
            <a:pPr lvl="1" algn="just"/>
            <a:r>
              <a:rPr lang="en-US" dirty="0"/>
              <a:t>&lt;nav&gt;: Defines a navigation section.</a:t>
            </a:r>
          </a:p>
          <a:p>
            <a:pPr lvl="1" algn="just"/>
            <a:r>
              <a:rPr lang="en-US" dirty="0"/>
              <a:t>&lt;main&gt;: Specifies the main content of the document.</a:t>
            </a:r>
          </a:p>
          <a:p>
            <a:pPr lvl="1" algn="just"/>
            <a:r>
              <a:rPr lang="en-US" dirty="0"/>
              <a:t>&lt;footer&gt;: Defines the footer for a section or document.</a:t>
            </a:r>
          </a:p>
          <a:p>
            <a:pPr lvl="1" algn="just"/>
            <a:r>
              <a:rPr lang="en-US" dirty="0"/>
              <a:t>&lt;aside&gt;: Represents a section of content that is tangentially related to the content around it.</a:t>
            </a:r>
          </a:p>
          <a:p>
            <a:pPr marL="0" indent="0" algn="just">
              <a:buNone/>
            </a:pPr>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21</a:t>
            </a:fld>
            <a:endParaRPr lang="en-US" dirty="0"/>
          </a:p>
        </p:txBody>
      </p:sp>
    </p:spTree>
    <p:extLst>
      <p:ext uri="{BB962C8B-B14F-4D97-AF65-F5344CB8AC3E}">
        <p14:creationId xmlns:p14="http://schemas.microsoft.com/office/powerpoint/2010/main" val="374960461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Elements Types</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b="1" dirty="0"/>
              <a:t>Interactive Elements: </a:t>
            </a:r>
            <a:r>
              <a:rPr lang="en-US" dirty="0"/>
              <a:t>Elements that are specifically used to interact with the user.</a:t>
            </a:r>
          </a:p>
          <a:p>
            <a:pPr algn="just"/>
            <a:r>
              <a:rPr lang="en-US" dirty="0"/>
              <a:t>Examples:</a:t>
            </a:r>
          </a:p>
          <a:p>
            <a:pPr lvl="1" algn="just"/>
            <a:r>
              <a:rPr lang="en-US" dirty="0"/>
              <a:t>&lt;button&gt;: Represents a clickable button.</a:t>
            </a:r>
          </a:p>
          <a:p>
            <a:pPr lvl="1" algn="just"/>
            <a:r>
              <a:rPr lang="en-US" dirty="0"/>
              <a:t>&lt;details&gt;: Defines additional details that the user can view or hide.</a:t>
            </a:r>
          </a:p>
          <a:p>
            <a:pPr lvl="1" algn="just"/>
            <a:r>
              <a:rPr lang="en-US" dirty="0"/>
              <a:t>&lt;summary&gt;: Provides a summary, caption, or legend for the content of a &lt;details&gt; element.</a:t>
            </a:r>
          </a:p>
          <a:p>
            <a:pPr lvl="1" algn="just"/>
            <a:r>
              <a:rPr lang="en-US" dirty="0"/>
              <a:t>&lt;a&gt;: Defines a hyperlink, which users can click to navigate to another document or resource.</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22</a:t>
            </a:fld>
            <a:endParaRPr lang="en-US" dirty="0"/>
          </a:p>
        </p:txBody>
      </p:sp>
    </p:spTree>
    <p:extLst>
      <p:ext uri="{BB962C8B-B14F-4D97-AF65-F5344CB8AC3E}">
        <p14:creationId xmlns:p14="http://schemas.microsoft.com/office/powerpoint/2010/main" val="163079671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Elements Types</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b="1" dirty="0"/>
              <a:t>Metadata Elements: </a:t>
            </a:r>
            <a:r>
              <a:rPr lang="en-US" dirty="0"/>
              <a:t>These elements provide meta-information about the HTML document.</a:t>
            </a:r>
          </a:p>
          <a:p>
            <a:pPr algn="just"/>
            <a:r>
              <a:rPr lang="en-US" dirty="0"/>
              <a:t>Examples:</a:t>
            </a:r>
          </a:p>
          <a:p>
            <a:pPr lvl="1" algn="just"/>
            <a:r>
              <a:rPr lang="en-US" dirty="0"/>
              <a:t>&lt;title&gt;: Defines the title of the document.</a:t>
            </a:r>
          </a:p>
          <a:p>
            <a:pPr lvl="1" algn="just"/>
            <a:r>
              <a:rPr lang="en-US" dirty="0"/>
              <a:t>&lt;meta&gt;: Provides metadata about the document, such as character set, description, keywords, etc.</a:t>
            </a:r>
          </a:p>
          <a:p>
            <a:pPr lvl="1" algn="just"/>
            <a:r>
              <a:rPr lang="en-US" dirty="0"/>
              <a:t>&lt;link&gt;: Defines relationships between the current document and external resources (e.g., stylesheets).</a:t>
            </a:r>
          </a:p>
          <a:p>
            <a:pPr lvl="1" algn="just"/>
            <a:r>
              <a:rPr lang="en-US" dirty="0"/>
              <a:t>&lt;style&gt;: Contains internal CSS.</a:t>
            </a:r>
          </a:p>
          <a:p>
            <a:pPr lvl="1" algn="just"/>
            <a:r>
              <a:rPr lang="en-US" dirty="0"/>
              <a:t>&lt;base&gt;: Specifies the base URL for all relative URLs in the document.</a:t>
            </a:r>
          </a:p>
          <a:p>
            <a:pPr marL="0" indent="0" algn="just">
              <a:buNone/>
            </a:pPr>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23</a:t>
            </a:fld>
            <a:endParaRPr lang="en-US" dirty="0"/>
          </a:p>
        </p:txBody>
      </p:sp>
    </p:spTree>
    <p:extLst>
      <p:ext uri="{BB962C8B-B14F-4D97-AF65-F5344CB8AC3E}">
        <p14:creationId xmlns:p14="http://schemas.microsoft.com/office/powerpoint/2010/main" val="65737156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Elements Types</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b="1" dirty="0"/>
              <a:t>Embedded Elements:</a:t>
            </a:r>
            <a:r>
              <a:rPr lang="en-US" dirty="0"/>
              <a:t> These elements embed external content or media within a document.</a:t>
            </a:r>
          </a:p>
          <a:p>
            <a:pPr algn="just"/>
            <a:r>
              <a:rPr lang="en-US" dirty="0"/>
              <a:t>Examples:</a:t>
            </a:r>
          </a:p>
          <a:p>
            <a:pPr lvl="1" algn="just"/>
            <a:r>
              <a:rPr lang="en-US" dirty="0"/>
              <a:t>&lt;</a:t>
            </a:r>
            <a:r>
              <a:rPr lang="en-US" dirty="0" err="1"/>
              <a:t>img</a:t>
            </a:r>
            <a:r>
              <a:rPr lang="en-US" dirty="0"/>
              <a:t>&gt;: Embeds an image.</a:t>
            </a:r>
          </a:p>
          <a:p>
            <a:pPr lvl="1" algn="just"/>
            <a:r>
              <a:rPr lang="en-US" dirty="0"/>
              <a:t>&lt;</a:t>
            </a:r>
            <a:r>
              <a:rPr lang="en-US" dirty="0" err="1"/>
              <a:t>iframe</a:t>
            </a:r>
            <a:r>
              <a:rPr lang="en-US" dirty="0"/>
              <a:t>&gt;: Embeds another HTML page within the current page.</a:t>
            </a:r>
          </a:p>
          <a:p>
            <a:pPr lvl="1" algn="just"/>
            <a:r>
              <a:rPr lang="en-US" dirty="0"/>
              <a:t>&lt;audio&gt;: Embeds an audio file.</a:t>
            </a:r>
          </a:p>
          <a:p>
            <a:pPr lvl="1" algn="just"/>
            <a:r>
              <a:rPr lang="en-US" dirty="0"/>
              <a:t>&lt;video&gt;: Embeds a video file.</a:t>
            </a:r>
          </a:p>
          <a:p>
            <a:pPr lvl="1" algn="just"/>
            <a:r>
              <a:rPr lang="en-US" dirty="0"/>
              <a:t>&lt;embed&gt;: Embeds external content (such as a plugin).</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24</a:t>
            </a:fld>
            <a:endParaRPr lang="en-US" dirty="0"/>
          </a:p>
        </p:txBody>
      </p:sp>
    </p:spTree>
    <p:extLst>
      <p:ext uri="{BB962C8B-B14F-4D97-AF65-F5344CB8AC3E}">
        <p14:creationId xmlns:p14="http://schemas.microsoft.com/office/powerpoint/2010/main" val="348515070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Attribute</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sz="2800" dirty="0">
                <a:solidFill>
                  <a:srgbClr val="C00000"/>
                </a:solidFill>
              </a:rPr>
              <a:t>Attribute is the characteristics of any HTML tag</a:t>
            </a:r>
            <a:r>
              <a:rPr lang="en-US" sz="2800" dirty="0"/>
              <a:t> that needs to be placed within the opening tag. </a:t>
            </a:r>
          </a:p>
          <a:p>
            <a:pPr algn="just"/>
            <a:r>
              <a:rPr lang="en-US" sz="2800" dirty="0">
                <a:solidFill>
                  <a:srgbClr val="C00000"/>
                </a:solidFill>
              </a:rPr>
              <a:t>Attributes are case insensitive</a:t>
            </a:r>
            <a:r>
              <a:rPr lang="en-US" sz="2800" dirty="0"/>
              <a:t>. </a:t>
            </a:r>
          </a:p>
          <a:p>
            <a:pPr algn="just"/>
            <a:r>
              <a:rPr lang="en-US" sz="2800" dirty="0"/>
              <a:t>HTML attributes consist of two parts:</a:t>
            </a:r>
          </a:p>
          <a:p>
            <a:pPr lvl="1" algn="just"/>
            <a:r>
              <a:rPr lang="en-US" sz="2400" dirty="0"/>
              <a:t>a name and</a:t>
            </a:r>
          </a:p>
          <a:p>
            <a:pPr lvl="1" algn="just"/>
            <a:r>
              <a:rPr lang="en-US" sz="2400" dirty="0"/>
              <a:t>a value</a:t>
            </a:r>
          </a:p>
          <a:p>
            <a:pPr algn="just"/>
            <a:r>
              <a:rPr lang="en-US" sz="2800" dirty="0"/>
              <a:t>For an attribute, the </a:t>
            </a:r>
            <a:r>
              <a:rPr lang="en-US" sz="2800" dirty="0">
                <a:solidFill>
                  <a:srgbClr val="C00000"/>
                </a:solidFill>
              </a:rPr>
              <a:t>name defines the property to be implemented</a:t>
            </a:r>
            <a:r>
              <a:rPr lang="en-US" sz="2800" dirty="0"/>
              <a:t>. </a:t>
            </a:r>
          </a:p>
          <a:p>
            <a:pPr lvl="1" algn="just"/>
            <a:r>
              <a:rPr lang="en-US" sz="2400" dirty="0"/>
              <a:t>For example, BODY Tag, &lt;body&gt; carries many attributes such as </a:t>
            </a:r>
            <a:r>
              <a:rPr lang="en-US" sz="2400" i="1" dirty="0" err="1"/>
              <a:t>bgcolor</a:t>
            </a:r>
            <a:r>
              <a:rPr lang="en-US" sz="2400" dirty="0"/>
              <a:t>, background using that you can give a specific image or background texture to your page.</a:t>
            </a:r>
          </a:p>
          <a:p>
            <a:pPr algn="just"/>
            <a:r>
              <a:rPr lang="en-US" sz="2800" b="0" i="0" dirty="0">
                <a:solidFill>
                  <a:srgbClr val="000000"/>
                </a:solidFill>
                <a:effectLst/>
              </a:rPr>
              <a:t>The </a:t>
            </a:r>
            <a:r>
              <a:rPr lang="en-US" sz="2800" b="0" i="0" dirty="0">
                <a:solidFill>
                  <a:srgbClr val="C00000"/>
                </a:solidFill>
                <a:effectLst/>
              </a:rPr>
              <a:t>value defines the value which you want to assign to the property and is set within quotations.</a:t>
            </a:r>
            <a:endParaRPr lang="en-US" sz="2800" dirty="0">
              <a:solidFill>
                <a:srgbClr val="C00000"/>
              </a:solidFill>
            </a:endParaRP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25</a:t>
            </a:fld>
            <a:endParaRPr lang="en-US" dirty="0"/>
          </a:p>
        </p:txBody>
      </p:sp>
    </p:spTree>
    <p:extLst>
      <p:ext uri="{BB962C8B-B14F-4D97-AF65-F5344CB8AC3E}">
        <p14:creationId xmlns:p14="http://schemas.microsoft.com/office/powerpoint/2010/main" val="211362631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Attribute</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There are four essential attributes which you can implement on almost all HTML elements:</a:t>
            </a:r>
          </a:p>
          <a:p>
            <a:pPr lvl="1" algn="just"/>
            <a:r>
              <a:rPr lang="en-US" dirty="0"/>
              <a:t>id</a:t>
            </a:r>
          </a:p>
          <a:p>
            <a:pPr lvl="1" algn="just"/>
            <a:r>
              <a:rPr lang="en-US" dirty="0"/>
              <a:t>title</a:t>
            </a:r>
          </a:p>
          <a:p>
            <a:pPr lvl="1" algn="just"/>
            <a:r>
              <a:rPr lang="en-US" dirty="0"/>
              <a:t>class</a:t>
            </a:r>
          </a:p>
          <a:p>
            <a:pPr lvl="1" algn="just"/>
            <a:r>
              <a:rPr lang="en-US" dirty="0"/>
              <a:t>style</a:t>
            </a:r>
          </a:p>
          <a:p>
            <a:pPr lvl="1" algn="just"/>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26</a:t>
            </a:fld>
            <a:endParaRPr lang="en-US" dirty="0"/>
          </a:p>
        </p:txBody>
      </p:sp>
    </p:spTree>
    <p:extLst>
      <p:ext uri="{BB962C8B-B14F-4D97-AF65-F5344CB8AC3E}">
        <p14:creationId xmlns:p14="http://schemas.microsoft.com/office/powerpoint/2010/main" val="578054057"/>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 Attribute</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This attribute can be implemented </a:t>
            </a:r>
            <a:r>
              <a:rPr lang="en-US" dirty="0">
                <a:solidFill>
                  <a:srgbClr val="C00000"/>
                </a:solidFill>
              </a:rPr>
              <a:t>for providing unique identification</a:t>
            </a:r>
            <a:r>
              <a:rPr lang="en-US" dirty="0"/>
              <a:t> to any element. </a:t>
            </a:r>
          </a:p>
          <a:p>
            <a:pPr algn="just"/>
            <a:r>
              <a:rPr lang="en-US" dirty="0"/>
              <a:t>There </a:t>
            </a:r>
            <a:r>
              <a:rPr lang="en-US" dirty="0">
                <a:solidFill>
                  <a:srgbClr val="C00000"/>
                </a:solidFill>
              </a:rPr>
              <a:t>are two primary reasons</a:t>
            </a:r>
            <a:r>
              <a:rPr lang="en-US" dirty="0"/>
              <a:t> that you might want to use an id attribute on an element. </a:t>
            </a:r>
          </a:p>
          <a:p>
            <a:pPr lvl="1" algn="just"/>
            <a:r>
              <a:rPr lang="en-US" dirty="0"/>
              <a:t>The id attribute provides a unique identifier which eventually makes possible in identifying the HTML element. </a:t>
            </a:r>
          </a:p>
          <a:p>
            <a:pPr lvl="1" algn="just"/>
            <a:r>
              <a:rPr lang="en-US" dirty="0"/>
              <a:t>When you are containing two elements having the same name within the same script, id attribute helps to distinguish the two same elements via the unique ID.</a:t>
            </a:r>
          </a:p>
          <a:p>
            <a:pPr marL="0" indent="0" algn="just">
              <a:buNone/>
            </a:pPr>
            <a:endParaRPr lang="en-US" sz="2400" dirty="0">
              <a:solidFill>
                <a:srgbClr val="000088"/>
              </a:solidFill>
              <a:latin typeface="Source Code Pro"/>
            </a:endParaRPr>
          </a:p>
          <a:p>
            <a:pPr marL="400050" lvl="1" indent="0" algn="just">
              <a:buNone/>
            </a:pPr>
            <a:r>
              <a:rPr lang="en-US" sz="2000" dirty="0">
                <a:solidFill>
                  <a:srgbClr val="000088"/>
                </a:solidFill>
                <a:latin typeface="Source Code Pro"/>
              </a:rPr>
              <a:t>&lt;p</a:t>
            </a:r>
            <a:r>
              <a:rPr lang="en-US" sz="2000" dirty="0">
                <a:solidFill>
                  <a:srgbClr val="000000"/>
                </a:solidFill>
                <a:latin typeface="Source Code Pro"/>
              </a:rPr>
              <a:t> </a:t>
            </a:r>
            <a:r>
              <a:rPr lang="en-US" sz="2000" dirty="0">
                <a:solidFill>
                  <a:srgbClr val="660066"/>
                </a:solidFill>
                <a:latin typeface="Source Code Pro"/>
              </a:rPr>
              <a:t>id</a:t>
            </a:r>
            <a:r>
              <a:rPr lang="en-US" sz="2000" dirty="0">
                <a:solidFill>
                  <a:srgbClr val="000000"/>
                </a:solidFill>
                <a:latin typeface="Source Code Pro"/>
              </a:rPr>
              <a:t> </a:t>
            </a:r>
            <a:r>
              <a:rPr lang="en-US" sz="2000" dirty="0">
                <a:solidFill>
                  <a:srgbClr val="666600"/>
                </a:solidFill>
                <a:latin typeface="Source Code Pro"/>
              </a:rPr>
              <a:t>=</a:t>
            </a:r>
            <a:r>
              <a:rPr lang="en-US" sz="2000" dirty="0">
                <a:solidFill>
                  <a:srgbClr val="000000"/>
                </a:solidFill>
                <a:latin typeface="Source Code Pro"/>
              </a:rPr>
              <a:t> </a:t>
            </a:r>
            <a:r>
              <a:rPr lang="en-US" sz="2000" dirty="0">
                <a:solidFill>
                  <a:srgbClr val="008800"/>
                </a:solidFill>
                <a:latin typeface="Source Code Pro"/>
              </a:rPr>
              <a:t>"para1"</a:t>
            </a:r>
            <a:r>
              <a:rPr lang="en-US" sz="2000" dirty="0">
                <a:solidFill>
                  <a:srgbClr val="000088"/>
                </a:solidFill>
                <a:latin typeface="Source Code Pro"/>
              </a:rPr>
              <a:t>&gt;</a:t>
            </a:r>
            <a:r>
              <a:rPr lang="en-US" sz="2000" dirty="0">
                <a:solidFill>
                  <a:srgbClr val="000000"/>
                </a:solidFill>
                <a:latin typeface="Source Code Pro"/>
              </a:rPr>
              <a:t> Paragraph 1 in your HTML document.</a:t>
            </a:r>
            <a:r>
              <a:rPr lang="en-US" sz="2000" dirty="0">
                <a:solidFill>
                  <a:srgbClr val="000088"/>
                </a:solidFill>
                <a:latin typeface="Source Code Pro"/>
              </a:rPr>
              <a:t>&lt;/p&gt;</a:t>
            </a:r>
            <a:r>
              <a:rPr lang="en-US" sz="2000" dirty="0">
                <a:solidFill>
                  <a:srgbClr val="000000"/>
                </a:solidFill>
                <a:latin typeface="Source Code Pro"/>
              </a:rPr>
              <a:t> </a:t>
            </a:r>
          </a:p>
          <a:p>
            <a:pPr marL="400050" lvl="1" indent="0" algn="just">
              <a:buNone/>
            </a:pPr>
            <a:r>
              <a:rPr lang="en-US" sz="2000" dirty="0">
                <a:solidFill>
                  <a:srgbClr val="000088"/>
                </a:solidFill>
                <a:latin typeface="Source Code Pro"/>
              </a:rPr>
              <a:t>&lt;p</a:t>
            </a:r>
            <a:r>
              <a:rPr lang="en-US" sz="2000" dirty="0">
                <a:solidFill>
                  <a:srgbClr val="000000"/>
                </a:solidFill>
                <a:latin typeface="Source Code Pro"/>
              </a:rPr>
              <a:t> </a:t>
            </a:r>
            <a:r>
              <a:rPr lang="en-US" sz="2000" dirty="0">
                <a:solidFill>
                  <a:srgbClr val="660066"/>
                </a:solidFill>
                <a:latin typeface="Source Code Pro"/>
              </a:rPr>
              <a:t>id</a:t>
            </a:r>
            <a:r>
              <a:rPr lang="en-US" sz="2000" dirty="0">
                <a:solidFill>
                  <a:srgbClr val="000000"/>
                </a:solidFill>
                <a:latin typeface="Source Code Pro"/>
              </a:rPr>
              <a:t> </a:t>
            </a:r>
            <a:r>
              <a:rPr lang="en-US" sz="2000" dirty="0">
                <a:solidFill>
                  <a:srgbClr val="666600"/>
                </a:solidFill>
                <a:latin typeface="Source Code Pro"/>
              </a:rPr>
              <a:t>=</a:t>
            </a:r>
            <a:r>
              <a:rPr lang="en-US" sz="2000" dirty="0">
                <a:solidFill>
                  <a:srgbClr val="000000"/>
                </a:solidFill>
                <a:latin typeface="Source Code Pro"/>
              </a:rPr>
              <a:t> </a:t>
            </a:r>
            <a:r>
              <a:rPr lang="en-US" sz="2000" dirty="0">
                <a:solidFill>
                  <a:srgbClr val="008800"/>
                </a:solidFill>
                <a:latin typeface="Source Code Pro"/>
              </a:rPr>
              <a:t>"para2"</a:t>
            </a:r>
            <a:r>
              <a:rPr lang="en-US" sz="2000" dirty="0">
                <a:solidFill>
                  <a:srgbClr val="000088"/>
                </a:solidFill>
                <a:latin typeface="Source Code Pro"/>
              </a:rPr>
              <a:t>&gt;</a:t>
            </a:r>
            <a:r>
              <a:rPr lang="en-US" sz="2000" dirty="0">
                <a:solidFill>
                  <a:srgbClr val="000000"/>
                </a:solidFill>
                <a:latin typeface="Source Code Pro"/>
              </a:rPr>
              <a:t> Paragraph 2 in your HTML document.</a:t>
            </a:r>
            <a:r>
              <a:rPr lang="en-US" sz="2000" dirty="0">
                <a:solidFill>
                  <a:srgbClr val="000088"/>
                </a:solidFill>
                <a:latin typeface="Source Code Pro"/>
              </a:rPr>
              <a:t>&lt;/p&gt;</a:t>
            </a:r>
            <a:endParaRPr lang="en-US" sz="2000" dirty="0"/>
          </a:p>
          <a:p>
            <a:pPr algn="just"/>
            <a:endParaRPr lang="en-US" dirty="0"/>
          </a:p>
          <a:p>
            <a:pPr lvl="1" algn="just"/>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27</a:t>
            </a:fld>
            <a:endParaRPr lang="en-US" dirty="0"/>
          </a:p>
        </p:txBody>
      </p:sp>
    </p:spTree>
    <p:extLst>
      <p:ext uri="{BB962C8B-B14F-4D97-AF65-F5344CB8AC3E}">
        <p14:creationId xmlns:p14="http://schemas.microsoft.com/office/powerpoint/2010/main" val="359373046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Attribute</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The </a:t>
            </a:r>
            <a:r>
              <a:rPr lang="en-US" i="1" dirty="0"/>
              <a:t>title</a:t>
            </a:r>
            <a:r>
              <a:rPr lang="en-US" dirty="0"/>
              <a:t> attribute gives a </a:t>
            </a:r>
            <a:r>
              <a:rPr lang="en-US" dirty="0">
                <a:solidFill>
                  <a:srgbClr val="C00000"/>
                </a:solidFill>
              </a:rPr>
              <a:t>recommended title for your element</a:t>
            </a:r>
            <a:r>
              <a:rPr lang="en-US" dirty="0"/>
              <a:t>.</a:t>
            </a:r>
          </a:p>
          <a:p>
            <a:pPr algn="just"/>
            <a:r>
              <a:rPr lang="en-US" dirty="0"/>
              <a:t>Its </a:t>
            </a:r>
            <a:r>
              <a:rPr lang="en-US" dirty="0">
                <a:solidFill>
                  <a:srgbClr val="C00000"/>
                </a:solidFill>
              </a:rPr>
              <a:t>behavior depends on the element upon which it's implemented</a:t>
            </a:r>
            <a:r>
              <a:rPr lang="en-US" dirty="0"/>
              <a:t>, even though this is often implemented to display a tooltip if the cursor hovers (comes over) the element.</a:t>
            </a:r>
          </a:p>
          <a:p>
            <a:pPr marL="457200" lvl="1" indent="0" algn="just">
              <a:buNone/>
            </a:pPr>
            <a:endParaRPr lang="en-US" sz="2400" dirty="0">
              <a:solidFill>
                <a:srgbClr val="000088"/>
              </a:solidFill>
              <a:latin typeface="Source Code Pro"/>
            </a:endParaRPr>
          </a:p>
          <a:p>
            <a:pPr marL="457200" lvl="1" indent="0" algn="just">
              <a:buNone/>
            </a:pPr>
            <a:r>
              <a:rPr lang="en-US" sz="2000" dirty="0">
                <a:solidFill>
                  <a:srgbClr val="000088"/>
                </a:solidFill>
                <a:latin typeface="Source Code Pro"/>
              </a:rPr>
              <a:t>&lt;h3</a:t>
            </a:r>
            <a:r>
              <a:rPr lang="en-US" sz="2000" dirty="0">
                <a:solidFill>
                  <a:srgbClr val="000000"/>
                </a:solidFill>
                <a:latin typeface="Source Code Pro"/>
              </a:rPr>
              <a:t> </a:t>
            </a:r>
            <a:r>
              <a:rPr lang="en-US" sz="2000" dirty="0">
                <a:solidFill>
                  <a:srgbClr val="660066"/>
                </a:solidFill>
                <a:latin typeface="Source Code Pro"/>
              </a:rPr>
              <a:t>title</a:t>
            </a:r>
            <a:r>
              <a:rPr lang="en-US" sz="2000" dirty="0">
                <a:solidFill>
                  <a:srgbClr val="666600"/>
                </a:solidFill>
                <a:latin typeface="Source Code Pro"/>
              </a:rPr>
              <a:t>=</a:t>
            </a:r>
            <a:r>
              <a:rPr lang="en-US" sz="2000" dirty="0">
                <a:solidFill>
                  <a:srgbClr val="008800"/>
                </a:solidFill>
                <a:latin typeface="Source Code Pro"/>
              </a:rPr>
              <a:t>"Welcome to my Journal"</a:t>
            </a:r>
            <a:r>
              <a:rPr lang="en-US" sz="2000" dirty="0">
                <a:solidFill>
                  <a:srgbClr val="000088"/>
                </a:solidFill>
                <a:latin typeface="Source Code Pro"/>
              </a:rPr>
              <a:t>&gt;</a:t>
            </a:r>
            <a:r>
              <a:rPr lang="en-US" sz="2000" dirty="0">
                <a:solidFill>
                  <a:srgbClr val="000000"/>
                </a:solidFill>
                <a:latin typeface="Source Code Pro"/>
              </a:rPr>
              <a:t>Please visit</a:t>
            </a:r>
            <a:r>
              <a:rPr lang="en-US" sz="2000" dirty="0">
                <a:solidFill>
                  <a:srgbClr val="000088"/>
                </a:solidFill>
                <a:latin typeface="Source Code Pro"/>
              </a:rPr>
              <a:t>&lt;/h3&gt;</a:t>
            </a:r>
            <a:endParaRPr lang="en-US" sz="2000"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28</a:t>
            </a:fld>
            <a:endParaRPr lang="en-US" dirty="0"/>
          </a:p>
        </p:txBody>
      </p:sp>
    </p:spTree>
    <p:extLst>
      <p:ext uri="{BB962C8B-B14F-4D97-AF65-F5344CB8AC3E}">
        <p14:creationId xmlns:p14="http://schemas.microsoft.com/office/powerpoint/2010/main" val="17712006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Attribute</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This attribute is implemented by combining an element through a stylesheet (CSS), and identify the element's class. </a:t>
            </a:r>
          </a:p>
          <a:p>
            <a:pPr algn="just"/>
            <a:r>
              <a:rPr lang="en-US" dirty="0"/>
              <a:t>For more about class attribute, you can follow the Cascading Style Sheet (CSS).</a:t>
            </a:r>
          </a:p>
          <a:p>
            <a:pPr algn="just"/>
            <a:endParaRPr lang="en-US" dirty="0"/>
          </a:p>
          <a:p>
            <a:pPr algn="just"/>
            <a:r>
              <a:rPr lang="en-US" dirty="0"/>
              <a:t>Here's an example of class attribute:</a:t>
            </a:r>
          </a:p>
          <a:p>
            <a:pPr marL="0" indent="0" algn="just">
              <a:buNone/>
            </a:pPr>
            <a:r>
              <a:rPr lang="en-US" sz="2000" dirty="0">
                <a:solidFill>
                  <a:srgbClr val="000088"/>
                </a:solidFill>
                <a:latin typeface="Source Code Pro"/>
              </a:rPr>
              <a:t>&lt;p</a:t>
            </a:r>
            <a:r>
              <a:rPr lang="en-US" sz="2000" dirty="0">
                <a:solidFill>
                  <a:srgbClr val="000000"/>
                </a:solidFill>
                <a:latin typeface="Source Code Pro"/>
              </a:rPr>
              <a:t> </a:t>
            </a:r>
            <a:r>
              <a:rPr lang="en-US" sz="2000" dirty="0">
                <a:solidFill>
                  <a:srgbClr val="660066"/>
                </a:solidFill>
                <a:latin typeface="Source Code Pro"/>
              </a:rPr>
              <a:t>class</a:t>
            </a:r>
            <a:r>
              <a:rPr lang="en-US" sz="2000" dirty="0">
                <a:solidFill>
                  <a:srgbClr val="000000"/>
                </a:solidFill>
                <a:latin typeface="Source Code Pro"/>
              </a:rPr>
              <a:t> </a:t>
            </a:r>
            <a:r>
              <a:rPr lang="en-US" sz="2000" dirty="0">
                <a:solidFill>
                  <a:srgbClr val="666600"/>
                </a:solidFill>
                <a:latin typeface="Source Code Pro"/>
              </a:rPr>
              <a:t>=</a:t>
            </a:r>
            <a:r>
              <a:rPr lang="en-US" sz="2000" dirty="0">
                <a:solidFill>
                  <a:srgbClr val="000000"/>
                </a:solidFill>
                <a:latin typeface="Source Code Pro"/>
              </a:rPr>
              <a:t> </a:t>
            </a:r>
            <a:r>
              <a:rPr lang="en-US" sz="2000" dirty="0">
                <a:solidFill>
                  <a:srgbClr val="008800"/>
                </a:solidFill>
                <a:latin typeface="Source Code Pro"/>
              </a:rPr>
              <a:t>"classname1"</a:t>
            </a:r>
            <a:r>
              <a:rPr lang="en-US" sz="2000" dirty="0">
                <a:solidFill>
                  <a:srgbClr val="000088"/>
                </a:solidFill>
                <a:latin typeface="Source Code Pro"/>
              </a:rPr>
              <a:t>&gt; </a:t>
            </a:r>
          </a:p>
          <a:p>
            <a:pPr marL="0" indent="0" algn="just">
              <a:buNone/>
            </a:pPr>
            <a:r>
              <a:rPr lang="en-US" sz="2000" dirty="0">
                <a:solidFill>
                  <a:srgbClr val="000000"/>
                </a:solidFill>
                <a:latin typeface="Source Code Pro"/>
              </a:rPr>
              <a:t>	This is a sample paragraph text. </a:t>
            </a:r>
          </a:p>
          <a:p>
            <a:pPr marL="0" indent="0" algn="just">
              <a:buNone/>
            </a:pPr>
            <a:r>
              <a:rPr lang="en-US" sz="2000" dirty="0">
                <a:solidFill>
                  <a:srgbClr val="000088"/>
                </a:solidFill>
                <a:latin typeface="Source Code Pro"/>
              </a:rPr>
              <a:t>&lt;/p&gt;</a:t>
            </a:r>
            <a:endParaRPr lang="en-US" sz="2000"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29</a:t>
            </a:fld>
            <a:endParaRPr lang="en-US" dirty="0"/>
          </a:p>
        </p:txBody>
      </p:sp>
    </p:spTree>
    <p:extLst>
      <p:ext uri="{BB962C8B-B14F-4D97-AF65-F5344CB8AC3E}">
        <p14:creationId xmlns:p14="http://schemas.microsoft.com/office/powerpoint/2010/main" val="294585076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HTML</a:t>
            </a:r>
            <a:br>
              <a:rPr lang="en-US" dirty="0"/>
            </a:br>
            <a:endParaRPr lang="en-US" dirty="0"/>
          </a:p>
        </p:txBody>
      </p:sp>
      <p:sp>
        <p:nvSpPr>
          <p:cNvPr id="3" name="Content Placeholder 2"/>
          <p:cNvSpPr>
            <a:spLocks noGrp="1"/>
          </p:cNvSpPr>
          <p:nvPr>
            <p:ph idx="1"/>
          </p:nvPr>
        </p:nvSpPr>
        <p:spPr>
          <a:xfrm>
            <a:off x="0" y="821055"/>
            <a:ext cx="9144000" cy="5731228"/>
          </a:xfrm>
        </p:spPr>
        <p:txBody>
          <a:bodyPr/>
          <a:lstStyle/>
          <a:p>
            <a:pPr algn="just"/>
            <a:r>
              <a:rPr lang="en-US" dirty="0">
                <a:solidFill>
                  <a:srgbClr val="C00000"/>
                </a:solidFill>
              </a:rPr>
              <a:t>HTML</a:t>
            </a:r>
            <a:r>
              <a:rPr lang="en-US" dirty="0"/>
              <a:t>, or </a:t>
            </a:r>
            <a:r>
              <a:rPr lang="en-US" dirty="0" err="1">
                <a:solidFill>
                  <a:srgbClr val="C00000"/>
                </a:solidFill>
              </a:rPr>
              <a:t>HyperText</a:t>
            </a:r>
            <a:r>
              <a:rPr lang="en-US" dirty="0">
                <a:solidFill>
                  <a:srgbClr val="C00000"/>
                </a:solidFill>
              </a:rPr>
              <a:t> Markup Language </a:t>
            </a:r>
            <a:r>
              <a:rPr lang="en-US" dirty="0"/>
              <a:t>is designed to specify the logical organization of a document, with important hypertext extensions. </a:t>
            </a:r>
          </a:p>
          <a:p>
            <a:pPr lvl="1"/>
            <a:r>
              <a:rPr lang="en-US" altLang="en-US" i="1" dirty="0">
                <a:solidFill>
                  <a:srgbClr val="C00000"/>
                </a:solidFill>
              </a:rPr>
              <a:t>hypertext</a:t>
            </a:r>
            <a:r>
              <a:rPr lang="en-US" altLang="en-US" dirty="0">
                <a:solidFill>
                  <a:srgbClr val="C00000"/>
                </a:solidFill>
              </a:rPr>
              <a:t> </a:t>
            </a:r>
            <a:r>
              <a:rPr lang="en-US" altLang="en-US" dirty="0"/>
              <a:t>refers to the fact that Web pages can contain multimedia, provide links for jumping within &amp; without</a:t>
            </a:r>
          </a:p>
          <a:p>
            <a:pPr lvl="1"/>
            <a:r>
              <a:rPr lang="en-US" altLang="en-US" i="1" dirty="0">
                <a:solidFill>
                  <a:srgbClr val="C00000"/>
                </a:solidFill>
              </a:rPr>
              <a:t>markup</a:t>
            </a:r>
            <a:r>
              <a:rPr lang="en-US" altLang="en-US" dirty="0">
                <a:solidFill>
                  <a:srgbClr val="C00000"/>
                </a:solidFill>
              </a:rPr>
              <a:t> </a:t>
            </a:r>
            <a:r>
              <a:rPr lang="en-US" altLang="en-US" dirty="0"/>
              <a:t>refers to the fact that it works by augmenting text with special symbols (tags) that identify structure and content type</a:t>
            </a:r>
            <a:endParaRPr lang="en-US" dirty="0"/>
          </a:p>
          <a:p>
            <a:pPr algn="just"/>
            <a:r>
              <a:rPr lang="en-US" dirty="0"/>
              <a:t>HTML allows you to mark selections of text as titles or paragraphs, and then leaves the interpretation of these marked </a:t>
            </a:r>
            <a:r>
              <a:rPr lang="en-US" i="1" dirty="0"/>
              <a:t>elements </a:t>
            </a:r>
            <a:r>
              <a:rPr lang="en-US" dirty="0"/>
              <a:t>up to the browser. </a:t>
            </a:r>
          </a:p>
          <a:p>
            <a:pPr lvl="1" algn="just"/>
            <a:r>
              <a:rPr lang="en-US" dirty="0"/>
              <a:t>For example one browser may indent the beginning of a paragraph, while another may only leave a blank line.</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3</a:t>
            </a:fld>
            <a:endParaRPr lang="en-US"/>
          </a:p>
        </p:txBody>
      </p:sp>
    </p:spTree>
    <p:extLst>
      <p:ext uri="{BB962C8B-B14F-4D97-AF65-F5344CB8AC3E}">
        <p14:creationId xmlns:p14="http://schemas.microsoft.com/office/powerpoint/2010/main" val="541643748"/>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 Attribute</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This attribute gives you a chance for specifying the rules for Cascading Style Sheet (CSS) in your element.</a:t>
            </a:r>
          </a:p>
          <a:p>
            <a:pPr marL="0" indent="0" algn="just">
              <a:buNone/>
            </a:pPr>
            <a:endParaRPr lang="en-US" dirty="0"/>
          </a:p>
          <a:p>
            <a:pPr algn="just"/>
            <a:r>
              <a:rPr lang="en-US" dirty="0"/>
              <a:t>Here's an example of style attribute:</a:t>
            </a:r>
          </a:p>
          <a:p>
            <a:pPr marL="0" indent="0" algn="just">
              <a:buNone/>
            </a:pPr>
            <a:r>
              <a:rPr lang="en-US" sz="1800" dirty="0">
                <a:solidFill>
                  <a:srgbClr val="000088"/>
                </a:solidFill>
                <a:latin typeface="Source Code Pro"/>
              </a:rPr>
              <a:t>&lt;p</a:t>
            </a:r>
            <a:r>
              <a:rPr lang="en-US" sz="1800" dirty="0">
                <a:solidFill>
                  <a:srgbClr val="000000"/>
                </a:solidFill>
                <a:latin typeface="Source Code Pro"/>
              </a:rPr>
              <a:t> </a:t>
            </a:r>
            <a:r>
              <a:rPr lang="en-US" sz="1800" dirty="0">
                <a:solidFill>
                  <a:srgbClr val="660066"/>
                </a:solidFill>
                <a:latin typeface="Source Code Pro"/>
              </a:rPr>
              <a:t>style</a:t>
            </a:r>
            <a:r>
              <a:rPr lang="en-US" sz="1800" dirty="0">
                <a:solidFill>
                  <a:srgbClr val="000000"/>
                </a:solidFill>
                <a:latin typeface="Source Code Pro"/>
              </a:rPr>
              <a:t> </a:t>
            </a:r>
            <a:r>
              <a:rPr lang="en-US" sz="1800" dirty="0">
                <a:solidFill>
                  <a:srgbClr val="666600"/>
                </a:solidFill>
                <a:latin typeface="Source Code Pro"/>
              </a:rPr>
              <a:t>=</a:t>
            </a:r>
            <a:r>
              <a:rPr lang="en-US" sz="1800" dirty="0">
                <a:solidFill>
                  <a:srgbClr val="000000"/>
                </a:solidFill>
                <a:latin typeface="Source Code Pro"/>
              </a:rPr>
              <a:t> </a:t>
            </a:r>
            <a:r>
              <a:rPr lang="en-US" sz="1800" dirty="0">
                <a:solidFill>
                  <a:srgbClr val="008800"/>
                </a:solidFill>
                <a:latin typeface="Source Code Pro"/>
              </a:rPr>
              <a:t>"</a:t>
            </a:r>
            <a:r>
              <a:rPr lang="en-US" sz="1800" dirty="0" err="1">
                <a:solidFill>
                  <a:srgbClr val="000000"/>
                </a:solidFill>
                <a:latin typeface="Source Code Pro"/>
              </a:rPr>
              <a:t>font</a:t>
            </a:r>
            <a:r>
              <a:rPr lang="en-US" sz="1800" dirty="0" err="1">
                <a:solidFill>
                  <a:srgbClr val="666600"/>
                </a:solidFill>
                <a:latin typeface="Source Code Pro"/>
              </a:rPr>
              <a:t>-</a:t>
            </a:r>
            <a:r>
              <a:rPr lang="en-US" sz="1800" dirty="0" err="1">
                <a:solidFill>
                  <a:srgbClr val="000000"/>
                </a:solidFill>
                <a:latin typeface="Source Code Pro"/>
              </a:rPr>
              <a:t>family</a:t>
            </a:r>
            <a:r>
              <a:rPr lang="en-US" sz="1800" dirty="0" err="1">
                <a:solidFill>
                  <a:srgbClr val="666600"/>
                </a:solidFill>
                <a:latin typeface="Source Code Pro"/>
              </a:rPr>
              <a:t>:</a:t>
            </a:r>
            <a:r>
              <a:rPr lang="en-US" sz="1800" dirty="0" err="1">
                <a:solidFill>
                  <a:srgbClr val="000000"/>
                </a:solidFill>
                <a:latin typeface="Source Code Pro"/>
              </a:rPr>
              <a:t>arial</a:t>
            </a:r>
            <a:r>
              <a:rPr lang="en-US" sz="1800" dirty="0">
                <a:solidFill>
                  <a:srgbClr val="666600"/>
                </a:solidFill>
                <a:latin typeface="Source Code Pro"/>
              </a:rPr>
              <a:t>;</a:t>
            </a:r>
            <a:r>
              <a:rPr lang="en-US" sz="1800" dirty="0">
                <a:solidFill>
                  <a:srgbClr val="008800"/>
                </a:solidFill>
                <a:latin typeface="Source Code Pro"/>
              </a:rPr>
              <a:t>"</a:t>
            </a:r>
            <a:r>
              <a:rPr lang="en-US" sz="1800" dirty="0">
                <a:solidFill>
                  <a:srgbClr val="000088"/>
                </a:solidFill>
                <a:latin typeface="Source Code Pro"/>
              </a:rPr>
              <a:t>&gt;</a:t>
            </a:r>
            <a:r>
              <a:rPr lang="en-US" sz="1800" dirty="0">
                <a:solidFill>
                  <a:srgbClr val="000000"/>
                </a:solidFill>
                <a:latin typeface="Source Code Pro"/>
              </a:rPr>
              <a:t>An example of style attribute.</a:t>
            </a:r>
            <a:r>
              <a:rPr lang="en-US" sz="1800" dirty="0">
                <a:solidFill>
                  <a:srgbClr val="000088"/>
                </a:solidFill>
                <a:latin typeface="Source Code Pro"/>
              </a:rPr>
              <a:t>&lt;/p&gt;</a:t>
            </a:r>
            <a:endParaRPr lang="en-US" sz="1800"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30</a:t>
            </a:fld>
            <a:endParaRPr lang="en-US" dirty="0"/>
          </a:p>
        </p:txBody>
      </p:sp>
    </p:spTree>
    <p:extLst>
      <p:ext uri="{BB962C8B-B14F-4D97-AF65-F5344CB8AC3E}">
        <p14:creationId xmlns:p14="http://schemas.microsoft.com/office/powerpoint/2010/main" val="4012768548"/>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br>
              <a:rPr lang="en-US" dirty="0"/>
            </a:br>
            <a:endParaRPr lang="en-US" dirty="0"/>
          </a:p>
        </p:txBody>
      </p:sp>
      <p:sp>
        <p:nvSpPr>
          <p:cNvPr id="3" name="Content Placeholder 2"/>
          <p:cNvSpPr>
            <a:spLocks noGrp="1"/>
          </p:cNvSpPr>
          <p:nvPr>
            <p:ph idx="1"/>
          </p:nvPr>
        </p:nvSpPr>
        <p:spPr>
          <a:xfrm>
            <a:off x="-47625" y="726926"/>
            <a:ext cx="9144000" cy="5731228"/>
          </a:xfrm>
        </p:spPr>
        <p:txBody>
          <a:bodyPr/>
          <a:lstStyle/>
          <a:p>
            <a:pPr marL="0" indent="0">
              <a:buNone/>
            </a:pP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!DOCTYPE</a:t>
            </a:r>
            <a:r>
              <a:rPr lang="en-US" dirty="0">
                <a:solidFill>
                  <a:srgbClr val="FF0000"/>
                </a:solidFill>
                <a:latin typeface="Consolas" panose="020B0609020204030204" pitchFamily="49" charset="0"/>
              </a:rPr>
              <a:t> html</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head</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title</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Page Title</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/title</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/head</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My First Heading</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My first paragraph.</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 </a:t>
            </a:r>
            <a:r>
              <a:rPr lang="en-US" dirty="0">
                <a:latin typeface="Consolas" panose="020B0609020204030204" pitchFamily="49" charset="0"/>
              </a:rPr>
              <a:t>id</a:t>
            </a:r>
            <a:r>
              <a:rPr lang="en-US" dirty="0">
                <a:solidFill>
                  <a:srgbClr val="A52A2A"/>
                </a:solidFill>
                <a:latin typeface="Consolas" panose="020B0609020204030204" pitchFamily="49" charset="0"/>
              </a:rPr>
              <a:t>=</a:t>
            </a:r>
            <a:r>
              <a:rPr lang="en-US" dirty="0">
                <a:solidFill>
                  <a:srgbClr val="FF0000"/>
                </a:solidFill>
                <a:latin typeface="Consolas" panose="020B0609020204030204" pitchFamily="49" charset="0"/>
              </a:rPr>
              <a:t>"</a:t>
            </a:r>
            <a:r>
              <a:rPr lang="en-US" dirty="0">
                <a:solidFill>
                  <a:srgbClr val="00FF00"/>
                </a:solidFill>
                <a:latin typeface="Consolas" panose="020B0609020204030204" pitchFamily="49" charset="0"/>
              </a:rPr>
              <a:t>test</a:t>
            </a:r>
            <a:r>
              <a:rPr lang="en-US" dirty="0">
                <a:solidFill>
                  <a:srgbClr val="FF0000"/>
                </a:solidFill>
                <a:latin typeface="Consolas" panose="020B0609020204030204" pitchFamily="49" charset="0"/>
              </a:rPr>
              <a:t>"</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See It!!</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endParaRPr lang="en-US" dirty="0">
              <a:solidFill>
                <a:srgbClr val="000000"/>
              </a:solidFill>
              <a:latin typeface="Consolas" panose="020B0609020204030204" pitchFamily="49" charset="0"/>
            </a:endParaRPr>
          </a:p>
          <a:p>
            <a:br>
              <a:rPr lang="en-US" dirty="0"/>
            </a:br>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31</a:t>
            </a:fld>
            <a:endParaRPr lang="en-US" dirty="0"/>
          </a:p>
        </p:txBody>
      </p:sp>
    </p:spTree>
    <p:extLst>
      <p:ext uri="{BB962C8B-B14F-4D97-AF65-F5344CB8AC3E}">
        <p14:creationId xmlns:p14="http://schemas.microsoft.com/office/powerpoint/2010/main" val="1920261374"/>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Anatomy</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The &lt;!DOCTYPE html&gt; declaration defines this document to be HTML5</a:t>
            </a:r>
          </a:p>
          <a:p>
            <a:pPr algn="just"/>
            <a:r>
              <a:rPr lang="en-US" dirty="0"/>
              <a:t>The &lt;html&gt; element is the </a:t>
            </a:r>
            <a:r>
              <a:rPr lang="en-US" dirty="0">
                <a:solidFill>
                  <a:srgbClr val="C00000"/>
                </a:solidFill>
              </a:rPr>
              <a:t>root element </a:t>
            </a:r>
            <a:r>
              <a:rPr lang="en-US" dirty="0"/>
              <a:t>of an HTML page</a:t>
            </a:r>
          </a:p>
          <a:p>
            <a:pPr algn="just"/>
            <a:r>
              <a:rPr lang="en-US" dirty="0"/>
              <a:t>The &lt;head&gt; element </a:t>
            </a:r>
            <a:r>
              <a:rPr lang="en-US" dirty="0">
                <a:solidFill>
                  <a:srgbClr val="C00000"/>
                </a:solidFill>
              </a:rPr>
              <a:t>contains meta information </a:t>
            </a:r>
            <a:r>
              <a:rPr lang="en-US" dirty="0"/>
              <a:t>about the document</a:t>
            </a:r>
          </a:p>
          <a:p>
            <a:pPr algn="just"/>
            <a:r>
              <a:rPr lang="en-US" dirty="0"/>
              <a:t>The &lt;title&gt; element </a:t>
            </a:r>
            <a:r>
              <a:rPr lang="en-US" dirty="0">
                <a:solidFill>
                  <a:srgbClr val="C00000"/>
                </a:solidFill>
              </a:rPr>
              <a:t>specifies a title</a:t>
            </a:r>
            <a:r>
              <a:rPr lang="en-US" dirty="0"/>
              <a:t> for the document</a:t>
            </a:r>
          </a:p>
          <a:p>
            <a:pPr algn="just"/>
            <a:r>
              <a:rPr lang="en-US" dirty="0"/>
              <a:t>The &lt;body&gt; element contains the </a:t>
            </a:r>
            <a:r>
              <a:rPr lang="en-US" dirty="0">
                <a:solidFill>
                  <a:srgbClr val="C00000"/>
                </a:solidFill>
              </a:rPr>
              <a:t>visible page content</a:t>
            </a:r>
          </a:p>
          <a:p>
            <a:pPr algn="just"/>
            <a:r>
              <a:rPr lang="en-US" dirty="0"/>
              <a:t>The &lt;h1&gt; element defines a large heading</a:t>
            </a:r>
          </a:p>
          <a:p>
            <a:pPr algn="just"/>
            <a:r>
              <a:rPr lang="en-US" dirty="0"/>
              <a:t>The &lt;p&gt; element defines a paragraph</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32</a:t>
            </a:fld>
            <a:endParaRPr lang="en-US" dirty="0"/>
          </a:p>
        </p:txBody>
      </p:sp>
    </p:spTree>
    <p:extLst>
      <p:ext uri="{BB962C8B-B14F-4D97-AF65-F5344CB8AC3E}">
        <p14:creationId xmlns:p14="http://schemas.microsoft.com/office/powerpoint/2010/main" val="230767983"/>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&lt;!DOCTYPE&gt; Tag</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The &lt;!DOCTYPE&gt; declaration represents the document type, and </a:t>
            </a:r>
            <a:r>
              <a:rPr lang="en-US" dirty="0">
                <a:solidFill>
                  <a:srgbClr val="C00000"/>
                </a:solidFill>
              </a:rPr>
              <a:t>helps browsers to display web pages correctly</a:t>
            </a:r>
            <a:r>
              <a:rPr lang="en-US" dirty="0"/>
              <a:t>.</a:t>
            </a:r>
          </a:p>
          <a:p>
            <a:pPr algn="just"/>
            <a:r>
              <a:rPr lang="en-US" dirty="0"/>
              <a:t>It </a:t>
            </a:r>
            <a:r>
              <a:rPr lang="en-US" dirty="0">
                <a:solidFill>
                  <a:srgbClr val="C00000"/>
                </a:solidFill>
              </a:rPr>
              <a:t>must only appear once</a:t>
            </a:r>
            <a:r>
              <a:rPr lang="en-US" dirty="0"/>
              <a:t>, at the top of the page (</a:t>
            </a:r>
            <a:r>
              <a:rPr lang="en-US" dirty="0">
                <a:solidFill>
                  <a:srgbClr val="C00000"/>
                </a:solidFill>
              </a:rPr>
              <a:t>before any HTML tags</a:t>
            </a:r>
            <a:r>
              <a:rPr lang="en-US" dirty="0"/>
              <a:t>).</a:t>
            </a:r>
          </a:p>
          <a:p>
            <a:pPr algn="just"/>
            <a:r>
              <a:rPr lang="en-US" dirty="0"/>
              <a:t>The &lt;!DOCTYPE&gt; declaration is </a:t>
            </a:r>
            <a:r>
              <a:rPr lang="en-US" dirty="0">
                <a:solidFill>
                  <a:srgbClr val="C00000"/>
                </a:solidFill>
              </a:rPr>
              <a:t>not case sensitive</a:t>
            </a:r>
            <a:r>
              <a:rPr lang="en-US" dirty="0"/>
              <a:t>.</a:t>
            </a:r>
          </a:p>
          <a:p>
            <a:pPr algn="just"/>
            <a:r>
              <a:rPr lang="en-US" dirty="0"/>
              <a:t>The &lt;!DOCTYPE&gt; declaration for HTML5 is:</a:t>
            </a:r>
          </a:p>
          <a:p>
            <a:pPr marL="0" indent="0" algn="ctr">
              <a:buNone/>
            </a:pPr>
            <a:r>
              <a:rPr lang="en-US" dirty="0">
                <a:latin typeface="Consolas" panose="020B0609020204030204" pitchFamily="49" charset="0"/>
              </a:rPr>
              <a:t>&lt;</a:t>
            </a:r>
            <a:r>
              <a:rPr lang="en-US" dirty="0">
                <a:solidFill>
                  <a:srgbClr val="A52A2A"/>
                </a:solidFill>
                <a:latin typeface="Consolas" panose="020B0609020204030204" pitchFamily="49" charset="0"/>
              </a:rPr>
              <a:t>!DOCTYPE</a:t>
            </a:r>
            <a:r>
              <a:rPr lang="en-US" dirty="0"/>
              <a:t> html&gt;</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33</a:t>
            </a:fld>
            <a:endParaRPr lang="en-US" dirty="0"/>
          </a:p>
        </p:txBody>
      </p:sp>
    </p:spTree>
    <p:extLst>
      <p:ext uri="{BB962C8B-B14F-4D97-AF65-F5344CB8AC3E}">
        <p14:creationId xmlns:p14="http://schemas.microsoft.com/office/powerpoint/2010/main" val="247238164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 Tag</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The HEAD tag is another important tag used to add the header in HTML. </a:t>
            </a:r>
          </a:p>
          <a:p>
            <a:pPr algn="just"/>
            <a:r>
              <a:rPr lang="en-US" dirty="0"/>
              <a:t>It is used to give various additional information about the page along with </a:t>
            </a:r>
            <a:r>
              <a:rPr lang="en-US" dirty="0">
                <a:solidFill>
                  <a:srgbClr val="C00000"/>
                </a:solidFill>
              </a:rPr>
              <a:t>description</a:t>
            </a:r>
            <a:r>
              <a:rPr lang="en-US" dirty="0"/>
              <a:t> and </a:t>
            </a:r>
            <a:r>
              <a:rPr lang="en-US" dirty="0">
                <a:solidFill>
                  <a:srgbClr val="C00000"/>
                </a:solidFill>
              </a:rPr>
              <a:t>title</a:t>
            </a:r>
            <a:r>
              <a:rPr lang="en-US" dirty="0"/>
              <a:t> to your page;  which gets displayed in the title bar or acts as an indicator of what information to use or on which page you are currently in. </a:t>
            </a:r>
          </a:p>
          <a:p>
            <a:pPr algn="just"/>
            <a:r>
              <a:rPr lang="en-US" dirty="0"/>
              <a:t>HTML metadata is data about the HTML document. </a:t>
            </a:r>
            <a:r>
              <a:rPr lang="en-US" dirty="0">
                <a:solidFill>
                  <a:srgbClr val="C00000"/>
                </a:solidFill>
              </a:rPr>
              <a:t>Metadata is not displayed</a:t>
            </a:r>
            <a:r>
              <a:rPr lang="en-US" dirty="0"/>
              <a:t>. Metadata typically define the document title, character set, styles, links, scripts, and other meta information.</a:t>
            </a:r>
          </a:p>
          <a:p>
            <a:pPr algn="just"/>
            <a:r>
              <a:rPr lang="en-US" dirty="0"/>
              <a:t>The following tags describe metadata: &lt;title&gt;, &lt;style&gt;, &lt;meta&gt;, &lt;link&gt;, &lt;script&gt;, and &lt;base&gt;.</a:t>
            </a:r>
          </a:p>
          <a:p>
            <a:pPr algn="just"/>
            <a:endParaRPr lang="en-US" dirty="0"/>
          </a:p>
          <a:p>
            <a:pPr algn="just"/>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34</a:t>
            </a:fld>
            <a:endParaRPr lang="en-US" dirty="0"/>
          </a:p>
        </p:txBody>
      </p:sp>
    </p:spTree>
    <p:extLst>
      <p:ext uri="{BB962C8B-B14F-4D97-AF65-F5344CB8AC3E}">
        <p14:creationId xmlns:p14="http://schemas.microsoft.com/office/powerpoint/2010/main" val="780248912"/>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&lt;title&gt;Element</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The &lt;title&gt; element defines the title of the document, and is required in all HTML/XHTML documents.</a:t>
            </a:r>
          </a:p>
          <a:p>
            <a:pPr algn="just"/>
            <a:r>
              <a:rPr lang="en-US" dirty="0"/>
              <a:t>The &lt;title&gt; element:</a:t>
            </a:r>
          </a:p>
          <a:p>
            <a:pPr lvl="1" algn="just"/>
            <a:r>
              <a:rPr lang="en-US" dirty="0">
                <a:solidFill>
                  <a:srgbClr val="C00000"/>
                </a:solidFill>
              </a:rPr>
              <a:t>defines a title in the browser tab</a:t>
            </a:r>
          </a:p>
          <a:p>
            <a:pPr lvl="1" algn="just"/>
            <a:r>
              <a:rPr lang="en-US" dirty="0">
                <a:solidFill>
                  <a:srgbClr val="C00000"/>
                </a:solidFill>
              </a:rPr>
              <a:t>provides a title for the page when it is added to favorites</a:t>
            </a:r>
          </a:p>
          <a:p>
            <a:pPr lvl="1" algn="just"/>
            <a:r>
              <a:rPr lang="en-US" dirty="0">
                <a:solidFill>
                  <a:srgbClr val="C00000"/>
                </a:solidFill>
              </a:rPr>
              <a:t>displays a title for the page in search engine results</a:t>
            </a:r>
          </a:p>
          <a:p>
            <a:pPr algn="just"/>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35</a:t>
            </a:fld>
            <a:endParaRPr lang="en-US" dirty="0"/>
          </a:p>
        </p:txBody>
      </p:sp>
    </p:spTree>
    <p:extLst>
      <p:ext uri="{BB962C8B-B14F-4D97-AF65-F5344CB8AC3E}">
        <p14:creationId xmlns:p14="http://schemas.microsoft.com/office/powerpoint/2010/main" val="219263372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Body Element</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This tag is used to give the body, i.e., the visible section of the HTML document. </a:t>
            </a:r>
          </a:p>
          <a:p>
            <a:pPr algn="just"/>
            <a:r>
              <a:rPr lang="en-US" dirty="0"/>
              <a:t>All formatting and writing of content are done in the opening &lt;body&gt; and the closing &lt;/body&gt; tag. </a:t>
            </a:r>
          </a:p>
          <a:p>
            <a:pPr algn="just"/>
            <a:r>
              <a:rPr lang="en-US" dirty="0"/>
              <a:t>If your HTML code does not have a body tag associated with it, the HTML code will still run as written in the above example (only show the title in the title bar). </a:t>
            </a:r>
          </a:p>
          <a:p>
            <a:pPr algn="just"/>
            <a:r>
              <a:rPr lang="en-US" dirty="0"/>
              <a:t>It is to be noted that, together these three necessary tags, </a:t>
            </a:r>
            <a:r>
              <a:rPr lang="en-US" dirty="0">
                <a:solidFill>
                  <a:srgbClr val="C00000"/>
                </a:solidFill>
              </a:rPr>
              <a:t>&lt;html&gt;, &lt;head&gt; and &lt;body&gt;</a:t>
            </a:r>
            <a:r>
              <a:rPr lang="en-US" dirty="0"/>
              <a:t> makes up the skeleton of an HTML document and these are the only </a:t>
            </a:r>
            <a:r>
              <a:rPr lang="en-US" dirty="0">
                <a:solidFill>
                  <a:srgbClr val="C00000"/>
                </a:solidFill>
              </a:rPr>
              <a:t>foundation tags</a:t>
            </a:r>
            <a:r>
              <a:rPr lang="en-US" dirty="0"/>
              <a:t> upon which all web pages are created or developed.</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36</a:t>
            </a:fld>
            <a:endParaRPr lang="en-US" dirty="0"/>
          </a:p>
        </p:txBody>
      </p:sp>
    </p:spTree>
    <p:extLst>
      <p:ext uri="{BB962C8B-B14F-4D97-AF65-F5344CB8AC3E}">
        <p14:creationId xmlns:p14="http://schemas.microsoft.com/office/powerpoint/2010/main" val="53929713"/>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a:t>
            </a:r>
            <a:r>
              <a:rPr lang="en-US" dirty="0" err="1"/>
              <a:t>hn</a:t>
            </a:r>
            <a:r>
              <a:rPr lang="en-US" dirty="0"/>
              <a:t>&gt;Element</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Any content or article starts having a nice heading, provides the headline or the topic name of any document.</a:t>
            </a:r>
          </a:p>
          <a:p>
            <a:pPr algn="just"/>
            <a:r>
              <a:rPr lang="en-US" dirty="0"/>
              <a:t>Similarly, in HTML code also, different sizes of heading can be given on your web page. </a:t>
            </a:r>
          </a:p>
          <a:p>
            <a:pPr algn="just"/>
            <a:r>
              <a:rPr lang="en-US" dirty="0">
                <a:solidFill>
                  <a:srgbClr val="C00000"/>
                </a:solidFill>
              </a:rPr>
              <a:t>HTML allows six sizes for heading</a:t>
            </a:r>
            <a:r>
              <a:rPr lang="en-US" dirty="0"/>
              <a:t> that uses elements name in the format of &lt;</a:t>
            </a:r>
            <a:r>
              <a:rPr lang="en-US" dirty="0" err="1"/>
              <a:t>hn</a:t>
            </a:r>
            <a:r>
              <a:rPr lang="en-US" dirty="0"/>
              <a:t>&gt;, where n starts from 1 till 6; like this: </a:t>
            </a:r>
          </a:p>
          <a:p>
            <a:pPr marL="0" indent="0" algn="ctr">
              <a:buNone/>
            </a:pPr>
            <a:r>
              <a:rPr lang="pt-BR" dirty="0"/>
              <a:t>&lt;h1&gt;, &lt;h2&gt;, &lt;h3&gt;, &lt;h4&gt;, &lt;h5&gt;, and &lt;h6&gt;</a:t>
            </a:r>
          </a:p>
          <a:p>
            <a:pPr marL="0" indent="0" algn="ctr">
              <a:buNone/>
            </a:pPr>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37</a:t>
            </a:fld>
            <a:endParaRPr lang="en-US" dirty="0"/>
          </a:p>
        </p:txBody>
      </p:sp>
    </p:spTree>
    <p:extLst>
      <p:ext uri="{BB962C8B-B14F-4D97-AF65-F5344CB8AC3E}">
        <p14:creationId xmlns:p14="http://schemas.microsoft.com/office/powerpoint/2010/main" val="4136833450"/>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Aligning Text</a:t>
            </a:r>
          </a:p>
        </p:txBody>
      </p:sp>
      <p:sp>
        <p:nvSpPr>
          <p:cNvPr id="20483" name="Rectangle 3"/>
          <p:cNvSpPr>
            <a:spLocks noGrp="1" noChangeArrowheads="1"/>
          </p:cNvSpPr>
          <p:nvPr>
            <p:ph type="body" idx="1"/>
          </p:nvPr>
        </p:nvSpPr>
        <p:spPr/>
        <p:txBody>
          <a:bodyPr/>
          <a:lstStyle/>
          <a:p>
            <a:r>
              <a:rPr lang="en-US" altLang="en-US" dirty="0"/>
              <a:t>The ALIGN attribute can be inserted in the &lt;p&gt; and &lt;</a:t>
            </a:r>
            <a:r>
              <a:rPr lang="en-US" altLang="en-US" dirty="0" err="1"/>
              <a:t>hn</a:t>
            </a:r>
            <a:r>
              <a:rPr lang="en-US" altLang="en-US" dirty="0"/>
              <a:t>&gt; tags to right justify, center, or left justify the text</a:t>
            </a:r>
          </a:p>
          <a:p>
            <a:r>
              <a:rPr lang="en-US" altLang="en-US" dirty="0"/>
              <a:t>For example, </a:t>
            </a:r>
          </a:p>
          <a:p>
            <a:pPr marL="0" indent="0">
              <a:buNone/>
            </a:pPr>
            <a:r>
              <a:rPr lang="en-US" altLang="en-US" dirty="0"/>
              <a:t>&lt;h1 ALIGN=CENTER&gt; The New York Times &lt;/h1&gt; </a:t>
            </a:r>
          </a:p>
          <a:p>
            <a:pPr marL="0" indent="0">
              <a:buNone/>
            </a:pPr>
            <a:r>
              <a:rPr lang="en-US" altLang="en-US" dirty="0"/>
              <a:t>would create a centered heading of the largest size</a:t>
            </a:r>
          </a:p>
        </p:txBody>
      </p:sp>
    </p:spTree>
    <p:extLst>
      <p:ext uri="{BB962C8B-B14F-4D97-AF65-F5344CB8AC3E}">
        <p14:creationId xmlns:p14="http://schemas.microsoft.com/office/powerpoint/2010/main" val="541127925"/>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Formatting</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Formatting is one of the crucial sections of every development. </a:t>
            </a:r>
          </a:p>
          <a:p>
            <a:pPr algn="just"/>
            <a:r>
              <a:rPr lang="en-US" dirty="0"/>
              <a:t>For making any project or article or content looks attractive, readable and user-intractable, formatting plays a very important role. </a:t>
            </a:r>
          </a:p>
          <a:p>
            <a:pPr algn="just"/>
            <a:r>
              <a:rPr lang="en-US" dirty="0"/>
              <a:t>Formatting can be defined as the appearance of your documentation or presentation of your HTML code in a meaningful and nicer way. </a:t>
            </a:r>
          </a:p>
          <a:p>
            <a:pPr algn="just"/>
            <a:r>
              <a:rPr lang="en-US" dirty="0"/>
              <a:t>Formatting is mainly done for making the layout attractable.</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39</a:t>
            </a:fld>
            <a:endParaRPr lang="en-US" dirty="0"/>
          </a:p>
        </p:txBody>
      </p:sp>
    </p:spTree>
    <p:extLst>
      <p:ext uri="{BB962C8B-B14F-4D97-AF65-F5344CB8AC3E}">
        <p14:creationId xmlns:p14="http://schemas.microsoft.com/office/powerpoint/2010/main" val="268893663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HTML</a:t>
            </a:r>
            <a:br>
              <a:rPr lang="en-US" dirty="0"/>
            </a:br>
            <a:endParaRPr lang="en-US" dirty="0"/>
          </a:p>
        </p:txBody>
      </p:sp>
      <p:sp>
        <p:nvSpPr>
          <p:cNvPr id="3" name="Content Placeholder 2"/>
          <p:cNvSpPr>
            <a:spLocks noGrp="1"/>
          </p:cNvSpPr>
          <p:nvPr>
            <p:ph idx="1"/>
          </p:nvPr>
        </p:nvSpPr>
        <p:spPr>
          <a:xfrm>
            <a:off x="0" y="700032"/>
            <a:ext cx="9144000" cy="5731228"/>
          </a:xfrm>
        </p:spPr>
        <p:txBody>
          <a:bodyPr/>
          <a:lstStyle/>
          <a:p>
            <a:pPr algn="just"/>
            <a:r>
              <a:rPr lang="en-US" dirty="0"/>
              <a:t>It is </a:t>
            </a:r>
            <a:r>
              <a:rPr lang="en-US" i="1" dirty="0"/>
              <a:t>not </a:t>
            </a:r>
            <a:r>
              <a:rPr lang="en-US" dirty="0"/>
              <a:t>designed to be the language of a word processor such as MSWord. </a:t>
            </a:r>
          </a:p>
          <a:p>
            <a:pPr algn="just"/>
            <a:r>
              <a:rPr lang="en-US" dirty="0"/>
              <a:t>HTML instructions divide the text of a document into blocks called </a:t>
            </a:r>
            <a:r>
              <a:rPr lang="en-US" dirty="0">
                <a:solidFill>
                  <a:srgbClr val="C00000"/>
                </a:solidFill>
              </a:rPr>
              <a:t>elements</a:t>
            </a:r>
            <a:r>
              <a:rPr lang="en-US" dirty="0"/>
              <a:t>. </a:t>
            </a:r>
          </a:p>
          <a:p>
            <a:pPr algn="just"/>
            <a:r>
              <a:rPr lang="en-US" dirty="0"/>
              <a:t>These can be divided into two broad categories – </a:t>
            </a:r>
          </a:p>
          <a:p>
            <a:pPr lvl="1" algn="just"/>
            <a:r>
              <a:rPr lang="en-US" dirty="0"/>
              <a:t>those that define how the BODY of the document is to be displayed by the browser, </a:t>
            </a:r>
          </a:p>
          <a:p>
            <a:pPr lvl="1" algn="just"/>
            <a:r>
              <a:rPr lang="en-US" dirty="0"/>
              <a:t>and those that define information `about' the document, such as the title or relationships to other documents.</a:t>
            </a:r>
          </a:p>
          <a:p>
            <a:pPr algn="just"/>
            <a:r>
              <a:rPr lang="en-US" dirty="0"/>
              <a:t>The detailed rules for HTML (the names of the tags/elements, how they can be used) are defined using another language known as the </a:t>
            </a:r>
            <a:r>
              <a:rPr lang="en-US" dirty="0">
                <a:solidFill>
                  <a:srgbClr val="C00000"/>
                </a:solidFill>
              </a:rPr>
              <a:t>standard generalized markup language, or SGML</a:t>
            </a:r>
            <a:r>
              <a:rPr lang="en-US" dirty="0"/>
              <a:t>. </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4</a:t>
            </a:fld>
            <a:endParaRPr lang="en-US"/>
          </a:p>
        </p:txBody>
      </p:sp>
    </p:spTree>
    <p:extLst>
      <p:ext uri="{BB962C8B-B14F-4D97-AF65-F5344CB8AC3E}">
        <p14:creationId xmlns:p14="http://schemas.microsoft.com/office/powerpoint/2010/main" val="3721370761"/>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Formatting </a:t>
            </a:r>
            <a:r>
              <a:rPr lang="en-US" dirty="0" err="1"/>
              <a:t>Cont</a:t>
            </a:r>
            <a:r>
              <a:rPr lang="en-US" dirty="0"/>
              <a:t>…</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9728914"/>
              </p:ext>
            </p:extLst>
          </p:nvPr>
        </p:nvGraphicFramePr>
        <p:xfrm>
          <a:off x="69849" y="800854"/>
          <a:ext cx="8763599" cy="5916930"/>
        </p:xfrm>
        <a:graphic>
          <a:graphicData uri="http://schemas.openxmlformats.org/drawingml/2006/table">
            <a:tbl>
              <a:tblPr/>
              <a:tblGrid>
                <a:gridCol w="2658249">
                  <a:extLst>
                    <a:ext uri="{9D8B030D-6E8A-4147-A177-3AD203B41FA5}">
                      <a16:colId xmlns:a16="http://schemas.microsoft.com/office/drawing/2014/main" val="20000"/>
                    </a:ext>
                  </a:extLst>
                </a:gridCol>
                <a:gridCol w="6105350">
                  <a:extLst>
                    <a:ext uri="{9D8B030D-6E8A-4147-A177-3AD203B41FA5}">
                      <a16:colId xmlns:a16="http://schemas.microsoft.com/office/drawing/2014/main" val="20001"/>
                    </a:ext>
                  </a:extLst>
                </a:gridCol>
              </a:tblGrid>
              <a:tr h="0">
                <a:tc>
                  <a:txBody>
                    <a:bodyPr/>
                    <a:lstStyle/>
                    <a:p>
                      <a:pPr algn="l" fontAlgn="t"/>
                      <a:r>
                        <a:rPr lang="en-US" b="0" dirty="0">
                          <a:solidFill>
                            <a:srgbClr val="FFFFFF"/>
                          </a:solidFill>
                          <a:effectLst/>
                        </a:rPr>
                        <a:t>Tag</a:t>
                      </a:r>
                    </a:p>
                  </a:txBody>
                  <a:tcPr marL="95250" marR="95250" marT="47625" marB="47625">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F06D3E"/>
                      </a:solidFill>
                      <a:prstDash val="solid"/>
                      <a:round/>
                      <a:headEnd type="none" w="med" len="med"/>
                      <a:tailEnd type="none" w="med" len="med"/>
                    </a:lnB>
                    <a:solidFill>
                      <a:srgbClr val="3D3D3D"/>
                    </a:solidFill>
                  </a:tcPr>
                </a:tc>
                <a:tc>
                  <a:txBody>
                    <a:bodyPr/>
                    <a:lstStyle/>
                    <a:p>
                      <a:pPr algn="l" fontAlgn="t"/>
                      <a:r>
                        <a:rPr lang="en-US" b="0">
                          <a:solidFill>
                            <a:srgbClr val="FFFFFF"/>
                          </a:solidFill>
                          <a:effectLst/>
                        </a:rPr>
                        <a:t>Meanings</a:t>
                      </a:r>
                    </a:p>
                  </a:txBody>
                  <a:tcPr marL="95250" marR="95250" marT="47625" marB="47625">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F0673E"/>
                      </a:solidFill>
                      <a:prstDash val="solid"/>
                      <a:round/>
                      <a:headEnd type="none" w="med" len="med"/>
                      <a:tailEnd type="none" w="med" len="med"/>
                    </a:lnB>
                    <a:solidFill>
                      <a:srgbClr val="3D3D3D"/>
                    </a:solidFill>
                  </a:tcPr>
                </a:tc>
                <a:extLst>
                  <a:ext uri="{0D108BD9-81ED-4DB2-BD59-A6C34878D82A}">
                    <a16:rowId xmlns:a16="http://schemas.microsoft.com/office/drawing/2014/main" val="10000"/>
                  </a:ext>
                </a:extLst>
              </a:tr>
              <a:tr h="0">
                <a:tc>
                  <a:txBody>
                    <a:bodyPr/>
                    <a:lstStyle/>
                    <a:p>
                      <a:pPr fontAlgn="t"/>
                      <a:r>
                        <a:rPr lang="en-US" sz="2400">
                          <a:solidFill>
                            <a:srgbClr val="111111"/>
                          </a:solidFill>
                          <a:effectLst/>
                        </a:rPr>
                        <a:t>&lt;u&gt;</a:t>
                      </a:r>
                    </a:p>
                  </a:txBody>
                  <a:tcPr marL="95250" marR="95250" marT="95250" marB="95250">
                    <a:lnL w="9525" cap="flat" cmpd="sng" algn="ctr">
                      <a:solidFill>
                        <a:srgbClr val="F06D3E"/>
                      </a:solidFill>
                      <a:prstDash val="solid"/>
                      <a:round/>
                      <a:headEnd type="none" w="med" len="med"/>
                      <a:tailEnd type="none" w="med" len="med"/>
                    </a:lnL>
                    <a:lnR w="9525" cap="flat" cmpd="sng" algn="ctr">
                      <a:solidFill>
                        <a:srgbClr val="F0673E"/>
                      </a:solidFill>
                      <a:prstDash val="solid"/>
                      <a:round/>
                      <a:headEnd type="none" w="med" len="med"/>
                      <a:tailEnd type="none" w="med" len="med"/>
                    </a:lnR>
                    <a:lnT w="9525" cap="flat" cmpd="sng" algn="ctr">
                      <a:solidFill>
                        <a:srgbClr val="F06D3E"/>
                      </a:solidFill>
                      <a:prstDash val="solid"/>
                      <a:round/>
                      <a:headEnd type="none" w="med" len="med"/>
                      <a:tailEnd type="none" w="med" len="med"/>
                    </a:lnT>
                    <a:lnB w="9525" cap="flat" cmpd="sng" algn="ctr">
                      <a:solidFill>
                        <a:srgbClr val="307D3E"/>
                      </a:solidFill>
                      <a:prstDash val="solid"/>
                      <a:round/>
                      <a:headEnd type="none" w="med" len="med"/>
                      <a:tailEnd type="none" w="med" len="med"/>
                    </a:lnB>
                    <a:solidFill>
                      <a:srgbClr val="FFFFFF"/>
                    </a:solidFill>
                  </a:tcPr>
                </a:tc>
                <a:tc>
                  <a:txBody>
                    <a:bodyPr/>
                    <a:lstStyle/>
                    <a:p>
                      <a:pPr fontAlgn="t"/>
                      <a:r>
                        <a:rPr lang="en-US" sz="2400">
                          <a:solidFill>
                            <a:srgbClr val="111111"/>
                          </a:solidFill>
                          <a:effectLst/>
                        </a:rPr>
                        <a:t>For making text underlined.</a:t>
                      </a:r>
                    </a:p>
                  </a:txBody>
                  <a:tcPr marL="95250" marR="95250" marT="95250" marB="95250">
                    <a:lnL w="9525" cap="flat" cmpd="sng" algn="ctr">
                      <a:solidFill>
                        <a:srgbClr val="F0673E"/>
                      </a:solidFill>
                      <a:prstDash val="solid"/>
                      <a:round/>
                      <a:headEnd type="none" w="med" len="med"/>
                      <a:tailEnd type="none" w="med" len="med"/>
                    </a:lnL>
                    <a:lnR w="9525" cap="flat" cmpd="sng" algn="ctr">
                      <a:solidFill>
                        <a:srgbClr val="F0673E"/>
                      </a:solidFill>
                      <a:prstDash val="solid"/>
                      <a:round/>
                      <a:headEnd type="none" w="med" len="med"/>
                      <a:tailEnd type="none" w="med" len="med"/>
                    </a:lnR>
                    <a:lnT w="9525" cap="flat" cmpd="sng" algn="ctr">
                      <a:solidFill>
                        <a:srgbClr val="F0673E"/>
                      </a:solidFill>
                      <a:prstDash val="solid"/>
                      <a:round/>
                      <a:headEnd type="none" w="med" len="med"/>
                      <a:tailEnd type="none" w="med" len="med"/>
                    </a:lnT>
                    <a:lnB w="9525" cap="flat" cmpd="sng" algn="ctr">
                      <a:solidFill>
                        <a:srgbClr val="30163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t"/>
                      <a:r>
                        <a:rPr lang="en-US" sz="2400">
                          <a:solidFill>
                            <a:srgbClr val="111111"/>
                          </a:solidFill>
                          <a:effectLst/>
                        </a:rPr>
                        <a:t>&lt;b&gt;</a:t>
                      </a:r>
                    </a:p>
                  </a:txBody>
                  <a:tcPr marL="95250" marR="95250" marT="95250" marB="95250">
                    <a:lnL w="9525" cap="flat" cmpd="sng" algn="ctr">
                      <a:solidFill>
                        <a:srgbClr val="307D3E"/>
                      </a:solidFill>
                      <a:prstDash val="solid"/>
                      <a:round/>
                      <a:headEnd type="none" w="med" len="med"/>
                      <a:tailEnd type="none" w="med" len="med"/>
                    </a:lnL>
                    <a:lnR w="9525" cap="flat" cmpd="sng" algn="ctr">
                      <a:solidFill>
                        <a:srgbClr val="30163E"/>
                      </a:solidFill>
                      <a:prstDash val="solid"/>
                      <a:round/>
                      <a:headEnd type="none" w="med" len="med"/>
                      <a:tailEnd type="none" w="med" len="med"/>
                    </a:lnR>
                    <a:lnT w="9525" cap="flat" cmpd="sng" algn="ctr">
                      <a:solidFill>
                        <a:srgbClr val="307D3E"/>
                      </a:solidFill>
                      <a:prstDash val="solid"/>
                      <a:round/>
                      <a:headEnd type="none" w="med" len="med"/>
                      <a:tailEnd type="none" w="med" len="med"/>
                    </a:lnT>
                    <a:lnB w="9525" cap="flat" cmpd="sng" algn="ctr">
                      <a:solidFill>
                        <a:srgbClr val="B0C93D"/>
                      </a:solidFill>
                      <a:prstDash val="solid"/>
                      <a:round/>
                      <a:headEnd type="none" w="med" len="med"/>
                      <a:tailEnd type="none" w="med" len="med"/>
                    </a:lnB>
                    <a:solidFill>
                      <a:srgbClr val="FFFFFF"/>
                    </a:solidFill>
                  </a:tcPr>
                </a:tc>
                <a:tc>
                  <a:txBody>
                    <a:bodyPr/>
                    <a:lstStyle/>
                    <a:p>
                      <a:pPr fontAlgn="t"/>
                      <a:r>
                        <a:rPr lang="en-US" sz="2400">
                          <a:solidFill>
                            <a:srgbClr val="111111"/>
                          </a:solidFill>
                          <a:effectLst/>
                        </a:rPr>
                        <a:t>For making the text Bold.</a:t>
                      </a:r>
                    </a:p>
                  </a:txBody>
                  <a:tcPr marL="95250" marR="95250" marT="95250" marB="95250">
                    <a:lnL w="9525" cap="flat" cmpd="sng" algn="ctr">
                      <a:solidFill>
                        <a:srgbClr val="30163E"/>
                      </a:solidFill>
                      <a:prstDash val="solid"/>
                      <a:round/>
                      <a:headEnd type="none" w="med" len="med"/>
                      <a:tailEnd type="none" w="med" len="med"/>
                    </a:lnL>
                    <a:lnR w="9525" cap="flat" cmpd="sng" algn="ctr">
                      <a:solidFill>
                        <a:srgbClr val="30163E"/>
                      </a:solidFill>
                      <a:prstDash val="solid"/>
                      <a:round/>
                      <a:headEnd type="none" w="med" len="med"/>
                      <a:tailEnd type="none" w="med" len="med"/>
                    </a:lnR>
                    <a:lnT w="9525" cap="flat" cmpd="sng" algn="ctr">
                      <a:solidFill>
                        <a:srgbClr val="30163E"/>
                      </a:solidFill>
                      <a:prstDash val="solid"/>
                      <a:round/>
                      <a:headEnd type="none" w="med" len="med"/>
                      <a:tailEnd type="none" w="med" len="med"/>
                    </a:lnT>
                    <a:lnB w="9525" cap="flat" cmpd="sng" algn="ctr">
                      <a:solidFill>
                        <a:srgbClr val="F0253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t"/>
                      <a:r>
                        <a:rPr lang="en-US" sz="2400" dirty="0">
                          <a:solidFill>
                            <a:srgbClr val="111111"/>
                          </a:solidFill>
                          <a:effectLst/>
                        </a:rPr>
                        <a:t>&lt;strong&gt;</a:t>
                      </a:r>
                    </a:p>
                  </a:txBody>
                  <a:tcPr marL="95250" marR="95250" marT="95250" marB="95250">
                    <a:lnL w="9525" cap="flat" cmpd="sng" algn="ctr">
                      <a:solidFill>
                        <a:srgbClr val="B0C93D"/>
                      </a:solidFill>
                      <a:prstDash val="solid"/>
                      <a:round/>
                      <a:headEnd type="none" w="med" len="med"/>
                      <a:tailEnd type="none" w="med" len="med"/>
                    </a:lnL>
                    <a:lnR w="9525" cap="flat" cmpd="sng" algn="ctr">
                      <a:solidFill>
                        <a:srgbClr val="F0253E"/>
                      </a:solidFill>
                      <a:prstDash val="solid"/>
                      <a:round/>
                      <a:headEnd type="none" w="med" len="med"/>
                      <a:tailEnd type="none" w="med" len="med"/>
                    </a:lnR>
                    <a:lnT w="9525" cap="flat" cmpd="sng" algn="ctr">
                      <a:solidFill>
                        <a:srgbClr val="B0C93D"/>
                      </a:solidFill>
                      <a:prstDash val="solid"/>
                      <a:round/>
                      <a:headEnd type="none" w="med" len="med"/>
                      <a:tailEnd type="none" w="med" len="med"/>
                    </a:lnT>
                    <a:lnB w="9525" cap="flat" cmpd="sng" algn="ctr">
                      <a:solidFill>
                        <a:srgbClr val="702D3E"/>
                      </a:solidFill>
                      <a:prstDash val="solid"/>
                      <a:round/>
                      <a:headEnd type="none" w="med" len="med"/>
                      <a:tailEnd type="none" w="med" len="med"/>
                    </a:lnB>
                    <a:solidFill>
                      <a:srgbClr val="FFFFFF"/>
                    </a:solidFill>
                  </a:tcPr>
                </a:tc>
                <a:tc>
                  <a:txBody>
                    <a:bodyPr/>
                    <a:lstStyle/>
                    <a:p>
                      <a:pPr fontAlgn="t"/>
                      <a:r>
                        <a:rPr lang="en-US" sz="2400">
                          <a:solidFill>
                            <a:srgbClr val="111111"/>
                          </a:solidFill>
                          <a:effectLst/>
                        </a:rPr>
                        <a:t>Used in those texts which are important and needs to highlight.</a:t>
                      </a:r>
                    </a:p>
                  </a:txBody>
                  <a:tcPr marL="95250" marR="95250" marT="95250" marB="95250">
                    <a:lnL w="9525" cap="flat" cmpd="sng" algn="ctr">
                      <a:solidFill>
                        <a:srgbClr val="F0253E"/>
                      </a:solidFill>
                      <a:prstDash val="solid"/>
                      <a:round/>
                      <a:headEnd type="none" w="med" len="med"/>
                      <a:tailEnd type="none" w="med" len="med"/>
                    </a:lnL>
                    <a:lnR w="9525" cap="flat" cmpd="sng" algn="ctr">
                      <a:solidFill>
                        <a:srgbClr val="F0253E"/>
                      </a:solidFill>
                      <a:prstDash val="solid"/>
                      <a:round/>
                      <a:headEnd type="none" w="med" len="med"/>
                      <a:tailEnd type="none" w="med" len="med"/>
                    </a:lnR>
                    <a:lnT w="9525" cap="flat" cmpd="sng" algn="ctr">
                      <a:solidFill>
                        <a:srgbClr val="F0253E"/>
                      </a:solidFill>
                      <a:prstDash val="solid"/>
                      <a:round/>
                      <a:headEnd type="none" w="med" len="med"/>
                      <a:tailEnd type="none" w="med" len="med"/>
                    </a:lnT>
                    <a:lnB w="9525" cap="flat" cmpd="sng" algn="ctr">
                      <a:solidFill>
                        <a:srgbClr val="30323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fontAlgn="t"/>
                      <a:r>
                        <a:rPr lang="en-US" sz="2400">
                          <a:solidFill>
                            <a:srgbClr val="111111"/>
                          </a:solidFill>
                          <a:effectLst/>
                        </a:rPr>
                        <a:t>&lt;i&gt;</a:t>
                      </a:r>
                    </a:p>
                  </a:txBody>
                  <a:tcPr marL="95250" marR="95250" marT="95250" marB="95250">
                    <a:lnL w="9525" cap="flat" cmpd="sng" algn="ctr">
                      <a:solidFill>
                        <a:srgbClr val="702D3E"/>
                      </a:solidFill>
                      <a:prstDash val="solid"/>
                      <a:round/>
                      <a:headEnd type="none" w="med" len="med"/>
                      <a:tailEnd type="none" w="med" len="med"/>
                    </a:lnL>
                    <a:lnR w="9525" cap="flat" cmpd="sng" algn="ctr">
                      <a:solidFill>
                        <a:srgbClr val="30323E"/>
                      </a:solidFill>
                      <a:prstDash val="solid"/>
                      <a:round/>
                      <a:headEnd type="none" w="med" len="med"/>
                      <a:tailEnd type="none" w="med" len="med"/>
                    </a:lnR>
                    <a:lnT w="9525" cap="flat" cmpd="sng" algn="ctr">
                      <a:solidFill>
                        <a:srgbClr val="702D3E"/>
                      </a:solidFill>
                      <a:prstDash val="solid"/>
                      <a:round/>
                      <a:headEnd type="none" w="med" len="med"/>
                      <a:tailEnd type="none" w="med" len="med"/>
                    </a:lnT>
                    <a:lnB w="9525" cap="flat" cmpd="sng" algn="ctr">
                      <a:solidFill>
                        <a:srgbClr val="70303E"/>
                      </a:solidFill>
                      <a:prstDash val="solid"/>
                      <a:round/>
                      <a:headEnd type="none" w="med" len="med"/>
                      <a:tailEnd type="none" w="med" len="med"/>
                    </a:lnB>
                    <a:solidFill>
                      <a:srgbClr val="FFFFFF"/>
                    </a:solidFill>
                  </a:tcPr>
                </a:tc>
                <a:tc>
                  <a:txBody>
                    <a:bodyPr/>
                    <a:lstStyle/>
                    <a:p>
                      <a:pPr fontAlgn="t"/>
                      <a:r>
                        <a:rPr lang="en-US" sz="2400">
                          <a:solidFill>
                            <a:srgbClr val="111111"/>
                          </a:solidFill>
                          <a:effectLst/>
                        </a:rPr>
                        <a:t>For making the text italics.</a:t>
                      </a:r>
                    </a:p>
                  </a:txBody>
                  <a:tcPr marL="95250" marR="95250" marT="95250" marB="95250">
                    <a:lnL w="9525" cap="flat" cmpd="sng" algn="ctr">
                      <a:solidFill>
                        <a:srgbClr val="30323E"/>
                      </a:solidFill>
                      <a:prstDash val="solid"/>
                      <a:round/>
                      <a:headEnd type="none" w="med" len="med"/>
                      <a:tailEnd type="none" w="med" len="med"/>
                    </a:lnL>
                    <a:lnR w="9525" cap="flat" cmpd="sng" algn="ctr">
                      <a:solidFill>
                        <a:srgbClr val="30323E"/>
                      </a:solidFill>
                      <a:prstDash val="solid"/>
                      <a:round/>
                      <a:headEnd type="none" w="med" len="med"/>
                      <a:tailEnd type="none" w="med" len="med"/>
                    </a:lnR>
                    <a:lnT w="9525" cap="flat" cmpd="sng" algn="ctr">
                      <a:solidFill>
                        <a:srgbClr val="30323E"/>
                      </a:solidFill>
                      <a:prstDash val="solid"/>
                      <a:round/>
                      <a:headEnd type="none" w="med" len="med"/>
                      <a:tailEnd type="none" w="med" len="med"/>
                    </a:lnT>
                    <a:lnB w="9525" cap="flat" cmpd="sng" algn="ctr">
                      <a:solidFill>
                        <a:srgbClr val="805253"/>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fontAlgn="t"/>
                      <a:r>
                        <a:rPr lang="en-US" sz="2400">
                          <a:solidFill>
                            <a:srgbClr val="111111"/>
                          </a:solidFill>
                          <a:effectLst/>
                        </a:rPr>
                        <a:t>&lt;em&gt;</a:t>
                      </a:r>
                    </a:p>
                  </a:txBody>
                  <a:tcPr marL="95250" marR="95250" marT="95250" marB="95250">
                    <a:lnL w="9525" cap="flat" cmpd="sng" algn="ctr">
                      <a:solidFill>
                        <a:srgbClr val="70303E"/>
                      </a:solidFill>
                      <a:prstDash val="solid"/>
                      <a:round/>
                      <a:headEnd type="none" w="med" len="med"/>
                      <a:tailEnd type="none" w="med" len="med"/>
                    </a:lnL>
                    <a:lnR w="9525" cap="flat" cmpd="sng" algn="ctr">
                      <a:solidFill>
                        <a:srgbClr val="805253"/>
                      </a:solidFill>
                      <a:prstDash val="solid"/>
                      <a:round/>
                      <a:headEnd type="none" w="med" len="med"/>
                      <a:tailEnd type="none" w="med" len="med"/>
                    </a:lnR>
                    <a:lnT w="9525" cap="flat" cmpd="sng" algn="ctr">
                      <a:solidFill>
                        <a:srgbClr val="70303E"/>
                      </a:solidFill>
                      <a:prstDash val="solid"/>
                      <a:round/>
                      <a:headEnd type="none" w="med" len="med"/>
                      <a:tailEnd type="none" w="med" len="med"/>
                    </a:lnT>
                    <a:lnB w="9525" cap="flat" cmpd="sng" algn="ctr">
                      <a:solidFill>
                        <a:srgbClr val="006853"/>
                      </a:solidFill>
                      <a:prstDash val="solid"/>
                      <a:round/>
                      <a:headEnd type="none" w="med" len="med"/>
                      <a:tailEnd type="none" w="med" len="med"/>
                    </a:lnB>
                    <a:solidFill>
                      <a:srgbClr val="FFFFFF"/>
                    </a:solidFill>
                  </a:tcPr>
                </a:tc>
                <a:tc>
                  <a:txBody>
                    <a:bodyPr/>
                    <a:lstStyle/>
                    <a:p>
                      <a:pPr fontAlgn="t"/>
                      <a:r>
                        <a:rPr lang="en-US" sz="2400">
                          <a:solidFill>
                            <a:srgbClr val="111111"/>
                          </a:solidFill>
                          <a:effectLst/>
                        </a:rPr>
                        <a:t>For emphasizing the texts.</a:t>
                      </a:r>
                    </a:p>
                  </a:txBody>
                  <a:tcPr marL="95250" marR="95250" marT="95250" marB="95250">
                    <a:lnL w="9525" cap="flat" cmpd="sng" algn="ctr">
                      <a:solidFill>
                        <a:srgbClr val="805253"/>
                      </a:solidFill>
                      <a:prstDash val="solid"/>
                      <a:round/>
                      <a:headEnd type="none" w="med" len="med"/>
                      <a:tailEnd type="none" w="med" len="med"/>
                    </a:lnL>
                    <a:lnR w="9525" cap="flat" cmpd="sng" algn="ctr">
                      <a:solidFill>
                        <a:srgbClr val="805253"/>
                      </a:solidFill>
                      <a:prstDash val="solid"/>
                      <a:round/>
                      <a:headEnd type="none" w="med" len="med"/>
                      <a:tailEnd type="none" w="med" len="med"/>
                    </a:lnR>
                    <a:lnT w="9525" cap="flat" cmpd="sng" algn="ctr">
                      <a:solidFill>
                        <a:srgbClr val="805253"/>
                      </a:solidFill>
                      <a:prstDash val="solid"/>
                      <a:round/>
                      <a:headEnd type="none" w="med" len="med"/>
                      <a:tailEnd type="none" w="med" len="med"/>
                    </a:lnT>
                    <a:lnB w="9525" cap="flat" cmpd="sng" algn="ctr">
                      <a:solidFill>
                        <a:srgbClr val="806E53"/>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fontAlgn="t"/>
                      <a:r>
                        <a:rPr lang="en-US" sz="2400">
                          <a:solidFill>
                            <a:srgbClr val="111111"/>
                          </a:solidFill>
                          <a:effectLst/>
                        </a:rPr>
                        <a:t>&lt;mark&gt;</a:t>
                      </a:r>
                    </a:p>
                  </a:txBody>
                  <a:tcPr marL="95250" marR="95250" marT="95250" marB="95250">
                    <a:lnL w="9525" cap="flat" cmpd="sng" algn="ctr">
                      <a:solidFill>
                        <a:srgbClr val="006853"/>
                      </a:solidFill>
                      <a:prstDash val="solid"/>
                      <a:round/>
                      <a:headEnd type="none" w="med" len="med"/>
                      <a:tailEnd type="none" w="med" len="med"/>
                    </a:lnL>
                    <a:lnR w="9525" cap="flat" cmpd="sng" algn="ctr">
                      <a:solidFill>
                        <a:srgbClr val="806E53"/>
                      </a:solidFill>
                      <a:prstDash val="solid"/>
                      <a:round/>
                      <a:headEnd type="none" w="med" len="med"/>
                      <a:tailEnd type="none" w="med" len="med"/>
                    </a:lnR>
                    <a:lnT w="9525" cap="flat" cmpd="sng" algn="ctr">
                      <a:solidFill>
                        <a:srgbClr val="006853"/>
                      </a:solidFill>
                      <a:prstDash val="solid"/>
                      <a:round/>
                      <a:headEnd type="none" w="med" len="med"/>
                      <a:tailEnd type="none" w="med" len="med"/>
                    </a:lnT>
                    <a:lnB w="9525" cap="flat" cmpd="sng" algn="ctr">
                      <a:solidFill>
                        <a:srgbClr val="C07A53"/>
                      </a:solidFill>
                      <a:prstDash val="solid"/>
                      <a:round/>
                      <a:headEnd type="none" w="med" len="med"/>
                      <a:tailEnd type="none" w="med" len="med"/>
                    </a:lnB>
                    <a:solidFill>
                      <a:srgbClr val="FFFFFF"/>
                    </a:solidFill>
                  </a:tcPr>
                </a:tc>
                <a:tc>
                  <a:txBody>
                    <a:bodyPr/>
                    <a:lstStyle/>
                    <a:p>
                      <a:pPr fontAlgn="t"/>
                      <a:r>
                        <a:rPr lang="en-US" sz="2400">
                          <a:solidFill>
                            <a:srgbClr val="111111"/>
                          </a:solidFill>
                          <a:effectLst/>
                        </a:rPr>
                        <a:t>To make the texts marked or highlighted.</a:t>
                      </a:r>
                    </a:p>
                  </a:txBody>
                  <a:tcPr marL="95250" marR="95250" marT="95250" marB="95250">
                    <a:lnL w="9525" cap="flat" cmpd="sng" algn="ctr">
                      <a:solidFill>
                        <a:srgbClr val="806E53"/>
                      </a:solidFill>
                      <a:prstDash val="solid"/>
                      <a:round/>
                      <a:headEnd type="none" w="med" len="med"/>
                      <a:tailEnd type="none" w="med" len="med"/>
                    </a:lnL>
                    <a:lnR w="9525" cap="flat" cmpd="sng" algn="ctr">
                      <a:solidFill>
                        <a:srgbClr val="806E53"/>
                      </a:solidFill>
                      <a:prstDash val="solid"/>
                      <a:round/>
                      <a:headEnd type="none" w="med" len="med"/>
                      <a:tailEnd type="none" w="med" len="med"/>
                    </a:lnR>
                    <a:lnT w="9525" cap="flat" cmpd="sng" algn="ctr">
                      <a:solidFill>
                        <a:srgbClr val="806E53"/>
                      </a:solidFill>
                      <a:prstDash val="solid"/>
                      <a:round/>
                      <a:headEnd type="none" w="med" len="med"/>
                      <a:tailEnd type="none" w="med" len="med"/>
                    </a:lnT>
                    <a:lnB w="9525" cap="flat" cmpd="sng" algn="ctr">
                      <a:solidFill>
                        <a:srgbClr val="407653"/>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0">
                <a:tc>
                  <a:txBody>
                    <a:bodyPr/>
                    <a:lstStyle/>
                    <a:p>
                      <a:pPr fontAlgn="t"/>
                      <a:r>
                        <a:rPr lang="en-US" sz="2400">
                          <a:solidFill>
                            <a:srgbClr val="111111"/>
                          </a:solidFill>
                          <a:effectLst/>
                        </a:rPr>
                        <a:t>&lt;small&gt;</a:t>
                      </a:r>
                    </a:p>
                  </a:txBody>
                  <a:tcPr marL="95250" marR="95250" marT="95250" marB="95250">
                    <a:lnL w="9525" cap="flat" cmpd="sng" algn="ctr">
                      <a:solidFill>
                        <a:srgbClr val="C07A53"/>
                      </a:solidFill>
                      <a:prstDash val="solid"/>
                      <a:round/>
                      <a:headEnd type="none" w="med" len="med"/>
                      <a:tailEnd type="none" w="med" len="med"/>
                    </a:lnL>
                    <a:lnR w="9525" cap="flat" cmpd="sng" algn="ctr">
                      <a:solidFill>
                        <a:srgbClr val="407653"/>
                      </a:solidFill>
                      <a:prstDash val="solid"/>
                      <a:round/>
                      <a:headEnd type="none" w="med" len="med"/>
                      <a:tailEnd type="none" w="med" len="med"/>
                    </a:lnR>
                    <a:lnT w="9525" cap="flat" cmpd="sng" algn="ctr">
                      <a:solidFill>
                        <a:srgbClr val="C07A53"/>
                      </a:solidFill>
                      <a:prstDash val="solid"/>
                      <a:round/>
                      <a:headEnd type="none" w="med" len="med"/>
                      <a:tailEnd type="none" w="med" len="med"/>
                    </a:lnT>
                    <a:lnB w="9525" cap="flat" cmpd="sng" algn="ctr">
                      <a:solidFill>
                        <a:srgbClr val="408553"/>
                      </a:solidFill>
                      <a:prstDash val="solid"/>
                      <a:round/>
                      <a:headEnd type="none" w="med" len="med"/>
                      <a:tailEnd type="none" w="med" len="med"/>
                    </a:lnB>
                    <a:solidFill>
                      <a:srgbClr val="FFFFFF"/>
                    </a:solidFill>
                  </a:tcPr>
                </a:tc>
                <a:tc>
                  <a:txBody>
                    <a:bodyPr/>
                    <a:lstStyle/>
                    <a:p>
                      <a:pPr fontAlgn="t"/>
                      <a:r>
                        <a:rPr lang="en-US" sz="2400" dirty="0">
                          <a:solidFill>
                            <a:srgbClr val="111111"/>
                          </a:solidFill>
                          <a:effectLst/>
                        </a:rPr>
                        <a:t>For making texts small in size than the regular texts surrounded.</a:t>
                      </a:r>
                    </a:p>
                  </a:txBody>
                  <a:tcPr marL="95250" marR="95250" marT="95250" marB="95250">
                    <a:lnL w="9525" cap="flat" cmpd="sng" algn="ctr">
                      <a:solidFill>
                        <a:srgbClr val="407653"/>
                      </a:solidFill>
                      <a:prstDash val="solid"/>
                      <a:round/>
                      <a:headEnd type="none" w="med" len="med"/>
                      <a:tailEnd type="none" w="med" len="med"/>
                    </a:lnL>
                    <a:lnR w="9525" cap="flat" cmpd="sng" algn="ctr">
                      <a:solidFill>
                        <a:srgbClr val="407653"/>
                      </a:solidFill>
                      <a:prstDash val="solid"/>
                      <a:round/>
                      <a:headEnd type="none" w="med" len="med"/>
                      <a:tailEnd type="none" w="med" len="med"/>
                    </a:lnR>
                    <a:lnT w="9525" cap="flat" cmpd="sng" algn="ctr">
                      <a:solidFill>
                        <a:srgbClr val="407653"/>
                      </a:solidFill>
                      <a:prstDash val="solid"/>
                      <a:round/>
                      <a:headEnd type="none" w="med" len="med"/>
                      <a:tailEnd type="none" w="med" len="med"/>
                    </a:lnT>
                    <a:lnB w="9525" cap="flat" cmpd="sng" algn="ctr">
                      <a:solidFill>
                        <a:srgbClr val="008E53"/>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0">
                <a:tc>
                  <a:txBody>
                    <a:bodyPr/>
                    <a:lstStyle/>
                    <a:p>
                      <a:pPr fontAlgn="t"/>
                      <a:r>
                        <a:rPr lang="en-US" sz="2400" dirty="0">
                          <a:solidFill>
                            <a:srgbClr val="111111"/>
                          </a:solidFill>
                          <a:effectLst/>
                        </a:rPr>
                        <a:t>&lt;big&gt;</a:t>
                      </a:r>
                    </a:p>
                  </a:txBody>
                  <a:tcPr marL="95250" marR="95250" marT="95250" marB="95250">
                    <a:lnL w="9525" cap="flat" cmpd="sng" algn="ctr">
                      <a:solidFill>
                        <a:srgbClr val="408553"/>
                      </a:solidFill>
                      <a:prstDash val="solid"/>
                      <a:round/>
                      <a:headEnd type="none" w="med" len="med"/>
                      <a:tailEnd type="none" w="med" len="med"/>
                    </a:lnL>
                    <a:lnR w="9525" cap="flat" cmpd="sng" algn="ctr">
                      <a:solidFill>
                        <a:srgbClr val="008E53"/>
                      </a:solidFill>
                      <a:prstDash val="solid"/>
                      <a:round/>
                      <a:headEnd type="none" w="med" len="med"/>
                      <a:tailEnd type="none" w="med" len="med"/>
                    </a:lnR>
                    <a:lnT w="9525" cap="flat" cmpd="sng" algn="ctr">
                      <a:solidFill>
                        <a:srgbClr val="408553"/>
                      </a:solidFill>
                      <a:prstDash val="solid"/>
                      <a:round/>
                      <a:headEnd type="none" w="med" len="med"/>
                      <a:tailEnd type="none" w="med" len="med"/>
                    </a:lnT>
                    <a:lnB w="9525" cap="flat" cmpd="sng" algn="ctr">
                      <a:solidFill>
                        <a:srgbClr val="408553"/>
                      </a:solidFill>
                      <a:prstDash val="solid"/>
                      <a:round/>
                      <a:headEnd type="none" w="med" len="med"/>
                      <a:tailEnd type="none" w="med" len="med"/>
                    </a:lnB>
                    <a:solidFill>
                      <a:srgbClr val="FFFFFF"/>
                    </a:solidFill>
                  </a:tcPr>
                </a:tc>
                <a:tc>
                  <a:txBody>
                    <a:bodyPr/>
                    <a:lstStyle/>
                    <a:p>
                      <a:pPr fontAlgn="t"/>
                      <a:r>
                        <a:rPr lang="en-US" sz="2400" dirty="0">
                          <a:solidFill>
                            <a:srgbClr val="111111"/>
                          </a:solidFill>
                          <a:effectLst/>
                        </a:rPr>
                        <a:t>For making texts bigger or larger than the rest of the texts surrounded.</a:t>
                      </a:r>
                    </a:p>
                  </a:txBody>
                  <a:tcPr marL="95250" marR="95250" marT="95250" marB="95250">
                    <a:lnL w="9525" cap="flat" cmpd="sng" algn="ctr">
                      <a:solidFill>
                        <a:srgbClr val="008E53"/>
                      </a:solidFill>
                      <a:prstDash val="solid"/>
                      <a:round/>
                      <a:headEnd type="none" w="med" len="med"/>
                      <a:tailEnd type="none" w="med" len="med"/>
                    </a:lnL>
                    <a:lnR w="9525" cap="flat" cmpd="sng" algn="ctr">
                      <a:solidFill>
                        <a:srgbClr val="008E53"/>
                      </a:solidFill>
                      <a:prstDash val="solid"/>
                      <a:round/>
                      <a:headEnd type="none" w="med" len="med"/>
                      <a:tailEnd type="none" w="med" len="med"/>
                    </a:lnR>
                    <a:lnT w="9525" cap="flat" cmpd="sng" algn="ctr">
                      <a:solidFill>
                        <a:srgbClr val="008E53"/>
                      </a:solidFill>
                      <a:prstDash val="solid"/>
                      <a:round/>
                      <a:headEnd type="none" w="med" len="med"/>
                      <a:tailEnd type="none" w="med" len="med"/>
                    </a:lnT>
                    <a:lnB w="9525" cap="flat" cmpd="sng" algn="ctr">
                      <a:solidFill>
                        <a:srgbClr val="008E53"/>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40</a:t>
            </a:fld>
            <a:endParaRPr lang="en-US" dirty="0"/>
          </a:p>
        </p:txBody>
      </p:sp>
    </p:spTree>
    <p:extLst>
      <p:ext uri="{BB962C8B-B14F-4D97-AF65-F5344CB8AC3E}">
        <p14:creationId xmlns:p14="http://schemas.microsoft.com/office/powerpoint/2010/main" val="3316055930"/>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Formatting </a:t>
            </a:r>
            <a:r>
              <a:rPr lang="en-US" dirty="0" err="1"/>
              <a:t>Cont</a:t>
            </a:r>
            <a:r>
              <a:rPr lang="en-US" dirty="0"/>
              <a:t>…</a:t>
            </a:r>
            <a:br>
              <a:rPr lang="en-US" dirty="0"/>
            </a:br>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41</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21309690"/>
              </p:ext>
            </p:extLst>
          </p:nvPr>
        </p:nvGraphicFramePr>
        <p:xfrm>
          <a:off x="47626" y="806825"/>
          <a:ext cx="8800539" cy="5916703"/>
        </p:xfrm>
        <a:graphic>
          <a:graphicData uri="http://schemas.openxmlformats.org/drawingml/2006/table">
            <a:tbl>
              <a:tblPr/>
              <a:tblGrid>
                <a:gridCol w="2333985">
                  <a:extLst>
                    <a:ext uri="{9D8B030D-6E8A-4147-A177-3AD203B41FA5}">
                      <a16:colId xmlns:a16="http://schemas.microsoft.com/office/drawing/2014/main" val="20000"/>
                    </a:ext>
                  </a:extLst>
                </a:gridCol>
                <a:gridCol w="6466554">
                  <a:extLst>
                    <a:ext uri="{9D8B030D-6E8A-4147-A177-3AD203B41FA5}">
                      <a16:colId xmlns:a16="http://schemas.microsoft.com/office/drawing/2014/main" val="20001"/>
                    </a:ext>
                  </a:extLst>
                </a:gridCol>
              </a:tblGrid>
              <a:tr h="489133">
                <a:tc>
                  <a:txBody>
                    <a:bodyPr/>
                    <a:lstStyle/>
                    <a:p>
                      <a:pPr algn="l" fontAlgn="t"/>
                      <a:r>
                        <a:rPr lang="en-US" sz="2400" b="0" dirty="0">
                          <a:solidFill>
                            <a:srgbClr val="FFFFFF"/>
                          </a:solidFill>
                          <a:effectLst/>
                        </a:rPr>
                        <a:t>Tag</a:t>
                      </a:r>
                    </a:p>
                  </a:txBody>
                  <a:tcPr marL="55168" marR="55168" marT="27584" marB="27584">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B096BD"/>
                      </a:solidFill>
                      <a:prstDash val="solid"/>
                      <a:round/>
                      <a:headEnd type="none" w="med" len="med"/>
                      <a:tailEnd type="none" w="med" len="med"/>
                    </a:lnB>
                    <a:solidFill>
                      <a:srgbClr val="3D3D3D"/>
                    </a:solidFill>
                  </a:tcPr>
                </a:tc>
                <a:tc>
                  <a:txBody>
                    <a:bodyPr/>
                    <a:lstStyle/>
                    <a:p>
                      <a:pPr algn="l" fontAlgn="t"/>
                      <a:r>
                        <a:rPr lang="en-US" sz="2400" b="0">
                          <a:solidFill>
                            <a:srgbClr val="FFFFFF"/>
                          </a:solidFill>
                          <a:effectLst/>
                        </a:rPr>
                        <a:t>Meanings</a:t>
                      </a:r>
                    </a:p>
                  </a:txBody>
                  <a:tcPr marL="55168" marR="55168" marT="27584" marB="27584">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3097BD"/>
                      </a:solidFill>
                      <a:prstDash val="solid"/>
                      <a:round/>
                      <a:headEnd type="none" w="med" len="med"/>
                      <a:tailEnd type="none" w="med" len="med"/>
                    </a:lnB>
                    <a:solidFill>
                      <a:srgbClr val="3D3D3D"/>
                    </a:solidFill>
                  </a:tcPr>
                </a:tc>
                <a:extLst>
                  <a:ext uri="{0D108BD9-81ED-4DB2-BD59-A6C34878D82A}">
                    <a16:rowId xmlns:a16="http://schemas.microsoft.com/office/drawing/2014/main" val="10000"/>
                  </a:ext>
                </a:extLst>
              </a:tr>
              <a:tr h="978266">
                <a:tc>
                  <a:txBody>
                    <a:bodyPr/>
                    <a:lstStyle/>
                    <a:p>
                      <a:pPr fontAlgn="t"/>
                      <a:r>
                        <a:rPr lang="en-US" sz="2400" dirty="0">
                          <a:solidFill>
                            <a:srgbClr val="111111"/>
                          </a:solidFill>
                          <a:effectLst/>
                        </a:rPr>
                        <a:t>&lt;del&gt;</a:t>
                      </a:r>
                    </a:p>
                  </a:txBody>
                  <a:tcPr marL="55168" marR="55168" marT="55168" marB="55168">
                    <a:lnL w="9525" cap="flat" cmpd="sng" algn="ctr">
                      <a:solidFill>
                        <a:srgbClr val="30DBBD"/>
                      </a:solidFill>
                      <a:prstDash val="solid"/>
                      <a:round/>
                      <a:headEnd type="none" w="med" len="med"/>
                      <a:tailEnd type="none" w="med" len="med"/>
                    </a:lnL>
                    <a:lnR w="9525" cap="flat" cmpd="sng" algn="ctr">
                      <a:solidFill>
                        <a:srgbClr val="30DBBD"/>
                      </a:solidFill>
                      <a:prstDash val="solid"/>
                      <a:round/>
                      <a:headEnd type="none" w="med" len="med"/>
                      <a:tailEnd type="none" w="med" len="med"/>
                    </a:lnR>
                    <a:lnT w="9525" cap="flat" cmpd="sng" algn="ctr">
                      <a:solidFill>
                        <a:srgbClr val="B096BD"/>
                      </a:solidFill>
                      <a:prstDash val="solid"/>
                      <a:round/>
                      <a:headEnd type="none" w="med" len="med"/>
                      <a:tailEnd type="none" w="med" len="med"/>
                    </a:lnT>
                    <a:lnB w="9525" cap="flat" cmpd="sng" algn="ctr">
                      <a:solidFill>
                        <a:srgbClr val="F0F0BD"/>
                      </a:solidFill>
                      <a:prstDash val="solid"/>
                      <a:round/>
                      <a:headEnd type="none" w="med" len="med"/>
                      <a:tailEnd type="none" w="med" len="med"/>
                    </a:lnB>
                    <a:solidFill>
                      <a:srgbClr val="FFFFFF"/>
                    </a:solidFill>
                  </a:tcPr>
                </a:tc>
                <a:tc>
                  <a:txBody>
                    <a:bodyPr/>
                    <a:lstStyle/>
                    <a:p>
                      <a:pPr fontAlgn="t"/>
                      <a:r>
                        <a:rPr lang="en-US" sz="2400" dirty="0">
                          <a:solidFill>
                            <a:srgbClr val="111111"/>
                          </a:solidFill>
                          <a:effectLst/>
                        </a:rPr>
                        <a:t>To show texts that have been deleted or removed or replaced.</a:t>
                      </a:r>
                    </a:p>
                  </a:txBody>
                  <a:tcPr marL="55168" marR="55168" marT="55168" marB="55168">
                    <a:lnL w="9525" cap="flat" cmpd="sng" algn="ctr">
                      <a:solidFill>
                        <a:srgbClr val="30DBBD"/>
                      </a:solidFill>
                      <a:prstDash val="solid"/>
                      <a:round/>
                      <a:headEnd type="none" w="med" len="med"/>
                      <a:tailEnd type="none" w="med" len="med"/>
                    </a:lnL>
                    <a:lnR w="9525" cap="flat" cmpd="sng" algn="ctr">
                      <a:solidFill>
                        <a:srgbClr val="30DBBD"/>
                      </a:solidFill>
                      <a:prstDash val="solid"/>
                      <a:round/>
                      <a:headEnd type="none" w="med" len="med"/>
                      <a:tailEnd type="none" w="med" len="med"/>
                    </a:lnR>
                    <a:lnT w="9525" cap="flat" cmpd="sng" algn="ctr">
                      <a:solidFill>
                        <a:srgbClr val="3097BD"/>
                      </a:solidFill>
                      <a:prstDash val="solid"/>
                      <a:round/>
                      <a:headEnd type="none" w="med" len="med"/>
                      <a:tailEnd type="none" w="med" len="med"/>
                    </a:lnT>
                    <a:lnB w="9525" cap="flat" cmpd="sng" algn="ctr">
                      <a:solidFill>
                        <a:srgbClr val="B0F0B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828373">
                <a:tc>
                  <a:txBody>
                    <a:bodyPr/>
                    <a:lstStyle/>
                    <a:p>
                      <a:pPr fontAlgn="t"/>
                      <a:r>
                        <a:rPr lang="en-US" sz="2400">
                          <a:solidFill>
                            <a:srgbClr val="111111"/>
                          </a:solidFill>
                          <a:effectLst/>
                        </a:rPr>
                        <a:t>&lt;ins&gt;</a:t>
                      </a:r>
                    </a:p>
                  </a:txBody>
                  <a:tcPr marL="55168" marR="55168" marT="55168" marB="55168">
                    <a:lnL w="9525" cap="flat" cmpd="sng" algn="ctr">
                      <a:solidFill>
                        <a:srgbClr val="F0F0BD"/>
                      </a:solidFill>
                      <a:prstDash val="solid"/>
                      <a:round/>
                      <a:headEnd type="none" w="med" len="med"/>
                      <a:tailEnd type="none" w="med" len="med"/>
                    </a:lnL>
                    <a:lnR w="9525" cap="flat" cmpd="sng" algn="ctr">
                      <a:solidFill>
                        <a:srgbClr val="B0F0BD"/>
                      </a:solidFill>
                      <a:prstDash val="solid"/>
                      <a:round/>
                      <a:headEnd type="none" w="med" len="med"/>
                      <a:tailEnd type="none" w="med" len="med"/>
                    </a:lnR>
                    <a:lnT w="9525" cap="flat" cmpd="sng" algn="ctr">
                      <a:solidFill>
                        <a:srgbClr val="F0F0BD"/>
                      </a:solidFill>
                      <a:prstDash val="solid"/>
                      <a:round/>
                      <a:headEnd type="none" w="med" len="med"/>
                      <a:tailEnd type="none" w="med" len="med"/>
                    </a:lnT>
                    <a:lnB w="9525" cap="flat" cmpd="sng" algn="ctr">
                      <a:solidFill>
                        <a:srgbClr val="B0E2BD"/>
                      </a:solidFill>
                      <a:prstDash val="solid"/>
                      <a:round/>
                      <a:headEnd type="none" w="med" len="med"/>
                      <a:tailEnd type="none" w="med" len="med"/>
                    </a:lnB>
                    <a:solidFill>
                      <a:srgbClr val="FFFFFF"/>
                    </a:solidFill>
                  </a:tcPr>
                </a:tc>
                <a:tc>
                  <a:txBody>
                    <a:bodyPr/>
                    <a:lstStyle/>
                    <a:p>
                      <a:pPr fontAlgn="t"/>
                      <a:r>
                        <a:rPr lang="en-US" sz="2400" dirty="0">
                          <a:solidFill>
                            <a:srgbClr val="111111"/>
                          </a:solidFill>
                          <a:effectLst/>
                        </a:rPr>
                        <a:t>To show texts that have been inserted or added</a:t>
                      </a:r>
                    </a:p>
                  </a:txBody>
                  <a:tcPr marL="55168" marR="55168" marT="55168" marB="55168">
                    <a:lnL w="9525" cap="flat" cmpd="sng" algn="ctr">
                      <a:solidFill>
                        <a:srgbClr val="B0F0BD"/>
                      </a:solidFill>
                      <a:prstDash val="solid"/>
                      <a:round/>
                      <a:headEnd type="none" w="med" len="med"/>
                      <a:tailEnd type="none" w="med" len="med"/>
                    </a:lnL>
                    <a:lnR w="9525" cap="flat" cmpd="sng" algn="ctr">
                      <a:solidFill>
                        <a:srgbClr val="B0F0BD"/>
                      </a:solidFill>
                      <a:prstDash val="solid"/>
                      <a:round/>
                      <a:headEnd type="none" w="med" len="med"/>
                      <a:tailEnd type="none" w="med" len="med"/>
                    </a:lnR>
                    <a:lnT w="9525" cap="flat" cmpd="sng" algn="ctr">
                      <a:solidFill>
                        <a:srgbClr val="B0F0BD"/>
                      </a:solidFill>
                      <a:prstDash val="solid"/>
                      <a:round/>
                      <a:headEnd type="none" w="med" len="med"/>
                      <a:tailEnd type="none" w="med" len="med"/>
                    </a:lnT>
                    <a:lnB w="9525" cap="flat" cmpd="sng" algn="ctr">
                      <a:solidFill>
                        <a:srgbClr val="30EEB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828373">
                <a:tc>
                  <a:txBody>
                    <a:bodyPr/>
                    <a:lstStyle/>
                    <a:p>
                      <a:pPr fontAlgn="t"/>
                      <a:r>
                        <a:rPr lang="en-US" sz="2400">
                          <a:solidFill>
                            <a:srgbClr val="111111"/>
                          </a:solidFill>
                          <a:effectLst/>
                        </a:rPr>
                        <a:t>&lt;sub&gt;</a:t>
                      </a:r>
                    </a:p>
                  </a:txBody>
                  <a:tcPr marL="55168" marR="55168" marT="55168" marB="55168">
                    <a:lnL w="9525" cap="flat" cmpd="sng" algn="ctr">
                      <a:solidFill>
                        <a:srgbClr val="B0E2BD"/>
                      </a:solidFill>
                      <a:prstDash val="solid"/>
                      <a:round/>
                      <a:headEnd type="none" w="med" len="med"/>
                      <a:tailEnd type="none" w="med" len="med"/>
                    </a:lnL>
                    <a:lnR w="9525" cap="flat" cmpd="sng" algn="ctr">
                      <a:solidFill>
                        <a:srgbClr val="30EEBD"/>
                      </a:solidFill>
                      <a:prstDash val="solid"/>
                      <a:round/>
                      <a:headEnd type="none" w="med" len="med"/>
                      <a:tailEnd type="none" w="med" len="med"/>
                    </a:lnR>
                    <a:lnT w="9525" cap="flat" cmpd="sng" algn="ctr">
                      <a:solidFill>
                        <a:srgbClr val="B0E2BD"/>
                      </a:solidFill>
                      <a:prstDash val="solid"/>
                      <a:round/>
                      <a:headEnd type="none" w="med" len="med"/>
                      <a:tailEnd type="none" w="med" len="med"/>
                    </a:lnT>
                    <a:lnB w="9525" cap="flat" cmpd="sng" algn="ctr">
                      <a:solidFill>
                        <a:srgbClr val="70FCBD"/>
                      </a:solidFill>
                      <a:prstDash val="solid"/>
                      <a:round/>
                      <a:headEnd type="none" w="med" len="med"/>
                      <a:tailEnd type="none" w="med" len="med"/>
                    </a:lnB>
                    <a:solidFill>
                      <a:srgbClr val="FFFFFF"/>
                    </a:solidFill>
                  </a:tcPr>
                </a:tc>
                <a:tc>
                  <a:txBody>
                    <a:bodyPr/>
                    <a:lstStyle/>
                    <a:p>
                      <a:pPr fontAlgn="t"/>
                      <a:r>
                        <a:rPr lang="en-US" sz="2400" dirty="0">
                          <a:solidFill>
                            <a:srgbClr val="111111"/>
                          </a:solidFill>
                          <a:effectLst/>
                        </a:rPr>
                        <a:t>To give a subscript effect to any text.</a:t>
                      </a:r>
                    </a:p>
                  </a:txBody>
                  <a:tcPr marL="55168" marR="55168" marT="55168" marB="55168">
                    <a:lnL w="9525" cap="flat" cmpd="sng" algn="ctr">
                      <a:solidFill>
                        <a:srgbClr val="30EEBD"/>
                      </a:solidFill>
                      <a:prstDash val="solid"/>
                      <a:round/>
                      <a:headEnd type="none" w="med" len="med"/>
                      <a:tailEnd type="none" w="med" len="med"/>
                    </a:lnL>
                    <a:lnR w="9525" cap="flat" cmpd="sng" algn="ctr">
                      <a:solidFill>
                        <a:srgbClr val="30EEBD"/>
                      </a:solidFill>
                      <a:prstDash val="solid"/>
                      <a:round/>
                      <a:headEnd type="none" w="med" len="med"/>
                      <a:tailEnd type="none" w="med" len="med"/>
                    </a:lnR>
                    <a:lnT w="9525" cap="flat" cmpd="sng" algn="ctr">
                      <a:solidFill>
                        <a:srgbClr val="30EEBD"/>
                      </a:solidFill>
                      <a:prstDash val="solid"/>
                      <a:round/>
                      <a:headEnd type="none" w="med" len="med"/>
                      <a:tailEnd type="none" w="med" len="med"/>
                    </a:lnT>
                    <a:lnB w="9525" cap="flat" cmpd="sng" algn="ctr">
                      <a:solidFill>
                        <a:srgbClr val="70FDB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828373">
                <a:tc>
                  <a:txBody>
                    <a:bodyPr/>
                    <a:lstStyle/>
                    <a:p>
                      <a:pPr fontAlgn="t"/>
                      <a:r>
                        <a:rPr lang="en-US" sz="2400">
                          <a:solidFill>
                            <a:srgbClr val="111111"/>
                          </a:solidFill>
                          <a:effectLst/>
                        </a:rPr>
                        <a:t>&lt;sup&gt;</a:t>
                      </a:r>
                    </a:p>
                  </a:txBody>
                  <a:tcPr marL="55168" marR="55168" marT="55168" marB="55168">
                    <a:lnL w="9525" cap="flat" cmpd="sng" algn="ctr">
                      <a:solidFill>
                        <a:srgbClr val="70FCBD"/>
                      </a:solidFill>
                      <a:prstDash val="solid"/>
                      <a:round/>
                      <a:headEnd type="none" w="med" len="med"/>
                      <a:tailEnd type="none" w="med" len="med"/>
                    </a:lnL>
                    <a:lnR w="9525" cap="flat" cmpd="sng" algn="ctr">
                      <a:solidFill>
                        <a:srgbClr val="70FDBD"/>
                      </a:solidFill>
                      <a:prstDash val="solid"/>
                      <a:round/>
                      <a:headEnd type="none" w="med" len="med"/>
                      <a:tailEnd type="none" w="med" len="med"/>
                    </a:lnR>
                    <a:lnT w="9525" cap="flat" cmpd="sng" algn="ctr">
                      <a:solidFill>
                        <a:srgbClr val="70FCBD"/>
                      </a:solidFill>
                      <a:prstDash val="solid"/>
                      <a:round/>
                      <a:headEnd type="none" w="med" len="med"/>
                      <a:tailEnd type="none" w="med" len="med"/>
                    </a:lnT>
                    <a:lnB w="9525" cap="flat" cmpd="sng" algn="ctr">
                      <a:solidFill>
                        <a:srgbClr val="B0F9BD"/>
                      </a:solidFill>
                      <a:prstDash val="solid"/>
                      <a:round/>
                      <a:headEnd type="none" w="med" len="med"/>
                      <a:tailEnd type="none" w="med" len="med"/>
                    </a:lnB>
                    <a:solidFill>
                      <a:srgbClr val="FFFFFF"/>
                    </a:solidFill>
                  </a:tcPr>
                </a:tc>
                <a:tc>
                  <a:txBody>
                    <a:bodyPr/>
                    <a:lstStyle/>
                    <a:p>
                      <a:pPr fontAlgn="t"/>
                      <a:r>
                        <a:rPr lang="en-US" sz="2400" dirty="0">
                          <a:solidFill>
                            <a:srgbClr val="111111"/>
                          </a:solidFill>
                          <a:effectLst/>
                        </a:rPr>
                        <a:t>To give a superscript effect to any text.</a:t>
                      </a:r>
                    </a:p>
                  </a:txBody>
                  <a:tcPr marL="55168" marR="55168" marT="55168" marB="55168">
                    <a:lnL w="9525" cap="flat" cmpd="sng" algn="ctr">
                      <a:solidFill>
                        <a:srgbClr val="70FDBD"/>
                      </a:solidFill>
                      <a:prstDash val="solid"/>
                      <a:round/>
                      <a:headEnd type="none" w="med" len="med"/>
                      <a:tailEnd type="none" w="med" len="med"/>
                    </a:lnL>
                    <a:lnR w="9525" cap="flat" cmpd="sng" algn="ctr">
                      <a:solidFill>
                        <a:srgbClr val="70FDBD"/>
                      </a:solidFill>
                      <a:prstDash val="solid"/>
                      <a:round/>
                      <a:headEnd type="none" w="med" len="med"/>
                      <a:tailEnd type="none" w="med" len="med"/>
                    </a:lnR>
                    <a:lnT w="9525" cap="flat" cmpd="sng" algn="ctr">
                      <a:solidFill>
                        <a:srgbClr val="70FDBD"/>
                      </a:solidFill>
                      <a:prstDash val="solid"/>
                      <a:round/>
                      <a:headEnd type="none" w="med" len="med"/>
                      <a:tailEnd type="none" w="med" len="med"/>
                    </a:lnT>
                    <a:lnB w="9525" cap="flat" cmpd="sng" algn="ctr">
                      <a:solidFill>
                        <a:srgbClr val="70FDB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828373">
                <a:tc>
                  <a:txBody>
                    <a:bodyPr/>
                    <a:lstStyle/>
                    <a:p>
                      <a:pPr fontAlgn="t"/>
                      <a:r>
                        <a:rPr lang="en-US" sz="2400">
                          <a:solidFill>
                            <a:srgbClr val="111111"/>
                          </a:solidFill>
                          <a:effectLst/>
                        </a:rPr>
                        <a:t>&lt;strike&gt;</a:t>
                      </a:r>
                    </a:p>
                  </a:txBody>
                  <a:tcPr marL="55168" marR="55168" marT="55168" marB="55168">
                    <a:lnL w="9525" cap="flat" cmpd="sng" algn="ctr">
                      <a:solidFill>
                        <a:srgbClr val="B0F9BD"/>
                      </a:solidFill>
                      <a:prstDash val="solid"/>
                      <a:round/>
                      <a:headEnd type="none" w="med" len="med"/>
                      <a:tailEnd type="none" w="med" len="med"/>
                    </a:lnL>
                    <a:lnR w="9525" cap="flat" cmpd="sng" algn="ctr">
                      <a:solidFill>
                        <a:srgbClr val="70FDBD"/>
                      </a:solidFill>
                      <a:prstDash val="solid"/>
                      <a:round/>
                      <a:headEnd type="none" w="med" len="med"/>
                      <a:tailEnd type="none" w="med" len="med"/>
                    </a:lnR>
                    <a:lnT w="9525" cap="flat" cmpd="sng" algn="ctr">
                      <a:solidFill>
                        <a:srgbClr val="B0F9BD"/>
                      </a:solidFill>
                      <a:prstDash val="solid"/>
                      <a:round/>
                      <a:headEnd type="none" w="med" len="med"/>
                      <a:tailEnd type="none" w="med" len="med"/>
                    </a:lnT>
                    <a:lnB w="9525" cap="flat" cmpd="sng" algn="ctr">
                      <a:solidFill>
                        <a:srgbClr val="B0FDBD"/>
                      </a:solidFill>
                      <a:prstDash val="solid"/>
                      <a:round/>
                      <a:headEnd type="none" w="med" len="med"/>
                      <a:tailEnd type="none" w="med" len="med"/>
                    </a:lnB>
                    <a:solidFill>
                      <a:srgbClr val="FFFFFF"/>
                    </a:solidFill>
                  </a:tcPr>
                </a:tc>
                <a:tc>
                  <a:txBody>
                    <a:bodyPr/>
                    <a:lstStyle/>
                    <a:p>
                      <a:pPr fontAlgn="t"/>
                      <a:r>
                        <a:rPr lang="en-US" sz="2400" dirty="0">
                          <a:solidFill>
                            <a:srgbClr val="111111"/>
                          </a:solidFill>
                          <a:effectLst/>
                        </a:rPr>
                        <a:t>For displaying any text as strikethrough.</a:t>
                      </a:r>
                    </a:p>
                  </a:txBody>
                  <a:tcPr marL="55168" marR="55168" marT="55168" marB="55168">
                    <a:lnL w="9525" cap="flat" cmpd="sng" algn="ctr">
                      <a:solidFill>
                        <a:srgbClr val="70FDBD"/>
                      </a:solidFill>
                      <a:prstDash val="solid"/>
                      <a:round/>
                      <a:headEnd type="none" w="med" len="med"/>
                      <a:tailEnd type="none" w="med" len="med"/>
                    </a:lnL>
                    <a:lnR w="9525" cap="flat" cmpd="sng" algn="ctr">
                      <a:solidFill>
                        <a:srgbClr val="70FDBD"/>
                      </a:solidFill>
                      <a:prstDash val="solid"/>
                      <a:round/>
                      <a:headEnd type="none" w="med" len="med"/>
                      <a:tailEnd type="none" w="med" len="med"/>
                    </a:lnR>
                    <a:lnT w="9525" cap="flat" cmpd="sng" algn="ctr">
                      <a:solidFill>
                        <a:srgbClr val="70FDBD"/>
                      </a:solidFill>
                      <a:prstDash val="solid"/>
                      <a:round/>
                      <a:headEnd type="none" w="med" len="med"/>
                      <a:tailEnd type="none" w="med" len="med"/>
                    </a:lnT>
                    <a:lnB w="9525" cap="flat" cmpd="sng" algn="ctr">
                      <a:solidFill>
                        <a:srgbClr val="3007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135812">
                <a:tc>
                  <a:txBody>
                    <a:bodyPr/>
                    <a:lstStyle/>
                    <a:p>
                      <a:pPr fontAlgn="t"/>
                      <a:r>
                        <a:rPr lang="en-US" sz="2400">
                          <a:solidFill>
                            <a:srgbClr val="111111"/>
                          </a:solidFill>
                          <a:effectLst/>
                        </a:rPr>
                        <a:t>&lt;tt&gt;</a:t>
                      </a:r>
                    </a:p>
                  </a:txBody>
                  <a:tcPr marL="55168" marR="55168" marT="55168" marB="55168">
                    <a:lnL w="9525" cap="flat" cmpd="sng" algn="ctr">
                      <a:solidFill>
                        <a:srgbClr val="B0FDBD"/>
                      </a:solidFill>
                      <a:prstDash val="solid"/>
                      <a:round/>
                      <a:headEnd type="none" w="med" len="med"/>
                      <a:tailEnd type="none" w="med" len="med"/>
                    </a:lnL>
                    <a:lnR w="9525" cap="flat" cmpd="sng" algn="ctr">
                      <a:solidFill>
                        <a:srgbClr val="3007BE"/>
                      </a:solidFill>
                      <a:prstDash val="solid"/>
                      <a:round/>
                      <a:headEnd type="none" w="med" len="med"/>
                      <a:tailEnd type="none" w="med" len="med"/>
                    </a:lnR>
                    <a:lnT w="9525" cap="flat" cmpd="sng" algn="ctr">
                      <a:solidFill>
                        <a:srgbClr val="B0FDBD"/>
                      </a:solidFill>
                      <a:prstDash val="solid"/>
                      <a:round/>
                      <a:headEnd type="none" w="med" len="med"/>
                      <a:tailEnd type="none" w="med" len="med"/>
                    </a:lnT>
                    <a:lnB w="9525" cap="flat" cmpd="sng" algn="ctr">
                      <a:solidFill>
                        <a:srgbClr val="B0FDBD"/>
                      </a:solidFill>
                      <a:prstDash val="solid"/>
                      <a:round/>
                      <a:headEnd type="none" w="med" len="med"/>
                      <a:tailEnd type="none" w="med" len="med"/>
                    </a:lnB>
                    <a:solidFill>
                      <a:srgbClr val="FFFFFF"/>
                    </a:solidFill>
                  </a:tcPr>
                </a:tc>
                <a:tc>
                  <a:txBody>
                    <a:bodyPr/>
                    <a:lstStyle/>
                    <a:p>
                      <a:pPr fontAlgn="t"/>
                      <a:r>
                        <a:rPr lang="en-US" sz="2400" dirty="0">
                          <a:solidFill>
                            <a:srgbClr val="111111"/>
                          </a:solidFill>
                          <a:effectLst/>
                        </a:rPr>
                        <a:t>For displaying any font as a mono-spaced font. This tag is abbreviated as typewriter type font tag.</a:t>
                      </a:r>
                    </a:p>
                  </a:txBody>
                  <a:tcPr marL="55168" marR="55168" marT="55168" marB="55168">
                    <a:lnL w="9525" cap="flat" cmpd="sng" algn="ctr">
                      <a:solidFill>
                        <a:srgbClr val="3007BE"/>
                      </a:solidFill>
                      <a:prstDash val="solid"/>
                      <a:round/>
                      <a:headEnd type="none" w="med" len="med"/>
                      <a:tailEnd type="none" w="med" len="med"/>
                    </a:lnL>
                    <a:lnR w="9525" cap="flat" cmpd="sng" algn="ctr">
                      <a:solidFill>
                        <a:srgbClr val="3007BE"/>
                      </a:solidFill>
                      <a:prstDash val="solid"/>
                      <a:round/>
                      <a:headEnd type="none" w="med" len="med"/>
                      <a:tailEnd type="none" w="med" len="med"/>
                    </a:lnR>
                    <a:lnT w="9525" cap="flat" cmpd="sng" algn="ctr">
                      <a:solidFill>
                        <a:srgbClr val="3007BE"/>
                      </a:solidFill>
                      <a:prstDash val="solid"/>
                      <a:round/>
                      <a:headEnd type="none" w="med" len="med"/>
                      <a:tailEnd type="none" w="med" len="med"/>
                    </a:lnT>
                    <a:lnB w="9525" cap="flat" cmpd="sng" algn="ctr">
                      <a:solidFill>
                        <a:srgbClr val="3007BE"/>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64320874"/>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Comments</a:t>
            </a:r>
            <a:br>
              <a:rPr lang="en-US" dirty="0"/>
            </a:br>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42</a:t>
            </a:fld>
            <a:endParaRPr lang="en-US" dirty="0"/>
          </a:p>
        </p:txBody>
      </p:sp>
      <p:sp>
        <p:nvSpPr>
          <p:cNvPr id="3" name="Content Placeholder 2"/>
          <p:cNvSpPr>
            <a:spLocks noGrp="1"/>
          </p:cNvSpPr>
          <p:nvPr>
            <p:ph idx="1"/>
          </p:nvPr>
        </p:nvSpPr>
        <p:spPr/>
        <p:txBody>
          <a:bodyPr/>
          <a:lstStyle/>
          <a:p>
            <a:pPr algn="just"/>
            <a:r>
              <a:rPr lang="en-US" dirty="0"/>
              <a:t>Comments are an essential part of HTML; it helps to provide the details of what is written in the HTML source code. </a:t>
            </a:r>
          </a:p>
          <a:p>
            <a:pPr algn="just"/>
            <a:r>
              <a:rPr lang="en-US" dirty="0"/>
              <a:t>HTML comment tags are completely ignored to display by the browsers. It's used to insert comments into the source code.</a:t>
            </a:r>
          </a:p>
          <a:p>
            <a:pPr lvl="1" algn="just"/>
            <a:r>
              <a:rPr lang="en-US" dirty="0"/>
              <a:t>When more than one developers work on the same application or web page, HTML comments can help to understand the source code.</a:t>
            </a:r>
          </a:p>
          <a:p>
            <a:pPr lvl="1" algn="just"/>
            <a:r>
              <a:rPr lang="en-US" dirty="0"/>
              <a:t>Comment can be used anywhere to add information about HTML, which will be helpful for developers to understand the existing code in the future easily.</a:t>
            </a:r>
          </a:p>
          <a:p>
            <a:pPr algn="just"/>
            <a:endParaRPr lang="en-US" dirty="0"/>
          </a:p>
        </p:txBody>
      </p:sp>
    </p:spTree>
    <p:extLst>
      <p:ext uri="{BB962C8B-B14F-4D97-AF65-F5344CB8AC3E}">
        <p14:creationId xmlns:p14="http://schemas.microsoft.com/office/powerpoint/2010/main" val="270752249"/>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Comments</a:t>
            </a:r>
            <a:br>
              <a:rPr lang="en-US" dirty="0"/>
            </a:br>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43</a:t>
            </a:fld>
            <a:endParaRPr lang="en-US" dirty="0"/>
          </a:p>
        </p:txBody>
      </p:sp>
      <p:sp>
        <p:nvSpPr>
          <p:cNvPr id="3" name="Content Placeholder 2"/>
          <p:cNvSpPr>
            <a:spLocks noGrp="1"/>
          </p:cNvSpPr>
          <p:nvPr>
            <p:ph idx="1"/>
          </p:nvPr>
        </p:nvSpPr>
        <p:spPr/>
        <p:txBody>
          <a:bodyPr/>
          <a:lstStyle/>
          <a:p>
            <a:pPr algn="just"/>
            <a:r>
              <a:rPr lang="en-US" dirty="0"/>
              <a:t>For writing comments in HTML, they begin with the </a:t>
            </a:r>
            <a:r>
              <a:rPr lang="en-US" dirty="0">
                <a:solidFill>
                  <a:schemeClr val="accent6">
                    <a:lumMod val="50000"/>
                  </a:schemeClr>
                </a:solidFill>
              </a:rPr>
              <a:t>&lt;! -- </a:t>
            </a:r>
            <a:r>
              <a:rPr lang="en-US" dirty="0"/>
              <a:t>(starting comment tag) and ends with the close comment tag, i.e. </a:t>
            </a:r>
            <a:r>
              <a:rPr lang="en-US" dirty="0">
                <a:solidFill>
                  <a:schemeClr val="accent6">
                    <a:lumMod val="50000"/>
                  </a:schemeClr>
                </a:solidFill>
              </a:rPr>
              <a:t>--&gt;</a:t>
            </a:r>
            <a:r>
              <a:rPr lang="en-US" dirty="0"/>
              <a:t>. </a:t>
            </a:r>
          </a:p>
          <a:p>
            <a:pPr algn="just"/>
            <a:r>
              <a:rPr lang="en-US" dirty="0"/>
              <a:t>Comments in HTML can be visible if and only if anyone tries to view the source code of the page, but anything is written within </a:t>
            </a:r>
            <a:r>
              <a:rPr lang="en-US" dirty="0">
                <a:solidFill>
                  <a:schemeClr val="accent6">
                    <a:lumMod val="50000"/>
                  </a:schemeClr>
                </a:solidFill>
              </a:rPr>
              <a:t>&lt;!-- …. --&gt; </a:t>
            </a:r>
            <a:r>
              <a:rPr lang="en-US" dirty="0"/>
              <a:t>does not get rendered when you will render your HTML based web page through your browser.</a:t>
            </a:r>
          </a:p>
          <a:p>
            <a:pPr marL="0" indent="0" algn="ctr">
              <a:buNone/>
            </a:pPr>
            <a:endParaRPr lang="en-US" dirty="0">
              <a:solidFill>
                <a:srgbClr val="880000"/>
              </a:solidFill>
              <a:latin typeface="Source Code Pro"/>
            </a:endParaRPr>
          </a:p>
          <a:p>
            <a:pPr marL="0" indent="0" algn="ctr">
              <a:buNone/>
            </a:pPr>
            <a:r>
              <a:rPr lang="en-US" dirty="0">
                <a:solidFill>
                  <a:srgbClr val="880000"/>
                </a:solidFill>
                <a:latin typeface="Source Code Pro"/>
              </a:rPr>
              <a:t>&lt;!-- This is a commented code --&gt;</a:t>
            </a:r>
            <a:endParaRPr lang="en-US" dirty="0"/>
          </a:p>
        </p:txBody>
      </p:sp>
    </p:spTree>
    <p:extLst>
      <p:ext uri="{BB962C8B-B14F-4D97-AF65-F5344CB8AC3E}">
        <p14:creationId xmlns:p14="http://schemas.microsoft.com/office/powerpoint/2010/main" val="2113573674"/>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IMG Tag</a:t>
            </a:r>
            <a:br>
              <a:rPr lang="en-US" dirty="0"/>
            </a:br>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44</a:t>
            </a:fld>
            <a:endParaRPr lang="en-US" dirty="0"/>
          </a:p>
        </p:txBody>
      </p:sp>
      <p:sp>
        <p:nvSpPr>
          <p:cNvPr id="3" name="Content Placeholder 2"/>
          <p:cNvSpPr>
            <a:spLocks noGrp="1"/>
          </p:cNvSpPr>
          <p:nvPr>
            <p:ph idx="1"/>
          </p:nvPr>
        </p:nvSpPr>
        <p:spPr/>
        <p:txBody>
          <a:bodyPr/>
          <a:lstStyle/>
          <a:p>
            <a:pPr algn="just"/>
            <a:r>
              <a:rPr lang="en-US" dirty="0"/>
              <a:t>For inserting pictures into our web page, we can use the &lt;</a:t>
            </a:r>
            <a:r>
              <a:rPr lang="en-US" dirty="0" err="1"/>
              <a:t>img</a:t>
            </a:r>
            <a:r>
              <a:rPr lang="en-US" dirty="0"/>
              <a:t>&gt; tag.  </a:t>
            </a:r>
          </a:p>
          <a:p>
            <a:pPr algn="just"/>
            <a:r>
              <a:rPr lang="en-US" dirty="0"/>
              <a:t>The &lt;</a:t>
            </a:r>
            <a:r>
              <a:rPr lang="en-US" dirty="0" err="1"/>
              <a:t>img</a:t>
            </a:r>
            <a:r>
              <a:rPr lang="en-US" dirty="0"/>
              <a:t>&gt; tag is an </a:t>
            </a:r>
            <a:r>
              <a:rPr lang="en-US" dirty="0">
                <a:solidFill>
                  <a:srgbClr val="C00000"/>
                </a:solidFill>
              </a:rPr>
              <a:t>empty tag </a:t>
            </a:r>
            <a:r>
              <a:rPr lang="en-US" dirty="0"/>
              <a:t>which mean it has no ending tag (i.e. no &lt;/</a:t>
            </a:r>
            <a:r>
              <a:rPr lang="en-US" dirty="0" err="1"/>
              <a:t>img</a:t>
            </a:r>
            <a:r>
              <a:rPr lang="en-US" dirty="0"/>
              <a:t>&gt;) associated with it.</a:t>
            </a:r>
          </a:p>
          <a:p>
            <a:pPr algn="just"/>
            <a:r>
              <a:rPr lang="en-US" dirty="0"/>
              <a:t> The syntax of using &lt;</a:t>
            </a:r>
            <a:r>
              <a:rPr lang="en-US" dirty="0" err="1"/>
              <a:t>img</a:t>
            </a:r>
            <a:r>
              <a:rPr lang="en-US" dirty="0"/>
              <a:t>&gt; tag is:</a:t>
            </a:r>
          </a:p>
          <a:p>
            <a:pPr marL="0" indent="0" algn="just">
              <a:buNone/>
            </a:pPr>
            <a:endParaRPr lang="en-US" dirty="0">
              <a:solidFill>
                <a:srgbClr val="C00000"/>
              </a:solidFill>
            </a:endParaRPr>
          </a:p>
          <a:p>
            <a:pPr marL="0" indent="0" algn="ctr">
              <a:buNone/>
            </a:pPr>
            <a:r>
              <a:rPr lang="en-US" dirty="0">
                <a:solidFill>
                  <a:srgbClr val="C00000"/>
                </a:solidFill>
              </a:rPr>
              <a:t>&lt;</a:t>
            </a:r>
            <a:r>
              <a:rPr lang="en-US" dirty="0" err="1">
                <a:solidFill>
                  <a:srgbClr val="C00000"/>
                </a:solidFill>
              </a:rPr>
              <a:t>img</a:t>
            </a:r>
            <a:r>
              <a:rPr lang="en-US" dirty="0">
                <a:solidFill>
                  <a:srgbClr val="C00000"/>
                </a:solidFill>
              </a:rPr>
              <a:t> </a:t>
            </a:r>
            <a:r>
              <a:rPr lang="en-US" dirty="0" err="1">
                <a:solidFill>
                  <a:srgbClr val="C00000"/>
                </a:solidFill>
              </a:rPr>
              <a:t>src</a:t>
            </a:r>
            <a:r>
              <a:rPr lang="en-US" dirty="0">
                <a:solidFill>
                  <a:srgbClr val="C00000"/>
                </a:solidFill>
              </a:rPr>
              <a:t> = "path or URL" alt = "</a:t>
            </a:r>
            <a:r>
              <a:rPr lang="en-US" dirty="0" err="1">
                <a:solidFill>
                  <a:srgbClr val="C00000"/>
                </a:solidFill>
              </a:rPr>
              <a:t>alternate_text</a:t>
            </a:r>
            <a:r>
              <a:rPr lang="en-US" dirty="0">
                <a:solidFill>
                  <a:srgbClr val="C00000"/>
                </a:solidFill>
              </a:rPr>
              <a:t>"&gt;</a:t>
            </a:r>
          </a:p>
        </p:txBody>
      </p:sp>
    </p:spTree>
    <p:extLst>
      <p:ext uri="{BB962C8B-B14F-4D97-AF65-F5344CB8AC3E}">
        <p14:creationId xmlns:p14="http://schemas.microsoft.com/office/powerpoint/2010/main" val="1263189661"/>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IMG Tag</a:t>
            </a:r>
            <a:br>
              <a:rPr lang="en-US" dirty="0"/>
            </a:br>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45</a:t>
            </a:fld>
            <a:endParaRPr lang="en-US" dirty="0"/>
          </a:p>
        </p:txBody>
      </p:sp>
      <p:sp>
        <p:nvSpPr>
          <p:cNvPr id="3" name="Content Placeholder 2"/>
          <p:cNvSpPr>
            <a:spLocks noGrp="1"/>
          </p:cNvSpPr>
          <p:nvPr>
            <p:ph idx="1"/>
          </p:nvPr>
        </p:nvSpPr>
        <p:spPr/>
        <p:txBody>
          <a:bodyPr/>
          <a:lstStyle/>
          <a:p>
            <a:pPr algn="just"/>
            <a:r>
              <a:rPr lang="en-US" b="1" dirty="0"/>
              <a:t>SRC attribute of IMG Tag:</a:t>
            </a:r>
          </a:p>
          <a:p>
            <a:pPr lvl="1" algn="just"/>
            <a:r>
              <a:rPr lang="en-US" dirty="0"/>
              <a:t>This attribute helps in specifying the image's source, which means this, instruct your web browser from which location it must fetch the particular picture (in other words specify the path). SRC attribute takes path or URL as its value in quotes.</a:t>
            </a:r>
          </a:p>
          <a:p>
            <a:pPr lvl="1" algn="just"/>
            <a:r>
              <a:rPr lang="en-US" dirty="0"/>
              <a:t>The source's image may exist locally on your computer (need a path to specify) or may reside somewhere in the web server (need URL to specify). </a:t>
            </a:r>
          </a:p>
          <a:p>
            <a:pPr lvl="1" algn="just"/>
            <a:r>
              <a:rPr lang="en-US" dirty="0"/>
              <a:t>For images in your local PC, either you have to set the entire path or bring that particular image's copy in a particular folder in which your .html file (in which you want to add image) is also residing</a:t>
            </a:r>
          </a:p>
          <a:p>
            <a:pPr marL="57150" indent="0" algn="just">
              <a:buNone/>
            </a:pPr>
            <a:r>
              <a:rPr lang="en-US" sz="2800" dirty="0"/>
              <a:t>&lt;</a:t>
            </a:r>
            <a:r>
              <a:rPr lang="en-US" sz="2800" dirty="0" err="1"/>
              <a:t>img</a:t>
            </a:r>
            <a:r>
              <a:rPr lang="en-US" sz="2800" dirty="0"/>
              <a:t> </a:t>
            </a:r>
            <a:r>
              <a:rPr lang="en-US" sz="2800" dirty="0" err="1"/>
              <a:t>src</a:t>
            </a:r>
            <a:r>
              <a:rPr lang="en-US" sz="2800" dirty="0"/>
              <a:t>="http://xyz.com/wallpaper.jpg" alt="Wallpaper"&gt;</a:t>
            </a:r>
          </a:p>
          <a:p>
            <a:pPr marL="0" indent="0" algn="just">
              <a:buNone/>
            </a:pPr>
            <a:endParaRPr lang="en-US" dirty="0">
              <a:solidFill>
                <a:srgbClr val="C00000"/>
              </a:solidFill>
            </a:endParaRPr>
          </a:p>
        </p:txBody>
      </p:sp>
    </p:spTree>
    <p:extLst>
      <p:ext uri="{BB962C8B-B14F-4D97-AF65-F5344CB8AC3E}">
        <p14:creationId xmlns:p14="http://schemas.microsoft.com/office/powerpoint/2010/main" val="265543785"/>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IMG Tag</a:t>
            </a:r>
            <a:br>
              <a:rPr lang="en-US" dirty="0"/>
            </a:br>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46</a:t>
            </a:fld>
            <a:endParaRPr lang="en-US" dirty="0"/>
          </a:p>
        </p:txBody>
      </p:sp>
      <p:sp>
        <p:nvSpPr>
          <p:cNvPr id="3" name="Content Placeholder 2"/>
          <p:cNvSpPr>
            <a:spLocks noGrp="1"/>
          </p:cNvSpPr>
          <p:nvPr>
            <p:ph idx="1"/>
          </p:nvPr>
        </p:nvSpPr>
        <p:spPr/>
        <p:txBody>
          <a:bodyPr/>
          <a:lstStyle/>
          <a:p>
            <a:pPr algn="just"/>
            <a:r>
              <a:rPr lang="en-US" b="1" dirty="0"/>
              <a:t> The alt attribute of IMG Tag:</a:t>
            </a:r>
          </a:p>
          <a:p>
            <a:pPr lvl="1" algn="just"/>
            <a:r>
              <a:rPr lang="en-US" dirty="0"/>
              <a:t>This attribute of Image Tag or &lt;</a:t>
            </a:r>
            <a:r>
              <a:rPr lang="en-US" dirty="0" err="1"/>
              <a:t>img</a:t>
            </a:r>
            <a:r>
              <a:rPr lang="en-US" dirty="0"/>
              <a:t>&gt; tag allows you in defining an alternative text in case your browser becomes unsuccessful in loading the image. </a:t>
            </a:r>
          </a:p>
          <a:p>
            <a:pPr lvl="1" algn="just"/>
            <a:r>
              <a:rPr lang="en-US" dirty="0"/>
              <a:t>There may be situations when your browser might not be able to display that particular image either because of slow connection or server error or any other reason. </a:t>
            </a:r>
          </a:p>
          <a:p>
            <a:pPr lvl="1" algn="just"/>
            <a:r>
              <a:rPr lang="en-US" dirty="0"/>
              <a:t>Moreover, search engines take up those alternate texts given to images and help to find articles or content related to that text.</a:t>
            </a:r>
          </a:p>
          <a:p>
            <a:pPr marL="0" indent="0" algn="just">
              <a:buNone/>
            </a:pPr>
            <a:r>
              <a:rPr lang="en-US" dirty="0"/>
              <a:t>&lt;</a:t>
            </a:r>
            <a:r>
              <a:rPr lang="en-US" dirty="0" err="1"/>
              <a:t>img</a:t>
            </a:r>
            <a:r>
              <a:rPr lang="en-US" dirty="0"/>
              <a:t> </a:t>
            </a:r>
            <a:r>
              <a:rPr lang="en-US" dirty="0" err="1"/>
              <a:t>src</a:t>
            </a:r>
            <a:r>
              <a:rPr lang="en-US" dirty="0"/>
              <a:t>= “ju.jpg" alt =“Jahangirnagar University"&gt;</a:t>
            </a:r>
            <a:endParaRPr lang="en-US" dirty="0">
              <a:solidFill>
                <a:srgbClr val="C00000"/>
              </a:solidFill>
            </a:endParaRPr>
          </a:p>
        </p:txBody>
      </p:sp>
    </p:spTree>
    <p:extLst>
      <p:ext uri="{BB962C8B-B14F-4D97-AF65-F5344CB8AC3E}">
        <p14:creationId xmlns:p14="http://schemas.microsoft.com/office/powerpoint/2010/main" val="2295860604"/>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IMG Tag</a:t>
            </a:r>
            <a:br>
              <a:rPr lang="en-US" dirty="0"/>
            </a:br>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47</a:t>
            </a:fld>
            <a:endParaRPr lang="en-US" dirty="0"/>
          </a:p>
        </p:txBody>
      </p:sp>
      <p:sp>
        <p:nvSpPr>
          <p:cNvPr id="3" name="Content Placeholder 2"/>
          <p:cNvSpPr>
            <a:spLocks noGrp="1"/>
          </p:cNvSpPr>
          <p:nvPr>
            <p:ph idx="1"/>
          </p:nvPr>
        </p:nvSpPr>
        <p:spPr/>
        <p:txBody>
          <a:bodyPr/>
          <a:lstStyle/>
          <a:p>
            <a:pPr algn="just"/>
            <a:r>
              <a:rPr lang="en-US" b="1" dirty="0"/>
              <a:t> The border attribute of IMG Tag:</a:t>
            </a:r>
          </a:p>
          <a:p>
            <a:pPr lvl="1" algn="just"/>
            <a:r>
              <a:rPr lang="en-US" dirty="0"/>
              <a:t>The </a:t>
            </a:r>
            <a:r>
              <a:rPr lang="en-US" dirty="0">
                <a:solidFill>
                  <a:srgbClr val="C00000"/>
                </a:solidFill>
              </a:rPr>
              <a:t>default value of border is assigned as "0px"</a:t>
            </a:r>
            <a:r>
              <a:rPr lang="en-US" dirty="0"/>
              <a:t> to every image. </a:t>
            </a:r>
          </a:p>
          <a:p>
            <a:pPr lvl="1" algn="just"/>
            <a:r>
              <a:rPr lang="en-US" dirty="0"/>
              <a:t>For displaying the borders all around the image, you have to implement the border attribute of the IMG tag. </a:t>
            </a:r>
          </a:p>
          <a:p>
            <a:pPr lvl="1" algn="just"/>
            <a:r>
              <a:rPr lang="en-US" dirty="0"/>
              <a:t>Here's the example of how it needs to be applied:</a:t>
            </a:r>
          </a:p>
          <a:p>
            <a:pPr marL="457200" lvl="1" indent="0" algn="just">
              <a:buNone/>
            </a:pPr>
            <a:r>
              <a:rPr lang="en-US" dirty="0"/>
              <a:t>&lt;</a:t>
            </a:r>
            <a:r>
              <a:rPr lang="en-US" dirty="0" err="1"/>
              <a:t>img</a:t>
            </a:r>
            <a:r>
              <a:rPr lang="en-US" dirty="0"/>
              <a:t> </a:t>
            </a:r>
            <a:r>
              <a:rPr lang="en-US" dirty="0" err="1"/>
              <a:t>src</a:t>
            </a:r>
            <a:r>
              <a:rPr lang="en-US" dirty="0"/>
              <a:t>="guitar.jpg" height="30px" width="30px" border="6"&gt;</a:t>
            </a:r>
            <a:endParaRPr lang="en-US" dirty="0">
              <a:solidFill>
                <a:srgbClr val="C00000"/>
              </a:solidFill>
            </a:endParaRPr>
          </a:p>
        </p:txBody>
      </p:sp>
    </p:spTree>
    <p:extLst>
      <p:ext uri="{BB962C8B-B14F-4D97-AF65-F5344CB8AC3E}">
        <p14:creationId xmlns:p14="http://schemas.microsoft.com/office/powerpoint/2010/main" val="791778945"/>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IMG Tag</a:t>
            </a:r>
            <a:br>
              <a:rPr lang="en-US" dirty="0"/>
            </a:br>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48</a:t>
            </a:fld>
            <a:endParaRPr lang="en-US" dirty="0"/>
          </a:p>
        </p:txBody>
      </p:sp>
      <p:sp>
        <p:nvSpPr>
          <p:cNvPr id="3" name="Content Placeholder 2"/>
          <p:cNvSpPr>
            <a:spLocks noGrp="1"/>
          </p:cNvSpPr>
          <p:nvPr>
            <p:ph idx="1"/>
          </p:nvPr>
        </p:nvSpPr>
        <p:spPr/>
        <p:txBody>
          <a:bodyPr/>
          <a:lstStyle/>
          <a:p>
            <a:pPr algn="just"/>
            <a:r>
              <a:rPr lang="en-US" b="1" dirty="0"/>
              <a:t> The </a:t>
            </a:r>
            <a:r>
              <a:rPr lang="en-US" b="1" dirty="0" err="1"/>
              <a:t>hspace</a:t>
            </a:r>
            <a:r>
              <a:rPr lang="en-US" b="1" dirty="0"/>
              <a:t> attribute </a:t>
            </a:r>
          </a:p>
          <a:p>
            <a:pPr lvl="1" algn="just"/>
            <a:r>
              <a:rPr lang="en-US" dirty="0" err="1"/>
              <a:t>Hspace</a:t>
            </a:r>
            <a:r>
              <a:rPr lang="en-US" dirty="0"/>
              <a:t> attribute is used for providing horizontal spacing all around your image. It takes value in the form: 20 or 20%.</a:t>
            </a:r>
          </a:p>
          <a:p>
            <a:pPr algn="just"/>
            <a:r>
              <a:rPr lang="en-US" b="1" dirty="0"/>
              <a:t>The </a:t>
            </a:r>
            <a:r>
              <a:rPr lang="en-US" b="1" dirty="0" err="1"/>
              <a:t>vspace</a:t>
            </a:r>
            <a:r>
              <a:rPr lang="en-US" b="1" dirty="0"/>
              <a:t> attribute</a:t>
            </a:r>
          </a:p>
          <a:p>
            <a:pPr lvl="1" algn="just"/>
            <a:r>
              <a:rPr lang="en-US" dirty="0" err="1"/>
              <a:t>Vspace</a:t>
            </a:r>
            <a:r>
              <a:rPr lang="en-US" dirty="0"/>
              <a:t> attribute is used for providing vertical spacing all around your image. It also takes value in the form: 20 or 20%. </a:t>
            </a:r>
          </a:p>
          <a:p>
            <a:pPr algn="just"/>
            <a:r>
              <a:rPr lang="en-US" dirty="0"/>
              <a:t>Both these attributes are used in situations where you want to maintain some gapping between your image and text.</a:t>
            </a:r>
          </a:p>
          <a:p>
            <a:pPr lvl="1" algn="just"/>
            <a:endParaRPr lang="en-US" dirty="0"/>
          </a:p>
        </p:txBody>
      </p:sp>
    </p:spTree>
    <p:extLst>
      <p:ext uri="{BB962C8B-B14F-4D97-AF65-F5344CB8AC3E}">
        <p14:creationId xmlns:p14="http://schemas.microsoft.com/office/powerpoint/2010/main" val="1308716368"/>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IMG Tag</a:t>
            </a:r>
            <a:br>
              <a:rPr lang="en-US" dirty="0"/>
            </a:br>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49</a:t>
            </a:fld>
            <a:endParaRPr lang="en-US" dirty="0"/>
          </a:p>
        </p:txBody>
      </p:sp>
      <p:sp>
        <p:nvSpPr>
          <p:cNvPr id="3" name="Content Placeholder 2"/>
          <p:cNvSpPr>
            <a:spLocks noGrp="1"/>
          </p:cNvSpPr>
          <p:nvPr>
            <p:ph idx="1"/>
          </p:nvPr>
        </p:nvSpPr>
        <p:spPr/>
        <p:txBody>
          <a:bodyPr/>
          <a:lstStyle/>
          <a:p>
            <a:pPr algn="just"/>
            <a:r>
              <a:rPr lang="en-US" b="1" dirty="0"/>
              <a:t> The height and width attribute </a:t>
            </a:r>
          </a:p>
          <a:p>
            <a:pPr lvl="1" algn="just"/>
            <a:r>
              <a:rPr lang="en-US" dirty="0"/>
              <a:t>In case you need a specific size of the image for fitting it into your web page, you can use the height and width attribute of the IMG tag. </a:t>
            </a:r>
          </a:p>
          <a:p>
            <a:pPr lvl="1" algn="just"/>
            <a:r>
              <a:rPr lang="en-US" dirty="0"/>
              <a:t>Here's an example:</a:t>
            </a:r>
          </a:p>
          <a:p>
            <a:pPr marL="457200" lvl="1" indent="0">
              <a:buNone/>
            </a:pPr>
            <a:r>
              <a:rPr lang="en-US" sz="2400" dirty="0">
                <a:solidFill>
                  <a:srgbClr val="000088"/>
                </a:solidFill>
                <a:latin typeface="Source Code Pro"/>
              </a:rPr>
              <a:t>&lt;</a:t>
            </a:r>
            <a:r>
              <a:rPr lang="en-US" sz="2400" dirty="0" err="1">
                <a:solidFill>
                  <a:srgbClr val="000088"/>
                </a:solidFill>
                <a:latin typeface="Source Code Pro"/>
              </a:rPr>
              <a:t>img</a:t>
            </a:r>
            <a:r>
              <a:rPr lang="en-US" sz="2400" dirty="0">
                <a:solidFill>
                  <a:srgbClr val="000000"/>
                </a:solidFill>
                <a:latin typeface="Source Code Pro"/>
              </a:rPr>
              <a:t> </a:t>
            </a:r>
            <a:r>
              <a:rPr lang="en-US" sz="2400" dirty="0" err="1">
                <a:solidFill>
                  <a:srgbClr val="660066"/>
                </a:solidFill>
                <a:latin typeface="Source Code Pro"/>
              </a:rPr>
              <a:t>src</a:t>
            </a:r>
            <a:r>
              <a:rPr lang="en-US" sz="2400" dirty="0">
                <a:solidFill>
                  <a:srgbClr val="666600"/>
                </a:solidFill>
                <a:latin typeface="Source Code Pro"/>
              </a:rPr>
              <a:t>=</a:t>
            </a:r>
            <a:r>
              <a:rPr lang="en-US" sz="2400" dirty="0">
                <a:solidFill>
                  <a:srgbClr val="008800"/>
                </a:solidFill>
                <a:latin typeface="Source Code Pro"/>
              </a:rPr>
              <a:t>"guitar.jpg"</a:t>
            </a:r>
            <a:r>
              <a:rPr lang="en-US" sz="2400" dirty="0">
                <a:solidFill>
                  <a:srgbClr val="000000"/>
                </a:solidFill>
                <a:latin typeface="Source Code Pro"/>
              </a:rPr>
              <a:t> </a:t>
            </a:r>
            <a:r>
              <a:rPr lang="en-US" sz="2400" dirty="0">
                <a:solidFill>
                  <a:srgbClr val="660066"/>
                </a:solidFill>
                <a:latin typeface="Source Code Pro"/>
              </a:rPr>
              <a:t>height</a:t>
            </a:r>
            <a:r>
              <a:rPr lang="en-US" sz="2400" dirty="0">
                <a:solidFill>
                  <a:srgbClr val="666600"/>
                </a:solidFill>
                <a:latin typeface="Source Code Pro"/>
              </a:rPr>
              <a:t>=</a:t>
            </a:r>
            <a:r>
              <a:rPr lang="en-US" sz="2400" dirty="0">
                <a:solidFill>
                  <a:srgbClr val="008800"/>
                </a:solidFill>
                <a:latin typeface="Source Code Pro"/>
              </a:rPr>
              <a:t>"40px"</a:t>
            </a:r>
            <a:r>
              <a:rPr lang="en-US" sz="2400" dirty="0">
                <a:solidFill>
                  <a:srgbClr val="000000"/>
                </a:solidFill>
                <a:latin typeface="Source Code Pro"/>
              </a:rPr>
              <a:t> </a:t>
            </a:r>
            <a:r>
              <a:rPr lang="en-US" sz="2400" dirty="0">
                <a:solidFill>
                  <a:srgbClr val="660066"/>
                </a:solidFill>
                <a:latin typeface="Source Code Pro"/>
              </a:rPr>
              <a:t>width</a:t>
            </a:r>
            <a:r>
              <a:rPr lang="en-US" sz="2400" dirty="0">
                <a:solidFill>
                  <a:srgbClr val="666600"/>
                </a:solidFill>
                <a:latin typeface="Source Code Pro"/>
              </a:rPr>
              <a:t>=</a:t>
            </a:r>
            <a:r>
              <a:rPr lang="en-US" sz="2400" dirty="0">
                <a:solidFill>
                  <a:srgbClr val="008800"/>
                </a:solidFill>
                <a:latin typeface="Source Code Pro"/>
              </a:rPr>
              <a:t>"80px"</a:t>
            </a:r>
            <a:r>
              <a:rPr lang="en-US" sz="2400" dirty="0">
                <a:solidFill>
                  <a:srgbClr val="000088"/>
                </a:solidFill>
                <a:latin typeface="Source Code Pro"/>
              </a:rPr>
              <a:t>&gt;</a:t>
            </a:r>
            <a:r>
              <a:rPr lang="en-US" sz="2400" dirty="0">
                <a:solidFill>
                  <a:srgbClr val="000000"/>
                </a:solidFill>
                <a:latin typeface="Source Code Pro"/>
              </a:rPr>
              <a:t> </a:t>
            </a:r>
          </a:p>
          <a:p>
            <a:pPr marL="457200" lvl="1" indent="0" algn="just">
              <a:buNone/>
            </a:pPr>
            <a:r>
              <a:rPr lang="en-US" dirty="0">
                <a:solidFill>
                  <a:srgbClr val="000088"/>
                </a:solidFill>
                <a:latin typeface="Source Code Pro"/>
              </a:rPr>
              <a:t>&lt;</a:t>
            </a:r>
            <a:r>
              <a:rPr lang="en-US" dirty="0" err="1">
                <a:solidFill>
                  <a:srgbClr val="000088"/>
                </a:solidFill>
                <a:latin typeface="Source Code Pro"/>
              </a:rPr>
              <a:t>br</a:t>
            </a:r>
            <a:r>
              <a:rPr lang="en-US" dirty="0">
                <a:solidFill>
                  <a:srgbClr val="000088"/>
                </a:solidFill>
                <a:latin typeface="Source Code Pro"/>
              </a:rPr>
              <a:t>/&gt;</a:t>
            </a:r>
            <a:r>
              <a:rPr lang="en-US" dirty="0">
                <a:solidFill>
                  <a:srgbClr val="000000"/>
                </a:solidFill>
                <a:latin typeface="Source Code Pro"/>
              </a:rPr>
              <a:t> </a:t>
            </a:r>
          </a:p>
          <a:p>
            <a:pPr marL="457200" lvl="1" indent="0">
              <a:buNone/>
            </a:pPr>
            <a:r>
              <a:rPr lang="en-US" sz="2400" dirty="0">
                <a:solidFill>
                  <a:srgbClr val="000088"/>
                </a:solidFill>
                <a:latin typeface="Source Code Pro"/>
              </a:rPr>
              <a:t>&lt;</a:t>
            </a:r>
            <a:r>
              <a:rPr lang="en-US" sz="2400" dirty="0" err="1">
                <a:solidFill>
                  <a:srgbClr val="000088"/>
                </a:solidFill>
                <a:latin typeface="Source Code Pro"/>
              </a:rPr>
              <a:t>img</a:t>
            </a:r>
            <a:r>
              <a:rPr lang="en-US" sz="2400" dirty="0">
                <a:solidFill>
                  <a:srgbClr val="000000"/>
                </a:solidFill>
                <a:latin typeface="Source Code Pro"/>
              </a:rPr>
              <a:t> </a:t>
            </a:r>
            <a:r>
              <a:rPr lang="en-US" sz="2400" dirty="0" err="1">
                <a:solidFill>
                  <a:srgbClr val="660066"/>
                </a:solidFill>
                <a:latin typeface="Source Code Pro"/>
              </a:rPr>
              <a:t>src</a:t>
            </a:r>
            <a:r>
              <a:rPr lang="en-US" sz="2400" dirty="0">
                <a:solidFill>
                  <a:srgbClr val="666600"/>
                </a:solidFill>
                <a:latin typeface="Source Code Pro"/>
              </a:rPr>
              <a:t>=</a:t>
            </a:r>
            <a:r>
              <a:rPr lang="en-US" sz="2400" dirty="0">
                <a:solidFill>
                  <a:srgbClr val="008800"/>
                </a:solidFill>
                <a:latin typeface="Source Code Pro"/>
              </a:rPr>
              <a:t>"guitar.jpg"</a:t>
            </a:r>
            <a:r>
              <a:rPr lang="en-US" sz="2400" dirty="0">
                <a:solidFill>
                  <a:srgbClr val="000000"/>
                </a:solidFill>
                <a:latin typeface="Source Code Pro"/>
              </a:rPr>
              <a:t> </a:t>
            </a:r>
            <a:r>
              <a:rPr lang="en-US" sz="2400" dirty="0">
                <a:solidFill>
                  <a:srgbClr val="660066"/>
                </a:solidFill>
                <a:latin typeface="Source Code Pro"/>
              </a:rPr>
              <a:t>title</a:t>
            </a:r>
            <a:r>
              <a:rPr lang="en-US" sz="2400" dirty="0">
                <a:solidFill>
                  <a:srgbClr val="666600"/>
                </a:solidFill>
                <a:latin typeface="Source Code Pro"/>
              </a:rPr>
              <a:t>=</a:t>
            </a:r>
            <a:r>
              <a:rPr lang="en-US" sz="2400" dirty="0">
                <a:solidFill>
                  <a:srgbClr val="008800"/>
                </a:solidFill>
                <a:latin typeface="Source Code Pro"/>
              </a:rPr>
              <a:t>"Forest" </a:t>
            </a:r>
            <a:r>
              <a:rPr lang="en-US" sz="2400" dirty="0">
                <a:solidFill>
                  <a:srgbClr val="660066"/>
                </a:solidFill>
                <a:latin typeface="Source Code Pro"/>
              </a:rPr>
              <a:t>height</a:t>
            </a:r>
            <a:r>
              <a:rPr lang="en-US" sz="2400" dirty="0">
                <a:solidFill>
                  <a:srgbClr val="666600"/>
                </a:solidFill>
                <a:latin typeface="Source Code Pro"/>
              </a:rPr>
              <a:t>=</a:t>
            </a:r>
            <a:r>
              <a:rPr lang="en-US" sz="2400" dirty="0">
                <a:solidFill>
                  <a:srgbClr val="008800"/>
                </a:solidFill>
                <a:latin typeface="Source Code Pro"/>
              </a:rPr>
              <a:t>"25%"</a:t>
            </a:r>
            <a:r>
              <a:rPr lang="en-US" sz="2400" dirty="0">
                <a:solidFill>
                  <a:srgbClr val="000000"/>
                </a:solidFill>
                <a:latin typeface="Source Code Pro"/>
              </a:rPr>
              <a:t> </a:t>
            </a:r>
            <a:r>
              <a:rPr lang="en-US" sz="2400" dirty="0">
                <a:solidFill>
                  <a:srgbClr val="660066"/>
                </a:solidFill>
                <a:latin typeface="Source Code Pro"/>
              </a:rPr>
              <a:t>width</a:t>
            </a:r>
            <a:r>
              <a:rPr lang="en-US" sz="2400" dirty="0">
                <a:solidFill>
                  <a:srgbClr val="666600"/>
                </a:solidFill>
                <a:latin typeface="Source Code Pro"/>
              </a:rPr>
              <a:t>=</a:t>
            </a:r>
            <a:r>
              <a:rPr lang="en-US" sz="2400" dirty="0">
                <a:solidFill>
                  <a:srgbClr val="008800"/>
                </a:solidFill>
                <a:latin typeface="Source Code Pro"/>
              </a:rPr>
              <a:t>"30%"</a:t>
            </a:r>
            <a:r>
              <a:rPr lang="en-US" sz="2400" dirty="0">
                <a:solidFill>
                  <a:srgbClr val="000088"/>
                </a:solidFill>
                <a:latin typeface="Source Code Pro"/>
              </a:rPr>
              <a:t>&gt;</a:t>
            </a:r>
          </a:p>
          <a:p>
            <a:pPr marL="457200" lvl="1" indent="0" algn="just">
              <a:buNone/>
            </a:pPr>
            <a:r>
              <a:rPr lang="en-US" dirty="0"/>
              <a:t>You can use both </a:t>
            </a:r>
            <a:r>
              <a:rPr lang="en-US" dirty="0" err="1"/>
              <a:t>px</a:t>
            </a:r>
            <a:r>
              <a:rPr lang="en-US" dirty="0"/>
              <a:t> (pixels) and % (percent) as a relative unit for specifying size (here height and width) of the image.</a:t>
            </a:r>
          </a:p>
        </p:txBody>
      </p:sp>
    </p:spTree>
    <p:extLst>
      <p:ext uri="{BB962C8B-B14F-4D97-AF65-F5344CB8AC3E}">
        <p14:creationId xmlns:p14="http://schemas.microsoft.com/office/powerpoint/2010/main" val="347020618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HTML</a:t>
            </a:r>
            <a:br>
              <a:rPr lang="en-US" dirty="0"/>
            </a:br>
            <a:endParaRPr lang="en-US" dirty="0"/>
          </a:p>
        </p:txBody>
      </p:sp>
      <p:sp>
        <p:nvSpPr>
          <p:cNvPr id="3" name="Content Placeholder 2"/>
          <p:cNvSpPr>
            <a:spLocks noGrp="1"/>
          </p:cNvSpPr>
          <p:nvPr>
            <p:ph idx="1"/>
          </p:nvPr>
        </p:nvSpPr>
        <p:spPr>
          <a:xfrm>
            <a:off x="0" y="821055"/>
            <a:ext cx="9144000" cy="5731228"/>
          </a:xfrm>
        </p:spPr>
        <p:txBody>
          <a:bodyPr/>
          <a:lstStyle/>
          <a:p>
            <a:pPr algn="just"/>
            <a:r>
              <a:rPr lang="en-US" dirty="0"/>
              <a:t>SGML is wickedly difficult, and was designed for massive document collections. </a:t>
            </a:r>
          </a:p>
          <a:p>
            <a:pPr algn="just"/>
            <a:r>
              <a:rPr lang="en-US" dirty="0"/>
              <a:t>Fortunately, HTML is much simpler! However, SGML has useful features that HTML lacks. </a:t>
            </a:r>
          </a:p>
          <a:p>
            <a:pPr algn="just"/>
            <a:r>
              <a:rPr lang="en-US" dirty="0"/>
              <a:t>For this reason, markup language and software experts have developed a new language, called </a:t>
            </a:r>
            <a:r>
              <a:rPr lang="en-US" dirty="0">
                <a:solidFill>
                  <a:srgbClr val="C00000"/>
                </a:solidFill>
              </a:rPr>
              <a:t>XML</a:t>
            </a:r>
            <a:r>
              <a:rPr lang="en-US" dirty="0"/>
              <a:t> (the </a:t>
            </a:r>
            <a:r>
              <a:rPr lang="en-US" dirty="0" err="1">
                <a:solidFill>
                  <a:srgbClr val="C00000"/>
                </a:solidFill>
              </a:rPr>
              <a:t>eXtensible</a:t>
            </a:r>
            <a:r>
              <a:rPr lang="en-US" dirty="0">
                <a:solidFill>
                  <a:srgbClr val="C00000"/>
                </a:solidFill>
              </a:rPr>
              <a:t> markup language</a:t>
            </a:r>
            <a:r>
              <a:rPr lang="en-US" dirty="0"/>
              <a:t>) which has most of the useful features of HTML and SGML.</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5</a:t>
            </a:fld>
            <a:endParaRPr lang="en-US"/>
          </a:p>
        </p:txBody>
      </p:sp>
    </p:spTree>
    <p:extLst>
      <p:ext uri="{BB962C8B-B14F-4D97-AF65-F5344CB8AC3E}">
        <p14:creationId xmlns:p14="http://schemas.microsoft.com/office/powerpoint/2010/main" val="717103726"/>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Anchor Tag</a:t>
            </a:r>
            <a:br>
              <a:rPr lang="en-US" dirty="0"/>
            </a:br>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50</a:t>
            </a:fld>
            <a:endParaRPr lang="en-US" dirty="0"/>
          </a:p>
        </p:txBody>
      </p:sp>
      <p:sp>
        <p:nvSpPr>
          <p:cNvPr id="3" name="Content Placeholder 2"/>
          <p:cNvSpPr>
            <a:spLocks noGrp="1"/>
          </p:cNvSpPr>
          <p:nvPr>
            <p:ph idx="1"/>
          </p:nvPr>
        </p:nvSpPr>
        <p:spPr/>
        <p:txBody>
          <a:bodyPr/>
          <a:lstStyle/>
          <a:p>
            <a:pPr algn="just"/>
            <a:r>
              <a:rPr lang="en-US" dirty="0"/>
              <a:t>You might know that </a:t>
            </a:r>
            <a:r>
              <a:rPr lang="en-US" dirty="0">
                <a:solidFill>
                  <a:srgbClr val="C00000"/>
                </a:solidFill>
              </a:rPr>
              <a:t>hyperlink</a:t>
            </a:r>
            <a:r>
              <a:rPr lang="en-US" dirty="0"/>
              <a:t> which is a powerful means of browsing from web pages and websites. </a:t>
            </a:r>
          </a:p>
          <a:p>
            <a:pPr algn="just"/>
            <a:r>
              <a:rPr lang="en-US" dirty="0"/>
              <a:t>It is developed for sending the readers or those who will perform surfing from one web page to another without opening a new tab or window.</a:t>
            </a:r>
          </a:p>
          <a:p>
            <a:pPr algn="just"/>
            <a:r>
              <a:rPr lang="en-US" dirty="0"/>
              <a:t> This is in general term said to as link and is given a reference to jump to another page or document or from one part of the same page to another using a </a:t>
            </a:r>
            <a:r>
              <a:rPr lang="en-US" dirty="0">
                <a:solidFill>
                  <a:srgbClr val="C00000"/>
                </a:solidFill>
              </a:rPr>
              <a:t>hypertext.</a:t>
            </a:r>
          </a:p>
          <a:p>
            <a:pPr algn="just"/>
            <a:r>
              <a:rPr lang="en-US" dirty="0"/>
              <a:t>The </a:t>
            </a:r>
            <a:r>
              <a:rPr lang="en-US" dirty="0">
                <a:solidFill>
                  <a:srgbClr val="C00000"/>
                </a:solidFill>
              </a:rPr>
              <a:t>Anchor</a:t>
            </a:r>
            <a:r>
              <a:rPr lang="en-US" dirty="0"/>
              <a:t> tag in HTML can be defined as a means to create a hyperlink.</a:t>
            </a:r>
            <a:endParaRPr lang="en-US" dirty="0">
              <a:solidFill>
                <a:srgbClr val="C00000"/>
              </a:solidFill>
            </a:endParaRPr>
          </a:p>
        </p:txBody>
      </p:sp>
    </p:spTree>
    <p:extLst>
      <p:ext uri="{BB962C8B-B14F-4D97-AF65-F5344CB8AC3E}">
        <p14:creationId xmlns:p14="http://schemas.microsoft.com/office/powerpoint/2010/main" val="984709048"/>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Anchor Tag</a:t>
            </a:r>
            <a:br>
              <a:rPr lang="en-US" dirty="0"/>
            </a:br>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51</a:t>
            </a:fld>
            <a:endParaRPr lang="en-US" dirty="0"/>
          </a:p>
        </p:txBody>
      </p:sp>
      <p:sp>
        <p:nvSpPr>
          <p:cNvPr id="3" name="Content Placeholder 2"/>
          <p:cNvSpPr>
            <a:spLocks noGrp="1"/>
          </p:cNvSpPr>
          <p:nvPr>
            <p:ph idx="1"/>
          </p:nvPr>
        </p:nvSpPr>
        <p:spPr/>
        <p:txBody>
          <a:bodyPr/>
          <a:lstStyle/>
          <a:p>
            <a:pPr algn="just"/>
            <a:r>
              <a:rPr lang="en-US" dirty="0"/>
              <a:t>Anchor can link your current page on which the text is being converted to hypertext via </a:t>
            </a:r>
            <a:r>
              <a:rPr lang="en-US" dirty="0">
                <a:solidFill>
                  <a:srgbClr val="C00000"/>
                </a:solidFill>
              </a:rPr>
              <a:t>&lt;a&gt;</a:t>
            </a:r>
            <a:r>
              <a:rPr lang="en-US" dirty="0"/>
              <a:t> (anchor tag) to another page.</a:t>
            </a:r>
          </a:p>
          <a:p>
            <a:pPr algn="just"/>
            <a:r>
              <a:rPr lang="en-US" dirty="0"/>
              <a:t>This anchoring from one page to another is made possible by the attribute "</a:t>
            </a:r>
            <a:r>
              <a:rPr lang="en-US" dirty="0" err="1">
                <a:solidFill>
                  <a:srgbClr val="C00000"/>
                </a:solidFill>
              </a:rPr>
              <a:t>href</a:t>
            </a:r>
            <a:r>
              <a:rPr lang="en-US" dirty="0"/>
              <a:t>", which can be abbreviated as (</a:t>
            </a:r>
            <a:r>
              <a:rPr lang="en-US" dirty="0">
                <a:solidFill>
                  <a:srgbClr val="C00000"/>
                </a:solidFill>
              </a:rPr>
              <a:t>hypertext reference</a:t>
            </a:r>
            <a:r>
              <a:rPr lang="en-US" dirty="0"/>
              <a:t>).</a:t>
            </a:r>
          </a:p>
          <a:p>
            <a:pPr algn="just"/>
            <a:r>
              <a:rPr lang="en-US" dirty="0">
                <a:solidFill>
                  <a:srgbClr val="C00000"/>
                </a:solidFill>
              </a:rPr>
              <a:t>Example:</a:t>
            </a:r>
          </a:p>
          <a:p>
            <a:pPr marL="857250" lvl="2" indent="0" algn="just">
              <a:buNone/>
            </a:pPr>
            <a:r>
              <a:rPr lang="en-US" dirty="0">
                <a:solidFill>
                  <a:srgbClr val="000088"/>
                </a:solidFill>
                <a:latin typeface="Source Code Pro"/>
              </a:rPr>
              <a:t>&lt;a </a:t>
            </a:r>
            <a:r>
              <a:rPr lang="en-US" dirty="0" err="1">
                <a:solidFill>
                  <a:srgbClr val="000088"/>
                </a:solidFill>
                <a:latin typeface="Source Code Pro"/>
              </a:rPr>
              <a:t>href</a:t>
            </a:r>
            <a:r>
              <a:rPr lang="en-US" dirty="0">
                <a:solidFill>
                  <a:srgbClr val="000088"/>
                </a:solidFill>
                <a:latin typeface="Source Code Pro"/>
              </a:rPr>
              <a:t> = "URL"&gt;Text Here&lt;/a&gt;</a:t>
            </a:r>
          </a:p>
          <a:p>
            <a:pPr marL="0" indent="0">
              <a:buNone/>
            </a:pPr>
            <a:r>
              <a:rPr lang="en-US" dirty="0">
                <a:solidFill>
                  <a:srgbClr val="C00000"/>
                </a:solidFill>
              </a:rPr>
              <a:t>If the present </a:t>
            </a:r>
            <a:r>
              <a:rPr lang="en-US" dirty="0" err="1">
                <a:solidFill>
                  <a:srgbClr val="C00000"/>
                </a:solidFill>
              </a:rPr>
              <a:t>url</a:t>
            </a:r>
            <a:r>
              <a:rPr lang="en-US" dirty="0">
                <a:solidFill>
                  <a:srgbClr val="C00000"/>
                </a:solidFill>
              </a:rPr>
              <a:t> is </a:t>
            </a:r>
            <a:r>
              <a:rPr lang="en-US" dirty="0">
                <a:solidFill>
                  <a:srgbClr val="C00000"/>
                </a:solidFill>
                <a:hlinkClick r:id="rId2"/>
              </a:rPr>
              <a:t>www.xyz.com</a:t>
            </a:r>
            <a:r>
              <a:rPr lang="en-US" dirty="0">
                <a:solidFill>
                  <a:srgbClr val="C00000"/>
                </a:solidFill>
              </a:rPr>
              <a:t> then clicking the </a:t>
            </a:r>
            <a:r>
              <a:rPr lang="en-US" u="sng" dirty="0">
                <a:solidFill>
                  <a:srgbClr val="C00000"/>
                </a:solidFill>
                <a:hlinkClick r:id="rId3"/>
              </a:rPr>
              <a:t>Text Here </a:t>
            </a:r>
            <a:r>
              <a:rPr lang="en-US" dirty="0">
                <a:solidFill>
                  <a:srgbClr val="C00000"/>
                </a:solidFill>
              </a:rPr>
              <a:t>will link to </a:t>
            </a:r>
            <a:r>
              <a:rPr lang="en-US" dirty="0">
                <a:solidFill>
                  <a:srgbClr val="C00000"/>
                </a:solidFill>
                <a:hlinkClick r:id="rId3"/>
              </a:rPr>
              <a:t>www.xyz.com/URL</a:t>
            </a:r>
            <a:r>
              <a:rPr lang="en-US" dirty="0">
                <a:solidFill>
                  <a:srgbClr val="C00000"/>
                </a:solidFill>
              </a:rPr>
              <a:t> </a:t>
            </a:r>
          </a:p>
        </p:txBody>
      </p:sp>
    </p:spTree>
    <p:extLst>
      <p:ext uri="{BB962C8B-B14F-4D97-AF65-F5344CB8AC3E}">
        <p14:creationId xmlns:p14="http://schemas.microsoft.com/office/powerpoint/2010/main" val="2163011756"/>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Anchor an Image</a:t>
            </a:r>
            <a:br>
              <a:rPr lang="en-US" dirty="0"/>
            </a:br>
            <a:endParaRPr lang="en-US" dirty="0"/>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52</a:t>
            </a:fld>
            <a:endParaRPr lang="en-US" dirty="0"/>
          </a:p>
        </p:txBody>
      </p:sp>
      <p:sp>
        <p:nvSpPr>
          <p:cNvPr id="3" name="Content Placeholder 2"/>
          <p:cNvSpPr>
            <a:spLocks noGrp="1"/>
          </p:cNvSpPr>
          <p:nvPr>
            <p:ph idx="1"/>
          </p:nvPr>
        </p:nvSpPr>
        <p:spPr/>
        <p:txBody>
          <a:bodyPr/>
          <a:lstStyle/>
          <a:p>
            <a:pPr algn="just"/>
            <a:r>
              <a:rPr lang="en-US" dirty="0"/>
              <a:t>Anchor tags can also be used to create hyperlink through images also. </a:t>
            </a:r>
          </a:p>
          <a:p>
            <a:pPr algn="just"/>
            <a:r>
              <a:rPr lang="en-US" dirty="0"/>
              <a:t>Here's a code snippet to show how to perform that.</a:t>
            </a:r>
          </a:p>
          <a:p>
            <a:pPr marL="0" indent="0" algn="just">
              <a:buNone/>
            </a:pPr>
            <a:r>
              <a:rPr lang="en-US" sz="2400" dirty="0">
                <a:solidFill>
                  <a:srgbClr val="000088"/>
                </a:solidFill>
                <a:latin typeface="Source Code Pro"/>
              </a:rPr>
              <a:t>&lt;html&gt;</a:t>
            </a:r>
            <a:r>
              <a:rPr lang="en-US" sz="2400" dirty="0">
                <a:solidFill>
                  <a:srgbClr val="000000"/>
                </a:solidFill>
                <a:latin typeface="Source Code Pro"/>
              </a:rPr>
              <a:t> </a:t>
            </a:r>
          </a:p>
          <a:p>
            <a:pPr marL="400050" lvl="1" indent="0" algn="just">
              <a:buNone/>
            </a:pPr>
            <a:r>
              <a:rPr lang="en-US" sz="2400" dirty="0">
                <a:solidFill>
                  <a:srgbClr val="000088"/>
                </a:solidFill>
                <a:latin typeface="Source Code Pro"/>
              </a:rPr>
              <a:t>&lt;body&gt;</a:t>
            </a:r>
            <a:r>
              <a:rPr lang="en-US" sz="2400" dirty="0">
                <a:solidFill>
                  <a:srgbClr val="000000"/>
                </a:solidFill>
                <a:latin typeface="Source Code Pro"/>
              </a:rPr>
              <a:t> </a:t>
            </a:r>
          </a:p>
          <a:p>
            <a:pPr marL="857250" lvl="2" indent="0" algn="just">
              <a:buNone/>
            </a:pPr>
            <a:r>
              <a:rPr lang="en-US" dirty="0">
                <a:solidFill>
                  <a:srgbClr val="000088"/>
                </a:solidFill>
                <a:latin typeface="Source Code Pro"/>
              </a:rPr>
              <a:t>&lt;a</a:t>
            </a:r>
            <a:r>
              <a:rPr lang="en-US" dirty="0">
                <a:solidFill>
                  <a:srgbClr val="000000"/>
                </a:solidFill>
                <a:latin typeface="Source Code Pro"/>
              </a:rPr>
              <a:t> </a:t>
            </a:r>
            <a:r>
              <a:rPr lang="en-US" dirty="0" err="1">
                <a:solidFill>
                  <a:srgbClr val="660066"/>
                </a:solidFill>
                <a:latin typeface="Source Code Pro"/>
              </a:rPr>
              <a:t>href</a:t>
            </a:r>
            <a:r>
              <a:rPr lang="en-US" dirty="0">
                <a:solidFill>
                  <a:srgbClr val="666600"/>
                </a:solidFill>
                <a:latin typeface="Source Code Pro"/>
              </a:rPr>
              <a:t>=</a:t>
            </a:r>
            <a:r>
              <a:rPr lang="en-US" dirty="0">
                <a:solidFill>
                  <a:srgbClr val="008800"/>
                </a:solidFill>
                <a:latin typeface="Source Code Pro"/>
              </a:rPr>
              <a:t>"https://www.example.com/"</a:t>
            </a:r>
            <a:r>
              <a:rPr lang="en-US" dirty="0">
                <a:solidFill>
                  <a:srgbClr val="000088"/>
                </a:solidFill>
                <a:latin typeface="Source Code Pro"/>
              </a:rPr>
              <a:t>&gt;</a:t>
            </a:r>
          </a:p>
          <a:p>
            <a:pPr marL="857250" lvl="2" indent="0" algn="just">
              <a:buNone/>
            </a:pPr>
            <a:r>
              <a:rPr lang="en-US" dirty="0">
                <a:solidFill>
                  <a:srgbClr val="000088"/>
                </a:solidFill>
                <a:latin typeface="Source Code Pro"/>
              </a:rPr>
              <a:t>&lt;img</a:t>
            </a:r>
            <a:r>
              <a:rPr lang="en-US" dirty="0">
                <a:solidFill>
                  <a:srgbClr val="000000"/>
                </a:solidFill>
                <a:latin typeface="Source Code Pro"/>
              </a:rPr>
              <a:t> </a:t>
            </a:r>
            <a:r>
              <a:rPr lang="en-US" dirty="0" err="1">
                <a:solidFill>
                  <a:srgbClr val="660066"/>
                </a:solidFill>
                <a:latin typeface="Source Code Pro"/>
              </a:rPr>
              <a:t>src</a:t>
            </a:r>
            <a:r>
              <a:rPr lang="en-US" dirty="0">
                <a:solidFill>
                  <a:srgbClr val="000000"/>
                </a:solidFill>
                <a:latin typeface="Source Code Pro"/>
              </a:rPr>
              <a:t> </a:t>
            </a:r>
            <a:r>
              <a:rPr lang="en-US" dirty="0">
                <a:solidFill>
                  <a:srgbClr val="666600"/>
                </a:solidFill>
                <a:latin typeface="Source Code Pro"/>
              </a:rPr>
              <a:t>=</a:t>
            </a:r>
            <a:r>
              <a:rPr lang="en-US" dirty="0">
                <a:solidFill>
                  <a:srgbClr val="008800"/>
                </a:solidFill>
                <a:latin typeface="Source Code Pro"/>
              </a:rPr>
              <a:t>"logo.jpg" /</a:t>
            </a:r>
            <a:r>
              <a:rPr lang="en-US" dirty="0">
                <a:solidFill>
                  <a:srgbClr val="000088"/>
                </a:solidFill>
                <a:latin typeface="Source Code Pro"/>
              </a:rPr>
              <a:t>&gt;</a:t>
            </a:r>
          </a:p>
          <a:p>
            <a:pPr marL="857250" lvl="2" indent="0" algn="just">
              <a:buNone/>
            </a:pPr>
            <a:r>
              <a:rPr lang="en-US" dirty="0">
                <a:solidFill>
                  <a:srgbClr val="000088"/>
                </a:solidFill>
                <a:latin typeface="Source Code Pro"/>
              </a:rPr>
              <a:t>&lt;/a&gt;</a:t>
            </a:r>
            <a:r>
              <a:rPr lang="en-US" dirty="0">
                <a:solidFill>
                  <a:srgbClr val="000000"/>
                </a:solidFill>
                <a:latin typeface="Source Code Pro"/>
              </a:rPr>
              <a:t> </a:t>
            </a:r>
          </a:p>
          <a:p>
            <a:pPr marL="400050" lvl="1" indent="0" algn="just">
              <a:buNone/>
            </a:pPr>
            <a:r>
              <a:rPr lang="en-US" sz="2400" dirty="0">
                <a:solidFill>
                  <a:srgbClr val="000088"/>
                </a:solidFill>
                <a:latin typeface="Source Code Pro"/>
              </a:rPr>
              <a:t>&lt;/body&gt;</a:t>
            </a:r>
            <a:r>
              <a:rPr lang="en-US" sz="2400" dirty="0">
                <a:solidFill>
                  <a:srgbClr val="000000"/>
                </a:solidFill>
                <a:latin typeface="Source Code Pro"/>
              </a:rPr>
              <a:t> </a:t>
            </a:r>
          </a:p>
          <a:p>
            <a:pPr marL="0" indent="0" algn="just">
              <a:buNone/>
            </a:pPr>
            <a:r>
              <a:rPr lang="en-US" sz="2400" dirty="0">
                <a:solidFill>
                  <a:srgbClr val="000088"/>
                </a:solidFill>
                <a:latin typeface="Source Code Pro"/>
              </a:rPr>
              <a:t>&lt;/html&gt;</a:t>
            </a:r>
            <a:endParaRPr lang="en-US" sz="2400" dirty="0">
              <a:solidFill>
                <a:srgbClr val="C00000"/>
              </a:solidFill>
            </a:endParaRPr>
          </a:p>
        </p:txBody>
      </p:sp>
    </p:spTree>
    <p:extLst>
      <p:ext uri="{BB962C8B-B14F-4D97-AF65-F5344CB8AC3E}">
        <p14:creationId xmlns:p14="http://schemas.microsoft.com/office/powerpoint/2010/main" val="3838582434"/>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026"/>
          <p:cNvSpPr>
            <a:spLocks noGrp="1" noChangeArrowheads="1"/>
          </p:cNvSpPr>
          <p:nvPr>
            <p:ph type="title"/>
          </p:nvPr>
        </p:nvSpPr>
        <p:spPr/>
        <p:txBody>
          <a:bodyPr/>
          <a:lstStyle/>
          <a:p>
            <a:r>
              <a:rPr lang="en-US" altLang="en-US" dirty="0"/>
              <a:t>Link to Email and Telephone</a:t>
            </a:r>
          </a:p>
        </p:txBody>
      </p:sp>
      <p:sp>
        <p:nvSpPr>
          <p:cNvPr id="95235" name="Rectangle 1027"/>
          <p:cNvSpPr>
            <a:spLocks noGrp="1" noChangeArrowheads="1"/>
          </p:cNvSpPr>
          <p:nvPr>
            <p:ph type="body" idx="1"/>
          </p:nvPr>
        </p:nvSpPr>
        <p:spPr/>
        <p:txBody>
          <a:bodyPr/>
          <a:lstStyle/>
          <a:p>
            <a:r>
              <a:rPr lang="en-US" altLang="en-US" dirty="0"/>
              <a:t>To create a link to an email address, type </a:t>
            </a:r>
          </a:p>
          <a:p>
            <a:pPr marL="457200" lvl="1" indent="0">
              <a:buNone/>
            </a:pPr>
            <a:r>
              <a:rPr lang="en-US" altLang="en-US" sz="2400" dirty="0">
                <a:solidFill>
                  <a:srgbClr val="000088"/>
                </a:solidFill>
                <a:latin typeface="Source Code Pro"/>
              </a:rPr>
              <a:t>&lt;a </a:t>
            </a:r>
            <a:r>
              <a:rPr lang="en-US" altLang="en-US" sz="2400" dirty="0" err="1">
                <a:solidFill>
                  <a:srgbClr val="000088"/>
                </a:solidFill>
                <a:latin typeface="Source Code Pro"/>
              </a:rPr>
              <a:t>href</a:t>
            </a:r>
            <a:r>
              <a:rPr lang="en-US" altLang="en-US" sz="2400" dirty="0">
                <a:solidFill>
                  <a:srgbClr val="000088"/>
                </a:solidFill>
                <a:latin typeface="Source Code Pro"/>
              </a:rPr>
              <a:t>="mailto:email_address"&gt; Label&lt;/a&gt;</a:t>
            </a:r>
          </a:p>
          <a:p>
            <a:pPr lvl="1"/>
            <a:r>
              <a:rPr lang="en-US" altLang="en-US" dirty="0"/>
              <a:t>For example, to create a link to send email to myself, I would type: </a:t>
            </a:r>
          </a:p>
          <a:p>
            <a:pPr marL="914400" lvl="2" indent="0">
              <a:buNone/>
            </a:pPr>
            <a:r>
              <a:rPr lang="en-US" altLang="en-US" sz="2000" dirty="0">
                <a:solidFill>
                  <a:srgbClr val="000088"/>
                </a:solidFill>
                <a:latin typeface="Source Code Pro"/>
              </a:rPr>
              <a:t>&lt;a </a:t>
            </a:r>
            <a:r>
              <a:rPr lang="en-US" altLang="en-US" sz="2000" dirty="0" err="1">
                <a:solidFill>
                  <a:srgbClr val="000088"/>
                </a:solidFill>
                <a:latin typeface="Source Code Pro"/>
              </a:rPr>
              <a:t>href</a:t>
            </a:r>
            <a:r>
              <a:rPr lang="en-US" altLang="en-US" sz="2000" dirty="0">
                <a:solidFill>
                  <a:srgbClr val="000088"/>
                </a:solidFill>
                <a:latin typeface="Source Code Pro"/>
              </a:rPr>
              <a:t>="mailto:xya@juniv.edu"&gt;email Md. Rafsan&lt;/a&gt;  </a:t>
            </a:r>
          </a:p>
          <a:p>
            <a:r>
              <a:rPr lang="en-US" altLang="en-US" dirty="0"/>
              <a:t>To create a link to a telephone number, type </a:t>
            </a:r>
          </a:p>
          <a:p>
            <a:pPr marL="457200" lvl="1" indent="0">
              <a:buNone/>
            </a:pPr>
            <a:r>
              <a:rPr lang="en-US" altLang="en-US" sz="2400" dirty="0">
                <a:solidFill>
                  <a:srgbClr val="000088"/>
                </a:solidFill>
                <a:latin typeface="Source Code Pro"/>
              </a:rPr>
              <a:t>&lt;a </a:t>
            </a:r>
            <a:r>
              <a:rPr lang="en-US" altLang="en-US" sz="2400" dirty="0" err="1">
                <a:solidFill>
                  <a:srgbClr val="000088"/>
                </a:solidFill>
                <a:latin typeface="Source Code Pro"/>
              </a:rPr>
              <a:t>href</a:t>
            </a:r>
            <a:r>
              <a:rPr lang="en-US" altLang="en-US" sz="2400" dirty="0">
                <a:solidFill>
                  <a:srgbClr val="000088"/>
                </a:solidFill>
                <a:latin typeface="Source Code Pro"/>
              </a:rPr>
              <a:t>="</a:t>
            </a:r>
            <a:r>
              <a:rPr lang="en-US" altLang="en-US" sz="2400" dirty="0" err="1">
                <a:solidFill>
                  <a:srgbClr val="000088"/>
                </a:solidFill>
                <a:latin typeface="Source Code Pro"/>
              </a:rPr>
              <a:t>tel:tel_number</a:t>
            </a:r>
            <a:r>
              <a:rPr lang="en-US" altLang="en-US" sz="2400" dirty="0">
                <a:solidFill>
                  <a:srgbClr val="000088"/>
                </a:solidFill>
                <a:latin typeface="Source Code Pro"/>
              </a:rPr>
              <a:t>"&gt; Label&lt;/a&gt;</a:t>
            </a:r>
          </a:p>
          <a:p>
            <a:pPr lvl="1"/>
            <a:r>
              <a:rPr lang="en-US" altLang="en-US" dirty="0"/>
              <a:t>For example, to create a telephone number, I would type: </a:t>
            </a:r>
          </a:p>
          <a:p>
            <a:pPr marL="914400" lvl="2" indent="0">
              <a:buNone/>
            </a:pPr>
            <a:r>
              <a:rPr lang="en-US" altLang="en-US" sz="2000" dirty="0">
                <a:solidFill>
                  <a:srgbClr val="000088"/>
                </a:solidFill>
                <a:latin typeface="Source Code Pro"/>
              </a:rPr>
              <a:t>&lt;a </a:t>
            </a:r>
            <a:r>
              <a:rPr lang="en-US" altLang="en-US" sz="2000" dirty="0" err="1">
                <a:solidFill>
                  <a:srgbClr val="000088"/>
                </a:solidFill>
                <a:latin typeface="Source Code Pro"/>
              </a:rPr>
              <a:t>href</a:t>
            </a:r>
            <a:r>
              <a:rPr lang="en-US" altLang="en-US" sz="2000" dirty="0">
                <a:solidFill>
                  <a:srgbClr val="000088"/>
                </a:solidFill>
                <a:latin typeface="Source Code Pro"/>
              </a:rPr>
              <a:t>="</a:t>
            </a:r>
            <a:r>
              <a:rPr lang="en-US" altLang="en-US" sz="2000" dirty="0" err="1">
                <a:solidFill>
                  <a:srgbClr val="000088"/>
                </a:solidFill>
                <a:latin typeface="Source Code Pro"/>
              </a:rPr>
              <a:t>tel</a:t>
            </a:r>
            <a:r>
              <a:rPr lang="en-US" altLang="en-US" sz="2000" dirty="0">
                <a:solidFill>
                  <a:srgbClr val="000088"/>
                </a:solidFill>
                <a:latin typeface="Source Code Pro"/>
              </a:rPr>
              <a:t>:+880-2-7791045"&gt;+880-2-7791045&lt;/a&gt;  </a:t>
            </a:r>
          </a:p>
          <a:p>
            <a:pPr marL="457200" lvl="1" indent="0">
              <a:buNone/>
            </a:pPr>
            <a:endParaRPr lang="en-US" altLang="en-US" sz="2400" dirty="0">
              <a:solidFill>
                <a:srgbClr val="000088"/>
              </a:solidFill>
              <a:latin typeface="Source Code Pro"/>
            </a:endParaRPr>
          </a:p>
        </p:txBody>
      </p:sp>
    </p:spTree>
    <p:extLst>
      <p:ext uri="{BB962C8B-B14F-4D97-AF65-F5344CB8AC3E}">
        <p14:creationId xmlns:p14="http://schemas.microsoft.com/office/powerpoint/2010/main" val="4246626680"/>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dirty="0"/>
              <a:t>Anchors inside the page </a:t>
            </a:r>
          </a:p>
        </p:txBody>
      </p:sp>
      <p:sp>
        <p:nvSpPr>
          <p:cNvPr id="77827" name="Rectangle 3"/>
          <p:cNvSpPr>
            <a:spLocks noGrp="1" noChangeArrowheads="1"/>
          </p:cNvSpPr>
          <p:nvPr>
            <p:ph type="body" idx="1"/>
          </p:nvPr>
        </p:nvSpPr>
        <p:spPr/>
        <p:txBody>
          <a:bodyPr/>
          <a:lstStyle/>
          <a:p>
            <a:pPr>
              <a:lnSpc>
                <a:spcPct val="90000"/>
              </a:lnSpc>
            </a:pPr>
            <a:r>
              <a:rPr lang="en-US" altLang="en-US" dirty="0"/>
              <a:t>Anchors enable a user to jump to a specific place on a Web site </a:t>
            </a:r>
          </a:p>
          <a:p>
            <a:pPr>
              <a:lnSpc>
                <a:spcPct val="90000"/>
              </a:lnSpc>
            </a:pPr>
            <a:r>
              <a:rPr lang="en-US" altLang="en-US" dirty="0"/>
              <a:t>Two steps are necessary to create an anchor. </a:t>
            </a:r>
          </a:p>
          <a:p>
            <a:pPr lvl="1"/>
            <a:r>
              <a:rPr lang="en-US" altLang="en-US" dirty="0"/>
              <a:t>First you must create the anchor itself. </a:t>
            </a:r>
          </a:p>
          <a:p>
            <a:pPr lvl="1"/>
            <a:r>
              <a:rPr lang="en-US" altLang="en-US" dirty="0"/>
              <a:t>Then you must create a link to the anchor from another point in the document.</a:t>
            </a:r>
          </a:p>
          <a:p>
            <a:r>
              <a:rPr lang="en-US" altLang="en-US" dirty="0"/>
              <a:t>To create the anchor itself, type  </a:t>
            </a:r>
          </a:p>
          <a:p>
            <a:pPr lvl="1"/>
            <a:r>
              <a:rPr lang="en-US" altLang="en-US" dirty="0"/>
              <a:t>&lt;a name=“</a:t>
            </a:r>
            <a:r>
              <a:rPr lang="en-US" altLang="en-US" dirty="0" err="1"/>
              <a:t>anchor_name</a:t>
            </a:r>
            <a:r>
              <a:rPr lang="en-US" altLang="en-US" dirty="0"/>
              <a:t>” &gt;&lt;/a&gt; </a:t>
            </a:r>
          </a:p>
          <a:p>
            <a:r>
              <a:rPr lang="en-US" altLang="en-US" dirty="0"/>
              <a:t>To create the link, type </a:t>
            </a:r>
          </a:p>
          <a:p>
            <a:pPr lvl="1"/>
            <a:r>
              <a:rPr lang="en-US" altLang="en-US" dirty="0"/>
              <a:t>&lt;a </a:t>
            </a:r>
            <a:r>
              <a:rPr lang="en-US" altLang="en-US" dirty="0" err="1"/>
              <a:t>href</a:t>
            </a:r>
            <a:r>
              <a:rPr lang="en-US" altLang="en-US" dirty="0"/>
              <a:t>=“#</a:t>
            </a:r>
            <a:r>
              <a:rPr lang="en-US" altLang="en-US" dirty="0" err="1"/>
              <a:t>anchor_name</a:t>
            </a:r>
            <a:r>
              <a:rPr lang="en-US" altLang="en-US" dirty="0"/>
              <a:t>”&gt;label&lt;/a&gt; </a:t>
            </a:r>
          </a:p>
          <a:p>
            <a:pPr marL="0" indent="0">
              <a:buNone/>
            </a:pPr>
            <a:r>
              <a:rPr lang="en-US" altLang="en-US" dirty="0"/>
              <a:t>at the point in the text where you want the link to appear</a:t>
            </a:r>
          </a:p>
          <a:p>
            <a:endParaRPr lang="en-US" altLang="en-US" dirty="0"/>
          </a:p>
        </p:txBody>
      </p:sp>
    </p:spTree>
    <p:extLst>
      <p:ext uri="{BB962C8B-B14F-4D97-AF65-F5344CB8AC3E}">
        <p14:creationId xmlns:p14="http://schemas.microsoft.com/office/powerpoint/2010/main" val="3619460071"/>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026"/>
          <p:cNvSpPr>
            <a:spLocks noGrp="1" noChangeArrowheads="1"/>
          </p:cNvSpPr>
          <p:nvPr>
            <p:ph type="title"/>
          </p:nvPr>
        </p:nvSpPr>
        <p:spPr/>
        <p:txBody>
          <a:bodyPr/>
          <a:lstStyle/>
          <a:p>
            <a:r>
              <a:rPr lang="en-US" altLang="en-US"/>
              <a:t>Example: Anchor</a:t>
            </a:r>
          </a:p>
        </p:txBody>
      </p:sp>
      <p:pic>
        <p:nvPicPr>
          <p:cNvPr id="134148" name="Picture 1028"/>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096000" y="2057400"/>
            <a:ext cx="3048000" cy="4114800"/>
          </a:xfrm>
          <a:noFill/>
          <a:ln/>
        </p:spPr>
      </p:pic>
      <p:sp>
        <p:nvSpPr>
          <p:cNvPr id="134149" name="Text Box 1029"/>
          <p:cNvSpPr txBox="1">
            <a:spLocks noChangeArrowheads="1"/>
          </p:cNvSpPr>
          <p:nvPr/>
        </p:nvSpPr>
        <p:spPr bwMode="auto">
          <a:xfrm>
            <a:off x="365125" y="2370138"/>
            <a:ext cx="54229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dirty="0">
                <a:solidFill>
                  <a:srgbClr val="000000"/>
                </a:solidFill>
              </a:rPr>
              <a:t>&lt;A HREF="#chap2"&gt;Chapter Two&lt;/A&gt;&lt;BR&gt;</a:t>
            </a:r>
            <a:endParaRPr lang="en-US" altLang="en-US" sz="1200" dirty="0">
              <a:solidFill>
                <a:srgbClr val="000000"/>
              </a:solidFill>
              <a:latin typeface="Geneva" charset="0"/>
            </a:endParaRPr>
          </a:p>
        </p:txBody>
      </p:sp>
      <p:sp>
        <p:nvSpPr>
          <p:cNvPr id="134150" name="Line 1030"/>
          <p:cNvSpPr>
            <a:spLocks noChangeShapeType="1"/>
          </p:cNvSpPr>
          <p:nvPr/>
        </p:nvSpPr>
        <p:spPr bwMode="auto">
          <a:xfrm>
            <a:off x="3124200" y="3124200"/>
            <a:ext cx="297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51" name="Line 1031"/>
          <p:cNvSpPr>
            <a:spLocks noChangeShapeType="1"/>
          </p:cNvSpPr>
          <p:nvPr/>
        </p:nvSpPr>
        <p:spPr bwMode="auto">
          <a:xfrm flipV="1">
            <a:off x="3124200" y="2819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52" name="Text Box 1032"/>
          <p:cNvSpPr txBox="1">
            <a:spLocks noChangeArrowheads="1"/>
          </p:cNvSpPr>
          <p:nvPr/>
        </p:nvSpPr>
        <p:spPr bwMode="auto">
          <a:xfrm>
            <a:off x="396502" y="5113338"/>
            <a:ext cx="463319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dirty="0">
                <a:solidFill>
                  <a:srgbClr val="000000"/>
                </a:solidFill>
              </a:rPr>
              <a:t>&lt;A NAME="chap2"&gt;Chapter 2&lt;/A&gt;</a:t>
            </a:r>
            <a:endParaRPr lang="en-US" altLang="en-US" sz="1200" dirty="0">
              <a:solidFill>
                <a:srgbClr val="000000"/>
              </a:solidFill>
              <a:latin typeface="Geneva" charset="0"/>
            </a:endParaRPr>
          </a:p>
        </p:txBody>
      </p:sp>
      <p:sp>
        <p:nvSpPr>
          <p:cNvPr id="134153" name="Line 1033"/>
          <p:cNvSpPr>
            <a:spLocks noChangeShapeType="1"/>
          </p:cNvSpPr>
          <p:nvPr/>
        </p:nvSpPr>
        <p:spPr bwMode="auto">
          <a:xfrm>
            <a:off x="4953000" y="53340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54" name="Text Box 1034"/>
          <p:cNvSpPr txBox="1">
            <a:spLocks noChangeArrowheads="1"/>
          </p:cNvSpPr>
          <p:nvPr/>
        </p:nvSpPr>
        <p:spPr bwMode="auto">
          <a:xfrm>
            <a:off x="4343400" y="2819400"/>
            <a:ext cx="683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solidFill>
                  <a:srgbClr val="C00000"/>
                </a:solidFill>
              </a:rPr>
              <a:t>Link</a:t>
            </a:r>
            <a:endParaRPr lang="en-US" altLang="en-US" dirty="0">
              <a:solidFill>
                <a:srgbClr val="C00000"/>
              </a:solidFill>
            </a:endParaRPr>
          </a:p>
        </p:txBody>
      </p:sp>
      <p:sp>
        <p:nvSpPr>
          <p:cNvPr id="134155" name="Text Box 1035"/>
          <p:cNvSpPr txBox="1">
            <a:spLocks noChangeArrowheads="1"/>
          </p:cNvSpPr>
          <p:nvPr/>
        </p:nvSpPr>
        <p:spPr bwMode="auto">
          <a:xfrm>
            <a:off x="4876800" y="5029200"/>
            <a:ext cx="11122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dirty="0">
                <a:solidFill>
                  <a:srgbClr val="C00000"/>
                </a:solidFill>
              </a:rPr>
              <a:t>Anchor</a:t>
            </a:r>
            <a:endParaRPr lang="en-US" altLang="en-US" dirty="0">
              <a:solidFill>
                <a:srgbClr val="C00000"/>
              </a:solidFill>
            </a:endParaRPr>
          </a:p>
        </p:txBody>
      </p:sp>
    </p:spTree>
    <p:extLst>
      <p:ext uri="{BB962C8B-B14F-4D97-AF65-F5344CB8AC3E}">
        <p14:creationId xmlns:p14="http://schemas.microsoft.com/office/powerpoint/2010/main" val="1206506757"/>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sz="3600" dirty="0"/>
              <a:t>HTML Links - The target Attribute</a:t>
            </a:r>
          </a:p>
        </p:txBody>
      </p:sp>
      <p:sp>
        <p:nvSpPr>
          <p:cNvPr id="77827" name="Rectangle 3"/>
          <p:cNvSpPr>
            <a:spLocks noGrp="1" noChangeArrowheads="1"/>
          </p:cNvSpPr>
          <p:nvPr>
            <p:ph type="body" idx="1"/>
          </p:nvPr>
        </p:nvSpPr>
        <p:spPr/>
        <p:txBody>
          <a:bodyPr/>
          <a:lstStyle/>
          <a:p>
            <a:r>
              <a:rPr lang="en-US" altLang="en-US" dirty="0"/>
              <a:t>The </a:t>
            </a:r>
            <a:r>
              <a:rPr lang="en-US" altLang="en-US" dirty="0">
                <a:latin typeface="Courier"/>
              </a:rPr>
              <a:t>target</a:t>
            </a:r>
            <a:r>
              <a:rPr lang="en-US" altLang="en-US" dirty="0"/>
              <a:t> attribute specifies where to open the linked document.</a:t>
            </a:r>
          </a:p>
          <a:p>
            <a:r>
              <a:rPr lang="en-US" altLang="en-US" dirty="0"/>
              <a:t>The </a:t>
            </a:r>
            <a:r>
              <a:rPr lang="en-US" altLang="en-US" dirty="0">
                <a:latin typeface="Courier"/>
              </a:rPr>
              <a:t>target</a:t>
            </a:r>
            <a:r>
              <a:rPr lang="en-US" altLang="en-US" dirty="0"/>
              <a:t> attribute can have one of the following values:</a:t>
            </a:r>
          </a:p>
          <a:p>
            <a:pPr lvl="1">
              <a:buFont typeface="Wingdings" panose="05000000000000000000" pitchFamily="2" charset="2"/>
              <a:buChar char="§"/>
            </a:pPr>
            <a:r>
              <a:rPr lang="en-US" altLang="en-US" sz="2600" dirty="0">
                <a:solidFill>
                  <a:srgbClr val="C00000"/>
                </a:solidFill>
              </a:rPr>
              <a:t>_blank </a:t>
            </a:r>
            <a:r>
              <a:rPr lang="en-US" altLang="en-US" sz="2600" dirty="0"/>
              <a:t>- Opens the linked document in a new tab</a:t>
            </a:r>
          </a:p>
          <a:p>
            <a:pPr lvl="1">
              <a:buFont typeface="Wingdings" panose="05000000000000000000" pitchFamily="2" charset="2"/>
              <a:buChar char="§"/>
            </a:pPr>
            <a:r>
              <a:rPr lang="en-US" altLang="en-US" sz="2600" dirty="0">
                <a:solidFill>
                  <a:srgbClr val="C00000"/>
                </a:solidFill>
              </a:rPr>
              <a:t>_self </a:t>
            </a:r>
            <a:r>
              <a:rPr lang="en-US" altLang="en-US" sz="2600" dirty="0"/>
              <a:t>- Opens the linked document in the same window/tab as it was clicked (this is default)</a:t>
            </a:r>
          </a:p>
          <a:p>
            <a:pPr lvl="1">
              <a:buFont typeface="Wingdings" panose="05000000000000000000" pitchFamily="2" charset="2"/>
              <a:buChar char="§"/>
            </a:pPr>
            <a:r>
              <a:rPr lang="en-US" altLang="en-US" sz="2600" dirty="0">
                <a:solidFill>
                  <a:srgbClr val="C00000"/>
                </a:solidFill>
              </a:rPr>
              <a:t>_parent </a:t>
            </a:r>
            <a:r>
              <a:rPr lang="en-US" altLang="en-US" sz="2600" dirty="0"/>
              <a:t>- Opens the linked document in the parent frame</a:t>
            </a:r>
          </a:p>
          <a:p>
            <a:pPr lvl="1">
              <a:buFont typeface="Wingdings" panose="05000000000000000000" pitchFamily="2" charset="2"/>
              <a:buChar char="§"/>
            </a:pPr>
            <a:r>
              <a:rPr lang="en-US" altLang="en-US" sz="2600" dirty="0">
                <a:solidFill>
                  <a:srgbClr val="C00000"/>
                </a:solidFill>
              </a:rPr>
              <a:t>_top </a:t>
            </a:r>
            <a:r>
              <a:rPr lang="en-US" altLang="en-US" sz="2600" dirty="0"/>
              <a:t>- Opens the linked document in the full body of the window</a:t>
            </a:r>
          </a:p>
          <a:p>
            <a:pPr lvl="1">
              <a:buFont typeface="Wingdings" panose="05000000000000000000" pitchFamily="2" charset="2"/>
              <a:buChar char="§"/>
            </a:pPr>
            <a:r>
              <a:rPr lang="en-US" altLang="en-US" sz="2600" dirty="0" err="1">
                <a:solidFill>
                  <a:srgbClr val="C00000"/>
                </a:solidFill>
              </a:rPr>
              <a:t>framename</a:t>
            </a:r>
            <a:r>
              <a:rPr lang="en-US" altLang="en-US" sz="2600" dirty="0">
                <a:solidFill>
                  <a:srgbClr val="C00000"/>
                </a:solidFill>
              </a:rPr>
              <a:t> </a:t>
            </a:r>
            <a:r>
              <a:rPr lang="en-US" altLang="en-US" sz="2600" dirty="0"/>
              <a:t>- Opens the linked document in a named frame</a:t>
            </a:r>
          </a:p>
        </p:txBody>
      </p:sp>
    </p:spTree>
    <p:extLst>
      <p:ext uri="{BB962C8B-B14F-4D97-AF65-F5344CB8AC3E}">
        <p14:creationId xmlns:p14="http://schemas.microsoft.com/office/powerpoint/2010/main" val="157866712"/>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en-US"/>
              <a:t>Ordered Lists</a:t>
            </a:r>
          </a:p>
        </p:txBody>
      </p:sp>
      <p:sp>
        <p:nvSpPr>
          <p:cNvPr id="88067" name="Rectangle 3"/>
          <p:cNvSpPr>
            <a:spLocks noGrp="1" noChangeArrowheads="1"/>
          </p:cNvSpPr>
          <p:nvPr>
            <p:ph type="body" sz="half" idx="1"/>
          </p:nvPr>
        </p:nvSpPr>
        <p:spPr/>
        <p:txBody>
          <a:bodyPr/>
          <a:lstStyle/>
          <a:p>
            <a:r>
              <a:rPr lang="en-US" altLang="en-US" sz="2800" dirty="0"/>
              <a:t>Ordered lists are a list of numbered items.</a:t>
            </a:r>
          </a:p>
          <a:p>
            <a:r>
              <a:rPr lang="en-US" altLang="en-US" sz="2800" dirty="0"/>
              <a:t>To create an ordered list, type:</a:t>
            </a:r>
          </a:p>
          <a:p>
            <a:pPr lvl="1">
              <a:buFontTx/>
              <a:buChar char=" "/>
            </a:pPr>
            <a:r>
              <a:rPr lang="en-US" altLang="en-US" sz="2400" dirty="0"/>
              <a:t>&lt;OL&gt;</a:t>
            </a:r>
          </a:p>
          <a:p>
            <a:pPr lvl="2">
              <a:buFontTx/>
              <a:buChar char=" "/>
            </a:pPr>
            <a:r>
              <a:rPr lang="en-US" altLang="en-US" sz="2000" dirty="0"/>
              <a:t>&lt;LI&gt; This is step one. &lt;/LI&gt; </a:t>
            </a:r>
          </a:p>
          <a:p>
            <a:pPr lvl="2">
              <a:buFontTx/>
              <a:buChar char=" "/>
            </a:pPr>
            <a:r>
              <a:rPr lang="en-US" altLang="en-US" sz="2000" dirty="0"/>
              <a:t>&lt;LI&gt; This is step two. &lt;/LI&gt;</a:t>
            </a:r>
          </a:p>
          <a:p>
            <a:pPr lvl="2">
              <a:buFontTx/>
              <a:buChar char=" "/>
            </a:pPr>
            <a:r>
              <a:rPr lang="en-US" altLang="en-US" sz="2000" dirty="0"/>
              <a:t>&lt;LI&gt; This is step three. &lt;/LI&gt;</a:t>
            </a:r>
          </a:p>
          <a:p>
            <a:pPr lvl="1">
              <a:buFontTx/>
              <a:buChar char=" "/>
            </a:pPr>
            <a:r>
              <a:rPr lang="en-US" altLang="en-US" sz="2400" dirty="0"/>
              <a:t>&lt;/OL&gt;</a:t>
            </a:r>
          </a:p>
        </p:txBody>
      </p:sp>
      <p:sp>
        <p:nvSpPr>
          <p:cNvPr id="88071" name="Rectangle 7"/>
          <p:cNvSpPr>
            <a:spLocks noGrp="1" noChangeArrowheads="1"/>
          </p:cNvSpPr>
          <p:nvPr>
            <p:ph type="body" sz="half" idx="2"/>
          </p:nvPr>
        </p:nvSpPr>
        <p:spPr>
          <a:xfrm>
            <a:off x="4648200" y="983209"/>
            <a:ext cx="4357688" cy="5291138"/>
          </a:xfrm>
        </p:spPr>
        <p:txBody>
          <a:bodyPr/>
          <a:lstStyle/>
          <a:p>
            <a:pPr>
              <a:buFontTx/>
              <a:buChar char=" "/>
            </a:pPr>
            <a:endParaRPr lang="en-US" altLang="en-US" sz="2800" dirty="0"/>
          </a:p>
          <a:p>
            <a:pPr marL="0" indent="0">
              <a:buNone/>
            </a:pPr>
            <a:endParaRPr lang="en-US" altLang="en-US" dirty="0"/>
          </a:p>
          <a:p>
            <a:pPr marL="0" indent="0">
              <a:buNone/>
            </a:pPr>
            <a:r>
              <a:rPr lang="en-US" altLang="en-US" sz="2800" dirty="0"/>
              <a:t>Here’s how it would look on the Web:</a:t>
            </a:r>
          </a:p>
          <a:p>
            <a:endParaRPr lang="en-US" altLang="en-US" sz="2800" dirty="0"/>
          </a:p>
        </p:txBody>
      </p:sp>
      <p:pic>
        <p:nvPicPr>
          <p:cNvPr id="8807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268663"/>
            <a:ext cx="3810000" cy="153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4193385"/>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en-US"/>
              <a:t>More Ordered Lists….</a:t>
            </a:r>
          </a:p>
        </p:txBody>
      </p:sp>
      <p:sp>
        <p:nvSpPr>
          <p:cNvPr id="89091" name="Rectangle 3"/>
          <p:cNvSpPr>
            <a:spLocks noGrp="1" noChangeArrowheads="1"/>
          </p:cNvSpPr>
          <p:nvPr>
            <p:ph type="body" idx="1"/>
          </p:nvPr>
        </p:nvSpPr>
        <p:spPr/>
        <p:txBody>
          <a:bodyPr/>
          <a:lstStyle/>
          <a:p>
            <a:r>
              <a:rPr lang="en-US" altLang="en-US" dirty="0"/>
              <a:t>The </a:t>
            </a:r>
            <a:r>
              <a:rPr lang="en-US" altLang="en-US" dirty="0">
                <a:solidFill>
                  <a:schemeClr val="accent6">
                    <a:lumMod val="50000"/>
                  </a:schemeClr>
                </a:solidFill>
              </a:rPr>
              <a:t>type=x </a:t>
            </a:r>
            <a:r>
              <a:rPr lang="en-US" altLang="en-US" dirty="0"/>
              <a:t>attribute allows you to change the kind of symbol that appears in the list.</a:t>
            </a:r>
          </a:p>
          <a:p>
            <a:pPr lvl="1"/>
            <a:r>
              <a:rPr lang="en-US" altLang="en-US" dirty="0">
                <a:solidFill>
                  <a:srgbClr val="C00000"/>
                </a:solidFill>
              </a:rPr>
              <a:t>A</a:t>
            </a:r>
            <a:r>
              <a:rPr lang="en-US" altLang="en-US" dirty="0"/>
              <a:t> is for </a:t>
            </a:r>
            <a:r>
              <a:rPr lang="en-US" altLang="en-US" dirty="0">
                <a:solidFill>
                  <a:srgbClr val="C00000"/>
                </a:solidFill>
              </a:rPr>
              <a:t>capital letters</a:t>
            </a:r>
          </a:p>
          <a:p>
            <a:pPr lvl="1"/>
            <a:r>
              <a:rPr lang="en-US" altLang="en-US" dirty="0">
                <a:solidFill>
                  <a:srgbClr val="C00000"/>
                </a:solidFill>
              </a:rPr>
              <a:t>a</a:t>
            </a:r>
            <a:r>
              <a:rPr lang="en-US" altLang="en-US" dirty="0"/>
              <a:t> is for </a:t>
            </a:r>
            <a:r>
              <a:rPr lang="en-US" altLang="en-US" dirty="0">
                <a:solidFill>
                  <a:srgbClr val="C00000"/>
                </a:solidFill>
              </a:rPr>
              <a:t>lowercase letters</a:t>
            </a:r>
          </a:p>
          <a:p>
            <a:pPr lvl="1"/>
            <a:r>
              <a:rPr lang="en-US" altLang="en-US" dirty="0">
                <a:solidFill>
                  <a:srgbClr val="C00000"/>
                </a:solidFill>
              </a:rPr>
              <a:t>I</a:t>
            </a:r>
            <a:r>
              <a:rPr lang="en-US" altLang="en-US" dirty="0"/>
              <a:t> is for </a:t>
            </a:r>
            <a:r>
              <a:rPr lang="en-US" altLang="en-US" dirty="0">
                <a:solidFill>
                  <a:srgbClr val="C00000"/>
                </a:solidFill>
              </a:rPr>
              <a:t>capital roman numerals</a:t>
            </a:r>
          </a:p>
          <a:p>
            <a:pPr lvl="1"/>
            <a:r>
              <a:rPr lang="en-US" altLang="en-US" dirty="0" err="1">
                <a:solidFill>
                  <a:srgbClr val="C00000"/>
                </a:solidFill>
              </a:rPr>
              <a:t>i</a:t>
            </a:r>
            <a:r>
              <a:rPr lang="en-US" altLang="en-US" dirty="0"/>
              <a:t> is for </a:t>
            </a:r>
            <a:r>
              <a:rPr lang="en-US" altLang="en-US" dirty="0">
                <a:solidFill>
                  <a:srgbClr val="C00000"/>
                </a:solidFill>
              </a:rPr>
              <a:t>lowercase roman numerals </a:t>
            </a:r>
          </a:p>
          <a:p>
            <a:r>
              <a:rPr lang="en-US" altLang="en-US" dirty="0">
                <a:solidFill>
                  <a:schemeClr val="accent6">
                    <a:lumMod val="50000"/>
                  </a:schemeClr>
                </a:solidFill>
              </a:rPr>
              <a:t>start=number</a:t>
            </a:r>
            <a:r>
              <a:rPr lang="en-US" altLang="en-US" dirty="0"/>
              <a:t>,	Specifies the start value of an ordered list</a:t>
            </a:r>
          </a:p>
          <a:p>
            <a:r>
              <a:rPr lang="en-US" altLang="en-US" dirty="0">
                <a:solidFill>
                  <a:schemeClr val="accent6">
                    <a:lumMod val="50000"/>
                  </a:schemeClr>
                </a:solidFill>
              </a:rPr>
              <a:t>reversed=reversed</a:t>
            </a:r>
            <a:r>
              <a:rPr lang="en-US" altLang="en-US" dirty="0"/>
              <a:t>,	Specifies that the list order should be reversed (9,8,7...)</a:t>
            </a:r>
          </a:p>
          <a:p>
            <a:pPr marL="457200" lvl="1" indent="0">
              <a:buNone/>
            </a:pPr>
            <a:endParaRPr lang="en-US" altLang="en-US" dirty="0"/>
          </a:p>
        </p:txBody>
      </p:sp>
    </p:spTree>
    <p:extLst>
      <p:ext uri="{BB962C8B-B14F-4D97-AF65-F5344CB8AC3E}">
        <p14:creationId xmlns:p14="http://schemas.microsoft.com/office/powerpoint/2010/main" val="1949341435"/>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26"/>
          <p:cNvSpPr>
            <a:spLocks noGrp="1" noChangeArrowheads="1"/>
          </p:cNvSpPr>
          <p:nvPr>
            <p:ph type="title"/>
          </p:nvPr>
        </p:nvSpPr>
        <p:spPr/>
        <p:txBody>
          <a:bodyPr/>
          <a:lstStyle/>
          <a:p>
            <a:r>
              <a:rPr lang="en-US" altLang="en-US"/>
              <a:t>Unordered Lists</a:t>
            </a:r>
          </a:p>
        </p:txBody>
      </p:sp>
      <p:sp>
        <p:nvSpPr>
          <p:cNvPr id="90115" name="Rectangle 1027"/>
          <p:cNvSpPr>
            <a:spLocks noGrp="1" noChangeArrowheads="1"/>
          </p:cNvSpPr>
          <p:nvPr>
            <p:ph type="body" sz="half" idx="1"/>
          </p:nvPr>
        </p:nvSpPr>
        <p:spPr>
          <a:xfrm>
            <a:off x="138113" y="1085850"/>
            <a:ext cx="4433887" cy="5291138"/>
          </a:xfrm>
        </p:spPr>
        <p:txBody>
          <a:bodyPr/>
          <a:lstStyle/>
          <a:p>
            <a:r>
              <a:rPr lang="en-US" altLang="en-US" sz="2800" dirty="0"/>
              <a:t>An unordered list is a list of bulleted items</a:t>
            </a:r>
          </a:p>
          <a:p>
            <a:r>
              <a:rPr lang="en-US" altLang="en-US" sz="2800" dirty="0"/>
              <a:t>To create an unordered list, type:</a:t>
            </a:r>
          </a:p>
          <a:p>
            <a:pPr lvl="1">
              <a:buFontTx/>
              <a:buChar char=" "/>
            </a:pPr>
            <a:r>
              <a:rPr lang="en-US" altLang="en-US" sz="2400" dirty="0"/>
              <a:t>&lt;UL&gt;</a:t>
            </a:r>
          </a:p>
          <a:p>
            <a:pPr lvl="2">
              <a:buFontTx/>
              <a:buChar char=" "/>
            </a:pPr>
            <a:r>
              <a:rPr lang="en-US" altLang="en-US" sz="2000" dirty="0"/>
              <a:t>&lt;LI&gt; First item in list &lt;/LI&gt;</a:t>
            </a:r>
          </a:p>
          <a:p>
            <a:pPr lvl="2">
              <a:buFontTx/>
              <a:buChar char=" "/>
            </a:pPr>
            <a:r>
              <a:rPr lang="en-US" altLang="en-US" sz="2000" dirty="0"/>
              <a:t>&lt;LI&gt; Second item in list &lt;/LI&gt;</a:t>
            </a:r>
          </a:p>
          <a:p>
            <a:pPr lvl="2">
              <a:buFontTx/>
              <a:buChar char=" "/>
            </a:pPr>
            <a:r>
              <a:rPr lang="en-US" altLang="en-US" sz="2000" dirty="0"/>
              <a:t>&lt;LI&gt; Third item in list &lt;/LI&gt;</a:t>
            </a:r>
          </a:p>
          <a:p>
            <a:pPr lvl="1">
              <a:buFontTx/>
              <a:buChar char=" "/>
            </a:pPr>
            <a:r>
              <a:rPr lang="en-US" altLang="en-US" sz="2400" dirty="0"/>
              <a:t>&lt;/UL&gt;</a:t>
            </a:r>
          </a:p>
          <a:p>
            <a:endParaRPr lang="en-US" altLang="en-US" sz="2800" dirty="0"/>
          </a:p>
        </p:txBody>
      </p:sp>
      <p:sp>
        <p:nvSpPr>
          <p:cNvPr id="90116" name="Rectangle 1028"/>
          <p:cNvSpPr>
            <a:spLocks noGrp="1" noChangeArrowheads="1"/>
          </p:cNvSpPr>
          <p:nvPr>
            <p:ph type="body" sz="half" idx="2"/>
          </p:nvPr>
        </p:nvSpPr>
        <p:spPr/>
        <p:txBody>
          <a:bodyPr/>
          <a:lstStyle/>
          <a:p>
            <a:pPr>
              <a:buFontTx/>
              <a:buChar char=" "/>
            </a:pPr>
            <a:endParaRPr lang="en-US" altLang="en-US" sz="2800" dirty="0"/>
          </a:p>
          <a:p>
            <a:pPr>
              <a:buFontTx/>
              <a:buChar char=" "/>
            </a:pPr>
            <a:endParaRPr lang="en-US" altLang="en-US" dirty="0"/>
          </a:p>
          <a:p>
            <a:pPr>
              <a:buFontTx/>
              <a:buChar char=" "/>
            </a:pPr>
            <a:r>
              <a:rPr lang="en-US" altLang="en-US" sz="2800" dirty="0"/>
              <a:t>Here’s how it would look on the Web:</a:t>
            </a:r>
          </a:p>
          <a:p>
            <a:pPr>
              <a:buFontTx/>
              <a:buChar char=" "/>
            </a:pPr>
            <a:endParaRPr lang="en-US" altLang="en-US" sz="2800" dirty="0"/>
          </a:p>
          <a:p>
            <a:pPr>
              <a:buFontTx/>
              <a:buChar char=" "/>
            </a:pPr>
            <a:endParaRPr lang="en-US" altLang="en-US" sz="2800" dirty="0"/>
          </a:p>
        </p:txBody>
      </p:sp>
      <p:pic>
        <p:nvPicPr>
          <p:cNvPr id="90117"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3124200"/>
            <a:ext cx="3124200"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078395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HTML</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HTML 1.0 was originally developed by </a:t>
            </a:r>
            <a:r>
              <a:rPr lang="en-US" dirty="0">
                <a:solidFill>
                  <a:srgbClr val="FF0000"/>
                </a:solidFill>
              </a:rPr>
              <a:t>Tim Berners-Lee </a:t>
            </a:r>
            <a:r>
              <a:rPr lang="en-US" dirty="0"/>
              <a:t>while at CERN, and popularized by the Mosaic browser developed at National Center for Supercomputing Applications (NCSA) in 1989. </a:t>
            </a:r>
          </a:p>
          <a:p>
            <a:pPr algn="just"/>
            <a:r>
              <a:rPr lang="en-US" dirty="0"/>
              <a:t>During the course of the 1990s it has blossomed with the explosive growth of the Web and has been extended in a number of ways. </a:t>
            </a:r>
          </a:p>
          <a:p>
            <a:pPr algn="just"/>
            <a:r>
              <a:rPr lang="en-US" dirty="0"/>
              <a:t>The Web depends on Web page authors and vendors sharing the same conventions for HTML. </a:t>
            </a:r>
          </a:p>
          <a:p>
            <a:pPr algn="just"/>
            <a:r>
              <a:rPr lang="en-US" dirty="0"/>
              <a:t>HTML 2.0 was developed under the aegis of the Internet Engineering Task Force (IETF) to codify common practice in late 1994.</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6</a:t>
            </a:fld>
            <a:endParaRPr lang="en-US" dirty="0"/>
          </a:p>
        </p:txBody>
      </p:sp>
    </p:spTree>
    <p:extLst>
      <p:ext uri="{BB962C8B-B14F-4D97-AF65-F5344CB8AC3E}">
        <p14:creationId xmlns:p14="http://schemas.microsoft.com/office/powerpoint/2010/main" val="2546149857"/>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en-US"/>
              <a:t>More Unordered Lists...</a:t>
            </a:r>
          </a:p>
        </p:txBody>
      </p:sp>
      <p:sp>
        <p:nvSpPr>
          <p:cNvPr id="91139" name="Rectangle 3"/>
          <p:cNvSpPr>
            <a:spLocks noGrp="1" noChangeArrowheads="1"/>
          </p:cNvSpPr>
          <p:nvPr>
            <p:ph type="body" idx="1"/>
          </p:nvPr>
        </p:nvSpPr>
        <p:spPr/>
        <p:txBody>
          <a:bodyPr/>
          <a:lstStyle/>
          <a:p>
            <a:r>
              <a:rPr lang="en-US" altLang="en-US" dirty="0"/>
              <a:t>The </a:t>
            </a:r>
            <a:r>
              <a:rPr lang="en-US" altLang="en-US" dirty="0">
                <a:solidFill>
                  <a:schemeClr val="accent6">
                    <a:lumMod val="50000"/>
                  </a:schemeClr>
                </a:solidFill>
              </a:rPr>
              <a:t>type=shape </a:t>
            </a:r>
            <a:r>
              <a:rPr lang="en-US" altLang="en-US" dirty="0"/>
              <a:t>attribute allows you to change the type of bullet that appears </a:t>
            </a:r>
          </a:p>
          <a:p>
            <a:pPr lvl="1"/>
            <a:r>
              <a:rPr lang="en-US" altLang="en-US" i="1" dirty="0">
                <a:solidFill>
                  <a:srgbClr val="C00000"/>
                </a:solidFill>
              </a:rPr>
              <a:t>circle</a:t>
            </a:r>
            <a:r>
              <a:rPr lang="en-US" altLang="en-US" dirty="0"/>
              <a:t> corresponds to </a:t>
            </a:r>
            <a:r>
              <a:rPr lang="en-US" altLang="en-US" dirty="0">
                <a:solidFill>
                  <a:srgbClr val="C00000"/>
                </a:solidFill>
              </a:rPr>
              <a:t>an empty round bullet</a:t>
            </a:r>
          </a:p>
          <a:p>
            <a:pPr lvl="1"/>
            <a:r>
              <a:rPr lang="en-US" altLang="en-US" i="1" dirty="0">
                <a:solidFill>
                  <a:srgbClr val="C00000"/>
                </a:solidFill>
              </a:rPr>
              <a:t>square</a:t>
            </a:r>
            <a:r>
              <a:rPr lang="en-US" altLang="en-US" dirty="0"/>
              <a:t> corresponds to </a:t>
            </a:r>
            <a:r>
              <a:rPr lang="en-US" altLang="en-US" dirty="0">
                <a:solidFill>
                  <a:srgbClr val="C00000"/>
                </a:solidFill>
              </a:rPr>
              <a:t>a square bullet</a:t>
            </a:r>
          </a:p>
          <a:p>
            <a:pPr lvl="1"/>
            <a:r>
              <a:rPr lang="en-US" altLang="en-US" i="1" dirty="0">
                <a:solidFill>
                  <a:srgbClr val="C00000"/>
                </a:solidFill>
              </a:rPr>
              <a:t>disc</a:t>
            </a:r>
            <a:r>
              <a:rPr lang="en-US" altLang="en-US" dirty="0"/>
              <a:t> corresponds to </a:t>
            </a:r>
            <a:r>
              <a:rPr lang="en-US" altLang="en-US" dirty="0">
                <a:solidFill>
                  <a:srgbClr val="C00000"/>
                </a:solidFill>
              </a:rPr>
              <a:t>a solid round bullet</a:t>
            </a:r>
            <a:r>
              <a:rPr lang="en-US" altLang="en-US" dirty="0"/>
              <a:t>; this is the default value</a:t>
            </a:r>
          </a:p>
          <a:p>
            <a:pPr lvl="1"/>
            <a:endParaRPr lang="en-US" altLang="en-US" dirty="0"/>
          </a:p>
        </p:txBody>
      </p:sp>
    </p:spTree>
    <p:extLst>
      <p:ext uri="{BB962C8B-B14F-4D97-AF65-F5344CB8AC3E}">
        <p14:creationId xmlns:p14="http://schemas.microsoft.com/office/powerpoint/2010/main" val="3834969335"/>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47918" y="4370294"/>
            <a:ext cx="5029200" cy="2205318"/>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latin typeface="Times New Roman" pitchFamily="18" charset="0"/>
            </a:endParaRPr>
          </a:p>
        </p:txBody>
      </p:sp>
      <p:sp>
        <p:nvSpPr>
          <p:cNvPr id="91138" name="Rectangle 2"/>
          <p:cNvSpPr>
            <a:spLocks noGrp="1" noChangeArrowheads="1"/>
          </p:cNvSpPr>
          <p:nvPr>
            <p:ph type="title"/>
          </p:nvPr>
        </p:nvSpPr>
        <p:spPr/>
        <p:txBody>
          <a:bodyPr/>
          <a:lstStyle/>
          <a:p>
            <a:r>
              <a:rPr lang="en-US" altLang="en-US" dirty="0"/>
              <a:t>Description Lists</a:t>
            </a:r>
          </a:p>
        </p:txBody>
      </p:sp>
      <p:sp>
        <p:nvSpPr>
          <p:cNvPr id="91139" name="Rectangle 3"/>
          <p:cNvSpPr>
            <a:spLocks noGrp="1" noChangeArrowheads="1"/>
          </p:cNvSpPr>
          <p:nvPr>
            <p:ph type="body" idx="1"/>
          </p:nvPr>
        </p:nvSpPr>
        <p:spPr/>
        <p:txBody>
          <a:bodyPr/>
          <a:lstStyle/>
          <a:p>
            <a:r>
              <a:rPr lang="en-US" altLang="en-US" dirty="0"/>
              <a:t>HTML also supports description lists.</a:t>
            </a:r>
          </a:p>
          <a:p>
            <a:r>
              <a:rPr lang="en-US" altLang="en-US" dirty="0"/>
              <a:t>A description list is a list of terms, with a description of each term.</a:t>
            </a:r>
          </a:p>
          <a:p>
            <a:pPr lvl="1"/>
            <a:r>
              <a:rPr lang="en-US" altLang="en-US" dirty="0"/>
              <a:t>&lt;dl&gt; tag </a:t>
            </a:r>
            <a:r>
              <a:rPr lang="en-US" altLang="en-US" dirty="0">
                <a:solidFill>
                  <a:srgbClr val="C00000"/>
                </a:solidFill>
              </a:rPr>
              <a:t>defines the description list</a:t>
            </a:r>
            <a:r>
              <a:rPr lang="en-US" altLang="en-US" dirty="0"/>
              <a:t>, </a:t>
            </a:r>
          </a:p>
          <a:p>
            <a:pPr lvl="1"/>
            <a:r>
              <a:rPr lang="en-US" altLang="en-US" dirty="0"/>
              <a:t>&lt;</a:t>
            </a:r>
            <a:r>
              <a:rPr lang="en-US" altLang="en-US" dirty="0" err="1"/>
              <a:t>dt</a:t>
            </a:r>
            <a:r>
              <a:rPr lang="en-US" altLang="en-US" dirty="0"/>
              <a:t>&gt; tag </a:t>
            </a:r>
            <a:r>
              <a:rPr lang="en-US" altLang="en-US" dirty="0">
                <a:solidFill>
                  <a:srgbClr val="C00000"/>
                </a:solidFill>
              </a:rPr>
              <a:t>defines the term </a:t>
            </a:r>
            <a:r>
              <a:rPr lang="en-US" altLang="en-US" dirty="0"/>
              <a:t>(name), and </a:t>
            </a:r>
          </a:p>
          <a:p>
            <a:pPr lvl="1"/>
            <a:r>
              <a:rPr lang="en-US" altLang="en-US" dirty="0"/>
              <a:t>&lt;</a:t>
            </a:r>
            <a:r>
              <a:rPr lang="en-US" altLang="en-US" dirty="0" err="1"/>
              <a:t>dd</a:t>
            </a:r>
            <a:r>
              <a:rPr lang="en-US" altLang="en-US" dirty="0"/>
              <a:t>&gt; tag </a:t>
            </a:r>
            <a:r>
              <a:rPr lang="en-US" altLang="en-US" dirty="0">
                <a:solidFill>
                  <a:srgbClr val="C00000"/>
                </a:solidFill>
              </a:rPr>
              <a:t>describes each term</a:t>
            </a:r>
          </a:p>
          <a:p>
            <a:pPr marL="0" indent="0">
              <a:buNone/>
            </a:pPr>
            <a:endParaRPr lang="en-US" sz="2400" dirty="0">
              <a:solidFill>
                <a:srgbClr val="0000CD"/>
              </a:solidFill>
              <a:latin typeface="Consolas" panose="020B0609020204030204" pitchFamily="49" charset="0"/>
            </a:endParaRPr>
          </a:p>
          <a:p>
            <a:pPr marL="0" indent="0">
              <a:buNone/>
            </a:pPr>
            <a:r>
              <a:rPr lang="en-US" sz="2400" dirty="0">
                <a:solidFill>
                  <a:srgbClr val="0000CD"/>
                </a:solidFill>
                <a:latin typeface="Consolas" panose="020B0609020204030204" pitchFamily="49" charset="0"/>
              </a:rPr>
              <a:t>&lt;</a:t>
            </a:r>
            <a:r>
              <a:rPr lang="en-US" sz="2400" dirty="0">
                <a:solidFill>
                  <a:srgbClr val="A52A2A"/>
                </a:solidFill>
                <a:latin typeface="Consolas" panose="020B0609020204030204" pitchFamily="49" charset="0"/>
              </a:rPr>
              <a:t>dl</a:t>
            </a:r>
            <a:r>
              <a:rPr lang="en-US" sz="2400" dirty="0">
                <a:solidFill>
                  <a:srgbClr val="0000CD"/>
                </a:solidFill>
                <a:latin typeface="Consolas" panose="020B0609020204030204" pitchFamily="49" charset="0"/>
              </a:rPr>
              <a:t>&gt;</a:t>
            </a:r>
            <a:br>
              <a:rPr lang="en-US" sz="2400" dirty="0"/>
            </a:br>
            <a:r>
              <a:rPr lang="en-US" sz="2400" dirty="0">
                <a:solidFill>
                  <a:srgbClr val="000000"/>
                </a:solidFill>
                <a:latin typeface="Consolas" panose="020B0609020204030204" pitchFamily="49" charset="0"/>
              </a:rPr>
              <a:t>  </a:t>
            </a:r>
            <a:r>
              <a:rPr lang="en-US" sz="2400" dirty="0">
                <a:solidFill>
                  <a:srgbClr val="0000CD"/>
                </a:solidFill>
                <a:latin typeface="Consolas" panose="020B0609020204030204" pitchFamily="49" charset="0"/>
              </a:rPr>
              <a:t>&lt;</a:t>
            </a:r>
            <a:r>
              <a:rPr lang="en-US" sz="2400" dirty="0" err="1">
                <a:solidFill>
                  <a:srgbClr val="A52A2A"/>
                </a:solidFill>
                <a:latin typeface="Consolas" panose="020B0609020204030204" pitchFamily="49" charset="0"/>
              </a:rPr>
              <a:t>dt</a:t>
            </a:r>
            <a:r>
              <a:rPr lang="en-US" sz="2400" dirty="0">
                <a:solidFill>
                  <a:srgbClr val="0000CD"/>
                </a:solidFill>
                <a:latin typeface="Consolas" panose="020B0609020204030204" pitchFamily="49" charset="0"/>
              </a:rPr>
              <a:t>&gt;</a:t>
            </a:r>
            <a:r>
              <a:rPr lang="en-US" sz="2400" dirty="0">
                <a:solidFill>
                  <a:srgbClr val="000000"/>
                </a:solidFill>
                <a:latin typeface="Consolas" panose="020B0609020204030204" pitchFamily="49" charset="0"/>
              </a:rPr>
              <a:t>Coffee</a:t>
            </a:r>
            <a:r>
              <a:rPr lang="en-US" sz="2400" dirty="0">
                <a:solidFill>
                  <a:srgbClr val="0000CD"/>
                </a:solidFill>
                <a:latin typeface="Consolas" panose="020B0609020204030204" pitchFamily="49" charset="0"/>
              </a:rPr>
              <a:t>&lt;</a:t>
            </a:r>
            <a:r>
              <a:rPr lang="en-US" sz="2400" dirty="0">
                <a:solidFill>
                  <a:srgbClr val="A52A2A"/>
                </a:solidFill>
                <a:latin typeface="Consolas" panose="020B0609020204030204" pitchFamily="49" charset="0"/>
              </a:rPr>
              <a:t>/</a:t>
            </a:r>
            <a:r>
              <a:rPr lang="en-US" sz="2400" dirty="0" err="1">
                <a:solidFill>
                  <a:srgbClr val="A52A2A"/>
                </a:solidFill>
                <a:latin typeface="Consolas" panose="020B0609020204030204" pitchFamily="49" charset="0"/>
              </a:rPr>
              <a:t>dt</a:t>
            </a:r>
            <a:r>
              <a:rPr lang="en-US" sz="2400" dirty="0">
                <a:solidFill>
                  <a:srgbClr val="0000CD"/>
                </a:solidFill>
                <a:latin typeface="Consolas" panose="020B0609020204030204" pitchFamily="49" charset="0"/>
              </a:rPr>
              <a:t>&gt;</a:t>
            </a:r>
            <a:br>
              <a:rPr lang="en-US" sz="2400" dirty="0"/>
            </a:br>
            <a:r>
              <a:rPr lang="en-US" sz="2400" dirty="0">
                <a:solidFill>
                  <a:srgbClr val="000000"/>
                </a:solidFill>
                <a:latin typeface="Consolas" panose="020B0609020204030204" pitchFamily="49" charset="0"/>
              </a:rPr>
              <a:t>  </a:t>
            </a:r>
            <a:r>
              <a:rPr lang="en-US" sz="2400" dirty="0">
                <a:solidFill>
                  <a:srgbClr val="0000CD"/>
                </a:solidFill>
                <a:latin typeface="Consolas" panose="020B0609020204030204" pitchFamily="49" charset="0"/>
              </a:rPr>
              <a:t>&lt;</a:t>
            </a:r>
            <a:r>
              <a:rPr lang="en-US" sz="2400" dirty="0" err="1">
                <a:solidFill>
                  <a:srgbClr val="A52A2A"/>
                </a:solidFill>
                <a:latin typeface="Consolas" panose="020B0609020204030204" pitchFamily="49" charset="0"/>
              </a:rPr>
              <a:t>dd</a:t>
            </a:r>
            <a:r>
              <a:rPr lang="en-US" sz="2400" dirty="0">
                <a:solidFill>
                  <a:srgbClr val="0000CD"/>
                </a:solidFill>
                <a:latin typeface="Consolas" panose="020B0609020204030204" pitchFamily="49" charset="0"/>
              </a:rPr>
              <a:t>&gt;</a:t>
            </a:r>
            <a:r>
              <a:rPr lang="en-US" sz="2400" dirty="0">
                <a:solidFill>
                  <a:srgbClr val="000000"/>
                </a:solidFill>
                <a:latin typeface="Consolas" panose="020B0609020204030204" pitchFamily="49" charset="0"/>
              </a:rPr>
              <a:t>- black hot drink</a:t>
            </a:r>
            <a:r>
              <a:rPr lang="en-US" sz="2400" dirty="0">
                <a:solidFill>
                  <a:srgbClr val="0000CD"/>
                </a:solidFill>
                <a:latin typeface="Consolas" panose="020B0609020204030204" pitchFamily="49" charset="0"/>
              </a:rPr>
              <a:t>&lt;</a:t>
            </a:r>
            <a:r>
              <a:rPr lang="en-US" sz="2400" dirty="0">
                <a:solidFill>
                  <a:srgbClr val="A52A2A"/>
                </a:solidFill>
                <a:latin typeface="Consolas" panose="020B0609020204030204" pitchFamily="49" charset="0"/>
              </a:rPr>
              <a:t>/</a:t>
            </a:r>
            <a:r>
              <a:rPr lang="en-US" sz="2400" dirty="0" err="1">
                <a:solidFill>
                  <a:srgbClr val="A52A2A"/>
                </a:solidFill>
                <a:latin typeface="Consolas" panose="020B0609020204030204" pitchFamily="49" charset="0"/>
              </a:rPr>
              <a:t>dd</a:t>
            </a:r>
            <a:r>
              <a:rPr lang="en-US" sz="2400" dirty="0">
                <a:solidFill>
                  <a:srgbClr val="0000CD"/>
                </a:solidFill>
                <a:latin typeface="Consolas" panose="020B0609020204030204" pitchFamily="49" charset="0"/>
              </a:rPr>
              <a:t>&gt;</a:t>
            </a:r>
            <a:br>
              <a:rPr lang="en-US" sz="2400" dirty="0"/>
            </a:br>
            <a:r>
              <a:rPr lang="en-US" sz="2400" dirty="0">
                <a:solidFill>
                  <a:srgbClr val="000000"/>
                </a:solidFill>
                <a:latin typeface="Consolas" panose="020B0609020204030204" pitchFamily="49" charset="0"/>
              </a:rPr>
              <a:t>  </a:t>
            </a:r>
            <a:r>
              <a:rPr lang="en-US" sz="2400" dirty="0">
                <a:solidFill>
                  <a:srgbClr val="0000CD"/>
                </a:solidFill>
                <a:latin typeface="Consolas" panose="020B0609020204030204" pitchFamily="49" charset="0"/>
              </a:rPr>
              <a:t>&lt;</a:t>
            </a:r>
            <a:r>
              <a:rPr lang="en-US" sz="2400" dirty="0" err="1">
                <a:solidFill>
                  <a:srgbClr val="A52A2A"/>
                </a:solidFill>
                <a:latin typeface="Consolas" panose="020B0609020204030204" pitchFamily="49" charset="0"/>
              </a:rPr>
              <a:t>dt</a:t>
            </a:r>
            <a:r>
              <a:rPr lang="en-US" sz="2400" dirty="0">
                <a:solidFill>
                  <a:srgbClr val="0000CD"/>
                </a:solidFill>
                <a:latin typeface="Consolas" panose="020B0609020204030204" pitchFamily="49" charset="0"/>
              </a:rPr>
              <a:t>&gt;</a:t>
            </a:r>
            <a:r>
              <a:rPr lang="en-US" sz="2400" dirty="0">
                <a:solidFill>
                  <a:srgbClr val="000000"/>
                </a:solidFill>
                <a:latin typeface="Consolas" panose="020B0609020204030204" pitchFamily="49" charset="0"/>
              </a:rPr>
              <a:t>Milk</a:t>
            </a:r>
            <a:r>
              <a:rPr lang="en-US" sz="2400" dirty="0">
                <a:solidFill>
                  <a:srgbClr val="0000CD"/>
                </a:solidFill>
                <a:latin typeface="Consolas" panose="020B0609020204030204" pitchFamily="49" charset="0"/>
              </a:rPr>
              <a:t>&lt;</a:t>
            </a:r>
            <a:r>
              <a:rPr lang="en-US" sz="2400" dirty="0">
                <a:solidFill>
                  <a:srgbClr val="A52A2A"/>
                </a:solidFill>
                <a:latin typeface="Consolas" panose="020B0609020204030204" pitchFamily="49" charset="0"/>
              </a:rPr>
              <a:t>/</a:t>
            </a:r>
            <a:r>
              <a:rPr lang="en-US" sz="2400" dirty="0" err="1">
                <a:solidFill>
                  <a:srgbClr val="A52A2A"/>
                </a:solidFill>
                <a:latin typeface="Consolas" panose="020B0609020204030204" pitchFamily="49" charset="0"/>
              </a:rPr>
              <a:t>dt</a:t>
            </a:r>
            <a:r>
              <a:rPr lang="en-US" sz="2400" dirty="0">
                <a:solidFill>
                  <a:srgbClr val="0000CD"/>
                </a:solidFill>
                <a:latin typeface="Consolas" panose="020B0609020204030204" pitchFamily="49" charset="0"/>
              </a:rPr>
              <a:t>&gt;</a:t>
            </a:r>
            <a:br>
              <a:rPr lang="en-US" sz="2400" dirty="0"/>
            </a:br>
            <a:r>
              <a:rPr lang="en-US" sz="2400" dirty="0">
                <a:solidFill>
                  <a:srgbClr val="000000"/>
                </a:solidFill>
                <a:latin typeface="Consolas" panose="020B0609020204030204" pitchFamily="49" charset="0"/>
              </a:rPr>
              <a:t>  </a:t>
            </a:r>
            <a:r>
              <a:rPr lang="en-US" sz="2400" dirty="0">
                <a:solidFill>
                  <a:srgbClr val="0000CD"/>
                </a:solidFill>
                <a:latin typeface="Consolas" panose="020B0609020204030204" pitchFamily="49" charset="0"/>
              </a:rPr>
              <a:t>&lt;</a:t>
            </a:r>
            <a:r>
              <a:rPr lang="en-US" sz="2400" dirty="0" err="1">
                <a:solidFill>
                  <a:srgbClr val="A52A2A"/>
                </a:solidFill>
                <a:latin typeface="Consolas" panose="020B0609020204030204" pitchFamily="49" charset="0"/>
              </a:rPr>
              <a:t>dd</a:t>
            </a:r>
            <a:r>
              <a:rPr lang="en-US" sz="2400" dirty="0">
                <a:solidFill>
                  <a:srgbClr val="0000CD"/>
                </a:solidFill>
                <a:latin typeface="Consolas" panose="020B0609020204030204" pitchFamily="49" charset="0"/>
              </a:rPr>
              <a:t>&gt;</a:t>
            </a:r>
            <a:r>
              <a:rPr lang="en-US" sz="2400" dirty="0">
                <a:solidFill>
                  <a:srgbClr val="000000"/>
                </a:solidFill>
                <a:latin typeface="Consolas" panose="020B0609020204030204" pitchFamily="49" charset="0"/>
              </a:rPr>
              <a:t>- white cold drink</a:t>
            </a:r>
            <a:r>
              <a:rPr lang="en-US" sz="2400" dirty="0">
                <a:solidFill>
                  <a:srgbClr val="0000CD"/>
                </a:solidFill>
                <a:latin typeface="Consolas" panose="020B0609020204030204" pitchFamily="49" charset="0"/>
              </a:rPr>
              <a:t>&lt;</a:t>
            </a:r>
            <a:r>
              <a:rPr lang="en-US" sz="2400" dirty="0">
                <a:solidFill>
                  <a:srgbClr val="A52A2A"/>
                </a:solidFill>
                <a:latin typeface="Consolas" panose="020B0609020204030204" pitchFamily="49" charset="0"/>
              </a:rPr>
              <a:t>/</a:t>
            </a:r>
            <a:r>
              <a:rPr lang="en-US" sz="2400" dirty="0" err="1">
                <a:solidFill>
                  <a:srgbClr val="A52A2A"/>
                </a:solidFill>
                <a:latin typeface="Consolas" panose="020B0609020204030204" pitchFamily="49" charset="0"/>
              </a:rPr>
              <a:t>dd</a:t>
            </a:r>
            <a:r>
              <a:rPr lang="en-US" sz="2400" dirty="0">
                <a:solidFill>
                  <a:srgbClr val="0000CD"/>
                </a:solidFill>
                <a:latin typeface="Consolas" panose="020B0609020204030204" pitchFamily="49" charset="0"/>
              </a:rPr>
              <a:t>&gt;</a:t>
            </a:r>
            <a:br>
              <a:rPr lang="en-US" sz="2400" dirty="0"/>
            </a:br>
            <a:r>
              <a:rPr lang="en-US" sz="2400" dirty="0">
                <a:solidFill>
                  <a:srgbClr val="0000CD"/>
                </a:solidFill>
                <a:latin typeface="Consolas" panose="020B0609020204030204" pitchFamily="49" charset="0"/>
              </a:rPr>
              <a:t>&lt;</a:t>
            </a:r>
            <a:r>
              <a:rPr lang="en-US" sz="2400" dirty="0">
                <a:solidFill>
                  <a:srgbClr val="A52A2A"/>
                </a:solidFill>
                <a:latin typeface="Consolas" panose="020B0609020204030204" pitchFamily="49" charset="0"/>
              </a:rPr>
              <a:t>/dl</a:t>
            </a:r>
            <a:r>
              <a:rPr lang="en-US" sz="2400" dirty="0">
                <a:solidFill>
                  <a:srgbClr val="0000CD"/>
                </a:solidFill>
                <a:latin typeface="Consolas" panose="020B0609020204030204" pitchFamily="49" charset="0"/>
              </a:rPr>
              <a:t>&gt;</a:t>
            </a:r>
            <a:endParaRPr lang="en-US" altLang="en-US" sz="2400" dirty="0"/>
          </a:p>
        </p:txBody>
      </p:sp>
      <p:sp>
        <p:nvSpPr>
          <p:cNvPr id="2" name="Rectangle 1"/>
          <p:cNvSpPr/>
          <p:nvPr/>
        </p:nvSpPr>
        <p:spPr bwMode="auto">
          <a:xfrm>
            <a:off x="5351929" y="4625788"/>
            <a:ext cx="3590365" cy="1949824"/>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r>
              <a:rPr lang="en-US" b="0" dirty="0">
                <a:ln w="0"/>
                <a:solidFill>
                  <a:schemeClr val="tx1"/>
                </a:solidFill>
                <a:effectLst>
                  <a:outerShdw blurRad="38100" dist="19050" dir="2700000" algn="tl" rotWithShape="0">
                    <a:schemeClr val="dk1">
                      <a:alpha val="40000"/>
                    </a:schemeClr>
                  </a:outerShdw>
                </a:effectLst>
                <a:latin typeface="Times New Roman" pitchFamily="18" charset="0"/>
              </a:rPr>
              <a:t>Coffee</a:t>
            </a:r>
          </a:p>
          <a:p>
            <a:pPr lvl="1"/>
            <a:r>
              <a:rPr lang="en-US" b="0" dirty="0">
                <a:ln w="0"/>
                <a:solidFill>
                  <a:schemeClr val="tx1"/>
                </a:solidFill>
                <a:effectLst>
                  <a:outerShdw blurRad="38100" dist="19050" dir="2700000" algn="tl" rotWithShape="0">
                    <a:schemeClr val="dk1">
                      <a:alpha val="40000"/>
                    </a:schemeClr>
                  </a:outerShdw>
                </a:effectLst>
                <a:latin typeface="Times New Roman" pitchFamily="18" charset="0"/>
              </a:rPr>
              <a:t>- black hot drink</a:t>
            </a:r>
          </a:p>
          <a:p>
            <a:r>
              <a:rPr lang="en-US" b="0" dirty="0">
                <a:ln w="0"/>
                <a:solidFill>
                  <a:schemeClr val="tx1"/>
                </a:solidFill>
                <a:effectLst>
                  <a:outerShdw blurRad="38100" dist="19050" dir="2700000" algn="tl" rotWithShape="0">
                    <a:schemeClr val="dk1">
                      <a:alpha val="40000"/>
                    </a:schemeClr>
                  </a:outerShdw>
                </a:effectLst>
                <a:latin typeface="Times New Roman" pitchFamily="18" charset="0"/>
              </a:rPr>
              <a:t>Milk</a:t>
            </a:r>
          </a:p>
          <a:p>
            <a:pPr lvl="1"/>
            <a:r>
              <a:rPr lang="en-US" b="0" dirty="0">
                <a:ln w="0"/>
                <a:solidFill>
                  <a:schemeClr val="tx1"/>
                </a:solidFill>
                <a:effectLst>
                  <a:outerShdw blurRad="38100" dist="19050" dir="2700000" algn="tl" rotWithShape="0">
                    <a:schemeClr val="dk1">
                      <a:alpha val="40000"/>
                    </a:schemeClr>
                  </a:outerShdw>
                </a:effectLst>
                <a:latin typeface="Times New Roman" pitchFamily="18" charset="0"/>
              </a:rPr>
              <a:t>- white cold drink</a:t>
            </a:r>
            <a:endParaRPr kumimoji="0" lang="en-US" b="0" i="0" u="none" strike="noStrike" normalizeH="0" baseline="0" dirty="0">
              <a:ln w="0"/>
              <a:solidFill>
                <a:schemeClr val="tx1"/>
              </a:solidFill>
              <a:effectLst>
                <a:outerShdw blurRad="38100" dist="19050" dir="2700000" algn="tl" rotWithShape="0">
                  <a:schemeClr val="dk1">
                    <a:alpha val="40000"/>
                  </a:schemeClr>
                </a:outerShdw>
              </a:effectLst>
              <a:latin typeface="Times New Roman" pitchFamily="18" charset="0"/>
            </a:endParaRPr>
          </a:p>
        </p:txBody>
      </p:sp>
    </p:spTree>
    <p:extLst>
      <p:ext uri="{BB962C8B-B14F-4D97-AF65-F5344CB8AC3E}">
        <p14:creationId xmlns:p14="http://schemas.microsoft.com/office/powerpoint/2010/main" val="1028321142"/>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88900" y="966356"/>
            <a:ext cx="5047876" cy="4654516"/>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latin typeface="Times New Roman" pitchFamily="18" charset="0"/>
            </a:endParaRPr>
          </a:p>
        </p:txBody>
      </p:sp>
      <p:sp>
        <p:nvSpPr>
          <p:cNvPr id="91138" name="Rectangle 2"/>
          <p:cNvSpPr>
            <a:spLocks noGrp="1" noChangeArrowheads="1"/>
          </p:cNvSpPr>
          <p:nvPr>
            <p:ph type="title"/>
          </p:nvPr>
        </p:nvSpPr>
        <p:spPr/>
        <p:txBody>
          <a:bodyPr/>
          <a:lstStyle/>
          <a:p>
            <a:r>
              <a:rPr lang="en-US" altLang="en-US" dirty="0"/>
              <a:t>Nested Lists</a:t>
            </a:r>
          </a:p>
        </p:txBody>
      </p:sp>
      <p:sp>
        <p:nvSpPr>
          <p:cNvPr id="91139" name="Rectangle 3"/>
          <p:cNvSpPr>
            <a:spLocks noGrp="1" noChangeArrowheads="1"/>
          </p:cNvSpPr>
          <p:nvPr>
            <p:ph type="body" idx="1"/>
          </p:nvPr>
        </p:nvSpPr>
        <p:spPr/>
        <p:txBody>
          <a:bodyPr/>
          <a:lstStyle/>
          <a:p>
            <a:pPr marL="0" indent="0">
              <a:buNone/>
            </a:pPr>
            <a:endParaRPr lang="it-IT" sz="2400" dirty="0">
              <a:solidFill>
                <a:srgbClr val="0000CD"/>
              </a:solidFill>
              <a:latin typeface="Consolas" panose="020B0609020204030204" pitchFamily="49" charset="0"/>
            </a:endParaRPr>
          </a:p>
          <a:p>
            <a:pPr marL="0" indent="0">
              <a:buNone/>
            </a:pPr>
            <a:r>
              <a:rPr lang="it-IT" sz="2400" dirty="0">
                <a:solidFill>
                  <a:srgbClr val="0000CD"/>
                </a:solidFill>
                <a:latin typeface="Consolas" panose="020B0609020204030204" pitchFamily="49" charset="0"/>
              </a:rPr>
              <a:t>&lt;</a:t>
            </a:r>
            <a:r>
              <a:rPr lang="it-IT" sz="2400" dirty="0">
                <a:solidFill>
                  <a:srgbClr val="A52A2A"/>
                </a:solidFill>
                <a:latin typeface="Consolas" panose="020B0609020204030204" pitchFamily="49" charset="0"/>
              </a:rPr>
              <a:t>ul</a:t>
            </a:r>
            <a:r>
              <a:rPr lang="it-IT" sz="2400" dirty="0">
                <a:solidFill>
                  <a:srgbClr val="0000CD"/>
                </a:solidFill>
                <a:latin typeface="Consolas" panose="020B0609020204030204" pitchFamily="49" charset="0"/>
              </a:rPr>
              <a:t>&gt;</a:t>
            </a:r>
            <a:br>
              <a:rPr lang="it-IT" sz="2400" dirty="0"/>
            </a:br>
            <a:r>
              <a:rPr lang="it-IT" sz="2400" dirty="0">
                <a:solidFill>
                  <a:srgbClr val="000000"/>
                </a:solidFill>
                <a:latin typeface="Consolas" panose="020B0609020204030204" pitchFamily="49" charset="0"/>
              </a:rPr>
              <a:t>  </a:t>
            </a:r>
            <a:r>
              <a:rPr lang="it-IT" sz="2400" dirty="0">
                <a:solidFill>
                  <a:srgbClr val="0000CD"/>
                </a:solidFill>
                <a:latin typeface="Consolas" panose="020B0609020204030204" pitchFamily="49" charset="0"/>
              </a:rPr>
              <a:t>&lt;</a:t>
            </a:r>
            <a:r>
              <a:rPr lang="it-IT" sz="2400" dirty="0">
                <a:solidFill>
                  <a:srgbClr val="A52A2A"/>
                </a:solidFill>
                <a:latin typeface="Consolas" panose="020B0609020204030204" pitchFamily="49" charset="0"/>
              </a:rPr>
              <a:t>li</a:t>
            </a:r>
            <a:r>
              <a:rPr lang="it-IT" sz="2400" dirty="0">
                <a:solidFill>
                  <a:srgbClr val="0000CD"/>
                </a:solidFill>
                <a:latin typeface="Consolas" panose="020B0609020204030204" pitchFamily="49" charset="0"/>
              </a:rPr>
              <a:t>&gt;</a:t>
            </a:r>
            <a:r>
              <a:rPr lang="it-IT" sz="2400" dirty="0">
                <a:solidFill>
                  <a:srgbClr val="000000"/>
                </a:solidFill>
                <a:latin typeface="Consolas" panose="020B0609020204030204" pitchFamily="49" charset="0"/>
              </a:rPr>
              <a:t>Coffee</a:t>
            </a:r>
            <a:r>
              <a:rPr lang="it-IT" sz="2400" dirty="0">
                <a:solidFill>
                  <a:srgbClr val="0000CD"/>
                </a:solidFill>
                <a:latin typeface="Consolas" panose="020B0609020204030204" pitchFamily="49" charset="0"/>
              </a:rPr>
              <a:t>&lt;</a:t>
            </a:r>
            <a:r>
              <a:rPr lang="it-IT" sz="2400" dirty="0">
                <a:solidFill>
                  <a:srgbClr val="A52A2A"/>
                </a:solidFill>
                <a:latin typeface="Consolas" panose="020B0609020204030204" pitchFamily="49" charset="0"/>
              </a:rPr>
              <a:t>/li</a:t>
            </a:r>
            <a:r>
              <a:rPr lang="it-IT" sz="2400" dirty="0">
                <a:solidFill>
                  <a:srgbClr val="0000CD"/>
                </a:solidFill>
                <a:latin typeface="Consolas" panose="020B0609020204030204" pitchFamily="49" charset="0"/>
              </a:rPr>
              <a:t>&gt;</a:t>
            </a:r>
            <a:br>
              <a:rPr lang="it-IT" sz="2400" dirty="0"/>
            </a:br>
            <a:r>
              <a:rPr lang="it-IT" sz="2400" dirty="0">
                <a:solidFill>
                  <a:srgbClr val="000000"/>
                </a:solidFill>
                <a:latin typeface="Consolas" panose="020B0609020204030204" pitchFamily="49" charset="0"/>
              </a:rPr>
              <a:t>  </a:t>
            </a:r>
            <a:r>
              <a:rPr lang="it-IT" sz="2400" dirty="0">
                <a:solidFill>
                  <a:srgbClr val="0000CD"/>
                </a:solidFill>
                <a:latin typeface="Consolas" panose="020B0609020204030204" pitchFamily="49" charset="0"/>
              </a:rPr>
              <a:t>&lt;</a:t>
            </a:r>
            <a:r>
              <a:rPr lang="it-IT" sz="2400" dirty="0">
                <a:solidFill>
                  <a:srgbClr val="A52A2A"/>
                </a:solidFill>
                <a:latin typeface="Consolas" panose="020B0609020204030204" pitchFamily="49" charset="0"/>
              </a:rPr>
              <a:t>li</a:t>
            </a:r>
            <a:r>
              <a:rPr lang="it-IT" sz="2400" dirty="0">
                <a:solidFill>
                  <a:srgbClr val="0000CD"/>
                </a:solidFill>
                <a:latin typeface="Consolas" panose="020B0609020204030204" pitchFamily="49" charset="0"/>
              </a:rPr>
              <a:t>&gt;</a:t>
            </a:r>
            <a:r>
              <a:rPr lang="it-IT" sz="2400" dirty="0">
                <a:solidFill>
                  <a:srgbClr val="000000"/>
                </a:solidFill>
                <a:latin typeface="Consolas" panose="020B0609020204030204" pitchFamily="49" charset="0"/>
              </a:rPr>
              <a:t>Tea</a:t>
            </a:r>
            <a:br>
              <a:rPr lang="it-IT" sz="2400" dirty="0"/>
            </a:br>
            <a:r>
              <a:rPr lang="it-IT" sz="2400" dirty="0">
                <a:solidFill>
                  <a:srgbClr val="000000"/>
                </a:solidFill>
                <a:latin typeface="Consolas" panose="020B0609020204030204" pitchFamily="49" charset="0"/>
              </a:rPr>
              <a:t>    </a:t>
            </a:r>
            <a:r>
              <a:rPr lang="it-IT" sz="2400" dirty="0">
                <a:solidFill>
                  <a:srgbClr val="0000CD"/>
                </a:solidFill>
                <a:latin typeface="Consolas" panose="020B0609020204030204" pitchFamily="49" charset="0"/>
              </a:rPr>
              <a:t>&lt;</a:t>
            </a:r>
            <a:r>
              <a:rPr lang="it-IT" sz="2400" dirty="0">
                <a:solidFill>
                  <a:srgbClr val="A52A2A"/>
                </a:solidFill>
                <a:latin typeface="Consolas" panose="020B0609020204030204" pitchFamily="49" charset="0"/>
              </a:rPr>
              <a:t>ul</a:t>
            </a:r>
            <a:r>
              <a:rPr lang="it-IT" sz="2400" dirty="0">
                <a:solidFill>
                  <a:srgbClr val="0000CD"/>
                </a:solidFill>
                <a:latin typeface="Consolas" panose="020B0609020204030204" pitchFamily="49" charset="0"/>
              </a:rPr>
              <a:t>&gt;</a:t>
            </a:r>
            <a:br>
              <a:rPr lang="it-IT" sz="2400" dirty="0"/>
            </a:br>
            <a:r>
              <a:rPr lang="it-IT" sz="2400" dirty="0">
                <a:solidFill>
                  <a:srgbClr val="000000"/>
                </a:solidFill>
                <a:latin typeface="Consolas" panose="020B0609020204030204" pitchFamily="49" charset="0"/>
              </a:rPr>
              <a:t>      </a:t>
            </a:r>
            <a:r>
              <a:rPr lang="it-IT" sz="2400" dirty="0">
                <a:solidFill>
                  <a:srgbClr val="0000CD"/>
                </a:solidFill>
                <a:latin typeface="Consolas" panose="020B0609020204030204" pitchFamily="49" charset="0"/>
              </a:rPr>
              <a:t>&lt;</a:t>
            </a:r>
            <a:r>
              <a:rPr lang="it-IT" sz="2400" dirty="0">
                <a:solidFill>
                  <a:srgbClr val="A52A2A"/>
                </a:solidFill>
                <a:latin typeface="Consolas" panose="020B0609020204030204" pitchFamily="49" charset="0"/>
              </a:rPr>
              <a:t>li</a:t>
            </a:r>
            <a:r>
              <a:rPr lang="it-IT" sz="2400" dirty="0">
                <a:solidFill>
                  <a:srgbClr val="0000CD"/>
                </a:solidFill>
                <a:latin typeface="Consolas" panose="020B0609020204030204" pitchFamily="49" charset="0"/>
              </a:rPr>
              <a:t>&gt;</a:t>
            </a:r>
            <a:r>
              <a:rPr lang="it-IT" sz="2400" dirty="0">
                <a:solidFill>
                  <a:srgbClr val="000000"/>
                </a:solidFill>
                <a:latin typeface="Consolas" panose="020B0609020204030204" pitchFamily="49" charset="0"/>
              </a:rPr>
              <a:t>Black tea</a:t>
            </a:r>
            <a:r>
              <a:rPr lang="it-IT" sz="2400" dirty="0">
                <a:solidFill>
                  <a:srgbClr val="0000CD"/>
                </a:solidFill>
                <a:latin typeface="Consolas" panose="020B0609020204030204" pitchFamily="49" charset="0"/>
              </a:rPr>
              <a:t>&lt;</a:t>
            </a:r>
            <a:r>
              <a:rPr lang="it-IT" sz="2400" dirty="0">
                <a:solidFill>
                  <a:srgbClr val="A52A2A"/>
                </a:solidFill>
                <a:latin typeface="Consolas" panose="020B0609020204030204" pitchFamily="49" charset="0"/>
              </a:rPr>
              <a:t>/li</a:t>
            </a:r>
            <a:r>
              <a:rPr lang="it-IT" sz="2400" dirty="0">
                <a:solidFill>
                  <a:srgbClr val="0000CD"/>
                </a:solidFill>
                <a:latin typeface="Consolas" panose="020B0609020204030204" pitchFamily="49" charset="0"/>
              </a:rPr>
              <a:t>&gt;</a:t>
            </a:r>
            <a:br>
              <a:rPr lang="it-IT" sz="2400" dirty="0"/>
            </a:br>
            <a:r>
              <a:rPr lang="it-IT" sz="2400" dirty="0">
                <a:solidFill>
                  <a:srgbClr val="000000"/>
                </a:solidFill>
                <a:latin typeface="Consolas" panose="020B0609020204030204" pitchFamily="49" charset="0"/>
              </a:rPr>
              <a:t>      </a:t>
            </a:r>
            <a:r>
              <a:rPr lang="it-IT" sz="2400" dirty="0">
                <a:solidFill>
                  <a:srgbClr val="0000CD"/>
                </a:solidFill>
                <a:latin typeface="Consolas" panose="020B0609020204030204" pitchFamily="49" charset="0"/>
              </a:rPr>
              <a:t>&lt;</a:t>
            </a:r>
            <a:r>
              <a:rPr lang="it-IT" sz="2400" dirty="0">
                <a:solidFill>
                  <a:srgbClr val="A52A2A"/>
                </a:solidFill>
                <a:latin typeface="Consolas" panose="020B0609020204030204" pitchFamily="49" charset="0"/>
              </a:rPr>
              <a:t>li</a:t>
            </a:r>
            <a:r>
              <a:rPr lang="it-IT" sz="2400" dirty="0">
                <a:solidFill>
                  <a:srgbClr val="0000CD"/>
                </a:solidFill>
                <a:latin typeface="Consolas" panose="020B0609020204030204" pitchFamily="49" charset="0"/>
              </a:rPr>
              <a:t>&gt;</a:t>
            </a:r>
            <a:r>
              <a:rPr lang="it-IT" sz="2400" dirty="0">
                <a:solidFill>
                  <a:srgbClr val="000000"/>
                </a:solidFill>
                <a:latin typeface="Consolas" panose="020B0609020204030204" pitchFamily="49" charset="0"/>
              </a:rPr>
              <a:t>Green tea</a:t>
            </a:r>
            <a:r>
              <a:rPr lang="it-IT" sz="2400" dirty="0">
                <a:solidFill>
                  <a:srgbClr val="0000CD"/>
                </a:solidFill>
                <a:latin typeface="Consolas" panose="020B0609020204030204" pitchFamily="49" charset="0"/>
              </a:rPr>
              <a:t>&lt;</a:t>
            </a:r>
            <a:r>
              <a:rPr lang="it-IT" sz="2400" dirty="0">
                <a:solidFill>
                  <a:srgbClr val="A52A2A"/>
                </a:solidFill>
                <a:latin typeface="Consolas" panose="020B0609020204030204" pitchFamily="49" charset="0"/>
              </a:rPr>
              <a:t>/li</a:t>
            </a:r>
            <a:r>
              <a:rPr lang="it-IT" sz="2400" dirty="0">
                <a:solidFill>
                  <a:srgbClr val="0000CD"/>
                </a:solidFill>
                <a:latin typeface="Consolas" panose="020B0609020204030204" pitchFamily="49" charset="0"/>
              </a:rPr>
              <a:t>&gt;</a:t>
            </a:r>
            <a:br>
              <a:rPr lang="it-IT" sz="2400" dirty="0"/>
            </a:br>
            <a:r>
              <a:rPr lang="it-IT" sz="2400" dirty="0">
                <a:solidFill>
                  <a:srgbClr val="000000"/>
                </a:solidFill>
                <a:latin typeface="Consolas" panose="020B0609020204030204" pitchFamily="49" charset="0"/>
              </a:rPr>
              <a:t>    </a:t>
            </a:r>
            <a:r>
              <a:rPr lang="it-IT" sz="2400" dirty="0">
                <a:solidFill>
                  <a:srgbClr val="0000CD"/>
                </a:solidFill>
                <a:latin typeface="Consolas" panose="020B0609020204030204" pitchFamily="49" charset="0"/>
              </a:rPr>
              <a:t>&lt;</a:t>
            </a:r>
            <a:r>
              <a:rPr lang="it-IT" sz="2400" dirty="0">
                <a:solidFill>
                  <a:srgbClr val="A52A2A"/>
                </a:solidFill>
                <a:latin typeface="Consolas" panose="020B0609020204030204" pitchFamily="49" charset="0"/>
              </a:rPr>
              <a:t>/ul</a:t>
            </a:r>
            <a:r>
              <a:rPr lang="it-IT" sz="2400" dirty="0">
                <a:solidFill>
                  <a:srgbClr val="0000CD"/>
                </a:solidFill>
                <a:latin typeface="Consolas" panose="020B0609020204030204" pitchFamily="49" charset="0"/>
              </a:rPr>
              <a:t>&gt;</a:t>
            </a:r>
            <a:br>
              <a:rPr lang="it-IT" sz="2400" dirty="0"/>
            </a:br>
            <a:r>
              <a:rPr lang="it-IT" sz="2400" dirty="0">
                <a:solidFill>
                  <a:srgbClr val="000000"/>
                </a:solidFill>
                <a:latin typeface="Consolas" panose="020B0609020204030204" pitchFamily="49" charset="0"/>
              </a:rPr>
              <a:t>  </a:t>
            </a:r>
            <a:r>
              <a:rPr lang="it-IT" sz="2400" dirty="0">
                <a:solidFill>
                  <a:srgbClr val="0000CD"/>
                </a:solidFill>
                <a:latin typeface="Consolas" panose="020B0609020204030204" pitchFamily="49" charset="0"/>
              </a:rPr>
              <a:t>&lt;</a:t>
            </a:r>
            <a:r>
              <a:rPr lang="it-IT" sz="2400" dirty="0">
                <a:solidFill>
                  <a:srgbClr val="A52A2A"/>
                </a:solidFill>
                <a:latin typeface="Consolas" panose="020B0609020204030204" pitchFamily="49" charset="0"/>
              </a:rPr>
              <a:t>/li</a:t>
            </a:r>
            <a:r>
              <a:rPr lang="it-IT" sz="2400" dirty="0">
                <a:solidFill>
                  <a:srgbClr val="0000CD"/>
                </a:solidFill>
                <a:latin typeface="Consolas" panose="020B0609020204030204" pitchFamily="49" charset="0"/>
              </a:rPr>
              <a:t>&gt;</a:t>
            </a:r>
            <a:br>
              <a:rPr lang="it-IT" sz="2400" dirty="0"/>
            </a:br>
            <a:r>
              <a:rPr lang="it-IT" sz="2400" dirty="0">
                <a:solidFill>
                  <a:srgbClr val="000000"/>
                </a:solidFill>
                <a:latin typeface="Consolas" panose="020B0609020204030204" pitchFamily="49" charset="0"/>
              </a:rPr>
              <a:t>  </a:t>
            </a:r>
            <a:r>
              <a:rPr lang="it-IT" sz="2400" dirty="0">
                <a:solidFill>
                  <a:srgbClr val="0000CD"/>
                </a:solidFill>
                <a:latin typeface="Consolas" panose="020B0609020204030204" pitchFamily="49" charset="0"/>
              </a:rPr>
              <a:t>&lt;</a:t>
            </a:r>
            <a:r>
              <a:rPr lang="it-IT" sz="2400" dirty="0">
                <a:solidFill>
                  <a:srgbClr val="A52A2A"/>
                </a:solidFill>
                <a:latin typeface="Consolas" panose="020B0609020204030204" pitchFamily="49" charset="0"/>
              </a:rPr>
              <a:t>li</a:t>
            </a:r>
            <a:r>
              <a:rPr lang="it-IT" sz="2400" dirty="0">
                <a:solidFill>
                  <a:srgbClr val="0000CD"/>
                </a:solidFill>
                <a:latin typeface="Consolas" panose="020B0609020204030204" pitchFamily="49" charset="0"/>
              </a:rPr>
              <a:t>&gt;</a:t>
            </a:r>
            <a:r>
              <a:rPr lang="it-IT" sz="2400" dirty="0">
                <a:solidFill>
                  <a:srgbClr val="000000"/>
                </a:solidFill>
                <a:latin typeface="Consolas" panose="020B0609020204030204" pitchFamily="49" charset="0"/>
              </a:rPr>
              <a:t>Milk</a:t>
            </a:r>
            <a:r>
              <a:rPr lang="it-IT" sz="2400" dirty="0">
                <a:solidFill>
                  <a:srgbClr val="0000CD"/>
                </a:solidFill>
                <a:latin typeface="Consolas" panose="020B0609020204030204" pitchFamily="49" charset="0"/>
              </a:rPr>
              <a:t>&lt;</a:t>
            </a:r>
            <a:r>
              <a:rPr lang="it-IT" sz="2400" dirty="0">
                <a:solidFill>
                  <a:srgbClr val="A52A2A"/>
                </a:solidFill>
                <a:latin typeface="Consolas" panose="020B0609020204030204" pitchFamily="49" charset="0"/>
              </a:rPr>
              <a:t>/li</a:t>
            </a:r>
            <a:r>
              <a:rPr lang="it-IT" sz="2400" dirty="0">
                <a:solidFill>
                  <a:srgbClr val="0000CD"/>
                </a:solidFill>
                <a:latin typeface="Consolas" panose="020B0609020204030204" pitchFamily="49" charset="0"/>
              </a:rPr>
              <a:t>&gt;</a:t>
            </a:r>
            <a:br>
              <a:rPr lang="it-IT" sz="2400" dirty="0"/>
            </a:br>
            <a:r>
              <a:rPr lang="it-IT" sz="2400" dirty="0">
                <a:solidFill>
                  <a:srgbClr val="0000CD"/>
                </a:solidFill>
                <a:latin typeface="Consolas" panose="020B0609020204030204" pitchFamily="49" charset="0"/>
              </a:rPr>
              <a:t>&lt;</a:t>
            </a:r>
            <a:r>
              <a:rPr lang="it-IT" sz="2400" dirty="0">
                <a:solidFill>
                  <a:srgbClr val="A52A2A"/>
                </a:solidFill>
                <a:latin typeface="Consolas" panose="020B0609020204030204" pitchFamily="49" charset="0"/>
              </a:rPr>
              <a:t>/ul</a:t>
            </a:r>
            <a:r>
              <a:rPr lang="it-IT" sz="2400" dirty="0">
                <a:solidFill>
                  <a:srgbClr val="0000CD"/>
                </a:solidFill>
                <a:latin typeface="Consolas" panose="020B0609020204030204" pitchFamily="49" charset="0"/>
              </a:rPr>
              <a:t>&gt;</a:t>
            </a:r>
            <a:endParaRPr lang="en-US" altLang="en-US" sz="2400" dirty="0"/>
          </a:p>
        </p:txBody>
      </p:sp>
      <p:pic>
        <p:nvPicPr>
          <p:cNvPr id="3" name="Picture 2"/>
          <p:cNvPicPr>
            <a:picLocks noChangeAspect="1"/>
          </p:cNvPicPr>
          <p:nvPr/>
        </p:nvPicPr>
        <p:blipFill>
          <a:blip r:embed="rId2"/>
          <a:stretch>
            <a:fillRect/>
          </a:stretch>
        </p:blipFill>
        <p:spPr>
          <a:xfrm>
            <a:off x="5485646" y="966355"/>
            <a:ext cx="3273403" cy="1965104"/>
          </a:xfrm>
          <a:prstGeom prst="rect">
            <a:avLst/>
          </a:prstGeom>
        </p:spPr>
      </p:pic>
    </p:spTree>
    <p:extLst>
      <p:ext uri="{BB962C8B-B14F-4D97-AF65-F5344CB8AC3E}">
        <p14:creationId xmlns:p14="http://schemas.microsoft.com/office/powerpoint/2010/main" val="1876990101"/>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dirty="0"/>
              <a:t>HTML Semantic Elements</a:t>
            </a:r>
          </a:p>
        </p:txBody>
      </p:sp>
      <p:sp>
        <p:nvSpPr>
          <p:cNvPr id="25603" name="Rectangle 3"/>
          <p:cNvSpPr>
            <a:spLocks noGrp="1" noChangeArrowheads="1"/>
          </p:cNvSpPr>
          <p:nvPr>
            <p:ph type="body" idx="1"/>
          </p:nvPr>
        </p:nvSpPr>
        <p:spPr>
          <a:xfrm>
            <a:off x="161365" y="793376"/>
            <a:ext cx="8935010" cy="5302624"/>
          </a:xfrm>
        </p:spPr>
        <p:txBody>
          <a:bodyPr/>
          <a:lstStyle/>
          <a:p>
            <a:pPr>
              <a:buFont typeface="Wingdings" panose="05000000000000000000" pitchFamily="2" charset="2"/>
              <a:buChar char="§"/>
            </a:pPr>
            <a:r>
              <a:rPr lang="en-US" altLang="en-US" dirty="0"/>
              <a:t>What are Semantic Elements?</a:t>
            </a:r>
          </a:p>
          <a:p>
            <a:pPr lvl="1"/>
            <a:r>
              <a:rPr lang="en-US" altLang="en-US" dirty="0"/>
              <a:t>A semantic element clearly describes its meaning to both the browser and the developer.</a:t>
            </a:r>
          </a:p>
          <a:p>
            <a:pPr lvl="1"/>
            <a:r>
              <a:rPr lang="en-US" altLang="en-US" dirty="0"/>
              <a:t>Examples of non-semantic elements: &lt;div&gt; and &lt;span&gt; - Tells nothing about its content.</a:t>
            </a:r>
          </a:p>
          <a:p>
            <a:pPr lvl="1"/>
            <a:r>
              <a:rPr lang="en-US" altLang="en-US" dirty="0"/>
              <a:t>Examples of semantic elements: &lt;form&gt;, &lt;table&gt;, and &lt;article&gt; - Clearly defines its content.</a:t>
            </a:r>
          </a:p>
          <a:p>
            <a:pPr lvl="1">
              <a:buFontTx/>
              <a:buChar char="o"/>
            </a:pPr>
            <a:endParaRPr lang="en-US" altLang="en-US" dirty="0"/>
          </a:p>
        </p:txBody>
      </p:sp>
    </p:spTree>
    <p:extLst>
      <p:ext uri="{BB962C8B-B14F-4D97-AF65-F5344CB8AC3E}">
        <p14:creationId xmlns:p14="http://schemas.microsoft.com/office/powerpoint/2010/main" val="1170284438"/>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dirty="0"/>
              <a:t>HTML Semantic Elements</a:t>
            </a:r>
          </a:p>
        </p:txBody>
      </p:sp>
      <p:sp>
        <p:nvSpPr>
          <p:cNvPr id="25603" name="Rectangle 3"/>
          <p:cNvSpPr>
            <a:spLocks noGrp="1" noChangeArrowheads="1"/>
          </p:cNvSpPr>
          <p:nvPr>
            <p:ph type="body" idx="1"/>
          </p:nvPr>
        </p:nvSpPr>
        <p:spPr>
          <a:xfrm>
            <a:off x="161365" y="793376"/>
            <a:ext cx="8935010" cy="5302624"/>
          </a:xfrm>
        </p:spPr>
        <p:txBody>
          <a:bodyPr/>
          <a:lstStyle/>
          <a:p>
            <a:r>
              <a:rPr lang="en-US" altLang="en-US" dirty="0"/>
              <a:t>Semantic Elements in HTML</a:t>
            </a:r>
          </a:p>
          <a:p>
            <a:pPr lvl="1"/>
            <a:r>
              <a:rPr lang="en-US" altLang="en-US" dirty="0"/>
              <a:t>Many web sites contain HTML code like: &lt;div id="nav"&gt; &lt;div class="header"&gt; &lt;div id="footer"&gt; to indicate navigation, header, and footer.</a:t>
            </a:r>
          </a:p>
          <a:p>
            <a:pPr lvl="1"/>
            <a:r>
              <a:rPr lang="en-US" altLang="en-US" dirty="0"/>
              <a:t>In HTML there are some semantic elements that can be used to define different parts of a web page:  </a:t>
            </a:r>
          </a:p>
          <a:p>
            <a:pPr lvl="2"/>
            <a:r>
              <a:rPr lang="en-US" altLang="en-US" dirty="0"/>
              <a:t>&lt;article&gt;</a:t>
            </a:r>
          </a:p>
          <a:p>
            <a:pPr lvl="2"/>
            <a:r>
              <a:rPr lang="en-US" altLang="en-US" dirty="0"/>
              <a:t>&lt;aside&gt;</a:t>
            </a:r>
          </a:p>
          <a:p>
            <a:pPr lvl="2"/>
            <a:r>
              <a:rPr lang="en-US" altLang="en-US" dirty="0"/>
              <a:t>&lt;details&gt;</a:t>
            </a:r>
          </a:p>
          <a:p>
            <a:pPr lvl="2"/>
            <a:r>
              <a:rPr lang="en-US" altLang="en-US" dirty="0"/>
              <a:t>&lt;</a:t>
            </a:r>
            <a:r>
              <a:rPr lang="en-US" altLang="en-US" dirty="0" err="1"/>
              <a:t>figcaption</a:t>
            </a:r>
            <a:r>
              <a:rPr lang="en-US" altLang="en-US" dirty="0"/>
              <a:t>&gt;</a:t>
            </a:r>
          </a:p>
          <a:p>
            <a:pPr lvl="2"/>
            <a:r>
              <a:rPr lang="en-US" altLang="en-US" dirty="0"/>
              <a:t>&lt;figure&gt;</a:t>
            </a:r>
          </a:p>
          <a:p>
            <a:pPr lvl="2"/>
            <a:r>
              <a:rPr lang="en-US" altLang="en-US" dirty="0"/>
              <a:t>&lt;footer&gt;</a:t>
            </a:r>
          </a:p>
          <a:p>
            <a:pPr lvl="2"/>
            <a:r>
              <a:rPr lang="en-US" altLang="en-US" dirty="0"/>
              <a:t>&lt;header&gt;</a:t>
            </a:r>
          </a:p>
          <a:p>
            <a:pPr>
              <a:buFont typeface="Times" panose="02020603050405020304" pitchFamily="18" charset="0"/>
              <a:buChar char="•"/>
            </a:pPr>
            <a:endParaRPr lang="en-US" altLang="en-US" dirty="0"/>
          </a:p>
          <a:p>
            <a:pPr lvl="1">
              <a:buFontTx/>
              <a:buChar char="o"/>
            </a:pPr>
            <a:endParaRPr lang="en-US" altLang="en-US" dirty="0"/>
          </a:p>
        </p:txBody>
      </p:sp>
      <p:pic>
        <p:nvPicPr>
          <p:cNvPr id="1026" name="Picture 2" descr="HTML Semantic Elements">
            <a:extLst>
              <a:ext uri="{FF2B5EF4-FFF2-40B4-BE49-F238E27FC236}">
                <a16:creationId xmlns:a16="http://schemas.microsoft.com/office/drawing/2014/main" id="{2C674C92-ABB7-4C6F-AEE4-7EEB40CE16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974" y="3800475"/>
            <a:ext cx="2085975"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433109"/>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Forms</a:t>
            </a:r>
          </a:p>
        </p:txBody>
      </p:sp>
      <p:sp>
        <p:nvSpPr>
          <p:cNvPr id="25603" name="Rectangle 3"/>
          <p:cNvSpPr>
            <a:spLocks noGrp="1" noChangeArrowheads="1"/>
          </p:cNvSpPr>
          <p:nvPr>
            <p:ph type="body" idx="1"/>
          </p:nvPr>
        </p:nvSpPr>
        <p:spPr>
          <a:xfrm>
            <a:off x="161365" y="793376"/>
            <a:ext cx="8935010" cy="5302624"/>
          </a:xfrm>
        </p:spPr>
        <p:txBody>
          <a:bodyPr/>
          <a:lstStyle/>
          <a:p>
            <a:pPr>
              <a:buFont typeface="Wingdings" panose="05000000000000000000" pitchFamily="2" charset="2"/>
              <a:buChar char="§"/>
            </a:pPr>
            <a:r>
              <a:rPr lang="en-US" altLang="en-US" dirty="0"/>
              <a:t>What are forms?</a:t>
            </a:r>
          </a:p>
          <a:p>
            <a:pPr lvl="1"/>
            <a:r>
              <a:rPr lang="en-US" altLang="en-US" dirty="0"/>
              <a:t>An HTML form is an area of the document that allows users to enter information into fields.</a:t>
            </a:r>
          </a:p>
          <a:p>
            <a:pPr lvl="1"/>
            <a:r>
              <a:rPr lang="en-US" altLang="en-US" dirty="0"/>
              <a:t>A form may be used to collect personal information, opinions in polls, user preferences and other kinds of information.</a:t>
            </a:r>
          </a:p>
          <a:p>
            <a:pPr>
              <a:buFont typeface="Wingdings" panose="05000000000000000000" pitchFamily="2" charset="2"/>
              <a:buChar char="§"/>
            </a:pPr>
            <a:r>
              <a:rPr lang="en-US" altLang="en-US" dirty="0"/>
              <a:t>There are two basic components of a Web form: </a:t>
            </a:r>
          </a:p>
          <a:p>
            <a:pPr lvl="1"/>
            <a:r>
              <a:rPr lang="en-US" altLang="en-US" dirty="0"/>
              <a:t>the shell, the part that the user fills out, and</a:t>
            </a:r>
          </a:p>
          <a:p>
            <a:pPr lvl="1"/>
            <a:r>
              <a:rPr lang="en-US" altLang="en-US" dirty="0"/>
              <a:t> the script which processes the information</a:t>
            </a:r>
          </a:p>
          <a:p>
            <a:pPr>
              <a:buFont typeface="Wingdings" panose="05000000000000000000" pitchFamily="2" charset="2"/>
              <a:buChar char="§"/>
            </a:pPr>
            <a:r>
              <a:rPr lang="en-US" altLang="en-US" dirty="0"/>
              <a:t>HTML tags are used to create the form shell. Using HTML you can create text boxes, radio buttons, checkboxes, drop-down menus, and more... </a:t>
            </a:r>
          </a:p>
          <a:p>
            <a:pPr>
              <a:buFont typeface="Times" panose="02020603050405020304" pitchFamily="18" charset="0"/>
              <a:buChar char="•"/>
            </a:pPr>
            <a:endParaRPr lang="en-US" altLang="en-US" dirty="0"/>
          </a:p>
          <a:p>
            <a:pPr lvl="1">
              <a:buFontTx/>
              <a:buChar char="o"/>
            </a:pPr>
            <a:endParaRPr lang="en-US" altLang="en-US" dirty="0"/>
          </a:p>
        </p:txBody>
      </p:sp>
    </p:spTree>
    <p:extLst>
      <p:ext uri="{BB962C8B-B14F-4D97-AF65-F5344CB8AC3E}">
        <p14:creationId xmlns:p14="http://schemas.microsoft.com/office/powerpoint/2010/main" val="896313332"/>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026"/>
          <p:cNvSpPr>
            <a:spLocks noGrp="1" noChangeArrowheads="1"/>
          </p:cNvSpPr>
          <p:nvPr>
            <p:ph type="title"/>
          </p:nvPr>
        </p:nvSpPr>
        <p:spPr/>
        <p:txBody>
          <a:bodyPr/>
          <a:lstStyle/>
          <a:p>
            <a:r>
              <a:rPr lang="en-US" altLang="en-US"/>
              <a:t>Example: Form </a:t>
            </a:r>
          </a:p>
        </p:txBody>
      </p:sp>
      <p:pic>
        <p:nvPicPr>
          <p:cNvPr id="111621"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05000"/>
            <a:ext cx="4114800" cy="425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1624" name="Line 1032"/>
          <p:cNvSpPr>
            <a:spLocks noChangeShapeType="1"/>
          </p:cNvSpPr>
          <p:nvPr/>
        </p:nvSpPr>
        <p:spPr bwMode="auto">
          <a:xfrm flipH="1">
            <a:off x="2743200" y="21336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25" name="Text Box 1033"/>
          <p:cNvSpPr txBox="1">
            <a:spLocks noChangeArrowheads="1"/>
          </p:cNvSpPr>
          <p:nvPr/>
        </p:nvSpPr>
        <p:spPr bwMode="auto">
          <a:xfrm>
            <a:off x="4327525" y="1889125"/>
            <a:ext cx="11517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C00000"/>
                </a:solidFill>
              </a:rPr>
              <a:t>Text Box</a:t>
            </a:r>
          </a:p>
        </p:txBody>
      </p:sp>
      <p:sp>
        <p:nvSpPr>
          <p:cNvPr id="111627" name="Line 1035"/>
          <p:cNvSpPr>
            <a:spLocks noChangeShapeType="1"/>
          </p:cNvSpPr>
          <p:nvPr/>
        </p:nvSpPr>
        <p:spPr bwMode="auto">
          <a:xfrm flipH="1">
            <a:off x="3048000" y="2895600"/>
            <a:ext cx="167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28" name="Text Box 1036"/>
          <p:cNvSpPr txBox="1">
            <a:spLocks noChangeArrowheads="1"/>
          </p:cNvSpPr>
          <p:nvPr/>
        </p:nvSpPr>
        <p:spPr bwMode="auto">
          <a:xfrm>
            <a:off x="4784725" y="2651125"/>
            <a:ext cx="21405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C00000"/>
                </a:solidFill>
              </a:rPr>
              <a:t>Drop-down Menu</a:t>
            </a:r>
          </a:p>
        </p:txBody>
      </p:sp>
      <p:sp>
        <p:nvSpPr>
          <p:cNvPr id="111630" name="Line 1038"/>
          <p:cNvSpPr>
            <a:spLocks noChangeShapeType="1"/>
          </p:cNvSpPr>
          <p:nvPr/>
        </p:nvSpPr>
        <p:spPr bwMode="auto">
          <a:xfrm flipH="1">
            <a:off x="2971800" y="3276600"/>
            <a:ext cx="198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1" name="Text Box 1039"/>
          <p:cNvSpPr txBox="1">
            <a:spLocks noChangeArrowheads="1"/>
          </p:cNvSpPr>
          <p:nvPr/>
        </p:nvSpPr>
        <p:spPr bwMode="auto">
          <a:xfrm>
            <a:off x="5013325" y="3032125"/>
            <a:ext cx="17588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C00000"/>
                </a:solidFill>
              </a:rPr>
              <a:t>Radio Buttons</a:t>
            </a:r>
          </a:p>
        </p:txBody>
      </p:sp>
      <p:sp>
        <p:nvSpPr>
          <p:cNvPr id="111632" name="Line 1040"/>
          <p:cNvSpPr>
            <a:spLocks noChangeShapeType="1"/>
          </p:cNvSpPr>
          <p:nvPr/>
        </p:nvSpPr>
        <p:spPr bwMode="auto">
          <a:xfrm flipH="1" flipV="1">
            <a:off x="2819400" y="3657600"/>
            <a:ext cx="2209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3" name="Text Box 1041"/>
          <p:cNvSpPr txBox="1">
            <a:spLocks noChangeArrowheads="1"/>
          </p:cNvSpPr>
          <p:nvPr/>
        </p:nvSpPr>
        <p:spPr bwMode="auto">
          <a:xfrm>
            <a:off x="5105400" y="3429000"/>
            <a:ext cx="16732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C00000"/>
                </a:solidFill>
              </a:rPr>
              <a:t>Checkboxes</a:t>
            </a:r>
          </a:p>
        </p:txBody>
      </p:sp>
      <p:sp>
        <p:nvSpPr>
          <p:cNvPr id="111634" name="Line 1042"/>
          <p:cNvSpPr>
            <a:spLocks noChangeShapeType="1"/>
          </p:cNvSpPr>
          <p:nvPr/>
        </p:nvSpPr>
        <p:spPr bwMode="auto">
          <a:xfrm flipH="1">
            <a:off x="3657600" y="4800600"/>
            <a:ext cx="1905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5" name="Text Box 1043"/>
          <p:cNvSpPr txBox="1">
            <a:spLocks noChangeArrowheads="1"/>
          </p:cNvSpPr>
          <p:nvPr/>
        </p:nvSpPr>
        <p:spPr bwMode="auto">
          <a:xfrm>
            <a:off x="5622925" y="4556125"/>
            <a:ext cx="12468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C00000"/>
                </a:solidFill>
              </a:rPr>
              <a:t>Text Area</a:t>
            </a:r>
          </a:p>
        </p:txBody>
      </p:sp>
      <p:sp>
        <p:nvSpPr>
          <p:cNvPr id="111636" name="Line 1044"/>
          <p:cNvSpPr>
            <a:spLocks noChangeShapeType="1"/>
          </p:cNvSpPr>
          <p:nvPr/>
        </p:nvSpPr>
        <p:spPr bwMode="auto">
          <a:xfrm flipV="1">
            <a:off x="1066800" y="6248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7" name="Line 1045"/>
          <p:cNvSpPr>
            <a:spLocks noChangeShapeType="1"/>
          </p:cNvSpPr>
          <p:nvPr/>
        </p:nvSpPr>
        <p:spPr bwMode="auto">
          <a:xfrm>
            <a:off x="1066800" y="6553200"/>
            <a:ext cx="426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9" name="Text Box 1047"/>
          <p:cNvSpPr txBox="1">
            <a:spLocks noChangeArrowheads="1"/>
          </p:cNvSpPr>
          <p:nvPr/>
        </p:nvSpPr>
        <p:spPr bwMode="auto">
          <a:xfrm>
            <a:off x="6019800" y="6324600"/>
            <a:ext cx="1968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C00000"/>
                </a:solidFill>
              </a:rPr>
              <a:t>Submit Button</a:t>
            </a:r>
          </a:p>
        </p:txBody>
      </p:sp>
      <p:sp>
        <p:nvSpPr>
          <p:cNvPr id="111640" name="Line 1048"/>
          <p:cNvSpPr>
            <a:spLocks noChangeShapeType="1"/>
          </p:cNvSpPr>
          <p:nvPr/>
        </p:nvSpPr>
        <p:spPr bwMode="auto">
          <a:xfrm flipV="1">
            <a:off x="1600200" y="61722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41" name="Line 1049"/>
          <p:cNvSpPr>
            <a:spLocks noChangeShapeType="1"/>
          </p:cNvSpPr>
          <p:nvPr/>
        </p:nvSpPr>
        <p:spPr bwMode="auto">
          <a:xfrm>
            <a:off x="1600200" y="64008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42" name="Text Box 1050"/>
          <p:cNvSpPr txBox="1">
            <a:spLocks noChangeArrowheads="1"/>
          </p:cNvSpPr>
          <p:nvPr/>
        </p:nvSpPr>
        <p:spPr bwMode="auto">
          <a:xfrm>
            <a:off x="3946525" y="6003925"/>
            <a:ext cx="16017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C00000"/>
                </a:solidFill>
              </a:rPr>
              <a:t>Reset Button</a:t>
            </a:r>
          </a:p>
        </p:txBody>
      </p:sp>
      <p:sp>
        <p:nvSpPr>
          <p:cNvPr id="111643" name="Line 1051"/>
          <p:cNvSpPr>
            <a:spLocks noChangeShapeType="1"/>
          </p:cNvSpPr>
          <p:nvPr/>
        </p:nvSpPr>
        <p:spPr bwMode="auto">
          <a:xfrm>
            <a:off x="5334000" y="65532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460296409"/>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en-US"/>
              <a:t>The Form Shell</a:t>
            </a:r>
          </a:p>
        </p:txBody>
      </p:sp>
      <p:sp>
        <p:nvSpPr>
          <p:cNvPr id="100355" name="Rectangle 3"/>
          <p:cNvSpPr>
            <a:spLocks noGrp="1" noChangeArrowheads="1"/>
          </p:cNvSpPr>
          <p:nvPr>
            <p:ph type="body" idx="1"/>
          </p:nvPr>
        </p:nvSpPr>
        <p:spPr/>
        <p:txBody>
          <a:bodyPr/>
          <a:lstStyle/>
          <a:p>
            <a:r>
              <a:rPr lang="en-US" altLang="en-US" dirty="0"/>
              <a:t>A form shell has three important parts:</a:t>
            </a:r>
          </a:p>
          <a:p>
            <a:pPr lvl="1"/>
            <a:r>
              <a:rPr lang="en-US" altLang="en-US" dirty="0"/>
              <a:t> the &lt;FORM&gt; tag, which includes the address of the script which will process the form</a:t>
            </a:r>
          </a:p>
          <a:p>
            <a:pPr lvl="1"/>
            <a:endParaRPr lang="en-US" altLang="en-US" dirty="0"/>
          </a:p>
          <a:p>
            <a:pPr lvl="1"/>
            <a:r>
              <a:rPr lang="en-US" altLang="en-US" dirty="0"/>
              <a:t>the form elements, like text boxes and radio buttons</a:t>
            </a:r>
          </a:p>
          <a:p>
            <a:pPr lvl="1"/>
            <a:endParaRPr lang="en-US" altLang="en-US" dirty="0"/>
          </a:p>
          <a:p>
            <a:pPr lvl="1"/>
            <a:r>
              <a:rPr lang="en-US" altLang="en-US" dirty="0"/>
              <a:t>the submit button which triggers the script to send the entered information to the server</a:t>
            </a:r>
          </a:p>
        </p:txBody>
      </p:sp>
    </p:spTree>
    <p:extLst>
      <p:ext uri="{BB962C8B-B14F-4D97-AF65-F5344CB8AC3E}">
        <p14:creationId xmlns:p14="http://schemas.microsoft.com/office/powerpoint/2010/main" val="740549080"/>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en-US"/>
              <a:t>Creating the Shell</a:t>
            </a:r>
          </a:p>
        </p:txBody>
      </p:sp>
      <p:sp>
        <p:nvSpPr>
          <p:cNvPr id="101379" name="Rectangle 3"/>
          <p:cNvSpPr>
            <a:spLocks noGrp="1" noChangeArrowheads="1"/>
          </p:cNvSpPr>
          <p:nvPr>
            <p:ph type="body" idx="1"/>
          </p:nvPr>
        </p:nvSpPr>
        <p:spPr/>
        <p:txBody>
          <a:bodyPr/>
          <a:lstStyle/>
          <a:p>
            <a:r>
              <a:rPr lang="en-US" altLang="en-US" dirty="0"/>
              <a:t>To create a form shell, type &lt;FORM METHOD=POST ACTION=“</a:t>
            </a:r>
            <a:r>
              <a:rPr lang="en-US" altLang="en-US" dirty="0" err="1"/>
              <a:t>script_url</a:t>
            </a:r>
            <a:r>
              <a:rPr lang="en-US" altLang="en-US" dirty="0"/>
              <a:t>”&gt; where “</a:t>
            </a:r>
            <a:r>
              <a:rPr lang="en-US" altLang="en-US" dirty="0" err="1"/>
              <a:t>script_url</a:t>
            </a:r>
            <a:r>
              <a:rPr lang="en-US" altLang="en-US" dirty="0"/>
              <a:t>” is the address of the script</a:t>
            </a:r>
          </a:p>
          <a:p>
            <a:endParaRPr lang="en-US" altLang="en-US" dirty="0"/>
          </a:p>
          <a:p>
            <a:r>
              <a:rPr lang="en-US" altLang="en-US" dirty="0"/>
              <a:t>Create the form elements</a:t>
            </a:r>
          </a:p>
          <a:p>
            <a:endParaRPr lang="en-US" altLang="en-US" dirty="0"/>
          </a:p>
          <a:p>
            <a:r>
              <a:rPr lang="en-US" altLang="en-US" dirty="0"/>
              <a:t>End with a closing &lt;/FORM&gt; tag</a:t>
            </a:r>
          </a:p>
        </p:txBody>
      </p:sp>
    </p:spTree>
    <p:extLst>
      <p:ext uri="{BB962C8B-B14F-4D97-AF65-F5344CB8AC3E}">
        <p14:creationId xmlns:p14="http://schemas.microsoft.com/office/powerpoint/2010/main" val="4076942466"/>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en-US"/>
              <a:t>Creating Text Boxes</a:t>
            </a:r>
          </a:p>
        </p:txBody>
      </p:sp>
      <p:sp>
        <p:nvSpPr>
          <p:cNvPr id="102403" name="Rectangle 3"/>
          <p:cNvSpPr>
            <a:spLocks noGrp="1" noChangeArrowheads="1"/>
          </p:cNvSpPr>
          <p:nvPr>
            <p:ph type="body" idx="1"/>
          </p:nvPr>
        </p:nvSpPr>
        <p:spPr/>
        <p:txBody>
          <a:bodyPr/>
          <a:lstStyle/>
          <a:p>
            <a:r>
              <a:rPr lang="en-US" altLang="en-US" dirty="0"/>
              <a:t>To create a text box, type </a:t>
            </a:r>
          </a:p>
          <a:p>
            <a:pPr marL="0" indent="0">
              <a:buNone/>
            </a:pPr>
            <a:r>
              <a:rPr lang="en-US" altLang="en-US" sz="2400" b="1" dirty="0">
                <a:solidFill>
                  <a:srgbClr val="C00000"/>
                </a:solidFill>
                <a:latin typeface="Courier"/>
              </a:rPr>
              <a:t>&lt;INPUT TYPE=“text” NAME=“name” VALUE=“value” SIZE=n MAXLENGTH=n&gt;</a:t>
            </a:r>
          </a:p>
          <a:p>
            <a:endParaRPr lang="en-US" altLang="en-US" dirty="0"/>
          </a:p>
          <a:p>
            <a:r>
              <a:rPr lang="en-US" altLang="en-US" dirty="0"/>
              <a:t>The NAME, VALUE, SIZE, and MAXLENGTH attributes are optional</a:t>
            </a:r>
          </a:p>
          <a:p>
            <a:endParaRPr lang="en-US" altLang="en-US" dirty="0"/>
          </a:p>
        </p:txBody>
      </p:sp>
    </p:spTree>
    <p:extLst>
      <p:ext uri="{BB962C8B-B14F-4D97-AF65-F5344CB8AC3E}">
        <p14:creationId xmlns:p14="http://schemas.microsoft.com/office/powerpoint/2010/main" val="72003419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HTML</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In late 1994, Tim Berners-Lee, who developed the initial version of HTML, started the World Wide Web Consortium (W3C), whose primary purpose was to develop and distribute standards for Web technologies, starting with HTML. </a:t>
            </a:r>
          </a:p>
          <a:p>
            <a:pPr algn="just"/>
            <a:r>
              <a:rPr lang="en-US" dirty="0"/>
              <a:t>HTML 3.2 (1996) W3C proposed much richer versions. </a:t>
            </a:r>
          </a:p>
          <a:p>
            <a:pPr lvl="1" algn="just"/>
            <a:r>
              <a:rPr lang="en-US" dirty="0"/>
              <a:t>Achieving interoperability lowers costs to content providers since they must develop only one version of a document. </a:t>
            </a:r>
          </a:p>
          <a:p>
            <a:pPr lvl="1" algn="just"/>
            <a:r>
              <a:rPr lang="en-US" dirty="0"/>
              <a:t>If the effort is not made, there is much greater risk that the Web will devolve into a proprietary world of incompatible formats, ultimately reducing the Web's commercial potential for all participants.</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7</a:t>
            </a:fld>
            <a:endParaRPr lang="en-US" dirty="0"/>
          </a:p>
        </p:txBody>
      </p:sp>
    </p:spTree>
    <p:extLst>
      <p:ext uri="{BB962C8B-B14F-4D97-AF65-F5344CB8AC3E}">
        <p14:creationId xmlns:p14="http://schemas.microsoft.com/office/powerpoint/2010/main" val="1744770945"/>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85800" y="0"/>
            <a:ext cx="7772400" cy="914400"/>
          </a:xfrm>
        </p:spPr>
        <p:txBody>
          <a:bodyPr/>
          <a:lstStyle/>
          <a:p>
            <a:r>
              <a:rPr lang="en-US" altLang="en-US" dirty="0"/>
              <a:t>Text Box Attributes</a:t>
            </a:r>
          </a:p>
        </p:txBody>
      </p:sp>
      <p:sp>
        <p:nvSpPr>
          <p:cNvPr id="103427" name="Rectangle 3"/>
          <p:cNvSpPr>
            <a:spLocks noGrp="1" noChangeArrowheads="1"/>
          </p:cNvSpPr>
          <p:nvPr>
            <p:ph type="body" idx="1"/>
          </p:nvPr>
        </p:nvSpPr>
        <p:spPr>
          <a:xfrm>
            <a:off x="161365" y="914399"/>
            <a:ext cx="8780929" cy="5472953"/>
          </a:xfrm>
        </p:spPr>
        <p:txBody>
          <a:bodyPr/>
          <a:lstStyle/>
          <a:p>
            <a:r>
              <a:rPr lang="en-US" altLang="en-US" dirty="0"/>
              <a:t>The NAME attribute is used </a:t>
            </a:r>
            <a:r>
              <a:rPr lang="en-US" altLang="en-US" dirty="0">
                <a:solidFill>
                  <a:srgbClr val="C00000"/>
                </a:solidFill>
              </a:rPr>
              <a:t>to identify the text box to the processing script</a:t>
            </a:r>
          </a:p>
          <a:p>
            <a:r>
              <a:rPr lang="en-US" altLang="en-US" dirty="0"/>
              <a:t>The VALUE attribute is used </a:t>
            </a:r>
            <a:r>
              <a:rPr lang="en-US" altLang="en-US" dirty="0">
                <a:solidFill>
                  <a:srgbClr val="C00000"/>
                </a:solidFill>
              </a:rPr>
              <a:t>to specify the text that will initially appear in the text box</a:t>
            </a:r>
          </a:p>
          <a:p>
            <a:r>
              <a:rPr lang="en-US" altLang="en-US" dirty="0"/>
              <a:t>The SIZE attribute is used </a:t>
            </a:r>
            <a:r>
              <a:rPr lang="en-US" altLang="en-US" dirty="0">
                <a:solidFill>
                  <a:srgbClr val="C00000"/>
                </a:solidFill>
              </a:rPr>
              <a:t>to define the size of the box in characters</a:t>
            </a:r>
          </a:p>
          <a:p>
            <a:r>
              <a:rPr lang="en-US" altLang="en-US" dirty="0"/>
              <a:t>The MAXLENGTH attribute is used </a:t>
            </a:r>
            <a:r>
              <a:rPr lang="en-US" altLang="en-US" dirty="0">
                <a:solidFill>
                  <a:srgbClr val="C00000"/>
                </a:solidFill>
              </a:rPr>
              <a:t>to define the maximum number of characters that can be typed in the box</a:t>
            </a:r>
          </a:p>
        </p:txBody>
      </p:sp>
    </p:spTree>
    <p:extLst>
      <p:ext uri="{BB962C8B-B14F-4D97-AF65-F5344CB8AC3E}">
        <p14:creationId xmlns:p14="http://schemas.microsoft.com/office/powerpoint/2010/main" val="1320539784"/>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en-US"/>
              <a:t>Example: Text Box</a:t>
            </a:r>
            <a:endParaRPr lang="en-US" altLang="en-US" i="1"/>
          </a:p>
        </p:txBody>
      </p:sp>
      <p:sp>
        <p:nvSpPr>
          <p:cNvPr id="135171" name="Rectangle 3"/>
          <p:cNvSpPr>
            <a:spLocks noGrp="1" noChangeArrowheads="1"/>
          </p:cNvSpPr>
          <p:nvPr>
            <p:ph type="body" sz="half" idx="1"/>
          </p:nvPr>
        </p:nvSpPr>
        <p:spPr/>
        <p:txBody>
          <a:bodyPr/>
          <a:lstStyle/>
          <a:p>
            <a:pPr>
              <a:buFontTx/>
              <a:buChar char=" "/>
            </a:pPr>
            <a:r>
              <a:rPr lang="en-US" altLang="en-US" sz="2000" dirty="0">
                <a:solidFill>
                  <a:srgbClr val="000000"/>
                </a:solidFill>
              </a:rPr>
              <a:t>First Name: &lt;INPUT TYPE="text" NAME="</a:t>
            </a:r>
            <a:r>
              <a:rPr lang="en-US" altLang="en-US" sz="2000" dirty="0" err="1">
                <a:solidFill>
                  <a:srgbClr val="000000"/>
                </a:solidFill>
              </a:rPr>
              <a:t>FirstName</a:t>
            </a:r>
            <a:r>
              <a:rPr lang="en-US" altLang="en-US" sz="2000" dirty="0">
                <a:solidFill>
                  <a:srgbClr val="000000"/>
                </a:solidFill>
              </a:rPr>
              <a:t>" VALUE="First Name" SIZE=20&gt;</a:t>
            </a:r>
          </a:p>
          <a:p>
            <a:pPr>
              <a:buFontTx/>
              <a:buChar char=" "/>
            </a:pPr>
            <a:r>
              <a:rPr lang="en-US" altLang="en-US" sz="2000" dirty="0">
                <a:solidFill>
                  <a:srgbClr val="000000"/>
                </a:solidFill>
              </a:rPr>
              <a:t>&lt;BR&gt;&lt;BR&gt;</a:t>
            </a:r>
          </a:p>
          <a:p>
            <a:pPr>
              <a:buFontTx/>
              <a:buChar char=" "/>
            </a:pPr>
            <a:endParaRPr lang="en-US" altLang="en-US" sz="2000" dirty="0">
              <a:solidFill>
                <a:srgbClr val="000000"/>
              </a:solidFill>
            </a:endParaRPr>
          </a:p>
          <a:p>
            <a:pPr>
              <a:buFontTx/>
              <a:buChar char=" "/>
            </a:pPr>
            <a:r>
              <a:rPr lang="en-US" altLang="en-US" sz="2000" dirty="0">
                <a:solidFill>
                  <a:srgbClr val="000000"/>
                </a:solidFill>
              </a:rPr>
              <a:t>Last Name: &lt;INPUT TYPE="text" NAME="</a:t>
            </a:r>
            <a:r>
              <a:rPr lang="en-US" altLang="en-US" sz="2000" dirty="0" err="1">
                <a:solidFill>
                  <a:srgbClr val="000000"/>
                </a:solidFill>
              </a:rPr>
              <a:t>LastName</a:t>
            </a:r>
            <a:r>
              <a:rPr lang="en-US" altLang="en-US" sz="2000" dirty="0">
                <a:solidFill>
                  <a:srgbClr val="000000"/>
                </a:solidFill>
              </a:rPr>
              <a:t>" VALUE="Last Name" SIZE=20&gt;</a:t>
            </a:r>
          </a:p>
          <a:p>
            <a:pPr>
              <a:buFontTx/>
              <a:buChar char=" "/>
            </a:pPr>
            <a:r>
              <a:rPr lang="en-US" altLang="en-US" sz="2000" dirty="0">
                <a:solidFill>
                  <a:srgbClr val="000000"/>
                </a:solidFill>
              </a:rPr>
              <a:t>&lt;BR&gt;&lt;BR&gt;</a:t>
            </a:r>
          </a:p>
          <a:p>
            <a:pPr>
              <a:buFontTx/>
              <a:buChar char=" "/>
            </a:pPr>
            <a:endParaRPr lang="en-US" altLang="en-US" sz="2000" dirty="0">
              <a:solidFill>
                <a:srgbClr val="000000"/>
              </a:solidFill>
            </a:endParaRPr>
          </a:p>
          <a:p>
            <a:pPr>
              <a:lnSpc>
                <a:spcPct val="90000"/>
              </a:lnSpc>
              <a:buFontTx/>
              <a:buChar char=" "/>
            </a:pPr>
            <a:endParaRPr lang="en-US" altLang="en-US" sz="2000" b="1" dirty="0"/>
          </a:p>
        </p:txBody>
      </p:sp>
      <p:pic>
        <p:nvPicPr>
          <p:cNvPr id="135173" name="Picture 5"/>
          <p:cNvPicPr>
            <a:picLocks noGrp="1" noChangeAspect="1" noChangeArrowheads="1"/>
          </p:cNvPicPr>
          <p:nvPr>
            <p:ph type="clipArt" sz="half" idx="4294967295"/>
          </p:nvPr>
        </p:nvPicPr>
        <p:blipFill>
          <a:blip r:embed="rId2">
            <a:extLst>
              <a:ext uri="{28A0092B-C50C-407E-A947-70E740481C1C}">
                <a14:useLocalDpi xmlns:a14="http://schemas.microsoft.com/office/drawing/2010/main" val="0"/>
              </a:ext>
            </a:extLst>
          </a:blip>
          <a:srcRect/>
          <a:stretch>
            <a:fillRect/>
          </a:stretch>
        </p:blipFill>
        <p:spPr>
          <a:xfrm>
            <a:off x="4876800" y="3429000"/>
            <a:ext cx="3505200" cy="1196975"/>
          </a:xfrm>
          <a:noFill/>
          <a:ln>
            <a:solidFill>
              <a:srgbClr val="C00000"/>
            </a:solidFill>
          </a:ln>
        </p:spPr>
      </p:pic>
      <p:sp>
        <p:nvSpPr>
          <p:cNvPr id="135174" name="Rectangle 6"/>
          <p:cNvSpPr>
            <a:spLocks noGrp="1" noChangeArrowheads="1"/>
          </p:cNvSpPr>
          <p:nvPr>
            <p:ph type="body" sz="half" idx="2"/>
          </p:nvPr>
        </p:nvSpPr>
        <p:spPr/>
        <p:txBody>
          <a:bodyPr/>
          <a:lstStyle/>
          <a:p>
            <a:r>
              <a:rPr lang="en-US" altLang="en-US" sz="2800" dirty="0"/>
              <a:t>Here’s how it would look on the Web:</a:t>
            </a:r>
          </a:p>
        </p:txBody>
      </p:sp>
    </p:spTree>
    <p:extLst>
      <p:ext uri="{BB962C8B-B14F-4D97-AF65-F5344CB8AC3E}">
        <p14:creationId xmlns:p14="http://schemas.microsoft.com/office/powerpoint/2010/main" val="3480261692"/>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en-US"/>
              <a:t>Creating Larger Text Areas</a:t>
            </a:r>
          </a:p>
        </p:txBody>
      </p:sp>
      <p:sp>
        <p:nvSpPr>
          <p:cNvPr id="104451" name="Rectangle 3"/>
          <p:cNvSpPr>
            <a:spLocks noGrp="1" noChangeArrowheads="1"/>
          </p:cNvSpPr>
          <p:nvPr>
            <p:ph type="body" idx="1"/>
          </p:nvPr>
        </p:nvSpPr>
        <p:spPr/>
        <p:txBody>
          <a:bodyPr/>
          <a:lstStyle/>
          <a:p>
            <a:r>
              <a:rPr lang="en-US" altLang="en-US" dirty="0"/>
              <a:t>To create larger text areas, type </a:t>
            </a:r>
          </a:p>
          <a:p>
            <a:pPr marL="0" indent="0">
              <a:buNone/>
            </a:pPr>
            <a:r>
              <a:rPr lang="en-US" altLang="en-US" sz="2800" b="1" dirty="0">
                <a:solidFill>
                  <a:srgbClr val="C00000"/>
                </a:solidFill>
                <a:latin typeface="Courier"/>
              </a:rPr>
              <a:t>&lt;TEXTAREA NAME=“name” ROWS=n1 COLS=n2 WRAP&gt; Default Text &lt;/TEXTAREA&gt;</a:t>
            </a:r>
          </a:p>
          <a:p>
            <a:pPr marL="0" indent="0">
              <a:buNone/>
            </a:pPr>
            <a:r>
              <a:rPr lang="en-US" altLang="en-US" dirty="0"/>
              <a:t> where n1 is the height of the text box in rows and n2 is the width of the text box in characters</a:t>
            </a:r>
          </a:p>
          <a:p>
            <a:r>
              <a:rPr lang="en-US" altLang="en-US" dirty="0"/>
              <a:t>The WRAP attribute causes the cursor to move automatically to the next line as the user types</a:t>
            </a:r>
          </a:p>
        </p:txBody>
      </p:sp>
    </p:spTree>
    <p:extLst>
      <p:ext uri="{BB962C8B-B14F-4D97-AF65-F5344CB8AC3E}">
        <p14:creationId xmlns:p14="http://schemas.microsoft.com/office/powerpoint/2010/main" val="2797657886"/>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en-US"/>
              <a:t>Example: Text Area</a:t>
            </a:r>
          </a:p>
        </p:txBody>
      </p:sp>
      <p:sp>
        <p:nvSpPr>
          <p:cNvPr id="138243" name="Rectangle 3"/>
          <p:cNvSpPr>
            <a:spLocks noGrp="1" noChangeArrowheads="1"/>
          </p:cNvSpPr>
          <p:nvPr>
            <p:ph type="body" idx="1"/>
          </p:nvPr>
        </p:nvSpPr>
        <p:spPr/>
        <p:txBody>
          <a:bodyPr/>
          <a:lstStyle/>
          <a:p>
            <a:pPr>
              <a:buFontTx/>
              <a:buChar char=" "/>
            </a:pPr>
            <a:r>
              <a:rPr lang="en-US" altLang="en-US" sz="2800" dirty="0">
                <a:solidFill>
                  <a:srgbClr val="000000"/>
                </a:solidFill>
              </a:rPr>
              <a:t>&lt;B&gt;Comments?&lt;/B&gt;</a:t>
            </a:r>
          </a:p>
          <a:p>
            <a:pPr>
              <a:buFontTx/>
              <a:buChar char=" "/>
            </a:pPr>
            <a:r>
              <a:rPr lang="en-US" altLang="en-US" sz="2800" dirty="0">
                <a:solidFill>
                  <a:srgbClr val="000000"/>
                </a:solidFill>
              </a:rPr>
              <a:t>&lt;BR/&gt;</a:t>
            </a:r>
          </a:p>
          <a:p>
            <a:pPr>
              <a:buFontTx/>
              <a:buChar char=" "/>
            </a:pPr>
            <a:r>
              <a:rPr lang="en-US" altLang="en-US" sz="2800" dirty="0">
                <a:solidFill>
                  <a:srgbClr val="000000"/>
                </a:solidFill>
              </a:rPr>
              <a:t>&lt;TEXTAREA NAME="Comments" ROWS=10 COLS=50 WRAP&gt;</a:t>
            </a:r>
          </a:p>
          <a:p>
            <a:pPr>
              <a:buFontTx/>
              <a:buChar char=" "/>
            </a:pPr>
            <a:r>
              <a:rPr lang="en-US" altLang="en-US" sz="2800" dirty="0">
                <a:solidFill>
                  <a:srgbClr val="000000"/>
                </a:solidFill>
              </a:rPr>
              <a:t>&lt;/TEXTAREA&gt;</a:t>
            </a:r>
            <a:endParaRPr lang="en-US" altLang="en-US" dirty="0"/>
          </a:p>
        </p:txBody>
      </p:sp>
    </p:spTree>
    <p:extLst>
      <p:ext uri="{BB962C8B-B14F-4D97-AF65-F5344CB8AC3E}">
        <p14:creationId xmlns:p14="http://schemas.microsoft.com/office/powerpoint/2010/main" val="820016272"/>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en-US"/>
              <a:t>Creating Radio Buttons</a:t>
            </a:r>
          </a:p>
        </p:txBody>
      </p:sp>
      <p:sp>
        <p:nvSpPr>
          <p:cNvPr id="105475" name="Rectangle 3"/>
          <p:cNvSpPr>
            <a:spLocks noGrp="1" noChangeArrowheads="1"/>
          </p:cNvSpPr>
          <p:nvPr>
            <p:ph type="body" idx="1"/>
          </p:nvPr>
        </p:nvSpPr>
        <p:spPr>
          <a:xfrm>
            <a:off x="88900" y="843441"/>
            <a:ext cx="8966200" cy="5731228"/>
          </a:xfrm>
        </p:spPr>
        <p:txBody>
          <a:bodyPr/>
          <a:lstStyle/>
          <a:p>
            <a:r>
              <a:rPr lang="en-US" altLang="en-US" dirty="0"/>
              <a:t>To create a radio button, type </a:t>
            </a:r>
          </a:p>
          <a:p>
            <a:pPr marL="0" indent="0">
              <a:buNone/>
            </a:pPr>
            <a:r>
              <a:rPr lang="en-US" altLang="en-US" sz="2400" dirty="0"/>
              <a:t>&lt;INPUT TYPE=“radio” NAME=“name” VALUE=“data”&gt; </a:t>
            </a:r>
            <a:r>
              <a:rPr lang="en-US" altLang="en-US" sz="2800" dirty="0"/>
              <a:t>Label </a:t>
            </a:r>
          </a:p>
          <a:p>
            <a:pPr marL="0" indent="0">
              <a:buNone/>
            </a:pPr>
            <a:r>
              <a:rPr lang="en-US" altLang="en-US" dirty="0"/>
              <a:t>where “data” is the text that will be sent to the server if the button is checked and “Label” is the text that identifies the button to the user </a:t>
            </a:r>
          </a:p>
        </p:txBody>
      </p:sp>
    </p:spTree>
    <p:extLst>
      <p:ext uri="{BB962C8B-B14F-4D97-AF65-F5344CB8AC3E}">
        <p14:creationId xmlns:p14="http://schemas.microsoft.com/office/powerpoint/2010/main" val="2273524507"/>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en-US"/>
              <a:t>Example: Radio Buttons</a:t>
            </a:r>
          </a:p>
        </p:txBody>
      </p:sp>
      <p:sp>
        <p:nvSpPr>
          <p:cNvPr id="139267" name="Rectangle 3"/>
          <p:cNvSpPr>
            <a:spLocks noGrp="1" noChangeArrowheads="1"/>
          </p:cNvSpPr>
          <p:nvPr>
            <p:ph type="body" idx="1"/>
          </p:nvPr>
        </p:nvSpPr>
        <p:spPr/>
        <p:txBody>
          <a:bodyPr/>
          <a:lstStyle/>
          <a:p>
            <a:pPr>
              <a:buFontTx/>
              <a:buChar char=" "/>
            </a:pPr>
            <a:endParaRPr lang="en-US" altLang="en-US" sz="2800" dirty="0">
              <a:solidFill>
                <a:srgbClr val="000000"/>
              </a:solidFill>
            </a:endParaRPr>
          </a:p>
          <a:p>
            <a:pPr>
              <a:buFontTx/>
              <a:buChar char=" "/>
            </a:pPr>
            <a:endParaRPr lang="en-US" altLang="en-US" sz="2800" dirty="0">
              <a:solidFill>
                <a:srgbClr val="000000"/>
              </a:solidFill>
            </a:endParaRPr>
          </a:p>
          <a:p>
            <a:pPr>
              <a:buFontTx/>
              <a:buChar char=" "/>
            </a:pPr>
            <a:r>
              <a:rPr lang="en-US" altLang="en-US" sz="2800" dirty="0">
                <a:solidFill>
                  <a:srgbClr val="000000"/>
                </a:solidFill>
              </a:rPr>
              <a:t>&lt;B&gt; Size: &lt;/B&gt;</a:t>
            </a:r>
          </a:p>
          <a:p>
            <a:pPr>
              <a:buFontTx/>
              <a:buNone/>
            </a:pPr>
            <a:r>
              <a:rPr lang="en-US" altLang="en-US" sz="2800" dirty="0">
                <a:solidFill>
                  <a:srgbClr val="000000"/>
                </a:solidFill>
              </a:rPr>
              <a:t>	</a:t>
            </a:r>
            <a:r>
              <a:rPr lang="en-US" altLang="en-US" sz="2400" dirty="0">
                <a:solidFill>
                  <a:srgbClr val="000000"/>
                </a:solidFill>
              </a:rPr>
              <a:t>&lt;INPUT TYPE="radio" NAME="Size" VALUE="Large"&gt; Large</a:t>
            </a:r>
          </a:p>
          <a:p>
            <a:pPr>
              <a:buFontTx/>
              <a:buNone/>
            </a:pPr>
            <a:r>
              <a:rPr lang="en-US" altLang="en-US" sz="2400" dirty="0">
                <a:solidFill>
                  <a:srgbClr val="000000"/>
                </a:solidFill>
              </a:rPr>
              <a:t>	&lt;INPUT TYPE="radio" NAME="Size" VALUE="Medium"&gt;Medium</a:t>
            </a:r>
          </a:p>
          <a:p>
            <a:pPr>
              <a:buFontTx/>
              <a:buNone/>
            </a:pPr>
            <a:r>
              <a:rPr lang="en-US" altLang="en-US" sz="2400" dirty="0">
                <a:solidFill>
                  <a:srgbClr val="000000"/>
                </a:solidFill>
              </a:rPr>
              <a:t>	&lt;INPUT TYPE="radio" NAME="Size" VALUE="Small"&gt;Small</a:t>
            </a:r>
            <a:endParaRPr lang="en-US" altLang="en-US" sz="2000" dirty="0">
              <a:solidFill>
                <a:srgbClr val="000000"/>
              </a:solidFill>
            </a:endParaRPr>
          </a:p>
          <a:p>
            <a:pPr>
              <a:buFontTx/>
              <a:buChar char=" "/>
            </a:pPr>
            <a:endParaRPr lang="en-US" altLang="en-US" dirty="0"/>
          </a:p>
        </p:txBody>
      </p:sp>
    </p:spTree>
    <p:extLst>
      <p:ext uri="{BB962C8B-B14F-4D97-AF65-F5344CB8AC3E}">
        <p14:creationId xmlns:p14="http://schemas.microsoft.com/office/powerpoint/2010/main" val="1275841550"/>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en-US"/>
              <a:t>Creating Checkboxes</a:t>
            </a:r>
          </a:p>
        </p:txBody>
      </p:sp>
      <p:sp>
        <p:nvSpPr>
          <p:cNvPr id="107523" name="Rectangle 3"/>
          <p:cNvSpPr>
            <a:spLocks noGrp="1" noChangeArrowheads="1"/>
          </p:cNvSpPr>
          <p:nvPr>
            <p:ph type="body" idx="1"/>
          </p:nvPr>
        </p:nvSpPr>
        <p:spPr/>
        <p:txBody>
          <a:bodyPr/>
          <a:lstStyle/>
          <a:p>
            <a:r>
              <a:rPr lang="en-US" altLang="en-US" dirty="0"/>
              <a:t>To create a checkbox, type </a:t>
            </a:r>
          </a:p>
          <a:p>
            <a:pPr marL="0" indent="0">
              <a:buNone/>
            </a:pPr>
            <a:r>
              <a:rPr lang="en-US" altLang="en-US" sz="2400" dirty="0"/>
              <a:t>&lt;INPUT TYPE=“checkbox” NAME=“name” VALUE=“value”&gt;Label</a:t>
            </a:r>
          </a:p>
          <a:p>
            <a:r>
              <a:rPr lang="en-US" altLang="en-US" dirty="0"/>
              <a:t>If you </a:t>
            </a:r>
            <a:r>
              <a:rPr lang="en-US" altLang="en-US" dirty="0">
                <a:solidFill>
                  <a:srgbClr val="C00000"/>
                </a:solidFill>
              </a:rPr>
              <a:t>give a group of radio buttons the same name</a:t>
            </a:r>
            <a:r>
              <a:rPr lang="en-US" altLang="en-US" dirty="0"/>
              <a:t>, the user will only be able to select one button at a time</a:t>
            </a:r>
          </a:p>
          <a:p>
            <a:r>
              <a:rPr lang="en-US" altLang="en-US" dirty="0"/>
              <a:t>Example:</a:t>
            </a:r>
          </a:p>
          <a:p>
            <a:pPr lvl="0">
              <a:buFontTx/>
              <a:buChar char=" "/>
            </a:pPr>
            <a:r>
              <a:rPr lang="en-US" altLang="en-US" sz="2000" dirty="0">
                <a:solidFill>
                  <a:srgbClr val="000000"/>
                </a:solidFill>
              </a:rPr>
              <a:t> </a:t>
            </a:r>
            <a:r>
              <a:rPr lang="en-US" altLang="en-US" sz="2400" dirty="0">
                <a:solidFill>
                  <a:srgbClr val="000000"/>
                </a:solidFill>
              </a:rPr>
              <a:t>&lt;B&gt; Color: &lt;/B&gt;</a:t>
            </a:r>
          </a:p>
          <a:p>
            <a:pPr lvl="0">
              <a:buNone/>
            </a:pPr>
            <a:r>
              <a:rPr lang="en-US" altLang="en-US" sz="2400" dirty="0">
                <a:solidFill>
                  <a:srgbClr val="000000"/>
                </a:solidFill>
              </a:rPr>
              <a:t>	&lt;INPUT TYPE="checkbox" NAME="Color1“ VALUE="Red"&gt;Red</a:t>
            </a:r>
          </a:p>
          <a:p>
            <a:pPr lvl="0">
              <a:buNone/>
            </a:pPr>
            <a:r>
              <a:rPr lang="en-US" altLang="en-US" sz="2400" dirty="0">
                <a:solidFill>
                  <a:srgbClr val="000000"/>
                </a:solidFill>
              </a:rPr>
              <a:t>	&lt;INPUT TYPE="checkbox" NAME="Color2" VALUE="Navy"&gt;Navy</a:t>
            </a:r>
          </a:p>
          <a:p>
            <a:pPr lvl="0">
              <a:buNone/>
            </a:pPr>
            <a:r>
              <a:rPr lang="en-US" altLang="en-US" sz="2400" dirty="0">
                <a:solidFill>
                  <a:srgbClr val="000000"/>
                </a:solidFill>
              </a:rPr>
              <a:t>   &lt;INPUT TYPE="checkbox" NAME="Color3"  VALUE="Black"&gt;Black</a:t>
            </a:r>
          </a:p>
          <a:p>
            <a:endParaRPr lang="en-US" altLang="en-US" dirty="0"/>
          </a:p>
        </p:txBody>
      </p:sp>
    </p:spTree>
    <p:extLst>
      <p:ext uri="{BB962C8B-B14F-4D97-AF65-F5344CB8AC3E}">
        <p14:creationId xmlns:p14="http://schemas.microsoft.com/office/powerpoint/2010/main" val="1686174561"/>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en-US"/>
              <a:t>Creating Drop-down Menus</a:t>
            </a:r>
          </a:p>
        </p:txBody>
      </p:sp>
      <p:sp>
        <p:nvSpPr>
          <p:cNvPr id="108547" name="Rectangle 3"/>
          <p:cNvSpPr>
            <a:spLocks noGrp="1" noChangeArrowheads="1"/>
          </p:cNvSpPr>
          <p:nvPr>
            <p:ph type="body" idx="1"/>
          </p:nvPr>
        </p:nvSpPr>
        <p:spPr/>
        <p:txBody>
          <a:bodyPr/>
          <a:lstStyle/>
          <a:p>
            <a:r>
              <a:rPr lang="en-US" altLang="en-US" dirty="0"/>
              <a:t>To create a drop-down menu, type </a:t>
            </a:r>
          </a:p>
          <a:p>
            <a:pPr marL="0" indent="0">
              <a:buNone/>
            </a:pPr>
            <a:r>
              <a:rPr lang="en-US" altLang="en-US" dirty="0"/>
              <a:t>&lt;SELECT NAME=“name” SIZE=n MULTIPLE&gt;</a:t>
            </a:r>
          </a:p>
          <a:p>
            <a:r>
              <a:rPr lang="en-US" altLang="en-US" dirty="0"/>
              <a:t>Then type </a:t>
            </a:r>
          </a:p>
          <a:p>
            <a:pPr marL="0" indent="0">
              <a:buNone/>
            </a:pPr>
            <a:r>
              <a:rPr lang="en-US" altLang="en-US" dirty="0"/>
              <a:t>&lt;OPTION VALUE= “value”&gt;Label</a:t>
            </a:r>
          </a:p>
          <a:p>
            <a:r>
              <a:rPr lang="en-US" altLang="en-US" dirty="0"/>
              <a:t>In this case the SIZE attribute specifies the height of the menu in lines and MULTIPLE allows users to select more than one menu option </a:t>
            </a:r>
          </a:p>
          <a:p>
            <a:endParaRPr lang="en-US" altLang="en-US" dirty="0"/>
          </a:p>
        </p:txBody>
      </p:sp>
    </p:spTree>
    <p:extLst>
      <p:ext uri="{BB962C8B-B14F-4D97-AF65-F5344CB8AC3E}">
        <p14:creationId xmlns:p14="http://schemas.microsoft.com/office/powerpoint/2010/main" val="2244296301"/>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1026"/>
          <p:cNvSpPr>
            <a:spLocks noGrp="1" noChangeArrowheads="1"/>
          </p:cNvSpPr>
          <p:nvPr>
            <p:ph type="title"/>
          </p:nvPr>
        </p:nvSpPr>
        <p:spPr/>
        <p:txBody>
          <a:bodyPr/>
          <a:lstStyle/>
          <a:p>
            <a:r>
              <a:rPr lang="en-US" altLang="en-US"/>
              <a:t>Example: Drop-down Menu</a:t>
            </a:r>
          </a:p>
        </p:txBody>
      </p:sp>
      <p:sp>
        <p:nvSpPr>
          <p:cNvPr id="142339" name="Rectangle 1027"/>
          <p:cNvSpPr>
            <a:spLocks noGrp="1" noChangeArrowheads="1"/>
          </p:cNvSpPr>
          <p:nvPr>
            <p:ph type="body" idx="1"/>
          </p:nvPr>
        </p:nvSpPr>
        <p:spPr/>
        <p:txBody>
          <a:bodyPr/>
          <a:lstStyle/>
          <a:p>
            <a:pPr>
              <a:buFontTx/>
              <a:buNone/>
            </a:pPr>
            <a:r>
              <a:rPr lang="en-US" altLang="en-US" sz="2400" b="1" dirty="0">
                <a:solidFill>
                  <a:srgbClr val="000000"/>
                </a:solidFill>
              </a:rPr>
              <a:t>&lt;B&gt;</a:t>
            </a:r>
            <a:r>
              <a:rPr lang="en-US" altLang="en-US" sz="2400" dirty="0">
                <a:solidFill>
                  <a:srgbClr val="000000"/>
                </a:solidFill>
              </a:rPr>
              <a:t>WHICH IS FAVOURITE FRUIT</a:t>
            </a:r>
            <a:r>
              <a:rPr lang="en-US" altLang="en-US" sz="2400" b="1" dirty="0">
                <a:solidFill>
                  <a:srgbClr val="000000"/>
                </a:solidFill>
              </a:rPr>
              <a:t>:&lt;/B&gt;</a:t>
            </a:r>
          </a:p>
          <a:p>
            <a:pPr>
              <a:buFontTx/>
              <a:buNone/>
            </a:pPr>
            <a:r>
              <a:rPr lang="en-US" altLang="en-US" sz="2400" b="1" dirty="0">
                <a:solidFill>
                  <a:srgbClr val="000000"/>
                </a:solidFill>
              </a:rPr>
              <a:t>&lt;SELECT&gt;</a:t>
            </a:r>
          </a:p>
          <a:p>
            <a:pPr>
              <a:buFontTx/>
              <a:buNone/>
            </a:pPr>
            <a:r>
              <a:rPr lang="en-US" altLang="en-US" sz="2400" b="1" dirty="0">
                <a:solidFill>
                  <a:srgbClr val="000000"/>
                </a:solidFill>
              </a:rPr>
              <a:t>&lt;OPTION</a:t>
            </a:r>
            <a:r>
              <a:rPr lang="en-US" altLang="en-US" sz="2400" dirty="0">
                <a:solidFill>
                  <a:srgbClr val="000000"/>
                </a:solidFill>
              </a:rPr>
              <a:t> </a:t>
            </a:r>
            <a:r>
              <a:rPr lang="en-US" altLang="en-US" sz="2400" dirty="0">
                <a:solidFill>
                  <a:srgbClr val="000000"/>
                </a:solidFill>
                <a:latin typeface="Courier" charset="0"/>
              </a:rPr>
              <a:t>VALUE</a:t>
            </a:r>
            <a:r>
              <a:rPr lang="en-US" altLang="en-US" sz="2400" dirty="0">
                <a:solidFill>
                  <a:srgbClr val="000000"/>
                </a:solidFill>
              </a:rPr>
              <a:t>="MANGOES"</a:t>
            </a:r>
            <a:r>
              <a:rPr lang="en-US" altLang="en-US" sz="2400" b="1" dirty="0">
                <a:solidFill>
                  <a:srgbClr val="000000"/>
                </a:solidFill>
              </a:rPr>
              <a:t>&gt;</a:t>
            </a:r>
            <a:r>
              <a:rPr lang="en-US" altLang="en-US" sz="2400" dirty="0">
                <a:solidFill>
                  <a:srgbClr val="000000"/>
                </a:solidFill>
              </a:rPr>
              <a:t>MANGOES </a:t>
            </a:r>
          </a:p>
          <a:p>
            <a:pPr>
              <a:buFontTx/>
              <a:buNone/>
            </a:pPr>
            <a:r>
              <a:rPr lang="en-US" altLang="en-US" sz="2400" b="1" dirty="0">
                <a:solidFill>
                  <a:srgbClr val="000000"/>
                </a:solidFill>
              </a:rPr>
              <a:t>&lt;OPTION</a:t>
            </a:r>
            <a:r>
              <a:rPr lang="en-US" altLang="en-US" sz="2400" dirty="0">
                <a:solidFill>
                  <a:srgbClr val="000000"/>
                </a:solidFill>
              </a:rPr>
              <a:t> </a:t>
            </a:r>
            <a:r>
              <a:rPr lang="en-US" altLang="en-US" sz="2400" dirty="0">
                <a:solidFill>
                  <a:srgbClr val="000000"/>
                </a:solidFill>
                <a:latin typeface="Courier" charset="0"/>
              </a:rPr>
              <a:t>VALUE</a:t>
            </a:r>
            <a:r>
              <a:rPr lang="en-US" altLang="en-US" sz="2400" dirty="0">
                <a:solidFill>
                  <a:srgbClr val="000000"/>
                </a:solidFill>
              </a:rPr>
              <a:t>="PAPAYA"</a:t>
            </a:r>
            <a:r>
              <a:rPr lang="en-US" altLang="en-US" sz="2400" b="1" dirty="0">
                <a:solidFill>
                  <a:srgbClr val="000000"/>
                </a:solidFill>
              </a:rPr>
              <a:t>&gt;</a:t>
            </a:r>
            <a:r>
              <a:rPr lang="en-US" altLang="en-US" sz="2400" dirty="0">
                <a:solidFill>
                  <a:srgbClr val="000000"/>
                </a:solidFill>
              </a:rPr>
              <a:t>PAPAYA </a:t>
            </a:r>
          </a:p>
          <a:p>
            <a:pPr>
              <a:buFontTx/>
              <a:buNone/>
            </a:pPr>
            <a:r>
              <a:rPr lang="en-US" altLang="en-US" sz="2400" b="1" dirty="0">
                <a:solidFill>
                  <a:srgbClr val="000000"/>
                </a:solidFill>
              </a:rPr>
              <a:t>&lt;OPTION</a:t>
            </a:r>
            <a:r>
              <a:rPr lang="en-US" altLang="en-US" sz="2400" dirty="0">
                <a:solidFill>
                  <a:srgbClr val="000000"/>
                </a:solidFill>
              </a:rPr>
              <a:t> </a:t>
            </a:r>
            <a:r>
              <a:rPr lang="en-US" altLang="en-US" sz="2400" dirty="0">
                <a:solidFill>
                  <a:srgbClr val="000000"/>
                </a:solidFill>
                <a:latin typeface="Courier" charset="0"/>
              </a:rPr>
              <a:t>VALUE</a:t>
            </a:r>
            <a:r>
              <a:rPr lang="en-US" altLang="en-US" sz="2400" dirty="0">
                <a:solidFill>
                  <a:srgbClr val="000000"/>
                </a:solidFill>
              </a:rPr>
              <a:t>="GUAVA"</a:t>
            </a:r>
            <a:r>
              <a:rPr lang="en-US" altLang="en-US" sz="2400" b="1" dirty="0">
                <a:solidFill>
                  <a:srgbClr val="000000"/>
                </a:solidFill>
              </a:rPr>
              <a:t>&gt;</a:t>
            </a:r>
            <a:r>
              <a:rPr lang="en-US" altLang="en-US" sz="2400" dirty="0">
                <a:solidFill>
                  <a:srgbClr val="000000"/>
                </a:solidFill>
              </a:rPr>
              <a:t>GUAVA </a:t>
            </a:r>
          </a:p>
          <a:p>
            <a:pPr>
              <a:buFontTx/>
              <a:buNone/>
            </a:pPr>
            <a:r>
              <a:rPr lang="en-US" altLang="en-US" sz="2400" b="1" dirty="0">
                <a:solidFill>
                  <a:srgbClr val="000000"/>
                </a:solidFill>
              </a:rPr>
              <a:t>&lt;OPTION</a:t>
            </a:r>
            <a:r>
              <a:rPr lang="en-US" altLang="en-US" sz="2400" dirty="0">
                <a:solidFill>
                  <a:srgbClr val="000000"/>
                </a:solidFill>
              </a:rPr>
              <a:t> </a:t>
            </a:r>
            <a:r>
              <a:rPr lang="en-US" altLang="en-US" sz="2400" dirty="0">
                <a:solidFill>
                  <a:srgbClr val="000000"/>
                </a:solidFill>
                <a:latin typeface="Courier" charset="0"/>
              </a:rPr>
              <a:t>VALUE</a:t>
            </a:r>
            <a:r>
              <a:rPr lang="en-US" altLang="en-US" sz="2400" dirty="0">
                <a:solidFill>
                  <a:srgbClr val="000000"/>
                </a:solidFill>
              </a:rPr>
              <a:t>="BANANA"</a:t>
            </a:r>
            <a:r>
              <a:rPr lang="en-US" altLang="en-US" sz="2400" b="1" dirty="0">
                <a:solidFill>
                  <a:srgbClr val="000000"/>
                </a:solidFill>
              </a:rPr>
              <a:t>&gt;</a:t>
            </a:r>
            <a:r>
              <a:rPr lang="en-US" altLang="en-US" sz="2400" dirty="0">
                <a:solidFill>
                  <a:srgbClr val="000000"/>
                </a:solidFill>
              </a:rPr>
              <a:t> BANANA</a:t>
            </a:r>
          </a:p>
          <a:p>
            <a:pPr>
              <a:buFontTx/>
              <a:buNone/>
            </a:pPr>
            <a:r>
              <a:rPr lang="en-US" altLang="en-US" sz="2400" b="1" dirty="0">
                <a:solidFill>
                  <a:srgbClr val="000000"/>
                </a:solidFill>
              </a:rPr>
              <a:t>&lt;OPTION</a:t>
            </a:r>
            <a:r>
              <a:rPr lang="en-US" altLang="en-US" sz="2400" dirty="0">
                <a:solidFill>
                  <a:srgbClr val="000000"/>
                </a:solidFill>
              </a:rPr>
              <a:t> </a:t>
            </a:r>
            <a:r>
              <a:rPr lang="en-US" altLang="en-US" sz="2400" dirty="0">
                <a:solidFill>
                  <a:srgbClr val="000000"/>
                </a:solidFill>
                <a:latin typeface="Courier" charset="0"/>
              </a:rPr>
              <a:t>VALUE</a:t>
            </a:r>
            <a:r>
              <a:rPr lang="en-US" altLang="en-US" sz="2400" dirty="0">
                <a:solidFill>
                  <a:srgbClr val="000000"/>
                </a:solidFill>
              </a:rPr>
              <a:t>="PINEAPPLE</a:t>
            </a:r>
            <a:r>
              <a:rPr lang="en-US" altLang="en-US" sz="2400" b="1" dirty="0">
                <a:solidFill>
                  <a:srgbClr val="000000"/>
                </a:solidFill>
              </a:rPr>
              <a:t>"&gt;</a:t>
            </a:r>
            <a:r>
              <a:rPr lang="en-US" altLang="en-US" sz="2400" dirty="0">
                <a:solidFill>
                  <a:srgbClr val="000000"/>
                </a:solidFill>
              </a:rPr>
              <a:t>PINEAPPLE</a:t>
            </a:r>
          </a:p>
          <a:p>
            <a:pPr>
              <a:buFontTx/>
              <a:buNone/>
            </a:pPr>
            <a:r>
              <a:rPr lang="en-US" altLang="en-US" sz="2400" b="1" dirty="0">
                <a:solidFill>
                  <a:srgbClr val="000000"/>
                </a:solidFill>
              </a:rPr>
              <a:t>&lt;/SELECT&gt;</a:t>
            </a:r>
            <a:r>
              <a:rPr lang="en-US" altLang="en-US" sz="1000" b="1" dirty="0">
                <a:solidFill>
                  <a:srgbClr val="000000"/>
                </a:solidFill>
                <a:latin typeface="Geneva" charset="0"/>
              </a:rPr>
              <a:t> </a:t>
            </a:r>
          </a:p>
        </p:txBody>
      </p:sp>
    </p:spTree>
    <p:extLst>
      <p:ext uri="{BB962C8B-B14F-4D97-AF65-F5344CB8AC3E}">
        <p14:creationId xmlns:p14="http://schemas.microsoft.com/office/powerpoint/2010/main" val="1735051930"/>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en-US"/>
              <a:t>Creating a Submit Button</a:t>
            </a:r>
          </a:p>
        </p:txBody>
      </p:sp>
      <p:sp>
        <p:nvSpPr>
          <p:cNvPr id="109571" name="Rectangle 3"/>
          <p:cNvSpPr>
            <a:spLocks noGrp="1" noChangeArrowheads="1"/>
          </p:cNvSpPr>
          <p:nvPr>
            <p:ph type="body" idx="1"/>
          </p:nvPr>
        </p:nvSpPr>
        <p:spPr/>
        <p:txBody>
          <a:bodyPr/>
          <a:lstStyle/>
          <a:p>
            <a:r>
              <a:rPr lang="en-US" altLang="en-US" dirty="0"/>
              <a:t>To create a submit button, type </a:t>
            </a:r>
          </a:p>
          <a:p>
            <a:pPr marL="400050" lvl="1" indent="0">
              <a:buNone/>
            </a:pPr>
            <a:r>
              <a:rPr lang="en-US" altLang="en-US" b="1" dirty="0">
                <a:solidFill>
                  <a:srgbClr val="C00000"/>
                </a:solidFill>
                <a:latin typeface="Courier"/>
              </a:rPr>
              <a:t>&lt;INPUT TYPE=“submit”&gt;</a:t>
            </a:r>
          </a:p>
          <a:p>
            <a:r>
              <a:rPr lang="en-US" altLang="en-US" dirty="0"/>
              <a:t>If you would like the button to say something other than submit, use the VALUE attribute</a:t>
            </a:r>
          </a:p>
          <a:p>
            <a:r>
              <a:rPr lang="en-US" altLang="en-US" dirty="0"/>
              <a:t>For example, </a:t>
            </a:r>
          </a:p>
          <a:p>
            <a:pPr marL="0" indent="0">
              <a:buNone/>
            </a:pPr>
            <a:r>
              <a:rPr lang="en-US" altLang="en-US" dirty="0">
                <a:solidFill>
                  <a:srgbClr val="C00000"/>
                </a:solidFill>
              </a:rPr>
              <a:t>&lt;INPUT TYPE=“submit” VALUE=“Buy Now!”&gt; </a:t>
            </a:r>
            <a:r>
              <a:rPr lang="en-US" altLang="en-US" dirty="0"/>
              <a:t>would create a button that says “Buy Now!”</a:t>
            </a:r>
          </a:p>
        </p:txBody>
      </p:sp>
    </p:spTree>
    <p:extLst>
      <p:ext uri="{BB962C8B-B14F-4D97-AF65-F5344CB8AC3E}">
        <p14:creationId xmlns:p14="http://schemas.microsoft.com/office/powerpoint/2010/main" val="255785569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HTML</a:t>
            </a:r>
            <a:br>
              <a:rPr lang="en-US" dirty="0"/>
            </a:br>
            <a:endParaRPr lang="en-US" dirty="0"/>
          </a:p>
        </p:txBody>
      </p:sp>
      <p:sp>
        <p:nvSpPr>
          <p:cNvPr id="3" name="Content Placeholder 2"/>
          <p:cNvSpPr>
            <a:spLocks noGrp="1"/>
          </p:cNvSpPr>
          <p:nvPr>
            <p:ph idx="1"/>
          </p:nvPr>
        </p:nvSpPr>
        <p:spPr>
          <a:xfrm>
            <a:off x="0" y="726926"/>
            <a:ext cx="9144000" cy="5731228"/>
          </a:xfrm>
        </p:spPr>
        <p:txBody>
          <a:bodyPr/>
          <a:lstStyle/>
          <a:p>
            <a:pPr algn="just"/>
            <a:r>
              <a:rPr lang="en-US" dirty="0"/>
              <a:t>The HTML 4.0 was published in late 1997 by W3C</a:t>
            </a:r>
          </a:p>
          <a:p>
            <a:pPr algn="just"/>
            <a:r>
              <a:rPr lang="en-US" dirty="0"/>
              <a:t>The 4.01 version of HTML was approved by W3C in late 1999</a:t>
            </a:r>
          </a:p>
          <a:p>
            <a:pPr algn="just"/>
            <a:r>
              <a:rPr lang="en-US" dirty="0"/>
              <a:t>HTML5 can be said for as an extended version of HTML 4.01 which is the latest version, published in the year </a:t>
            </a:r>
            <a:r>
              <a:rPr lang="en-US" i="1" dirty="0"/>
              <a:t>2014</a:t>
            </a:r>
            <a:r>
              <a:rPr lang="en-US" dirty="0"/>
              <a:t>.</a:t>
            </a:r>
          </a:p>
          <a:p>
            <a:pPr algn="just"/>
            <a:r>
              <a:rPr lang="en-US" dirty="0"/>
              <a:t>Each version of HTML has attempted to reflect greater consensus among industry players so that the investment made by content providers will not be wasted and that their documents will not become unreadable in a short period of time</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8</a:t>
            </a:fld>
            <a:endParaRPr lang="en-US" dirty="0"/>
          </a:p>
        </p:txBody>
      </p:sp>
    </p:spTree>
    <p:extLst>
      <p:ext uri="{BB962C8B-B14F-4D97-AF65-F5344CB8AC3E}">
        <p14:creationId xmlns:p14="http://schemas.microsoft.com/office/powerpoint/2010/main" val="2473381899"/>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26"/>
          <p:cNvSpPr>
            <a:spLocks noGrp="1" noChangeArrowheads="1"/>
          </p:cNvSpPr>
          <p:nvPr>
            <p:ph type="title"/>
          </p:nvPr>
        </p:nvSpPr>
        <p:spPr/>
        <p:txBody>
          <a:bodyPr/>
          <a:lstStyle/>
          <a:p>
            <a:r>
              <a:rPr lang="en-US" altLang="en-US"/>
              <a:t>Creating a Reset Button</a:t>
            </a:r>
          </a:p>
        </p:txBody>
      </p:sp>
      <p:sp>
        <p:nvSpPr>
          <p:cNvPr id="110595" name="Rectangle 1027"/>
          <p:cNvSpPr>
            <a:spLocks noGrp="1" noChangeArrowheads="1"/>
          </p:cNvSpPr>
          <p:nvPr>
            <p:ph type="body" idx="1"/>
          </p:nvPr>
        </p:nvSpPr>
        <p:spPr/>
        <p:txBody>
          <a:bodyPr/>
          <a:lstStyle/>
          <a:p>
            <a:r>
              <a:rPr lang="en-US" altLang="en-US" dirty="0"/>
              <a:t>To create a reset button, type </a:t>
            </a:r>
          </a:p>
          <a:p>
            <a:pPr marL="400050" lvl="1" indent="0">
              <a:buNone/>
            </a:pPr>
            <a:r>
              <a:rPr lang="en-US" altLang="en-US" dirty="0">
                <a:solidFill>
                  <a:srgbClr val="C00000"/>
                </a:solidFill>
              </a:rPr>
              <a:t>&lt;INPUT TYPE=“reset”&gt;</a:t>
            </a:r>
          </a:p>
          <a:p>
            <a:r>
              <a:rPr lang="en-US" altLang="en-US" dirty="0"/>
              <a:t>The VALUE attribute can be used in the same way to change the text that appears on the button </a:t>
            </a:r>
          </a:p>
        </p:txBody>
      </p:sp>
    </p:spTree>
    <p:extLst>
      <p:ext uri="{BB962C8B-B14F-4D97-AF65-F5344CB8AC3E}">
        <p14:creationId xmlns:p14="http://schemas.microsoft.com/office/powerpoint/2010/main" val="3881304686"/>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4E4EA28C-FB66-4988-8DCD-1106C235C0CD}" type="slidenum">
              <a:rPr lang="en-US" altLang="en-US"/>
              <a:pPr/>
              <a:t>81</a:t>
            </a:fld>
            <a:endParaRPr lang="en-US" altLang="en-US"/>
          </a:p>
        </p:txBody>
      </p:sp>
      <p:sp>
        <p:nvSpPr>
          <p:cNvPr id="90114" name="Rectangle 2"/>
          <p:cNvSpPr>
            <a:spLocks noGrp="1" noChangeArrowheads="1"/>
          </p:cNvSpPr>
          <p:nvPr>
            <p:ph type="title"/>
          </p:nvPr>
        </p:nvSpPr>
        <p:spPr/>
        <p:txBody>
          <a:bodyPr/>
          <a:lstStyle/>
          <a:p>
            <a:r>
              <a:rPr lang="en-US" altLang="en-US"/>
              <a:t>Tables</a:t>
            </a:r>
          </a:p>
        </p:txBody>
      </p:sp>
      <p:sp>
        <p:nvSpPr>
          <p:cNvPr id="90115" name="Rectangle 3"/>
          <p:cNvSpPr>
            <a:spLocks noGrp="1" noChangeArrowheads="1"/>
          </p:cNvSpPr>
          <p:nvPr>
            <p:ph type="body" idx="1"/>
          </p:nvPr>
        </p:nvSpPr>
        <p:spPr>
          <a:xfrm>
            <a:off x="47625" y="767244"/>
            <a:ext cx="8158758" cy="1214438"/>
          </a:xfrm>
        </p:spPr>
        <p:txBody>
          <a:bodyPr/>
          <a:lstStyle/>
          <a:p>
            <a:r>
              <a:rPr lang="en-US" altLang="en-US" dirty="0"/>
              <a:t>tables are common tools for arranging complex layout on a Web page</a:t>
            </a:r>
          </a:p>
          <a:p>
            <a:pPr lvl="1"/>
            <a:r>
              <a:rPr lang="en-US" altLang="en-US" dirty="0"/>
              <a:t>a table divides contents into rows and columns</a:t>
            </a:r>
          </a:p>
          <a:p>
            <a:pPr lvl="1"/>
            <a:r>
              <a:rPr lang="en-US" altLang="en-US" dirty="0">
                <a:solidFill>
                  <a:srgbClr val="C00000"/>
                </a:solidFill>
              </a:rPr>
              <a:t>by default, column entries are left-justified</a:t>
            </a:r>
            <a:r>
              <a:rPr lang="en-US" altLang="en-US" dirty="0"/>
              <a:t>, so provide for alignment</a:t>
            </a:r>
          </a:p>
        </p:txBody>
      </p:sp>
      <p:sp>
        <p:nvSpPr>
          <p:cNvPr id="90116" name="Text Box 4"/>
          <p:cNvSpPr txBox="1">
            <a:spLocks noChangeArrowheads="1"/>
          </p:cNvSpPr>
          <p:nvPr/>
        </p:nvSpPr>
        <p:spPr bwMode="auto">
          <a:xfrm>
            <a:off x="214312" y="3085122"/>
            <a:ext cx="4357688" cy="372909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313" dirty="0">
                <a:solidFill>
                  <a:schemeClr val="tx1"/>
                </a:solidFill>
                <a:latin typeface="Courier New" panose="02070309020205020404" pitchFamily="49" charset="0"/>
              </a:rPr>
              <a:t>&lt;html&gt;</a:t>
            </a:r>
          </a:p>
          <a:p>
            <a:r>
              <a:rPr lang="en-US" altLang="en-US" sz="1313" dirty="0">
                <a:solidFill>
                  <a:schemeClr val="tx1"/>
                </a:solidFill>
                <a:latin typeface="Courier New" panose="02070309020205020404" pitchFamily="49" charset="0"/>
              </a:rPr>
              <a:t>&lt;!-- Dave Reed  page11.html  </a:t>
            </a:r>
            <a:r>
              <a:rPr lang="en-US" altLang="en-US" sz="1313" dirty="0">
                <a:solidFill>
                  <a:schemeClr val="tx1"/>
                </a:solidFill>
                <a:latin typeface="Courier New" panose="02070309020205020404" pitchFamily="49" charset="0"/>
                <a:sym typeface="Wingdings" panose="05000000000000000000" pitchFamily="2" charset="2"/>
              </a:rPr>
              <a:t>--&gt;</a:t>
            </a:r>
            <a:endParaRPr lang="en-US" altLang="en-US" sz="1313" dirty="0">
              <a:solidFill>
                <a:schemeClr val="tx1"/>
              </a:solidFill>
              <a:latin typeface="Courier New" panose="02070309020205020404" pitchFamily="49" charset="0"/>
            </a:endParaRPr>
          </a:p>
          <a:p>
            <a:endParaRPr lang="en-US" altLang="en-US" sz="1313" dirty="0">
              <a:solidFill>
                <a:schemeClr val="tx1"/>
              </a:solidFill>
              <a:latin typeface="Courier New" panose="02070309020205020404" pitchFamily="49" charset="0"/>
            </a:endParaRPr>
          </a:p>
          <a:p>
            <a:r>
              <a:rPr lang="en-US" altLang="en-US" sz="1313" dirty="0">
                <a:solidFill>
                  <a:schemeClr val="tx1"/>
                </a:solidFill>
                <a:latin typeface="Courier New" panose="02070309020205020404" pitchFamily="49" charset="0"/>
              </a:rPr>
              <a:t>&lt;head&gt;</a:t>
            </a:r>
          </a:p>
          <a:p>
            <a:r>
              <a:rPr lang="en-US" altLang="en-US" sz="1313" dirty="0">
                <a:solidFill>
                  <a:schemeClr val="tx1"/>
                </a:solidFill>
                <a:latin typeface="Courier New" panose="02070309020205020404" pitchFamily="49" charset="0"/>
              </a:rPr>
              <a:t>  &lt;title&gt;Tables&lt;/title&gt;</a:t>
            </a:r>
          </a:p>
          <a:p>
            <a:r>
              <a:rPr lang="en-US" altLang="en-US" sz="1313" dirty="0">
                <a:solidFill>
                  <a:schemeClr val="tx1"/>
                </a:solidFill>
                <a:latin typeface="Courier New" panose="02070309020205020404" pitchFamily="49" charset="0"/>
              </a:rPr>
              <a:t>&lt;/head&gt;</a:t>
            </a:r>
          </a:p>
          <a:p>
            <a:endParaRPr lang="en-US" altLang="en-US" sz="1313" dirty="0">
              <a:solidFill>
                <a:schemeClr val="tx1"/>
              </a:solidFill>
              <a:latin typeface="Courier New" panose="02070309020205020404" pitchFamily="49" charset="0"/>
            </a:endParaRPr>
          </a:p>
          <a:p>
            <a:r>
              <a:rPr lang="en-US" altLang="en-US" sz="1313" dirty="0">
                <a:solidFill>
                  <a:schemeClr val="tx1"/>
                </a:solidFill>
                <a:latin typeface="Courier New" panose="02070309020205020404" pitchFamily="49" charset="0"/>
              </a:rPr>
              <a:t>&lt;body&gt;</a:t>
            </a:r>
          </a:p>
          <a:p>
            <a:r>
              <a:rPr lang="en-US" altLang="en-US" sz="1313" dirty="0">
                <a:solidFill>
                  <a:schemeClr val="tx1"/>
                </a:solidFill>
                <a:latin typeface="Courier New" panose="02070309020205020404" pitchFamily="49" charset="0"/>
              </a:rPr>
              <a:t>  &lt;table&gt;</a:t>
            </a:r>
          </a:p>
          <a:p>
            <a:r>
              <a:rPr lang="en-US" altLang="en-US" sz="1313" dirty="0">
                <a:solidFill>
                  <a:schemeClr val="tx1"/>
                </a:solidFill>
                <a:latin typeface="Courier New" panose="02070309020205020404" pitchFamily="49" charset="0"/>
              </a:rPr>
              <a:t>    &lt;</a:t>
            </a:r>
            <a:r>
              <a:rPr lang="en-US" altLang="en-US" sz="1313" dirty="0" err="1">
                <a:solidFill>
                  <a:schemeClr val="tx1"/>
                </a:solidFill>
                <a:latin typeface="Courier New" panose="02070309020205020404" pitchFamily="49" charset="0"/>
              </a:rPr>
              <a:t>tr</a:t>
            </a:r>
            <a:r>
              <a:rPr lang="en-US" altLang="en-US" sz="1313" dirty="0">
                <a:solidFill>
                  <a:schemeClr val="tx1"/>
                </a:solidFill>
                <a:latin typeface="Courier New" panose="02070309020205020404" pitchFamily="49" charset="0"/>
              </a:rPr>
              <a:t>&gt;</a:t>
            </a:r>
          </a:p>
          <a:p>
            <a:r>
              <a:rPr lang="en-US" altLang="en-US" sz="1313" dirty="0">
                <a:solidFill>
                  <a:schemeClr val="tx1"/>
                </a:solidFill>
                <a:latin typeface="Courier New" panose="02070309020205020404" pitchFamily="49" charset="0"/>
              </a:rPr>
              <a:t>      &lt;td&gt;foo&lt;/td&gt; &lt;td&gt;bar&lt;/td&gt;</a:t>
            </a:r>
          </a:p>
          <a:p>
            <a:r>
              <a:rPr lang="en-US" altLang="en-US" sz="1313" dirty="0">
                <a:solidFill>
                  <a:schemeClr val="tx1"/>
                </a:solidFill>
                <a:latin typeface="Courier New" panose="02070309020205020404" pitchFamily="49" charset="0"/>
              </a:rPr>
              <a:t>    &lt;/</a:t>
            </a:r>
            <a:r>
              <a:rPr lang="en-US" altLang="en-US" sz="1313" dirty="0" err="1">
                <a:solidFill>
                  <a:schemeClr val="tx1"/>
                </a:solidFill>
                <a:latin typeface="Courier New" panose="02070309020205020404" pitchFamily="49" charset="0"/>
              </a:rPr>
              <a:t>tr</a:t>
            </a:r>
            <a:r>
              <a:rPr lang="en-US" altLang="en-US" sz="1313" dirty="0">
                <a:solidFill>
                  <a:schemeClr val="tx1"/>
                </a:solidFill>
                <a:latin typeface="Courier New" panose="02070309020205020404" pitchFamily="49" charset="0"/>
              </a:rPr>
              <a:t>&gt;</a:t>
            </a:r>
          </a:p>
          <a:p>
            <a:r>
              <a:rPr lang="en-US" altLang="en-US" sz="1313" dirty="0">
                <a:solidFill>
                  <a:schemeClr val="tx1"/>
                </a:solidFill>
                <a:latin typeface="Courier New" panose="02070309020205020404" pitchFamily="49" charset="0"/>
              </a:rPr>
              <a:t>    &lt;</a:t>
            </a:r>
            <a:r>
              <a:rPr lang="en-US" altLang="en-US" sz="1313" dirty="0" err="1">
                <a:solidFill>
                  <a:schemeClr val="tx1"/>
                </a:solidFill>
                <a:latin typeface="Courier New" panose="02070309020205020404" pitchFamily="49" charset="0"/>
              </a:rPr>
              <a:t>tr</a:t>
            </a:r>
            <a:r>
              <a:rPr lang="en-US" altLang="en-US" sz="1313" dirty="0">
                <a:solidFill>
                  <a:schemeClr val="tx1"/>
                </a:solidFill>
                <a:latin typeface="Courier New" panose="02070309020205020404" pitchFamily="49" charset="0"/>
              </a:rPr>
              <a:t>&gt;</a:t>
            </a:r>
          </a:p>
          <a:p>
            <a:r>
              <a:rPr lang="en-US" altLang="en-US" sz="1313" dirty="0">
                <a:solidFill>
                  <a:schemeClr val="tx1"/>
                </a:solidFill>
                <a:latin typeface="Courier New" panose="02070309020205020404" pitchFamily="49" charset="0"/>
              </a:rPr>
              <a:t>      &lt;td&gt;</a:t>
            </a:r>
            <a:r>
              <a:rPr lang="en-US" altLang="en-US" sz="1313" dirty="0" err="1">
                <a:solidFill>
                  <a:schemeClr val="tx1"/>
                </a:solidFill>
                <a:latin typeface="Courier New" panose="02070309020205020404" pitchFamily="49" charset="0"/>
              </a:rPr>
              <a:t>bizbaz</a:t>
            </a:r>
            <a:r>
              <a:rPr lang="en-US" altLang="en-US" sz="1313" dirty="0">
                <a:solidFill>
                  <a:schemeClr val="tx1"/>
                </a:solidFill>
                <a:latin typeface="Courier New" panose="02070309020205020404" pitchFamily="49" charset="0"/>
              </a:rPr>
              <a:t>&lt;/td&gt; &lt;td&gt;booboo&lt;/td&gt;</a:t>
            </a:r>
          </a:p>
          <a:p>
            <a:r>
              <a:rPr lang="en-US" altLang="en-US" sz="1313" dirty="0">
                <a:solidFill>
                  <a:schemeClr val="tx1"/>
                </a:solidFill>
                <a:latin typeface="Courier New" panose="02070309020205020404" pitchFamily="49" charset="0"/>
              </a:rPr>
              <a:t>    &lt;/</a:t>
            </a:r>
            <a:r>
              <a:rPr lang="en-US" altLang="en-US" sz="1313" dirty="0" err="1">
                <a:solidFill>
                  <a:schemeClr val="tx1"/>
                </a:solidFill>
                <a:latin typeface="Courier New" panose="02070309020205020404" pitchFamily="49" charset="0"/>
              </a:rPr>
              <a:t>tr</a:t>
            </a:r>
            <a:r>
              <a:rPr lang="en-US" altLang="en-US" sz="1313" dirty="0">
                <a:solidFill>
                  <a:schemeClr val="tx1"/>
                </a:solidFill>
                <a:latin typeface="Courier New" panose="02070309020205020404" pitchFamily="49" charset="0"/>
              </a:rPr>
              <a:t>&gt;</a:t>
            </a:r>
          </a:p>
          <a:p>
            <a:r>
              <a:rPr lang="en-US" altLang="en-US" sz="1313" dirty="0">
                <a:solidFill>
                  <a:schemeClr val="tx1"/>
                </a:solidFill>
                <a:latin typeface="Courier New" panose="02070309020205020404" pitchFamily="49" charset="0"/>
              </a:rPr>
              <a:t>  &lt;/table&gt;</a:t>
            </a:r>
          </a:p>
          <a:p>
            <a:r>
              <a:rPr lang="en-US" altLang="en-US" sz="1313" dirty="0">
                <a:solidFill>
                  <a:schemeClr val="tx1"/>
                </a:solidFill>
                <a:latin typeface="Courier New" panose="02070309020205020404" pitchFamily="49" charset="0"/>
              </a:rPr>
              <a:t>&lt;/body&gt;</a:t>
            </a:r>
          </a:p>
          <a:p>
            <a:r>
              <a:rPr lang="en-US" altLang="en-US" sz="1313" dirty="0">
                <a:solidFill>
                  <a:schemeClr val="tx1"/>
                </a:solidFill>
                <a:latin typeface="Courier New" panose="02070309020205020404" pitchFamily="49" charset="0"/>
              </a:rPr>
              <a:t>&lt;/html&gt;</a:t>
            </a:r>
          </a:p>
        </p:txBody>
      </p:sp>
      <p:sp>
        <p:nvSpPr>
          <p:cNvPr id="90117" name="Text Box 5"/>
          <p:cNvSpPr txBox="1">
            <a:spLocks noChangeArrowheads="1"/>
          </p:cNvSpPr>
          <p:nvPr/>
        </p:nvSpPr>
        <p:spPr bwMode="auto">
          <a:xfrm>
            <a:off x="5072062" y="3571875"/>
            <a:ext cx="378618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dirty="0">
                <a:solidFill>
                  <a:schemeClr val="tx1"/>
                </a:solidFill>
                <a:latin typeface="Courier New" panose="02070309020205020404" pitchFamily="49" charset="0"/>
              </a:rPr>
              <a:t>&lt;table&gt;…&lt;/table&gt;</a:t>
            </a:r>
            <a:r>
              <a:rPr lang="en-US" altLang="en-US" sz="1800" dirty="0">
                <a:solidFill>
                  <a:schemeClr val="tx1"/>
                </a:solidFill>
              </a:rPr>
              <a:t> </a:t>
            </a:r>
            <a:r>
              <a:rPr lang="en-US" altLang="en-US" sz="1800" dirty="0">
                <a:solidFill>
                  <a:schemeClr val="tx1"/>
                </a:solidFill>
                <a:latin typeface="Arial Narrow" panose="020B0606020202030204" pitchFamily="34" charset="0"/>
              </a:rPr>
              <a:t>specify a table element</a:t>
            </a:r>
          </a:p>
          <a:p>
            <a:endParaRPr lang="en-US" altLang="en-US" sz="1800" dirty="0">
              <a:solidFill>
                <a:schemeClr val="tx1"/>
              </a:solidFill>
              <a:latin typeface="Arial Narrow" panose="020B0606020202030204" pitchFamily="34" charset="0"/>
            </a:endParaRPr>
          </a:p>
          <a:p>
            <a:r>
              <a:rPr lang="en-US" altLang="en-US" sz="1600" dirty="0">
                <a:solidFill>
                  <a:schemeClr val="tx1"/>
                </a:solidFill>
                <a:latin typeface="Courier New" panose="02070309020205020404" pitchFamily="49" charset="0"/>
              </a:rPr>
              <a:t>&lt;</a:t>
            </a:r>
            <a:r>
              <a:rPr lang="en-US" altLang="en-US" sz="1600" dirty="0" err="1">
                <a:solidFill>
                  <a:schemeClr val="tx1"/>
                </a:solidFill>
                <a:latin typeface="Courier New" panose="02070309020205020404" pitchFamily="49" charset="0"/>
              </a:rPr>
              <a:t>tr</a:t>
            </a:r>
            <a:r>
              <a:rPr lang="en-US" altLang="en-US" sz="1600" dirty="0">
                <a:solidFill>
                  <a:schemeClr val="tx1"/>
                </a:solidFill>
                <a:latin typeface="Courier New" panose="02070309020205020404" pitchFamily="49" charset="0"/>
              </a:rPr>
              <a:t>&gt;…&lt;/</a:t>
            </a:r>
            <a:r>
              <a:rPr lang="en-US" altLang="en-US" sz="1600" dirty="0" err="1">
                <a:solidFill>
                  <a:schemeClr val="tx1"/>
                </a:solidFill>
                <a:latin typeface="Courier New" panose="02070309020205020404" pitchFamily="49" charset="0"/>
              </a:rPr>
              <a:t>tr</a:t>
            </a:r>
            <a:r>
              <a:rPr lang="en-US" altLang="en-US" sz="1600" dirty="0">
                <a:solidFill>
                  <a:schemeClr val="tx1"/>
                </a:solidFill>
                <a:latin typeface="Courier New" panose="02070309020205020404" pitchFamily="49" charset="0"/>
              </a:rPr>
              <a:t>&gt;</a:t>
            </a:r>
            <a:r>
              <a:rPr lang="en-US" altLang="en-US" sz="1800" dirty="0">
                <a:solidFill>
                  <a:schemeClr val="tx1"/>
                </a:solidFill>
              </a:rPr>
              <a:t> </a:t>
            </a:r>
            <a:r>
              <a:rPr lang="en-US" altLang="en-US" sz="1800" dirty="0">
                <a:solidFill>
                  <a:schemeClr val="tx1"/>
                </a:solidFill>
                <a:latin typeface="Arial Narrow" panose="020B0606020202030204" pitchFamily="34" charset="0"/>
              </a:rPr>
              <a:t>specify a row in the table</a:t>
            </a:r>
          </a:p>
          <a:p>
            <a:endParaRPr lang="en-US" altLang="en-US" sz="1800" dirty="0">
              <a:solidFill>
                <a:schemeClr val="tx1"/>
              </a:solidFill>
              <a:latin typeface="Arial Narrow" panose="020B0606020202030204" pitchFamily="34" charset="0"/>
            </a:endParaRPr>
          </a:p>
          <a:p>
            <a:r>
              <a:rPr lang="en-US" altLang="en-US" sz="1600" dirty="0">
                <a:solidFill>
                  <a:schemeClr val="tx1"/>
                </a:solidFill>
                <a:latin typeface="Courier New" panose="02070309020205020404" pitchFamily="49" charset="0"/>
              </a:rPr>
              <a:t>&lt;td&gt;…&lt;/td&gt;</a:t>
            </a:r>
            <a:r>
              <a:rPr lang="en-US" altLang="en-US" sz="1800" dirty="0">
                <a:solidFill>
                  <a:schemeClr val="tx1"/>
                </a:solidFill>
              </a:rPr>
              <a:t> </a:t>
            </a:r>
            <a:r>
              <a:rPr lang="en-US" altLang="en-US" sz="1800" dirty="0">
                <a:solidFill>
                  <a:schemeClr val="tx1"/>
                </a:solidFill>
                <a:latin typeface="Arial Narrow" panose="020B0606020202030204" pitchFamily="34" charset="0"/>
              </a:rPr>
              <a:t>specify table data (i.e., each column entry in the table)</a:t>
            </a:r>
          </a:p>
        </p:txBody>
      </p:sp>
    </p:spTree>
    <p:extLst>
      <p:ext uri="{BB962C8B-B14F-4D97-AF65-F5344CB8AC3E}">
        <p14:creationId xmlns:p14="http://schemas.microsoft.com/office/powerpoint/2010/main" val="2707263434"/>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6FB8E152-E0CE-48D5-BB40-264F3ADE3C58}" type="slidenum">
              <a:rPr lang="en-US" altLang="en-US"/>
              <a:pPr/>
              <a:t>82</a:t>
            </a:fld>
            <a:endParaRPr lang="en-US" altLang="en-US"/>
          </a:p>
        </p:txBody>
      </p:sp>
      <p:sp>
        <p:nvSpPr>
          <p:cNvPr id="93186" name="Rectangle 2"/>
          <p:cNvSpPr>
            <a:spLocks noGrp="1" noChangeArrowheads="1"/>
          </p:cNvSpPr>
          <p:nvPr>
            <p:ph type="title"/>
          </p:nvPr>
        </p:nvSpPr>
        <p:spPr/>
        <p:txBody>
          <a:bodyPr/>
          <a:lstStyle/>
          <a:p>
            <a:r>
              <a:rPr lang="en-US" altLang="en-US"/>
              <a:t>Layout in a table</a:t>
            </a:r>
          </a:p>
        </p:txBody>
      </p:sp>
      <p:sp>
        <p:nvSpPr>
          <p:cNvPr id="93187" name="Rectangle 3"/>
          <p:cNvSpPr>
            <a:spLocks noGrp="1" noChangeArrowheads="1"/>
          </p:cNvSpPr>
          <p:nvPr>
            <p:ph type="body" idx="1"/>
          </p:nvPr>
        </p:nvSpPr>
        <p:spPr>
          <a:xfrm>
            <a:off x="4929188" y="1000125"/>
            <a:ext cx="3943945" cy="5214938"/>
          </a:xfrm>
        </p:spPr>
        <p:txBody>
          <a:bodyPr/>
          <a:lstStyle/>
          <a:p>
            <a:pPr marL="0" indent="2977"/>
            <a:r>
              <a:rPr lang="en-US" altLang="en-US" dirty="0"/>
              <a:t>can have a border on tables using the BORDER attribute</a:t>
            </a:r>
          </a:p>
          <a:p>
            <a:pPr marL="0" indent="2977">
              <a:spcBef>
                <a:spcPct val="0"/>
              </a:spcBef>
            </a:pPr>
            <a:endParaRPr lang="en-US" altLang="en-US" sz="1500" dirty="0"/>
          </a:p>
          <a:p>
            <a:pPr marL="0" indent="2977">
              <a:spcBef>
                <a:spcPct val="0"/>
              </a:spcBef>
            </a:pPr>
            <a:r>
              <a:rPr lang="en-US" altLang="en-US" sz="1313" dirty="0">
                <a:latin typeface="Courier New" panose="02070309020205020404" pitchFamily="49" charset="0"/>
              </a:rPr>
              <a:t>  &lt;</a:t>
            </a:r>
            <a:r>
              <a:rPr lang="en-US" altLang="en-US" sz="1400" dirty="0">
                <a:latin typeface="Courier New" panose="02070309020205020404" pitchFamily="49" charset="0"/>
              </a:rPr>
              <a:t>table border=1&gt;</a:t>
            </a:r>
          </a:p>
          <a:p>
            <a:pPr marL="0" indent="2977">
              <a:spcBef>
                <a:spcPct val="0"/>
              </a:spcBef>
            </a:pPr>
            <a:endParaRPr lang="en-US" altLang="en-US" sz="1600" dirty="0">
              <a:latin typeface="Times New Roman" panose="02020603050405020304" pitchFamily="18" charset="0"/>
            </a:endParaRPr>
          </a:p>
          <a:p>
            <a:pPr marL="378023" lvl="1">
              <a:lnSpc>
                <a:spcPct val="100000"/>
              </a:lnSpc>
              <a:spcBef>
                <a:spcPct val="0"/>
              </a:spcBef>
              <a:buNone/>
            </a:pPr>
            <a:r>
              <a:rPr lang="en-US" altLang="en-US" sz="1600" i="1" dirty="0"/>
              <a:t>increasing the number makes the border thicker</a:t>
            </a:r>
          </a:p>
          <a:p>
            <a:pPr marL="0" indent="2977">
              <a:spcBef>
                <a:spcPct val="0"/>
              </a:spcBef>
            </a:pPr>
            <a:endParaRPr lang="en-US" altLang="en-US" sz="1875" dirty="0"/>
          </a:p>
          <a:p>
            <a:pPr marL="0" indent="2977">
              <a:spcBef>
                <a:spcPct val="0"/>
              </a:spcBef>
            </a:pPr>
            <a:r>
              <a:rPr lang="en-US" altLang="en-US" dirty="0"/>
              <a:t>can control the horizontal &amp; vertical layout within cells</a:t>
            </a:r>
          </a:p>
          <a:p>
            <a:pPr marL="378023" lvl="1">
              <a:lnSpc>
                <a:spcPct val="70000"/>
              </a:lnSpc>
              <a:spcBef>
                <a:spcPct val="0"/>
              </a:spcBef>
            </a:pPr>
            <a:endParaRPr lang="en-US" altLang="en-US" sz="1125" dirty="0"/>
          </a:p>
          <a:p>
            <a:pPr marL="378023" lvl="1">
              <a:lnSpc>
                <a:spcPct val="70000"/>
              </a:lnSpc>
              <a:spcBef>
                <a:spcPct val="0"/>
              </a:spcBef>
              <a:buNone/>
            </a:pPr>
            <a:endParaRPr lang="en-US" altLang="en-US" sz="1500" dirty="0">
              <a:latin typeface="Courier New" panose="02070309020205020404" pitchFamily="49" charset="0"/>
            </a:endParaRPr>
          </a:p>
          <a:p>
            <a:pPr marL="378023" lvl="1">
              <a:lnSpc>
                <a:spcPct val="70000"/>
              </a:lnSpc>
              <a:spcBef>
                <a:spcPct val="0"/>
              </a:spcBef>
              <a:buNone/>
            </a:pPr>
            <a:r>
              <a:rPr lang="en-US" altLang="en-US" sz="1500" dirty="0">
                <a:latin typeface="Courier New" panose="02070309020205020404" pitchFamily="49" charset="0"/>
              </a:rPr>
              <a:t>&lt;</a:t>
            </a:r>
            <a:r>
              <a:rPr lang="en-US" altLang="en-US" sz="1500" dirty="0" err="1">
                <a:latin typeface="Courier New" panose="02070309020205020404" pitchFamily="49" charset="0"/>
              </a:rPr>
              <a:t>td</a:t>
            </a:r>
            <a:r>
              <a:rPr lang="en-US" altLang="en-US" sz="1500" dirty="0">
                <a:latin typeface="Courier New" panose="02070309020205020404" pitchFamily="49" charset="0"/>
              </a:rPr>
              <a:t> align="center"&gt;</a:t>
            </a:r>
          </a:p>
          <a:p>
            <a:pPr marL="378023" lvl="1">
              <a:lnSpc>
                <a:spcPct val="70000"/>
              </a:lnSpc>
              <a:spcBef>
                <a:spcPct val="0"/>
              </a:spcBef>
              <a:buNone/>
            </a:pPr>
            <a:endParaRPr lang="en-US" altLang="en-US" sz="1500" dirty="0">
              <a:latin typeface="Courier New" panose="02070309020205020404" pitchFamily="49" charset="0"/>
            </a:endParaRPr>
          </a:p>
          <a:p>
            <a:pPr marL="378023" lvl="1">
              <a:lnSpc>
                <a:spcPct val="70000"/>
              </a:lnSpc>
              <a:spcBef>
                <a:spcPct val="0"/>
              </a:spcBef>
              <a:buNone/>
            </a:pPr>
            <a:r>
              <a:rPr lang="en-US" altLang="en-US" sz="1500" dirty="0">
                <a:latin typeface="Courier New" panose="02070309020205020404" pitchFamily="49" charset="0"/>
              </a:rPr>
              <a:t>&lt;</a:t>
            </a:r>
            <a:r>
              <a:rPr lang="en-US" altLang="en-US" sz="1500" dirty="0" err="1">
                <a:latin typeface="Courier New" panose="02070309020205020404" pitchFamily="49" charset="0"/>
              </a:rPr>
              <a:t>td</a:t>
            </a:r>
            <a:r>
              <a:rPr lang="en-US" altLang="en-US" sz="1500" dirty="0">
                <a:latin typeface="Courier New" panose="02070309020205020404" pitchFamily="49" charset="0"/>
              </a:rPr>
              <a:t> align="right"&gt;</a:t>
            </a:r>
          </a:p>
          <a:p>
            <a:pPr marL="378023" lvl="1">
              <a:lnSpc>
                <a:spcPct val="70000"/>
              </a:lnSpc>
              <a:spcBef>
                <a:spcPct val="0"/>
              </a:spcBef>
              <a:buNone/>
            </a:pPr>
            <a:endParaRPr lang="en-US" altLang="en-US" sz="1500" dirty="0">
              <a:latin typeface="Courier New" panose="02070309020205020404" pitchFamily="49" charset="0"/>
            </a:endParaRPr>
          </a:p>
          <a:p>
            <a:pPr marL="378023" lvl="1">
              <a:lnSpc>
                <a:spcPct val="70000"/>
              </a:lnSpc>
              <a:spcBef>
                <a:spcPct val="0"/>
              </a:spcBef>
              <a:buNone/>
            </a:pPr>
            <a:endParaRPr lang="en-US" altLang="en-US" sz="1500" dirty="0">
              <a:latin typeface="Courier New" panose="02070309020205020404" pitchFamily="49" charset="0"/>
            </a:endParaRPr>
          </a:p>
          <a:p>
            <a:pPr marL="378023" lvl="1">
              <a:lnSpc>
                <a:spcPct val="70000"/>
              </a:lnSpc>
              <a:spcBef>
                <a:spcPct val="0"/>
              </a:spcBef>
              <a:buNone/>
            </a:pPr>
            <a:r>
              <a:rPr lang="en-US" altLang="en-US" sz="1500" dirty="0">
                <a:latin typeface="Courier New" panose="02070309020205020404" pitchFamily="49" charset="0"/>
              </a:rPr>
              <a:t>&lt;td </a:t>
            </a:r>
            <a:r>
              <a:rPr lang="en-US" altLang="en-US" sz="1500" dirty="0" err="1">
                <a:latin typeface="Courier New" panose="02070309020205020404" pitchFamily="49" charset="0"/>
              </a:rPr>
              <a:t>valign</a:t>
            </a:r>
            <a:r>
              <a:rPr lang="en-US" altLang="en-US" sz="1500" dirty="0">
                <a:latin typeface="Courier New" panose="02070309020205020404" pitchFamily="49" charset="0"/>
              </a:rPr>
              <a:t>="top"&gt;</a:t>
            </a:r>
          </a:p>
          <a:p>
            <a:pPr marL="378023" lvl="1">
              <a:lnSpc>
                <a:spcPct val="70000"/>
              </a:lnSpc>
              <a:spcBef>
                <a:spcPct val="0"/>
              </a:spcBef>
              <a:buNone/>
            </a:pPr>
            <a:endParaRPr lang="en-US" altLang="en-US" sz="1500" dirty="0">
              <a:latin typeface="Courier New" panose="02070309020205020404" pitchFamily="49" charset="0"/>
            </a:endParaRPr>
          </a:p>
          <a:p>
            <a:pPr marL="378023" lvl="1">
              <a:lnSpc>
                <a:spcPct val="70000"/>
              </a:lnSpc>
              <a:spcBef>
                <a:spcPct val="0"/>
              </a:spcBef>
              <a:buNone/>
            </a:pPr>
            <a:r>
              <a:rPr lang="en-US" altLang="en-US" sz="1500" dirty="0">
                <a:latin typeface="Courier New" panose="02070309020205020404" pitchFamily="49" charset="0"/>
              </a:rPr>
              <a:t>&lt;td </a:t>
            </a:r>
            <a:r>
              <a:rPr lang="en-US" altLang="en-US" sz="1500" dirty="0" err="1">
                <a:latin typeface="Courier New" panose="02070309020205020404" pitchFamily="49" charset="0"/>
              </a:rPr>
              <a:t>valign</a:t>
            </a:r>
            <a:r>
              <a:rPr lang="en-US" altLang="en-US" sz="1500" dirty="0">
                <a:latin typeface="Courier New" panose="02070309020205020404" pitchFamily="49" charset="0"/>
              </a:rPr>
              <a:t>="bottom"&gt;</a:t>
            </a:r>
          </a:p>
          <a:p>
            <a:pPr marL="378023" lvl="1">
              <a:lnSpc>
                <a:spcPct val="70000"/>
              </a:lnSpc>
              <a:spcBef>
                <a:spcPct val="0"/>
              </a:spcBef>
            </a:pPr>
            <a:endParaRPr lang="en-US" altLang="en-US" sz="1500" dirty="0">
              <a:latin typeface="Courier New" panose="02070309020205020404" pitchFamily="49" charset="0"/>
            </a:endParaRPr>
          </a:p>
          <a:p>
            <a:pPr marL="378023" lvl="1">
              <a:lnSpc>
                <a:spcPct val="70000"/>
              </a:lnSpc>
              <a:spcBef>
                <a:spcPct val="0"/>
              </a:spcBef>
            </a:pPr>
            <a:endParaRPr lang="en-US" altLang="en-US" sz="1688" dirty="0"/>
          </a:p>
          <a:p>
            <a:pPr marL="0" indent="2977">
              <a:spcBef>
                <a:spcPct val="0"/>
              </a:spcBef>
            </a:pPr>
            <a:r>
              <a:rPr lang="en-US" altLang="en-US" dirty="0"/>
              <a:t>can apply layout to an entire row</a:t>
            </a:r>
          </a:p>
          <a:p>
            <a:pPr marL="378023" lvl="1">
              <a:lnSpc>
                <a:spcPct val="70000"/>
              </a:lnSpc>
              <a:spcBef>
                <a:spcPct val="0"/>
              </a:spcBef>
              <a:buNone/>
            </a:pPr>
            <a:endParaRPr lang="en-US" altLang="en-US" sz="1688" dirty="0">
              <a:latin typeface="Courier New" panose="02070309020205020404" pitchFamily="49" charset="0"/>
            </a:endParaRPr>
          </a:p>
          <a:p>
            <a:pPr marL="378023" lvl="1">
              <a:lnSpc>
                <a:spcPct val="70000"/>
              </a:lnSpc>
              <a:spcBef>
                <a:spcPct val="0"/>
              </a:spcBef>
              <a:buNone/>
            </a:pPr>
            <a:r>
              <a:rPr lang="en-US" altLang="en-US" sz="1500" dirty="0">
                <a:latin typeface="Courier New" panose="02070309020205020404" pitchFamily="49" charset="0"/>
              </a:rPr>
              <a:t>&lt;</a:t>
            </a:r>
            <a:r>
              <a:rPr lang="en-US" altLang="en-US" sz="1500" dirty="0" err="1">
                <a:latin typeface="Courier New" panose="02070309020205020404" pitchFamily="49" charset="0"/>
              </a:rPr>
              <a:t>tr</a:t>
            </a:r>
            <a:r>
              <a:rPr lang="en-US" altLang="en-US" sz="1500" dirty="0">
                <a:latin typeface="Courier New" panose="02070309020205020404" pitchFamily="49" charset="0"/>
              </a:rPr>
              <a:t> align="center"&gt;</a:t>
            </a:r>
          </a:p>
          <a:p>
            <a:pPr marL="378023" lvl="1">
              <a:lnSpc>
                <a:spcPct val="70000"/>
              </a:lnSpc>
              <a:spcBef>
                <a:spcPct val="0"/>
              </a:spcBef>
              <a:buNone/>
            </a:pPr>
            <a:endParaRPr lang="en-US" altLang="en-US" sz="1500" dirty="0">
              <a:latin typeface="Courier New" panose="02070309020205020404" pitchFamily="49" charset="0"/>
            </a:endParaRPr>
          </a:p>
          <a:p>
            <a:pPr marL="378023" lvl="1">
              <a:lnSpc>
                <a:spcPct val="70000"/>
              </a:lnSpc>
              <a:spcBef>
                <a:spcPct val="0"/>
              </a:spcBef>
              <a:buNone/>
            </a:pPr>
            <a:r>
              <a:rPr lang="en-US" altLang="en-US" sz="1500" dirty="0">
                <a:latin typeface="Courier New" panose="02070309020205020404" pitchFamily="49" charset="0"/>
              </a:rPr>
              <a:t>&lt;</a:t>
            </a:r>
            <a:r>
              <a:rPr lang="en-US" altLang="en-US" sz="1500" dirty="0" err="1">
                <a:latin typeface="Courier New" panose="02070309020205020404" pitchFamily="49" charset="0"/>
              </a:rPr>
              <a:t>tr</a:t>
            </a:r>
            <a:r>
              <a:rPr lang="en-US" altLang="en-US" sz="1500" dirty="0">
                <a:latin typeface="Courier New" panose="02070309020205020404" pitchFamily="49" charset="0"/>
              </a:rPr>
              <a:t> </a:t>
            </a:r>
            <a:r>
              <a:rPr lang="en-US" altLang="en-US" sz="1500" dirty="0" err="1">
                <a:latin typeface="Courier New" panose="02070309020205020404" pitchFamily="49" charset="0"/>
              </a:rPr>
              <a:t>valign</a:t>
            </a:r>
            <a:r>
              <a:rPr lang="en-US" altLang="en-US" sz="1500" dirty="0">
                <a:latin typeface="Courier New" panose="02070309020205020404" pitchFamily="49" charset="0"/>
              </a:rPr>
              <a:t>="top"&gt;</a:t>
            </a:r>
            <a:endParaRPr lang="en-US" altLang="en-US" sz="1688" dirty="0"/>
          </a:p>
        </p:txBody>
      </p:sp>
      <p:sp>
        <p:nvSpPr>
          <p:cNvPr id="93188" name="Text Box 4"/>
          <p:cNvSpPr txBox="1">
            <a:spLocks noChangeArrowheads="1"/>
          </p:cNvSpPr>
          <p:nvPr/>
        </p:nvSpPr>
        <p:spPr bwMode="auto">
          <a:xfrm>
            <a:off x="571500" y="1214438"/>
            <a:ext cx="4214813" cy="413318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313" dirty="0">
                <a:solidFill>
                  <a:schemeClr val="tx1"/>
                </a:solidFill>
                <a:latin typeface="Courier New" panose="02070309020205020404" pitchFamily="49" charset="0"/>
              </a:rPr>
              <a:t>&lt;html&gt;</a:t>
            </a:r>
          </a:p>
          <a:p>
            <a:r>
              <a:rPr lang="en-US" altLang="en-US" sz="1313" dirty="0">
                <a:solidFill>
                  <a:schemeClr val="tx1"/>
                </a:solidFill>
                <a:latin typeface="Courier New" panose="02070309020205020404" pitchFamily="49" charset="0"/>
              </a:rPr>
              <a:t>&lt;!-- Dave Reed  page12.html   --&gt;</a:t>
            </a:r>
          </a:p>
          <a:p>
            <a:endParaRPr lang="en-US" altLang="en-US" sz="1313" dirty="0">
              <a:solidFill>
                <a:schemeClr val="tx1"/>
              </a:solidFill>
              <a:latin typeface="Courier New" panose="02070309020205020404" pitchFamily="49" charset="0"/>
            </a:endParaRPr>
          </a:p>
          <a:p>
            <a:r>
              <a:rPr lang="en-US" altLang="en-US" sz="1313" dirty="0">
                <a:solidFill>
                  <a:schemeClr val="tx1"/>
                </a:solidFill>
                <a:latin typeface="Courier New" panose="02070309020205020404" pitchFamily="49" charset="0"/>
              </a:rPr>
              <a:t>&lt;head&gt;</a:t>
            </a:r>
          </a:p>
          <a:p>
            <a:r>
              <a:rPr lang="en-US" altLang="en-US" sz="1313" dirty="0">
                <a:solidFill>
                  <a:schemeClr val="tx1"/>
                </a:solidFill>
                <a:latin typeface="Courier New" panose="02070309020205020404" pitchFamily="49" charset="0"/>
              </a:rPr>
              <a:t>  &lt;title&gt;Table Layout&lt;/title&gt;</a:t>
            </a:r>
          </a:p>
          <a:p>
            <a:r>
              <a:rPr lang="en-US" altLang="en-US" sz="1313" dirty="0">
                <a:solidFill>
                  <a:schemeClr val="tx1"/>
                </a:solidFill>
                <a:latin typeface="Courier New" panose="02070309020205020404" pitchFamily="49" charset="0"/>
              </a:rPr>
              <a:t>&lt;/head&gt;</a:t>
            </a:r>
          </a:p>
          <a:p>
            <a:endParaRPr lang="en-US" altLang="en-US" sz="1313" dirty="0">
              <a:solidFill>
                <a:schemeClr val="tx1"/>
              </a:solidFill>
              <a:latin typeface="Courier New" panose="02070309020205020404" pitchFamily="49" charset="0"/>
            </a:endParaRPr>
          </a:p>
          <a:p>
            <a:r>
              <a:rPr lang="en-US" altLang="en-US" sz="1313" dirty="0">
                <a:solidFill>
                  <a:schemeClr val="tx1"/>
                </a:solidFill>
                <a:latin typeface="Courier New" panose="02070309020205020404" pitchFamily="49" charset="0"/>
              </a:rPr>
              <a:t>&lt;body&gt;</a:t>
            </a:r>
          </a:p>
          <a:p>
            <a:r>
              <a:rPr lang="en-US" altLang="en-US" sz="1313" dirty="0">
                <a:solidFill>
                  <a:schemeClr val="tx1"/>
                </a:solidFill>
                <a:latin typeface="Courier New" panose="02070309020205020404" pitchFamily="49" charset="0"/>
              </a:rPr>
              <a:t>  &lt;table border=1&gt;</a:t>
            </a:r>
          </a:p>
          <a:p>
            <a:r>
              <a:rPr lang="en-US" altLang="en-US" sz="1313" dirty="0">
                <a:solidFill>
                  <a:schemeClr val="tx1"/>
                </a:solidFill>
                <a:latin typeface="Courier New" panose="02070309020205020404" pitchFamily="49" charset="0"/>
              </a:rPr>
              <a:t>    &lt;</a:t>
            </a:r>
            <a:r>
              <a:rPr lang="en-US" altLang="en-US" sz="1313" dirty="0" err="1">
                <a:solidFill>
                  <a:schemeClr val="tx1"/>
                </a:solidFill>
                <a:latin typeface="Courier New" panose="02070309020205020404" pitchFamily="49" charset="0"/>
              </a:rPr>
              <a:t>tr</a:t>
            </a:r>
            <a:r>
              <a:rPr lang="en-US" altLang="en-US" sz="1313" dirty="0">
                <a:solidFill>
                  <a:schemeClr val="tx1"/>
                </a:solidFill>
                <a:latin typeface="Courier New" panose="02070309020205020404" pitchFamily="49" charset="0"/>
              </a:rPr>
              <a:t> align="center"&gt;</a:t>
            </a:r>
          </a:p>
          <a:p>
            <a:r>
              <a:rPr lang="en-US" altLang="en-US" sz="1313" dirty="0">
                <a:solidFill>
                  <a:schemeClr val="tx1"/>
                </a:solidFill>
                <a:latin typeface="Courier New" panose="02070309020205020404" pitchFamily="49" charset="0"/>
              </a:rPr>
              <a:t>      &lt;td&gt;foo&lt;</a:t>
            </a:r>
            <a:r>
              <a:rPr lang="en-US" altLang="en-US" sz="1313" dirty="0" err="1">
                <a:solidFill>
                  <a:schemeClr val="tx1"/>
                </a:solidFill>
                <a:latin typeface="Courier New" panose="02070309020205020404" pitchFamily="49" charset="0"/>
              </a:rPr>
              <a:t>br</a:t>
            </a:r>
            <a:r>
              <a:rPr lang="en-US" altLang="en-US" sz="1313" dirty="0">
                <a:solidFill>
                  <a:schemeClr val="tx1"/>
                </a:solidFill>
                <a:latin typeface="Courier New" panose="02070309020205020404" pitchFamily="49" charset="0"/>
              </a:rPr>
              <a:t>&gt;foo&lt;/td&gt; </a:t>
            </a:r>
          </a:p>
          <a:p>
            <a:r>
              <a:rPr lang="en-US" altLang="en-US" sz="1313" dirty="0">
                <a:solidFill>
                  <a:schemeClr val="tx1"/>
                </a:solidFill>
                <a:latin typeface="Courier New" panose="02070309020205020404" pitchFamily="49" charset="0"/>
              </a:rPr>
              <a:t>      &lt;td </a:t>
            </a:r>
            <a:r>
              <a:rPr lang="en-US" altLang="en-US" sz="1313" dirty="0" err="1">
                <a:solidFill>
                  <a:schemeClr val="tx1"/>
                </a:solidFill>
                <a:latin typeface="Courier New" panose="02070309020205020404" pitchFamily="49" charset="0"/>
              </a:rPr>
              <a:t>valign</a:t>
            </a:r>
            <a:r>
              <a:rPr lang="en-US" altLang="en-US" sz="1313" dirty="0">
                <a:solidFill>
                  <a:schemeClr val="tx1"/>
                </a:solidFill>
                <a:latin typeface="Courier New" panose="02070309020205020404" pitchFamily="49" charset="0"/>
              </a:rPr>
              <a:t>="top"&gt;bar&lt;/td&gt;</a:t>
            </a:r>
          </a:p>
          <a:p>
            <a:r>
              <a:rPr lang="en-US" altLang="en-US" sz="1313" dirty="0">
                <a:solidFill>
                  <a:schemeClr val="tx1"/>
                </a:solidFill>
                <a:latin typeface="Courier New" panose="02070309020205020404" pitchFamily="49" charset="0"/>
              </a:rPr>
              <a:t>    &lt;/</a:t>
            </a:r>
            <a:r>
              <a:rPr lang="en-US" altLang="en-US" sz="1313" dirty="0" err="1">
                <a:solidFill>
                  <a:schemeClr val="tx1"/>
                </a:solidFill>
                <a:latin typeface="Courier New" panose="02070309020205020404" pitchFamily="49" charset="0"/>
              </a:rPr>
              <a:t>tr</a:t>
            </a:r>
            <a:r>
              <a:rPr lang="en-US" altLang="en-US" sz="1313" dirty="0">
                <a:solidFill>
                  <a:schemeClr val="tx1"/>
                </a:solidFill>
                <a:latin typeface="Courier New" panose="02070309020205020404" pitchFamily="49" charset="0"/>
              </a:rPr>
              <a:t>&gt;</a:t>
            </a:r>
          </a:p>
          <a:p>
            <a:r>
              <a:rPr lang="en-US" altLang="en-US" sz="1313" dirty="0">
                <a:solidFill>
                  <a:schemeClr val="tx1"/>
                </a:solidFill>
                <a:latin typeface="Courier New" panose="02070309020205020404" pitchFamily="49" charset="0"/>
              </a:rPr>
              <a:t>    &lt;</a:t>
            </a:r>
            <a:r>
              <a:rPr lang="en-US" altLang="en-US" sz="1313" dirty="0" err="1">
                <a:solidFill>
                  <a:schemeClr val="tx1"/>
                </a:solidFill>
                <a:latin typeface="Courier New" panose="02070309020205020404" pitchFamily="49" charset="0"/>
              </a:rPr>
              <a:t>tr</a:t>
            </a:r>
            <a:r>
              <a:rPr lang="en-US" altLang="en-US" sz="1313" dirty="0">
                <a:solidFill>
                  <a:schemeClr val="tx1"/>
                </a:solidFill>
                <a:latin typeface="Courier New" panose="02070309020205020404" pitchFamily="49" charset="0"/>
              </a:rPr>
              <a:t>&gt;</a:t>
            </a:r>
          </a:p>
          <a:p>
            <a:r>
              <a:rPr lang="en-US" altLang="en-US" sz="1313" dirty="0">
                <a:solidFill>
                  <a:schemeClr val="tx1"/>
                </a:solidFill>
                <a:latin typeface="Courier New" panose="02070309020205020404" pitchFamily="49" charset="0"/>
              </a:rPr>
              <a:t>      &lt;td&gt;</a:t>
            </a:r>
            <a:r>
              <a:rPr lang="en-US" altLang="en-US" sz="1313" dirty="0" err="1">
                <a:solidFill>
                  <a:schemeClr val="tx1"/>
                </a:solidFill>
                <a:latin typeface="Courier New" panose="02070309020205020404" pitchFamily="49" charset="0"/>
              </a:rPr>
              <a:t>bizbaz</a:t>
            </a:r>
            <a:r>
              <a:rPr lang="en-US" altLang="en-US" sz="1313" dirty="0">
                <a:solidFill>
                  <a:schemeClr val="tx1"/>
                </a:solidFill>
                <a:latin typeface="Courier New" panose="02070309020205020404" pitchFamily="49" charset="0"/>
              </a:rPr>
              <a:t>&lt;/td&gt; </a:t>
            </a:r>
          </a:p>
          <a:p>
            <a:r>
              <a:rPr lang="en-US" altLang="en-US" sz="1313" dirty="0">
                <a:solidFill>
                  <a:schemeClr val="tx1"/>
                </a:solidFill>
                <a:latin typeface="Courier New" panose="02070309020205020404" pitchFamily="49" charset="0"/>
              </a:rPr>
              <a:t>      &lt;td&gt;booboo&lt;/td&gt;</a:t>
            </a:r>
          </a:p>
          <a:p>
            <a:r>
              <a:rPr lang="en-US" altLang="en-US" sz="1313" dirty="0">
                <a:solidFill>
                  <a:schemeClr val="tx1"/>
                </a:solidFill>
                <a:latin typeface="Courier New" panose="02070309020205020404" pitchFamily="49" charset="0"/>
              </a:rPr>
              <a:t>    &lt;/</a:t>
            </a:r>
            <a:r>
              <a:rPr lang="en-US" altLang="en-US" sz="1313" dirty="0" err="1">
                <a:solidFill>
                  <a:schemeClr val="tx1"/>
                </a:solidFill>
                <a:latin typeface="Courier New" panose="02070309020205020404" pitchFamily="49" charset="0"/>
              </a:rPr>
              <a:t>tr</a:t>
            </a:r>
            <a:r>
              <a:rPr lang="en-US" altLang="en-US" sz="1313" dirty="0">
                <a:solidFill>
                  <a:schemeClr val="tx1"/>
                </a:solidFill>
                <a:latin typeface="Courier New" panose="02070309020205020404" pitchFamily="49" charset="0"/>
              </a:rPr>
              <a:t>&gt;</a:t>
            </a:r>
          </a:p>
          <a:p>
            <a:r>
              <a:rPr lang="en-US" altLang="en-US" sz="1313" dirty="0">
                <a:solidFill>
                  <a:schemeClr val="tx1"/>
                </a:solidFill>
                <a:latin typeface="Courier New" panose="02070309020205020404" pitchFamily="49" charset="0"/>
              </a:rPr>
              <a:t>  &lt;/table&gt;</a:t>
            </a:r>
          </a:p>
          <a:p>
            <a:r>
              <a:rPr lang="en-US" altLang="en-US" sz="1313" dirty="0">
                <a:solidFill>
                  <a:schemeClr val="tx1"/>
                </a:solidFill>
                <a:latin typeface="Courier New" panose="02070309020205020404" pitchFamily="49" charset="0"/>
              </a:rPr>
              <a:t>&lt;/body&gt;</a:t>
            </a:r>
          </a:p>
          <a:p>
            <a:r>
              <a:rPr lang="en-US" altLang="en-US" sz="1313" dirty="0">
                <a:solidFill>
                  <a:schemeClr val="tx1"/>
                </a:solidFill>
                <a:latin typeface="Courier New" panose="02070309020205020404" pitchFamily="49" charset="0"/>
              </a:rPr>
              <a:t>&lt;/html&gt;</a:t>
            </a:r>
          </a:p>
        </p:txBody>
      </p:sp>
    </p:spTree>
    <p:extLst>
      <p:ext uri="{BB962C8B-B14F-4D97-AF65-F5344CB8AC3E}">
        <p14:creationId xmlns:p14="http://schemas.microsoft.com/office/powerpoint/2010/main" val="3692456221"/>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29F8E81-749C-4383-BA63-82584C448A1A}" type="slidenum">
              <a:rPr lang="en-US" altLang="en-US"/>
              <a:pPr/>
              <a:t>83</a:t>
            </a:fld>
            <a:endParaRPr lang="en-US" altLang="en-US"/>
          </a:p>
        </p:txBody>
      </p:sp>
      <p:sp>
        <p:nvSpPr>
          <p:cNvPr id="94210" name="Rectangle 2"/>
          <p:cNvSpPr>
            <a:spLocks noGrp="1" noChangeArrowheads="1"/>
          </p:cNvSpPr>
          <p:nvPr>
            <p:ph type="title"/>
          </p:nvPr>
        </p:nvSpPr>
        <p:spPr/>
        <p:txBody>
          <a:bodyPr/>
          <a:lstStyle/>
          <a:p>
            <a:r>
              <a:rPr lang="en-US" altLang="en-US"/>
              <a:t>Table width</a:t>
            </a:r>
          </a:p>
        </p:txBody>
      </p:sp>
      <p:sp>
        <p:nvSpPr>
          <p:cNvPr id="94211" name="Rectangle 3"/>
          <p:cNvSpPr>
            <a:spLocks noGrp="1" noChangeArrowheads="1"/>
          </p:cNvSpPr>
          <p:nvPr>
            <p:ph type="body" idx="1"/>
          </p:nvPr>
        </p:nvSpPr>
        <p:spPr>
          <a:xfrm>
            <a:off x="4929188" y="1214438"/>
            <a:ext cx="3943945" cy="5000625"/>
          </a:xfrm>
        </p:spPr>
        <p:txBody>
          <a:bodyPr/>
          <a:lstStyle/>
          <a:p>
            <a:pPr marL="0" indent="2977">
              <a:spcBef>
                <a:spcPct val="0"/>
              </a:spcBef>
            </a:pPr>
            <a:r>
              <a:rPr lang="en-US" altLang="en-US" dirty="0"/>
              <a:t>by default, the table is sized to fit the data</a:t>
            </a:r>
          </a:p>
          <a:p>
            <a:pPr marL="0" indent="2977">
              <a:spcBef>
                <a:spcPct val="0"/>
              </a:spcBef>
            </a:pPr>
            <a:endParaRPr lang="en-US" altLang="en-US" dirty="0"/>
          </a:p>
          <a:p>
            <a:pPr marL="0" indent="2977">
              <a:spcBef>
                <a:spcPct val="0"/>
              </a:spcBef>
            </a:pPr>
            <a:r>
              <a:rPr lang="en-US" altLang="en-US" dirty="0"/>
              <a:t>can override &amp; specify the width of a table relative to the page</a:t>
            </a:r>
          </a:p>
          <a:p>
            <a:pPr marL="378023" lvl="1">
              <a:spcBef>
                <a:spcPct val="0"/>
              </a:spcBef>
            </a:pPr>
            <a:endParaRPr lang="en-US" altLang="en-US" sz="1125" dirty="0"/>
          </a:p>
          <a:p>
            <a:pPr marL="378023" lvl="1">
              <a:spcBef>
                <a:spcPct val="0"/>
              </a:spcBef>
              <a:buNone/>
            </a:pPr>
            <a:r>
              <a:rPr lang="en-US" altLang="en-US" sz="1688" dirty="0">
                <a:latin typeface="Courier New" panose="02070309020205020404" pitchFamily="49" charset="0"/>
              </a:rPr>
              <a:t>&lt;table width="60%"&gt;</a:t>
            </a:r>
          </a:p>
          <a:p>
            <a:pPr marL="378023" lvl="1">
              <a:spcBef>
                <a:spcPct val="0"/>
              </a:spcBef>
              <a:buNone/>
            </a:pPr>
            <a:endParaRPr lang="en-US" altLang="en-US" sz="1688" dirty="0">
              <a:latin typeface="Courier New" panose="02070309020205020404" pitchFamily="49" charset="0"/>
            </a:endParaRPr>
          </a:p>
          <a:p>
            <a:pPr marL="378023" lvl="1">
              <a:spcBef>
                <a:spcPct val="0"/>
              </a:spcBef>
              <a:buNone/>
            </a:pPr>
            <a:r>
              <a:rPr lang="en-US" altLang="en-US" i="1" dirty="0"/>
              <a:t>useful for page footer –</a:t>
            </a:r>
          </a:p>
          <a:p>
            <a:pPr marL="378023" lvl="1">
              <a:spcBef>
                <a:spcPct val="0"/>
              </a:spcBef>
              <a:buNone/>
            </a:pPr>
            <a:r>
              <a:rPr lang="en-US" altLang="en-US" i="1" dirty="0"/>
              <a:t>	set table width to 100%</a:t>
            </a:r>
          </a:p>
          <a:p>
            <a:pPr marL="378023" lvl="1">
              <a:spcBef>
                <a:spcPct val="0"/>
              </a:spcBef>
              <a:buNone/>
            </a:pPr>
            <a:r>
              <a:rPr lang="en-US" altLang="en-US" i="1" dirty="0"/>
              <a:t>	1</a:t>
            </a:r>
            <a:r>
              <a:rPr lang="en-US" altLang="en-US" i="1" baseline="30000" dirty="0"/>
              <a:t>st</a:t>
            </a:r>
            <a:r>
              <a:rPr lang="en-US" altLang="en-US" i="1" dirty="0"/>
              <a:t> column: left-justified</a:t>
            </a:r>
          </a:p>
          <a:p>
            <a:pPr marL="378023" lvl="1">
              <a:spcBef>
                <a:spcPct val="0"/>
              </a:spcBef>
              <a:buNone/>
            </a:pPr>
            <a:r>
              <a:rPr lang="en-US" altLang="en-US" i="1" dirty="0"/>
              <a:t>	2</a:t>
            </a:r>
            <a:r>
              <a:rPr lang="en-US" altLang="en-US" i="1" baseline="30000" dirty="0"/>
              <a:t>nd</a:t>
            </a:r>
            <a:r>
              <a:rPr lang="en-US" altLang="en-US" i="1" dirty="0"/>
              <a:t> column: right-justified</a:t>
            </a:r>
          </a:p>
        </p:txBody>
      </p:sp>
      <p:sp>
        <p:nvSpPr>
          <p:cNvPr id="94212" name="Text Box 4"/>
          <p:cNvSpPr txBox="1">
            <a:spLocks noChangeArrowheads="1"/>
          </p:cNvSpPr>
          <p:nvPr/>
        </p:nvSpPr>
        <p:spPr bwMode="auto">
          <a:xfrm>
            <a:off x="571500" y="1214438"/>
            <a:ext cx="4214813" cy="332501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313" dirty="0">
                <a:solidFill>
                  <a:schemeClr val="tx1"/>
                </a:solidFill>
                <a:latin typeface="Courier New" panose="02070309020205020404" pitchFamily="49" charset="0"/>
              </a:rPr>
              <a:t>&lt;html&gt;</a:t>
            </a:r>
          </a:p>
          <a:p>
            <a:r>
              <a:rPr lang="en-US" altLang="en-US" sz="1313" dirty="0">
                <a:solidFill>
                  <a:schemeClr val="tx1"/>
                </a:solidFill>
                <a:latin typeface="Courier New" panose="02070309020205020404" pitchFamily="49" charset="0"/>
              </a:rPr>
              <a:t>&lt;!-- Dave Reed  page13.html   --&gt;</a:t>
            </a:r>
          </a:p>
          <a:p>
            <a:endParaRPr lang="en-US" altLang="en-US" sz="1313" dirty="0">
              <a:solidFill>
                <a:schemeClr val="tx1"/>
              </a:solidFill>
              <a:latin typeface="Courier New" panose="02070309020205020404" pitchFamily="49" charset="0"/>
            </a:endParaRPr>
          </a:p>
          <a:p>
            <a:r>
              <a:rPr lang="en-US" altLang="en-US" sz="1313" dirty="0">
                <a:solidFill>
                  <a:schemeClr val="tx1"/>
                </a:solidFill>
                <a:latin typeface="Courier New" panose="02070309020205020404" pitchFamily="49" charset="0"/>
              </a:rPr>
              <a:t>&lt;head&gt;</a:t>
            </a:r>
          </a:p>
          <a:p>
            <a:r>
              <a:rPr lang="en-US" altLang="en-US" sz="1313" dirty="0">
                <a:solidFill>
                  <a:schemeClr val="tx1"/>
                </a:solidFill>
                <a:latin typeface="Courier New" panose="02070309020205020404" pitchFamily="49" charset="0"/>
              </a:rPr>
              <a:t>  &lt;title&gt;Table Width&lt;/title&gt;</a:t>
            </a:r>
          </a:p>
          <a:p>
            <a:r>
              <a:rPr lang="en-US" altLang="en-US" sz="1313" dirty="0">
                <a:solidFill>
                  <a:schemeClr val="tx1"/>
                </a:solidFill>
                <a:latin typeface="Courier New" panose="02070309020205020404" pitchFamily="49" charset="0"/>
              </a:rPr>
              <a:t>&lt;/head&gt;</a:t>
            </a:r>
          </a:p>
          <a:p>
            <a:endParaRPr lang="en-US" altLang="en-US" sz="1313" dirty="0">
              <a:solidFill>
                <a:schemeClr val="tx1"/>
              </a:solidFill>
              <a:latin typeface="Courier New" panose="02070309020205020404" pitchFamily="49" charset="0"/>
            </a:endParaRPr>
          </a:p>
          <a:p>
            <a:r>
              <a:rPr lang="en-US" altLang="en-US" sz="1313" dirty="0">
                <a:solidFill>
                  <a:schemeClr val="tx1"/>
                </a:solidFill>
                <a:latin typeface="Courier New" panose="02070309020205020404" pitchFamily="49" charset="0"/>
              </a:rPr>
              <a:t>&lt;body&gt;</a:t>
            </a:r>
          </a:p>
          <a:p>
            <a:r>
              <a:rPr lang="en-US" altLang="en-US" sz="1313" dirty="0">
                <a:solidFill>
                  <a:schemeClr val="tx1"/>
                </a:solidFill>
                <a:latin typeface="Courier New" panose="02070309020205020404" pitchFamily="49" charset="0"/>
              </a:rPr>
              <a:t>  &lt;table width="100%"&gt;</a:t>
            </a:r>
          </a:p>
          <a:p>
            <a:r>
              <a:rPr lang="en-US" altLang="en-US" sz="1313" dirty="0">
                <a:solidFill>
                  <a:schemeClr val="tx1"/>
                </a:solidFill>
                <a:latin typeface="Courier New" panose="02070309020205020404" pitchFamily="49" charset="0"/>
              </a:rPr>
              <a:t>    &lt;</a:t>
            </a:r>
            <a:r>
              <a:rPr lang="en-US" altLang="en-US" sz="1313" dirty="0" err="1">
                <a:solidFill>
                  <a:schemeClr val="tx1"/>
                </a:solidFill>
                <a:latin typeface="Courier New" panose="02070309020205020404" pitchFamily="49" charset="0"/>
              </a:rPr>
              <a:t>tr</a:t>
            </a:r>
            <a:r>
              <a:rPr lang="en-US" altLang="en-US" sz="1313" dirty="0">
                <a:solidFill>
                  <a:schemeClr val="tx1"/>
                </a:solidFill>
                <a:latin typeface="Courier New" panose="02070309020205020404" pitchFamily="49" charset="0"/>
              </a:rPr>
              <a:t>&gt;</a:t>
            </a:r>
          </a:p>
          <a:p>
            <a:r>
              <a:rPr lang="en-US" altLang="en-US" sz="1313" dirty="0">
                <a:solidFill>
                  <a:schemeClr val="tx1"/>
                </a:solidFill>
                <a:latin typeface="Courier New" panose="02070309020205020404" pitchFamily="49" charset="0"/>
              </a:rPr>
              <a:t>      &lt;td&gt;left-most&lt;/td&gt;</a:t>
            </a:r>
          </a:p>
          <a:p>
            <a:r>
              <a:rPr lang="en-US" altLang="en-US" sz="1313" dirty="0">
                <a:solidFill>
                  <a:schemeClr val="tx1"/>
                </a:solidFill>
                <a:latin typeface="Courier New" panose="02070309020205020404" pitchFamily="49" charset="0"/>
              </a:rPr>
              <a:t>      &lt;</a:t>
            </a:r>
            <a:r>
              <a:rPr lang="en-US" altLang="en-US" sz="1313" dirty="0" err="1">
                <a:solidFill>
                  <a:schemeClr val="tx1"/>
                </a:solidFill>
                <a:latin typeface="Courier New" panose="02070309020205020404" pitchFamily="49" charset="0"/>
              </a:rPr>
              <a:t>td</a:t>
            </a:r>
            <a:r>
              <a:rPr lang="en-US" altLang="en-US" sz="1313" dirty="0">
                <a:solidFill>
                  <a:schemeClr val="tx1"/>
                </a:solidFill>
                <a:latin typeface="Courier New" panose="02070309020205020404" pitchFamily="49" charset="0"/>
              </a:rPr>
              <a:t> align="right"&gt;right-most&lt;/td&gt;</a:t>
            </a:r>
          </a:p>
          <a:p>
            <a:r>
              <a:rPr lang="en-US" altLang="en-US" sz="1313" dirty="0">
                <a:solidFill>
                  <a:schemeClr val="tx1"/>
                </a:solidFill>
                <a:latin typeface="Courier New" panose="02070309020205020404" pitchFamily="49" charset="0"/>
              </a:rPr>
              <a:t>    &lt;/</a:t>
            </a:r>
            <a:r>
              <a:rPr lang="en-US" altLang="en-US" sz="1313" dirty="0" err="1">
                <a:solidFill>
                  <a:schemeClr val="tx1"/>
                </a:solidFill>
                <a:latin typeface="Courier New" panose="02070309020205020404" pitchFamily="49" charset="0"/>
              </a:rPr>
              <a:t>tr</a:t>
            </a:r>
            <a:r>
              <a:rPr lang="en-US" altLang="en-US" sz="1313" dirty="0">
                <a:solidFill>
                  <a:schemeClr val="tx1"/>
                </a:solidFill>
                <a:latin typeface="Courier New" panose="02070309020205020404" pitchFamily="49" charset="0"/>
              </a:rPr>
              <a:t>&gt;</a:t>
            </a:r>
          </a:p>
          <a:p>
            <a:r>
              <a:rPr lang="en-US" altLang="en-US" sz="1313" dirty="0">
                <a:solidFill>
                  <a:schemeClr val="tx1"/>
                </a:solidFill>
                <a:latin typeface="Courier New" panose="02070309020205020404" pitchFamily="49" charset="0"/>
              </a:rPr>
              <a:t>&lt;/table&gt;</a:t>
            </a:r>
          </a:p>
          <a:p>
            <a:r>
              <a:rPr lang="en-US" altLang="en-US" sz="1313" dirty="0">
                <a:solidFill>
                  <a:schemeClr val="tx1"/>
                </a:solidFill>
                <a:latin typeface="Courier New" panose="02070309020205020404" pitchFamily="49" charset="0"/>
              </a:rPr>
              <a:t>&lt;/body&gt;</a:t>
            </a:r>
          </a:p>
          <a:p>
            <a:r>
              <a:rPr lang="en-US" altLang="en-US" sz="1313" dirty="0">
                <a:solidFill>
                  <a:schemeClr val="tx1"/>
                </a:solidFill>
                <a:latin typeface="Courier New" panose="02070309020205020404" pitchFamily="49" charset="0"/>
              </a:rPr>
              <a:t>&lt;/html&gt;</a:t>
            </a:r>
          </a:p>
        </p:txBody>
      </p:sp>
    </p:spTree>
    <p:extLst>
      <p:ext uri="{BB962C8B-B14F-4D97-AF65-F5344CB8AC3E}">
        <p14:creationId xmlns:p14="http://schemas.microsoft.com/office/powerpoint/2010/main" val="4204531524"/>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2680FE5-FE3E-4363-894F-5C2D52A65E5B}" type="slidenum">
              <a:rPr lang="en-US" altLang="en-US"/>
              <a:pPr/>
              <a:t>84</a:t>
            </a:fld>
            <a:endParaRPr lang="en-US" altLang="en-US"/>
          </a:p>
        </p:txBody>
      </p:sp>
      <p:sp>
        <p:nvSpPr>
          <p:cNvPr id="95234" name="Rectangle 2"/>
          <p:cNvSpPr>
            <a:spLocks noGrp="1" noChangeArrowheads="1"/>
          </p:cNvSpPr>
          <p:nvPr>
            <p:ph type="title"/>
          </p:nvPr>
        </p:nvSpPr>
        <p:spPr/>
        <p:txBody>
          <a:bodyPr/>
          <a:lstStyle/>
          <a:p>
            <a:r>
              <a:rPr lang="en-US" altLang="en-US"/>
              <a:t>Other table options</a:t>
            </a:r>
          </a:p>
        </p:txBody>
      </p:sp>
      <p:sp>
        <p:nvSpPr>
          <p:cNvPr id="95235" name="Rectangle 3"/>
          <p:cNvSpPr>
            <a:spLocks noGrp="1" noChangeArrowheads="1"/>
          </p:cNvSpPr>
          <p:nvPr>
            <p:ph type="body" idx="1"/>
          </p:nvPr>
        </p:nvSpPr>
        <p:spPr>
          <a:xfrm>
            <a:off x="5715000" y="1143000"/>
            <a:ext cx="3158133" cy="5000625"/>
          </a:xfrm>
        </p:spPr>
        <p:txBody>
          <a:bodyPr/>
          <a:lstStyle/>
          <a:p>
            <a:pPr marL="0" indent="2977">
              <a:spcBef>
                <a:spcPct val="0"/>
              </a:spcBef>
            </a:pPr>
            <a:r>
              <a:rPr lang="en-US" altLang="en-US" sz="1875"/>
              <a:t>can control the space between cells &amp; margins within cells</a:t>
            </a:r>
          </a:p>
          <a:p>
            <a:pPr marL="378023" lvl="1">
              <a:spcBef>
                <a:spcPct val="0"/>
              </a:spcBef>
            </a:pPr>
            <a:endParaRPr lang="en-US" altLang="en-US" sz="938"/>
          </a:p>
          <a:p>
            <a:pPr marL="378023" lvl="1">
              <a:spcBef>
                <a:spcPct val="0"/>
              </a:spcBef>
              <a:buNone/>
            </a:pPr>
            <a:r>
              <a:rPr lang="en-US" altLang="en-US" sz="1500">
                <a:latin typeface="Courier New" panose="02070309020205020404" pitchFamily="49" charset="0"/>
              </a:rPr>
              <a:t>&lt;table cellspacing=5&gt;</a:t>
            </a:r>
          </a:p>
          <a:p>
            <a:pPr marL="378023" lvl="1">
              <a:spcBef>
                <a:spcPct val="0"/>
              </a:spcBef>
            </a:pPr>
            <a:endParaRPr lang="en-US" altLang="en-US" sz="938"/>
          </a:p>
          <a:p>
            <a:pPr marL="378023" lvl="1">
              <a:spcBef>
                <a:spcPct val="0"/>
              </a:spcBef>
              <a:buNone/>
            </a:pPr>
            <a:r>
              <a:rPr lang="en-US" altLang="en-US" sz="1500">
                <a:latin typeface="Courier New" panose="02070309020205020404" pitchFamily="49" charset="0"/>
              </a:rPr>
              <a:t>&lt;table cellpadding=5&gt;</a:t>
            </a:r>
          </a:p>
          <a:p>
            <a:pPr marL="0" indent="2977">
              <a:spcBef>
                <a:spcPct val="0"/>
              </a:spcBef>
            </a:pPr>
            <a:endParaRPr lang="en-US" altLang="en-US" sz="1875"/>
          </a:p>
          <a:p>
            <a:pPr marL="0" indent="2977">
              <a:spcBef>
                <a:spcPct val="0"/>
              </a:spcBef>
            </a:pPr>
            <a:r>
              <a:rPr lang="en-US" altLang="en-US" sz="1875"/>
              <a:t>can add headings</a:t>
            </a:r>
          </a:p>
          <a:p>
            <a:pPr marL="378023" lvl="1">
              <a:spcBef>
                <a:spcPct val="0"/>
              </a:spcBef>
            </a:pPr>
            <a:endParaRPr lang="en-US" altLang="en-US" sz="938"/>
          </a:p>
          <a:p>
            <a:pPr marL="378023" lvl="1">
              <a:spcBef>
                <a:spcPct val="0"/>
              </a:spcBef>
              <a:buNone/>
            </a:pPr>
            <a:r>
              <a:rPr lang="en-US" altLang="en-US" sz="1500">
                <a:latin typeface="Courier New" panose="02070309020205020404" pitchFamily="49" charset="0"/>
              </a:rPr>
              <a:t>&lt;th&gt; </a:t>
            </a:r>
            <a:r>
              <a:rPr lang="en-US" altLang="en-US" sz="1500"/>
              <a:t>is similar to</a:t>
            </a:r>
            <a:r>
              <a:rPr lang="en-US" altLang="en-US" sz="1500">
                <a:latin typeface="Courier New" panose="02070309020205020404" pitchFamily="49" charset="0"/>
              </a:rPr>
              <a:t> &lt;td&gt;</a:t>
            </a:r>
            <a:r>
              <a:rPr lang="en-US" altLang="en-US" sz="1500"/>
              <a:t> but displays heading centered in bold</a:t>
            </a:r>
          </a:p>
          <a:p>
            <a:pPr marL="0" indent="2977">
              <a:spcBef>
                <a:spcPct val="0"/>
              </a:spcBef>
            </a:pPr>
            <a:endParaRPr lang="en-US" altLang="en-US" sz="1875"/>
          </a:p>
          <a:p>
            <a:pPr marL="0" indent="2977">
              <a:spcBef>
                <a:spcPct val="0"/>
              </a:spcBef>
            </a:pPr>
            <a:r>
              <a:rPr lang="en-US" altLang="en-US" sz="1875"/>
              <a:t>can have data that spans more than one column</a:t>
            </a:r>
          </a:p>
          <a:p>
            <a:pPr marL="378023" lvl="1">
              <a:spcBef>
                <a:spcPct val="0"/>
              </a:spcBef>
            </a:pPr>
            <a:endParaRPr lang="en-US" altLang="en-US" sz="938"/>
          </a:p>
          <a:p>
            <a:pPr marL="378023" lvl="1">
              <a:spcBef>
                <a:spcPct val="0"/>
              </a:spcBef>
              <a:buNone/>
            </a:pPr>
            <a:r>
              <a:rPr lang="en-US" altLang="en-US" sz="1500">
                <a:latin typeface="Courier New" panose="02070309020205020404" pitchFamily="49" charset="0"/>
              </a:rPr>
              <a:t>&lt;td colspan=2&gt;</a:t>
            </a:r>
          </a:p>
          <a:p>
            <a:pPr marL="0" indent="2977">
              <a:spcBef>
                <a:spcPct val="0"/>
              </a:spcBef>
            </a:pPr>
            <a:endParaRPr lang="en-US" altLang="en-US" sz="1875"/>
          </a:p>
          <a:p>
            <a:pPr marL="0" indent="2977">
              <a:spcBef>
                <a:spcPct val="0"/>
              </a:spcBef>
            </a:pPr>
            <a:r>
              <a:rPr lang="en-US" altLang="en-US" sz="1875"/>
              <a:t>similarly, can span more than one row</a:t>
            </a:r>
          </a:p>
          <a:p>
            <a:pPr marL="378023" lvl="1">
              <a:spcBef>
                <a:spcPct val="0"/>
              </a:spcBef>
            </a:pPr>
            <a:endParaRPr lang="en-US" altLang="en-US" sz="938"/>
          </a:p>
          <a:p>
            <a:pPr marL="378023" lvl="1">
              <a:spcBef>
                <a:spcPct val="0"/>
              </a:spcBef>
              <a:buNone/>
            </a:pPr>
            <a:r>
              <a:rPr lang="en-US" altLang="en-US" sz="1500">
                <a:latin typeface="Courier New" panose="02070309020205020404" pitchFamily="49" charset="0"/>
              </a:rPr>
              <a:t>&lt;td rowspan=2&gt;</a:t>
            </a:r>
          </a:p>
        </p:txBody>
      </p:sp>
      <p:sp>
        <p:nvSpPr>
          <p:cNvPr id="95236" name="Text Box 4"/>
          <p:cNvSpPr txBox="1">
            <a:spLocks noChangeArrowheads="1"/>
          </p:cNvSpPr>
          <p:nvPr/>
        </p:nvSpPr>
        <p:spPr bwMode="auto">
          <a:xfrm>
            <a:off x="428625" y="1214437"/>
            <a:ext cx="5214938" cy="534543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313" dirty="0">
                <a:solidFill>
                  <a:schemeClr val="tx1"/>
                </a:solidFill>
                <a:latin typeface="Courier New" panose="02070309020205020404" pitchFamily="49" charset="0"/>
              </a:rPr>
              <a:t>&lt;html&gt;</a:t>
            </a:r>
          </a:p>
          <a:p>
            <a:r>
              <a:rPr lang="en-US" altLang="en-US" sz="1313" dirty="0">
                <a:solidFill>
                  <a:schemeClr val="tx1"/>
                </a:solidFill>
                <a:latin typeface="Courier New" panose="02070309020205020404" pitchFamily="49" charset="0"/>
              </a:rPr>
              <a:t>&lt;!-- Dave Reed  page14.html  1/16/04 --&gt;</a:t>
            </a:r>
          </a:p>
          <a:p>
            <a:endParaRPr lang="en-US" altLang="en-US" sz="1313" dirty="0">
              <a:solidFill>
                <a:schemeClr val="tx1"/>
              </a:solidFill>
              <a:latin typeface="Courier New" panose="02070309020205020404" pitchFamily="49" charset="0"/>
            </a:endParaRPr>
          </a:p>
          <a:p>
            <a:r>
              <a:rPr lang="en-US" altLang="en-US" sz="1313" dirty="0">
                <a:solidFill>
                  <a:schemeClr val="tx1"/>
                </a:solidFill>
                <a:latin typeface="Courier New" panose="02070309020205020404" pitchFamily="49" charset="0"/>
              </a:rPr>
              <a:t>&lt;head&gt;</a:t>
            </a:r>
          </a:p>
          <a:p>
            <a:r>
              <a:rPr lang="en-US" altLang="en-US" sz="1313" dirty="0">
                <a:solidFill>
                  <a:schemeClr val="tx1"/>
                </a:solidFill>
                <a:latin typeface="Courier New" panose="02070309020205020404" pitchFamily="49" charset="0"/>
              </a:rPr>
              <a:t>  &lt;title&gt;Table Formatting&lt;/title&gt;</a:t>
            </a:r>
          </a:p>
          <a:p>
            <a:r>
              <a:rPr lang="en-US" altLang="en-US" sz="1313" dirty="0">
                <a:solidFill>
                  <a:schemeClr val="tx1"/>
                </a:solidFill>
                <a:latin typeface="Courier New" panose="02070309020205020404" pitchFamily="49" charset="0"/>
              </a:rPr>
              <a:t>&lt;/head&gt;</a:t>
            </a:r>
          </a:p>
          <a:p>
            <a:endParaRPr lang="en-US" altLang="en-US" sz="1313" dirty="0">
              <a:solidFill>
                <a:schemeClr val="tx1"/>
              </a:solidFill>
              <a:latin typeface="Courier New" panose="02070309020205020404" pitchFamily="49" charset="0"/>
            </a:endParaRPr>
          </a:p>
          <a:p>
            <a:r>
              <a:rPr lang="en-US" altLang="en-US" sz="1313" dirty="0">
                <a:solidFill>
                  <a:schemeClr val="tx1"/>
                </a:solidFill>
                <a:latin typeface="Courier New" panose="02070309020205020404" pitchFamily="49" charset="0"/>
              </a:rPr>
              <a:t>&lt;body&gt;</a:t>
            </a:r>
          </a:p>
          <a:p>
            <a:r>
              <a:rPr lang="en-US" altLang="en-US" sz="1313" dirty="0">
                <a:solidFill>
                  <a:schemeClr val="tx1"/>
                </a:solidFill>
                <a:latin typeface="Courier New" panose="02070309020205020404" pitchFamily="49" charset="0"/>
              </a:rPr>
              <a:t>  &lt;table border=1 </a:t>
            </a:r>
            <a:r>
              <a:rPr lang="en-US" altLang="en-US" sz="1313" dirty="0" err="1">
                <a:solidFill>
                  <a:schemeClr val="tx1"/>
                </a:solidFill>
                <a:latin typeface="Courier New" panose="02070309020205020404" pitchFamily="49" charset="0"/>
              </a:rPr>
              <a:t>cellspacing</a:t>
            </a:r>
            <a:r>
              <a:rPr lang="en-US" altLang="en-US" sz="1313" dirty="0">
                <a:solidFill>
                  <a:schemeClr val="tx1"/>
                </a:solidFill>
                <a:latin typeface="Courier New" panose="02070309020205020404" pitchFamily="49" charset="0"/>
              </a:rPr>
              <a:t>=4 </a:t>
            </a:r>
            <a:r>
              <a:rPr lang="en-US" altLang="en-US" sz="1313" dirty="0" err="1">
                <a:solidFill>
                  <a:schemeClr val="tx1"/>
                </a:solidFill>
                <a:latin typeface="Courier New" panose="02070309020205020404" pitchFamily="49" charset="0"/>
              </a:rPr>
              <a:t>cellpadding</a:t>
            </a:r>
            <a:r>
              <a:rPr lang="en-US" altLang="en-US" sz="1313" dirty="0">
                <a:solidFill>
                  <a:schemeClr val="tx1"/>
                </a:solidFill>
                <a:latin typeface="Courier New" panose="02070309020205020404" pitchFamily="49" charset="0"/>
              </a:rPr>
              <a:t>=8&gt;</a:t>
            </a:r>
          </a:p>
          <a:p>
            <a:r>
              <a:rPr lang="en-US" altLang="en-US" sz="1313" dirty="0">
                <a:solidFill>
                  <a:schemeClr val="tx1"/>
                </a:solidFill>
                <a:latin typeface="Courier New" panose="02070309020205020404" pitchFamily="49" charset="0"/>
              </a:rPr>
              <a:t>    &lt;</a:t>
            </a:r>
            <a:r>
              <a:rPr lang="en-US" altLang="en-US" sz="1313" dirty="0" err="1">
                <a:solidFill>
                  <a:schemeClr val="tx1"/>
                </a:solidFill>
                <a:latin typeface="Courier New" panose="02070309020205020404" pitchFamily="49" charset="0"/>
              </a:rPr>
              <a:t>tr</a:t>
            </a:r>
            <a:r>
              <a:rPr lang="en-US" altLang="en-US" sz="1313" dirty="0">
                <a:solidFill>
                  <a:schemeClr val="tx1"/>
                </a:solidFill>
                <a:latin typeface="Courier New" panose="02070309020205020404" pitchFamily="49" charset="0"/>
              </a:rPr>
              <a:t>&gt;</a:t>
            </a:r>
          </a:p>
          <a:p>
            <a:r>
              <a:rPr lang="en-US" altLang="en-US" sz="1313" dirty="0">
                <a:solidFill>
                  <a:schemeClr val="tx1"/>
                </a:solidFill>
                <a:latin typeface="Courier New" panose="02070309020205020404" pitchFamily="49" charset="0"/>
              </a:rPr>
              <a:t>      &lt;</a:t>
            </a:r>
            <a:r>
              <a:rPr lang="en-US" altLang="en-US" sz="1313" dirty="0" err="1">
                <a:solidFill>
                  <a:schemeClr val="tx1"/>
                </a:solidFill>
                <a:latin typeface="Courier New" panose="02070309020205020404" pitchFamily="49" charset="0"/>
              </a:rPr>
              <a:t>th</a:t>
            </a:r>
            <a:r>
              <a:rPr lang="en-US" altLang="en-US" sz="1313" dirty="0">
                <a:solidFill>
                  <a:schemeClr val="tx1"/>
                </a:solidFill>
                <a:latin typeface="Courier New" panose="02070309020205020404" pitchFamily="49" charset="0"/>
              </a:rPr>
              <a:t>&gt;HEAD1&lt;/</a:t>
            </a:r>
            <a:r>
              <a:rPr lang="en-US" altLang="en-US" sz="1313" dirty="0" err="1">
                <a:solidFill>
                  <a:schemeClr val="tx1"/>
                </a:solidFill>
                <a:latin typeface="Courier New" panose="02070309020205020404" pitchFamily="49" charset="0"/>
              </a:rPr>
              <a:t>th</a:t>
            </a:r>
            <a:r>
              <a:rPr lang="en-US" altLang="en-US" sz="1313" dirty="0">
                <a:solidFill>
                  <a:schemeClr val="tx1"/>
                </a:solidFill>
                <a:latin typeface="Courier New" panose="02070309020205020404" pitchFamily="49" charset="0"/>
              </a:rPr>
              <a:t>&gt; &lt;</a:t>
            </a:r>
            <a:r>
              <a:rPr lang="en-US" altLang="en-US" sz="1313" dirty="0" err="1">
                <a:solidFill>
                  <a:schemeClr val="tx1"/>
                </a:solidFill>
                <a:latin typeface="Courier New" panose="02070309020205020404" pitchFamily="49" charset="0"/>
              </a:rPr>
              <a:t>th</a:t>
            </a:r>
            <a:r>
              <a:rPr lang="en-US" altLang="en-US" sz="1313" dirty="0">
                <a:solidFill>
                  <a:schemeClr val="tx1"/>
                </a:solidFill>
                <a:latin typeface="Courier New" panose="02070309020205020404" pitchFamily="49" charset="0"/>
              </a:rPr>
              <a:t>&gt;HEAD2&lt;/</a:t>
            </a:r>
            <a:r>
              <a:rPr lang="en-US" altLang="en-US" sz="1313" dirty="0" err="1">
                <a:solidFill>
                  <a:schemeClr val="tx1"/>
                </a:solidFill>
                <a:latin typeface="Courier New" panose="02070309020205020404" pitchFamily="49" charset="0"/>
              </a:rPr>
              <a:t>th</a:t>
            </a:r>
            <a:r>
              <a:rPr lang="en-US" altLang="en-US" sz="1313" dirty="0">
                <a:solidFill>
                  <a:schemeClr val="tx1"/>
                </a:solidFill>
                <a:latin typeface="Courier New" panose="02070309020205020404" pitchFamily="49" charset="0"/>
              </a:rPr>
              <a:t>&gt; &lt;</a:t>
            </a:r>
            <a:r>
              <a:rPr lang="en-US" altLang="en-US" sz="1313" dirty="0" err="1">
                <a:solidFill>
                  <a:schemeClr val="tx1"/>
                </a:solidFill>
                <a:latin typeface="Courier New" panose="02070309020205020404" pitchFamily="49" charset="0"/>
              </a:rPr>
              <a:t>th</a:t>
            </a:r>
            <a:r>
              <a:rPr lang="en-US" altLang="en-US" sz="1313" dirty="0">
                <a:solidFill>
                  <a:schemeClr val="tx1"/>
                </a:solidFill>
                <a:latin typeface="Courier New" panose="02070309020205020404" pitchFamily="49" charset="0"/>
              </a:rPr>
              <a:t>&gt;HEAD3&lt;/</a:t>
            </a:r>
            <a:r>
              <a:rPr lang="en-US" altLang="en-US" sz="1313" dirty="0" err="1">
                <a:solidFill>
                  <a:schemeClr val="tx1"/>
                </a:solidFill>
                <a:latin typeface="Courier New" panose="02070309020205020404" pitchFamily="49" charset="0"/>
              </a:rPr>
              <a:t>th</a:t>
            </a:r>
            <a:r>
              <a:rPr lang="en-US" altLang="en-US" sz="1313" dirty="0">
                <a:solidFill>
                  <a:schemeClr val="tx1"/>
                </a:solidFill>
                <a:latin typeface="Courier New" panose="02070309020205020404" pitchFamily="49" charset="0"/>
              </a:rPr>
              <a:t>&gt;</a:t>
            </a:r>
          </a:p>
          <a:p>
            <a:r>
              <a:rPr lang="en-US" altLang="en-US" sz="1313" dirty="0">
                <a:solidFill>
                  <a:schemeClr val="tx1"/>
                </a:solidFill>
                <a:latin typeface="Courier New" panose="02070309020205020404" pitchFamily="49" charset="0"/>
              </a:rPr>
              <a:t>    &lt;/</a:t>
            </a:r>
            <a:r>
              <a:rPr lang="en-US" altLang="en-US" sz="1313" dirty="0" err="1">
                <a:solidFill>
                  <a:schemeClr val="tx1"/>
                </a:solidFill>
                <a:latin typeface="Courier New" panose="02070309020205020404" pitchFamily="49" charset="0"/>
              </a:rPr>
              <a:t>tr</a:t>
            </a:r>
            <a:r>
              <a:rPr lang="en-US" altLang="en-US" sz="1313" dirty="0">
                <a:solidFill>
                  <a:schemeClr val="tx1"/>
                </a:solidFill>
                <a:latin typeface="Courier New" panose="02070309020205020404" pitchFamily="49" charset="0"/>
              </a:rPr>
              <a:t>&gt;</a:t>
            </a:r>
          </a:p>
          <a:p>
            <a:r>
              <a:rPr lang="en-US" altLang="en-US" sz="1313" dirty="0">
                <a:solidFill>
                  <a:schemeClr val="tx1"/>
                </a:solidFill>
                <a:latin typeface="Courier New" panose="02070309020205020404" pitchFamily="49" charset="0"/>
              </a:rPr>
              <a:t>    &lt;</a:t>
            </a:r>
            <a:r>
              <a:rPr lang="en-US" altLang="en-US" sz="1313" dirty="0" err="1">
                <a:solidFill>
                  <a:schemeClr val="tx1"/>
                </a:solidFill>
                <a:latin typeface="Courier New" panose="02070309020205020404" pitchFamily="49" charset="0"/>
              </a:rPr>
              <a:t>tr</a:t>
            </a:r>
            <a:r>
              <a:rPr lang="en-US" altLang="en-US" sz="1313" dirty="0">
                <a:solidFill>
                  <a:schemeClr val="tx1"/>
                </a:solidFill>
                <a:latin typeface="Courier New" panose="02070309020205020404" pitchFamily="49" charset="0"/>
              </a:rPr>
              <a:t>&gt;</a:t>
            </a:r>
          </a:p>
          <a:p>
            <a:r>
              <a:rPr lang="en-US" altLang="en-US" sz="1313" dirty="0">
                <a:solidFill>
                  <a:schemeClr val="tx1"/>
                </a:solidFill>
                <a:latin typeface="Courier New" panose="02070309020205020404" pitchFamily="49" charset="0"/>
              </a:rPr>
              <a:t>      &lt;td&gt;one&lt;/td&gt; &lt;td&gt;two&lt;/td&gt; &lt;td&gt;three&lt;/td&gt;</a:t>
            </a:r>
          </a:p>
          <a:p>
            <a:r>
              <a:rPr lang="en-US" altLang="en-US" sz="1313" dirty="0">
                <a:solidFill>
                  <a:schemeClr val="tx1"/>
                </a:solidFill>
                <a:latin typeface="Courier New" panose="02070309020205020404" pitchFamily="49" charset="0"/>
              </a:rPr>
              <a:t>    &lt;/</a:t>
            </a:r>
            <a:r>
              <a:rPr lang="en-US" altLang="en-US" sz="1313" dirty="0" err="1">
                <a:solidFill>
                  <a:schemeClr val="tx1"/>
                </a:solidFill>
                <a:latin typeface="Courier New" panose="02070309020205020404" pitchFamily="49" charset="0"/>
              </a:rPr>
              <a:t>tr</a:t>
            </a:r>
            <a:r>
              <a:rPr lang="en-US" altLang="en-US" sz="1313" dirty="0">
                <a:solidFill>
                  <a:schemeClr val="tx1"/>
                </a:solidFill>
                <a:latin typeface="Courier New" panose="02070309020205020404" pitchFamily="49" charset="0"/>
              </a:rPr>
              <a:t>&gt;</a:t>
            </a:r>
          </a:p>
          <a:p>
            <a:r>
              <a:rPr lang="en-US" altLang="en-US" sz="1313" dirty="0">
                <a:solidFill>
                  <a:schemeClr val="tx1"/>
                </a:solidFill>
                <a:latin typeface="Courier New" panose="02070309020205020404" pitchFamily="49" charset="0"/>
              </a:rPr>
              <a:t>    &lt;</a:t>
            </a:r>
            <a:r>
              <a:rPr lang="en-US" altLang="en-US" sz="1313" dirty="0" err="1">
                <a:solidFill>
                  <a:schemeClr val="tx1"/>
                </a:solidFill>
                <a:latin typeface="Courier New" panose="02070309020205020404" pitchFamily="49" charset="0"/>
              </a:rPr>
              <a:t>tr</a:t>
            </a:r>
            <a:r>
              <a:rPr lang="en-US" altLang="en-US" sz="1313" dirty="0">
                <a:solidFill>
                  <a:schemeClr val="tx1"/>
                </a:solidFill>
                <a:latin typeface="Courier New" panose="02070309020205020404" pitchFamily="49" charset="0"/>
              </a:rPr>
              <a:t>&gt;</a:t>
            </a:r>
          </a:p>
          <a:p>
            <a:r>
              <a:rPr lang="en-US" altLang="en-US" sz="1313" dirty="0">
                <a:solidFill>
                  <a:schemeClr val="tx1"/>
                </a:solidFill>
                <a:latin typeface="Courier New" panose="02070309020205020404" pitchFamily="49" charset="0"/>
              </a:rPr>
              <a:t>      &lt;td </a:t>
            </a:r>
            <a:r>
              <a:rPr lang="en-US" altLang="en-US" sz="1313" dirty="0" err="1">
                <a:solidFill>
                  <a:schemeClr val="tx1"/>
                </a:solidFill>
                <a:latin typeface="Courier New" panose="02070309020205020404" pitchFamily="49" charset="0"/>
              </a:rPr>
              <a:t>rowspan</a:t>
            </a:r>
            <a:r>
              <a:rPr lang="en-US" altLang="en-US" sz="1313" dirty="0">
                <a:solidFill>
                  <a:schemeClr val="tx1"/>
                </a:solidFill>
                <a:latin typeface="Courier New" panose="02070309020205020404" pitchFamily="49" charset="0"/>
              </a:rPr>
              <a:t>=2 align="center"&gt; four &lt;/td&gt;</a:t>
            </a:r>
          </a:p>
          <a:p>
            <a:r>
              <a:rPr lang="en-US" altLang="en-US" sz="1313" dirty="0">
                <a:solidFill>
                  <a:schemeClr val="tx1"/>
                </a:solidFill>
                <a:latin typeface="Courier New" panose="02070309020205020404" pitchFamily="49" charset="0"/>
              </a:rPr>
              <a:t>      &lt;td </a:t>
            </a:r>
            <a:r>
              <a:rPr lang="en-US" altLang="en-US" sz="1313" dirty="0" err="1">
                <a:solidFill>
                  <a:schemeClr val="tx1"/>
                </a:solidFill>
                <a:latin typeface="Courier New" panose="02070309020205020404" pitchFamily="49" charset="0"/>
              </a:rPr>
              <a:t>colspan</a:t>
            </a:r>
            <a:r>
              <a:rPr lang="en-US" altLang="en-US" sz="1313" dirty="0">
                <a:solidFill>
                  <a:schemeClr val="tx1"/>
                </a:solidFill>
                <a:latin typeface="Courier New" panose="02070309020205020404" pitchFamily="49" charset="0"/>
              </a:rPr>
              <a:t>=2 align="center"&gt; five &lt;/td&gt;  </a:t>
            </a:r>
          </a:p>
          <a:p>
            <a:r>
              <a:rPr lang="en-US" altLang="en-US" sz="1313" dirty="0">
                <a:solidFill>
                  <a:schemeClr val="tx1"/>
                </a:solidFill>
                <a:latin typeface="Courier New" panose="02070309020205020404" pitchFamily="49" charset="0"/>
              </a:rPr>
              <a:t>    &lt;/</a:t>
            </a:r>
            <a:r>
              <a:rPr lang="en-US" altLang="en-US" sz="1313" dirty="0" err="1">
                <a:solidFill>
                  <a:schemeClr val="tx1"/>
                </a:solidFill>
                <a:latin typeface="Courier New" panose="02070309020205020404" pitchFamily="49" charset="0"/>
              </a:rPr>
              <a:t>tr</a:t>
            </a:r>
            <a:r>
              <a:rPr lang="en-US" altLang="en-US" sz="1313" dirty="0">
                <a:solidFill>
                  <a:schemeClr val="tx1"/>
                </a:solidFill>
                <a:latin typeface="Courier New" panose="02070309020205020404" pitchFamily="49" charset="0"/>
              </a:rPr>
              <a:t>&gt;</a:t>
            </a:r>
          </a:p>
          <a:p>
            <a:r>
              <a:rPr lang="en-US" altLang="en-US" sz="1313" dirty="0">
                <a:solidFill>
                  <a:schemeClr val="tx1"/>
                </a:solidFill>
                <a:latin typeface="Courier New" panose="02070309020205020404" pitchFamily="49" charset="0"/>
              </a:rPr>
              <a:t>    &lt;</a:t>
            </a:r>
            <a:r>
              <a:rPr lang="en-US" altLang="en-US" sz="1313" dirty="0" err="1">
                <a:solidFill>
                  <a:schemeClr val="tx1"/>
                </a:solidFill>
                <a:latin typeface="Courier New" panose="02070309020205020404" pitchFamily="49" charset="0"/>
              </a:rPr>
              <a:t>tr</a:t>
            </a:r>
            <a:r>
              <a:rPr lang="en-US" altLang="en-US" sz="1313" dirty="0">
                <a:solidFill>
                  <a:schemeClr val="tx1"/>
                </a:solidFill>
                <a:latin typeface="Courier New" panose="02070309020205020404" pitchFamily="49" charset="0"/>
              </a:rPr>
              <a:t>&gt;</a:t>
            </a:r>
          </a:p>
          <a:p>
            <a:r>
              <a:rPr lang="en-US" altLang="en-US" sz="1313" dirty="0">
                <a:solidFill>
                  <a:schemeClr val="tx1"/>
                </a:solidFill>
                <a:latin typeface="Courier New" panose="02070309020205020404" pitchFamily="49" charset="0"/>
              </a:rPr>
              <a:t>      &lt;td&gt; six &lt;/td&gt; </a:t>
            </a:r>
          </a:p>
          <a:p>
            <a:r>
              <a:rPr lang="en-US" altLang="en-US" sz="1313" dirty="0">
                <a:solidFill>
                  <a:schemeClr val="tx1"/>
                </a:solidFill>
                <a:latin typeface="Courier New" panose="02070309020205020404" pitchFamily="49" charset="0"/>
              </a:rPr>
              <a:t>      &lt;td&gt; seven &lt;/td&gt;</a:t>
            </a:r>
          </a:p>
          <a:p>
            <a:r>
              <a:rPr lang="en-US" altLang="en-US" sz="1313" dirty="0">
                <a:solidFill>
                  <a:schemeClr val="tx1"/>
                </a:solidFill>
                <a:latin typeface="Courier New" panose="02070309020205020404" pitchFamily="49" charset="0"/>
              </a:rPr>
              <a:t>    &lt;/</a:t>
            </a:r>
            <a:r>
              <a:rPr lang="en-US" altLang="en-US" sz="1313" dirty="0" err="1">
                <a:solidFill>
                  <a:schemeClr val="tx1"/>
                </a:solidFill>
                <a:latin typeface="Courier New" panose="02070309020205020404" pitchFamily="49" charset="0"/>
              </a:rPr>
              <a:t>tr</a:t>
            </a:r>
            <a:r>
              <a:rPr lang="en-US" altLang="en-US" sz="1313" dirty="0">
                <a:solidFill>
                  <a:schemeClr val="tx1"/>
                </a:solidFill>
                <a:latin typeface="Courier New" panose="02070309020205020404" pitchFamily="49" charset="0"/>
              </a:rPr>
              <a:t>&gt;</a:t>
            </a:r>
          </a:p>
          <a:p>
            <a:r>
              <a:rPr lang="en-US" altLang="en-US" sz="1313" dirty="0">
                <a:solidFill>
                  <a:schemeClr val="tx1"/>
                </a:solidFill>
                <a:latin typeface="Courier New" panose="02070309020205020404" pitchFamily="49" charset="0"/>
              </a:rPr>
              <a:t>  &lt;/table&gt;</a:t>
            </a:r>
          </a:p>
          <a:p>
            <a:r>
              <a:rPr lang="en-US" altLang="en-US" sz="1313" dirty="0">
                <a:solidFill>
                  <a:schemeClr val="tx1"/>
                </a:solidFill>
                <a:latin typeface="Courier New" panose="02070309020205020404" pitchFamily="49" charset="0"/>
              </a:rPr>
              <a:t>&lt;/body&gt;</a:t>
            </a:r>
          </a:p>
          <a:p>
            <a:r>
              <a:rPr lang="en-US" altLang="en-US" sz="1313" dirty="0">
                <a:solidFill>
                  <a:schemeClr val="tx1"/>
                </a:solidFill>
                <a:latin typeface="Courier New" panose="02070309020205020404" pitchFamily="49" charset="0"/>
              </a:rPr>
              <a:t>&lt;/html&gt;</a:t>
            </a:r>
          </a:p>
        </p:txBody>
      </p:sp>
    </p:spTree>
    <p:extLst>
      <p:ext uri="{BB962C8B-B14F-4D97-AF65-F5344CB8AC3E}">
        <p14:creationId xmlns:p14="http://schemas.microsoft.com/office/powerpoint/2010/main" val="975880751"/>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2680FE5-FE3E-4363-894F-5C2D52A65E5B}" type="slidenum">
              <a:rPr lang="en-US" altLang="en-US"/>
              <a:pPr/>
              <a:t>85</a:t>
            </a:fld>
            <a:endParaRPr lang="en-US" altLang="en-US"/>
          </a:p>
        </p:txBody>
      </p:sp>
      <p:sp>
        <p:nvSpPr>
          <p:cNvPr id="95234" name="Rectangle 2"/>
          <p:cNvSpPr>
            <a:spLocks noGrp="1" noChangeArrowheads="1"/>
          </p:cNvSpPr>
          <p:nvPr>
            <p:ph type="title"/>
          </p:nvPr>
        </p:nvSpPr>
        <p:spPr/>
        <p:txBody>
          <a:bodyPr/>
          <a:lstStyle/>
          <a:p>
            <a:r>
              <a:rPr lang="en-US" altLang="en-US" dirty="0"/>
              <a:t>Other table options</a:t>
            </a:r>
          </a:p>
        </p:txBody>
      </p:sp>
      <p:pic>
        <p:nvPicPr>
          <p:cNvPr id="3" name="Content Placeholder 2"/>
          <p:cNvPicPr>
            <a:picLocks noGrp="1" noChangeAspect="1"/>
          </p:cNvPicPr>
          <p:nvPr>
            <p:ph idx="1"/>
          </p:nvPr>
        </p:nvPicPr>
        <p:blipFill>
          <a:blip r:embed="rId2"/>
          <a:stretch>
            <a:fillRect/>
          </a:stretch>
        </p:blipFill>
        <p:spPr>
          <a:xfrm>
            <a:off x="1129553" y="1232923"/>
            <a:ext cx="6562165" cy="4694671"/>
          </a:xfrm>
          <a:prstGeom prst="rect">
            <a:avLst/>
          </a:prstGeom>
        </p:spPr>
      </p:pic>
    </p:spTree>
    <p:extLst>
      <p:ext uri="{BB962C8B-B14F-4D97-AF65-F5344CB8AC3E}">
        <p14:creationId xmlns:p14="http://schemas.microsoft.com/office/powerpoint/2010/main" val="1140109665"/>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AA9D7-466A-4561-BC85-519AC8CDC11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645B45A-901C-4840-B007-14AE608B76D2}"/>
              </a:ext>
            </a:extLst>
          </p:cNvPr>
          <p:cNvSpPr>
            <a:spLocks noGrp="1"/>
          </p:cNvSpPr>
          <p:nvPr>
            <p:ph idx="1"/>
          </p:nvPr>
        </p:nvSpPr>
        <p:spPr/>
        <p:txBody>
          <a:bodyPr/>
          <a:lstStyle/>
          <a:p>
            <a:pPr marL="514350" indent="-514350">
              <a:buFont typeface="+mj-lt"/>
              <a:buAutoNum type="arabicPeriod"/>
            </a:pPr>
            <a:r>
              <a:rPr lang="en-US" dirty="0">
                <a:hlinkClick r:id="rId2"/>
              </a:rPr>
              <a:t>https://www.w3schools.com/html/default.asp</a:t>
            </a:r>
            <a:endParaRPr lang="en-US" dirty="0"/>
          </a:p>
          <a:p>
            <a:pPr marL="514350" indent="-514350">
              <a:buFont typeface="+mj-lt"/>
              <a:buAutoNum type="arabicPeriod"/>
            </a:pPr>
            <a:r>
              <a:rPr lang="en-US" dirty="0">
                <a:hlinkClick r:id="rId3"/>
              </a:rPr>
              <a:t>https://validator.w3.org/</a:t>
            </a:r>
            <a:endParaRPr lang="en-US" dirty="0"/>
          </a:p>
          <a:p>
            <a:pPr marL="514350" indent="-514350">
              <a:buFont typeface="+mj-lt"/>
              <a:buAutoNum type="arabicPeriod"/>
            </a:pPr>
            <a:r>
              <a:rPr lang="en-US" dirty="0">
                <a:hlinkClick r:id="rId4"/>
              </a:rPr>
              <a:t>https://caniuse.com/</a:t>
            </a:r>
            <a:endParaRPr lang="en-US" dirty="0"/>
          </a:p>
          <a:p>
            <a:pPr marL="514350" indent="-514350">
              <a:buFont typeface="+mj-lt"/>
              <a:buAutoNum type="arabicPeriod"/>
            </a:pPr>
            <a:r>
              <a:rPr lang="en-US" dirty="0">
                <a:hlinkClick r:id="rId5"/>
              </a:rPr>
              <a:t>https://jsfiddle.net/</a:t>
            </a:r>
            <a:endParaRPr lang="en-US" dirty="0"/>
          </a:p>
          <a:p>
            <a:pPr marL="514350" indent="-514350">
              <a:buFont typeface="+mj-lt"/>
              <a:buAutoNum type="arabicPeriod"/>
            </a:pPr>
            <a:r>
              <a:rPr lang="en-US">
                <a:hlinkClick r:id="rId6"/>
              </a:rPr>
              <a:t>https://www.w3schools.com/browsers/default.asp</a:t>
            </a:r>
            <a:endParaRPr lang="en-US"/>
          </a:p>
          <a:p>
            <a:pPr marL="514350" indent="-514350">
              <a:buFont typeface="+mj-lt"/>
              <a:buAutoNum type="arabicPeriod"/>
            </a:pPr>
            <a:endParaRPr lang="en-US" dirty="0"/>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A03DB320-BB85-40FD-A864-62245D336AF1}"/>
              </a:ext>
            </a:extLst>
          </p:cNvPr>
          <p:cNvSpPr>
            <a:spLocks noGrp="1"/>
          </p:cNvSpPr>
          <p:nvPr>
            <p:ph type="sldNum" sz="quarter" idx="12"/>
          </p:nvPr>
        </p:nvSpPr>
        <p:spPr/>
        <p:txBody>
          <a:bodyPr/>
          <a:lstStyle/>
          <a:p>
            <a:pPr>
              <a:defRPr/>
            </a:pPr>
            <a:fld id="{7F4B1FAA-A740-404F-BBC5-7C153B666279}" type="slidenum">
              <a:rPr lang="en-US" smtClean="0"/>
              <a:pPr>
                <a:defRPr/>
              </a:pPr>
              <a:t>86</a:t>
            </a:fld>
            <a:endParaRPr lang="en-US"/>
          </a:p>
        </p:txBody>
      </p:sp>
    </p:spTree>
    <p:extLst>
      <p:ext uri="{BB962C8B-B14F-4D97-AF65-F5344CB8AC3E}">
        <p14:creationId xmlns:p14="http://schemas.microsoft.com/office/powerpoint/2010/main" val="349783496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Vision</a:t>
            </a:r>
            <a:br>
              <a:rPr lang="en-US" dirty="0"/>
            </a:br>
            <a:endParaRPr lang="en-US" dirty="0"/>
          </a:p>
        </p:txBody>
      </p:sp>
      <p:sp>
        <p:nvSpPr>
          <p:cNvPr id="3" name="Content Placeholder 2"/>
          <p:cNvSpPr>
            <a:spLocks noGrp="1"/>
          </p:cNvSpPr>
          <p:nvPr>
            <p:ph idx="1"/>
          </p:nvPr>
        </p:nvSpPr>
        <p:spPr>
          <a:xfrm>
            <a:off x="0" y="686585"/>
            <a:ext cx="9144000" cy="5731228"/>
          </a:xfrm>
        </p:spPr>
        <p:txBody>
          <a:bodyPr/>
          <a:lstStyle/>
          <a:p>
            <a:pPr algn="just"/>
            <a:r>
              <a:rPr lang="en-US" dirty="0"/>
              <a:t>HTML has been developed with the vision that all manner of devices should be able to use information on the Web: </a:t>
            </a:r>
          </a:p>
          <a:p>
            <a:pPr lvl="1" algn="just"/>
            <a:r>
              <a:rPr lang="en-US" dirty="0"/>
              <a:t>PCs with graphics displays of varying resolution and color depth,</a:t>
            </a:r>
          </a:p>
          <a:p>
            <a:pPr lvl="1" algn="just"/>
            <a:r>
              <a:rPr lang="en-US" dirty="0"/>
              <a:t>cellular telephones, </a:t>
            </a:r>
          </a:p>
          <a:p>
            <a:pPr lvl="1" algn="just"/>
            <a:r>
              <a:rPr lang="en-US" dirty="0"/>
              <a:t>hand held devices, </a:t>
            </a:r>
          </a:p>
          <a:p>
            <a:pPr lvl="1" algn="just"/>
            <a:r>
              <a:rPr lang="en-US" dirty="0"/>
              <a:t>devices for speech for output and input, </a:t>
            </a:r>
          </a:p>
          <a:p>
            <a:pPr lvl="1" algn="just"/>
            <a:r>
              <a:rPr lang="en-US" dirty="0"/>
              <a:t>computers with high or low bandwidth, and so on.</a:t>
            </a:r>
          </a:p>
        </p:txBody>
      </p:sp>
      <p:sp>
        <p:nvSpPr>
          <p:cNvPr id="6" name="Slide Number Placeholder 5"/>
          <p:cNvSpPr>
            <a:spLocks noGrp="1"/>
          </p:cNvSpPr>
          <p:nvPr>
            <p:ph type="sldNum" sz="quarter" idx="12"/>
          </p:nvPr>
        </p:nvSpPr>
        <p:spPr/>
        <p:txBody>
          <a:bodyPr/>
          <a:lstStyle/>
          <a:p>
            <a:pPr>
              <a:defRPr/>
            </a:pPr>
            <a:fld id="{5F9C1891-8797-470D-B212-3BF0F9581346}" type="slidenum">
              <a:rPr lang="en-US" smtClean="0"/>
              <a:pPr>
                <a:defRPr/>
              </a:pPr>
              <a:t>9</a:t>
            </a:fld>
            <a:endParaRPr lang="en-US" dirty="0"/>
          </a:p>
        </p:txBody>
      </p:sp>
    </p:spTree>
    <p:extLst>
      <p:ext uri="{BB962C8B-B14F-4D97-AF65-F5344CB8AC3E}">
        <p14:creationId xmlns:p14="http://schemas.microsoft.com/office/powerpoint/2010/main" val="3640612368"/>
      </p:ext>
    </p:extLst>
  </p:cSld>
  <p:clrMapOvr>
    <a:masterClrMapping/>
  </p:clrMapOvr>
  <p:transition spd="med"/>
</p:sld>
</file>

<file path=ppt/theme/theme1.xml><?xml version="1.0" encoding="utf-8"?>
<a:theme xmlns:a="http://schemas.openxmlformats.org/drawingml/2006/main" name="intro">
  <a:themeElements>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intr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lnDef>
  </a:objectDefaults>
  <a:extraClrSchemeLst>
    <a:extraClrScheme>
      <a:clrScheme name="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4860</TotalTime>
  <Pages>49</Pages>
  <Words>6940</Words>
  <Application>Microsoft Macintosh PowerPoint</Application>
  <PresentationFormat>On-screen Show (4:3)</PresentationFormat>
  <Paragraphs>755</Paragraphs>
  <Slides>86</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86</vt:i4>
      </vt:variant>
    </vt:vector>
  </HeadingPairs>
  <TitlesOfParts>
    <vt:vector size="99" baseType="lpstr">
      <vt:lpstr>Arial Narrow</vt:lpstr>
      <vt:lpstr>Consolas</vt:lpstr>
      <vt:lpstr>Courier</vt:lpstr>
      <vt:lpstr>Courier New</vt:lpstr>
      <vt:lpstr>Geneva</vt:lpstr>
      <vt:lpstr>Gill Sans MT</vt:lpstr>
      <vt:lpstr>Monotype Sorts</vt:lpstr>
      <vt:lpstr>Source Code Pro</vt:lpstr>
      <vt:lpstr>Times</vt:lpstr>
      <vt:lpstr>Times New Roman</vt:lpstr>
      <vt:lpstr>Verdana</vt:lpstr>
      <vt:lpstr>Wingdings</vt:lpstr>
      <vt:lpstr>intro</vt:lpstr>
      <vt:lpstr>PowerPoint Presentation</vt:lpstr>
      <vt:lpstr>Overview</vt:lpstr>
      <vt:lpstr>Introduction to HTML </vt:lpstr>
      <vt:lpstr>Introduction to HTML </vt:lpstr>
      <vt:lpstr>Introduction to HTML </vt:lpstr>
      <vt:lpstr>History of HTML </vt:lpstr>
      <vt:lpstr>History of HTML </vt:lpstr>
      <vt:lpstr>History of HTML </vt:lpstr>
      <vt:lpstr>HTML Vision </vt:lpstr>
      <vt:lpstr>Advantages </vt:lpstr>
      <vt:lpstr>Disadvantages </vt:lpstr>
      <vt:lpstr>HTML Page Structure </vt:lpstr>
      <vt:lpstr>HTML Tags </vt:lpstr>
      <vt:lpstr>HTML Tags </vt:lpstr>
      <vt:lpstr>HTML Elements </vt:lpstr>
      <vt:lpstr>HTML Tags Vs Elements </vt:lpstr>
      <vt:lpstr>HTML Elements Types </vt:lpstr>
      <vt:lpstr>HTML Elements Types </vt:lpstr>
      <vt:lpstr>HTML Elements Types </vt:lpstr>
      <vt:lpstr>HTML Elements Types </vt:lpstr>
      <vt:lpstr>HTML Elements Types </vt:lpstr>
      <vt:lpstr>HTML Elements Types </vt:lpstr>
      <vt:lpstr>HTML Elements Types </vt:lpstr>
      <vt:lpstr>HTML Elements Types </vt:lpstr>
      <vt:lpstr>HTML Attribute </vt:lpstr>
      <vt:lpstr>HTML Attribute </vt:lpstr>
      <vt:lpstr>id Attribute </vt:lpstr>
      <vt:lpstr>title Attribute </vt:lpstr>
      <vt:lpstr>class Attribute </vt:lpstr>
      <vt:lpstr>style Attribute </vt:lpstr>
      <vt:lpstr>Example </vt:lpstr>
      <vt:lpstr>Example Anatomy </vt:lpstr>
      <vt:lpstr>&lt;!DOCTYPE&gt; Tag </vt:lpstr>
      <vt:lpstr>HEAD Tag </vt:lpstr>
      <vt:lpstr>&lt;title&gt;Element </vt:lpstr>
      <vt:lpstr>Body Element </vt:lpstr>
      <vt:lpstr>&lt;hn&gt;Element </vt:lpstr>
      <vt:lpstr>Aligning Text</vt:lpstr>
      <vt:lpstr>HTML Formatting </vt:lpstr>
      <vt:lpstr>HTML Formatting Cont… </vt:lpstr>
      <vt:lpstr>HTML Formatting Cont… </vt:lpstr>
      <vt:lpstr>HTML Comments </vt:lpstr>
      <vt:lpstr>HTML Comments </vt:lpstr>
      <vt:lpstr>HTML IMG Tag </vt:lpstr>
      <vt:lpstr>HTML IMG Tag </vt:lpstr>
      <vt:lpstr>HTML IMG Tag </vt:lpstr>
      <vt:lpstr>HTML IMG Tag </vt:lpstr>
      <vt:lpstr>HTML IMG Tag </vt:lpstr>
      <vt:lpstr>HTML IMG Tag </vt:lpstr>
      <vt:lpstr>HTML Anchor Tag </vt:lpstr>
      <vt:lpstr>HTML Anchor Tag </vt:lpstr>
      <vt:lpstr>Anchor an Image </vt:lpstr>
      <vt:lpstr>Link to Email and Telephone</vt:lpstr>
      <vt:lpstr>Anchors inside the page </vt:lpstr>
      <vt:lpstr>Example: Anchor</vt:lpstr>
      <vt:lpstr>HTML Links - The target Attribute</vt:lpstr>
      <vt:lpstr>Ordered Lists</vt:lpstr>
      <vt:lpstr>More Ordered Lists….</vt:lpstr>
      <vt:lpstr>Unordered Lists</vt:lpstr>
      <vt:lpstr>More Unordered Lists...</vt:lpstr>
      <vt:lpstr>Description Lists</vt:lpstr>
      <vt:lpstr>Nested Lists</vt:lpstr>
      <vt:lpstr>HTML Semantic Elements</vt:lpstr>
      <vt:lpstr>HTML Semantic Elements</vt:lpstr>
      <vt:lpstr>Forms</vt:lpstr>
      <vt:lpstr>Example: Form </vt:lpstr>
      <vt:lpstr>The Form Shell</vt:lpstr>
      <vt:lpstr>Creating the Shell</vt:lpstr>
      <vt:lpstr>Creating Text Boxes</vt:lpstr>
      <vt:lpstr>Text Box Attributes</vt:lpstr>
      <vt:lpstr>Example: Text Box</vt:lpstr>
      <vt:lpstr>Creating Larger Text Areas</vt:lpstr>
      <vt:lpstr>Example: Text Area</vt:lpstr>
      <vt:lpstr>Creating Radio Buttons</vt:lpstr>
      <vt:lpstr>Example: Radio Buttons</vt:lpstr>
      <vt:lpstr>Creating Checkboxes</vt:lpstr>
      <vt:lpstr>Creating Drop-down Menus</vt:lpstr>
      <vt:lpstr>Example: Drop-down Menu</vt:lpstr>
      <vt:lpstr>Creating a Submit Button</vt:lpstr>
      <vt:lpstr>Creating a Reset Button</vt:lpstr>
      <vt:lpstr>Tables</vt:lpstr>
      <vt:lpstr>Layout in a table</vt:lpstr>
      <vt:lpstr>Table width</vt:lpstr>
      <vt:lpstr>Other table options</vt:lpstr>
      <vt:lpstr>Other table options</vt:lpstr>
      <vt:lpstr>References</vt:lpstr>
    </vt:vector>
  </TitlesOfParts>
  <Company>Jahangirnagar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PMSCS-620</dc:title>
  <dc:creator>Md. Rafsan Jani</dc:creator>
  <cp:lastModifiedBy>Md Rafsan Jani</cp:lastModifiedBy>
  <cp:revision>347</cp:revision>
  <cp:lastPrinted>2015-08-31T19:39:18Z</cp:lastPrinted>
  <dcterms:created xsi:type="dcterms:W3CDTF">1996-06-15T03:21:08Z</dcterms:created>
  <dcterms:modified xsi:type="dcterms:W3CDTF">2024-08-19T22:06:22Z</dcterms:modified>
</cp:coreProperties>
</file>