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7" r:id="rId1"/>
  </p:sldMasterIdLst>
  <p:notesMasterIdLst>
    <p:notesMasterId r:id="rId87"/>
  </p:notesMasterIdLst>
  <p:handoutMasterIdLst>
    <p:handoutMasterId r:id="rId88"/>
  </p:handoutMasterIdLst>
  <p:sldIdLst>
    <p:sldId id="621" r:id="rId2"/>
    <p:sldId id="532" r:id="rId3"/>
    <p:sldId id="536" r:id="rId4"/>
    <p:sldId id="538" r:id="rId5"/>
    <p:sldId id="539" r:id="rId6"/>
    <p:sldId id="540" r:id="rId7"/>
    <p:sldId id="537" r:id="rId8"/>
    <p:sldId id="533" r:id="rId9"/>
    <p:sldId id="534" r:id="rId10"/>
    <p:sldId id="535" r:id="rId11"/>
    <p:sldId id="598" r:id="rId12"/>
    <p:sldId id="599" r:id="rId13"/>
    <p:sldId id="600" r:id="rId14"/>
    <p:sldId id="601" r:id="rId15"/>
    <p:sldId id="602" r:id="rId16"/>
    <p:sldId id="603" r:id="rId17"/>
    <p:sldId id="541" r:id="rId18"/>
    <p:sldId id="542" r:id="rId19"/>
    <p:sldId id="543" r:id="rId20"/>
    <p:sldId id="622" r:id="rId21"/>
    <p:sldId id="544" r:id="rId22"/>
    <p:sldId id="549" r:id="rId23"/>
    <p:sldId id="550" r:id="rId24"/>
    <p:sldId id="552" r:id="rId25"/>
    <p:sldId id="546" r:id="rId26"/>
    <p:sldId id="553" r:id="rId27"/>
    <p:sldId id="548" r:id="rId28"/>
    <p:sldId id="551" r:id="rId29"/>
    <p:sldId id="547" r:id="rId30"/>
    <p:sldId id="555" r:id="rId31"/>
    <p:sldId id="556" r:id="rId32"/>
    <p:sldId id="554" r:id="rId33"/>
    <p:sldId id="557" r:id="rId34"/>
    <p:sldId id="558" r:id="rId35"/>
    <p:sldId id="559" r:id="rId36"/>
    <p:sldId id="560" r:id="rId37"/>
    <p:sldId id="604" r:id="rId38"/>
    <p:sldId id="605" r:id="rId39"/>
    <p:sldId id="607" r:id="rId40"/>
    <p:sldId id="608" r:id="rId41"/>
    <p:sldId id="609" r:id="rId42"/>
    <p:sldId id="610" r:id="rId43"/>
    <p:sldId id="568" r:id="rId44"/>
    <p:sldId id="561" r:id="rId45"/>
    <p:sldId id="569" r:id="rId46"/>
    <p:sldId id="570" r:id="rId47"/>
    <p:sldId id="571" r:id="rId48"/>
    <p:sldId id="572" r:id="rId49"/>
    <p:sldId id="573" r:id="rId50"/>
    <p:sldId id="574" r:id="rId51"/>
    <p:sldId id="575" r:id="rId52"/>
    <p:sldId id="576" r:id="rId53"/>
    <p:sldId id="589" r:id="rId54"/>
    <p:sldId id="577" r:id="rId55"/>
    <p:sldId id="578" r:id="rId56"/>
    <p:sldId id="579" r:id="rId57"/>
    <p:sldId id="580" r:id="rId58"/>
    <p:sldId id="581" r:id="rId59"/>
    <p:sldId id="582" r:id="rId60"/>
    <p:sldId id="583" r:id="rId61"/>
    <p:sldId id="584" r:id="rId62"/>
    <p:sldId id="585" r:id="rId63"/>
    <p:sldId id="586" r:id="rId64"/>
    <p:sldId id="587" r:id="rId65"/>
    <p:sldId id="588" r:id="rId66"/>
    <p:sldId id="623" r:id="rId67"/>
    <p:sldId id="624" r:id="rId68"/>
    <p:sldId id="625" r:id="rId69"/>
    <p:sldId id="626" r:id="rId70"/>
    <p:sldId id="627" r:id="rId71"/>
    <p:sldId id="631" r:id="rId72"/>
    <p:sldId id="628" r:id="rId73"/>
    <p:sldId id="632" r:id="rId74"/>
    <p:sldId id="629" r:id="rId75"/>
    <p:sldId id="633" r:id="rId76"/>
    <p:sldId id="630" r:id="rId77"/>
    <p:sldId id="590" r:id="rId78"/>
    <p:sldId id="591" r:id="rId79"/>
    <p:sldId id="592" r:id="rId80"/>
    <p:sldId id="593" r:id="rId81"/>
    <p:sldId id="594" r:id="rId82"/>
    <p:sldId id="595" r:id="rId83"/>
    <p:sldId id="596" r:id="rId84"/>
    <p:sldId id="597" r:id="rId85"/>
    <p:sldId id="606" r:id="rId8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9900"/>
    <a:srgbClr val="00FF00"/>
    <a:srgbClr val="000000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4" autoAdjust="0"/>
    <p:restoredTop sz="94567" autoAdjust="0"/>
  </p:normalViewPr>
  <p:slideViewPr>
    <p:cSldViewPr snapToGrid="0">
      <p:cViewPr varScale="1">
        <p:scale>
          <a:sx n="117" d="100"/>
          <a:sy n="117" d="100"/>
        </p:scale>
        <p:origin x="84" y="968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96" tIns="48650" rIns="97296" bIns="48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83114" y="9144000"/>
            <a:ext cx="747385" cy="27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66" tIns="46971" rIns="92266" bIns="46971">
            <a:spAutoFit/>
          </a:bodyPr>
          <a:lstStyle/>
          <a:p>
            <a:pPr algn="ctr" defTabSz="917356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917356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65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7B8264-548A-4B1E-9025-A1676792EA79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55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4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0F37988-44E7-4825-9B0B-0053CF04297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79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943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F50E5F5-C347-495B-8012-1EC8A3FD316D}" type="slidenum">
              <a:rPr lang="en-US" altLang="en-US" sz="1200">
                <a:solidFill>
                  <a:schemeClr val="tx1"/>
                </a:solidFill>
              </a:rPr>
              <a:pPr eaLnBrk="1" hangingPunct="1"/>
              <a:t>80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42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7502F42-943F-4146-8EAB-9FC7B7BF86C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85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7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A8B2456-322B-4C98-93B0-DA8127441FE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9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2ABC1A6-9E9A-49B5-96D7-F38D86010A1F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468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0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7502F42-943F-4146-8EAB-9FC7B7BF86C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372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B71E38A-8081-4116-AEB4-682F08490F47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99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169AEA5-BDBC-42F6-9DAA-327DE30FA93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60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47A3748-B633-4D6E-A408-8836C5AE6E79}" type="slidenum">
              <a:rPr lang="en-US" altLang="en-US" sz="1200">
                <a:solidFill>
                  <a:schemeClr val="tx1"/>
                </a:solidFill>
              </a:rPr>
              <a:pPr eaLnBrk="1" hangingPunct="1"/>
              <a:t>77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778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9D75733-83EA-45EA-9BAC-3A4F9D884A7D}" type="slidenum">
              <a:rPr lang="en-US" altLang="en-US" sz="1200">
                <a:solidFill>
                  <a:schemeClr val="tx1"/>
                </a:solidFill>
              </a:rPr>
              <a:pPr eaLnBrk="1" hangingPunct="1"/>
              <a:t>78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8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01F39-61E4-43A9-A9A3-53608CCBEFC0}" type="datetime3">
              <a:rPr lang="en-US" smtClean="0"/>
              <a:t>26 August 2024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2202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170EB-E08F-44A4-9602-7409E0C6F504}" type="datetime3">
              <a:rPr lang="en-US" smtClean="0"/>
              <a:t>26 August 2024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743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A0A66-62E4-466D-B89E-A26E9CB4C986}" type="datetime3">
              <a:rPr lang="en-US" smtClean="0"/>
              <a:t>26 August 2024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58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u="none"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81717192-56A1-4B26-BDB0-8693BF558CB5}" type="datetime3">
              <a:rPr lang="en-US" smtClean="0"/>
              <a:pPr>
                <a:defRPr/>
              </a:pPr>
              <a:t>26 August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4989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85091-2716-429C-B123-9DBF479565AF}" type="datetime3">
              <a:rPr lang="en-US" smtClean="0"/>
              <a:t>26 August 2024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4893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72F3E-6BA9-44C1-B672-7EDE87D0725E}" type="datetime3">
              <a:rPr lang="en-US" smtClean="0"/>
              <a:t>26 August 2024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4582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0AB93-F4EA-4447-A6A4-0DFA2976BBD4}" type="datetime3">
              <a:rPr lang="en-US" smtClean="0"/>
              <a:t>26 August 2024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6261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1114A-B583-4977-B357-310667F8DA4E}" type="datetime3">
              <a:rPr lang="en-US" smtClean="0"/>
              <a:t>26 August 2024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4785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C0687-8700-41A8-BF89-906EEF1EB9B0}" type="datetime3">
              <a:rPr lang="en-US" smtClean="0"/>
              <a:t>26 August 2024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1928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872D5-2E89-4437-B8FB-B2AA86EAF4C9}" type="datetime3">
              <a:rPr lang="en-US" smtClean="0"/>
              <a:t>26 August 2024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3244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D977C-9121-4C86-BDE7-F9911CDDF7AA}" type="datetime3">
              <a:rPr lang="en-US" smtClean="0"/>
              <a:t>26 August 2024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593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2" y="6560220"/>
            <a:ext cx="110056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7D2021-A773-4BD3-8FF6-E1DA7E849591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28599" y="6560220"/>
            <a:ext cx="6666661" cy="24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Md. Rafsan Jani, Dept. of CSE, Jahangirnagar University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7907" y="6560220"/>
            <a:ext cx="109728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BDDBD9-5CD3-45F3-80AE-704B15C07F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040" y="27923"/>
            <a:ext cx="9048750" cy="65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40" y="774263"/>
            <a:ext cx="9048750" cy="573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Line 10">
            <a:extLst>
              <a:ext uri="{FF2B5EF4-FFF2-40B4-BE49-F238E27FC236}">
                <a16:creationId xmlns:a16="http://schemas.microsoft.com/office/drawing/2014/main" id="{92F768E8-1F12-928A-4537-72AE3718B6A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117" y="724800"/>
            <a:ext cx="9118833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/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32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4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font_font-family.asp" TargetMode="External"/><Relationship Id="rId7" Type="http://schemas.openxmlformats.org/officeDocument/2006/relationships/hyperlink" Target="https://www.w3schools.com/cssref/pr_font_weight.asp" TargetMode="External"/><Relationship Id="rId2" Type="http://schemas.openxmlformats.org/officeDocument/2006/relationships/hyperlink" Target="https://www.w3schools.com/cssref/pr_font_fon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font_font-variant.asp" TargetMode="External"/><Relationship Id="rId5" Type="http://schemas.openxmlformats.org/officeDocument/2006/relationships/hyperlink" Target="https://www.w3schools.com/cssref/pr_font_font-style.asp" TargetMode="External"/><Relationship Id="rId4" Type="http://schemas.openxmlformats.org/officeDocument/2006/relationships/hyperlink" Target="https://www.w3schools.com/cssref/pr_font_font-size.asp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Style/CSS20/history.html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laydemo.asp?filename=playcss_grid-row-star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aim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6200" y="762000"/>
            <a:ext cx="8915400" cy="4267200"/>
          </a:xfrm>
          <a:noFill/>
        </p:spPr>
        <p:txBody>
          <a:bodyPr/>
          <a:lstStyle/>
          <a:p>
            <a:r>
              <a:rPr lang="en-US" sz="3600" b="1" dirty="0">
                <a:solidFill>
                  <a:schemeClr val="accent4"/>
                </a:solidFill>
              </a:rPr>
              <a:t>CSE-312</a:t>
            </a:r>
          </a:p>
          <a:p>
            <a:r>
              <a:rPr lang="en-US" sz="3600" b="1" dirty="0">
                <a:solidFill>
                  <a:schemeClr val="accent4"/>
                </a:solidFill>
              </a:rPr>
              <a:t>Web Design and Programming Lab-I</a:t>
            </a:r>
          </a:p>
          <a:p>
            <a:endParaRPr lang="en-US" sz="3600" b="1" dirty="0">
              <a:solidFill>
                <a:schemeClr val="accent4"/>
              </a:solidFill>
            </a:endParaRPr>
          </a:p>
          <a:p>
            <a:r>
              <a:rPr lang="en-US" sz="3600" b="1" dirty="0">
                <a:solidFill>
                  <a:schemeClr val="accent4"/>
                </a:solidFill>
              </a:rPr>
              <a:t>Lab-5: </a:t>
            </a:r>
            <a:r>
              <a:rPr lang="en-US" sz="4000" b="1" dirty="0">
                <a:solidFill>
                  <a:srgbClr val="00FF00"/>
                </a:solidFill>
              </a:rPr>
              <a:t>CSS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114300" y="5105400"/>
            <a:ext cx="891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Md. Rafsan Jani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Assistant Professor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Department of Computer Science and Engineering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Jahangirnagar University</a:t>
            </a:r>
          </a:p>
        </p:txBody>
      </p:sp>
    </p:spTree>
    <p:extLst>
      <p:ext uri="{BB962C8B-B14F-4D97-AF65-F5344CB8AC3E}">
        <p14:creationId xmlns:p14="http://schemas.microsoft.com/office/powerpoint/2010/main" val="9394585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The Cascade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The “cascade” part of CSS is a </a:t>
            </a:r>
            <a:r>
              <a:rPr lang="en-US" dirty="0">
                <a:solidFill>
                  <a:srgbClr val="C00000"/>
                </a:solidFill>
              </a:rPr>
              <a:t>set of rules for resolving conflicts with multiple CSS rules applied to the same elements.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 if there are two rules defining</a:t>
            </a:r>
            <a:br>
              <a:rPr lang="en-US" dirty="0"/>
            </a:br>
            <a:r>
              <a:rPr lang="en-US" dirty="0"/>
              <a:t>the color or your h1 elements, the </a:t>
            </a:r>
            <a:r>
              <a:rPr lang="en-US" dirty="0">
                <a:solidFill>
                  <a:srgbClr val="C00000"/>
                </a:solidFill>
              </a:rPr>
              <a:t>rule that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comes last in the cascade order will “trump” </a:t>
            </a:r>
            <a:r>
              <a:rPr lang="en-US" dirty="0"/>
              <a:t>the other.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022E1-52DA-484A-C94A-C123D40B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BA8CA7-38D0-4638-AACC-CA36AF1148B9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B4BE6-09A2-B7CC-E536-0119CFFF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98880-8523-C87F-FEC7-865C700D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662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How to use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browser reads a style sheet, it will format the HTML document according to the information in the style sheet.</a:t>
            </a:r>
          </a:p>
          <a:p>
            <a:r>
              <a:rPr lang="en-US" dirty="0"/>
              <a:t>There are </a:t>
            </a:r>
            <a:r>
              <a:rPr lang="en-US" dirty="0">
                <a:solidFill>
                  <a:srgbClr val="C00000"/>
                </a:solidFill>
              </a:rPr>
              <a:t>three ways </a:t>
            </a:r>
            <a:r>
              <a:rPr lang="en-US" dirty="0"/>
              <a:t>of inserting a style sheet: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External style sheet</a:t>
            </a:r>
            <a:r>
              <a:rPr lang="en-US" dirty="0"/>
              <a:t>(&lt;link /&gt;-element that references a file that contains multiple style definitions)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Internal style sheet</a:t>
            </a:r>
            <a:r>
              <a:rPr lang="en-US" dirty="0"/>
              <a:t>(&lt;style&gt;&lt;/style&gt;, which summarizes several style rules)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Inline style</a:t>
            </a:r>
            <a:r>
              <a:rPr lang="en-US" dirty="0"/>
              <a:t>(style-attribute that any HTML elements knows)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47CC1-6DF6-4EE8-2FCE-356885C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452C1D-6081-4DAE-8337-F97319FAB40C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73EB2-C06F-320A-271A-3A8D3CEC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8A560-441D-D6B5-65FD-3B56F203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955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External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With an external style sheet, you can </a:t>
            </a:r>
            <a:r>
              <a:rPr lang="en-US" dirty="0">
                <a:solidFill>
                  <a:srgbClr val="C00000"/>
                </a:solidFill>
              </a:rPr>
              <a:t>change the look</a:t>
            </a:r>
            <a:r>
              <a:rPr lang="en-US" dirty="0"/>
              <a:t> of an entire website by </a:t>
            </a:r>
            <a:r>
              <a:rPr lang="en-US" dirty="0">
                <a:solidFill>
                  <a:srgbClr val="C00000"/>
                </a:solidFill>
              </a:rPr>
              <a:t>changing just one file</a:t>
            </a:r>
            <a:r>
              <a:rPr lang="en-US" dirty="0"/>
              <a:t>!</a:t>
            </a:r>
          </a:p>
          <a:p>
            <a:pPr algn="just"/>
            <a:r>
              <a:rPr lang="en-US" dirty="0"/>
              <a:t>Each page </a:t>
            </a:r>
            <a:r>
              <a:rPr lang="en-US" dirty="0">
                <a:solidFill>
                  <a:srgbClr val="C00000"/>
                </a:solidFill>
              </a:rPr>
              <a:t>must include a reference</a:t>
            </a:r>
            <a:r>
              <a:rPr lang="en-US" dirty="0"/>
              <a:t> to the external style sheet file inside the </a:t>
            </a:r>
            <a:r>
              <a:rPr lang="en-US" dirty="0">
                <a:solidFill>
                  <a:srgbClr val="00FF00"/>
                </a:solidFill>
              </a:rPr>
              <a:t>&lt;link&gt;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element. </a:t>
            </a:r>
          </a:p>
          <a:p>
            <a:pPr algn="just"/>
            <a:r>
              <a:rPr lang="en-US" dirty="0"/>
              <a:t>The &lt;link&gt; element goes inside the &lt;head&gt; section</a:t>
            </a:r>
          </a:p>
          <a:p>
            <a:pPr algn="just"/>
            <a:endParaRPr lang="en-US" dirty="0"/>
          </a:p>
          <a:p>
            <a:pPr algn="just"/>
            <a:endParaRPr lang="en-US" sz="2000" dirty="0"/>
          </a:p>
          <a:p>
            <a:pPr algn="just"/>
            <a:r>
              <a:rPr lang="en-US" dirty="0"/>
              <a:t>Within &lt;link&gt;</a:t>
            </a:r>
          </a:p>
          <a:p>
            <a:pPr lvl="1" algn="just"/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rel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attribute is used </a:t>
            </a:r>
            <a:r>
              <a:rPr lang="en-US" dirty="0">
                <a:solidFill>
                  <a:srgbClr val="FF0000"/>
                </a:solidFill>
              </a:rPr>
              <a:t>to specify the relationship of the linked document</a:t>
            </a:r>
            <a:r>
              <a:rPr lang="en-US" dirty="0"/>
              <a:t> to the document </a:t>
            </a:r>
          </a:p>
          <a:p>
            <a:pPr lvl="1" algn="just"/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attribute of &lt;link&gt; is used to </a:t>
            </a:r>
            <a:r>
              <a:rPr lang="en-US" dirty="0">
                <a:solidFill>
                  <a:srgbClr val="FF0000"/>
                </a:solidFill>
              </a:rPr>
              <a:t>specify the URL of the style sheet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8900" y="3366329"/>
            <a:ext cx="8966200" cy="103542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="stylesheet"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="text/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="mystyle.css"&gt;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AA79A8A-2565-F01E-4A28-7035DDFA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30014A-5956-429D-AD37-A637FAE4CF7E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C5FE213-1F18-23C8-ACB0-0B803FF6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95D89-5EF8-9E00-F299-A7D80B9E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82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External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file </a:t>
            </a:r>
            <a:r>
              <a:rPr lang="en-US" dirty="0">
                <a:solidFill>
                  <a:srgbClr val="C00000"/>
                </a:solidFill>
              </a:rPr>
              <a:t>should not contain any html tags</a:t>
            </a:r>
            <a:r>
              <a:rPr lang="en-US" dirty="0"/>
              <a:t>. The style sheet file must be saved with a </a:t>
            </a:r>
            <a:r>
              <a:rPr lang="en-US" dirty="0">
                <a:solidFill>
                  <a:srgbClr val="0000CC"/>
                </a:solidFill>
              </a:rPr>
              <a:t>.</a:t>
            </a:r>
            <a:r>
              <a:rPr lang="en-US" dirty="0" err="1">
                <a:solidFill>
                  <a:srgbClr val="0000CC"/>
                </a:solidFill>
              </a:rPr>
              <a:t>css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extension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Here is how the "mystyle.css" looks: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C00000"/>
                </a:solidFill>
              </a:rPr>
              <a:t>Do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not add a space between the property value and the unit </a:t>
            </a:r>
            <a:r>
              <a:rPr lang="en-US" dirty="0"/>
              <a:t>(such as </a:t>
            </a:r>
            <a:r>
              <a:rPr lang="en-US" dirty="0">
                <a:solidFill>
                  <a:srgbClr val="FF0000"/>
                </a:solidFill>
              </a:rPr>
              <a:t>margin-left: 20 </a:t>
            </a:r>
            <a:r>
              <a:rPr lang="en-US" dirty="0" err="1">
                <a:solidFill>
                  <a:srgbClr val="FF0000"/>
                </a:solidFill>
              </a:rPr>
              <a:t>px</a:t>
            </a:r>
            <a:r>
              <a:rPr lang="en-US" dirty="0"/>
              <a:t>;). The correct way is: </a:t>
            </a:r>
            <a:r>
              <a:rPr lang="en-US" dirty="0">
                <a:solidFill>
                  <a:srgbClr val="FF0000"/>
                </a:solidFill>
              </a:rPr>
              <a:t>margin-left: 20px</a:t>
            </a:r>
            <a:r>
              <a:rPr lang="en-US" dirty="0"/>
              <a:t>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8900" y="2370820"/>
            <a:ext cx="8966200" cy="289111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body 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 background-color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 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 navy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 margin-left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 20px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781552D-DAD5-32CB-2256-78A3264E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0E0145-CD40-4DB2-8D78-6CE4EBDD240C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CF2412-787E-90B1-FCBC-A11B8BC2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033A9F-D14E-4804-67B3-9EEF36BF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502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Internal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internal style sheet may be used </a:t>
            </a:r>
            <a:r>
              <a:rPr lang="en-US" dirty="0">
                <a:solidFill>
                  <a:srgbClr val="C00000"/>
                </a:solidFill>
              </a:rPr>
              <a:t>if one single page has a unique style.</a:t>
            </a:r>
          </a:p>
          <a:p>
            <a:pPr algn="just"/>
            <a:r>
              <a:rPr lang="en-US" dirty="0"/>
              <a:t>Internal styles are defined within the </a:t>
            </a:r>
            <a:r>
              <a:rPr lang="en-US" dirty="0">
                <a:solidFill>
                  <a:srgbClr val="00FF00"/>
                </a:solidFill>
              </a:rPr>
              <a:t>&lt;style&gt;</a:t>
            </a:r>
            <a:r>
              <a:rPr lang="en-US" dirty="0">
                <a:solidFill>
                  <a:srgbClr val="C00000"/>
                </a:solidFill>
              </a:rPr>
              <a:t> element, inside the &lt;head&gt; section of an </a:t>
            </a:r>
            <a:r>
              <a:rPr lang="en-US" dirty="0"/>
              <a:t>HTML page: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61433" y="3111390"/>
            <a:ext cx="7359837" cy="339817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body 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 background-color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 grey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 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 maroon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 margin-left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 40px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b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75245AE-7976-4CB9-23EE-4E692131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173155-A3E0-4508-8B63-CC1F85F4AC48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FC882B6-CDBF-E28F-B3D7-73CC49C1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2D28E0-3878-659F-5C44-C0348DAE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1815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Inline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inline style may be used </a:t>
            </a:r>
            <a:r>
              <a:rPr lang="en-US" dirty="0">
                <a:solidFill>
                  <a:srgbClr val="C00000"/>
                </a:solidFill>
              </a:rPr>
              <a:t>to apply a unique style for a </a:t>
            </a:r>
            <a:r>
              <a:rPr lang="en-US" b="1" dirty="0">
                <a:solidFill>
                  <a:srgbClr val="C00000"/>
                </a:solidFill>
              </a:rPr>
              <a:t>single element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algn="just"/>
            <a:r>
              <a:rPr lang="en-US" dirty="0"/>
              <a:t>To use inline styles, </a:t>
            </a:r>
            <a:r>
              <a:rPr lang="en-US" dirty="0">
                <a:solidFill>
                  <a:srgbClr val="C00000"/>
                </a:solidFill>
              </a:rPr>
              <a:t>add the style attribute to the relevant element.</a:t>
            </a:r>
          </a:p>
          <a:p>
            <a:pPr algn="just"/>
            <a:r>
              <a:rPr lang="en-US" dirty="0"/>
              <a:t>The style attribute </a:t>
            </a:r>
            <a:r>
              <a:rPr lang="en-US" dirty="0">
                <a:solidFill>
                  <a:srgbClr val="C00000"/>
                </a:solidFill>
              </a:rPr>
              <a:t>can contain any CSS property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example below shows how to change the color and the left margin of a &lt;h1&gt; element: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5453" y="4899848"/>
            <a:ext cx="9007475" cy="6134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>
                <a:solidFill>
                  <a:srgbClr val="0000CD"/>
                </a:solidFill>
                <a:latin typeface="Consolas" panose="020B0609020204030204" pitchFamily="49" charset="0"/>
              </a:rPr>
              <a:t>="color:blue;margin-left:30px;"&gt;</a:t>
            </a:r>
            <a:r>
              <a:rPr lang="en-US" b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b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453FE1-EBE6-31C8-54B5-DF868300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D01684-114E-4BE0-B78C-E018037536A4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62E19F-3845-1C10-A489-AC3E3A36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EFC1955-F0A5-0746-129E-1C916986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3905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Cascading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some properties have been defined for the same selector (element) in different style sheets, </a:t>
            </a:r>
            <a:r>
              <a:rPr lang="en-US" dirty="0">
                <a:solidFill>
                  <a:srgbClr val="C00000"/>
                </a:solidFill>
              </a:rPr>
              <a:t>the value from the last read style sheet will be used</a:t>
            </a:r>
            <a:r>
              <a:rPr lang="en-US" dirty="0"/>
              <a:t>. </a:t>
            </a:r>
          </a:p>
          <a:p>
            <a:pPr algn="just"/>
            <a:r>
              <a:rPr lang="en-US" dirty="0"/>
              <a:t>All the styles in a page will "cascade" into a new "virtual" style sheet by the following rules, where number one has the highest priority: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/>
              <a:t>Inline style (inside an HTML element)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/>
              <a:t>External and internal style sheets (in the head section)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/>
              <a:t>Browser default</a:t>
            </a:r>
          </a:p>
          <a:p>
            <a:pPr algn="just"/>
            <a:r>
              <a:rPr lang="en-US" dirty="0"/>
              <a:t>So, </a:t>
            </a:r>
            <a:r>
              <a:rPr lang="en-US" dirty="0">
                <a:solidFill>
                  <a:srgbClr val="C00000"/>
                </a:solidFill>
              </a:rPr>
              <a:t>an inline style has the highest priority</a:t>
            </a:r>
            <a:r>
              <a:rPr lang="en-US" dirty="0"/>
              <a:t>, and will override external and internal styles and browser defaults.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05677-F004-1B86-1650-A1AC2B1A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169D0D-BECB-4CAE-A024-D7478B3CC4B4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A631B-1E60-9B1F-2A24-ED742569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A2E97-640C-69F1-133A-D12E9275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928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Three terms for describing CSS: </a:t>
            </a:r>
          </a:p>
          <a:p>
            <a:pPr lvl="1" algn="just"/>
            <a:r>
              <a:rPr lang="en-US" dirty="0"/>
              <a:t>CSS selector</a:t>
            </a:r>
          </a:p>
          <a:p>
            <a:pPr lvl="1" algn="just"/>
            <a:r>
              <a:rPr lang="en-US" dirty="0"/>
              <a:t>CSS declaration</a:t>
            </a:r>
          </a:p>
          <a:p>
            <a:pPr lvl="1" algn="just"/>
            <a:r>
              <a:rPr lang="en-US" dirty="0"/>
              <a:t>CSS rule</a:t>
            </a:r>
          </a:p>
          <a:p>
            <a:pPr algn="just"/>
            <a:r>
              <a:rPr lang="en-US" dirty="0"/>
              <a:t>Every style is defined by a </a:t>
            </a:r>
            <a:r>
              <a:rPr lang="en-US" dirty="0">
                <a:solidFill>
                  <a:srgbClr val="C00000"/>
                </a:solidFill>
              </a:rPr>
              <a:t>selector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declaration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The declaration contains </a:t>
            </a:r>
            <a:r>
              <a:rPr lang="en-US" dirty="0">
                <a:solidFill>
                  <a:srgbClr val="C00000"/>
                </a:solidFill>
              </a:rPr>
              <a:t>at least one </a:t>
            </a:r>
            <a:r>
              <a:rPr lang="en-US" dirty="0" err="1">
                <a:solidFill>
                  <a:srgbClr val="0000CC"/>
                </a:solidFill>
              </a:rPr>
              <a:t>property:value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pair</a:t>
            </a:r>
            <a:r>
              <a:rPr lang="en-US" dirty="0"/>
              <a:t>. 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Together</a:t>
            </a:r>
            <a:r>
              <a:rPr lang="en-US" dirty="0"/>
              <a:t> they are called a </a:t>
            </a:r>
            <a:r>
              <a:rPr lang="en-US" dirty="0">
                <a:solidFill>
                  <a:srgbClr val="C00000"/>
                </a:solidFill>
              </a:rPr>
              <a:t>CSS Rule</a:t>
            </a:r>
            <a:r>
              <a:rPr lang="en-US" dirty="0"/>
              <a:t>.</a:t>
            </a:r>
          </a:p>
        </p:txBody>
      </p:sp>
      <p:pic>
        <p:nvPicPr>
          <p:cNvPr id="1026" name="Picture 2" descr="CSS sel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66" y="5365377"/>
            <a:ext cx="5664439" cy="124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000BD-DE10-2F12-D132-E5AF7112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68CA02-661C-4821-A985-D16D521B885E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4F89A-A0A2-839D-3BA9-4A5D2BEE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F6B74-741D-6DAA-E781-57A93DB5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5888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CSS Syntax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selector, points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the </a:t>
            </a:r>
            <a:r>
              <a:rPr lang="en-US" dirty="0">
                <a:solidFill>
                  <a:srgbClr val="C00000"/>
                </a:solidFill>
              </a:rPr>
              <a:t>HTML element </a:t>
            </a:r>
            <a:r>
              <a:rPr lang="en-US" dirty="0"/>
              <a:t>you want to style.</a:t>
            </a:r>
          </a:p>
          <a:p>
            <a:pPr algn="just"/>
            <a:r>
              <a:rPr lang="en-US" dirty="0"/>
              <a:t>The declaration block.</a:t>
            </a:r>
          </a:p>
          <a:p>
            <a:pPr lvl="1" algn="just"/>
            <a:r>
              <a:rPr lang="en-US" dirty="0"/>
              <a:t>contains </a:t>
            </a:r>
            <a:r>
              <a:rPr lang="en-US" dirty="0">
                <a:solidFill>
                  <a:srgbClr val="C00000"/>
                </a:solidFill>
              </a:rPr>
              <a:t>one or more declarations separated by semicolons(</a:t>
            </a:r>
            <a:r>
              <a:rPr lang="en-US" dirty="0"/>
              <a:t>;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lvl="1" algn="just"/>
            <a:r>
              <a:rPr lang="en-US" dirty="0"/>
              <a:t>declaration includes </a:t>
            </a:r>
            <a:r>
              <a:rPr lang="en-US" dirty="0">
                <a:solidFill>
                  <a:srgbClr val="FF0000"/>
                </a:solidFill>
              </a:rPr>
              <a:t>property name</a:t>
            </a:r>
            <a:r>
              <a:rPr lang="en-US" dirty="0">
                <a:solidFill>
                  <a:srgbClr val="C00000"/>
                </a:solidFill>
              </a:rPr>
              <a:t> and a </a:t>
            </a:r>
            <a:r>
              <a:rPr lang="en-US" dirty="0">
                <a:solidFill>
                  <a:srgbClr val="0000CC"/>
                </a:solidFill>
              </a:rPr>
              <a:t>value</a:t>
            </a:r>
            <a:r>
              <a:rPr lang="en-US" dirty="0">
                <a:solidFill>
                  <a:srgbClr val="C00000"/>
                </a:solidFill>
              </a:rPr>
              <a:t>, separated by a colon(</a:t>
            </a:r>
            <a:r>
              <a:rPr lang="en-US" dirty="0"/>
              <a:t>:</a:t>
            </a:r>
            <a:r>
              <a:rPr lang="en-US" dirty="0">
                <a:solidFill>
                  <a:srgbClr val="C00000"/>
                </a:solidFill>
              </a:rPr>
              <a:t>).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declaration always ends with a semicolon(</a:t>
            </a:r>
            <a:r>
              <a:rPr lang="en-US" dirty="0"/>
              <a:t>;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declaration blocks are surrounded by curly braces(</a:t>
            </a:r>
            <a:r>
              <a:rPr lang="en-US" dirty="0"/>
              <a:t>{}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In the following example all &lt;p&gt; elements will be center-aligned, with a red text color:</a:t>
            </a:r>
          </a:p>
          <a:p>
            <a:pPr lvl="1" algn="just"/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1A342-E1BF-561F-8749-4EF63D71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25542-F8B7-405F-A3A1-5DB5776B900E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8E47D-C35D-8716-A7D5-FD7FA6BF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CAE42-C255-A1CE-91F7-2C8A0850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9729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Types of 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CSS selectors are used to "find" (or select) HTML elements based on their </a:t>
            </a:r>
          </a:p>
          <a:p>
            <a:pPr lvl="1" algn="just"/>
            <a:r>
              <a:rPr lang="en-US" b="1" dirty="0"/>
              <a:t>Element Selector: </a:t>
            </a:r>
            <a:r>
              <a:rPr lang="en-US" dirty="0"/>
              <a:t>Targets </a:t>
            </a:r>
            <a:r>
              <a:rPr lang="en-US" dirty="0">
                <a:solidFill>
                  <a:srgbClr val="C00000"/>
                </a:solidFill>
              </a:rPr>
              <a:t>all instances of an element </a:t>
            </a:r>
            <a:r>
              <a:rPr lang="en-US" dirty="0"/>
              <a:t>(e.g., </a:t>
            </a:r>
            <a:r>
              <a:rPr lang="en-US" dirty="0">
                <a:solidFill>
                  <a:srgbClr val="0000CC"/>
                </a:solidFill>
              </a:rPr>
              <a:t>p, html, body, h1</a:t>
            </a:r>
            <a:r>
              <a:rPr lang="en-US" dirty="0"/>
              <a:t>).</a:t>
            </a:r>
          </a:p>
          <a:p>
            <a:pPr lvl="1" algn="just"/>
            <a:r>
              <a:rPr lang="en-US" b="1" dirty="0"/>
              <a:t>Class Selector: </a:t>
            </a:r>
            <a:r>
              <a:rPr lang="en-US" dirty="0"/>
              <a:t>Targets </a:t>
            </a:r>
            <a:r>
              <a:rPr lang="en-US" dirty="0">
                <a:solidFill>
                  <a:srgbClr val="C00000"/>
                </a:solidFill>
              </a:rPr>
              <a:t>all elements with a specific class </a:t>
            </a:r>
            <a:r>
              <a:rPr lang="en-US" dirty="0"/>
              <a:t>(e.g., </a:t>
            </a:r>
            <a:r>
              <a:rPr lang="en-US" dirty="0">
                <a:solidFill>
                  <a:srgbClr val="0000CC"/>
                </a:solidFill>
              </a:rPr>
              <a:t>.</a:t>
            </a:r>
            <a:r>
              <a:rPr lang="en-US" dirty="0" err="1">
                <a:solidFill>
                  <a:srgbClr val="0000CC"/>
                </a:solidFill>
              </a:rPr>
              <a:t>classname</a:t>
            </a:r>
            <a:r>
              <a:rPr lang="en-US" dirty="0"/>
              <a:t>).</a:t>
            </a:r>
          </a:p>
          <a:p>
            <a:pPr lvl="1" algn="just"/>
            <a:r>
              <a:rPr lang="en-US" b="1" dirty="0"/>
              <a:t>ID Selector: </a:t>
            </a:r>
            <a:r>
              <a:rPr lang="en-US" dirty="0"/>
              <a:t>Targets </a:t>
            </a:r>
            <a:r>
              <a:rPr lang="en-US" dirty="0">
                <a:solidFill>
                  <a:srgbClr val="C00000"/>
                </a:solidFill>
              </a:rPr>
              <a:t>an element with a specific ID </a:t>
            </a:r>
            <a:r>
              <a:rPr lang="en-US" dirty="0"/>
              <a:t>(e.g., </a:t>
            </a:r>
            <a:r>
              <a:rPr lang="en-US" dirty="0">
                <a:solidFill>
                  <a:srgbClr val="0000CC"/>
                </a:solidFill>
              </a:rPr>
              <a:t>#idname</a:t>
            </a:r>
            <a:r>
              <a:rPr lang="en-US" dirty="0"/>
              <a:t>).</a:t>
            </a:r>
          </a:p>
          <a:p>
            <a:pPr lvl="1" algn="just"/>
            <a:r>
              <a:rPr lang="en-US" b="1" dirty="0"/>
              <a:t>Universal Selector: </a:t>
            </a:r>
            <a:r>
              <a:rPr lang="en-US" dirty="0"/>
              <a:t>Targets </a:t>
            </a:r>
            <a:r>
              <a:rPr lang="en-US" dirty="0">
                <a:solidFill>
                  <a:srgbClr val="C00000"/>
                </a:solidFill>
              </a:rPr>
              <a:t>all elements </a:t>
            </a:r>
            <a:r>
              <a:rPr lang="en-US" dirty="0"/>
              <a:t>(e.g., </a:t>
            </a:r>
            <a:r>
              <a:rPr lang="en-US" dirty="0">
                <a:solidFill>
                  <a:srgbClr val="0000CC"/>
                </a:solidFill>
              </a:rPr>
              <a:t>*</a:t>
            </a:r>
            <a:r>
              <a:rPr lang="en-US" dirty="0"/>
              <a:t>).</a:t>
            </a:r>
          </a:p>
          <a:p>
            <a:pPr lvl="1" algn="just"/>
            <a:r>
              <a:rPr lang="en-US" b="1" dirty="0"/>
              <a:t>Attribute Selector: </a:t>
            </a:r>
            <a:r>
              <a:rPr lang="en-US" dirty="0"/>
              <a:t>Targets </a:t>
            </a:r>
            <a:r>
              <a:rPr lang="en-US" dirty="0">
                <a:solidFill>
                  <a:srgbClr val="C00000"/>
                </a:solidFill>
              </a:rPr>
              <a:t>elements with a specific attribute</a:t>
            </a:r>
            <a:r>
              <a:rPr lang="en-US" dirty="0"/>
              <a:t> (e.g., </a:t>
            </a:r>
            <a:r>
              <a:rPr lang="en-US" dirty="0">
                <a:solidFill>
                  <a:srgbClr val="0000CC"/>
                </a:solidFill>
              </a:rPr>
              <a:t>a[</a:t>
            </a:r>
            <a:r>
              <a:rPr lang="en-US" dirty="0" err="1">
                <a:solidFill>
                  <a:srgbClr val="0000CC"/>
                </a:solidFill>
              </a:rPr>
              <a:t>href</a:t>
            </a:r>
            <a:r>
              <a:rPr lang="en-US" dirty="0">
                <a:solidFill>
                  <a:srgbClr val="0000CC"/>
                </a:solidFill>
              </a:rPr>
              <a:t>]</a:t>
            </a:r>
            <a:r>
              <a:rPr lang="en-US" dirty="0"/>
              <a:t>).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F93CC-3793-676F-F5D2-82E471B2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63A186-69FE-41F8-A139-DC2CE144C0DC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30D43-D3EF-BFEC-054E-8D4AE7A0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B0C68-DDC7-0615-A872-F3B57DA1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757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1055"/>
            <a:ext cx="9251576" cy="5731228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Introduction to CSS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History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Basic Syntax and how to use CSS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CSS Selectors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Box Model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Media Query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4E128-CB50-D96E-92B7-9167A361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09763B-9FF8-49AE-9DD4-33643AA2F277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07D7F-68B5-0B89-6DCB-3DDD85CC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C4155-F6DC-39A1-153B-F134E43C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7136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BAFD-A4DF-8EDE-00EA-D911741A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5BD7-84D2-8B91-8E58-D09502C36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Properties:</a:t>
            </a:r>
          </a:p>
          <a:p>
            <a:pPr lvl="1"/>
            <a:r>
              <a:rPr lang="en-US" b="1" dirty="0"/>
              <a:t>Color and Background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background-color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background-image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endParaRPr lang="en-US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/>
              <a:t>Text Formatting: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font-weight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lvl="1"/>
            <a:endParaRPr lang="en-US" i="1" dirty="0">
              <a:latin typeface="Consolas" panose="020B0609020204030204" pitchFamily="49" charset="0"/>
            </a:endParaRPr>
          </a:p>
          <a:p>
            <a:pPr lvl="1"/>
            <a:r>
              <a:rPr lang="en-US" b="1" dirty="0"/>
              <a:t>Box Model Properties: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/>
              <a:t>Positioning: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bottom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z-index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844E1-E7EF-F0F1-FD6F-892D6509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717192-56A1-4B26-BDB0-8693BF558CB5}" type="datetime3">
              <a:rPr lang="en-US" smtClean="0"/>
              <a:pPr>
                <a:defRPr/>
              </a:pPr>
              <a:t>26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6EA95-BA89-4177-D151-E27A3882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3E4-0CFB-8D34-3314-B8D8D0E6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7181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The element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element selector selects elements based on the element name.</a:t>
            </a:r>
          </a:p>
          <a:p>
            <a:r>
              <a:rPr lang="en-US" dirty="0"/>
              <a:t>You can </a:t>
            </a:r>
            <a:r>
              <a:rPr lang="en-US" dirty="0">
                <a:solidFill>
                  <a:srgbClr val="C00000"/>
                </a:solidFill>
              </a:rPr>
              <a:t>select all &lt;p&gt; elements on a page </a:t>
            </a:r>
            <a:r>
              <a:rPr lang="en-US" dirty="0"/>
              <a:t>like this (in this case, all &lt;p&gt; elements will be center-aligned, with a red text color):</a:t>
            </a:r>
          </a:p>
          <a:p>
            <a:pPr marL="857250" lvl="2" indent="0">
              <a:buNone/>
            </a:pPr>
            <a:r>
              <a:rPr lang="en-US" sz="32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  text-align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3200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3200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/>
            <a:endParaRPr lang="en-US" sz="4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E3B4C-FA6F-B7C5-F847-2AA2AA46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43ECCB-AA52-4871-84A1-34ACAF986ABB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93202-C995-4230-8EB4-22147489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B48D5-EA30-9BFA-8D8E-41A71A53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8945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96838"/>
            <a:ext cx="9048750" cy="656197"/>
          </a:xfrm>
        </p:spPr>
        <p:txBody>
          <a:bodyPr/>
          <a:lstStyle/>
          <a:p>
            <a:r>
              <a:rPr lang="en-US" dirty="0"/>
              <a:t>The Element Selector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753035"/>
            <a:ext cx="9144000" cy="505609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C431F-B9F6-2E50-ACAD-92CFE8FB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B99DC5-EDE7-4698-88EC-817C7B3566F0}" type="datetime3">
              <a:rPr lang="en-US" smtClean="0"/>
              <a:t>26 August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F9CCB-6038-A39F-B025-5EE3B957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D9FA6-1A27-A649-B03D-6450195F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56877-A1FA-486C-970B-A787F06937F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1104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96838"/>
            <a:ext cx="9048750" cy="656197"/>
          </a:xfrm>
        </p:spPr>
        <p:txBody>
          <a:bodyPr/>
          <a:lstStyle/>
          <a:p>
            <a:r>
              <a:rPr lang="en-US" dirty="0"/>
              <a:t>The Element Selector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753035"/>
            <a:ext cx="8715375" cy="54864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D820C-0D36-3152-3991-786A821C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F4DC27-7CE1-462C-AB67-4B2057D0EAE6}" type="datetime3">
              <a:rPr lang="en-US" smtClean="0"/>
              <a:t>26 August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1A12E-28F2-9B2F-0DB0-F50C9D40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AD4E7-46E2-0D67-07E3-BFBDA29B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56877-A1FA-486C-970B-A787F06937F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3496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The element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3"/>
            <a:ext cx="8966200" cy="5386249"/>
          </a:xfrm>
        </p:spPr>
        <p:txBody>
          <a:bodyPr numCol="3"/>
          <a:lstStyle/>
          <a:p>
            <a:r>
              <a:rPr lang="en-US" dirty="0">
                <a:solidFill>
                  <a:srgbClr val="FF2600"/>
                </a:solidFill>
                <a:latin typeface="AvenirLTStd-Heavy"/>
              </a:rPr>
              <a:t>Primary</a:t>
            </a:r>
            <a:br>
              <a:rPr lang="en-US" dirty="0">
                <a:solidFill>
                  <a:srgbClr val="FF2600"/>
                </a:solidFill>
                <a:latin typeface="AvenirLTStd-Heavy"/>
              </a:rPr>
            </a:br>
            <a:r>
              <a:rPr lang="en-US" dirty="0">
                <a:solidFill>
                  <a:srgbClr val="FF2600"/>
                </a:solidFill>
                <a:latin typeface="AvenirLTStd-Heavy"/>
              </a:rPr>
              <a:t>Structure</a:t>
            </a:r>
            <a:br>
              <a:rPr lang="en-US" dirty="0">
                <a:solidFill>
                  <a:srgbClr val="FF2600"/>
                </a:solidFill>
                <a:latin typeface="AvenirLTStd-Heavy"/>
              </a:rPr>
            </a:br>
            <a:r>
              <a:rPr lang="en-US" dirty="0">
                <a:solidFill>
                  <a:srgbClr val="000000"/>
                </a:solidFill>
                <a:latin typeface="AvenirLTStd-Light"/>
              </a:rPr>
              <a:t>html</a:t>
            </a:r>
            <a:br>
              <a:rPr lang="en-US" dirty="0">
                <a:solidFill>
                  <a:srgbClr val="000000"/>
                </a:solidFill>
                <a:latin typeface="AvenirLTStd-Light"/>
              </a:rPr>
            </a:br>
            <a:r>
              <a:rPr lang="en-US" dirty="0">
                <a:solidFill>
                  <a:srgbClr val="000000"/>
                </a:solidFill>
                <a:latin typeface="AvenirLTStd-Light"/>
              </a:rPr>
              <a:t>body</a:t>
            </a:r>
            <a:br>
              <a:rPr lang="en-US" dirty="0">
                <a:solidFill>
                  <a:srgbClr val="000000"/>
                </a:solidFill>
                <a:latin typeface="AvenirLTStd-Light"/>
              </a:rPr>
            </a:br>
            <a:endParaRPr lang="en-US" dirty="0">
              <a:solidFill>
                <a:srgbClr val="000000"/>
              </a:solidFill>
              <a:latin typeface="AvenirLTStd-Light"/>
            </a:endParaRPr>
          </a:p>
          <a:p>
            <a:endParaRPr lang="en-US" dirty="0">
              <a:solidFill>
                <a:srgbClr val="000000"/>
              </a:solidFill>
              <a:latin typeface="AvenirLTStd-Light"/>
            </a:endParaRPr>
          </a:p>
          <a:p>
            <a:endParaRPr lang="en-US" dirty="0">
              <a:solidFill>
                <a:srgbClr val="000000"/>
              </a:solidFill>
              <a:latin typeface="AvenirLTStd-Light"/>
            </a:endParaRPr>
          </a:p>
          <a:p>
            <a:endParaRPr lang="en-US" dirty="0">
              <a:solidFill>
                <a:srgbClr val="000000"/>
              </a:solidFill>
              <a:latin typeface="AvenirLTStd-Light"/>
            </a:endParaRPr>
          </a:p>
          <a:p>
            <a:endParaRPr lang="en-US" dirty="0">
              <a:solidFill>
                <a:srgbClr val="FF2600"/>
              </a:solidFill>
              <a:latin typeface="AvenirLTStd-Heavy"/>
            </a:endParaRPr>
          </a:p>
          <a:p>
            <a:endParaRPr lang="en-US" dirty="0">
              <a:solidFill>
                <a:srgbClr val="FF2600"/>
              </a:solidFill>
              <a:latin typeface="AvenirLTStd-Heavy"/>
            </a:endParaRPr>
          </a:p>
          <a:p>
            <a:r>
              <a:rPr lang="en-US" dirty="0">
                <a:solidFill>
                  <a:srgbClr val="FF2600"/>
                </a:solidFill>
                <a:latin typeface="AvenirLTStd-Heavy"/>
              </a:rPr>
              <a:t>Body</a:t>
            </a:r>
            <a:br>
              <a:rPr lang="en-US" dirty="0">
                <a:solidFill>
                  <a:srgbClr val="FF2600"/>
                </a:solidFill>
                <a:latin typeface="AvenirLTStd-Heavy"/>
              </a:rPr>
            </a:br>
            <a:r>
              <a:rPr lang="en-US" dirty="0">
                <a:solidFill>
                  <a:srgbClr val="FF2600"/>
                </a:solidFill>
                <a:latin typeface="AvenirLTStd-Heavy"/>
              </a:rPr>
              <a:t>Elements</a:t>
            </a:r>
            <a:br>
              <a:rPr lang="en-US" dirty="0">
                <a:solidFill>
                  <a:srgbClr val="FF2600"/>
                </a:solidFill>
                <a:latin typeface="AvenirLTStd-Heavy"/>
              </a:rPr>
            </a:br>
            <a:r>
              <a:rPr lang="en-US" dirty="0">
                <a:solidFill>
                  <a:srgbClr val="000000"/>
                </a:solidFill>
                <a:latin typeface="AvenirLTStd-Light"/>
              </a:rPr>
              <a:t>p</a:t>
            </a:r>
            <a:br>
              <a:rPr lang="en-US" dirty="0">
                <a:solidFill>
                  <a:srgbClr val="000000"/>
                </a:solidFill>
                <a:latin typeface="AvenirLTStd-Light"/>
              </a:rPr>
            </a:br>
            <a:r>
              <a:rPr lang="en-US" dirty="0" err="1">
                <a:solidFill>
                  <a:srgbClr val="000000"/>
                </a:solidFill>
                <a:latin typeface="AvenirLTStd-Light"/>
              </a:rPr>
              <a:t>br</a:t>
            </a:r>
            <a:br>
              <a:rPr lang="en-US" dirty="0">
                <a:solidFill>
                  <a:srgbClr val="000000"/>
                </a:solidFill>
                <a:latin typeface="AvenirLTStd-Light"/>
              </a:rPr>
            </a:br>
            <a:r>
              <a:rPr lang="en-US" dirty="0">
                <a:solidFill>
                  <a:srgbClr val="000000"/>
                </a:solidFill>
                <a:latin typeface="AvenirLTStd-Light"/>
              </a:rPr>
              <a:t>h1 – h6</a:t>
            </a:r>
            <a:br>
              <a:rPr lang="en-US" dirty="0">
                <a:solidFill>
                  <a:srgbClr val="000000"/>
                </a:solidFill>
                <a:latin typeface="AvenirLTStd-Light"/>
              </a:rPr>
            </a:br>
            <a:r>
              <a:rPr lang="en-US" dirty="0">
                <a:solidFill>
                  <a:srgbClr val="000000"/>
                </a:solidFill>
                <a:latin typeface="AvenirLTStd-Light"/>
              </a:rPr>
              <a:t>ul</a:t>
            </a:r>
            <a:br>
              <a:rPr lang="en-US" dirty="0">
                <a:solidFill>
                  <a:srgbClr val="000000"/>
                </a:solidFill>
                <a:latin typeface="AvenirLTStd-Light"/>
              </a:rPr>
            </a:br>
            <a:r>
              <a:rPr lang="en-US" dirty="0" err="1">
                <a:solidFill>
                  <a:srgbClr val="000000"/>
                </a:solidFill>
                <a:latin typeface="AvenirLTStd-Light"/>
              </a:rPr>
              <a:t>ol</a:t>
            </a:r>
            <a:br>
              <a:rPr lang="en-US" dirty="0">
                <a:solidFill>
                  <a:srgbClr val="000000"/>
                </a:solidFill>
                <a:latin typeface="AvenirLTStd-Light"/>
              </a:rPr>
            </a:br>
            <a:r>
              <a:rPr lang="en-US" dirty="0">
                <a:solidFill>
                  <a:srgbClr val="000000"/>
                </a:solidFill>
                <a:latin typeface="AvenirLTStd-Light"/>
              </a:rPr>
              <a:t>a   </a:t>
            </a:r>
            <a:br>
              <a:rPr lang="en-US" dirty="0">
                <a:solidFill>
                  <a:srgbClr val="000000"/>
                </a:solidFill>
                <a:latin typeface="AvenirLTStd-Light"/>
              </a:rPr>
            </a:br>
            <a:r>
              <a:rPr lang="en-US" dirty="0" err="1">
                <a:solidFill>
                  <a:srgbClr val="000000"/>
                </a:solidFill>
                <a:latin typeface="AvenirLTStd-Light"/>
              </a:rPr>
              <a:t>img</a:t>
            </a:r>
            <a:br>
              <a:rPr lang="en-US" dirty="0">
                <a:solidFill>
                  <a:srgbClr val="000000"/>
                </a:solidFill>
                <a:latin typeface="AvenirLTStd-Light"/>
              </a:rPr>
            </a:br>
            <a:r>
              <a:rPr lang="en-US" dirty="0">
                <a:solidFill>
                  <a:srgbClr val="000000"/>
                </a:solidFill>
                <a:latin typeface="AvenirLTStd-Light"/>
              </a:rPr>
              <a:t>div</a:t>
            </a:r>
            <a:br>
              <a:rPr lang="en-US" dirty="0">
                <a:solidFill>
                  <a:srgbClr val="000000"/>
                </a:solidFill>
                <a:latin typeface="AvenirLTStd-Light"/>
              </a:rPr>
            </a:br>
            <a:r>
              <a:rPr lang="en-US" dirty="0" err="1">
                <a:solidFill>
                  <a:srgbClr val="000000"/>
                </a:solidFill>
                <a:latin typeface="AvenirLTStd-Light"/>
              </a:rPr>
              <a:t>etc</a:t>
            </a:r>
            <a:endParaRPr lang="en-US" dirty="0">
              <a:solidFill>
                <a:srgbClr val="000000"/>
              </a:solidFill>
              <a:latin typeface="AvenirLTStd-Light"/>
            </a:endParaRPr>
          </a:p>
          <a:p>
            <a:r>
              <a:rPr lang="en-US" dirty="0">
                <a:solidFill>
                  <a:srgbClr val="FF2600"/>
                </a:solidFill>
                <a:latin typeface="AvenirLTStd-Heavy"/>
              </a:rPr>
              <a:t>Formatting</a:t>
            </a:r>
            <a:br>
              <a:rPr lang="en-US" dirty="0">
                <a:solidFill>
                  <a:srgbClr val="FF2600"/>
                </a:solidFill>
                <a:latin typeface="AvenirLTStd-Heavy"/>
              </a:rPr>
            </a:br>
            <a:r>
              <a:rPr lang="en-US" dirty="0">
                <a:solidFill>
                  <a:srgbClr val="FF2600"/>
                </a:solidFill>
                <a:latin typeface="AvenirLTStd-Heavy"/>
              </a:rPr>
              <a:t>Elements</a:t>
            </a:r>
            <a:br>
              <a:rPr lang="en-US" dirty="0">
                <a:solidFill>
                  <a:srgbClr val="FF2600"/>
                </a:solidFill>
                <a:latin typeface="AvenirLTStd-Heavy"/>
              </a:rPr>
            </a:br>
            <a:r>
              <a:rPr lang="en-US" dirty="0" err="1">
                <a:solidFill>
                  <a:srgbClr val="000000"/>
                </a:solidFill>
                <a:latin typeface="AvenirLTStd-Light"/>
              </a:rPr>
              <a:t>em</a:t>
            </a:r>
            <a:br>
              <a:rPr lang="en-US" dirty="0">
                <a:solidFill>
                  <a:srgbClr val="000000"/>
                </a:solidFill>
                <a:latin typeface="AvenirLTStd-Light"/>
              </a:rPr>
            </a:br>
            <a:r>
              <a:rPr lang="en-US" dirty="0" err="1">
                <a:solidFill>
                  <a:srgbClr val="000000"/>
                </a:solidFill>
                <a:latin typeface="AvenirLTStd-Light"/>
              </a:rPr>
              <a:t>i</a:t>
            </a:r>
            <a:br>
              <a:rPr lang="en-US" dirty="0">
                <a:solidFill>
                  <a:srgbClr val="000000"/>
                </a:solidFill>
                <a:latin typeface="AvenirLTStd-Light"/>
              </a:rPr>
            </a:br>
            <a:r>
              <a:rPr lang="en-US" dirty="0">
                <a:solidFill>
                  <a:srgbClr val="000000"/>
                </a:solidFill>
                <a:latin typeface="AvenirLTStd-Light"/>
              </a:rPr>
              <a:t>strong</a:t>
            </a:r>
            <a:br>
              <a:rPr lang="en-US" dirty="0">
                <a:solidFill>
                  <a:srgbClr val="000000"/>
                </a:solidFill>
                <a:latin typeface="AvenirLTStd-Light"/>
              </a:rPr>
            </a:br>
            <a:r>
              <a:rPr lang="en-US" dirty="0">
                <a:solidFill>
                  <a:srgbClr val="000000"/>
                </a:solidFill>
                <a:latin typeface="AvenirLTStd-Light"/>
              </a:rPr>
              <a:t>b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venirLTStd-Light"/>
              </a:rPr>
              <a:t>  q</a:t>
            </a:r>
            <a:br>
              <a:rPr lang="en-US" dirty="0">
                <a:solidFill>
                  <a:srgbClr val="000000"/>
                </a:solidFill>
                <a:latin typeface="AvenirLTStd-Light"/>
              </a:rPr>
            </a:br>
            <a:r>
              <a:rPr lang="en-US" dirty="0">
                <a:solidFill>
                  <a:srgbClr val="000000"/>
                </a:solidFill>
                <a:latin typeface="AvenirLTStd-Light"/>
              </a:rPr>
              <a:t>  blockquote</a:t>
            </a:r>
            <a:br>
              <a:rPr lang="en-US" dirty="0">
                <a:solidFill>
                  <a:srgbClr val="000000"/>
                </a:solidFill>
                <a:latin typeface="AvenirLTStd-Light"/>
              </a:rPr>
            </a:br>
            <a:r>
              <a:rPr lang="en-US" dirty="0">
                <a:solidFill>
                  <a:srgbClr val="000000"/>
                </a:solidFill>
                <a:latin typeface="AvenirLTStd-Light"/>
              </a:rPr>
              <a:t>  span</a:t>
            </a:r>
            <a:br>
              <a:rPr lang="en-US" dirty="0">
                <a:solidFill>
                  <a:srgbClr val="000000"/>
                </a:solidFill>
                <a:latin typeface="AvenirLTStd-Light"/>
              </a:rPr>
            </a:br>
            <a:r>
              <a:rPr lang="en-US" dirty="0">
                <a:solidFill>
                  <a:srgbClr val="000000"/>
                </a:solidFill>
                <a:latin typeface="AvenirLTStd-Light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venirLTStd-Light"/>
              </a:rPr>
              <a:t>etc</a:t>
            </a:r>
            <a:r>
              <a:rPr lang="en-US" dirty="0"/>
              <a:t> </a:t>
            </a:r>
            <a:endParaRPr lang="en-US" sz="4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24B60-AE16-29A9-0C98-0E568D03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FD3C29-02A2-48CB-9BDE-0F77F7ABCAF8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44FCF-BF1F-C2AF-86AC-2FE2DCDA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F2A10-C767-BD9C-6D0B-4D34B8DE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2108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The 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99" y="829994"/>
            <a:ext cx="9007475" cy="5731228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CSS</a:t>
            </a:r>
            <a:br>
              <a:rPr lang="en-US" b="1" dirty="0"/>
            </a:br>
            <a:r>
              <a:rPr lang="en-US" dirty="0"/>
              <a:t>#logo {declaration}</a:t>
            </a:r>
          </a:p>
          <a:p>
            <a:endParaRPr lang="en-US" b="1" dirty="0"/>
          </a:p>
          <a:p>
            <a:r>
              <a:rPr lang="en-US" b="1" dirty="0"/>
              <a:t>HTML</a:t>
            </a:r>
            <a:br>
              <a:rPr lang="en-US" b="1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id=“logo” </a:t>
            </a:r>
            <a:r>
              <a:rPr lang="en-US" dirty="0" err="1"/>
              <a:t>src</a:t>
            </a:r>
            <a:r>
              <a:rPr lang="en-US" dirty="0"/>
              <a:t>=“” alt=“”&gt; </a:t>
            </a:r>
          </a:p>
          <a:p>
            <a:endParaRPr lang="en-US" dirty="0"/>
          </a:p>
          <a:p>
            <a:pPr algn="just"/>
            <a:r>
              <a:rPr lang="en-US" dirty="0"/>
              <a:t>An ID is an html attribute that is added to html markup. </a:t>
            </a:r>
          </a:p>
          <a:p>
            <a:pPr algn="just"/>
            <a:r>
              <a:rPr lang="en-US" dirty="0"/>
              <a:t>To reference that ID in </a:t>
            </a:r>
            <a:r>
              <a:rPr lang="en-US" dirty="0" err="1"/>
              <a:t>css</a:t>
            </a:r>
            <a:r>
              <a:rPr lang="en-US" dirty="0"/>
              <a:t>, a </a:t>
            </a:r>
            <a:r>
              <a:rPr lang="en-US" b="1" dirty="0">
                <a:solidFill>
                  <a:srgbClr val="C00000"/>
                </a:solidFill>
              </a:rPr>
              <a:t>hash(#) </a:t>
            </a:r>
            <a:r>
              <a:rPr lang="en-US" dirty="0"/>
              <a:t>is used as prefix.</a:t>
            </a:r>
            <a:endParaRPr lang="en-US" sz="4000" b="1" dirty="0"/>
          </a:p>
          <a:p>
            <a:endParaRPr lang="en-US" sz="4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D9ED9-F95D-C554-C554-FA7F98D2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E409AD-064B-40D7-979B-2FFED1DBF397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8640E-A9AE-30D4-C02F-9F80A143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5A722-E2F4-3083-7DB4-C8ED7B53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1704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The 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id selector uses the id attribute of an HTML element to select a specific element.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id of an element should be unique</a:t>
            </a:r>
            <a:r>
              <a:rPr lang="en-US" dirty="0"/>
              <a:t> within a page, so the id selector is used to select one unique element!</a:t>
            </a:r>
          </a:p>
          <a:p>
            <a:pPr algn="just"/>
            <a:r>
              <a:rPr lang="en-US" dirty="0"/>
              <a:t>To select an element with a specific id, write a </a:t>
            </a:r>
            <a:r>
              <a:rPr lang="en-US" dirty="0">
                <a:solidFill>
                  <a:srgbClr val="C00000"/>
                </a:solidFill>
              </a:rPr>
              <a:t>hash (#) character</a:t>
            </a:r>
            <a:r>
              <a:rPr lang="en-US" dirty="0"/>
              <a:t>, followed by the id of the element.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An id name cannot start with a number!</a:t>
            </a:r>
          </a:p>
          <a:p>
            <a:pPr algn="just"/>
            <a:r>
              <a:rPr lang="en-US" dirty="0"/>
              <a:t>The style rule below will be applied to the HTML element with id="para1":</a:t>
            </a:r>
          </a:p>
          <a:p>
            <a:pPr marL="457200" indent="-457200" algn="just"/>
            <a:endParaRPr lang="en-US" sz="4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9A52F-9E54-456C-9557-A55A2EA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1AECBA-A2AF-44BC-8DBC-EF6445796F2B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2CEED-826A-5B44-965D-55101AE2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F377C-AA2C-C455-9E1F-45FEF31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7933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96838"/>
            <a:ext cx="9048750" cy="656197"/>
          </a:xfrm>
        </p:spPr>
        <p:txBody>
          <a:bodyPr/>
          <a:lstStyle/>
          <a:p>
            <a:r>
              <a:rPr lang="en-US" dirty="0"/>
              <a:t>The Id Selector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3" y="992001"/>
            <a:ext cx="8503072" cy="5416855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F4287E-1622-0A7F-E5E3-659C125A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0CCAC1-F55E-4319-AA3B-0725949D0419}" type="datetime3">
              <a:rPr lang="en-US" smtClean="0"/>
              <a:t>26 August 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7CAB5F-CEBC-D73F-A67E-A494E16E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Md. Rafsan Jani, Dept. of CSE, Jahangirnagar University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C92C6A-46AC-8828-C845-34739742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56877-A1FA-486C-970B-A787F06937F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8512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96838"/>
            <a:ext cx="9048750" cy="656197"/>
          </a:xfrm>
        </p:spPr>
        <p:txBody>
          <a:bodyPr/>
          <a:lstStyle/>
          <a:p>
            <a:r>
              <a:rPr lang="en-US" dirty="0"/>
              <a:t>The Id Selector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9" y="1001631"/>
            <a:ext cx="8442022" cy="4703950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1EE8B-3E5E-BB16-9232-CE733733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4BE9FB-06BA-433B-87CE-7DC9E5BB897B}" type="datetime3">
              <a:rPr lang="en-US" smtClean="0"/>
              <a:t>26 August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40CBA-714A-0CA3-0631-8C02AB41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51485-A0D1-EEAD-3911-F691ADDD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56877-A1FA-486C-970B-A787F06937F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3110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The 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b="1" dirty="0"/>
              <a:t>CSS</a:t>
            </a:r>
            <a:br>
              <a:rPr lang="en-US" b="1" dirty="0"/>
            </a:br>
            <a:r>
              <a:rPr lang="en-US" dirty="0"/>
              <a:t>.ingredients {declaration}</a:t>
            </a:r>
          </a:p>
          <a:p>
            <a:pPr marL="457200" indent="-457200"/>
            <a:endParaRPr lang="en-US" b="1" dirty="0"/>
          </a:p>
          <a:p>
            <a:pPr marL="457200" indent="-457200"/>
            <a:r>
              <a:rPr lang="en-US" b="1" dirty="0"/>
              <a:t>HTML</a:t>
            </a:r>
            <a:br>
              <a:rPr lang="en-US" b="1" dirty="0"/>
            </a:b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class=”ingredients”&gt;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A class is an html attribute that is added to html markup. </a:t>
            </a:r>
          </a:p>
          <a:p>
            <a:pPr marL="457200" indent="-457200"/>
            <a:r>
              <a:rPr lang="en-US" dirty="0"/>
              <a:t>To reference that class in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a period(.)</a:t>
            </a:r>
            <a:r>
              <a:rPr lang="en-US" dirty="0"/>
              <a:t> is used as prefix. </a:t>
            </a:r>
            <a:br>
              <a:rPr lang="en-US" dirty="0"/>
            </a:b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07756-F54A-1C38-F5B1-92B114ED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CA1FD-D908-47AF-8E35-A7C8E739A85A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73D15-DD0F-D8F6-349A-03118F2F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C6010-8111-1559-11E0-37FEB499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339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1055"/>
            <a:ext cx="9096375" cy="5731228"/>
          </a:xfrm>
        </p:spPr>
        <p:txBody>
          <a:bodyPr/>
          <a:lstStyle/>
          <a:p>
            <a:pPr algn="just"/>
            <a:endParaRPr lang="en-US" b="1" dirty="0"/>
          </a:p>
          <a:p>
            <a:pPr algn="just"/>
            <a:r>
              <a:rPr lang="en-US" b="1" dirty="0"/>
              <a:t>CSS</a:t>
            </a:r>
            <a:r>
              <a:rPr lang="en-US" dirty="0"/>
              <a:t> stands for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  <a:p>
            <a:pPr algn="just"/>
            <a:r>
              <a:rPr lang="en-US" dirty="0"/>
              <a:t>CSS describes </a:t>
            </a:r>
            <a:r>
              <a:rPr lang="en-US" b="1" dirty="0"/>
              <a:t>how HTML elements are to be displayed on screen, paper, or in other media</a:t>
            </a:r>
            <a:endParaRPr lang="en-US" dirty="0"/>
          </a:p>
          <a:p>
            <a:pPr algn="just"/>
            <a:r>
              <a:rPr lang="en-US" dirty="0"/>
              <a:t>CSS </a:t>
            </a:r>
            <a:r>
              <a:rPr lang="en-US" b="1" dirty="0"/>
              <a:t>saves a lot of work</a:t>
            </a:r>
            <a:r>
              <a:rPr lang="en-US" dirty="0"/>
              <a:t>. It can control the layout of multiple web pages all at once</a:t>
            </a:r>
          </a:p>
          <a:p>
            <a:pPr algn="just"/>
            <a:r>
              <a:rPr lang="en-US" dirty="0"/>
              <a:t>External stylesheets are stored in </a:t>
            </a:r>
            <a:r>
              <a:rPr lang="en-US" b="1" dirty="0"/>
              <a:t>CSS files</a:t>
            </a:r>
            <a:endParaRPr lang="en-US" dirty="0"/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655DA-503F-9FC5-77E3-67A4D0B6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4F59F-0BD0-428E-BAA3-FBF62911E3AA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2C6DB-C57C-D2C3-2CD9-8D817BC3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BF120-6B6A-BACB-BE9D-3AAC834C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191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The 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6" y="871429"/>
            <a:ext cx="8423088" cy="5664430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1D6E9C4-40DC-8F77-2BF6-8C441498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DA656C-4811-4EC2-B4F7-8470E5634BAE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1B9BAF7-59FA-FA96-80AF-3F3F081F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AC9647-8C82-8C27-5FF2-9C81827C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0375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The 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1" y="1683739"/>
            <a:ext cx="8969486" cy="3493379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33497A9-592D-A5FC-862E-566BEDAA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E7B8F3-3231-4924-BFE5-6E985CC36036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8AAAA2-39A4-07A5-C603-8EA4F5C9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D86124D-7FA3-D34F-B31D-2DDD0BD7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0030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The 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can also specify that only specific HTML elements should be affected by a class.</a:t>
            </a:r>
          </a:p>
          <a:p>
            <a:pPr algn="just"/>
            <a:r>
              <a:rPr lang="en-US" dirty="0"/>
              <a:t>In the example below, only &lt;p&gt; elements with class="center" will be center-aligned:</a:t>
            </a:r>
          </a:p>
          <a:p>
            <a:pPr marL="0" indent="0" algn="just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3010655"/>
            <a:ext cx="4926853" cy="3386118"/>
          </a:xfrm>
          <a:prstGeom prst="rect">
            <a:avLst/>
          </a:prstGeom>
          <a:ln>
            <a:solidFill>
              <a:srgbClr val="0000CC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3200894"/>
            <a:ext cx="6391275" cy="1495425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CF5823D-045F-E09B-027C-DCCCC00D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8043FC-1973-45DC-B374-A39B390F2A15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B20B219-FEF4-4D6E-34E4-803AE69E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2A353B6-437B-BA12-C399-7585EBAD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8211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The 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HTML elements can also refer to </a:t>
            </a:r>
            <a:r>
              <a:rPr lang="en-US" dirty="0">
                <a:solidFill>
                  <a:srgbClr val="C00000"/>
                </a:solidFill>
              </a:rPr>
              <a:t>more than one class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In the example below, the &lt;p&gt; element will be styled according to class="center" and to class="large":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48391-87DC-85C0-7243-BD931AF2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4BBA0-58F7-4945-86DB-45C14AC3ADA3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67619-3842-BD79-1A0C-90E5B098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68217-C6A1-BA9B-05EE-7796E9CC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6236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The class Selector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32" y="814763"/>
            <a:ext cx="8333535" cy="5702856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6543F-8291-DA2A-1FB5-A607B41E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914A3F-0D59-494F-9F00-7DD43742B509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C31EE-9337-D68E-46C7-368FAD8B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CFECD-7244-B032-C170-84350886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2095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The class Selector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93" y="1107421"/>
            <a:ext cx="7855742" cy="4607579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AE815-900D-693F-F196-B6297737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D3386D-73DE-4678-A1D9-B3AEC28F4F95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4F538-00F2-04BA-117E-D79B719B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FCEEF-F48B-0F32-A613-6B79939A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9789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Grouping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elements with the same style definitions, like this: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will be better to group the selectors, to minimize the code.</a:t>
            </a:r>
          </a:p>
          <a:p>
            <a:r>
              <a:rPr lang="en-US" dirty="0">
                <a:solidFill>
                  <a:srgbClr val="C00000"/>
                </a:solidFill>
              </a:rPr>
              <a:t>To group selectors, separate each selector with a comma(,).</a:t>
            </a:r>
          </a:p>
          <a:p>
            <a:r>
              <a:rPr lang="en-US" dirty="0"/>
              <a:t>In the example below we have grouped the selectors from the code above: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1072" y="1694330"/>
            <a:ext cx="9048750" cy="141194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text-align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h2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 text-align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text-align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8901" y="6078071"/>
            <a:ext cx="8966200" cy="47421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h1, h2, p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text-align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AF6728C-9D1D-038B-01C5-5AD32D77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26189D-BA26-4F3F-9ADF-EF92B2DCE74C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62A4405-290A-96C5-4ABF-DF3CA2AB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B9F29A7-D973-5DE5-9504-D004B3A2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44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/>
              <a:t>CSS Font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CSS, there are two types of font family names:</a:t>
            </a:r>
          </a:p>
          <a:p>
            <a:pPr lvl="1"/>
            <a:r>
              <a:rPr lang="en-US" sz="2400" b="1" dirty="0"/>
              <a:t>generic family </a:t>
            </a:r>
            <a:r>
              <a:rPr lang="en-US" sz="2400" dirty="0"/>
              <a:t>- a group of font families with a similar look (like "Serif" or "Monospace")</a:t>
            </a:r>
          </a:p>
          <a:p>
            <a:pPr lvl="1"/>
            <a:r>
              <a:rPr lang="en-US" sz="2400" b="1" dirty="0"/>
              <a:t>font family </a:t>
            </a:r>
            <a:r>
              <a:rPr lang="en-US" sz="2400" dirty="0"/>
              <a:t>- a specific font family (like "Times New Roman" or "Arial")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06192"/>
              </p:ext>
            </p:extLst>
          </p:nvPr>
        </p:nvGraphicFramePr>
        <p:xfrm>
          <a:off x="88900" y="3114211"/>
          <a:ext cx="8930226" cy="338679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143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512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effectLst/>
                          <a:latin typeface="Gill Sans MT" panose="020B0502020104020203" pitchFamily="34" charset="0"/>
                        </a:rPr>
                        <a:t>Generic family</a:t>
                      </a:r>
                    </a:p>
                  </a:txBody>
                  <a:tcPr marL="29904" marR="14952" marT="14952" marB="1495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>
                          <a:effectLst/>
                          <a:latin typeface="Gill Sans MT" panose="020B0502020104020203" pitchFamily="34" charset="0"/>
                        </a:rPr>
                        <a:t>Font family</a:t>
                      </a:r>
                    </a:p>
                  </a:txBody>
                  <a:tcPr marL="14952" marR="14952" marT="14952" marB="1495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effectLst/>
                          <a:latin typeface="Gill Sans MT" panose="020B0502020104020203" pitchFamily="34" charset="0"/>
                        </a:rPr>
                        <a:t>Description</a:t>
                      </a:r>
                    </a:p>
                  </a:txBody>
                  <a:tcPr marL="14952" marR="14952" marT="14952" marB="14952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18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Serif</a:t>
                      </a:r>
                    </a:p>
                  </a:txBody>
                  <a:tcPr marL="29904" marR="14952" marT="14952" marB="1495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Times New Roman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Georgia</a:t>
                      </a:r>
                    </a:p>
                  </a:txBody>
                  <a:tcPr marL="14952" marR="14952" marT="14952" marB="1495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Serif fonts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</a:rPr>
                        <a:t>have small lines at the ends</a:t>
                      </a:r>
                      <a:r>
                        <a:rPr lang="en-US" sz="2200" dirty="0">
                          <a:effectLst/>
                        </a:rPr>
                        <a:t> on some characters</a:t>
                      </a:r>
                    </a:p>
                  </a:txBody>
                  <a:tcPr marL="14952" marR="14952" marT="14952" marB="14952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8429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Sans-serif</a:t>
                      </a:r>
                    </a:p>
                  </a:txBody>
                  <a:tcPr marL="29904" marR="14952" marT="14952" marB="1495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Arial</a:t>
                      </a:r>
                      <a:br>
                        <a:rPr lang="en-US" sz="2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</a:br>
                      <a:r>
                        <a:rPr lang="en-US" sz="2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Verdana</a:t>
                      </a:r>
                    </a:p>
                  </a:txBody>
                  <a:tcPr marL="14952" marR="14952" marT="14952" marB="1495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"Sans" means without - these fonts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do not have the lines at the ends </a:t>
                      </a:r>
                      <a:r>
                        <a:rPr lang="en-US" sz="2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of characters</a:t>
                      </a:r>
                    </a:p>
                  </a:txBody>
                  <a:tcPr marL="14952" marR="14952" marT="14952" marB="14952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0123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Monospace</a:t>
                      </a:r>
                    </a:p>
                  </a:txBody>
                  <a:tcPr marL="29904" marR="14952" marT="14952" marB="1495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Courier New</a:t>
                      </a:r>
                      <a:b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Lucida Console</a:t>
                      </a:r>
                    </a:p>
                  </a:txBody>
                  <a:tcPr marL="14952" marR="14952" marT="14952" marB="1495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 monospace characters have the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same width</a:t>
                      </a:r>
                    </a:p>
                  </a:txBody>
                  <a:tcPr marL="14952" marR="14952" marT="14952" marB="14952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FA862-9D43-354E-DD07-52BEC5D5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5C26DD-49B4-4D60-9EA2-92E2BA65BDD4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55516FD-A589-EA1E-F643-84EBC3F1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08B12CA-7A28-D056-3080-3544B80D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4333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/>
              <a:t>CSS Font Properties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013889"/>
              </p:ext>
            </p:extLst>
          </p:nvPr>
        </p:nvGraphicFramePr>
        <p:xfrm>
          <a:off x="566176" y="1137173"/>
          <a:ext cx="8334375" cy="3261360"/>
        </p:xfrm>
        <a:graphic>
          <a:graphicData uri="http://schemas.openxmlformats.org/drawingml/2006/table">
            <a:tbl>
              <a:tblPr/>
              <a:tblGrid>
                <a:gridCol w="207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Gill Sans MT" panose="020B0502020104020203" pitchFamily="34" charset="0"/>
                        </a:rPr>
                        <a:t>Property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latin typeface="Gill Sans MT" panose="020B0502020104020203" pitchFamily="34" charset="0"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2"/>
                        </a:rPr>
                        <a:t>font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all the font properties in one declaration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3"/>
                        </a:rPr>
                        <a:t>font-family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Specifies the font family for text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font-size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Specifies the font size of text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5"/>
                        </a:rPr>
                        <a:t>font-style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Specifies the font style for text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6"/>
                        </a:rPr>
                        <a:t>font-variant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Specifies whether or not a text should be displayed in a small-caps font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7"/>
                        </a:rPr>
                        <a:t>font-weight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Specifies the weight of a font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61364" y="-9278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1251B4-F09C-148E-6748-DAD85081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DC9643-28E7-4DB7-82A6-C92544302955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DE6BA7-E787-3A04-A2B8-A19F6C2B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BEBF2C-72F5-C07D-E042-65E8194F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9460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/>
              <a:t>CSS Font Properties</a:t>
            </a:r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61364" y="-9278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2C733-4982-70D7-4C34-827BD687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 Size: Rem, </a:t>
            </a:r>
            <a:r>
              <a:rPr lang="en-US" dirty="0" err="1"/>
              <a:t>Em</a:t>
            </a:r>
            <a:r>
              <a:rPr lang="en-US" dirty="0"/>
              <a:t>, </a:t>
            </a:r>
            <a:r>
              <a:rPr lang="en-US" dirty="0" err="1"/>
              <a:t>Px</a:t>
            </a:r>
            <a:endParaRPr lang="en-US" dirty="0"/>
          </a:p>
          <a:p>
            <a:r>
              <a:rPr lang="en-US" dirty="0"/>
              <a:t>Using </a:t>
            </a:r>
            <a:r>
              <a:rPr lang="en-US" dirty="0">
                <a:solidFill>
                  <a:srgbClr val="C00000"/>
                </a:solidFill>
              </a:rPr>
              <a:t>Rem</a:t>
            </a:r>
            <a:r>
              <a:rPr lang="en-US" dirty="0"/>
              <a:t> and </a:t>
            </a:r>
            <a:r>
              <a:rPr lang="en-US" dirty="0" err="1">
                <a:solidFill>
                  <a:srgbClr val="C00000"/>
                </a:solidFill>
              </a:rPr>
              <a:t>Em</a:t>
            </a:r>
            <a:r>
              <a:rPr lang="en-US" dirty="0"/>
              <a:t> units is better than using </a:t>
            </a:r>
            <a:r>
              <a:rPr lang="en-US" dirty="0" err="1"/>
              <a:t>px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we use </a:t>
            </a:r>
            <a:r>
              <a:rPr lang="en-US" dirty="0" err="1"/>
              <a:t>px</a:t>
            </a:r>
            <a:r>
              <a:rPr lang="en-US" dirty="0"/>
              <a:t>, it means that we </a:t>
            </a:r>
            <a:r>
              <a:rPr lang="en-US" dirty="0">
                <a:solidFill>
                  <a:srgbClr val="FF0000"/>
                </a:solidFill>
              </a:rPr>
              <a:t>hardcode</a:t>
            </a:r>
            <a:r>
              <a:rPr lang="en-US" dirty="0"/>
              <a:t> the font-size to all of the users. The user can't change the value whatsoever. This actually troubles the user that wants to have a bigger font-size from the default 16px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E2A21-67CA-0517-57DF-64A163F8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A6CF81-4651-48AA-848A-D4A39E301E5F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0CE03-17B0-5080-1BA7-C5E613AD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A2983-00EE-C1C0-149F-A7499CC0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984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1055"/>
            <a:ext cx="9096375" cy="5731228"/>
          </a:xfrm>
        </p:spPr>
        <p:txBody>
          <a:bodyPr/>
          <a:lstStyle/>
          <a:p>
            <a:pPr algn="just"/>
            <a:r>
              <a:rPr lang="en-US" dirty="0"/>
              <a:t>HTML was NEVER intended to contain tags for formatting a web page!</a:t>
            </a:r>
          </a:p>
          <a:p>
            <a:pPr algn="just"/>
            <a:r>
              <a:rPr lang="en-US" dirty="0"/>
              <a:t>HTML was created to </a:t>
            </a:r>
            <a:r>
              <a:rPr lang="en-US" b="1" dirty="0">
                <a:solidFill>
                  <a:srgbClr val="C00000"/>
                </a:solidFill>
              </a:rPr>
              <a:t>describe the content</a:t>
            </a:r>
            <a:r>
              <a:rPr lang="en-US" dirty="0"/>
              <a:t> of a web page, like:</a:t>
            </a:r>
          </a:p>
          <a:p>
            <a:pPr lvl="1" algn="just"/>
            <a:r>
              <a:rPr lang="en-US" dirty="0"/>
              <a:t>&lt;h1&gt;This is a heading&lt;/h1&gt;</a:t>
            </a:r>
          </a:p>
          <a:p>
            <a:pPr lvl="1" algn="just"/>
            <a:r>
              <a:rPr lang="en-US" dirty="0"/>
              <a:t>&lt;p&gt;This is a paragraph.&lt;/p&gt;</a:t>
            </a:r>
          </a:p>
          <a:p>
            <a:pPr algn="just"/>
            <a:r>
              <a:rPr lang="en-US" dirty="0"/>
              <a:t>When tags like &lt;font&gt;, and color attributes were added to the HTML 3.2 specification, it started a nightmare for web developers. Development of large websites, where fonts and color information were added to every single page, became a long and expensive process.</a:t>
            </a:r>
            <a:endParaRPr lang="en-US" dirty="0">
              <a:solidFill>
                <a:schemeClr val="tx2"/>
              </a:solidFill>
            </a:endParaRP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3676E-B1FA-3BA9-C0FA-B0C048DC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374E01-EFD8-4B4C-99AD-E88F47F8E290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0321A-A68E-C3F7-0C82-6C79A9AD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E7653-7CDF-5437-F031-513E08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659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CSS Font-Size: Rem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61364" y="-9278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2C733-4982-70D7-4C34-827BD687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rem works?</a:t>
            </a:r>
          </a:p>
          <a:p>
            <a:pPr lvl="1"/>
            <a:r>
              <a:rPr lang="en-US" dirty="0"/>
              <a:t>Rem and </a:t>
            </a:r>
            <a:r>
              <a:rPr lang="en-US" dirty="0" err="1"/>
              <a:t>Em</a:t>
            </a:r>
            <a:r>
              <a:rPr lang="en-US" dirty="0"/>
              <a:t> is a relative unit that many developers use </a:t>
            </a:r>
            <a:r>
              <a:rPr lang="en-US" dirty="0">
                <a:solidFill>
                  <a:srgbClr val="C00000"/>
                </a:solidFill>
              </a:rPr>
              <a:t>to preserve accessibility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Rem (root </a:t>
            </a:r>
            <a:r>
              <a:rPr lang="en-US" dirty="0" err="1"/>
              <a:t>em</a:t>
            </a:r>
            <a:r>
              <a:rPr lang="en-US" dirty="0"/>
              <a:t>) stands for "root element's font-size"</a:t>
            </a:r>
          </a:p>
          <a:p>
            <a:pPr lvl="1"/>
            <a:r>
              <a:rPr lang="en-US" dirty="0"/>
              <a:t>Usually, the </a:t>
            </a:r>
            <a:r>
              <a:rPr lang="en-US" dirty="0">
                <a:solidFill>
                  <a:srgbClr val="C00000"/>
                </a:solidFill>
              </a:rPr>
              <a:t>default root font-size is 16px</a:t>
            </a:r>
            <a:r>
              <a:rPr lang="en-US" dirty="0"/>
              <a:t>. So, if we see a font-size that is </a:t>
            </a:r>
            <a:r>
              <a:rPr lang="en-US" dirty="0">
                <a:latin typeface="+mj-lt"/>
              </a:rPr>
              <a:t>1</a:t>
            </a:r>
            <a:r>
              <a:rPr lang="en-US" dirty="0"/>
              <a:t>rem, we are looking at 16px</a:t>
            </a:r>
          </a:p>
          <a:p>
            <a:pPr lvl="1"/>
            <a:r>
              <a:rPr lang="en-US" dirty="0"/>
              <a:t>Because Rem means root element's font-size, we can also override the default value by using CSS like this: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Because we changed the root font-size, now </a:t>
            </a:r>
            <a:r>
              <a:rPr lang="en-US" dirty="0">
                <a:latin typeface="+mj-lt"/>
              </a:rPr>
              <a:t>1</a:t>
            </a:r>
            <a:r>
              <a:rPr lang="en-US" dirty="0"/>
              <a:t>rem = 20px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32CECE-7889-4FB4-D225-E6DFE3808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62" y="4546456"/>
            <a:ext cx="6492803" cy="119644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6D15D-96D9-8FE4-5CCA-8CE19CDF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0DEBB7-1E5E-4E41-BBDA-B599EAD8DAD5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2670B2C-BA37-BFE6-CF4B-90F5DD75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F249C8-9422-BA15-9E1E-933519AD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3975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CSS Font-Size: </a:t>
            </a:r>
            <a:r>
              <a:rPr lang="en-US" dirty="0" err="1"/>
              <a:t>em</a:t>
            </a:r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61364" y="-9278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2C733-4982-70D7-4C34-827BD687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</a:t>
            </a:r>
            <a:r>
              <a:rPr lang="en-US" dirty="0" err="1"/>
              <a:t>em</a:t>
            </a:r>
            <a:r>
              <a:rPr lang="en-US" dirty="0"/>
              <a:t> works?</a:t>
            </a:r>
          </a:p>
          <a:p>
            <a:pPr lvl="1"/>
            <a:r>
              <a:rPr lang="en-US" dirty="0" err="1"/>
              <a:t>Em</a:t>
            </a:r>
            <a:r>
              <a:rPr lang="en-US" dirty="0"/>
              <a:t> stands for "parent element's font-size"</a:t>
            </a:r>
          </a:p>
          <a:p>
            <a:pPr lvl="1"/>
            <a:r>
              <a:rPr lang="en-US" dirty="0"/>
              <a:t>Because </a:t>
            </a:r>
            <a:r>
              <a:rPr lang="en-US" dirty="0" err="1"/>
              <a:t>css</a:t>
            </a:r>
            <a:r>
              <a:rPr lang="en-US" dirty="0"/>
              <a:t> is cascading and inheritable, </a:t>
            </a:r>
            <a:r>
              <a:rPr lang="en-US" dirty="0" err="1"/>
              <a:t>em</a:t>
            </a:r>
            <a:r>
              <a:rPr lang="en-US" dirty="0"/>
              <a:t> will inherit font-size value from the parent element. </a:t>
            </a:r>
          </a:p>
          <a:p>
            <a:pPr lvl="1"/>
            <a:r>
              <a:rPr lang="en-US" dirty="0"/>
              <a:t>For example, we have a parent div, and p tag inside: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6FECB6-2405-5D86-3ED1-20098877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43" y="3318439"/>
            <a:ext cx="3080657" cy="32417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486607-4390-E046-5844-55F9A202DC50}"/>
              </a:ext>
            </a:extLst>
          </p:cNvPr>
          <p:cNvSpPr txBox="1"/>
          <p:nvPr/>
        </p:nvSpPr>
        <p:spPr>
          <a:xfrm>
            <a:off x="4930218" y="3897573"/>
            <a:ext cx="4015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Because p inherit the parent element's font-size, so 1em = 8px. This means, that the p will have font-size: 8px.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67CAA3-E3A3-73B5-55C0-72ECAC27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338A8A-4225-4A01-829D-F6C745D1A40A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1A3BD17-B915-F8D4-01AE-A0DDEE27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E38DB0-1A9C-BCEF-799C-9FE1DBFD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2879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CSS Font-Size: </a:t>
            </a:r>
            <a:r>
              <a:rPr lang="en-US" dirty="0" err="1"/>
              <a:t>em</a:t>
            </a:r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61364" y="-9278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2C733-4982-70D7-4C34-827BD687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can we use </a:t>
            </a:r>
            <a:r>
              <a:rPr lang="en-US" dirty="0" err="1"/>
              <a:t>em</a:t>
            </a:r>
            <a:r>
              <a:rPr lang="en-US" dirty="0"/>
              <a:t> unit?</a:t>
            </a:r>
          </a:p>
          <a:p>
            <a:pPr lvl="1"/>
            <a:r>
              <a:rPr lang="en-US" dirty="0"/>
              <a:t>Because of the inheritable, </a:t>
            </a:r>
            <a:r>
              <a:rPr lang="en-US" dirty="0" err="1"/>
              <a:t>em</a:t>
            </a:r>
            <a:r>
              <a:rPr lang="en-US" dirty="0"/>
              <a:t> unit will be helpful for padding and *margin. </a:t>
            </a:r>
          </a:p>
          <a:p>
            <a:pPr lvl="1"/>
            <a:r>
              <a:rPr lang="en-US" dirty="0"/>
              <a:t>By using </a:t>
            </a:r>
            <a:r>
              <a:rPr lang="en-US" dirty="0" err="1"/>
              <a:t>em</a:t>
            </a:r>
            <a:r>
              <a:rPr lang="en-US" dirty="0"/>
              <a:t>, we can make the padding and margin scale proportionately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CEA11-8BB7-997A-C694-F9ADBA1C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6D99AB-3D35-4354-B893-4113F2A507B0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E8A90-2A79-385B-44CA-74661D4F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025E9-65FA-1101-14DD-614CB7F7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4634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More Selectors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282110"/>
              </p:ext>
            </p:extLst>
          </p:nvPr>
        </p:nvGraphicFramePr>
        <p:xfrm>
          <a:off x="389965" y="1559859"/>
          <a:ext cx="8547001" cy="4756402"/>
        </p:xfrm>
        <a:graphic>
          <a:graphicData uri="http://schemas.openxmlformats.org/drawingml/2006/table">
            <a:tbl>
              <a:tblPr/>
              <a:tblGrid>
                <a:gridCol w="213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2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300" dirty="0">
                          <a:effectLst/>
                        </a:rPr>
                        <a:t>Symbol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29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300" b="0" i="0" dirty="0">
                        <a:solidFill>
                          <a:srgbClr val="000000"/>
                        </a:solidFill>
                        <a:effectLst/>
                        <a:latin typeface="DcvlmlRhkkcnTfljhlTheSansMonoConNormal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DcvlmlRhkkcnTfljhlTheSansMonoConNormal"/>
                        </a:rPr>
                        <a:t>*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DcvlmlRhkkcnTfljhlTheSansMonoConNormal"/>
                        </a:rPr>
                        <a:t>Tag </a:t>
                      </a:r>
                      <a:b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DcvlmlRhkkcnTfljhlTheSansMonoConNormal"/>
                        </a:rPr>
                      </a:br>
                      <a: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DcvlmlRhkkcnTfljhlTheSansMonoConNormal"/>
                        </a:rPr>
                        <a:t>.class </a:t>
                      </a:r>
                      <a:b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DcvlmlRhkkcnTfljhlTheSansMonoConNormal"/>
                        </a:rPr>
                      </a:br>
                      <a: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DcvlmlRhkkcnTfljhlTheSansMonoConNormal"/>
                        </a:rPr>
                        <a:t>#id </a:t>
                      </a:r>
                      <a:b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DcvlmlRhkkcnTfljhlTheSansMonoConNormal"/>
                        </a:rPr>
                      </a:br>
                      <a: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DcvlmlRhkkcnTfljhlTheSansMonoConNormal"/>
                        </a:rPr>
                        <a:t>[a] </a:t>
                      </a:r>
                      <a:b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DcvlmlRhkkcnTfljhlTheSansMonoConNormal"/>
                        </a:rPr>
                      </a:br>
                      <a: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DcvlmlRhkkcnTfljhlTheSansMonoConNormal"/>
                        </a:rPr>
                        <a:t>[a=v] </a:t>
                      </a:r>
                      <a:b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DcvlmlRhkkcnTfljhlTheSansMonoConNormal"/>
                        </a:rPr>
                      </a:br>
                      <a: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DcvlmlRhkkcnTfljhlTheSansMonoConNormal"/>
                        </a:rPr>
                        <a:t>[a~=v] </a:t>
                      </a:r>
                      <a:br>
                        <a:rPr lang="pt-BR" sz="2300" b="0" i="0" dirty="0">
                          <a:solidFill>
                            <a:srgbClr val="000000"/>
                          </a:solidFill>
                          <a:effectLst/>
                          <a:latin typeface="DcvlmlRhkkcnTfljhlTheSansMonoConNormal"/>
                        </a:rPr>
                      </a:br>
                      <a:r>
                        <a:rPr lang="pt-BR" sz="2300" b="0" i="0" dirty="0">
                          <a:solidFill>
                            <a:srgbClr val="000000"/>
                          </a:solidFill>
                          <a:effectLst/>
                          <a:latin typeface="DcvlmlRhkkcnTfljhlTheSansMonoConNormal"/>
                        </a:rPr>
                        <a:t>[aˆ=v] </a:t>
                      </a:r>
                      <a:br>
                        <a:rPr lang="pt-BR" sz="2300" b="0" i="0" dirty="0">
                          <a:solidFill>
                            <a:srgbClr val="000000"/>
                          </a:solidFill>
                          <a:effectLst/>
                          <a:latin typeface="DcvlmlRhkkcnTfljhlTheSansMonoConNormal"/>
                        </a:rPr>
                      </a:br>
                      <a:r>
                        <a:rPr lang="pt-BR" sz="2300" b="0" i="0" dirty="0">
                          <a:solidFill>
                            <a:srgbClr val="000000"/>
                          </a:solidFill>
                          <a:effectLst/>
                          <a:latin typeface="DcvlmlRhkkcnTfljhlTheSansMonoConNormal"/>
                        </a:rPr>
                        <a:t>[a$=v] </a:t>
                      </a:r>
                      <a:br>
                        <a:rPr lang="pt-BR" sz="2300" b="0" i="0" dirty="0">
                          <a:solidFill>
                            <a:srgbClr val="000000"/>
                          </a:solidFill>
                          <a:effectLst/>
                          <a:latin typeface="DcvlmlRhkkcnTfljhlTheSansMonoConNormal"/>
                        </a:rPr>
                      </a:br>
                      <a:r>
                        <a:rPr lang="pt-BR" sz="2300" b="0" i="0" dirty="0">
                          <a:solidFill>
                            <a:srgbClr val="000000"/>
                          </a:solidFill>
                          <a:effectLst/>
                          <a:latin typeface="DcvlmlRhkkcnTfljhlTheSansMonoConNormal"/>
                        </a:rPr>
                        <a:t>[a*=v] </a:t>
                      </a:r>
                      <a:endParaRPr lang="pt-BR" sz="2300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3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QpgclrShsjgcNkmgqmUtopiaStd-Regular"/>
                        </a:rPr>
                        <a:t>Universal / all</a:t>
                      </a:r>
                      <a:b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QpgclrShsjgcNkmgqmUtopiaStd-Regular"/>
                        </a:rPr>
                      </a:br>
                      <a: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QpgclrShsjgcNkmgqmUtopiaStd-Regular"/>
                        </a:rPr>
                        <a:t>Element’s name</a:t>
                      </a:r>
                      <a:b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QpgclrShsjgcNkmgqmUtopiaStd-Regular"/>
                        </a:rPr>
                      </a:br>
                      <a: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QpgclrShsjgcNkmgqmUtopiaStd-Regular"/>
                        </a:rPr>
                        <a:t>Class (Attribute class)</a:t>
                      </a:r>
                      <a:b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QpgclrShsjgcNkmgqmUtopiaStd-Regular"/>
                        </a:rPr>
                      </a:br>
                      <a: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QpgclrShsjgcNkmgqmUtopiaStd-Regular"/>
                        </a:rPr>
                        <a:t>ID (Attribute id)</a:t>
                      </a:r>
                      <a:b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QpgclrShsjgcNkmgqmUtopiaStd-Regular"/>
                        </a:rPr>
                      </a:br>
                      <a: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QpgclrShsjgcNkmgqmUtopiaStd-Regular"/>
                        </a:rPr>
                        <a:t>Attribute presence</a:t>
                      </a:r>
                      <a:b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QpgclrShsjgcNkmgqmUtopiaStd-Regular"/>
                        </a:rPr>
                      </a:br>
                      <a: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QpgclrShsjgcNkmgqmUtopiaStd-Regular"/>
                        </a:rPr>
                        <a:t>Attribute value</a:t>
                      </a:r>
                      <a:b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QpgclrShsjgcNkmgqmUtopiaStd-Regular"/>
                        </a:rPr>
                      </a:br>
                      <a: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QpgclrShsjgcNkmgqmUtopiaStd-Regular"/>
                        </a:rPr>
                        <a:t>Attribute contains a value as a standalone word</a:t>
                      </a:r>
                      <a:b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QpgclrShsjgcNkmgqmUtopiaStd-Regular"/>
                        </a:rPr>
                      </a:br>
                      <a: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QpgclrShsjgcNkmgqmUtopiaStd-Regular"/>
                        </a:rPr>
                        <a:t>Attribute starts with value</a:t>
                      </a:r>
                      <a:b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QpgclrShsjgcNkmgqmUtopiaStd-Regular"/>
                        </a:rPr>
                      </a:br>
                      <a: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QpgclrShsjgcNkmgqmUtopiaStd-Regular"/>
                        </a:rPr>
                        <a:t>Attribute ends with value</a:t>
                      </a:r>
                      <a:b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QpgclrShsjgcNkmgqmUtopiaStd-Regular"/>
                        </a:rPr>
                      </a:br>
                      <a: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QpgclrShsjgcNkmgqmUtopiaStd-Regular"/>
                        </a:rPr>
                        <a:t>Attribute contains a value</a:t>
                      </a:r>
                      <a:endParaRPr lang="en-US" sz="23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BE371E-A981-B772-2260-6564F58E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94B040-E434-435E-9CE1-AFDA6CCED754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9F9C09D-1F27-E523-970B-D5461731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35B96A-FC06-9714-9995-6DC53072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1837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CSS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are used to explain the code, and may help when you edit the source code at a later date.</a:t>
            </a:r>
          </a:p>
          <a:p>
            <a:r>
              <a:rPr lang="en-US" dirty="0">
                <a:solidFill>
                  <a:srgbClr val="C00000"/>
                </a:solidFill>
              </a:rPr>
              <a:t>Comments are ignored by browsers</a:t>
            </a:r>
            <a:r>
              <a:rPr lang="en-US" dirty="0"/>
              <a:t>.</a:t>
            </a:r>
          </a:p>
          <a:p>
            <a:r>
              <a:rPr lang="en-US" dirty="0"/>
              <a:t>A CSS comment starts with </a:t>
            </a:r>
            <a:r>
              <a:rPr lang="en-US" dirty="0">
                <a:solidFill>
                  <a:srgbClr val="C00000"/>
                </a:solidFill>
              </a:rPr>
              <a:t>/*</a:t>
            </a:r>
            <a:r>
              <a:rPr lang="en-US" dirty="0"/>
              <a:t> and ends with </a:t>
            </a:r>
            <a:r>
              <a:rPr lang="en-US" dirty="0">
                <a:solidFill>
                  <a:srgbClr val="C00000"/>
                </a:solidFill>
              </a:rPr>
              <a:t>*/</a:t>
            </a:r>
            <a:r>
              <a:rPr lang="en-US" dirty="0"/>
              <a:t>. Comments can also span multiple lines: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900" y="3482788"/>
            <a:ext cx="8966200" cy="295070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/* This is a single-line comment */</a:t>
            </a:r>
            <a:b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 text-align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/* This is</a:t>
            </a:r>
            <a:b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a multi-line</a:t>
            </a:r>
            <a:b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comment */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9087785-C89F-50C0-5BBA-05795F8B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2507B3-6D3E-444A-B403-83587A4F7BEB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5DF80AE-2028-DD52-2D9A-7ABD31B5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C5E45F-88D7-D67A-A088-96433A93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2911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CSS Selectors for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23" y="829994"/>
            <a:ext cx="5857824" cy="377147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39382"/>
              </p:ext>
            </p:extLst>
          </p:nvPr>
        </p:nvGraphicFramePr>
        <p:xfrm>
          <a:off x="783837" y="4720263"/>
          <a:ext cx="7556183" cy="1819403"/>
        </p:xfrm>
        <a:graphic>
          <a:graphicData uri="http://schemas.openxmlformats.org/drawingml/2006/table">
            <a:tbl>
              <a:tblPr firstRow="1" firstCol="1" bandRow="1"/>
              <a:tblGrid>
                <a:gridCol w="1537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8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  <a:endParaRPr lang="en-US" sz="20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5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 &gt; f </a:t>
                      </a:r>
                      <a:b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  f </a:t>
                      </a:r>
                      <a:b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 + f </a:t>
                      </a:r>
                      <a:b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 ~ f </a:t>
                      </a:r>
                      <a:endParaRPr lang="en-US" sz="20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 if f is a child element of e</a:t>
                      </a:r>
                      <a:b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 all f where e is ancestor</a:t>
                      </a:r>
                      <a:b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 first f element after e</a:t>
                      </a:r>
                      <a:b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 all the occurrences of f after e</a:t>
                      </a:r>
                      <a:endParaRPr lang="en-US" sz="20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D42755-1BA2-6458-618A-A74DF9CE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B6F640-347D-4400-AC97-FB1F17543FF1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8D7112-92B0-D301-ABBF-06FE6E57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719D83E-277B-217F-3235-EC65E0F5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7538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Static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97478" y="1345721"/>
          <a:ext cx="7004649" cy="2668288"/>
        </p:xfrm>
        <a:graphic>
          <a:graphicData uri="http://schemas.openxmlformats.org/drawingml/2006/table">
            <a:tbl>
              <a:tblPr firstRow="1" firstCol="1" bandRow="1"/>
              <a:tblGrid>
                <a:gridCol w="2469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7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  <a:endParaRPr lang="en-US" sz="24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4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35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::first-line </a:t>
                      </a:r>
                      <a:b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::first-letter </a:t>
                      </a:r>
                      <a:b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::before </a:t>
                      </a:r>
                      <a:b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::after </a:t>
                      </a:r>
                      <a:b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::selection </a:t>
                      </a:r>
                      <a:endParaRPr lang="en-US" sz="24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 line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 letter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Before the element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After the element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highlighted (selected) area</a:t>
                      </a:r>
                      <a:endParaRPr lang="en-US" sz="24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4902202-5956-08F9-D765-F33C90E2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EBFAD4-6A00-4102-9070-995F63365739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515B1B9-156B-644B-802F-2B2E085E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21E1E6-D195-6DD9-F280-E19CC895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0683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Static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36525" y="711201"/>
            <a:ext cx="9007475" cy="614679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p::after { 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  content: " - Remember this";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p::first-line { 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  color: red;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&lt;/style&gt;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&lt;p&gt;My name is Donald&lt;/p&gt;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&lt;p&gt;I live in 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Ducksburg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&lt;/p&gt;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&lt;p&gt;&lt;b&gt;Note:&lt;/b&gt; For this selector to work in IE8, a DOCTYPE must be declared, and you must use the old, single-colon CSS2 syntax (:after instead of ::after).&lt;/p&gt;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999B20C-B64B-71F2-C445-23A928E0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735684-8BE4-45D0-84A9-F7D37134BDC7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B7E6214-4EA8-6435-4A50-BB318890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8009DA3-F9DC-DF32-F1BA-015F0425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3302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Static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848066" cy="5731228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" y="1449241"/>
            <a:ext cx="8958804" cy="2656933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529C782-2175-C695-874C-0D939CCB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7EE761-55FF-4D03-8166-4967ABBE96E4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ECFBCD1-DF5B-E893-A709-B03F8747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46B5CE-F720-38FB-D6BD-78AF4800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5006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CSS Selectors for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1849" y="1072568"/>
          <a:ext cx="8500301" cy="5037392"/>
        </p:xfrm>
        <a:graphic>
          <a:graphicData uri="http://schemas.openxmlformats.org/drawingml/2006/table">
            <a:tbl>
              <a:tblPr firstRow="1" firstCol="1" bandRow="1"/>
              <a:tblGrid>
                <a:gridCol w="247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  <a:endParaRPr lang="en-US" sz="24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4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:root </a:t>
                      </a:r>
                      <a:b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:empty </a:t>
                      </a:r>
                      <a:b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:first-child </a:t>
                      </a:r>
                      <a:b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:last-child </a:t>
                      </a:r>
                      <a:b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:nth-child() </a:t>
                      </a:r>
                      <a:b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:nth-last-child() </a:t>
                      </a:r>
                      <a:b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:only-child </a:t>
                      </a:r>
                      <a:b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:first-of-type </a:t>
                      </a:r>
                      <a:b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:last-of-type </a:t>
                      </a:r>
                      <a:b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:nth-of-type() </a:t>
                      </a:r>
                      <a:b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:nth-last-of-type() </a:t>
                      </a:r>
                      <a:b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:only-of-type </a:t>
                      </a:r>
                      <a:endParaRPr lang="en-US" sz="24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Basic element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Applies only if the item is empty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first child element of a list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last child element of a list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particular child element of a list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particular child element by the end of a list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Valid only when there is only one child element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 child element of a type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 child element of a type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Child element of a type in a list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Child element of a type by the end of a list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Only this type from a list</a:t>
                      </a:r>
                      <a:endParaRPr lang="en-US" sz="24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D8598E9-77D0-AAD8-38E1-C94848D3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893864-0FE4-4C99-AC61-4B28D9794819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F042F0E-0A02-2905-8397-C9639174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6EDED8-2847-0945-A05A-778DF6C0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98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1055"/>
            <a:ext cx="9096375" cy="5731228"/>
          </a:xfrm>
        </p:spPr>
        <p:txBody>
          <a:bodyPr/>
          <a:lstStyle/>
          <a:p>
            <a:pPr algn="just"/>
            <a:r>
              <a:rPr lang="en-US" dirty="0"/>
              <a:t>To solve this problem, the World Wide Web Consortium (W3C) created CSS.</a:t>
            </a:r>
          </a:p>
          <a:p>
            <a:pPr algn="just"/>
            <a:r>
              <a:rPr lang="en-US" dirty="0"/>
              <a:t>CSS removed the style formatting from the HTML page!</a:t>
            </a:r>
          </a:p>
          <a:p>
            <a:pPr algn="just"/>
            <a:r>
              <a:rPr lang="en-US" dirty="0"/>
              <a:t>This </a:t>
            </a:r>
            <a:r>
              <a:rPr lang="en-US" dirty="0">
                <a:solidFill>
                  <a:srgbClr val="C00000"/>
                </a:solidFill>
              </a:rPr>
              <a:t>separation of structure from presentation</a:t>
            </a:r>
            <a:r>
              <a:rPr lang="en-US" dirty="0"/>
              <a:t> simplifies maintaining and modifying web pages, especially on large-scale websites.</a:t>
            </a:r>
          </a:p>
          <a:p>
            <a:pPr algn="just"/>
            <a:r>
              <a:rPr lang="en-US" dirty="0"/>
              <a:t>Though HTML5 has some attributes that control presentation, it’s better not to mix presentation with content.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08C51-E4B6-F3CE-6FD3-4531EEEF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547065-AC6A-4A1C-8C48-C7D10CA2610D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13435-CEFD-E265-6A71-6C597ECF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25DB3-6811-CAA3-39FC-1D9A43E7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8155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CSS Selectors for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36525" y="711201"/>
            <a:ext cx="9007475" cy="614679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&lt;style&gt; 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p:nth-child(2) {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  background: red;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&lt;/style&gt;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&lt;p&gt;The first paragraph.&lt;/p&gt;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&lt;p&gt;The second paragraph.&lt;/p&gt;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&lt;p&gt;The third paragraph.&lt;/p&gt;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&lt;p&gt;The fourth paragraph.&lt;/p&gt;</a:t>
            </a:r>
          </a:p>
          <a:p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&lt;p&gt;&lt;b&gt;Note:&lt;/b&gt; Internet Explorer 8 and earlier versions do not support the :nth-child() selector.&lt;/p&gt;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AFB10D4-AB24-015E-FA47-818413B4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B2A7BF-BA79-4B33-B582-6DE8B5AA24F5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EF3C4A-20DA-6BF5-20D5-28D22169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1FCE5F-EA51-488A-FE6E-8BA034DC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2528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CSS Selectors for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3" y="1035170"/>
            <a:ext cx="8902845" cy="362309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D5BF807-BA47-6683-460F-C30149CB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365B8C-E69C-485F-9A28-DD678DFDD7FE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6EB6C5D-E234-FD15-438A-B5109D22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521382-09F5-AF73-B10D-DBB7BE6F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7359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Dynamic 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87" y="829994"/>
            <a:ext cx="8966200" cy="5731228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91381"/>
              </p:ext>
            </p:extLst>
          </p:nvPr>
        </p:nvGraphicFramePr>
        <p:xfrm>
          <a:off x="365483" y="981237"/>
          <a:ext cx="8392891" cy="5428742"/>
        </p:xfrm>
        <a:graphic>
          <a:graphicData uri="http://schemas.openxmlformats.org/drawingml/2006/table">
            <a:tbl>
              <a:tblPr firstRow="1" firstCol="1" bandRow="1"/>
              <a:tblGrid>
                <a:gridCol w="154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  <a:endParaRPr lang="en-US" sz="24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4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0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:link 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:visited 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:hover 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:active 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:focus 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:target </a:t>
                      </a:r>
                      <a:endParaRPr lang="en-US" sz="24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:disabled 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:enabled 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:checked 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:valid 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:invalid 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:lang() 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:not() </a:t>
                      </a:r>
                      <a:endParaRPr lang="en-US" sz="24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hyperlink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hyperlink that has already been visited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hyperlink to the hovering the mouse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hyperlink that is active (clicked)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 item that has the focus (blinking cursor)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 item that has a target attribute</a:t>
                      </a:r>
                      <a:endParaRPr lang="en-US" sz="24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 item that is disabled (disabled attribute)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 item that is enabled (not disabled attribute)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 item that is checked (only checkbox)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 element that is valid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 element that is invalid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 item that the appropriate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lang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="" attribute is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Negates the following selections (this is an operator)</a:t>
                      </a:r>
                      <a:endParaRPr lang="en-US" sz="24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2E9B40C-D95B-2F52-1ECF-960416A2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B8F7EE-668C-42F7-ACD6-0A4B23E4604A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1B4FF5-E09E-74A4-4502-B71594A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DCF13F-BB75-2F49-67C5-A16D8BB6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00353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Block-level HTML5 elements have a virtual box drawn around them based on the box model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When the browser renders an element using the box model, the content is surrounded by padding, a margin and a border.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Padding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defRPr/>
            </a:pPr>
            <a:r>
              <a:rPr lang="en-US" sz="2400" dirty="0"/>
              <a:t>The padding property </a:t>
            </a:r>
            <a:r>
              <a:rPr lang="en-US" sz="2400" dirty="0">
                <a:solidFill>
                  <a:srgbClr val="C00000"/>
                </a:solidFill>
              </a:rPr>
              <a:t>determines the distance between the content inside an element and the edge of the element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defRPr/>
            </a:pPr>
            <a:r>
              <a:rPr lang="en-US" sz="2400" dirty="0"/>
              <a:t>Padding be set for each side of the box by using </a:t>
            </a:r>
            <a:r>
              <a:rPr lang="en-US" sz="2400" dirty="0">
                <a:latin typeface="Lucida Console" pitchFamily="49" charset="0"/>
              </a:rPr>
              <a:t>padding-top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padding-right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padding-left</a:t>
            </a:r>
            <a:r>
              <a:rPr lang="en-US" sz="2400" dirty="0"/>
              <a:t> and </a:t>
            </a:r>
            <a:r>
              <a:rPr lang="en-US" sz="2400" dirty="0">
                <a:latin typeface="Lucida Console" pitchFamily="49" charset="0"/>
              </a:rPr>
              <a:t>padding-bottom</a:t>
            </a:r>
            <a:endParaRPr lang="en-US" sz="2400" dirty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Margin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defRPr/>
            </a:pPr>
            <a:r>
              <a:rPr lang="en-US" sz="2400" dirty="0"/>
              <a:t>Determines the </a:t>
            </a:r>
            <a:r>
              <a:rPr lang="en-US" sz="2400" dirty="0">
                <a:solidFill>
                  <a:srgbClr val="C00000"/>
                </a:solidFill>
              </a:rPr>
              <a:t>distance between the element’s edge and any outside text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defRPr/>
            </a:pPr>
            <a:r>
              <a:rPr lang="en-US" sz="2400" dirty="0"/>
              <a:t>Margins for individual sides of an element can be specified by using </a:t>
            </a:r>
            <a:r>
              <a:rPr lang="en-US" sz="2400" dirty="0">
                <a:latin typeface="Lucida Console" pitchFamily="49" charset="0"/>
              </a:rPr>
              <a:t>margin-top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margin-right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margin-left</a:t>
            </a:r>
            <a:r>
              <a:rPr lang="en-US" sz="2400" dirty="0"/>
              <a:t> and </a:t>
            </a:r>
            <a:r>
              <a:rPr lang="en-US" sz="2400" dirty="0">
                <a:latin typeface="Lucida Console" pitchFamily="49" charset="0"/>
              </a:rPr>
              <a:t>margin-bottom</a:t>
            </a:r>
          </a:p>
          <a:p>
            <a:pPr marL="109728" indent="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sz="2400" dirty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Box Model and Text Flow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EF252-7B9F-EBCE-FA61-A4BF7AEF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4A3B45-56BF-416C-9273-8334AB855F95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0EA2A-CBBA-4DA3-DD95-AF7A55B8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6DA7A-68BD-987C-1A39-88B4DDDB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93894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 eaLnBrk="1" fontAlgn="auto" hangingPunct="1">
              <a:spcBef>
                <a:spcPts val="400"/>
              </a:spcBef>
              <a:spcAft>
                <a:spcPts val="0"/>
              </a:spcAft>
              <a:buSzPct val="68000"/>
              <a:buFont typeface="Wingdings 3"/>
              <a:buChar char=""/>
              <a:defRPr/>
            </a:pPr>
            <a:r>
              <a:rPr lang="en-US" sz="2800" dirty="0"/>
              <a:t>Border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dirty="0"/>
              <a:t>The border is controlled using the properties: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dirty="0">
                <a:latin typeface="Lucida Console" pitchFamily="49" charset="0"/>
              </a:rPr>
              <a:t>border-width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/>
              <a:t>May be set to any of the CSS lengths or to the predefined value of </a:t>
            </a:r>
            <a:r>
              <a:rPr lang="en-US" dirty="0">
                <a:latin typeface="Lucida Console" pitchFamily="49" charset="0"/>
              </a:rPr>
              <a:t>thin</a:t>
            </a:r>
            <a:r>
              <a:rPr lang="en-US" dirty="0"/>
              <a:t>, </a:t>
            </a:r>
            <a:r>
              <a:rPr lang="en-US" dirty="0">
                <a:latin typeface="Lucida Console" pitchFamily="49" charset="0"/>
              </a:rPr>
              <a:t>medium</a:t>
            </a:r>
            <a:r>
              <a:rPr lang="en-US" dirty="0"/>
              <a:t> or </a:t>
            </a:r>
            <a:r>
              <a:rPr lang="en-US" dirty="0">
                <a:latin typeface="Lucida Console" pitchFamily="49" charset="0"/>
              </a:rPr>
              <a:t>thick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dirty="0">
                <a:latin typeface="Lucida Console" pitchFamily="49" charset="0"/>
              </a:rPr>
              <a:t>border-color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/>
              <a:t>Sets the color used for the border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dirty="0">
                <a:latin typeface="Lucida Console" pitchFamily="49" charset="0"/>
              </a:rPr>
              <a:t>border-style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/>
              <a:t>Options are:</a:t>
            </a:r>
            <a:r>
              <a:rPr lang="en-US" dirty="0">
                <a:latin typeface="Lucida Console" pitchFamily="49" charset="0"/>
              </a:rPr>
              <a:t> none</a:t>
            </a:r>
            <a:r>
              <a:rPr lang="en-US" dirty="0"/>
              <a:t>,</a:t>
            </a:r>
            <a:r>
              <a:rPr lang="en-US" dirty="0">
                <a:latin typeface="Lucida Console" pitchFamily="49" charset="0"/>
              </a:rPr>
              <a:t> hidden</a:t>
            </a:r>
            <a:r>
              <a:rPr lang="en-US" dirty="0"/>
              <a:t>,</a:t>
            </a:r>
            <a:r>
              <a:rPr lang="en-US" dirty="0">
                <a:latin typeface="Lucida Console" pitchFamily="49" charset="0"/>
              </a:rPr>
              <a:t> dotted</a:t>
            </a:r>
            <a:r>
              <a:rPr lang="en-US" dirty="0"/>
              <a:t>,</a:t>
            </a:r>
            <a:r>
              <a:rPr lang="en-US" dirty="0">
                <a:latin typeface="Lucida Console" pitchFamily="49" charset="0"/>
              </a:rPr>
              <a:t> dashed</a:t>
            </a:r>
            <a:r>
              <a:rPr lang="en-US" dirty="0"/>
              <a:t>,</a:t>
            </a:r>
            <a:r>
              <a:rPr lang="en-US" dirty="0">
                <a:latin typeface="Lucida Console" pitchFamily="49" charset="0"/>
              </a:rPr>
              <a:t> solid</a:t>
            </a:r>
            <a:r>
              <a:rPr lang="en-US" dirty="0"/>
              <a:t>,</a:t>
            </a:r>
            <a:r>
              <a:rPr lang="en-US" dirty="0">
                <a:latin typeface="Lucida Console" pitchFamily="49" charset="0"/>
              </a:rPr>
              <a:t> double</a:t>
            </a:r>
            <a:r>
              <a:rPr lang="en-US" dirty="0"/>
              <a:t>,</a:t>
            </a:r>
            <a:r>
              <a:rPr lang="en-US" dirty="0">
                <a:latin typeface="Lucida Console" pitchFamily="49" charset="0"/>
              </a:rPr>
              <a:t> groove</a:t>
            </a:r>
            <a:r>
              <a:rPr lang="en-US" dirty="0"/>
              <a:t>,</a:t>
            </a:r>
            <a:r>
              <a:rPr lang="en-US" dirty="0">
                <a:latin typeface="Lucida Console" pitchFamily="49" charset="0"/>
              </a:rPr>
              <a:t> ridge</a:t>
            </a:r>
            <a:r>
              <a:rPr lang="en-US" dirty="0"/>
              <a:t>,</a:t>
            </a:r>
            <a:r>
              <a:rPr lang="en-US" dirty="0">
                <a:latin typeface="Lucida Console" pitchFamily="49" charset="0"/>
              </a:rPr>
              <a:t> inset</a:t>
            </a:r>
            <a:r>
              <a:rPr lang="en-US" dirty="0"/>
              <a:t> and </a:t>
            </a:r>
            <a:r>
              <a:rPr lang="en-US" dirty="0">
                <a:latin typeface="Lucida Console" pitchFamily="49" charset="0"/>
              </a:rPr>
              <a:t>outset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latin typeface="Lucida Console" pitchFamily="49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Box Model and Text Flow (Cont.)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A7FD-B3C2-FD0D-5C48-9D90B444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E3DA50-C9A1-4404-A380-25ABE4C6A6A2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76E6A-C8EE-5331-157F-40A3CCAC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16B62-E4FD-C6ED-955C-7FA20FC9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365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1" descr="iw3htp5_04_CSS_pt1_Page_37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B1CB0-7EF8-A64C-FE32-586CF6BB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7869A6-0612-4DF0-9D79-AFD87E3C58BF}" type="datetime3">
              <a:rPr lang="en-US" smtClean="0"/>
              <a:t>26 August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A6F9F-8E5F-2B7E-D71E-7759C529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FEA8D-140B-3E19-4CEA-D02D13E8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59007-A7D2-484D-B045-20F01AFEB211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20678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controls the border using three properties: </a:t>
            </a:r>
            <a:r>
              <a:rPr lang="en-US" altLang="en-US">
                <a:latin typeface="Lucida Console" panose="020B0609040504020204" pitchFamily="49" charset="0"/>
              </a:rPr>
              <a:t>border-width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border-color</a:t>
            </a:r>
            <a:r>
              <a:rPr lang="en-US" altLang="en-US"/>
              <a:t> and </a:t>
            </a:r>
            <a:r>
              <a:rPr lang="en-US" altLang="en-US">
                <a:latin typeface="Lucida Console" panose="020B0609040504020204" pitchFamily="49" charset="0"/>
              </a:rPr>
              <a:t>border-style</a:t>
            </a:r>
            <a:r>
              <a:rPr lang="en-US" altLang="en-US"/>
              <a:t>. </a:t>
            </a:r>
          </a:p>
          <a:p>
            <a:pPr eaLnBrk="1" hangingPunct="1"/>
            <a:r>
              <a:rPr lang="en-US" altLang="en-US"/>
              <a:t>We illustrate these properties in Fig. 4.14.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Box Model and Text Flow (Cont.)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9B4EF-4D01-BACB-D387-8E05DC5F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46BCE6-005A-49A7-9335-BCEA5AC2AB88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08CC2-D7C1-EA8B-967C-CCBBD4F5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10C1D-42BC-52EE-200B-58BFF213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84417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1" descr="iw3htp5_04_CSS_pt1_Page_38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5FF8-4E95-9F4D-4A1F-5326D573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B2E368-F1E4-4BE0-BED6-9D5DF55F6A6C}" type="datetime3">
              <a:rPr lang="en-US" smtClean="0"/>
              <a:t>26 August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CCACE-0785-A67C-5014-255EBC19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C09E0-3531-5054-C482-97E15740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59007-A7D2-484D-B045-20F01AFEB211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17576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1" descr="iw3htp5_04_CSS_pt1_Page_39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6CE8D-AC65-D3EC-0224-A7C0C99E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071A8E-7CCE-4C95-88CE-B57A47E7F0BD}" type="datetime3">
              <a:rPr lang="en-US" smtClean="0"/>
              <a:t>26 August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2FB4A-6C20-126F-1ECA-52D2C4B4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6D157-346B-6323-48BB-84CCF2C9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59007-A7D2-484D-B045-20F01AFEB211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00126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" descr="iw3htp5_04_CSS_pt1_Page_40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7616"/>
            <a:ext cx="9144000" cy="621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A9A32-C521-8F88-14F8-98F23E58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ADF2AE-B0BC-4AD1-9FBB-DFC2768A603F}" type="datetime3">
              <a:rPr lang="en-US" smtClean="0"/>
              <a:t>26 August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DBC47-409A-A70C-0FFB-66281CD1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DCD49-C539-2998-62AA-739FDB61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59007-A7D2-484D-B045-20F01AFEB211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92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1055"/>
            <a:ext cx="9096375" cy="573122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err="1"/>
              <a:t>Håkon</a:t>
            </a:r>
            <a:r>
              <a:rPr lang="en-US" b="1" dirty="0"/>
              <a:t> </a:t>
            </a:r>
            <a:r>
              <a:rPr lang="en-US" b="1" dirty="0" err="1"/>
              <a:t>Wium</a:t>
            </a:r>
            <a:r>
              <a:rPr lang="en-US" b="1" dirty="0"/>
              <a:t> Lie </a:t>
            </a:r>
            <a:r>
              <a:rPr lang="en-US" dirty="0"/>
              <a:t>an employee of CERN first proposed Cascading Style Sheets, or just CSS in October of 1994. </a:t>
            </a:r>
          </a:p>
          <a:p>
            <a:pPr algn="just"/>
            <a:r>
              <a:rPr lang="en-US" dirty="0"/>
              <a:t>At the end of 1995, W3C set up the HTML Editorial Review Board (HTML ERB) to ratify future HTML specifications.</a:t>
            </a:r>
          </a:p>
          <a:p>
            <a:pPr algn="just"/>
            <a:r>
              <a:rPr lang="en-US" dirty="0"/>
              <a:t>In February 1997, CSS got its own working group inside W3C .</a:t>
            </a:r>
          </a:p>
          <a:p>
            <a:pPr algn="just"/>
            <a:r>
              <a:rPr lang="en-US" dirty="0"/>
              <a:t>CSS level 2 became a Recommendation in May 1998.</a:t>
            </a:r>
          </a:p>
          <a:p>
            <a:pPr algn="just"/>
            <a:r>
              <a:rPr lang="en-US" dirty="0"/>
              <a:t> </a:t>
            </a:r>
            <a:r>
              <a:rPr lang="en-US" b="1" dirty="0"/>
              <a:t>CSS3</a:t>
            </a:r>
            <a:r>
              <a:rPr lang="en-US" dirty="0"/>
              <a:t> came on 2001.</a:t>
            </a:r>
          </a:p>
          <a:p>
            <a:pPr algn="just"/>
            <a:r>
              <a:rPr lang="en-US" dirty="0"/>
              <a:t>For details: </a:t>
            </a:r>
            <a:r>
              <a:rPr lang="en-US" sz="2800" dirty="0">
                <a:hlinkClick r:id="rId2"/>
              </a:rPr>
              <a:t>https://www.w3.org/Style/CSS20/history.html</a:t>
            </a:r>
            <a:r>
              <a:rPr lang="en-US" sz="2800" dirty="0"/>
              <a:t> </a:t>
            </a:r>
          </a:p>
          <a:p>
            <a:pPr algn="just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FCD96-7D31-1B06-6C32-E2361BF1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B154A-6275-47AD-8A53-F6A53F5BE09B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D828C6-A7C9-02C7-10D9-7982E701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725A6-2C1C-2AA1-1395-2FF590F6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93031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b="1" i="1" dirty="0"/>
              <a:t>Floating Elements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Floating allows you to move an element to one side of the screen; other content in the document then </a:t>
            </a:r>
            <a:r>
              <a:rPr lang="en-US" i="1" dirty="0"/>
              <a:t>flows around</a:t>
            </a:r>
            <a:r>
              <a:rPr lang="en-US" dirty="0"/>
              <a:t> the floated element. 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Figure 4.15 demonstrates how floating elements and the box model can be used to control the layout of an entire page.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Box Model and Text Flow (Cont.)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F026B-1653-0AF8-DEC6-B8E5C205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E9426-1652-4245-B70E-C542ED763F94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D037E-2BD1-99D6-3BE7-F020629E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FA832-3914-2A07-4F99-A315C797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65781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1" descr="iw3htp5_04_CSS_pt1_Page_41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0A4EE-E42C-9C69-B51D-87ECF579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410DF1-6C6F-427A-9F98-1D73657C6629}" type="datetime3">
              <a:rPr lang="en-US" smtClean="0"/>
              <a:t>26 August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E977B-3772-3A2F-5672-8389313E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0A44A-B747-2AF8-13C5-7AB203D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59007-A7D2-484D-B045-20F01AFEB211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36176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1" descr="iw3htp5_04_CSS_pt1_Page_42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7B331-0E8D-9936-18EA-C6F221F9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54FEE0-2491-49A4-B0DC-F2C665E5E3A4}" type="datetime3">
              <a:rPr lang="en-US" smtClean="0"/>
              <a:t>26 August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B7ABA-DC78-A989-1515-DA967DDB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182E4-57B0-C7ED-EF93-089DD278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59007-A7D2-484D-B045-20F01AFEB211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61214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1" descr="iw3htp5_04_CSS_pt1_Page_43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7E072-C09E-3946-B001-3A7179E8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E12CF0-EA7C-420B-B5BB-50095CF0CB4D}" type="datetime3">
              <a:rPr lang="en-US" smtClean="0"/>
              <a:t>26 August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12034-9934-063B-66BD-346DA4EB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7B70A-FB27-DDA9-9D49-860955DD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59007-A7D2-484D-B045-20F01AFEB211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90426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1" descr="iw3htp5_04_CSS_pt1_Page_44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39DAB-1483-8EEF-4BEF-A01807D0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E8E40B-D0EA-48C4-9461-88E8B25EB801}" type="datetime3">
              <a:rPr lang="en-US" smtClean="0"/>
              <a:t>26 August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0F826-C5E4-CDED-C0B6-21BF07CA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6A958-CF6F-2271-5365-90B882F2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59007-A7D2-484D-B045-20F01AFEB211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35854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b="1" i="1" dirty="0">
                <a:latin typeface="Lucida Console" pitchFamily="49" charset="0"/>
              </a:rPr>
              <a:t>margin</a:t>
            </a:r>
            <a:r>
              <a:rPr lang="en-US" b="1" i="1" dirty="0"/>
              <a:t> and </a:t>
            </a:r>
            <a:r>
              <a:rPr lang="en-US" b="1" i="1" dirty="0">
                <a:latin typeface="Lucida Console" pitchFamily="49" charset="0"/>
              </a:rPr>
              <a:t>padding</a:t>
            </a:r>
            <a:r>
              <a:rPr lang="en-US" b="1" i="1" dirty="0"/>
              <a:t> Properties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The </a:t>
            </a:r>
            <a:r>
              <a:rPr lang="en-US" b="1" dirty="0">
                <a:latin typeface="Lucida Console" pitchFamily="49" charset="0"/>
              </a:rPr>
              <a:t>margin</a:t>
            </a:r>
            <a:r>
              <a:rPr lang="en-US" dirty="0"/>
              <a:t> property sets the space between the outside of an element’s border and all other content on the page.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The </a:t>
            </a:r>
            <a:r>
              <a:rPr lang="en-US" b="1" dirty="0">
                <a:latin typeface="Lucida Console" pitchFamily="49" charset="0"/>
              </a:rPr>
              <a:t>padding</a:t>
            </a:r>
            <a:r>
              <a:rPr lang="en-US" dirty="0"/>
              <a:t> property determines the distance between the content inside an element and the inside of the element’s border.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Margins for individual sides of an element can be specified by using the properties </a:t>
            </a:r>
            <a:r>
              <a:rPr lang="en-US" dirty="0">
                <a:latin typeface="Lucida Console" pitchFamily="49" charset="0"/>
              </a:rPr>
              <a:t>margin-top</a:t>
            </a:r>
            <a:r>
              <a:rPr lang="en-US" dirty="0"/>
              <a:t>, </a:t>
            </a:r>
            <a:r>
              <a:rPr lang="en-US" dirty="0">
                <a:latin typeface="Lucida Console" pitchFamily="49" charset="0"/>
              </a:rPr>
              <a:t>margin-right</a:t>
            </a:r>
            <a:r>
              <a:rPr lang="en-US" dirty="0"/>
              <a:t>, </a:t>
            </a:r>
            <a:r>
              <a:rPr lang="en-US" dirty="0">
                <a:latin typeface="Lucida Console" pitchFamily="49" charset="0"/>
              </a:rPr>
              <a:t>margin-left</a:t>
            </a:r>
            <a:r>
              <a:rPr lang="en-US" dirty="0"/>
              <a:t> and </a:t>
            </a:r>
            <a:r>
              <a:rPr lang="en-US" dirty="0">
                <a:latin typeface="Lucida Console" pitchFamily="49" charset="0"/>
              </a:rPr>
              <a:t>margin-bottom</a:t>
            </a:r>
            <a:r>
              <a:rPr lang="en-US" dirty="0"/>
              <a:t>.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Padding can be specified in the same way, using </a:t>
            </a:r>
            <a:r>
              <a:rPr lang="en-US" dirty="0">
                <a:latin typeface="Lucida Console" pitchFamily="49" charset="0"/>
              </a:rPr>
              <a:t>padding-top</a:t>
            </a:r>
            <a:r>
              <a:rPr lang="en-US" dirty="0"/>
              <a:t>, </a:t>
            </a:r>
            <a:r>
              <a:rPr lang="en-US" dirty="0">
                <a:latin typeface="Lucida Console" pitchFamily="49" charset="0"/>
              </a:rPr>
              <a:t>padding-right</a:t>
            </a:r>
            <a:r>
              <a:rPr lang="en-US" dirty="0"/>
              <a:t>, </a:t>
            </a:r>
            <a:r>
              <a:rPr lang="en-US" dirty="0">
                <a:latin typeface="Lucida Console" pitchFamily="49" charset="0"/>
              </a:rPr>
              <a:t>padding-left</a:t>
            </a:r>
            <a:r>
              <a:rPr lang="en-US" dirty="0"/>
              <a:t> and </a:t>
            </a:r>
            <a:r>
              <a:rPr lang="en-US" dirty="0">
                <a:latin typeface="Lucida Console" pitchFamily="49" charset="0"/>
              </a:rPr>
              <a:t>padding-bottom</a:t>
            </a:r>
            <a:r>
              <a:rPr lang="en-US" dirty="0"/>
              <a:t>. 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Box Model and Text Flow (Cont.)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460BA-8674-9518-183D-37B01439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57C07C-656B-4596-9AB5-15F230F826C5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251DB-8555-642E-B591-36D9A8C1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2BB10-0523-A713-A173-67AC63B8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14432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65D5-AEE0-184D-FC35-888631E9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Positioning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4E2F-D0E9-CE89-258D-4BD86AF82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Positioning Types:</a:t>
            </a:r>
            <a:endParaRPr lang="en-US" dirty="0"/>
          </a:p>
          <a:p>
            <a:pPr lvl="1"/>
            <a:r>
              <a:rPr lang="en-US" b="1" dirty="0"/>
              <a:t>Static:</a:t>
            </a:r>
            <a:r>
              <a:rPr lang="en-US" dirty="0"/>
              <a:t> Default; elements are positioned as they appear in the document flow.</a:t>
            </a:r>
          </a:p>
          <a:p>
            <a:pPr lvl="1"/>
            <a:r>
              <a:rPr lang="en-US" b="1" dirty="0"/>
              <a:t>Relative:</a:t>
            </a:r>
            <a:r>
              <a:rPr lang="en-US" dirty="0"/>
              <a:t> Positioned relative to its normal position.</a:t>
            </a:r>
          </a:p>
          <a:p>
            <a:pPr lvl="1"/>
            <a:r>
              <a:rPr lang="en-US" b="1" dirty="0"/>
              <a:t>Absolute:</a:t>
            </a:r>
            <a:r>
              <a:rPr lang="en-US" dirty="0"/>
              <a:t> Positioned relative to its nearest positioned ancestor.</a:t>
            </a:r>
          </a:p>
          <a:p>
            <a:pPr lvl="1"/>
            <a:r>
              <a:rPr lang="en-US" b="1" dirty="0"/>
              <a:t>Fixed:</a:t>
            </a:r>
            <a:r>
              <a:rPr lang="en-US" dirty="0"/>
              <a:t> Positioned relative to the viewport, remains fixed when scrolling.</a:t>
            </a:r>
          </a:p>
          <a:p>
            <a:pPr lvl="1"/>
            <a:r>
              <a:rPr lang="en-US" b="1" dirty="0"/>
              <a:t>Sticky:</a:t>
            </a:r>
            <a:r>
              <a:rPr lang="en-US" dirty="0"/>
              <a:t> Toggles between relative and fixed, depending on scroll position.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97344-C087-3480-FD11-0782C2DA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717192-56A1-4B26-BDB0-8693BF558CB5}" type="datetime3">
              <a:rPr lang="en-US" smtClean="0"/>
              <a:pPr>
                <a:defRPr/>
              </a:pPr>
              <a:t>26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1DA04-7FB5-37CC-169D-010E4DBC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EF7D-56D8-B961-E944-0361C9B2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80602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18FD-0247-A3F8-3901-4C2AF922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E401-6EF1-C4AF-6D18-D41011E02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Flexbox?</a:t>
            </a:r>
          </a:p>
          <a:p>
            <a:pPr lvl="1"/>
            <a:r>
              <a:rPr lang="en-US" dirty="0"/>
              <a:t>A CSS layout module designed for one-dimensional layouts. Useful for aligning items in a row or column.</a:t>
            </a:r>
          </a:p>
          <a:p>
            <a:r>
              <a:rPr lang="en-US" u="sng" dirty="0"/>
              <a:t>Key Properties:</a:t>
            </a:r>
          </a:p>
          <a:p>
            <a:pPr lvl="1"/>
            <a:r>
              <a:rPr lang="en-US" b="1" dirty="0"/>
              <a:t>Display: </a:t>
            </a:r>
            <a:r>
              <a:rPr lang="en-US" dirty="0">
                <a:latin typeface="Consolas" panose="020B0609020204030204" pitchFamily="49" charset="0"/>
              </a:rPr>
              <a:t>display: flex; or display: inline-flex; to activate flexbox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Flex Direction: </a:t>
            </a:r>
            <a:r>
              <a:rPr lang="en-US" dirty="0">
                <a:latin typeface="Consolas" panose="020B0609020204030204" pitchFamily="49" charset="0"/>
              </a:rPr>
              <a:t>flex-direction: row | column | row-reverse | column-reverse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Justify Content: </a:t>
            </a:r>
            <a:r>
              <a:rPr lang="en-US" dirty="0">
                <a:latin typeface="Consolas" panose="020B0609020204030204" pitchFamily="49" charset="0"/>
              </a:rPr>
              <a:t>justify-content: flex-start | flex-end | center | space-between | space-around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Align Items: </a:t>
            </a:r>
            <a:r>
              <a:rPr lang="en-US" dirty="0">
                <a:latin typeface="Consolas" panose="020B0609020204030204" pitchFamily="49" charset="0"/>
              </a:rPr>
              <a:t>align-items: flex-start | flex-end | center | baseline | stretch</a:t>
            </a:r>
            <a:r>
              <a:rPr lang="en-US" dirty="0"/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14546-B996-01B8-E3EC-5B05F739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717192-56A1-4B26-BDB0-8693BF558CB5}" type="datetime3">
              <a:rPr lang="en-US" smtClean="0"/>
              <a:pPr>
                <a:defRPr/>
              </a:pPr>
              <a:t>26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4083E-B408-43EC-ABF1-9376D1F9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BE5F-6199-773C-0289-A2AC3BC4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75799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18FD-0247-A3F8-3901-4C2AF922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E401-6EF1-C4AF-6D18-D41011E02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14546-B996-01B8-E3EC-5B05F739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717192-56A1-4B26-BDB0-8693BF558CB5}" type="datetime3">
              <a:rPr lang="en-US" smtClean="0"/>
              <a:pPr>
                <a:defRPr/>
              </a:pPr>
              <a:t>26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4083E-B408-43EC-ABF1-9376D1F9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BE5F-6199-773C-0289-A2AC3BC4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D3CF4-1C7E-7F92-BEAF-171E144ADE88}"/>
              </a:ext>
            </a:extLst>
          </p:cNvPr>
          <p:cNvSpPr txBox="1"/>
          <p:nvPr/>
        </p:nvSpPr>
        <p:spPr>
          <a:xfrm>
            <a:off x="88900" y="1263647"/>
            <a:ext cx="6666660" cy="11695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"flex-container"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Item 1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Item 2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Item 3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0127F-BE37-92E4-1389-EFCF3A0856E1}"/>
              </a:ext>
            </a:extLst>
          </p:cNvPr>
          <p:cNvSpPr txBox="1"/>
          <p:nvPr/>
        </p:nvSpPr>
        <p:spPr>
          <a:xfrm>
            <a:off x="88900" y="2374459"/>
            <a:ext cx="6666660" cy="418576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.flex-container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Enables Flexbox */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column-reverse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Centers items horizontally */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Centers items vertically */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Height of the flex container */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#f0f0f0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dashed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.flex-item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#4caf50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28A981-8254-547A-A2D2-3F3022312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512" y="5300821"/>
            <a:ext cx="5536260" cy="124999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30302554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196A-1645-6EF3-A297-4E775464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CD54-AC50-E4DC-F39C-1ED774EE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Color Model?</a:t>
            </a:r>
          </a:p>
          <a:p>
            <a:pPr lvl="1"/>
            <a:r>
              <a:rPr lang="en-US" dirty="0"/>
              <a:t>A color model is an abstract mathematical model describing the way colors can be represented as tuples of numbers, typically as three or four values or color components.</a:t>
            </a:r>
          </a:p>
          <a:p>
            <a:r>
              <a:rPr lang="en-US" dirty="0"/>
              <a:t>Common Color Models in CSS:</a:t>
            </a:r>
          </a:p>
          <a:p>
            <a:pPr lvl="1"/>
            <a:r>
              <a:rPr lang="en-US" dirty="0"/>
              <a:t>RGB (Red, Green, Blue)</a:t>
            </a:r>
          </a:p>
          <a:p>
            <a:pPr lvl="1"/>
            <a:r>
              <a:rPr lang="en-US" dirty="0"/>
              <a:t>HSL (Hue, Saturation, Lightness)</a:t>
            </a:r>
          </a:p>
          <a:p>
            <a:pPr lvl="1"/>
            <a:r>
              <a:rPr lang="en-US" dirty="0"/>
              <a:t>Hexadecimal (Hex)</a:t>
            </a:r>
          </a:p>
          <a:p>
            <a:pPr lvl="1"/>
            <a:r>
              <a:rPr lang="en-US" dirty="0"/>
              <a:t>RGBA (RGB with Alpha)</a:t>
            </a:r>
          </a:p>
          <a:p>
            <a:pPr lvl="1"/>
            <a:r>
              <a:rPr lang="en-US" dirty="0"/>
              <a:t>HSLA (HSL with Alpha)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A7435-2590-F028-B70A-43E2C786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717192-56A1-4B26-BDB0-8693BF558CB5}" type="datetime3">
              <a:rPr lang="en-US" smtClean="0"/>
              <a:pPr>
                <a:defRPr/>
              </a:pPr>
              <a:t>26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E85BA-26BB-4764-7BB9-89F5E335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6BF1-E629-A173-FF74-E9130ACC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574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1055"/>
            <a:ext cx="9096375" cy="5731228"/>
          </a:xfrm>
        </p:spPr>
        <p:txBody>
          <a:bodyPr/>
          <a:lstStyle/>
          <a:p>
            <a:pPr algn="just"/>
            <a:endParaRPr lang="en-US" b="1" dirty="0"/>
          </a:p>
          <a:p>
            <a:pPr algn="just"/>
            <a:r>
              <a:rPr lang="en-US" dirty="0"/>
              <a:t>CSS is used to define styles for your web pages, including the design, layout and variations in display for different devices and screen sizes. 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70B97-B9EE-B256-0933-4C2A8526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06415-8B0D-41D3-BFE3-329D9BE40C25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1DBC9-A10F-842E-D35F-7EE5787F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AFE7B-9761-7BB6-B411-BC53E6DE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78278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196A-1645-6EF3-A297-4E775464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and RGBA Color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CD54-AC50-E4DC-F39C-1ED774EE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RGB (Red, Green, Blue):</a:t>
            </a:r>
          </a:p>
          <a:p>
            <a:pPr lvl="1"/>
            <a:r>
              <a:rPr lang="en-US" dirty="0"/>
              <a:t>A model for representing colors based on the combination of red, green, and blue light.</a:t>
            </a:r>
          </a:p>
          <a:p>
            <a:pPr lvl="1"/>
            <a:r>
              <a:rPr lang="en-US" dirty="0"/>
              <a:t>Each color component (R, G, B) has a value between 0 and 255.</a:t>
            </a:r>
          </a:p>
          <a:p>
            <a:pPr lvl="1"/>
            <a:r>
              <a:rPr lang="en-US" dirty="0"/>
              <a:t>Syntax: </a:t>
            </a:r>
            <a:r>
              <a:rPr lang="en-US" dirty="0" err="1"/>
              <a:t>rgb</a:t>
            </a:r>
            <a:r>
              <a:rPr lang="en-US" dirty="0"/>
              <a:t>(255, 0, 0) for red.</a:t>
            </a:r>
          </a:p>
          <a:p>
            <a:r>
              <a:rPr lang="en-US" dirty="0"/>
              <a:t>RGBA (Red, Green, Blue, Alpha):</a:t>
            </a:r>
          </a:p>
          <a:p>
            <a:pPr lvl="1"/>
            <a:r>
              <a:rPr lang="en-US" dirty="0"/>
              <a:t>Extends the RGB model to include an alpha channel for transparency.</a:t>
            </a:r>
          </a:p>
          <a:p>
            <a:pPr lvl="1"/>
            <a:r>
              <a:rPr lang="en-US" dirty="0"/>
              <a:t>The alpha value ranges from 0 (fully transparent) to 1 (fully opaque).</a:t>
            </a:r>
          </a:p>
          <a:p>
            <a:pPr lvl="1"/>
            <a:r>
              <a:rPr lang="en-US" dirty="0"/>
              <a:t>Syntax: </a:t>
            </a:r>
            <a:r>
              <a:rPr lang="en-US" dirty="0" err="1"/>
              <a:t>rgba</a:t>
            </a:r>
            <a:r>
              <a:rPr lang="en-US" dirty="0"/>
              <a:t>(255, 0, 0, 0.5) for semi-transparent red.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A7435-2590-F028-B70A-43E2C786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717192-56A1-4B26-BDB0-8693BF558CB5}" type="datetime3">
              <a:rPr lang="en-US" smtClean="0"/>
              <a:pPr>
                <a:defRPr/>
              </a:pPr>
              <a:t>26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E85BA-26BB-4764-7BB9-89F5E335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Md. Rafsan Jani, Dept. of CSE, Jahangirnagar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6BF1-E629-A173-FF74-E9130ACC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09977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196A-1645-6EF3-A297-4E775464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and RGBA Color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CD54-AC50-E4DC-F39C-1ED774EE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When to Use RGB/RGBA: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Digital Media and Screens: RGB is ideal for devices like monitors, TVs, and digital screens that use additive color mixing (combining red, green, and blue light to create colors).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Precise Control Over Colors: If you need exact control over each color channel (red, green, blue), RGB allows for fine-tuning of color shades.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Transparency Needs: Use RGBA when you want to control the transparency (alpha) of a color. This is especially useful for overlays, modals, and elements that need varying opacity.</a:t>
            </a:r>
          </a:p>
          <a:p>
            <a:pPr>
              <a:lnSpc>
                <a:spcPct val="120000"/>
              </a:lnSpc>
            </a:pPr>
            <a:r>
              <a:rPr lang="en-US" dirty="0"/>
              <a:t>Advantages: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Widespread Support: RGB and RGBA are supported across all browsers and devices, making them reliable for web development.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Direct Color Control: You can specify exact color values, making it easy to match colors across digital platforms.</a:t>
            </a:r>
          </a:p>
          <a:p>
            <a:pPr>
              <a:lnSpc>
                <a:spcPct val="120000"/>
              </a:lnSpc>
            </a:pPr>
            <a:r>
              <a:rPr lang="en-US" dirty="0"/>
              <a:t>Disadvantages: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Not Intuitive for Designers: RGB values can be less intuitive for design purposes, especially when adjusting lightness or saturation.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Accessibility Concerns: Managing color contrast for accessibility requires additional tools and checks when using RGB/RGBA.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A7435-2590-F028-B70A-43E2C786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717192-56A1-4B26-BDB0-8693BF558CB5}" type="datetime3">
              <a:rPr lang="en-US" smtClean="0"/>
              <a:pPr>
                <a:defRPr/>
              </a:pPr>
              <a:t>26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E85BA-26BB-4764-7BB9-89F5E335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Md. Rafsan Jani, Dept. of CSE, Jahangirnagar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6BF1-E629-A173-FF74-E9130ACC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92390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196A-1645-6EF3-A297-4E775464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Color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CD54-AC50-E4DC-F39C-1ED774EE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Hexadecimal Colors:</a:t>
            </a:r>
          </a:p>
          <a:p>
            <a:pPr lvl="1"/>
            <a:r>
              <a:rPr lang="en-US" dirty="0"/>
              <a:t>Represented as #RRGGBB where each pair of digits represents the intensity of red, green, and blue.</a:t>
            </a:r>
          </a:p>
          <a:p>
            <a:pPr lvl="1"/>
            <a:r>
              <a:rPr lang="en-US" dirty="0"/>
              <a:t>Each digit ranges from 00 to FF in hexadecimal notation (0-255 in decimal).</a:t>
            </a:r>
          </a:p>
          <a:p>
            <a:pPr lvl="1"/>
            <a:r>
              <a:rPr lang="en-US" dirty="0"/>
              <a:t>Short Notation: #RGB can be used as shorthand for #RRGGBB.</a:t>
            </a:r>
          </a:p>
          <a:p>
            <a:pPr lvl="1"/>
            <a:r>
              <a:rPr lang="en-US" dirty="0"/>
              <a:t>Syntax Examples:</a:t>
            </a:r>
          </a:p>
          <a:p>
            <a:pPr lvl="2"/>
            <a:r>
              <a:rPr lang="en-US" dirty="0"/>
              <a:t>#FF0000 for red.</a:t>
            </a:r>
          </a:p>
          <a:p>
            <a:pPr lvl="2"/>
            <a:r>
              <a:rPr lang="en-US" dirty="0"/>
              <a:t>#00FF00 for green.</a:t>
            </a:r>
          </a:p>
          <a:p>
            <a:pPr lvl="2"/>
            <a:r>
              <a:rPr lang="en-US" dirty="0"/>
              <a:t>#0000FF for blue.</a:t>
            </a:r>
          </a:p>
          <a:p>
            <a:pPr lvl="2"/>
            <a:r>
              <a:rPr lang="en-US" dirty="0"/>
              <a:t>#F00 is shorthand for #FF0000.</a:t>
            </a:r>
          </a:p>
          <a:p>
            <a:pPr lvl="2"/>
            <a:endParaRPr lang="en-US" dirty="0"/>
          </a:p>
          <a:p>
            <a:r>
              <a:rPr lang="en-US" dirty="0"/>
              <a:t>Adding Alpha with Hex:</a:t>
            </a:r>
          </a:p>
          <a:p>
            <a:pPr lvl="1"/>
            <a:r>
              <a:rPr lang="en-US" dirty="0"/>
              <a:t>hex values can include alpha for transparency: #RRGGBBAA.</a:t>
            </a:r>
          </a:p>
          <a:p>
            <a:pPr lvl="1"/>
            <a:r>
              <a:rPr lang="en-US" dirty="0"/>
              <a:t>Example: #FF000080 represents a semi-transparent red.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A7435-2590-F028-B70A-43E2C786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717192-56A1-4B26-BDB0-8693BF558CB5}" type="datetime3">
              <a:rPr lang="en-US" smtClean="0"/>
              <a:pPr>
                <a:defRPr/>
              </a:pPr>
              <a:t>26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E85BA-26BB-4764-7BB9-89F5E335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Md. Rafsan Jani, Dept. of CSE, Jahangirnagar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6BF1-E629-A173-FF74-E9130ACC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61912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196A-1645-6EF3-A297-4E775464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Color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CD54-AC50-E4DC-F39C-1ED774EE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When to Use Hex: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Web Design Standards: Hex is a staple in web design due to its simplicity and compatibility with web tools like color pickers and editors.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Design Consistency: When working with design systems or brand guidelines that specify colors in hex, it’s easier to maintain consistency across projects.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Simple Projects or Prototyping: Hex codes are short and easy to write, making them ideal for quick projects or prototyping.</a:t>
            </a:r>
          </a:p>
          <a:p>
            <a:pPr>
              <a:lnSpc>
                <a:spcPct val="120000"/>
              </a:lnSpc>
            </a:pPr>
            <a:r>
              <a:rPr lang="en-US" dirty="0"/>
              <a:t>Advantages: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Compact and Readable: Hexadecimal notation is concise and easy to remember (e.g., #FFFFFF for white, #000000 for black).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Browser Compatibility: Like RGB, hex values are universally supported across all browsers and devices.</a:t>
            </a:r>
          </a:p>
          <a:p>
            <a:pPr>
              <a:lnSpc>
                <a:spcPct val="120000"/>
              </a:lnSpc>
            </a:pPr>
            <a:r>
              <a:rPr lang="en-US" dirty="0"/>
              <a:t>Disadvantages: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Lacks Flexibility: Hex doesn’t natively support opacity or adjustments to saturation and lightness.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Color Adjustments are Tricky: Making slight changes to color (e.g., creating a lighter shade) requires converting to a different model or using a color picker.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A7435-2590-F028-B70A-43E2C786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717192-56A1-4B26-BDB0-8693BF558CB5}" type="datetime3">
              <a:rPr lang="en-US" smtClean="0"/>
              <a:pPr>
                <a:defRPr/>
              </a:pPr>
              <a:t>26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E85BA-26BB-4764-7BB9-89F5E335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Md. Rafsan Jani, Dept. of CSE, Jahangirnagar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6BF1-E629-A173-FF74-E9130ACC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52227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196A-1645-6EF3-A297-4E775464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HSL and HSLA Color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CD54-AC50-E4DC-F39C-1ED774EE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HSL (Hue, Saturation, Lightness):</a:t>
            </a:r>
          </a:p>
          <a:p>
            <a:pPr lvl="1"/>
            <a:r>
              <a:rPr lang="en-US" dirty="0"/>
              <a:t>A cylindrical-coordinate representation of colors, making it easier to conceptualize.</a:t>
            </a:r>
          </a:p>
          <a:p>
            <a:pPr lvl="1"/>
            <a:r>
              <a:rPr lang="en-US" dirty="0"/>
              <a:t>Hue: Represents the color type (0-360 degrees on a color wheel).</a:t>
            </a:r>
          </a:p>
          <a:p>
            <a:pPr lvl="1"/>
            <a:r>
              <a:rPr lang="en-US" dirty="0"/>
              <a:t>Saturation: Represents the intensity or purity of the color (0% to 100%).</a:t>
            </a:r>
          </a:p>
          <a:p>
            <a:pPr lvl="1"/>
            <a:r>
              <a:rPr lang="en-US" dirty="0"/>
              <a:t>Lightness: Represents the lightness or darkness of the color (0% to 100%).</a:t>
            </a:r>
          </a:p>
          <a:p>
            <a:pPr lvl="1"/>
            <a:r>
              <a:rPr lang="en-US" dirty="0"/>
              <a:t>Syntax: </a:t>
            </a:r>
            <a:r>
              <a:rPr lang="en-US" dirty="0" err="1"/>
              <a:t>hsl</a:t>
            </a:r>
            <a:r>
              <a:rPr lang="en-US" dirty="0"/>
              <a:t>(120, 100%, 50%) represents a fully saturated green.</a:t>
            </a:r>
          </a:p>
          <a:p>
            <a:r>
              <a:rPr lang="en-US" dirty="0"/>
              <a:t>HSLA (Hue, Saturation, Lightness, Alpha):</a:t>
            </a:r>
          </a:p>
          <a:p>
            <a:pPr lvl="1"/>
            <a:r>
              <a:rPr lang="en-US" dirty="0"/>
              <a:t>Adds an alpha channel for transparency, similar to RGBA.</a:t>
            </a:r>
          </a:p>
          <a:p>
            <a:pPr lvl="1"/>
            <a:r>
              <a:rPr lang="en-US" dirty="0"/>
              <a:t>Syntax: </a:t>
            </a:r>
            <a:r>
              <a:rPr lang="en-US" dirty="0" err="1"/>
              <a:t>hsla</a:t>
            </a:r>
            <a:r>
              <a:rPr lang="en-US" dirty="0"/>
              <a:t>(240, 100%, 50%, 0.5) represents a semi-transparent blue.</a:t>
            </a:r>
          </a:p>
          <a:p>
            <a:r>
              <a:rPr lang="en-US" dirty="0"/>
              <a:t>Why Use HSL/HSLA?</a:t>
            </a:r>
          </a:p>
          <a:p>
            <a:pPr lvl="1"/>
            <a:r>
              <a:rPr lang="en-US" dirty="0"/>
              <a:t>Easier to adjust colors programmatically (especially saturation and lightness).</a:t>
            </a:r>
          </a:p>
          <a:p>
            <a:pPr lvl="1"/>
            <a:r>
              <a:rPr lang="en-US" dirty="0"/>
              <a:t>More intuitive for certain design tasks, such as creating tints and shades.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A7435-2590-F028-B70A-43E2C786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717192-56A1-4B26-BDB0-8693BF558CB5}" type="datetime3">
              <a:rPr lang="en-US" smtClean="0"/>
              <a:pPr>
                <a:defRPr/>
              </a:pPr>
              <a:t>26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E85BA-26BB-4764-7BB9-89F5E335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Md. Rafsan Jani, Dept. of CSE, Jahangirnagar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6BF1-E629-A173-FF74-E9130ACC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2246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196A-1645-6EF3-A297-4E775464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HSL and HSLA Color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CD54-AC50-E4DC-F39C-1ED774EE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When to Use HSL/HSLA: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Design Flexibility: HSL is more intuitive for designers because it separates hue, saturation, and lightness, making it easier to manipulate colors for thematic consistency.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Creating Color Variants: If you need to generate tints, shades, or gradients, HSL provides a straightforward way to adjust lightness and saturation.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Theming and Styling: When working with CSS custom properties for theming, HSL can simplify the process of creating and modifying color schemes.</a:t>
            </a:r>
          </a:p>
          <a:p>
            <a:pPr>
              <a:lnSpc>
                <a:spcPct val="120000"/>
              </a:lnSpc>
            </a:pPr>
            <a:r>
              <a:rPr lang="en-US" dirty="0"/>
              <a:t>Advantages: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Intuitive for Designers: Adjusting hue, saturation, and lightness separately makes it easier to create aesthetically pleasing colors.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Supports Transparency: HSLA provides an alpha channel, allowing for easy control over opacity.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Easy Color Adjustments: You can quickly generate lighter or darker colors by adjusting the lightness value.</a:t>
            </a:r>
          </a:p>
          <a:p>
            <a:pPr>
              <a:lnSpc>
                <a:spcPct val="120000"/>
              </a:lnSpc>
            </a:pPr>
            <a:r>
              <a:rPr lang="en-US" dirty="0"/>
              <a:t>Disadvantages: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Limited Browser Support (Older Versions): Older browsers may not fully support HSL, though this is less of an issue today.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Not as Precise for Screens: While more intuitive for adjustments, HSL may not be as precise as RGB for exact digital color matching.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A7435-2590-F028-B70A-43E2C786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717192-56A1-4B26-BDB0-8693BF558CB5}" type="datetime3">
              <a:rPr lang="en-US" smtClean="0"/>
              <a:pPr>
                <a:defRPr/>
              </a:pPr>
              <a:t>26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E85BA-26BB-4764-7BB9-89F5E335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Md. Rafsan Jani, Dept. of CSE, Jahangirnagar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6BF1-E629-A173-FF74-E9130ACC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23975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7EE7-3040-77B1-0B91-19FF83D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the Right Color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8345E-71CC-69DB-14A0-5674A83C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to Use RGB/RGBA:</a:t>
            </a:r>
          </a:p>
          <a:p>
            <a:pPr lvl="1"/>
            <a:r>
              <a:rPr lang="en-US" dirty="0"/>
              <a:t>Ideal for digital displays and screens where red, green, and blue light combine to create colors.</a:t>
            </a:r>
          </a:p>
          <a:p>
            <a:pPr lvl="1"/>
            <a:r>
              <a:rPr lang="en-US" dirty="0"/>
              <a:t>Suitable for scenarios requiring direct control over individual color channels.</a:t>
            </a:r>
          </a:p>
          <a:p>
            <a:r>
              <a:rPr lang="en-US" dirty="0"/>
              <a:t>When to Use Hex:</a:t>
            </a:r>
          </a:p>
          <a:p>
            <a:pPr lvl="1"/>
            <a:r>
              <a:rPr lang="en-US" dirty="0"/>
              <a:t>Hex is compact and widely used for web colors.</a:t>
            </a:r>
          </a:p>
          <a:p>
            <a:pPr lvl="1"/>
            <a:r>
              <a:rPr lang="en-US" dirty="0"/>
              <a:t>Preferred for design consistency and when working with tools that provide hex values.</a:t>
            </a:r>
          </a:p>
          <a:p>
            <a:r>
              <a:rPr lang="en-US" dirty="0"/>
              <a:t>When to Use HSL/HSLA:</a:t>
            </a:r>
          </a:p>
          <a:p>
            <a:pPr lvl="1"/>
            <a:r>
              <a:rPr lang="en-US" dirty="0"/>
              <a:t>Best for tasks where color adjustments are frequent (e.g., changing saturation or lightness).</a:t>
            </a:r>
          </a:p>
          <a:p>
            <a:pPr lvl="1"/>
            <a:r>
              <a:rPr lang="en-US" dirty="0"/>
              <a:t>Easier for creating color themes and gradients.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2AA3E-9251-078C-CA2B-06053ECC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717192-56A1-4B26-BDB0-8693BF558CB5}" type="datetime3">
              <a:rPr lang="en-US" smtClean="0"/>
              <a:pPr>
                <a:defRPr/>
              </a:pPr>
              <a:t>26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6F47E-9067-7F75-31FD-B72618FC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99AB-B038-3108-6E2D-33323A3D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93566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media types </a:t>
            </a:r>
          </a:p>
          <a:p>
            <a:pPr lvl="1" eaLnBrk="1" hangingPunct="1"/>
            <a:r>
              <a:rPr lang="en-US" altLang="en-US"/>
              <a:t>allow you to decide what a page should look like depending on the kind of media being used to display the page</a:t>
            </a:r>
          </a:p>
          <a:p>
            <a:pPr lvl="1" eaLnBrk="1" hangingPunct="1"/>
            <a:r>
              <a:rPr lang="en-US" altLang="en-US"/>
              <a:t>Most common media type for a web page is the </a:t>
            </a:r>
            <a:r>
              <a:rPr lang="en-US" altLang="en-US">
                <a:latin typeface="Lucida Console" panose="020B0609040504020204" pitchFamily="49" charset="0"/>
              </a:rPr>
              <a:t>screen</a:t>
            </a:r>
            <a:r>
              <a:rPr lang="en-US" altLang="en-US"/>
              <a:t> media type, which is a standard computer monitor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Media Types and Media Queries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50BAB-7DFC-5F7F-1F72-05949889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B7B558-6D77-4451-A632-68F3B5503E7D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616FC-3C49-1BB8-9F8E-4100785A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35240-A496-BD48-7FB0-C3B9D2B2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69030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block of styles that </a:t>
            </a:r>
            <a:r>
              <a:rPr lang="en-US" altLang="en-US" dirty="0">
                <a:solidFill>
                  <a:srgbClr val="C00000"/>
                </a:solidFill>
              </a:rPr>
              <a:t>applies to all media types is declared by </a:t>
            </a:r>
            <a:r>
              <a:rPr lang="en-US" altLang="en-US" b="1" dirty="0">
                <a:solidFill>
                  <a:srgbClr val="C00000"/>
                </a:solidFill>
                <a:latin typeface="Lucida Console" panose="020B0609040504020204" pitchFamily="49" charset="0"/>
              </a:rPr>
              <a:t>@media all</a:t>
            </a:r>
            <a:r>
              <a:rPr lang="en-US" altLang="en-US" b="1" dirty="0"/>
              <a:t> </a:t>
            </a:r>
            <a:r>
              <a:rPr lang="en-US" altLang="en-US" dirty="0"/>
              <a:t>and enclosed in curly braces</a:t>
            </a:r>
          </a:p>
          <a:p>
            <a:pPr eaLnBrk="1" hangingPunct="1"/>
            <a:r>
              <a:rPr lang="en-US" altLang="en-US" dirty="0"/>
              <a:t>To create a block of styles that apply to a single media type such as </a:t>
            </a:r>
            <a:r>
              <a:rPr lang="en-US" altLang="en-US" dirty="0">
                <a:latin typeface="Lucida Console" panose="020B0609040504020204" pitchFamily="49" charset="0"/>
              </a:rPr>
              <a:t>print</a:t>
            </a:r>
            <a:r>
              <a:rPr lang="en-US" altLang="en-US" dirty="0"/>
              <a:t>, use </a:t>
            </a:r>
            <a:r>
              <a:rPr lang="en-US" altLang="en-US" b="1" dirty="0">
                <a:latin typeface="Lucida Console" panose="020B0609040504020204" pitchFamily="49" charset="0"/>
              </a:rPr>
              <a:t>@media print</a:t>
            </a:r>
            <a:r>
              <a:rPr lang="en-US" altLang="en-US" b="1" dirty="0"/>
              <a:t> </a:t>
            </a:r>
            <a:r>
              <a:rPr lang="en-US" altLang="en-US" dirty="0"/>
              <a:t>and enclose the style rules in curly braces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Media Types and Media Queries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1EA77-6B7E-8231-55BA-FFFDD188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328090-74DF-4331-B3C5-CBCD976247EB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52314-066F-3521-7847-D5D6B9FB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05423-69CE-46B9-5D67-B3533E34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47386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Other media types in CSS include:</a:t>
            </a:r>
          </a:p>
          <a:p>
            <a:pPr lvl="1" eaLnBrk="1" hangingPunct="1"/>
            <a:r>
              <a:rPr lang="en-US" altLang="en-US" dirty="0">
                <a:latin typeface="Lucida Console" panose="020B0609040504020204" pitchFamily="49" charset="0"/>
              </a:rPr>
              <a:t>handheld</a:t>
            </a:r>
          </a:p>
          <a:p>
            <a:pPr lvl="2" eaLnBrk="1" hangingPunct="1"/>
            <a:r>
              <a:rPr lang="en-US" altLang="en-US" dirty="0"/>
              <a:t>Designed for mobile Internet devices</a:t>
            </a:r>
          </a:p>
          <a:p>
            <a:pPr lvl="1" eaLnBrk="1" hangingPunct="1"/>
            <a:r>
              <a:rPr lang="en-US" altLang="en-US" dirty="0">
                <a:latin typeface="Lucida Console" panose="020B0609040504020204" pitchFamily="49" charset="0"/>
              </a:rPr>
              <a:t>braille</a:t>
            </a:r>
          </a:p>
          <a:p>
            <a:pPr lvl="2" eaLnBrk="1" hangingPunct="1"/>
            <a:r>
              <a:rPr lang="en-US" altLang="en-US" dirty="0"/>
              <a:t>For machines that can read or print web pages in braille</a:t>
            </a:r>
          </a:p>
          <a:p>
            <a:pPr lvl="1" eaLnBrk="1" hangingPunct="1"/>
            <a:r>
              <a:rPr lang="en-US" altLang="en-US" dirty="0">
                <a:latin typeface="Lucida Console" panose="020B0609040504020204" pitchFamily="49" charset="0"/>
              </a:rPr>
              <a:t>speech</a:t>
            </a:r>
          </a:p>
          <a:p>
            <a:pPr lvl="2" eaLnBrk="1" hangingPunct="1"/>
            <a:r>
              <a:rPr lang="en-US" altLang="en-US" dirty="0"/>
              <a:t>Allow the programmer to give a speech-synthesizing web browser more information about the content of the web page</a:t>
            </a:r>
          </a:p>
          <a:p>
            <a:pPr lvl="1" eaLnBrk="1" hangingPunct="1"/>
            <a:r>
              <a:rPr lang="en-US" altLang="en-US" dirty="0">
                <a:latin typeface="Lucida Console" panose="020B0609040504020204" pitchFamily="49" charset="0"/>
              </a:rPr>
              <a:t>print</a:t>
            </a:r>
          </a:p>
          <a:p>
            <a:pPr lvl="2" eaLnBrk="1" hangingPunct="1"/>
            <a:r>
              <a:rPr lang="en-US" altLang="en-US" dirty="0"/>
              <a:t>Affects a web page’s appearance when it is printed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Media Types and Media Queries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BDEB0-764D-AED7-A5F8-B7696A9D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33371-8B6B-4276-B42D-FA743F1A29A1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6F09A-5287-090B-F6DF-1B01028C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BB0B7-8E3C-0005-21E9-013BC3D3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978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1500" b="1" dirty="0"/>
              <a:t>Cascading</a:t>
            </a:r>
            <a:br>
              <a:rPr lang="en-US" sz="11500" b="1" dirty="0"/>
            </a:br>
            <a:r>
              <a:rPr lang="en-US" sz="11500" b="1" dirty="0"/>
              <a:t>+</a:t>
            </a:r>
            <a:br>
              <a:rPr lang="en-US" sz="11500" b="1" dirty="0"/>
            </a:br>
            <a:r>
              <a:rPr lang="en-US" sz="11500" b="1" dirty="0"/>
              <a:t>Style Sheet 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87BE26-DE7A-1B39-765A-49AE0E4C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34E14F-00F3-4C18-BA0C-473D88344C7D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94D196-5F2C-D22F-E074-C2823C1A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FADD0C-EBA6-E649-943E-4C0D99BD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54491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4.16 gives a simple classic example that applies one set of styles when the document is viewed on all media (including screens) other than a printer, and another when the document is printed. </a:t>
            </a:r>
          </a:p>
          <a:p>
            <a:pPr eaLnBrk="1" hangingPunct="1"/>
            <a:r>
              <a:rPr lang="en-US" altLang="en-US"/>
              <a:t>To see the difference, look at the screen captures below the paragraph or use the Print Preview feature in your browser if it has one.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Media Types and Media Queries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6BC71-4FD9-78F3-F5D3-3B917612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224A91-3D93-40D8-8C4B-1A0195973E24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71D69-7165-32CC-020C-EBE1D21F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BF46-7610-6451-05E0-8F663360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58456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1" descr="iw3htp5_04_CSS_pt1_Page_45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07D56-2487-A119-E76C-C6F1F3E8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637437-D8D9-471B-9037-D914316E1DE8}" type="datetime3">
              <a:rPr lang="en-US" smtClean="0"/>
              <a:t>26 August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6C58D-78FF-0984-01F3-BF0E0273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572EE-A1E4-FE7E-AB95-E1D22D89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59007-A7D2-484D-B045-20F01AFEB211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72912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1" descr="iw3htp5_04_CSS_pt1_Page_46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056E-54FC-FB07-08BD-AE25D674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7CEE7F-B8B9-4558-BB9B-8E0DBAAE3066}" type="datetime3">
              <a:rPr lang="en-US" smtClean="0"/>
              <a:t>26 August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E3FEA-B190-800C-DD25-557E6E9E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48A3-95A9-FE9C-C0E6-D4E38AC7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59007-A7D2-484D-B045-20F01AFEB211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52385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1" descr="iw3htp5_04_CSS_pt1_Page_47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0642B-9082-C205-E425-CEA0DF0C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FB70AF-BA9E-4EA5-B50C-FC3919892B8B}" type="datetime3">
              <a:rPr lang="en-US" smtClean="0"/>
              <a:t>26 August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87CB1-19F0-E5E1-947E-D1475C57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0B3EC-38AA-A3BD-DE4F-EDAC3A8E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59007-A7D2-484D-B045-20F01AFEB211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1324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1" descr="iw3htp5_04_CSS_pt1_Page_48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903E6-1AE2-8FEC-932C-D7B7DA29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47E98F-C23D-4E9C-826F-F2184A322B6C}" type="datetime3">
              <a:rPr lang="en-US" smtClean="0"/>
              <a:t>26 August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0D5E9-C367-624A-339E-2C6168E6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05C9C-FF6C-1731-1326-0867D677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59007-A7D2-484D-B045-20F01AFEB211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8057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hlinkClick r:id="rId3"/>
              </a:rPr>
              <a:t>https://www.w3schools.com/cssref/playdemo.asp?filename=playcss_grid-row-start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>
                <a:hlinkClick r:id="rId4"/>
              </a:rPr>
              <a:t>https://webaim.org/</a:t>
            </a:r>
            <a:r>
              <a:rPr lang="en-US" altLang="en-US" dirty="0"/>
              <a:t>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References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3B328-7DCD-7C62-2B2D-3F4E1673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0DDE8-2948-4A8A-BC5C-75441A962221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75F5B-7D37-C1F6-D1C7-5ED62432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AD526-010A-F97E-C590-11298CCA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989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-4759"/>
            <a:ext cx="9048750" cy="715960"/>
          </a:xfrm>
        </p:spPr>
        <p:txBody>
          <a:bodyPr/>
          <a:lstStyle/>
          <a:p>
            <a:r>
              <a:rPr lang="en-US" dirty="0"/>
              <a:t>The Stylesheet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A stylesheet is a </a:t>
            </a:r>
            <a:r>
              <a:rPr lang="en-US" dirty="0">
                <a:solidFill>
                  <a:srgbClr val="C00000"/>
                </a:solidFill>
              </a:rPr>
              <a:t>set of rules defining how an html element will be “presented” </a:t>
            </a:r>
            <a:r>
              <a:rPr lang="en-US" dirty="0"/>
              <a:t>in the browser.</a:t>
            </a:r>
            <a:br>
              <a:rPr lang="en-US" dirty="0"/>
            </a:br>
            <a:endParaRPr lang="en-US" dirty="0"/>
          </a:p>
          <a:p>
            <a:pPr algn="just"/>
            <a:r>
              <a:rPr lang="en-US" dirty="0"/>
              <a:t>These </a:t>
            </a:r>
            <a:r>
              <a:rPr lang="en-US" dirty="0">
                <a:solidFill>
                  <a:srgbClr val="C00000"/>
                </a:solidFill>
              </a:rPr>
              <a:t>rules are targeted to specific elements </a:t>
            </a:r>
            <a:r>
              <a:rPr lang="en-US" dirty="0"/>
              <a:t>in the html document.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E8568-2499-417B-AB19-12E2B5E2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0F4130-955E-45C6-812D-A05AC8DB2F2C}" type="datetime3">
              <a:rPr lang="en-US" smtClean="0"/>
              <a:t>26 August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CAED6-56E4-9E21-347F-0088B711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 Rafsan Jani, Dept. of CSE, Jahangirnagar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4E6EF-1152-C7A0-2C7C-01B78CAB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178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intro">
  <a:themeElements>
    <a:clrScheme name="intro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5456</TotalTime>
  <Pages>49</Pages>
  <Words>6366</Words>
  <Application>Microsoft Office PowerPoint</Application>
  <PresentationFormat>On-screen Show (4:3)</PresentationFormat>
  <Paragraphs>771</Paragraphs>
  <Slides>85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101" baseType="lpstr">
      <vt:lpstr>Arial</vt:lpstr>
      <vt:lpstr>AvenirLTStd-Heavy</vt:lpstr>
      <vt:lpstr>AvenirLTStd-Light</vt:lpstr>
      <vt:lpstr>Consolas</vt:lpstr>
      <vt:lpstr>Courier New</vt:lpstr>
      <vt:lpstr>DcvlmlRhkkcnTfljhlTheSansMonoConNormal</vt:lpstr>
      <vt:lpstr>Gill Sans MT</vt:lpstr>
      <vt:lpstr>Lucida Console</vt:lpstr>
      <vt:lpstr>Monotype Sorts</vt:lpstr>
      <vt:lpstr>QpgclrShsjgcNkmgqmUtopiaStd-Regular</vt:lpstr>
      <vt:lpstr>Times New Roman</vt:lpstr>
      <vt:lpstr>Verdana</vt:lpstr>
      <vt:lpstr>Wingdings</vt:lpstr>
      <vt:lpstr>Wingdings 2</vt:lpstr>
      <vt:lpstr>Wingdings 3</vt:lpstr>
      <vt:lpstr>1_intro</vt:lpstr>
      <vt:lpstr>PowerPoint Presentation</vt:lpstr>
      <vt:lpstr>Overview</vt:lpstr>
      <vt:lpstr>What is CSS?</vt:lpstr>
      <vt:lpstr>History</vt:lpstr>
      <vt:lpstr>History</vt:lpstr>
      <vt:lpstr>History</vt:lpstr>
      <vt:lpstr>Why Use CSS?</vt:lpstr>
      <vt:lpstr>PowerPoint Presentation</vt:lpstr>
      <vt:lpstr>The Stylesheet </vt:lpstr>
      <vt:lpstr>The Cascade</vt:lpstr>
      <vt:lpstr>How to use CSS?</vt:lpstr>
      <vt:lpstr>External Style Sheet</vt:lpstr>
      <vt:lpstr>External Style Sheet</vt:lpstr>
      <vt:lpstr>Internal Style Sheet</vt:lpstr>
      <vt:lpstr>Inline Style Sheet</vt:lpstr>
      <vt:lpstr>Cascading Order</vt:lpstr>
      <vt:lpstr>CSS Syntax</vt:lpstr>
      <vt:lpstr>CSS Syntax Example</vt:lpstr>
      <vt:lpstr>Types of CSS Selector</vt:lpstr>
      <vt:lpstr>CSS Properties and Values</vt:lpstr>
      <vt:lpstr>The element Selector</vt:lpstr>
      <vt:lpstr>The Element Selector</vt:lpstr>
      <vt:lpstr>The Element Selector</vt:lpstr>
      <vt:lpstr>The element Selector</vt:lpstr>
      <vt:lpstr>The id Selector</vt:lpstr>
      <vt:lpstr>The id Selector</vt:lpstr>
      <vt:lpstr>The Id Selector</vt:lpstr>
      <vt:lpstr>The Id Selector</vt:lpstr>
      <vt:lpstr>The class Selector</vt:lpstr>
      <vt:lpstr>The class Selector</vt:lpstr>
      <vt:lpstr>The class Selector</vt:lpstr>
      <vt:lpstr>The class Selector</vt:lpstr>
      <vt:lpstr>The class Selector</vt:lpstr>
      <vt:lpstr>The class Selector</vt:lpstr>
      <vt:lpstr>The class Selector</vt:lpstr>
      <vt:lpstr>Grouping Selectors</vt:lpstr>
      <vt:lpstr>CSS Font Family</vt:lpstr>
      <vt:lpstr>CSS Font Properties</vt:lpstr>
      <vt:lpstr>CSS Font Properties</vt:lpstr>
      <vt:lpstr>CSS Font-Size: Rem</vt:lpstr>
      <vt:lpstr>CSS Font-Size: em</vt:lpstr>
      <vt:lpstr>CSS Font-Size: em</vt:lpstr>
      <vt:lpstr>More Selectors</vt:lpstr>
      <vt:lpstr>CSS Comments</vt:lpstr>
      <vt:lpstr>CSS Selectors for Hierarchies</vt:lpstr>
      <vt:lpstr>Static Selector</vt:lpstr>
      <vt:lpstr>Static Selector</vt:lpstr>
      <vt:lpstr>Static Selector</vt:lpstr>
      <vt:lpstr>CSS Selectors for Areas</vt:lpstr>
      <vt:lpstr>CSS Selectors for Areas</vt:lpstr>
      <vt:lpstr>CSS Selectors for Areas</vt:lpstr>
      <vt:lpstr>Dynamic CSS Selectors</vt:lpstr>
      <vt:lpstr>Box Model and Text Flow </vt:lpstr>
      <vt:lpstr>Box Model and Text Flow (Cont.) </vt:lpstr>
      <vt:lpstr>PowerPoint Presentation</vt:lpstr>
      <vt:lpstr>Box Model and Text Flow (Cont.) </vt:lpstr>
      <vt:lpstr>PowerPoint Presentation</vt:lpstr>
      <vt:lpstr>PowerPoint Presentation</vt:lpstr>
      <vt:lpstr>PowerPoint Presentation</vt:lpstr>
      <vt:lpstr>Box Model and Text Flow (Cont.) </vt:lpstr>
      <vt:lpstr>PowerPoint Presentation</vt:lpstr>
      <vt:lpstr>PowerPoint Presentation</vt:lpstr>
      <vt:lpstr>PowerPoint Presentation</vt:lpstr>
      <vt:lpstr>PowerPoint Presentation</vt:lpstr>
      <vt:lpstr>Box Model and Text Flow (Cont.) </vt:lpstr>
      <vt:lpstr>CSS Positioning and Layout</vt:lpstr>
      <vt:lpstr>CSS Flexbox</vt:lpstr>
      <vt:lpstr>CSS Flexbox</vt:lpstr>
      <vt:lpstr>CSS Color Models</vt:lpstr>
      <vt:lpstr>RGB and RGBA Color Models</vt:lpstr>
      <vt:lpstr>RGB and RGBA Color Models</vt:lpstr>
      <vt:lpstr>Hexadecimal Color Model</vt:lpstr>
      <vt:lpstr>Hexadecimal Color Model</vt:lpstr>
      <vt:lpstr>HSL and HSLA Color Models</vt:lpstr>
      <vt:lpstr>HSL and HSLA Color Models</vt:lpstr>
      <vt:lpstr>Choosing the Right Color Model</vt:lpstr>
      <vt:lpstr>Media Types and Media Queries</vt:lpstr>
      <vt:lpstr>Media Types and Media Queries </vt:lpstr>
      <vt:lpstr>Media Types and Media Queries </vt:lpstr>
      <vt:lpstr>Media Types and Media Queries 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Jahangirnagar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PMSCS-620</dc:title>
  <dc:creator>Md. Rafsan Jani</dc:creator>
  <cp:lastModifiedBy>Md Rafsan Jani</cp:lastModifiedBy>
  <cp:revision>360</cp:revision>
  <cp:lastPrinted>2015-08-31T19:39:18Z</cp:lastPrinted>
  <dcterms:created xsi:type="dcterms:W3CDTF">1996-06-15T03:21:08Z</dcterms:created>
  <dcterms:modified xsi:type="dcterms:W3CDTF">2024-08-26T16:44:29Z</dcterms:modified>
</cp:coreProperties>
</file>