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7" r:id="rId1"/>
  </p:sldMasterIdLst>
  <p:notesMasterIdLst>
    <p:notesMasterId r:id="rId51"/>
  </p:notesMasterIdLst>
  <p:handoutMasterIdLst>
    <p:handoutMasterId r:id="rId52"/>
  </p:handoutMasterIdLst>
  <p:sldIdLst>
    <p:sldId id="621" r:id="rId2"/>
    <p:sldId id="622" r:id="rId3"/>
    <p:sldId id="276" r:id="rId4"/>
    <p:sldId id="299" r:id="rId5"/>
    <p:sldId id="300" r:id="rId6"/>
    <p:sldId id="277" r:id="rId7"/>
    <p:sldId id="298" r:id="rId8"/>
    <p:sldId id="278" r:id="rId9"/>
    <p:sldId id="279" r:id="rId10"/>
    <p:sldId id="280" r:id="rId11"/>
    <p:sldId id="281" r:id="rId12"/>
    <p:sldId id="282" r:id="rId13"/>
    <p:sldId id="283" r:id="rId14"/>
    <p:sldId id="538" r:id="rId15"/>
    <p:sldId id="320" r:id="rId16"/>
    <p:sldId id="284" r:id="rId17"/>
    <p:sldId id="296" r:id="rId18"/>
    <p:sldId id="285" r:id="rId19"/>
    <p:sldId id="533" r:id="rId20"/>
    <p:sldId id="286" r:id="rId21"/>
    <p:sldId id="297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535" r:id="rId35"/>
    <p:sldId id="290" r:id="rId36"/>
    <p:sldId id="319" r:id="rId37"/>
    <p:sldId id="291" r:id="rId38"/>
    <p:sldId id="537" r:id="rId39"/>
    <p:sldId id="536" r:id="rId40"/>
    <p:sldId id="292" r:id="rId41"/>
    <p:sldId id="293" r:id="rId42"/>
    <p:sldId id="294" r:id="rId43"/>
    <p:sldId id="295" r:id="rId44"/>
    <p:sldId id="315" r:id="rId45"/>
    <p:sldId id="316" r:id="rId46"/>
    <p:sldId id="317" r:id="rId47"/>
    <p:sldId id="534" r:id="rId48"/>
    <p:sldId id="318" r:id="rId49"/>
    <p:sldId id="259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9900"/>
    <a:srgbClr val="00FF00"/>
    <a:srgbClr val="0000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567" autoAdjust="0"/>
  </p:normalViewPr>
  <p:slideViewPr>
    <p:cSldViewPr snapToGrid="0">
      <p:cViewPr varScale="1">
        <p:scale>
          <a:sx n="79" d="100"/>
          <a:sy n="79" d="100"/>
        </p:scale>
        <p:origin x="1958" y="7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7B8264-548A-4B1E-9025-A1676792EA79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CFEC5-FB29-4136-8DDE-2D9A745C74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01F39-61E4-43A9-A9A3-53608CCBEFC0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2202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170EB-E08F-44A4-9602-7409E0C6F50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743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A0A66-62E4-466D-B89E-A26E9CB4C986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58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u="none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 September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498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5091-2716-429C-B123-9DBF479565AF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489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72F3E-6BA9-44C1-B672-7EDE87D0725E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45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AB93-F4EA-4447-A6A4-0DFA2976BBD4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626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114A-B583-4977-B357-310667F8DA4E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78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C0687-8700-41A8-BF89-906EEF1EB9B0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192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72D5-2E89-4437-B8FB-B2AA86EAF4C9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24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977C-9121-4C86-BDE7-F9911CDDF7AA}" type="datetime3">
              <a:rPr lang="en-US" smtClean="0"/>
              <a:t>2 September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593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2" y="6560220"/>
            <a:ext cx="110056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D2021-A773-4BD3-8FF6-E1DA7E849591}" type="datetime3">
              <a:rPr lang="en-US" smtClean="0"/>
              <a:t>2 September 2024</a:t>
            </a:fld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8599" y="6560220"/>
            <a:ext cx="6666661" cy="2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7907" y="6560220"/>
            <a:ext cx="109728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040" y="27923"/>
            <a:ext cx="9048750" cy="65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40" y="774263"/>
            <a:ext cx="9048750" cy="573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Line 10">
            <a:extLst>
              <a:ext uri="{FF2B5EF4-FFF2-40B4-BE49-F238E27FC236}">
                <a16:creationId xmlns:a16="http://schemas.microsoft.com/office/drawing/2014/main" id="{92F768E8-1F12-928A-4537-72AE3718B6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7" y="724800"/>
            <a:ext cx="9118833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/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32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4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etbootstrap.com/examples/gri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w3schools.com/bootstrap/bootstrap_glyphic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8915400" cy="4267200"/>
          </a:xfrm>
          <a:noFill/>
        </p:spPr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</a:rPr>
              <a:t>CSE-312</a:t>
            </a:r>
          </a:p>
          <a:p>
            <a:r>
              <a:rPr lang="en-US" sz="3600" b="1" dirty="0">
                <a:solidFill>
                  <a:schemeClr val="accent4"/>
                </a:solidFill>
              </a:rPr>
              <a:t>Web Design and Programming Lab-I</a:t>
            </a:r>
          </a:p>
          <a:p>
            <a:endParaRPr lang="en-US" sz="3600" b="1" dirty="0">
              <a:solidFill>
                <a:schemeClr val="accent4"/>
              </a:solidFill>
            </a:endParaRPr>
          </a:p>
          <a:p>
            <a:r>
              <a:rPr lang="en-US" sz="3600" b="1" dirty="0">
                <a:solidFill>
                  <a:schemeClr val="accent4"/>
                </a:solidFill>
              </a:rPr>
              <a:t>Lab-6: </a:t>
            </a:r>
            <a:r>
              <a:rPr lang="en-US" sz="4000" b="1" dirty="0">
                <a:solidFill>
                  <a:srgbClr val="00FF00"/>
                </a:solidFill>
              </a:rPr>
              <a:t>Bootstrap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14300" y="5105400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Computer Science and Engineering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Jahangirnagar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939458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Bootstrap CDN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/>
              <a:t>You must include the following Bootstrap’s CSS, JavaScript, and jQuery from </a:t>
            </a:r>
            <a:r>
              <a:rPr lang="en-US" altLang="en-US" sz="1600" dirty="0" err="1"/>
              <a:t>MaxCDN</a:t>
            </a:r>
            <a:r>
              <a:rPr lang="en-US" altLang="en-US" sz="1600" dirty="0"/>
              <a:t> into your web page.</a:t>
            </a:r>
          </a:p>
          <a:p>
            <a:pPr>
              <a:buNone/>
            </a:pPr>
            <a:r>
              <a:rPr lang="en-US" altLang="en-US" sz="1600" dirty="0"/>
              <a:t>  </a:t>
            </a:r>
            <a:r>
              <a:rPr lang="en-US" altLang="en-US" sz="2000" dirty="0"/>
              <a:t>  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compiled and minified CSS --&gt;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="https://maxcdn.bootstrapcdn.com/bootstrap/4.5.2/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/bootstrap.min.css"&gt;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jQuery library --&gt;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="https://ajax.googleapis.com/ajax/libs/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/3.5.1/jquery.min.js"&gt;&lt;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Popper JS --&gt;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="https://cdnjs.cloudflare.com/ajax/libs/popper.js/1.16.0/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/popper.min.js"&gt;&lt;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compiled JavaScript --&gt;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="https://maxcdn.bootstrapcdn.com/bootstrap/4.5.2/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/bootstrap.min.js"&gt;&lt;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dirty="0">
              <a:solidFill>
                <a:srgbClr val="C00000"/>
              </a:solidFill>
            </a:endParaRPr>
          </a:p>
          <a:p>
            <a:pPr algn="just"/>
            <a:r>
              <a:rPr lang="en-US" altLang="en-US" sz="2400" dirty="0">
                <a:solidFill>
                  <a:srgbClr val="C00000"/>
                </a:solidFill>
              </a:rPr>
              <a:t>Advantage of using the Bootstrap CDN</a:t>
            </a:r>
            <a:r>
              <a:rPr lang="en-US" altLang="en-US" sz="2400" dirty="0"/>
              <a:t>:</a:t>
            </a:r>
          </a:p>
          <a:p>
            <a:pPr lvl="1" algn="just"/>
            <a:r>
              <a:rPr lang="en-US" altLang="en-US" sz="2400" dirty="0"/>
              <a:t>Many users already have downloaded Bootstrap from </a:t>
            </a:r>
            <a:r>
              <a:rPr lang="en-US" altLang="en-US" sz="2400" dirty="0" err="1"/>
              <a:t>MaxCDN</a:t>
            </a:r>
            <a:r>
              <a:rPr lang="en-US" altLang="en-US" sz="2400" dirty="0"/>
              <a:t> when visiting another site. As a result, it will be loaded from cache when they visit your site, which leads to faster loading time. </a:t>
            </a:r>
          </a:p>
          <a:p>
            <a:pPr lvl="1" algn="just"/>
            <a:r>
              <a:rPr lang="en-US" altLang="en-US" sz="2400" dirty="0"/>
              <a:t>Also, most CDN's will make sure that once a user requests a file from it, it will be served from the server closest to them, which also leads to faster loading time.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Create Web Page with Bootstrap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 the HTML5 doctype</a:t>
            </a:r>
          </a:p>
          <a:p>
            <a:pPr lvl="1"/>
            <a:r>
              <a:rPr lang="en-US" altLang="en-US" dirty="0"/>
              <a:t>Bootstrap uses HTML elements and CSS properties that require the HTML5 doctype.</a:t>
            </a:r>
          </a:p>
          <a:p>
            <a:pPr lvl="1"/>
            <a:r>
              <a:rPr lang="en-US" altLang="en-US" dirty="0"/>
              <a:t>Always include the HTML5 doctype at the beginning of the page, along with the lang attribute and the correct character set: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&lt;!DOCTYPE html&gt;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&lt;html lang="</a:t>
            </a:r>
            <a:r>
              <a:rPr lang="en-US" altLang="en-US" dirty="0" err="1"/>
              <a:t>en</a:t>
            </a:r>
            <a:r>
              <a:rPr lang="en-US" altLang="en-US" dirty="0"/>
              <a:t>"&gt;</a:t>
            </a:r>
            <a:br>
              <a:rPr lang="en-US" altLang="en-US" dirty="0"/>
            </a:br>
            <a:r>
              <a:rPr lang="en-US" altLang="en-US" dirty="0"/>
              <a:t>  &lt;head&gt;</a:t>
            </a:r>
            <a:br>
              <a:rPr lang="en-US" altLang="en-US" dirty="0"/>
            </a:br>
            <a:r>
              <a:rPr lang="en-US" altLang="en-US" dirty="0"/>
              <a:t>    &lt;meta charset="utf-8"&gt; </a:t>
            </a:r>
            <a:br>
              <a:rPr lang="en-US" altLang="en-US" dirty="0"/>
            </a:br>
            <a:r>
              <a:rPr lang="en-US" altLang="en-US" dirty="0"/>
              <a:t>  &lt;/head&gt;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&lt;/html&gt;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Create Web Page with Bootstrap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Bootstrap is mobile-first</a:t>
            </a:r>
          </a:p>
          <a:p>
            <a:pPr lvl="1" algn="just"/>
            <a:r>
              <a:rPr lang="en-US" altLang="en-US" dirty="0"/>
              <a:t>Bootstrap  is designed to be responsive to mobile devices. Mobile-first styles are part of the core framework.</a:t>
            </a:r>
          </a:p>
          <a:p>
            <a:pPr lvl="1" algn="just"/>
            <a:r>
              <a:rPr lang="en-US" altLang="en-US" dirty="0"/>
              <a:t>To ensure proper rendering and touch zooming, add the following &lt;meta&gt; tag inside the &lt;head&gt; element:</a:t>
            </a:r>
          </a:p>
          <a:p>
            <a:pPr marL="457200" lvl="1" indent="0" algn="just">
              <a:buNone/>
            </a:pPr>
            <a:r>
              <a:rPr lang="en-US" sz="16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 algn="just">
              <a:buNone/>
            </a:pPr>
            <a:r>
              <a:rPr lang="en-US" sz="17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7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7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US" sz="17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US" sz="17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="width=device-width, initial scale=1"&gt;</a:t>
            </a:r>
          </a:p>
          <a:p>
            <a:pPr lvl="2" algn="just"/>
            <a:endParaRPr lang="en-US" altLang="en-US" dirty="0"/>
          </a:p>
          <a:p>
            <a:pPr lvl="2" algn="just"/>
            <a:r>
              <a:rPr lang="en-US" altLang="en-US" dirty="0"/>
              <a:t>The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width=device-width </a:t>
            </a:r>
            <a:r>
              <a:rPr lang="en-US" altLang="en-US" dirty="0"/>
              <a:t>part sets the width of the page to follow the screen-width of the device (which will vary depending on the device).</a:t>
            </a:r>
          </a:p>
          <a:p>
            <a:pPr lvl="2" algn="just"/>
            <a:r>
              <a:rPr lang="en-US" altLang="en-US" dirty="0"/>
              <a:t>The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initial scale=1 </a:t>
            </a:r>
            <a:r>
              <a:rPr lang="en-US" altLang="en-US" dirty="0"/>
              <a:t>part sets the initial zoom level when the page is first loaded by the browser.</a:t>
            </a:r>
          </a:p>
          <a:p>
            <a:pPr algn="just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Create Web Page with Bootstrap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3241" y="1143393"/>
            <a:ext cx="8592979" cy="3263504"/>
          </a:xfrm>
        </p:spPr>
        <p:txBody>
          <a:bodyPr/>
          <a:lstStyle/>
          <a:p>
            <a:r>
              <a:rPr lang="en-US" altLang="en-US" dirty="0"/>
              <a:t>Containers</a:t>
            </a:r>
          </a:p>
          <a:p>
            <a:pPr lvl="1"/>
            <a:r>
              <a:rPr lang="en-US" altLang="en-US" dirty="0"/>
              <a:t>Bootstrap also requires a containing element to wrap site contents.</a:t>
            </a:r>
          </a:p>
          <a:p>
            <a:pPr lvl="1"/>
            <a:r>
              <a:rPr lang="en-US" altLang="en-US" dirty="0"/>
              <a:t>Bootstrap comes with different containers: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.container</a:t>
            </a:r>
            <a:r>
              <a:rPr lang="en-US" altLang="en-US" dirty="0"/>
              <a:t>, class provides a responsive fixed width container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.container-fluid</a:t>
            </a:r>
            <a:r>
              <a:rPr lang="en-US" altLang="en-US" dirty="0"/>
              <a:t>, class provides a full width container, spanning the entire width of the viewport</a:t>
            </a:r>
          </a:p>
          <a:p>
            <a:pPr marL="914400" lvl="2" indent="0"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7D981-298B-40C7-A040-CF0ECBBB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4675626"/>
            <a:ext cx="7968073" cy="17251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Create Web Page with Bootstrap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3241" y="1143393"/>
            <a:ext cx="8132109" cy="3263504"/>
          </a:xfrm>
        </p:spPr>
        <p:txBody>
          <a:bodyPr/>
          <a:lstStyle/>
          <a:p>
            <a:r>
              <a:rPr lang="en-US" altLang="en-US" dirty="0"/>
              <a:t>Containers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8C70F8-7E86-48FC-8787-5BE66830C051}"/>
              </a:ext>
            </a:extLst>
          </p:cNvPr>
          <p:cNvGraphicFramePr>
            <a:graphicFrameLocks noGrp="1"/>
          </p:cNvGraphicFramePr>
          <p:nvPr/>
        </p:nvGraphicFramePr>
        <p:xfrm>
          <a:off x="672087" y="1749295"/>
          <a:ext cx="7843263" cy="28346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52911">
                  <a:extLst>
                    <a:ext uri="{9D8B030D-6E8A-4147-A177-3AD203B41FA5}">
                      <a16:colId xmlns:a16="http://schemas.microsoft.com/office/drawing/2014/main" val="1450561341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25579232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1090858322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1796514043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3822477636"/>
                    </a:ext>
                  </a:extLst>
                </a:gridCol>
                <a:gridCol w="1405288">
                  <a:extLst>
                    <a:ext uri="{9D8B030D-6E8A-4147-A177-3AD203B41FA5}">
                      <a16:colId xmlns:a16="http://schemas.microsoft.com/office/drawing/2014/main" val="637581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Extra small</a:t>
                      </a:r>
                      <a:br>
                        <a:rPr lang="en-US" dirty="0">
                          <a:effectLst/>
                          <a:latin typeface="Gill Sans MT" panose="020B0502020104020203" pitchFamily="34" charset="0"/>
                        </a:rPr>
                      </a:br>
                      <a:r>
                        <a:rPr lang="en-US" b="0" dirty="0">
                          <a:effectLst/>
                          <a:latin typeface="Gill Sans MT" panose="020B0502020104020203" pitchFamily="34" charset="0"/>
                        </a:rPr>
                        <a:t>&lt;576px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Small</a:t>
                      </a:r>
                      <a:br>
                        <a:rPr lang="en-US" dirty="0">
                          <a:effectLst/>
                          <a:latin typeface="Gill Sans MT" panose="020B0502020104020203" pitchFamily="34" charset="0"/>
                        </a:rPr>
                      </a:br>
                      <a:r>
                        <a:rPr lang="en-US" b="0" dirty="0">
                          <a:effectLst/>
                          <a:latin typeface="Gill Sans MT" panose="020B0502020104020203" pitchFamily="34" charset="0"/>
                        </a:rPr>
                        <a:t>≥576px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Medium</a:t>
                      </a:r>
                      <a:br>
                        <a:rPr lang="en-US" dirty="0">
                          <a:effectLst/>
                          <a:latin typeface="Gill Sans MT" panose="020B0502020104020203" pitchFamily="34" charset="0"/>
                        </a:rPr>
                      </a:br>
                      <a:r>
                        <a:rPr lang="en-US" b="0" dirty="0">
                          <a:effectLst/>
                          <a:latin typeface="Gill Sans MT" panose="020B0502020104020203" pitchFamily="34" charset="0"/>
                        </a:rPr>
                        <a:t>≥768px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Large</a:t>
                      </a:r>
                      <a:br>
                        <a:rPr lang="en-US">
                          <a:effectLst/>
                          <a:latin typeface="Gill Sans MT" panose="020B0502020104020203" pitchFamily="34" charset="0"/>
                        </a:rPr>
                      </a:br>
                      <a:r>
                        <a:rPr lang="en-US" b="0">
                          <a:effectLst/>
                          <a:latin typeface="Gill Sans MT" panose="020B0502020104020203" pitchFamily="34" charset="0"/>
                        </a:rPr>
                        <a:t>≥992px</a:t>
                      </a:r>
                      <a:endParaRPr lang="en-US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Extra large</a:t>
                      </a:r>
                      <a:br>
                        <a:rPr lang="en-US" dirty="0">
                          <a:effectLst/>
                          <a:latin typeface="Gill Sans MT" panose="020B0502020104020203" pitchFamily="34" charset="0"/>
                        </a:rPr>
                      </a:br>
                      <a:r>
                        <a:rPr lang="en-US" b="0" dirty="0">
                          <a:effectLst/>
                          <a:latin typeface="Gill Sans MT" panose="020B0502020104020203" pitchFamily="34" charset="0"/>
                        </a:rPr>
                        <a:t>≥1200px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7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.container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7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.container-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sm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6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.container-md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31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.container-lg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73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.container-xl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Gill Sans MT" panose="020B0502020104020203" pitchFamily="34" charset="0"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0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.container-fluid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Gill Sans MT" panose="020B0502020104020203" pitchFamily="34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977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Create Web Page with Bootstrap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ED183-E29F-49DE-A44D-C78F14F7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554"/>
            <a:ext cx="9144000" cy="4096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63967F-D9D7-441E-BBD3-A2B681D66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1852"/>
            <a:ext cx="9144000" cy="921188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29956699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Grids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Bootstrap’s grid system allows up to 12 columns across the page.</a:t>
            </a:r>
          </a:p>
          <a:p>
            <a:pPr algn="just"/>
            <a:r>
              <a:rPr lang="en-US" altLang="en-US" dirty="0"/>
              <a:t>If you do not want to use all 12 columns individually, you can group the columns together to create wider columns: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1500" dirty="0"/>
              <a:t>&lt;div class="col-md-12"&gt;Span 12 columns&lt;/div&gt;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1500" dirty="0"/>
              <a:t>&lt;div class="col-md-4"&gt;Span 4&lt;/div&gt;&lt;div class="col-md-4"&gt;Span 4&lt;/div&gt; &lt;div class="col-md-4"&gt;Span 4&lt;/div&gt;</a:t>
            </a:r>
            <a:endParaRPr lang="en-US" altLang="en-US" dirty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1500" dirty="0"/>
              <a:t>&lt;div class="col-md-4"&gt;Span 4&lt;/div&gt;&lt;div class="col-md-8"&gt;Span 8&lt;/div&gt;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1500" dirty="0"/>
              <a:t>&lt;div class="col-md-6"&gt;Span 6&lt;/div&gt;&lt;div class="col-md-6"&gt;Span 6&lt;/div&gt;</a:t>
            </a:r>
          </a:p>
          <a:p>
            <a:pPr algn="just"/>
            <a:r>
              <a:rPr lang="en-US" altLang="en-US" dirty="0"/>
              <a:t>Bootstrap's </a:t>
            </a:r>
            <a:r>
              <a:rPr lang="en-US" altLang="en-US" dirty="0">
                <a:solidFill>
                  <a:srgbClr val="C00000"/>
                </a:solidFill>
              </a:rPr>
              <a:t>grid system is responsive, and the columns will re-arrange automatically depending on the screen size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Bootstrap Grid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 grid system for creating rows &amp; columns for your content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https://getbootstrap.com/examples/grid/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63" y="2911875"/>
            <a:ext cx="8358473" cy="19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863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Grid Classes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Bootstrap grid system has five classes: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.col- </a:t>
            </a:r>
            <a:r>
              <a:rPr lang="en-US" altLang="en-US" sz="2000" dirty="0"/>
              <a:t>(extra small devices - screen width less than 576px)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.col-</a:t>
            </a:r>
            <a:r>
              <a:rPr lang="en-US" altLang="en-US" sz="2000" dirty="0" err="1">
                <a:solidFill>
                  <a:srgbClr val="C00000"/>
                </a:solidFill>
              </a:rPr>
              <a:t>sm</a:t>
            </a:r>
            <a:r>
              <a:rPr lang="en-US" altLang="en-US" sz="2000" dirty="0">
                <a:solidFill>
                  <a:srgbClr val="C00000"/>
                </a:solidFill>
              </a:rPr>
              <a:t>- </a:t>
            </a:r>
            <a:r>
              <a:rPr lang="en-US" altLang="en-US" sz="2000" dirty="0"/>
              <a:t>(small devices - screen width equal to or greater than 576px)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.col-md-</a:t>
            </a:r>
            <a:r>
              <a:rPr lang="en-US" altLang="en-US" sz="2000" dirty="0"/>
              <a:t> (medium devices - screen width equal to or greater than 768px)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.col-lg- </a:t>
            </a:r>
            <a:r>
              <a:rPr lang="en-US" altLang="en-US" sz="2000" dirty="0"/>
              <a:t>(large devices - screen width equal to or greater than 992px)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.col-xl-</a:t>
            </a:r>
            <a:r>
              <a:rPr lang="en-US" altLang="en-US" sz="2000" dirty="0"/>
              <a:t> (extra large devices - screen width equal to or greater than 1200px)</a:t>
            </a:r>
          </a:p>
          <a:p>
            <a:pPr marL="457200" lvl="1" indent="0">
              <a:buNone/>
            </a:pPr>
            <a:r>
              <a:rPr lang="en-US" altLang="en-US" dirty="0"/>
              <a:t>The classes above can be combined to create more dynamic and flexible layouts.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Size of Bootstrap Gird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64020B-85D7-481E-A4FA-05257DE88D12}"/>
              </a:ext>
            </a:extLst>
          </p:cNvPr>
          <p:cNvGraphicFramePr>
            <a:graphicFrameLocks noGrp="1"/>
          </p:cNvGraphicFramePr>
          <p:nvPr/>
        </p:nvGraphicFramePr>
        <p:xfrm>
          <a:off x="506025" y="1351597"/>
          <a:ext cx="8131950" cy="49693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56364">
                  <a:extLst>
                    <a:ext uri="{9D8B030D-6E8A-4147-A177-3AD203B41FA5}">
                      <a16:colId xmlns:a16="http://schemas.microsoft.com/office/drawing/2014/main" val="31564394"/>
                    </a:ext>
                  </a:extLst>
                </a:gridCol>
                <a:gridCol w="1354286">
                  <a:extLst>
                    <a:ext uri="{9D8B030D-6E8A-4147-A177-3AD203B41FA5}">
                      <a16:colId xmlns:a16="http://schemas.microsoft.com/office/drawing/2014/main" val="1997313751"/>
                    </a:ext>
                  </a:extLst>
                </a:gridCol>
                <a:gridCol w="1355325">
                  <a:extLst>
                    <a:ext uri="{9D8B030D-6E8A-4147-A177-3AD203B41FA5}">
                      <a16:colId xmlns:a16="http://schemas.microsoft.com/office/drawing/2014/main" val="1280442851"/>
                    </a:ext>
                  </a:extLst>
                </a:gridCol>
                <a:gridCol w="1355325">
                  <a:extLst>
                    <a:ext uri="{9D8B030D-6E8A-4147-A177-3AD203B41FA5}">
                      <a16:colId xmlns:a16="http://schemas.microsoft.com/office/drawing/2014/main" val="2716685496"/>
                    </a:ext>
                  </a:extLst>
                </a:gridCol>
                <a:gridCol w="1355325">
                  <a:extLst>
                    <a:ext uri="{9D8B030D-6E8A-4147-A177-3AD203B41FA5}">
                      <a16:colId xmlns:a16="http://schemas.microsoft.com/office/drawing/2014/main" val="4130115534"/>
                    </a:ext>
                  </a:extLst>
                </a:gridCol>
                <a:gridCol w="1355325">
                  <a:extLst>
                    <a:ext uri="{9D8B030D-6E8A-4147-A177-3AD203B41FA5}">
                      <a16:colId xmlns:a16="http://schemas.microsoft.com/office/drawing/2014/main" val="457548823"/>
                    </a:ext>
                  </a:extLst>
                </a:gridCol>
              </a:tblGrid>
              <a:tr h="955635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Extra small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&lt;576px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Small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Medium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≥768px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≥992px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Extra large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≥1200px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78354"/>
                  </a:ext>
                </a:extLst>
              </a:tr>
              <a:tr h="95563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Max container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None (auto)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08819"/>
                  </a:ext>
                </a:extLst>
              </a:tr>
              <a:tr h="6689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Class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.col-sm-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.col-md-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.col-lg-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.col-xl-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46410"/>
                  </a:ext>
                </a:extLst>
              </a:tr>
              <a:tr h="6689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 of columns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87641"/>
                  </a:ext>
                </a:extLst>
              </a:tr>
              <a:tr h="6689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Gutter width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30px (15px on each side of a column)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09799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Nestable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12447"/>
                  </a:ext>
                </a:extLst>
              </a:tr>
              <a:tr h="6689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Column ordering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27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122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1055"/>
            <a:ext cx="9251576" cy="573122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Responsive Web Design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What is Bootstrap?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History of Bootstrap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Bootstrap Advantages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How to use Bootstrap?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Container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Grid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Table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Image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Jumbotron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Buttons/ </a:t>
            </a:r>
            <a:r>
              <a:rPr lang="en-US" dirty="0" err="1">
                <a:solidFill>
                  <a:schemeClr val="tx2"/>
                </a:solidFill>
              </a:rPr>
              <a:t>Navs</a:t>
            </a:r>
            <a:r>
              <a:rPr lang="en-US" dirty="0">
                <a:solidFill>
                  <a:schemeClr val="tx2"/>
                </a:solidFill>
              </a:rPr>
              <a:t>/ Labels/ Icons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59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Bootstrap Grid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="row"&gt;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="col-*-*"&gt;&lt;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="col-*-*"&gt;&lt;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="row"&gt;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="col-*-*"&gt;&lt;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="col-*-*"&gt;&lt;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="col-*-*"&gt;&lt;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just"/>
            <a:r>
              <a:rPr lang="en-US" altLang="en-US" dirty="0"/>
              <a:t>First; create a row (&lt;div class="row"&gt;). Then, add the desired number of columns (tags with appropriate .col-*-*classes). Note that the first star (*) represents the responsiveness: </a:t>
            </a:r>
            <a:r>
              <a:rPr lang="en-US" altLang="en-US" dirty="0" err="1"/>
              <a:t>sm</a:t>
            </a:r>
            <a:r>
              <a:rPr lang="en-US" altLang="en-US" dirty="0"/>
              <a:t>, md, lg or xl, while the second star represents a number, which should add up to 12 for each row.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81"/>
            <a:ext cx="9075905" cy="530223"/>
          </a:xfrm>
        </p:spPr>
        <p:txBody>
          <a:bodyPr/>
          <a:lstStyle/>
          <a:p>
            <a:pPr algn="ctr"/>
            <a:r>
              <a:rPr lang="en-US" dirty="0"/>
              <a:t>Grid: Mobile, Tablet, &amp; Desktop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9" y="1506736"/>
            <a:ext cx="8304442" cy="1075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2" y="3104270"/>
            <a:ext cx="7937056" cy="27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038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6598" y="2285223"/>
            <a:ext cx="6270794" cy="2678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2949275" y="5187354"/>
            <a:ext cx="32423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00" spc="-4" dirty="0">
                <a:solidFill>
                  <a:srgbClr val="5B4283"/>
                </a:solidFill>
                <a:latin typeface="Arial"/>
                <a:cs typeface="Arial"/>
              </a:rPr>
              <a:t>How many grids in each</a:t>
            </a:r>
            <a:r>
              <a:rPr sz="1800" spc="-19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5B4283"/>
                </a:solidFill>
                <a:latin typeface="Arial"/>
                <a:cs typeface="Arial"/>
              </a:rPr>
              <a:t>box?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90AFA6-F2F1-7D20-D771-EBE74700E65D}"/>
              </a:ext>
            </a:extLst>
          </p:cNvPr>
          <p:cNvSpPr txBox="1">
            <a:spLocks/>
          </p:cNvSpPr>
          <p:nvPr/>
        </p:nvSpPr>
        <p:spPr bwMode="auto">
          <a:xfrm>
            <a:off x="35040" y="27923"/>
            <a:ext cx="9048750" cy="65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Grid</a:t>
            </a:r>
            <a:r>
              <a:rPr lang="en-US" sz="3600" spc="-30" dirty="0">
                <a:solidFill>
                  <a:srgbClr val="5B4283"/>
                </a:solidFill>
              </a:rPr>
              <a:t> </a:t>
            </a:r>
            <a:r>
              <a:rPr lang="en-US" sz="3600" spc="-4" dirty="0">
                <a:solidFill>
                  <a:srgbClr val="5B4283"/>
                </a:solidFill>
              </a:rPr>
              <a:t>Example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65526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36598" y="2209023"/>
            <a:ext cx="6270794" cy="2678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4" name="object 4"/>
          <p:cNvSpPr txBox="1"/>
          <p:nvPr/>
        </p:nvSpPr>
        <p:spPr>
          <a:xfrm>
            <a:off x="3476343" y="5248999"/>
            <a:ext cx="21893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00" spc="-4" dirty="0">
                <a:solidFill>
                  <a:srgbClr val="5B4283"/>
                </a:solidFill>
                <a:latin typeface="Arial"/>
                <a:cs typeface="Arial"/>
              </a:rPr>
              <a:t>4 grids x 3</a:t>
            </a:r>
            <a:r>
              <a:rPr sz="1800" spc="-38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5B4283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6608" y="2252672"/>
            <a:ext cx="6172187" cy="2731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1564555" y="2257122"/>
            <a:ext cx="1837373" cy="2731770"/>
          </a:xfrm>
          <a:custGeom>
            <a:avLst/>
            <a:gdLst/>
            <a:ahLst/>
            <a:cxnLst/>
            <a:rect l="l" t="t" r="r" b="b"/>
            <a:pathLst>
              <a:path w="2449830" h="2731770">
                <a:moveTo>
                  <a:pt x="0" y="0"/>
                </a:moveTo>
                <a:lnTo>
                  <a:pt x="2449795" y="0"/>
                </a:lnTo>
                <a:lnTo>
                  <a:pt x="2449795" y="2731494"/>
                </a:lnTo>
                <a:lnTo>
                  <a:pt x="0" y="27314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7" name="object 7"/>
          <p:cNvSpPr/>
          <p:nvPr/>
        </p:nvSpPr>
        <p:spPr>
          <a:xfrm>
            <a:off x="3604026" y="2257122"/>
            <a:ext cx="1837373" cy="2731770"/>
          </a:xfrm>
          <a:custGeom>
            <a:avLst/>
            <a:gdLst/>
            <a:ahLst/>
            <a:cxnLst/>
            <a:rect l="l" t="t" r="r" b="b"/>
            <a:pathLst>
              <a:path w="2449829" h="2731770">
                <a:moveTo>
                  <a:pt x="0" y="0"/>
                </a:moveTo>
                <a:lnTo>
                  <a:pt x="2449795" y="0"/>
                </a:lnTo>
                <a:lnTo>
                  <a:pt x="2449795" y="2731494"/>
                </a:lnTo>
                <a:lnTo>
                  <a:pt x="0" y="27314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8" name="object 8"/>
          <p:cNvSpPr/>
          <p:nvPr/>
        </p:nvSpPr>
        <p:spPr>
          <a:xfrm>
            <a:off x="5643499" y="2257122"/>
            <a:ext cx="1886426" cy="2731770"/>
          </a:xfrm>
          <a:custGeom>
            <a:avLst/>
            <a:gdLst/>
            <a:ahLst/>
            <a:cxnLst/>
            <a:rect l="l" t="t" r="r" b="b"/>
            <a:pathLst>
              <a:path w="2515234" h="2731770">
                <a:moveTo>
                  <a:pt x="0" y="0"/>
                </a:moveTo>
                <a:lnTo>
                  <a:pt x="2515194" y="0"/>
                </a:lnTo>
                <a:lnTo>
                  <a:pt x="2515194" y="2731494"/>
                </a:lnTo>
                <a:lnTo>
                  <a:pt x="0" y="27314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80B718-362F-032F-9541-07BA896E8162}"/>
              </a:ext>
            </a:extLst>
          </p:cNvPr>
          <p:cNvSpPr txBox="1">
            <a:spLocks/>
          </p:cNvSpPr>
          <p:nvPr/>
        </p:nvSpPr>
        <p:spPr bwMode="auto">
          <a:xfrm>
            <a:off x="35040" y="27923"/>
            <a:ext cx="9048750" cy="65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Grid</a:t>
            </a:r>
            <a:r>
              <a:rPr lang="en-US" sz="3600" spc="-30" dirty="0">
                <a:solidFill>
                  <a:srgbClr val="5B4283"/>
                </a:solidFill>
              </a:rPr>
              <a:t> </a:t>
            </a:r>
            <a:r>
              <a:rPr lang="en-US" sz="3600" spc="-4" dirty="0">
                <a:solidFill>
                  <a:srgbClr val="5B4283"/>
                </a:solidFill>
              </a:rPr>
              <a:t>Example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8118463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6099" y="2109349"/>
            <a:ext cx="2470701" cy="3555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62C946-1F19-3D44-D8F5-23508D24C47B}"/>
              </a:ext>
            </a:extLst>
          </p:cNvPr>
          <p:cNvSpPr txBox="1">
            <a:spLocks/>
          </p:cNvSpPr>
          <p:nvPr/>
        </p:nvSpPr>
        <p:spPr bwMode="auto">
          <a:xfrm>
            <a:off x="35040" y="27923"/>
            <a:ext cx="9048750" cy="65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Grid</a:t>
            </a:r>
            <a:r>
              <a:rPr lang="en-US" sz="3600" spc="-30" dirty="0">
                <a:solidFill>
                  <a:srgbClr val="5B4283"/>
                </a:solidFill>
              </a:rPr>
              <a:t> </a:t>
            </a:r>
            <a:r>
              <a:rPr lang="en-US" sz="3600" spc="-4" dirty="0">
                <a:solidFill>
                  <a:srgbClr val="5B4283"/>
                </a:solidFill>
              </a:rPr>
              <a:t>Example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213015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6099" y="2109349"/>
            <a:ext cx="2470701" cy="3555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4" name="object 4"/>
          <p:cNvSpPr/>
          <p:nvPr/>
        </p:nvSpPr>
        <p:spPr>
          <a:xfrm>
            <a:off x="4396139" y="2109349"/>
            <a:ext cx="3394061" cy="1562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4136732" y="3317483"/>
            <a:ext cx="697230" cy="318770"/>
          </a:xfrm>
          <a:custGeom>
            <a:avLst/>
            <a:gdLst/>
            <a:ahLst/>
            <a:cxnLst/>
            <a:rect l="l" t="t" r="r" b="b"/>
            <a:pathLst>
              <a:path w="929639" h="318769">
                <a:moveTo>
                  <a:pt x="929148" y="318311"/>
                </a:moveTo>
                <a:lnTo>
                  <a:pt x="0" y="0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4014069" y="3257952"/>
            <a:ext cx="138113" cy="119380"/>
          </a:xfrm>
          <a:custGeom>
            <a:avLst/>
            <a:gdLst/>
            <a:ahLst/>
            <a:cxnLst/>
            <a:rect l="l" t="t" r="r" b="b"/>
            <a:pathLst>
              <a:path w="184150" h="119380">
                <a:moveTo>
                  <a:pt x="183949" y="0"/>
                </a:moveTo>
                <a:lnTo>
                  <a:pt x="0" y="3497"/>
                </a:lnTo>
                <a:lnTo>
                  <a:pt x="143174" y="119069"/>
                </a:lnTo>
                <a:lnTo>
                  <a:pt x="18394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7" name="object 7"/>
          <p:cNvSpPr/>
          <p:nvPr/>
        </p:nvSpPr>
        <p:spPr>
          <a:xfrm>
            <a:off x="4142865" y="3656995"/>
            <a:ext cx="1605439" cy="419734"/>
          </a:xfrm>
          <a:custGeom>
            <a:avLst/>
            <a:gdLst/>
            <a:ahLst/>
            <a:cxnLst/>
            <a:rect l="l" t="t" r="r" b="b"/>
            <a:pathLst>
              <a:path w="2140585" h="419735">
                <a:moveTo>
                  <a:pt x="2140545" y="0"/>
                </a:moveTo>
                <a:lnTo>
                  <a:pt x="0" y="419249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8" name="object 8"/>
          <p:cNvSpPr/>
          <p:nvPr/>
        </p:nvSpPr>
        <p:spPr>
          <a:xfrm>
            <a:off x="4015590" y="4014494"/>
            <a:ext cx="136684" cy="123825"/>
          </a:xfrm>
          <a:custGeom>
            <a:avLst/>
            <a:gdLst/>
            <a:ahLst/>
            <a:cxnLst/>
            <a:rect l="l" t="t" r="r" b="b"/>
            <a:pathLst>
              <a:path w="182245" h="123825">
                <a:moveTo>
                  <a:pt x="157599" y="0"/>
                </a:moveTo>
                <a:lnTo>
                  <a:pt x="0" y="94999"/>
                </a:lnTo>
                <a:lnTo>
                  <a:pt x="181774" y="123524"/>
                </a:lnTo>
                <a:lnTo>
                  <a:pt x="1575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9" name="object 9"/>
          <p:cNvSpPr/>
          <p:nvPr/>
        </p:nvSpPr>
        <p:spPr>
          <a:xfrm>
            <a:off x="4216062" y="3635796"/>
            <a:ext cx="3035618" cy="1043305"/>
          </a:xfrm>
          <a:custGeom>
            <a:avLst/>
            <a:gdLst/>
            <a:ahLst/>
            <a:cxnLst/>
            <a:rect l="l" t="t" r="r" b="b"/>
            <a:pathLst>
              <a:path w="4047490" h="1043304">
                <a:moveTo>
                  <a:pt x="4047316" y="0"/>
                </a:moveTo>
                <a:lnTo>
                  <a:pt x="0" y="1043047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0" name="object 10"/>
          <p:cNvSpPr/>
          <p:nvPr/>
        </p:nvSpPr>
        <p:spPr>
          <a:xfrm>
            <a:off x="4090477" y="4617892"/>
            <a:ext cx="137636" cy="121920"/>
          </a:xfrm>
          <a:custGeom>
            <a:avLst/>
            <a:gdLst/>
            <a:ahLst/>
            <a:cxnLst/>
            <a:rect l="l" t="t" r="r" b="b"/>
            <a:pathLst>
              <a:path w="183514" h="121920">
                <a:moveTo>
                  <a:pt x="151724" y="0"/>
                </a:moveTo>
                <a:lnTo>
                  <a:pt x="0" y="104099"/>
                </a:lnTo>
                <a:lnTo>
                  <a:pt x="183149" y="121899"/>
                </a:lnTo>
                <a:lnTo>
                  <a:pt x="151724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14008" y="2995810"/>
          <a:ext cx="1773671" cy="1919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348">
                <a:tc>
                  <a:txBody>
                    <a:bodyPr/>
                    <a:lstStyle/>
                    <a:p>
                      <a:endParaRPr sz="3600"/>
                    </a:p>
                  </a:txBody>
                  <a:tcPr marL="0" marR="0" marT="0" marB="0">
                    <a:lnL w="28574">
                      <a:solidFill>
                        <a:srgbClr val="FFFFFF"/>
                      </a:solidFill>
                      <a:prstDash val="solid"/>
                    </a:lnL>
                    <a:lnR w="28574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898">
                <a:tc>
                  <a:txBody>
                    <a:bodyPr/>
                    <a:lstStyle/>
                    <a:p>
                      <a:endParaRPr sz="3600"/>
                    </a:p>
                  </a:txBody>
                  <a:tcPr marL="0" marR="0" marT="0" marB="0">
                    <a:lnL w="28574">
                      <a:solidFill>
                        <a:srgbClr val="FFFFFF"/>
                      </a:solidFill>
                      <a:prstDash val="solid"/>
                    </a:lnL>
                    <a:lnR w="28574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348">
                <a:tc>
                  <a:txBody>
                    <a:bodyPr/>
                    <a:lstStyle/>
                    <a:p>
                      <a:endParaRPr sz="3600"/>
                    </a:p>
                  </a:txBody>
                  <a:tcPr marL="0" marR="0" marT="0" marB="0">
                    <a:lnL w="28574">
                      <a:solidFill>
                        <a:srgbClr val="FFFFFF"/>
                      </a:solidFill>
                      <a:prstDash val="solid"/>
                    </a:lnL>
                    <a:lnR w="28574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E7A0C0A-CAEA-9723-3827-F58516E5C56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4925" y="28575"/>
            <a:ext cx="9048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Grid</a:t>
            </a:r>
            <a:r>
              <a:rPr lang="en-US" sz="3600" spc="-30" dirty="0">
                <a:solidFill>
                  <a:srgbClr val="5B4283"/>
                </a:solidFill>
              </a:rPr>
              <a:t> </a:t>
            </a:r>
            <a:r>
              <a:rPr lang="en-US" sz="3600" spc="-4" dirty="0">
                <a:solidFill>
                  <a:srgbClr val="5B4283"/>
                </a:solidFill>
              </a:rPr>
              <a:t>Example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2094199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22558" y="2476048"/>
            <a:ext cx="5898860" cy="190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4" name="object 4"/>
          <p:cNvSpPr txBox="1"/>
          <p:nvPr/>
        </p:nvSpPr>
        <p:spPr>
          <a:xfrm>
            <a:off x="2949260" y="4788199"/>
            <a:ext cx="32423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00" spc="-4" dirty="0">
                <a:solidFill>
                  <a:srgbClr val="5B4283"/>
                </a:solidFill>
                <a:latin typeface="Arial"/>
                <a:cs typeface="Arial"/>
              </a:rPr>
              <a:t>How many grids in each</a:t>
            </a:r>
            <a:r>
              <a:rPr sz="1800" spc="-19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5B4283"/>
                </a:solidFill>
                <a:latin typeface="Arial"/>
                <a:cs typeface="Arial"/>
              </a:rPr>
              <a:t>box?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F6911C-6717-4DF4-440C-CBBB9855603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4925" y="28575"/>
            <a:ext cx="9048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Grid</a:t>
            </a:r>
            <a:r>
              <a:rPr lang="en-US" sz="3600" spc="-30" dirty="0">
                <a:solidFill>
                  <a:srgbClr val="5B4283"/>
                </a:solidFill>
              </a:rPr>
              <a:t> </a:t>
            </a:r>
            <a:r>
              <a:rPr lang="en-US" sz="3600" spc="-4" dirty="0">
                <a:solidFill>
                  <a:srgbClr val="5B4283"/>
                </a:solidFill>
              </a:rPr>
              <a:t>Example 2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340394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6336" y="4788199"/>
            <a:ext cx="21893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00" spc="-4" dirty="0">
                <a:solidFill>
                  <a:srgbClr val="5B4283"/>
                </a:solidFill>
                <a:latin typeface="Arial"/>
                <a:cs typeface="Arial"/>
              </a:rPr>
              <a:t>6 grids x 2</a:t>
            </a:r>
            <a:r>
              <a:rPr sz="1800" spc="-38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5B4283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5755" y="2511336"/>
            <a:ext cx="5772476" cy="183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1779301" y="2437423"/>
            <a:ext cx="2728436" cy="2015489"/>
          </a:xfrm>
          <a:custGeom>
            <a:avLst/>
            <a:gdLst/>
            <a:ahLst/>
            <a:cxnLst/>
            <a:rect l="l" t="t" r="r" b="b"/>
            <a:pathLst>
              <a:path w="3637915" h="2015489">
                <a:moveTo>
                  <a:pt x="0" y="0"/>
                </a:moveTo>
                <a:lnTo>
                  <a:pt x="3637492" y="0"/>
                </a:lnTo>
                <a:lnTo>
                  <a:pt x="3637492" y="2015095"/>
                </a:lnTo>
                <a:lnTo>
                  <a:pt x="0" y="201509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4647107" y="2437423"/>
            <a:ext cx="2728436" cy="2015489"/>
          </a:xfrm>
          <a:custGeom>
            <a:avLst/>
            <a:gdLst/>
            <a:ahLst/>
            <a:cxnLst/>
            <a:rect l="l" t="t" r="r" b="b"/>
            <a:pathLst>
              <a:path w="3637915" h="2015489">
                <a:moveTo>
                  <a:pt x="0" y="0"/>
                </a:moveTo>
                <a:lnTo>
                  <a:pt x="3637492" y="0"/>
                </a:lnTo>
                <a:lnTo>
                  <a:pt x="3637492" y="2015095"/>
                </a:lnTo>
                <a:lnTo>
                  <a:pt x="0" y="201509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C6D8A1-0F3E-0799-3BCF-3FC324C195B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4925" y="28575"/>
            <a:ext cx="9048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Grid</a:t>
            </a:r>
            <a:r>
              <a:rPr lang="en-US" sz="3600" spc="-30" dirty="0">
                <a:solidFill>
                  <a:srgbClr val="5B4283"/>
                </a:solidFill>
              </a:rPr>
              <a:t> </a:t>
            </a:r>
            <a:r>
              <a:rPr lang="en-US" sz="3600" spc="-4" dirty="0">
                <a:solidFill>
                  <a:srgbClr val="5B4283"/>
                </a:solidFill>
              </a:rPr>
              <a:t>Example 2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6182364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45880" y="2144399"/>
            <a:ext cx="2245139" cy="302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98BACF-7230-FA6D-1E2F-0B21CEC6C2AF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4925" y="28575"/>
            <a:ext cx="9048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Grid</a:t>
            </a:r>
            <a:r>
              <a:rPr lang="en-US" sz="3600" spc="-30" dirty="0">
                <a:solidFill>
                  <a:srgbClr val="5B4283"/>
                </a:solidFill>
              </a:rPr>
              <a:t> </a:t>
            </a:r>
            <a:r>
              <a:rPr lang="en-US" sz="3600" spc="-4" dirty="0">
                <a:solidFill>
                  <a:srgbClr val="5B4283"/>
                </a:solidFill>
              </a:rPr>
              <a:t>Example 2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0480428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45880" y="2144399"/>
            <a:ext cx="2245139" cy="302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4" name="object 4"/>
          <p:cNvSpPr/>
          <p:nvPr/>
        </p:nvSpPr>
        <p:spPr>
          <a:xfrm>
            <a:off x="4493937" y="2144399"/>
            <a:ext cx="3164150" cy="1221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4128875" y="3307047"/>
            <a:ext cx="521970" cy="88265"/>
          </a:xfrm>
          <a:custGeom>
            <a:avLst/>
            <a:gdLst/>
            <a:ahLst/>
            <a:cxnLst/>
            <a:rect l="l" t="t" r="r" b="b"/>
            <a:pathLst>
              <a:path w="695960" h="88264">
                <a:moveTo>
                  <a:pt x="695698" y="0"/>
                </a:moveTo>
                <a:lnTo>
                  <a:pt x="0" y="87999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4000215" y="3332624"/>
            <a:ext cx="134779" cy="125095"/>
          </a:xfrm>
          <a:custGeom>
            <a:avLst/>
            <a:gdLst/>
            <a:ahLst/>
            <a:cxnLst/>
            <a:rect l="l" t="t" r="r" b="b"/>
            <a:pathLst>
              <a:path w="179704" h="125094">
                <a:moveTo>
                  <a:pt x="163649" y="0"/>
                </a:moveTo>
                <a:lnTo>
                  <a:pt x="0" y="84122"/>
                </a:lnTo>
                <a:lnTo>
                  <a:pt x="179449" y="124872"/>
                </a:lnTo>
                <a:lnTo>
                  <a:pt x="16364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7" name="object 7"/>
          <p:cNvSpPr/>
          <p:nvPr/>
        </p:nvSpPr>
        <p:spPr>
          <a:xfrm>
            <a:off x="4126607" y="3296422"/>
            <a:ext cx="2552700" cy="720725"/>
          </a:xfrm>
          <a:custGeom>
            <a:avLst/>
            <a:gdLst/>
            <a:ahLst/>
            <a:cxnLst/>
            <a:rect l="l" t="t" r="r" b="b"/>
            <a:pathLst>
              <a:path w="3403600" h="720725">
                <a:moveTo>
                  <a:pt x="3403043" y="0"/>
                </a:moveTo>
                <a:lnTo>
                  <a:pt x="0" y="720348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8" name="object 8"/>
          <p:cNvSpPr/>
          <p:nvPr/>
        </p:nvSpPr>
        <p:spPr>
          <a:xfrm>
            <a:off x="3999746" y="3955219"/>
            <a:ext cx="136684" cy="123189"/>
          </a:xfrm>
          <a:custGeom>
            <a:avLst/>
            <a:gdLst/>
            <a:ahLst/>
            <a:cxnLst/>
            <a:rect l="l" t="t" r="r" b="b"/>
            <a:pathLst>
              <a:path w="182245" h="123189">
                <a:moveTo>
                  <a:pt x="156099" y="0"/>
                </a:moveTo>
                <a:lnTo>
                  <a:pt x="0" y="97374"/>
                </a:lnTo>
                <a:lnTo>
                  <a:pt x="182174" y="123124"/>
                </a:lnTo>
                <a:lnTo>
                  <a:pt x="1560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9" name="object 9"/>
          <p:cNvSpPr/>
          <p:nvPr/>
        </p:nvSpPr>
        <p:spPr>
          <a:xfrm>
            <a:off x="2256541" y="3020697"/>
            <a:ext cx="1654493" cy="647065"/>
          </a:xfrm>
          <a:custGeom>
            <a:avLst/>
            <a:gdLst/>
            <a:ahLst/>
            <a:cxnLst/>
            <a:rect l="l" t="t" r="r" b="b"/>
            <a:pathLst>
              <a:path w="2205990" h="647064">
                <a:moveTo>
                  <a:pt x="0" y="0"/>
                </a:moveTo>
                <a:lnTo>
                  <a:pt x="2205895" y="0"/>
                </a:lnTo>
                <a:lnTo>
                  <a:pt x="2205895" y="646798"/>
                </a:lnTo>
                <a:lnTo>
                  <a:pt x="0" y="646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0" name="object 10"/>
          <p:cNvSpPr/>
          <p:nvPr/>
        </p:nvSpPr>
        <p:spPr>
          <a:xfrm>
            <a:off x="2256541" y="3667496"/>
            <a:ext cx="1654493" cy="647065"/>
          </a:xfrm>
          <a:custGeom>
            <a:avLst/>
            <a:gdLst/>
            <a:ahLst/>
            <a:cxnLst/>
            <a:rect l="l" t="t" r="r" b="b"/>
            <a:pathLst>
              <a:path w="2205990" h="647064">
                <a:moveTo>
                  <a:pt x="0" y="0"/>
                </a:moveTo>
                <a:lnTo>
                  <a:pt x="2205895" y="0"/>
                </a:lnTo>
                <a:lnTo>
                  <a:pt x="2205895" y="646798"/>
                </a:lnTo>
                <a:lnTo>
                  <a:pt x="0" y="646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461216-5182-AA64-4E74-89CAAD383539}"/>
              </a:ext>
            </a:extLst>
          </p:cNvPr>
          <p:cNvSpPr txBox="1">
            <a:spLocks/>
          </p:cNvSpPr>
          <p:nvPr/>
        </p:nvSpPr>
        <p:spPr bwMode="auto">
          <a:xfrm>
            <a:off x="35040" y="27923"/>
            <a:ext cx="9048750" cy="65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Grid</a:t>
            </a:r>
            <a:r>
              <a:rPr lang="en-US" sz="3600" spc="-30" dirty="0">
                <a:solidFill>
                  <a:srgbClr val="5B4283"/>
                </a:solidFill>
              </a:rPr>
              <a:t> </a:t>
            </a:r>
            <a:r>
              <a:rPr lang="en-US" sz="3600" spc="-4" dirty="0">
                <a:solidFill>
                  <a:srgbClr val="5B4283"/>
                </a:solidFill>
              </a:rPr>
              <a:t>Example 2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155645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Responsive Web Design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Responsive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web design is about creating web sites which automatically adjust themselves to look good on all devices</a:t>
            </a:r>
            <a:r>
              <a:rPr lang="en-US" altLang="en-US" dirty="0"/>
              <a:t>, from small phones to large desktops.</a:t>
            </a:r>
            <a:endParaRPr lang="en-US" altLang="en-US" b="1" dirty="0"/>
          </a:p>
          <a:p>
            <a:endParaRPr lang="en-US" altLang="en-US" dirty="0"/>
          </a:p>
          <a:p>
            <a:r>
              <a:rPr lang="en-US" altLang="en-US" dirty="0"/>
              <a:t>Bootstrap is the most popular HTML, CSS, and JavaScript framework for developing responsive, mobile-first websites.</a:t>
            </a:r>
          </a:p>
          <a:p>
            <a:endParaRPr lang="en-US" altLang="en-US" dirty="0"/>
          </a:p>
          <a:p>
            <a:r>
              <a:rPr lang="en-US" altLang="en-US" dirty="0"/>
              <a:t>Bootstrap is completely free to download and use!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61673" y="1994837"/>
            <a:ext cx="3220643" cy="3405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4" name="object 4"/>
          <p:cNvSpPr txBox="1"/>
          <p:nvPr/>
        </p:nvSpPr>
        <p:spPr>
          <a:xfrm>
            <a:off x="3869261" y="5474447"/>
            <a:ext cx="196282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4" dirty="0">
                <a:solidFill>
                  <a:srgbClr val="5B4283"/>
                </a:solidFill>
                <a:latin typeface="Arial"/>
                <a:cs typeface="Arial"/>
              </a:rPr>
              <a:t>1 Row = 12</a:t>
            </a:r>
            <a:r>
              <a:rPr sz="1500" spc="-4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B4283"/>
                </a:solidFill>
                <a:latin typeface="Arial"/>
                <a:cs typeface="Arial"/>
              </a:rPr>
              <a:t>Grids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25C4BB-C93D-F6B1-8C8D-7125548501E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4925" y="28575"/>
            <a:ext cx="9048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Row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1538738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61673" y="1994837"/>
            <a:ext cx="3220643" cy="3405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4" name="object 4"/>
          <p:cNvSpPr txBox="1"/>
          <p:nvPr/>
        </p:nvSpPr>
        <p:spPr>
          <a:xfrm>
            <a:off x="4262345" y="5474447"/>
            <a:ext cx="6191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4" dirty="0">
                <a:solidFill>
                  <a:srgbClr val="5B4283"/>
                </a:solidFill>
                <a:latin typeface="Arial"/>
                <a:cs typeface="Arial"/>
              </a:rPr>
              <a:t>3</a:t>
            </a:r>
            <a:r>
              <a:rPr sz="1500" spc="-64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B4283"/>
                </a:solidFill>
                <a:latin typeface="Arial"/>
                <a:cs typeface="Arial"/>
              </a:rPr>
              <a:t>Rows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1673" y="2038747"/>
            <a:ext cx="3220879" cy="457200"/>
          </a:xfrm>
          <a:custGeom>
            <a:avLst/>
            <a:gdLst/>
            <a:ahLst/>
            <a:cxnLst/>
            <a:rect l="l" t="t" r="r" b="b"/>
            <a:pathLst>
              <a:path w="4294505" h="457200">
                <a:moveTo>
                  <a:pt x="0" y="0"/>
                </a:moveTo>
                <a:lnTo>
                  <a:pt x="4294191" y="0"/>
                </a:lnTo>
                <a:lnTo>
                  <a:pt x="4294191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2960904" y="2614072"/>
            <a:ext cx="3220879" cy="1255395"/>
          </a:xfrm>
          <a:custGeom>
            <a:avLst/>
            <a:gdLst/>
            <a:ahLst/>
            <a:cxnLst/>
            <a:rect l="l" t="t" r="r" b="b"/>
            <a:pathLst>
              <a:path w="4294505" h="1255395">
                <a:moveTo>
                  <a:pt x="0" y="0"/>
                </a:moveTo>
                <a:lnTo>
                  <a:pt x="4294191" y="0"/>
                </a:lnTo>
                <a:lnTo>
                  <a:pt x="4294191" y="1254897"/>
                </a:lnTo>
                <a:lnTo>
                  <a:pt x="0" y="1254897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7" name="object 7"/>
          <p:cNvSpPr/>
          <p:nvPr/>
        </p:nvSpPr>
        <p:spPr>
          <a:xfrm>
            <a:off x="2961673" y="3948994"/>
            <a:ext cx="3220879" cy="1255395"/>
          </a:xfrm>
          <a:custGeom>
            <a:avLst/>
            <a:gdLst/>
            <a:ahLst/>
            <a:cxnLst/>
            <a:rect l="l" t="t" r="r" b="b"/>
            <a:pathLst>
              <a:path w="4294505" h="1255395">
                <a:moveTo>
                  <a:pt x="0" y="0"/>
                </a:moveTo>
                <a:lnTo>
                  <a:pt x="4294191" y="0"/>
                </a:lnTo>
                <a:lnTo>
                  <a:pt x="4294191" y="1254897"/>
                </a:lnTo>
                <a:lnTo>
                  <a:pt x="0" y="1254897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2B35C4-7E82-23FC-60F3-8A130FFE0003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4925" y="28575"/>
            <a:ext cx="9048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Row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4822188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8857" y="2086827"/>
            <a:ext cx="2961275" cy="3733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E070D4-26F0-E887-6F47-008D75E1D1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4925" y="28575"/>
            <a:ext cx="9048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Row Example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451352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8857" y="2086827"/>
            <a:ext cx="2961275" cy="3733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4" name="object 4"/>
          <p:cNvSpPr/>
          <p:nvPr/>
        </p:nvSpPr>
        <p:spPr>
          <a:xfrm>
            <a:off x="5381055" y="2140472"/>
            <a:ext cx="2116252" cy="2097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4741945" y="2341972"/>
            <a:ext cx="688181" cy="550545"/>
          </a:xfrm>
          <a:custGeom>
            <a:avLst/>
            <a:gdLst/>
            <a:ahLst/>
            <a:cxnLst/>
            <a:rect l="l" t="t" r="r" b="b"/>
            <a:pathLst>
              <a:path w="917575" h="550544">
                <a:moveTo>
                  <a:pt x="917573" y="0"/>
                </a:moveTo>
                <a:lnTo>
                  <a:pt x="0" y="550493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4630738" y="2838502"/>
            <a:ext cx="135731" cy="143510"/>
          </a:xfrm>
          <a:custGeom>
            <a:avLst/>
            <a:gdLst/>
            <a:ahLst/>
            <a:cxnLst/>
            <a:rect l="l" t="t" r="r" b="b"/>
            <a:pathLst>
              <a:path w="180975" h="143510">
                <a:moveTo>
                  <a:pt x="115899" y="0"/>
                </a:moveTo>
                <a:lnTo>
                  <a:pt x="0" y="142914"/>
                </a:lnTo>
                <a:lnTo>
                  <a:pt x="180649" y="107927"/>
                </a:lnTo>
                <a:lnTo>
                  <a:pt x="1158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7" name="object 7"/>
          <p:cNvSpPr/>
          <p:nvPr/>
        </p:nvSpPr>
        <p:spPr>
          <a:xfrm>
            <a:off x="4676432" y="3010072"/>
            <a:ext cx="753904" cy="631825"/>
          </a:xfrm>
          <a:custGeom>
            <a:avLst/>
            <a:gdLst/>
            <a:ahLst/>
            <a:cxnLst/>
            <a:rect l="l" t="t" r="r" b="b"/>
            <a:pathLst>
              <a:path w="1005204" h="631825">
                <a:moveTo>
                  <a:pt x="1004922" y="0"/>
                </a:moveTo>
                <a:lnTo>
                  <a:pt x="0" y="631373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8" name="object 8"/>
          <p:cNvSpPr/>
          <p:nvPr/>
        </p:nvSpPr>
        <p:spPr>
          <a:xfrm>
            <a:off x="4566630" y="3588171"/>
            <a:ext cx="135255" cy="145415"/>
          </a:xfrm>
          <a:custGeom>
            <a:avLst/>
            <a:gdLst/>
            <a:ahLst/>
            <a:cxnLst/>
            <a:rect l="l" t="t" r="r" b="b"/>
            <a:pathLst>
              <a:path w="180339" h="145414">
                <a:moveTo>
                  <a:pt x="112899" y="0"/>
                </a:moveTo>
                <a:lnTo>
                  <a:pt x="0" y="145274"/>
                </a:lnTo>
                <a:lnTo>
                  <a:pt x="179874" y="106574"/>
                </a:lnTo>
                <a:lnTo>
                  <a:pt x="1128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9" name="object 9"/>
          <p:cNvSpPr/>
          <p:nvPr/>
        </p:nvSpPr>
        <p:spPr>
          <a:xfrm>
            <a:off x="4706863" y="3983020"/>
            <a:ext cx="723424" cy="743585"/>
          </a:xfrm>
          <a:custGeom>
            <a:avLst/>
            <a:gdLst/>
            <a:ahLst/>
            <a:cxnLst/>
            <a:rect l="l" t="t" r="r" b="b"/>
            <a:pathLst>
              <a:path w="964564" h="743585">
                <a:moveTo>
                  <a:pt x="964348" y="0"/>
                </a:moveTo>
                <a:lnTo>
                  <a:pt x="0" y="743348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0" name="object 10"/>
          <p:cNvSpPr/>
          <p:nvPr/>
        </p:nvSpPr>
        <p:spPr>
          <a:xfrm>
            <a:off x="4604170" y="4676519"/>
            <a:ext cx="131921" cy="155575"/>
          </a:xfrm>
          <a:custGeom>
            <a:avLst/>
            <a:gdLst/>
            <a:ahLst/>
            <a:cxnLst/>
            <a:rect l="l" t="t" r="r" b="b"/>
            <a:pathLst>
              <a:path w="175895" h="155575">
                <a:moveTo>
                  <a:pt x="98499" y="0"/>
                </a:moveTo>
                <a:lnTo>
                  <a:pt x="0" y="155399"/>
                </a:lnTo>
                <a:lnTo>
                  <a:pt x="175349" y="99674"/>
                </a:lnTo>
                <a:lnTo>
                  <a:pt x="984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07379" y="2671798"/>
          <a:ext cx="2656569" cy="2596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098">
                <a:tc>
                  <a:txBody>
                    <a:bodyPr/>
                    <a:lstStyle/>
                    <a:p>
                      <a:endParaRPr sz="3600"/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860">
                <a:tc>
                  <a:txBody>
                    <a:bodyPr/>
                    <a:lstStyle/>
                    <a:p>
                      <a:endParaRPr sz="3600"/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260">
                <a:tc>
                  <a:txBody>
                    <a:bodyPr/>
                    <a:lstStyle/>
                    <a:p>
                      <a:endParaRPr sz="3600"/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814C9EA-A7BA-ACD4-EAAB-8416F2427F50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4925" y="28575"/>
            <a:ext cx="9048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spc="-4" dirty="0">
                <a:solidFill>
                  <a:srgbClr val="5B4283"/>
                </a:solidFill>
              </a:rPr>
              <a:t>Bootstrap Row Example</a:t>
            </a:r>
            <a:endParaRPr lang="en-US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6030959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Tables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b="1" dirty="0"/>
              <a:t>basic</a:t>
            </a:r>
            <a:r>
              <a:rPr lang="en-US" altLang="en-US" sz="2800" dirty="0"/>
              <a:t> Bootstrap table has a light padding and only horizontal dividers.</a:t>
            </a:r>
          </a:p>
          <a:p>
            <a:pPr lvl="1"/>
            <a:r>
              <a:rPr lang="en-US" altLang="en-US" sz="2000" dirty="0"/>
              <a:t>The .table class adds basic styling to a table.</a:t>
            </a:r>
          </a:p>
          <a:p>
            <a:r>
              <a:rPr lang="en-US" altLang="en-US" sz="2800" b="1" dirty="0"/>
              <a:t>Striped Rows</a:t>
            </a:r>
          </a:p>
          <a:p>
            <a:pPr lvl="1"/>
            <a:r>
              <a:rPr lang="en-US" altLang="en-US" sz="2000" dirty="0"/>
              <a:t>The .table-striped class adds zebra-stripes to a table:</a:t>
            </a:r>
          </a:p>
          <a:p>
            <a:r>
              <a:rPr lang="en-US" altLang="en-US" sz="2800" b="1" dirty="0"/>
              <a:t>Bordered Table</a:t>
            </a:r>
          </a:p>
          <a:p>
            <a:pPr lvl="1"/>
            <a:r>
              <a:rPr lang="en-US" altLang="en-US" sz="2000" dirty="0"/>
              <a:t>The .table-bordered class adds borders on all sides of the table and cells:</a:t>
            </a:r>
          </a:p>
          <a:p>
            <a:r>
              <a:rPr lang="en-US" altLang="en-US" sz="2800" b="1" dirty="0"/>
              <a:t>Hover Rows</a:t>
            </a:r>
          </a:p>
          <a:p>
            <a:pPr lvl="1"/>
            <a:r>
              <a:rPr lang="en-US" altLang="en-US" sz="2000" dirty="0"/>
              <a:t>The .table-hover class enables a hover state on table rows:</a:t>
            </a:r>
          </a:p>
          <a:p>
            <a:r>
              <a:rPr lang="en-US" altLang="en-US" sz="2800" b="1" dirty="0"/>
              <a:t>Responsive Tables</a:t>
            </a:r>
          </a:p>
          <a:p>
            <a:pPr lvl="1"/>
            <a:r>
              <a:rPr lang="en-US" altLang="en-US" sz="2000" dirty="0"/>
              <a:t>The .table-responsive class creates a responsive table. The table will then scroll horizontally on small devices (under 768px). When viewing on anything larger than 768px wide, there is no difference:</a:t>
            </a:r>
          </a:p>
          <a:p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678050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Bootstrap Images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Rounded Corners</a:t>
            </a:r>
          </a:p>
          <a:p>
            <a:pPr lvl="1"/>
            <a:r>
              <a:rPr lang="en-US" altLang="en-US" sz="2000" dirty="0"/>
              <a:t>The </a:t>
            </a:r>
            <a:r>
              <a:rPr lang="en-US" sz="1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.rounded </a:t>
            </a:r>
            <a:r>
              <a:rPr lang="en-US" altLang="en-US" sz="2000" dirty="0"/>
              <a:t>class adds rounded corners to an image (IE8 does not support rounded corners):</a:t>
            </a:r>
          </a:p>
          <a:p>
            <a:r>
              <a:rPr lang="en-US" altLang="en-US" sz="2800" dirty="0"/>
              <a:t>Circle</a:t>
            </a:r>
          </a:p>
          <a:p>
            <a:pPr lvl="1"/>
            <a:r>
              <a:rPr lang="en-US" altLang="en-US" sz="2000" dirty="0"/>
              <a:t>The</a:t>
            </a:r>
            <a:r>
              <a:rPr lang="en-US" altLang="en-US" dirty="0"/>
              <a:t> </a:t>
            </a:r>
            <a:r>
              <a:rPr lang="en-US" sz="1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.rounded-circle</a:t>
            </a:r>
            <a:r>
              <a:rPr lang="en-U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/>
              <a:t>class shapes the image to a circle (IE8 does not support rounded corners):</a:t>
            </a:r>
          </a:p>
          <a:p>
            <a:r>
              <a:rPr lang="en-US" altLang="en-US" sz="2800" dirty="0"/>
              <a:t>Thumbnail</a:t>
            </a:r>
          </a:p>
          <a:p>
            <a:pPr lvl="1"/>
            <a:r>
              <a:rPr lang="en-US" altLang="en-US" sz="2000" dirty="0"/>
              <a:t>The </a:t>
            </a:r>
            <a:r>
              <a:rPr lang="en-US" sz="1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-thumbnail </a:t>
            </a:r>
            <a:r>
              <a:rPr lang="en-US" altLang="en-US" sz="2000" dirty="0"/>
              <a:t>class shapes the image to a thumbnail:</a:t>
            </a:r>
          </a:p>
          <a:p>
            <a:r>
              <a:rPr lang="en-US" altLang="en-US" sz="2800" dirty="0"/>
              <a:t>Responsive Images</a:t>
            </a:r>
          </a:p>
          <a:p>
            <a:pPr lvl="1"/>
            <a:r>
              <a:rPr lang="en-US" altLang="en-US" sz="2000" dirty="0"/>
              <a:t>Images comes in all sizes. So do screens. Responsive images automatically adjust to fit the size of the screen.</a:t>
            </a:r>
          </a:p>
          <a:p>
            <a:pPr lvl="1"/>
            <a:r>
              <a:rPr lang="en-US" altLang="en-US" sz="2000" dirty="0"/>
              <a:t>Create responsive images by adding an </a:t>
            </a:r>
            <a:r>
              <a:rPr lang="en-US" altLang="en-US" sz="2000" dirty="0">
                <a:solidFill>
                  <a:srgbClr val="C00000"/>
                </a:solidFill>
              </a:rPr>
              <a:t>.</a:t>
            </a:r>
            <a:r>
              <a:rPr lang="en-US" altLang="en-US" sz="2000" dirty="0" err="1">
                <a:solidFill>
                  <a:srgbClr val="C00000"/>
                </a:solidFill>
              </a:rPr>
              <a:t>img</a:t>
            </a:r>
            <a:r>
              <a:rPr lang="en-US" altLang="en-US" sz="2000" dirty="0">
                <a:solidFill>
                  <a:srgbClr val="C00000"/>
                </a:solidFill>
              </a:rPr>
              <a:t>-fluid </a:t>
            </a:r>
            <a:r>
              <a:rPr lang="en-US" altLang="en-US" sz="2000" dirty="0"/>
              <a:t>class to the &lt;</a:t>
            </a:r>
            <a:r>
              <a:rPr lang="en-US" altLang="en-US" sz="2000" dirty="0" err="1"/>
              <a:t>img</a:t>
            </a:r>
            <a:r>
              <a:rPr lang="en-US" altLang="en-US" sz="2000" dirty="0"/>
              <a:t>&gt; tag. The image will then scale nicely to the parent element.</a:t>
            </a:r>
          </a:p>
          <a:p>
            <a:pPr lvl="1"/>
            <a:r>
              <a:rPr lang="en-US" altLang="en-US" sz="2000" dirty="0"/>
              <a:t>The </a:t>
            </a:r>
            <a:r>
              <a:rPr lang="en-US" altLang="en-US" sz="2000" dirty="0">
                <a:solidFill>
                  <a:srgbClr val="C00000"/>
                </a:solidFill>
              </a:rPr>
              <a:t>.</a:t>
            </a:r>
            <a:r>
              <a:rPr lang="en-US" altLang="en-US" sz="2000" dirty="0" err="1">
                <a:solidFill>
                  <a:srgbClr val="C00000"/>
                </a:solidFill>
              </a:rPr>
              <a:t>img</a:t>
            </a:r>
            <a:r>
              <a:rPr lang="en-US" altLang="en-US" sz="2000" dirty="0">
                <a:solidFill>
                  <a:srgbClr val="C00000"/>
                </a:solidFill>
              </a:rPr>
              <a:t>-fluid </a:t>
            </a:r>
            <a:r>
              <a:rPr lang="en-US" altLang="en-US" sz="2000" dirty="0"/>
              <a:t>class applies display: block; and max-width: 100%; and height: auto; to the image:</a:t>
            </a:r>
          </a:p>
          <a:p>
            <a:endParaRPr lang="en-US" altLang="en-US" sz="4400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28" y="2879352"/>
            <a:ext cx="8403944" cy="22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233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Jumbotron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A jumbotron indicates a big grey box for calling extra attention to some special content or information.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Inside a jumbotron you can put nearly any valid HTML, including other Bootstrap elements/classes.</a:t>
            </a:r>
          </a:p>
          <a:p>
            <a:pPr lvl="1" algn="just"/>
            <a:r>
              <a:rPr lang="en-US" altLang="en-US" dirty="0"/>
              <a:t>If you want a full-width jumbotron without rounded borders, add the 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.jumbotron-fluid </a:t>
            </a:r>
            <a:r>
              <a:rPr lang="en-US" altLang="en-US" dirty="0"/>
              <a:t>class and a </a:t>
            </a:r>
            <a:r>
              <a:rPr lang="en-US" altLang="en-US" dirty="0">
                <a:solidFill>
                  <a:srgbClr val="FF0000"/>
                </a:solidFill>
              </a:rPr>
              <a:t>.container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FF0000"/>
                </a:solidFill>
              </a:rPr>
              <a:t>.container-fluid </a:t>
            </a:r>
            <a:r>
              <a:rPr lang="en-US" altLang="en-US" dirty="0"/>
              <a:t>inside of it: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Jumbotron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101FD-7D5C-4663-B400-7BBEEA33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1" y="1263630"/>
            <a:ext cx="7973538" cy="2715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F4980-AA04-49B4-B3D3-31687BBF3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8" y="3844030"/>
            <a:ext cx="8916644" cy="30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3378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Buttons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2203138"/>
          </a:xfrm>
        </p:spPr>
        <p:txBody>
          <a:bodyPr numCol="1"/>
          <a:lstStyle/>
          <a:p>
            <a:r>
              <a:rPr lang="en-US" altLang="en-US" dirty="0"/>
              <a:t>Button Styles</a:t>
            </a:r>
          </a:p>
          <a:p>
            <a:pPr lvl="1"/>
            <a:r>
              <a:rPr lang="en-US" altLang="en-US" dirty="0"/>
              <a:t>Bootstrap provides seven styles of buttons with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B2E1C-8362-4F89-ABB7-B46AC489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31" y="2341758"/>
            <a:ext cx="6282851" cy="42374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51304-CDE5-491D-8331-668437480F21}"/>
              </a:ext>
            </a:extLst>
          </p:cNvPr>
          <p:cNvSpPr txBox="1">
            <a:spLocks/>
          </p:cNvSpPr>
          <p:nvPr/>
        </p:nvSpPr>
        <p:spPr bwMode="auto">
          <a:xfrm>
            <a:off x="1449659" y="2990928"/>
            <a:ext cx="6367346" cy="353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32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8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endParaRPr lang="en-US" altLang="en-US" kern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-primary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-secondary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-success</a:t>
            </a:r>
          </a:p>
          <a:p>
            <a:pPr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-info</a:t>
            </a:r>
          </a:p>
          <a:p>
            <a:pPr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-warning</a:t>
            </a:r>
          </a:p>
          <a:p>
            <a:pPr>
              <a:buNone/>
            </a:pPr>
            <a:endParaRPr lang="en-US" altLang="en-US" kern="0" dirty="0"/>
          </a:p>
          <a:p>
            <a:pPr>
              <a:buNone/>
            </a:pPr>
            <a:endParaRPr lang="en-US" altLang="en-US" kern="0" dirty="0"/>
          </a:p>
          <a:p>
            <a:pPr>
              <a:buNone/>
            </a:pPr>
            <a:endParaRPr lang="en-US" altLang="en-US" kern="0" dirty="0"/>
          </a:p>
          <a:p>
            <a:pPr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-danger</a:t>
            </a:r>
          </a:p>
          <a:p>
            <a:pPr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-dark</a:t>
            </a:r>
          </a:p>
          <a:p>
            <a:pPr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-light</a:t>
            </a:r>
          </a:p>
          <a:p>
            <a:pPr>
              <a:buNone/>
            </a:pPr>
            <a:r>
              <a:rPr lang="en-US" altLang="en-US" kern="0" dirty="0"/>
              <a:t>.</a:t>
            </a:r>
            <a:r>
              <a:rPr lang="en-US" altLang="en-US" kern="0" dirty="0" err="1"/>
              <a:t>btn</a:t>
            </a:r>
            <a:r>
              <a:rPr lang="en-US" altLang="en-US" kern="0" dirty="0"/>
              <a:t>-link</a:t>
            </a:r>
          </a:p>
          <a:p>
            <a:pPr>
              <a:buNone/>
            </a:pPr>
            <a:endParaRPr lang="en-US" altLang="en-US" kern="0" dirty="0"/>
          </a:p>
          <a:p>
            <a:pPr>
              <a:buNone/>
            </a:pPr>
            <a:endParaRPr lang="en-US" altLang="en-US" kern="0" dirty="0"/>
          </a:p>
          <a:p>
            <a:pPr>
              <a:buNone/>
            </a:pPr>
            <a:endParaRPr lang="en-US" altLang="en-US" kern="0" dirty="0"/>
          </a:p>
          <a:p>
            <a:pPr>
              <a:buFont typeface="Arial" panose="020B0604020202020204" pitchFamily="34" charset="0"/>
              <a:buNone/>
            </a:pPr>
            <a:endParaRPr lang="en-US" altLang="en-US" kern="0" dirty="0"/>
          </a:p>
          <a:p>
            <a:pPr lvl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059063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Responsive Web Design</a:t>
            </a:r>
          </a:p>
        </p:txBody>
      </p:sp>
      <p:pic>
        <p:nvPicPr>
          <p:cNvPr id="3074" name="Picture 2" descr="Responsive Web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90" y="1953817"/>
            <a:ext cx="6365037" cy="38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8334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Button Elements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button classes can be used on the following HTML elements:</a:t>
            </a:r>
          </a:p>
          <a:p>
            <a:pPr lvl="1"/>
            <a:r>
              <a:rPr lang="en-US" altLang="en-US" dirty="0"/>
              <a:t> &lt;a&gt; </a:t>
            </a:r>
          </a:p>
          <a:p>
            <a:pPr lvl="1"/>
            <a:r>
              <a:rPr lang="en-US" altLang="en-US" dirty="0"/>
              <a:t>&lt;button&gt;</a:t>
            </a:r>
          </a:p>
          <a:p>
            <a:pPr lvl="1"/>
            <a:r>
              <a:rPr lang="en-US" altLang="en-US" dirty="0"/>
              <a:t>&lt;input&gt;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627F4-84D9-4E3F-B49A-BCAF0F92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4" y="3580848"/>
            <a:ext cx="7806895" cy="1782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5281F0-E331-4EE1-8D93-1FA3D676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4" y="5732431"/>
            <a:ext cx="4315427" cy="828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Button Sizes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Bootstrap provides four button sizes with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.btn-lg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.btn-md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.btn-sm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.btn-xs</a:t>
            </a:r>
          </a:p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35" y="2867585"/>
            <a:ext cx="5388698" cy="11161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Button Groups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dirty="0"/>
              <a:t>Bootstrap allows you to group a series of buttons together (on a single line) in a button group: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3" y="2860396"/>
            <a:ext cx="6303662" cy="1871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28" y="3508176"/>
            <a:ext cx="2564247" cy="5763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Active/Disabled Buttons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button can be set to an active (appear pressed) or a disabled (unclickable) state:</a:t>
            </a:r>
          </a:p>
          <a:p>
            <a:pPr lvl="1"/>
            <a:r>
              <a:rPr lang="en-US" altLang="en-US"/>
              <a:t>The class .active makes a button appear pressed, and the class .disabled makes a button unclickable: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3429000"/>
            <a:ext cx="6241724" cy="1513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69" y="4942144"/>
            <a:ext cx="5271717" cy="6490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Icons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874" y="966355"/>
            <a:ext cx="8654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Bootstrap 4 does not have its own icon library (</a:t>
            </a:r>
            <a:r>
              <a:rPr lang="en-US" sz="1600" b="0" i="0" u="sng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hlinkClick r:id="rId2"/>
              </a:rPr>
              <a:t>Glyphicons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Gill Sans MT" panose="020B0502020104020203" pitchFamily="34" charset="0"/>
                <a:hlinkClick r:id="rId2"/>
              </a:rPr>
              <a:t> from Bootstrap 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are not supported in BS4). However, there are many free icon libraries to choose from, such as Font Awesome and Google Material Design Icons.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To use Font Awesome icons, add the following to your HTML page (No downloading or installation is required):</a:t>
            </a:r>
          </a:p>
          <a:p>
            <a:pPr lvl="1"/>
            <a:r>
              <a:rPr lang="en-US" sz="1400" b="0" i="0" dirty="0">
                <a:solidFill>
                  <a:srgbClr val="0000CD"/>
                </a:solidFill>
                <a:effectLst/>
                <a:latin typeface="Gill Sans MT" panose="020B0502020104020203" pitchFamily="34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Gill Sans MT" panose="020B0502020104020203" pitchFamily="34" charset="0"/>
              </a:rPr>
              <a:t>link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rel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Gill Sans MT" panose="020B0502020104020203" pitchFamily="34" charset="0"/>
              </a:rPr>
              <a:t>="stylesheet"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Gill Sans MT" panose="020B0502020104020203" pitchFamily="34" charset="0"/>
              </a:rPr>
              <a:t>="https://use.fontawesome.com/releases/v5.7.0/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Gill Sans MT" panose="020B0502020104020203" pitchFamily="34" charset="0"/>
              </a:rPr>
              <a:t>css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Gill Sans MT" panose="020B0502020104020203" pitchFamily="34" charset="0"/>
              </a:rPr>
              <a:t>/all.css"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 integrity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Gill Sans MT" panose="020B0502020104020203" pitchFamily="34" charset="0"/>
              </a:rPr>
              <a:t>="sha384-lZN37f5QGtY3VHgisS14W3ExzMWZxybE1SJSEsQp9S+oqd12jhcu+A56Ebc1zFSJ"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crossorigin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Gill Sans MT" panose="020B0502020104020203" pitchFamily="34" charset="0"/>
              </a:rPr>
              <a:t>="anonymous"&gt;</a:t>
            </a:r>
            <a:endParaRPr lang="en-US" sz="1600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F101C3-C228-499F-BA6A-3BF94CB4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874" y="2902206"/>
            <a:ext cx="7144747" cy="28674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56DA43-9EC7-4864-A0F4-C30600E18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264" y="3750574"/>
            <a:ext cx="365811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663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Badges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965" y="1978987"/>
            <a:ext cx="86542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Badges are numerical indicators of how many items are associated with a link:</a:t>
            </a:r>
          </a:p>
          <a:p>
            <a:endParaRPr lang="en-US" sz="15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Gill Sans MT" panose="020B0502020104020203" pitchFamily="34" charset="0"/>
              </a:rPr>
              <a:t>Use the .badge class within &lt;span&gt; elements to create badges: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1" y="3013499"/>
            <a:ext cx="6790399" cy="1704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690" y="3067872"/>
            <a:ext cx="1836310" cy="17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745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Labels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965" y="1978988"/>
            <a:ext cx="86542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Labels are used to provide additional information about something: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7" y="2640247"/>
            <a:ext cx="5758874" cy="1816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026" y="2640246"/>
            <a:ext cx="2242297" cy="24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0575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/>
              <a:t>Navs</a:t>
            </a: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515BBC-E6DB-4E65-9903-039258A6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" y="827857"/>
            <a:ext cx="8948691" cy="7078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If you want to create a simple horizontal menu, add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Gill Sans MT" panose="020B0502020104020203" pitchFamily="34" charset="0"/>
              </a:rPr>
              <a:t>.nav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class to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Gill Sans MT" panose="020B0502020104020203" pitchFamily="34" charset="0"/>
              </a:rPr>
              <a:t>&lt;ul&gt;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element, followed by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Gill Sans MT" panose="020B0502020104020203" pitchFamily="34" charset="0"/>
              </a:rPr>
              <a:t>.nav-item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for each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Gill Sans MT" panose="020B0502020104020203" pitchFamily="34" charset="0"/>
              </a:rPr>
              <a:t>&lt;li&gt;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and add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Gill Sans MT" panose="020B0502020104020203" pitchFamily="34" charset="0"/>
              </a:rPr>
              <a:t>.nav-link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class to their links: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F86DF-97AD-4064-B6A2-5B2F5DE6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1893353"/>
            <a:ext cx="5801535" cy="390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7F4D5D-A42A-41BA-8D21-6AF10A99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04" y="1893353"/>
            <a:ext cx="444879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163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85" y="996928"/>
            <a:ext cx="7120217" cy="4691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90328-AA6B-CEE8-7BDC-125DC67F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0" y="27923"/>
            <a:ext cx="9048750" cy="656101"/>
          </a:xfrm>
        </p:spPr>
        <p:txBody>
          <a:bodyPr/>
          <a:lstStyle/>
          <a:p>
            <a:pPr algn="ctr"/>
            <a:r>
              <a:rPr lang="en-US" altLang="en-US" dirty="0" err="1"/>
              <a:t>Navs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72262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References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Discovering the Internet: Complete, Jennifer Campbell, Course Technology, Cengage Learning, 5th Edition-2015, ISBN 978-1-285-84540-1.</a:t>
            </a:r>
          </a:p>
          <a:p>
            <a:pPr eaLnBrk="1" hangingPunct="1"/>
            <a:r>
              <a:rPr lang="en-US" altLang="en-US"/>
              <a:t>Basics of Web Design HTML5 &amp; CSS3, Second Edition, by Terry Felke-Morris, Peason, ISBN 978-0-13-312891-8.</a:t>
            </a:r>
          </a:p>
          <a:p>
            <a:pPr eaLnBrk="1" hangingPunct="1"/>
            <a:r>
              <a:rPr lang="en-US" altLang="en-US">
                <a:hlinkClick r:id="rId2"/>
              </a:rPr>
              <a:t>W3schools.com</a:t>
            </a: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8/81/Content-is-like-water-19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1"/>
          <a:stretch/>
        </p:blipFill>
        <p:spPr bwMode="auto">
          <a:xfrm>
            <a:off x="820883" y="857251"/>
            <a:ext cx="6697320" cy="464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6558" y="5559041"/>
            <a:ext cx="3325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C00000"/>
                </a:solidFill>
              </a:rPr>
              <a:t>Illustration by </a:t>
            </a:r>
            <a:r>
              <a:rPr lang="en-US" sz="1500" dirty="0" err="1">
                <a:solidFill>
                  <a:srgbClr val="C00000"/>
                </a:solidFill>
              </a:rPr>
              <a:t>Stéphanie</a:t>
            </a:r>
            <a:r>
              <a:rPr lang="en-US" sz="1500" dirty="0">
                <a:solidFill>
                  <a:srgbClr val="C00000"/>
                </a:solidFill>
              </a:rPr>
              <a:t> Walter</a:t>
            </a:r>
          </a:p>
        </p:txBody>
      </p:sp>
    </p:spTree>
    <p:extLst>
      <p:ext uri="{BB962C8B-B14F-4D97-AF65-F5344CB8AC3E}">
        <p14:creationId xmlns:p14="http://schemas.microsoft.com/office/powerpoint/2010/main" val="20680220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What is Bootstrap?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Bootstrap is a </a:t>
            </a:r>
            <a:r>
              <a:rPr lang="en-US" altLang="en-US" dirty="0">
                <a:solidFill>
                  <a:srgbClr val="C00000"/>
                </a:solidFill>
              </a:rPr>
              <a:t>free front-end framework for faster and easier web development</a:t>
            </a:r>
          </a:p>
          <a:p>
            <a:pPr algn="just"/>
            <a:r>
              <a:rPr lang="en-US" alt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algn="just"/>
            <a:r>
              <a:rPr lang="en-US" altLang="en-US" dirty="0"/>
              <a:t>Bootstrap also gives you the ability to easily create responsive designs</a:t>
            </a:r>
          </a:p>
          <a:p>
            <a:pPr algn="just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Bootstrap?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59" y="2615657"/>
            <a:ext cx="6243638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7" y="3501774"/>
            <a:ext cx="8236744" cy="20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12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History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Bootstrap was developed by </a:t>
            </a:r>
            <a:r>
              <a:rPr lang="en-US" altLang="en-US" b="1" dirty="0">
                <a:solidFill>
                  <a:srgbClr val="C00000"/>
                </a:solidFill>
              </a:rPr>
              <a:t>Mark Otto and Jacob Thornton</a:t>
            </a:r>
            <a:r>
              <a:rPr lang="en-US" altLang="en-US" dirty="0">
                <a:solidFill>
                  <a:srgbClr val="C00000"/>
                </a:solidFill>
              </a:rPr>
              <a:t> at Twitter</a:t>
            </a:r>
            <a:r>
              <a:rPr lang="en-US" altLang="en-US" dirty="0"/>
              <a:t>, and released as an open source product in August 2011 on </a:t>
            </a:r>
            <a:r>
              <a:rPr lang="en-US" altLang="en-US" dirty="0" err="1"/>
              <a:t>GitHub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/>
              <a:t>Advantages of Bootstrap:</a:t>
            </a:r>
          </a:p>
          <a:p>
            <a:pPr lvl="1" algn="just"/>
            <a:r>
              <a:rPr lang="en-US" altLang="en-US" b="1" dirty="0"/>
              <a:t>Easy to use:</a:t>
            </a:r>
            <a:r>
              <a:rPr lang="en-US" altLang="en-US" dirty="0"/>
              <a:t> Anybody with just basic knowledge of HTML and CSS can start using Bootstrap</a:t>
            </a:r>
          </a:p>
          <a:p>
            <a:pPr lvl="1" algn="just"/>
            <a:r>
              <a:rPr lang="en-US" altLang="en-US" b="1" dirty="0"/>
              <a:t>Responsive features:</a:t>
            </a:r>
            <a:r>
              <a:rPr lang="en-US" altLang="en-US" dirty="0"/>
              <a:t> Bootstrap's responsive CSS adjusts to phones, tablets, and desktops</a:t>
            </a:r>
          </a:p>
          <a:p>
            <a:pPr lvl="1" algn="just"/>
            <a:r>
              <a:rPr lang="en-US" altLang="en-US" b="1" dirty="0"/>
              <a:t>Mobile-first approach:</a:t>
            </a:r>
            <a:r>
              <a:rPr lang="en-US" altLang="en-US" dirty="0"/>
              <a:t> In Bootstrap, mobile-first styles are part of the core framework</a:t>
            </a:r>
          </a:p>
          <a:p>
            <a:pPr lvl="1" algn="just"/>
            <a:r>
              <a:rPr lang="en-US" altLang="en-US" b="1" dirty="0"/>
              <a:t>Browser compatibility:</a:t>
            </a:r>
            <a:r>
              <a:rPr lang="en-US" altLang="en-US" dirty="0"/>
              <a:t> Bootstrap4 is compatible with all modern browsers (Chrome, Firefox, Internet Explorer 10+, Edge, Safari, and Opera)</a:t>
            </a:r>
          </a:p>
          <a:p>
            <a:pPr algn="just"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Where to Get Bootstrap?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There are two ways to start using Bootstrap on your own web site.</a:t>
            </a:r>
          </a:p>
          <a:p>
            <a:pPr lvl="1" algn="just"/>
            <a:r>
              <a:rPr lang="en-US" altLang="en-US" dirty="0"/>
              <a:t>Download Bootstrap from getbootstrap.com</a:t>
            </a:r>
          </a:p>
          <a:p>
            <a:pPr lvl="2" algn="just"/>
            <a:r>
              <a:rPr lang="en-US" altLang="en-US" dirty="0"/>
              <a:t>If you want to download and host Bootstrap yourself, go to </a:t>
            </a:r>
            <a:r>
              <a:rPr lang="en-US" altLang="en-US" u="sng" dirty="0">
                <a:hlinkClick r:id="rId2"/>
              </a:rPr>
              <a:t>getbootstrap.com</a:t>
            </a:r>
            <a:r>
              <a:rPr lang="en-US" altLang="en-US" dirty="0"/>
              <a:t>, and follow the instructions there.</a:t>
            </a:r>
          </a:p>
          <a:p>
            <a:pPr lvl="1" algn="just"/>
            <a:r>
              <a:rPr lang="en-US" altLang="en-US" dirty="0"/>
              <a:t>Include Bootstrap from a CDN</a:t>
            </a:r>
          </a:p>
          <a:p>
            <a:pPr lvl="2" algn="just"/>
            <a:r>
              <a:rPr lang="en-US" altLang="en-US" dirty="0"/>
              <a:t>If you don't want to download and host Bootstrap yourself, you can include it from a CDN (Content Delivery Network).</a:t>
            </a:r>
          </a:p>
          <a:p>
            <a:pPr lvl="2" algn="just"/>
            <a:r>
              <a:rPr lang="en-US" altLang="en-US" dirty="0" err="1"/>
              <a:t>MaxCDN</a:t>
            </a:r>
            <a:r>
              <a:rPr lang="en-US" altLang="en-US" dirty="0"/>
              <a:t> provides CDN support for Bootstrap's CSS and JavaScript. You must also include jQuery.</a:t>
            </a:r>
          </a:p>
          <a:p>
            <a:pPr algn="just"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5461</TotalTime>
  <Pages>49</Pages>
  <Words>2194</Words>
  <Application>Microsoft Office PowerPoint</Application>
  <PresentationFormat>On-screen Show (4:3)</PresentationFormat>
  <Paragraphs>277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Consolas</vt:lpstr>
      <vt:lpstr>Courier New</vt:lpstr>
      <vt:lpstr>Gill Sans MT</vt:lpstr>
      <vt:lpstr>Monotype Sorts</vt:lpstr>
      <vt:lpstr>Times New Roman</vt:lpstr>
      <vt:lpstr>Verdana</vt:lpstr>
      <vt:lpstr>Wingdings</vt:lpstr>
      <vt:lpstr>1_intro</vt:lpstr>
      <vt:lpstr>PowerPoint Presentation</vt:lpstr>
      <vt:lpstr>Overview</vt:lpstr>
      <vt:lpstr>Responsive Web Design</vt:lpstr>
      <vt:lpstr>Responsive Web Design</vt:lpstr>
      <vt:lpstr>PowerPoint Presentation</vt:lpstr>
      <vt:lpstr>What is Bootstrap?</vt:lpstr>
      <vt:lpstr>What is Bootstrap?</vt:lpstr>
      <vt:lpstr>Bootstrap History</vt:lpstr>
      <vt:lpstr>Where to Get Bootstrap?</vt:lpstr>
      <vt:lpstr>Bootstrap CDN</vt:lpstr>
      <vt:lpstr>Create Web Page with Bootstrap</vt:lpstr>
      <vt:lpstr>Create Web Page with Bootstrap</vt:lpstr>
      <vt:lpstr>Create Web Page with Bootstrap</vt:lpstr>
      <vt:lpstr>Create Web Page with Bootstrap</vt:lpstr>
      <vt:lpstr>Create Web Page with Bootstrap</vt:lpstr>
      <vt:lpstr>Bootstrap Grids</vt:lpstr>
      <vt:lpstr>Bootstrap Grid System </vt:lpstr>
      <vt:lpstr>Grid Classes</vt:lpstr>
      <vt:lpstr>Size of Bootstrap Gird</vt:lpstr>
      <vt:lpstr>Bootstrap Grid</vt:lpstr>
      <vt:lpstr>Grid: Mobile, Tablet, &amp; Desktop</vt:lpstr>
      <vt:lpstr>PowerPoint Presentation</vt:lpstr>
      <vt:lpstr>PowerPoint Presentation</vt:lpstr>
      <vt:lpstr>PowerPoint Presentation</vt:lpstr>
      <vt:lpstr>Bootstrap Grid Example</vt:lpstr>
      <vt:lpstr>Bootstrap Grid Example 2</vt:lpstr>
      <vt:lpstr>Bootstrap Grid Example 2</vt:lpstr>
      <vt:lpstr>Bootstrap Grid Example 2</vt:lpstr>
      <vt:lpstr>PowerPoint Presentation</vt:lpstr>
      <vt:lpstr>Bootstrap Row</vt:lpstr>
      <vt:lpstr>Bootstrap Row</vt:lpstr>
      <vt:lpstr>Bootstrap Row Example</vt:lpstr>
      <vt:lpstr>Bootstrap Row Example</vt:lpstr>
      <vt:lpstr>Bootstrap Tables</vt:lpstr>
      <vt:lpstr>Bootstrap Images</vt:lpstr>
      <vt:lpstr>Bootstrap Images</vt:lpstr>
      <vt:lpstr>Jumbotron</vt:lpstr>
      <vt:lpstr>Jumbotron</vt:lpstr>
      <vt:lpstr>Bootstrap Buttons</vt:lpstr>
      <vt:lpstr>Bootstrap Button Elements</vt:lpstr>
      <vt:lpstr>Button Sizes</vt:lpstr>
      <vt:lpstr>Button Groups</vt:lpstr>
      <vt:lpstr>Active/Disabled Buttons</vt:lpstr>
      <vt:lpstr>Icons</vt:lpstr>
      <vt:lpstr>Badges</vt:lpstr>
      <vt:lpstr>Labels</vt:lpstr>
      <vt:lpstr>Navs</vt:lpstr>
      <vt:lpstr>Navs</vt:lpstr>
      <vt:lpstr>References</vt:lpstr>
    </vt:vector>
  </TitlesOfParts>
  <Company>Jahangirnagar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PMSCS-620</dc:title>
  <dc:creator>Md. Rafsan Jani</dc:creator>
  <cp:lastModifiedBy>Md Rafsan Jani</cp:lastModifiedBy>
  <cp:revision>362</cp:revision>
  <cp:lastPrinted>2015-08-31T19:39:18Z</cp:lastPrinted>
  <dcterms:created xsi:type="dcterms:W3CDTF">1996-06-15T03:21:08Z</dcterms:created>
  <dcterms:modified xsi:type="dcterms:W3CDTF">2024-09-02T15:47:15Z</dcterms:modified>
</cp:coreProperties>
</file>