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4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621" r:id="rId2"/>
    <p:sldId id="308" r:id="rId3"/>
    <p:sldId id="309" r:id="rId4"/>
    <p:sldId id="310" r:id="rId5"/>
    <p:sldId id="311" r:id="rId6"/>
    <p:sldId id="312" r:id="rId7"/>
    <p:sldId id="327" r:id="rId8"/>
    <p:sldId id="329" r:id="rId9"/>
    <p:sldId id="313" r:id="rId10"/>
    <p:sldId id="324" r:id="rId11"/>
    <p:sldId id="321" r:id="rId12"/>
    <p:sldId id="332" r:id="rId13"/>
    <p:sldId id="333" r:id="rId14"/>
    <p:sldId id="293" r:id="rId15"/>
    <p:sldId id="292" r:id="rId16"/>
    <p:sldId id="323" r:id="rId17"/>
    <p:sldId id="334" r:id="rId18"/>
    <p:sldId id="335" r:id="rId19"/>
    <p:sldId id="529" r:id="rId20"/>
    <p:sldId id="336" r:id="rId21"/>
    <p:sldId id="296" r:id="rId22"/>
    <p:sldId id="290" r:id="rId23"/>
    <p:sldId id="299" r:id="rId24"/>
    <p:sldId id="300" r:id="rId25"/>
    <p:sldId id="337" r:id="rId26"/>
    <p:sldId id="301" r:id="rId27"/>
    <p:sldId id="331" r:id="rId28"/>
    <p:sldId id="322" r:id="rId29"/>
    <p:sldId id="302" r:id="rId30"/>
    <p:sldId id="326" r:id="rId31"/>
    <p:sldId id="304" r:id="rId32"/>
    <p:sldId id="306" r:id="rId33"/>
    <p:sldId id="305" r:id="rId34"/>
    <p:sldId id="260" r:id="rId35"/>
    <p:sldId id="291" r:id="rId36"/>
    <p:sldId id="261" r:id="rId37"/>
    <p:sldId id="262" r:id="rId38"/>
    <p:sldId id="263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528" r:id="rId56"/>
    <p:sldId id="282" r:id="rId57"/>
    <p:sldId id="283" r:id="rId58"/>
    <p:sldId id="281" r:id="rId59"/>
    <p:sldId id="320" r:id="rId60"/>
    <p:sldId id="330" r:id="rId61"/>
    <p:sldId id="328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FF00"/>
    <a:srgbClr val="0000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04" autoAdjust="0"/>
    <p:restoredTop sz="69438" autoAdjust="0"/>
  </p:normalViewPr>
  <p:slideViewPr>
    <p:cSldViewPr snapToGrid="0">
      <p:cViewPr varScale="1">
        <p:scale>
          <a:sx n="108" d="100"/>
          <a:sy n="108" d="100"/>
        </p:scale>
        <p:origin x="4192" y="8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65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7B8264-548A-4B1E-9025-A1676792EA79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5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94E0B61-C767-474F-AF46-C2C8C477DD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CC3ED0F-299F-40E0-8312-BF70F49F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http://git-scm.com/book/en/Getting-Started-About-Version-Control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94359EF-B791-4A85-A66C-F2D48B3A1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9BB1E9-548E-4211-8AF4-C9FD9123FD8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d273c54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d273c54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96C76C3A-F55B-450E-AE00-D0164772B6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1310EC16-CD39-4A1F-ABEF-4437C4A2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53B7874-2C03-4DD3-982B-0C0769D33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1D503D-FE5D-4A40-B320-534F903C037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A4A3F01-C43A-4EB3-B98F-A31E22534B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ED6AAEB-AE66-4107-9346-C96D97D5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86E6066-CBC1-45F9-85B9-03705A189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811FB4-D5D4-4F0C-B3E5-5EE89C9E7CBE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FB95C82-8110-41DF-B569-258E8F19C3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2806B9C-5DD5-497E-84CF-E022BAA9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A580370-155A-43BB-A0A3-694245CCA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6E03CB-6488-4D1B-AFCD-459845AA0E7F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666FEE70-59B1-4E3E-9CBD-3A9B3948AD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B029291-270E-428B-9ED7-A188BBFAF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2300" lvl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Note: To unstage a change on a file before you have committed it:</a:t>
            </a:r>
          </a:p>
          <a:p>
            <a:pPr marL="622300" lvl="1"/>
            <a:r>
              <a:rPr lang="en-US" altLang="en-US" sz="2000" b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git reset HEAD  --  </a:t>
            </a:r>
            <a:r>
              <a:rPr lang="en-US" altLang="en-US" sz="2000" b="1" i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</a:p>
          <a:p>
            <a:pPr marL="622300" lvl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Note: To unmodify a modified file:</a:t>
            </a:r>
          </a:p>
          <a:p>
            <a:pPr marL="622300" lvl="1"/>
            <a:r>
              <a:rPr lang="en-US" altLang="en-US" sz="2000" b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git checkout  --  </a:t>
            </a:r>
            <a:r>
              <a:rPr lang="en-US" altLang="en-US" sz="2000" b="1" i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E6FB9F2-CB34-4149-B241-181731661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571ECE-C1EA-443F-868C-2D76AC79F379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DF68B4D5-DB43-4BCB-A3AD-DA6E7B1A30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87976-C094-4E55-ABEF-721C38B8B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 cap="small" dirty="0"/>
              <a:t>http://xkcd.com/1296/</a:t>
            </a: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BC3867D-B630-4619-966A-B532BC5AC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61B62C-F505-440B-8E0C-1171799EB6CD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B59D0CF-77C9-475C-AD30-87A7DCA8E7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A24F051-FC15-4069-9D7B-75210F7B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Git diff HEAD will show diff between working tree and staging area vs. the repo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B82BD92A-DF53-41B5-A38C-8BEDD974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2B3ECE-9A9D-4E41-8A51-7C6E61588927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C0A30EA1-EBA9-4D89-A609-2A941F6D1A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30DB2-038C-4013-8874-1B003A46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-v</a:t>
            </a:r>
          </a:p>
          <a:p>
            <a:pPr marL="214701">
              <a:defRPr/>
            </a:pPr>
            <a:r>
              <a:rPr lang="en-US" dirty="0"/>
              <a:t>origin  https://github.com/rea2000/santalist.git (fetch)</a:t>
            </a:r>
          </a:p>
          <a:p>
            <a:pPr marL="214701">
              <a:defRPr/>
            </a:pPr>
            <a:r>
              <a:rPr lang="en-US" dirty="0"/>
              <a:t>origin  https://github.com/rea2000/santalist.git (push)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2F7DAE6-D3E5-4AFD-B9AD-1A79F9744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FCFBCB-59D8-447C-9D46-181E7AB2FD5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45cb60a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45cb60a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63E3BA4-DE8F-4BB1-AD7C-B8B5D55F30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6BEB85F4-848E-49E5-A9BF-D505BC4A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4C7A542-32ED-4215-A6E3-B4382D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EDBEC5-C3B1-4412-B7E6-EF6D2399D5C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45cb60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45cb60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45cb60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45cb60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45cb60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45cb60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45cb60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45cb60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45cb60aa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45cb60aa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45cb60a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45cb60a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45cb60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45cb60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45cb60a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445cb60a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45cb60aa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445cb60aa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45cb60a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45cb60a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EB35AA1-CD1C-4C40-AC7B-FF6F209F03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B6B63B7E-1B74-4031-B4FC-96BBACAF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CFB8590-FFD2-49A9-BCE5-5E6225231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F33ABF-DE42-4DE6-86A4-3500FDACDCFD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45cb60aa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45cb60aa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445cb60aa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445cb60aa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45cb60aa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445cb60aa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445cb60aa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445cb60aa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445cb60aa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445cb60aa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f0844cc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f0844cc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0844cc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f0844cc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f0844ccd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f0844ccd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f0844ccd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f0844ccd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9f0844ccd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9f0844ccd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A511F15-7664-4228-A486-CFD452F5DC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224437EA-97C6-4EB8-A127-2798D7BF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84BF0B2-9004-4E6C-B064-8408DE041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251BFC-FF5F-4678-8479-DDBE4CE615B3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f0844ccd2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f0844ccd2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f0844ccd2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9f0844ccd2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7E3FCB93-400D-4A92-B99F-F5B0D7644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BE58CDE-5800-45F2-8433-7B6BD947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C516F92-178D-4E45-A9FE-830535A80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58FE94-9737-4214-94F1-D782391CA174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2AF0EDF0-2BFD-4838-9137-0A04FCE766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48F80EC-D14B-4182-8BDE-7F7D3BFF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C15E8C4-77B0-4515-832D-CBFF1D4B0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929D64-4EE2-4082-89F3-4FB18DF64EE4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44251BB2-158E-4EAC-AC2F-E628F2DC36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459652C-F361-46D0-9C3A-AB9E7261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D991359C-7FF2-44E8-AA57-29A43D442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23C9E8-EB0D-4145-8679-309F5D0753C8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45BC547-3D6E-44BA-B180-5DDE990A51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148DFE77-4401-4762-8267-01A3728F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F1A704C-8595-4649-A1C8-20ACB7529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DBEF5B-B532-4130-A585-23BFA1D1979C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DBD5EF2-226A-4200-9D57-950DD874DD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FA03B88-BDFB-43AF-84DB-4103F104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EF1545B-8F83-4372-A472-29B6E4AA0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5B2891-3799-4C0F-B714-47A9F6684915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F272820-5066-491E-96EA-EA2C993D1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1E34246-EA58-4D3F-B300-C37FCFED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79BD4AA-C970-4466-A57D-9C8A158DA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0AFFB6-91FC-4CCA-8136-4EDA37827F25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86315EE8-803A-469A-B227-4E489564ED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196DC-AAED-4424-AE2B-1D61CCF43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 cap="small" dirty="0"/>
              <a:t>http://xkcd.com/1597/</a:t>
            </a:r>
            <a:endParaRPr 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6A5C6E04-7165-483A-B423-6DB40E8D0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7B23A1-7F76-4D61-9062-838B4E3C463D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0F7F7997-1B2B-4F80-9B74-9475D69864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8060F13D-E987-4A20-94E3-6E057752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Initial goals were to support development of Linux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2444F53-B810-481E-8403-A64D3C934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6913" indent="-26828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073150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01775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31988" indent="-214313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F368BE-0856-44FA-864A-A8D5C55E2562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B6D5E-1DB2-4119-BA47-6623A2ADC019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24CB6-A788-4F2D-ACAD-D69DC9698399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EB6DF-143A-4116-B9A7-591980ACE305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74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7FA0A-352C-431C-ADA7-A9540BD08FAF}" type="datetime3">
              <a:rPr lang="en-US" u="sng" smtClean="0"/>
              <a:t>10 September 2024</a:t>
            </a:fld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8B2D-3D1B-4FC0-B86A-739C2665250F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985D-C9D2-40C1-9817-4CBFC59C6C85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1865-44F2-45A9-97F0-E7B70F55F8FB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ADE66-CF74-49F9-A223-BB0913EFA162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607CC-0F7E-430A-982F-1FA138B8F4D6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45AEC-0857-4688-B583-F4086550D729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7EC23-720F-46AA-8666-C1D067772F5B}" type="datetime3">
              <a:rPr lang="en-US" smtClean="0"/>
              <a:t>10 September 2024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7D235B-7AD3-4606-8CCB-896EF9435CE6}" type="datetime3">
              <a:rPr lang="en-US" smtClean="0"/>
              <a:t>10 September 2024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7" r:id="rId12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/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32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4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hyperlink" Target="https://github.com/torvalds/linux" TargetMode="Externa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4.png"/><Relationship Id="rId5" Type="http://schemas.openxmlformats.org/officeDocument/2006/relationships/tags" Target="../tags/tag26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hyperlink" Target="mailto:buggs@gmail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eagain.net/articles/git-for-computer-scientists/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git-scm.com/" TargetMode="Externa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hyperlink" Target="http://gitref.org/index.html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s://git-scm.com/book/en/v2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learngitbranching.js.org/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hyperlink" Target="http://www.cs.washington.edu/390a/" TargetMode="External"/><Relationship Id="rId5" Type="http://schemas.openxmlformats.org/officeDocument/2006/relationships/hyperlink" Target="http://git-scm.com/book/en/" TargetMode="External"/><Relationship Id="rId4" Type="http://schemas.openxmlformats.org/officeDocument/2006/relationships/notesSlide" Target="../notesSlides/notesSlide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8915400" cy="4267200"/>
          </a:xfrm>
          <a:noFill/>
        </p:spPr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</a:rPr>
              <a:t>CSE-312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Web Design and Programming Lab-I</a:t>
            </a:r>
          </a:p>
          <a:p>
            <a:endParaRPr lang="en-US" sz="3600" b="1" dirty="0">
              <a:solidFill>
                <a:schemeClr val="accent4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Lab-7: </a:t>
            </a:r>
            <a:r>
              <a:rPr lang="en-US" sz="4000" b="1" dirty="0">
                <a:solidFill>
                  <a:srgbClr val="00FF00"/>
                </a:solidFill>
              </a:rPr>
              <a:t>Version Control System (Git)</a:t>
            </a:r>
          </a:p>
          <a:p>
            <a:endParaRPr lang="en-US" sz="4000" b="1" dirty="0">
              <a:solidFill>
                <a:srgbClr val="00FF00"/>
              </a:solidFill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14300" y="51054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 and Engineering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Jahangirnagar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939458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72965C0-4377-4734-A843-908D24275CF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Aside: So 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C358-555D-4DF4-BDEC-76CDED39F85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hlinkClick r:id="rId4"/>
              </a:rPr>
              <a:t>GitHub.com</a:t>
            </a:r>
            <a:r>
              <a:rPr lang="en-US" sz="2800" dirty="0"/>
              <a:t> is a site for online storage of Git repositories.</a:t>
            </a:r>
          </a:p>
          <a:p>
            <a:pPr>
              <a:defRPr/>
            </a:pPr>
            <a:r>
              <a:rPr lang="en-US" sz="2800" dirty="0"/>
              <a:t>Many open source projects use it, such as the </a:t>
            </a:r>
            <a:r>
              <a:rPr lang="en-US" sz="2800" dirty="0">
                <a:hlinkClick r:id="rId5"/>
              </a:rPr>
              <a:t>Linux kernel</a:t>
            </a:r>
            <a:r>
              <a:rPr lang="en-US" sz="2800" dirty="0"/>
              <a:t>.  </a:t>
            </a:r>
          </a:p>
          <a:p>
            <a:pPr>
              <a:defRPr/>
            </a:pPr>
            <a:r>
              <a:rPr lang="en-US" sz="2800" dirty="0"/>
              <a:t>You can get free space for open source projects or you can pay for private projects.</a:t>
            </a:r>
          </a:p>
          <a:p>
            <a:pPr marL="0" indent="0">
              <a:buNone/>
              <a:defRPr/>
            </a:pPr>
            <a:endParaRPr lang="en-US" sz="2800" b="1" dirty="0"/>
          </a:p>
          <a:p>
            <a:pPr marL="0" indent="0">
              <a:buNone/>
              <a:defRPr/>
            </a:pPr>
            <a:r>
              <a:rPr lang="en-US" sz="2800" b="1" dirty="0"/>
              <a:t>Question</a:t>
            </a:r>
            <a:r>
              <a:rPr lang="en-US" sz="2800" dirty="0"/>
              <a:t>: Do I have to use GitHub to use Git?</a:t>
            </a:r>
          </a:p>
          <a:p>
            <a:pPr marL="0" indent="0">
              <a:buNone/>
              <a:defRPr/>
            </a:pPr>
            <a:endParaRPr lang="en-US" sz="2800" b="1" dirty="0"/>
          </a:p>
          <a:p>
            <a:pPr marL="0" indent="0">
              <a:buNone/>
              <a:defRPr/>
            </a:pPr>
            <a:r>
              <a:rPr lang="en-US" sz="2800" b="1" dirty="0"/>
              <a:t>Answer</a:t>
            </a:r>
            <a:r>
              <a:rPr lang="en-US" sz="2800" dirty="0"/>
              <a:t>: No!  Not necessarily </a:t>
            </a:r>
          </a:p>
          <a:p>
            <a:pPr lvl="1">
              <a:defRPr/>
            </a:pPr>
            <a:r>
              <a:rPr lang="en-US" sz="2400" dirty="0"/>
              <a:t>you can use </a:t>
            </a:r>
            <a:r>
              <a:rPr lang="en-US" sz="2400" dirty="0" err="1"/>
              <a:t>Git</a:t>
            </a:r>
            <a:r>
              <a:rPr lang="en-US" sz="2400" dirty="0"/>
              <a:t> completely locally for your own purposes, or </a:t>
            </a:r>
          </a:p>
          <a:p>
            <a:pPr lvl="1">
              <a:defRPr/>
            </a:pPr>
            <a:r>
              <a:rPr lang="en-US" sz="2400" dirty="0"/>
              <a:t>you can use </a:t>
            </a:r>
            <a:r>
              <a:rPr lang="en-US" sz="2400" dirty="0" err="1"/>
              <a:t>BitBucket</a:t>
            </a:r>
            <a:r>
              <a:rPr lang="en-US" sz="2400" dirty="0"/>
              <a:t> or GitLab etc.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2A3AF3F-F612-4249-8AEA-1E0E804C65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C01A0A96-1023-45D8-A904-0D7211EAE85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295400"/>
            <a:ext cx="32480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17856-44E0-44DA-93F8-D453D50840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800" y="6194425"/>
            <a:ext cx="27847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cap="small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http://xkcd.com/1597/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>
            <a:extLst>
              <a:ext uri="{FF2B5EF4-FFF2-40B4-BE49-F238E27FC236}">
                <a16:creationId xmlns:a16="http://schemas.microsoft.com/office/drawing/2014/main" id="{A47F0D08-9A37-411E-BD69-5707BA8A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76250"/>
          </a:xfr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Content Placeholder 3">
            <a:extLst>
              <a:ext uri="{FF2B5EF4-FFF2-40B4-BE49-F238E27FC236}">
                <a16:creationId xmlns:a16="http://schemas.microsoft.com/office/drawing/2014/main" id="{1787C2AC-65F2-4921-8AE1-3CF491E1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449786"/>
          </a:xfr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C11EA2D-67D4-4CCF-9A9C-96D114593D6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History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51E3-D29E-455D-A895-BFC095583C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Came out of Linux development community 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Linus Torvalds, </a:t>
            </a:r>
            <a:r>
              <a:rPr lang="en-US" dirty="0"/>
              <a:t>2005</a:t>
            </a:r>
          </a:p>
          <a:p>
            <a:pPr>
              <a:defRPr/>
            </a:pPr>
            <a:r>
              <a:rPr lang="en-US" dirty="0"/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Able to handle large projects like Linux efficiently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FFEA47E-5591-46DF-A416-EDC1ED037E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uses a distributed model</a:t>
            </a:r>
          </a:p>
        </p:txBody>
      </p:sp>
      <p:pic>
        <p:nvPicPr>
          <p:cNvPr id="28675" name="Content Placeholder 3">
            <a:extLst>
              <a:ext uri="{FF2B5EF4-FFF2-40B4-BE49-F238E27FC236}">
                <a16:creationId xmlns:a16="http://schemas.microsoft.com/office/drawing/2014/main" id="{072D6C5C-C3A6-47FA-849F-605947F1455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187" y="1904712"/>
            <a:ext cx="3324141" cy="2605642"/>
          </a:xfrm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33411943-E585-4765-8FCC-058FFABC09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58" y="1605305"/>
            <a:ext cx="3324141" cy="374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5">
            <a:extLst>
              <a:ext uri="{FF2B5EF4-FFF2-40B4-BE49-F238E27FC236}">
                <a16:creationId xmlns:a16="http://schemas.microsoft.com/office/drawing/2014/main" id="{40DC8BBF-F271-4424-87DA-014969BFA7E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2400" y="1222641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Model</a:t>
            </a:r>
          </a:p>
        </p:txBody>
      </p:sp>
      <p:sp>
        <p:nvSpPr>
          <p:cNvPr id="28678" name="TextBox 6">
            <a:extLst>
              <a:ext uri="{FF2B5EF4-FFF2-40B4-BE49-F238E27FC236}">
                <a16:creationId xmlns:a16="http://schemas.microsoft.com/office/drawing/2014/main" id="{D816FBA4-08C6-43ED-A3C2-E92EAB3623A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20900" y="1222641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Model</a:t>
            </a:r>
          </a:p>
        </p:txBody>
      </p:sp>
      <p:sp>
        <p:nvSpPr>
          <p:cNvPr id="28679" name="TextBox 7">
            <a:extLst>
              <a:ext uri="{FF2B5EF4-FFF2-40B4-BE49-F238E27FC236}">
                <a16:creationId xmlns:a16="http://schemas.microsoft.com/office/drawing/2014/main" id="{A91264E4-5B54-4101-8B52-EDF85333364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4444" y="4822537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(CVS, Subversion, Perforce)</a:t>
            </a:r>
          </a:p>
        </p:txBody>
      </p:sp>
      <p:sp>
        <p:nvSpPr>
          <p:cNvPr id="28680" name="TextBox 8">
            <a:extLst>
              <a:ext uri="{FF2B5EF4-FFF2-40B4-BE49-F238E27FC236}">
                <a16:creationId xmlns:a16="http://schemas.microsoft.com/office/drawing/2014/main" id="{95DF1816-2D99-4944-AC03-954B1290281A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30438" y="549301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Mercurial)</a:t>
            </a:r>
          </a:p>
        </p:txBody>
      </p:sp>
      <p:sp>
        <p:nvSpPr>
          <p:cNvPr id="28681" name="TextBox 9">
            <a:extLst>
              <a:ext uri="{FF2B5EF4-FFF2-40B4-BE49-F238E27FC236}">
                <a16:creationId xmlns:a16="http://schemas.microsoft.com/office/drawing/2014/main" id="{1044126B-324B-4E7F-8379-44D95E15D53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68863" y="6224588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Many operations are local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4BA2B1B-B087-4ABC-92EE-A3A31ED6FE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Ways to use Git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A24B56F4-927E-483D-A140-1A8B3794EFA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065463"/>
            <a:ext cx="275431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>
            <a:extLst>
              <a:ext uri="{FF2B5EF4-FFF2-40B4-BE49-F238E27FC236}">
                <a16:creationId xmlns:a16="http://schemas.microsoft.com/office/drawing/2014/main" id="{8759D92A-62B4-4C10-B473-A5387990816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384300"/>
            <a:ext cx="3560763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3">
            <a:extLst>
              <a:ext uri="{FF2B5EF4-FFF2-40B4-BE49-F238E27FC236}">
                <a16:creationId xmlns:a16="http://schemas.microsoft.com/office/drawing/2014/main" id="{355DF3FE-37EB-4247-B3E0-C85A2B30E57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5572125"/>
            <a:ext cx="2519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Git on your own </a:t>
            </a:r>
            <a:b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computer, one user</a:t>
            </a:r>
          </a:p>
        </p:txBody>
      </p:sp>
      <p:sp>
        <p:nvSpPr>
          <p:cNvPr id="30726" name="TextBox 6">
            <a:extLst>
              <a:ext uri="{FF2B5EF4-FFF2-40B4-BE49-F238E27FC236}">
                <a16:creationId xmlns:a16="http://schemas.microsoft.com/office/drawing/2014/main" id="{63B7D083-C9F7-47B4-B4F5-8DB72A205ED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5581650"/>
            <a:ext cx="35194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Git on multiple computers,</a:t>
            </a:r>
            <a:b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users or one user on</a:t>
            </a:r>
            <a:b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computers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E1724-2D28-49C1-9EE9-D6AE3ABC9D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29025" y="1374775"/>
            <a:ext cx="2307042" cy="13234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Possible servers: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latin typeface="Arial" charset="0"/>
              </a:rPr>
              <a:t>BitBucket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GitHub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GitLab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>
            <a:extLst>
              <a:ext uri="{FF2B5EF4-FFF2-40B4-BE49-F238E27FC236}">
                <a16:creationId xmlns:a16="http://schemas.microsoft.com/office/drawing/2014/main" id="{0D340618-77CF-483C-A959-B1FB5084A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9144000" cy="6363349"/>
          </a:xfr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3">
            <a:extLst>
              <a:ext uri="{FF2B5EF4-FFF2-40B4-BE49-F238E27FC236}">
                <a16:creationId xmlns:a16="http://schemas.microsoft.com/office/drawing/2014/main" id="{803D2100-FE5D-4785-8EB3-A2895D38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1775"/>
            <a:ext cx="9144000" cy="6466703"/>
          </a:xfr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0" y="143475"/>
            <a:ext cx="9144000" cy="5727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GIT: FOUR PHASES WITH REMOTE</a:t>
            </a:r>
            <a:endParaRPr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311700" y="2009725"/>
            <a:ext cx="2029800" cy="341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2509400" y="2009725"/>
            <a:ext cx="2029800" cy="3416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4655950" y="2009725"/>
            <a:ext cx="2029800" cy="341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802500" y="2009725"/>
            <a:ext cx="20298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311700" y="200972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Directory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2509400" y="200972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Staging Area/Index</a:t>
            </a:r>
            <a:endParaRPr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655950" y="200972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Repository</a:t>
            </a:r>
            <a:endParaRPr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802500" y="2009725"/>
            <a:ext cx="2046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Repository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251550" y="2856300"/>
            <a:ext cx="2197800" cy="655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1251550" y="2932950"/>
            <a:ext cx="2197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add/stage ...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670450" y="2856300"/>
            <a:ext cx="2197800" cy="6554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3670450" y="2932950"/>
            <a:ext cx="19155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043600" y="2856300"/>
            <a:ext cx="2197800" cy="7320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6043600" y="2932950"/>
            <a:ext cx="19155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28"/>
          <p:cNvSpPr/>
          <p:nvPr/>
        </p:nvSpPr>
        <p:spPr>
          <a:xfrm flipH="1">
            <a:off x="3449350" y="3894275"/>
            <a:ext cx="4792050" cy="6422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7" name="Google Shape;207;p28"/>
          <p:cNvSpPr txBox="1"/>
          <p:nvPr/>
        </p:nvSpPr>
        <p:spPr>
          <a:xfrm flipH="1">
            <a:off x="3449500" y="3970925"/>
            <a:ext cx="47919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204;p28">
            <a:extLst>
              <a:ext uri="{FF2B5EF4-FFF2-40B4-BE49-F238E27FC236}">
                <a16:creationId xmlns:a16="http://schemas.microsoft.com/office/drawing/2014/main" id="{C27B906B-DAE8-4280-BB33-7E359ECE6AAF}"/>
              </a:ext>
            </a:extLst>
          </p:cNvPr>
          <p:cNvSpPr/>
          <p:nvPr/>
        </p:nvSpPr>
        <p:spPr>
          <a:xfrm rot="10800000">
            <a:off x="992663" y="3851848"/>
            <a:ext cx="2197800" cy="7320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" name="Google Shape;205;p28">
            <a:extLst>
              <a:ext uri="{FF2B5EF4-FFF2-40B4-BE49-F238E27FC236}">
                <a16:creationId xmlns:a16="http://schemas.microsoft.com/office/drawing/2014/main" id="{FC79DFA9-C506-440F-91F0-F95BD0C94C80}"/>
              </a:ext>
            </a:extLst>
          </p:cNvPr>
          <p:cNvSpPr txBox="1"/>
          <p:nvPr/>
        </p:nvSpPr>
        <p:spPr>
          <a:xfrm>
            <a:off x="1209447" y="3986635"/>
            <a:ext cx="1741364" cy="16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edit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20EF29C-C9A7-41F3-80C6-7ECD8FC3DA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Problems Working Alone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D6C1F2E-8090-4237-B48F-BC5691B5934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Ever done one of the following?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Had code that worked, made a bunch of changes and saved it, which broke the code, and now you just want the working version back…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Accidentally deleted a critical file, hundreds of lines of code gone…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Somehow messed up the structure/contents of your code base, and want to just “undo” the crazy action you just did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Hard drive crash!!!! Everything’s gone, the day before deadline.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Possible options: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Save as (MyClass-v1.java)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Ugh.  Just ugh.  And now a single line change results in duplicating the entire file…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5D7F-D29C-4986-B9E7-105EF3D3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90669BA3-B925-49D3-923F-01FC748FD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22"/>
            <a:ext cx="9144000" cy="654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0A53EE8-3694-474A-A63F-8DEA0D2724A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2E1E-1D49-4135-A66D-754F89C0FC1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workflow: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Modify</a:t>
            </a:r>
            <a:r>
              <a:rPr lang="en-US" dirty="0"/>
              <a:t> files in your working directory.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Stage</a:t>
            </a:r>
            <a:r>
              <a:rPr lang="en-US" dirty="0"/>
              <a:t> files, adding snapshots of them to your staging area.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dirty="0"/>
              <a:t>Do  a </a:t>
            </a:r>
            <a:r>
              <a:rPr lang="en-US" b="1" dirty="0"/>
              <a:t>commit</a:t>
            </a:r>
            <a:r>
              <a:rPr lang="en-US" dirty="0"/>
              <a:t>, which takes the files as they are in the staging area and stores that snapshot permanently to your </a:t>
            </a:r>
            <a:r>
              <a:rPr lang="en-US" dirty="0" err="1"/>
              <a:t>Git</a:t>
            </a:r>
            <a:r>
              <a:rPr lang="en-US" dirty="0"/>
              <a:t> directory (your local copy of the repo).</a:t>
            </a:r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/>
              <a:t>If a particular version of a file is in the </a:t>
            </a:r>
            <a:r>
              <a:rPr lang="en-US" sz="1800" b="1" dirty="0" err="1"/>
              <a:t>git</a:t>
            </a:r>
            <a:r>
              <a:rPr lang="en-US" sz="1800" b="1" dirty="0"/>
              <a:t> directory</a:t>
            </a:r>
            <a:r>
              <a:rPr lang="en-US" sz="1800" dirty="0"/>
              <a:t>, it’s considered </a:t>
            </a:r>
            <a:r>
              <a:rPr lang="en-US" sz="1800" b="1" dirty="0"/>
              <a:t>committed</a:t>
            </a:r>
            <a:r>
              <a:rPr lang="en-US" sz="1800" dirty="0"/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/>
              <a:t>If it’s modified but has been added to the </a:t>
            </a:r>
            <a:r>
              <a:rPr lang="en-US" sz="1800" b="1" dirty="0"/>
              <a:t>staging area</a:t>
            </a:r>
            <a:r>
              <a:rPr lang="en-US" sz="1800" dirty="0"/>
              <a:t>, it is </a:t>
            </a:r>
            <a:r>
              <a:rPr lang="en-US" sz="1800" b="1" dirty="0"/>
              <a:t>staged</a:t>
            </a:r>
            <a:r>
              <a:rPr lang="en-US" sz="1800" dirty="0"/>
              <a:t>.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1800" dirty="0"/>
              <a:t>If it was </a:t>
            </a:r>
            <a:r>
              <a:rPr lang="en-US" sz="1800" b="1" dirty="0"/>
              <a:t>changed</a:t>
            </a:r>
            <a:r>
              <a:rPr lang="en-US" sz="1800" dirty="0"/>
              <a:t> since it was checked out but has </a:t>
            </a:r>
            <a:r>
              <a:rPr lang="en-US" sz="1800" u="sng" dirty="0"/>
              <a:t>not</a:t>
            </a:r>
            <a:r>
              <a:rPr lang="en-US" sz="1800" dirty="0"/>
              <a:t> been staged, it is </a:t>
            </a:r>
            <a:r>
              <a:rPr lang="en-US" sz="1800" b="1" dirty="0"/>
              <a:t>modified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32D46A2-2C71-4A9F-A036-290B352C87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 ready to use Git!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42DA-2F14-4309-B75C-6C6052BDB54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598" y="774239"/>
            <a:ext cx="8966200" cy="5731228"/>
          </a:xfrm>
        </p:spPr>
        <p:txBody>
          <a:bodyPr/>
          <a:lstStyle/>
          <a:p>
            <a:pPr marL="685800" indent="-457200">
              <a:buFont typeface="+mj-lt"/>
              <a:buAutoNum type="arabicPeriod"/>
              <a:defRPr/>
            </a:pPr>
            <a:r>
              <a:rPr lang="en-US" sz="2400" dirty="0"/>
              <a:t>Set the name and email  for </a:t>
            </a:r>
            <a:r>
              <a:rPr lang="en-US" sz="2400" dirty="0" err="1"/>
              <a:t>Git</a:t>
            </a:r>
            <a:r>
              <a:rPr lang="en-US" sz="2400" dirty="0"/>
              <a:t> to use when you commit:</a:t>
            </a:r>
          </a:p>
          <a:p>
            <a:pPr marL="228600" indent="0">
              <a:buFontTx/>
              <a:buNone/>
              <a:defRPr/>
            </a:pP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--global user.name “Bugs Bunny”</a:t>
            </a:r>
          </a:p>
          <a:p>
            <a:pPr marL="228600" indent="0">
              <a:buFontTx/>
              <a:buNone/>
              <a:defRPr/>
            </a:pP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$ git config --global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user.email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  <a:hlinkClick r:id="rId4"/>
              </a:rPr>
              <a:t>bugs@gmail.com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	</a:t>
            </a:r>
            <a:endParaRPr lang="en-US" sz="1400" dirty="0"/>
          </a:p>
          <a:p>
            <a:pPr>
              <a:defRPr/>
            </a:pPr>
            <a:r>
              <a:rPr lang="en-US" sz="2400" dirty="0"/>
              <a:t>You can call 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git config –-list </a:t>
            </a:r>
            <a:r>
              <a:rPr lang="en-US" sz="2400" dirty="0"/>
              <a:t>to verify these are set.</a:t>
            </a:r>
          </a:p>
          <a:p>
            <a:pPr>
              <a:defRPr/>
            </a:pPr>
            <a:r>
              <a:rPr lang="en-US" sz="2400" dirty="0"/>
              <a:t>These will be set globally for all Git projects you work with.</a:t>
            </a:r>
          </a:p>
          <a:p>
            <a:pPr>
              <a:defRPr/>
            </a:pPr>
            <a:r>
              <a:rPr lang="en-US" sz="2400" dirty="0"/>
              <a:t>You can also set variables on a project-only basis by not using the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rgbClr val="404040"/>
                </a:solidFill>
                <a:latin typeface="Consolas" charset="0"/>
              </a:rPr>
              <a:t>--global </a:t>
            </a:r>
            <a:r>
              <a:rPr lang="en-US" sz="2400" dirty="0"/>
              <a:t>flag.</a:t>
            </a:r>
          </a:p>
          <a:p>
            <a:pPr>
              <a:defRPr/>
            </a:pPr>
            <a:r>
              <a:rPr lang="en-US" sz="2400" dirty="0"/>
              <a:t>You can also set the editor that is used for writing commit messages:</a:t>
            </a:r>
            <a:br>
              <a:rPr lang="en-US" sz="2400" dirty="0"/>
            </a:br>
            <a:r>
              <a:rPr lang="en-US" sz="2400" dirty="0"/>
              <a:t>$ 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git config --global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core.editor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"code --wait"</a:t>
            </a:r>
            <a:r>
              <a:rPr lang="en-US" sz="2400" dirty="0"/>
              <a:t>	(it is vim by default)</a:t>
            </a:r>
          </a:p>
          <a:p>
            <a:pPr>
              <a:defRPr/>
            </a:pPr>
            <a:r>
              <a:rPr lang="en-US" sz="2400" dirty="0"/>
              <a:t>The latest version of </a:t>
            </a:r>
            <a:r>
              <a:rPr lang="en-US" sz="2400" dirty="0" err="1"/>
              <a:t>git</a:t>
            </a:r>
            <a:r>
              <a:rPr lang="en-US" sz="2400" dirty="0"/>
              <a:t> will also prompt you that </a:t>
            </a:r>
            <a:r>
              <a:rPr lang="en-US" sz="1600" b="1" dirty="0" err="1">
                <a:solidFill>
                  <a:srgbClr val="404040"/>
                </a:solidFill>
                <a:latin typeface="Consolas" charset="0"/>
              </a:rPr>
              <a:t>push.default</a:t>
            </a:r>
            <a:r>
              <a:rPr lang="en-US" sz="2400" dirty="0"/>
              <a:t> is not set, you can make this warning go away with:</a:t>
            </a:r>
          </a:p>
          <a:p>
            <a:pPr marL="228600" indent="0">
              <a:buFontTx/>
              <a:buNone/>
              <a:defRPr/>
            </a:pP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push.default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simple</a:t>
            </a: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18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D60EE8B-0846-4D4D-B8B1-217767C66D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Create a local copy of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4FC4-8FE8-41C0-8BBD-7F29B4FC0D9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1151" y="763863"/>
            <a:ext cx="9144000" cy="4724400"/>
          </a:xfrm>
        </p:spPr>
        <p:txBody>
          <a:bodyPr/>
          <a:lstStyle/>
          <a:p>
            <a:pPr marL="685800" indent="-457200">
              <a:spcBef>
                <a:spcPts val="0"/>
              </a:spcBef>
              <a:buFont typeface="+mj-lt"/>
              <a:buAutoNum type="arabicPeriod" startAt="2"/>
              <a:defRPr/>
            </a:pPr>
            <a:r>
              <a:rPr lang="en-US" dirty="0"/>
              <a:t>Two common scenarios: (only do one of these)</a:t>
            </a:r>
          </a:p>
          <a:p>
            <a:pPr marL="628650" lvl="1" indent="0">
              <a:spcBef>
                <a:spcPts val="0"/>
              </a:spcBef>
              <a:buNone/>
              <a:defRPr/>
            </a:pPr>
            <a:r>
              <a:rPr lang="en-US" dirty="0"/>
              <a:t>a) To </a:t>
            </a:r>
            <a:r>
              <a:rPr lang="en-US" b="1" u="sng" dirty="0">
                <a:solidFill>
                  <a:srgbClr val="FF0000"/>
                </a:solidFill>
              </a:rPr>
              <a:t>clone an already existing repo </a:t>
            </a:r>
            <a:r>
              <a:rPr lang="en-US" dirty="0"/>
              <a:t>to your current directory: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	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clone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url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 [local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dir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name]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	This w</a:t>
            </a:r>
            <a:r>
              <a:rPr lang="en-US" sz="2200" dirty="0"/>
              <a:t>ill create a directory named </a:t>
            </a:r>
            <a:r>
              <a:rPr lang="en-US" sz="2200" i="1" dirty="0"/>
              <a:t>local </a:t>
            </a:r>
            <a:r>
              <a:rPr lang="en-US" sz="2200" i="1" dirty="0" err="1"/>
              <a:t>dir</a:t>
            </a:r>
            <a:r>
              <a:rPr lang="en-US" sz="2200" i="1" dirty="0"/>
              <a:t> name</a:t>
            </a:r>
            <a:r>
              <a:rPr lang="en-US" sz="2200" dirty="0"/>
              <a:t>, containing  a working 	copy  of the files from the repo, and a 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.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dirty="0"/>
              <a:t>directory which you can 	ignore (used to hold the staging area and your actual repo)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Example: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clone 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git@gitlab.cs.washington.edu:rea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/</a:t>
            </a:r>
            <a:r>
              <a:rPr lang="en-US" sz="1800" b="1" dirty="0" err="1">
                <a:solidFill>
                  <a:srgbClr val="404040"/>
                </a:solidFill>
                <a:latin typeface="Consolas" charset="0"/>
              </a:rPr>
              <a:t>superTest.git</a:t>
            </a: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182880" lvl="1" indent="0">
              <a:spcBef>
                <a:spcPts val="0"/>
              </a:spcBef>
              <a:buNone/>
              <a:defRPr/>
            </a:pPr>
            <a:endParaRPr lang="en-US" sz="1050" b="1" dirty="0">
              <a:solidFill>
                <a:srgbClr val="404040"/>
              </a:solidFill>
              <a:latin typeface="Consolas" charset="0"/>
            </a:endParaRPr>
          </a:p>
          <a:p>
            <a:pPr marL="182880" lvl="1" indent="0">
              <a:spcBef>
                <a:spcPts val="0"/>
              </a:spcBef>
              <a:buNone/>
              <a:defRPr/>
            </a:pPr>
            <a:r>
              <a:rPr lang="en-US" dirty="0"/>
              <a:t>    b) To </a:t>
            </a:r>
            <a:r>
              <a:rPr lang="en-US" b="1" u="sng" dirty="0">
                <a:solidFill>
                  <a:srgbClr val="C00000"/>
                </a:solidFill>
              </a:rPr>
              <a:t>create a Git repo </a:t>
            </a:r>
            <a:r>
              <a:rPr lang="en-US" dirty="0"/>
              <a:t>in your current directory:</a:t>
            </a:r>
          </a:p>
          <a:p>
            <a:pPr marL="911225" lvl="2" indent="0">
              <a:buFontTx/>
              <a:buNone/>
              <a:defRPr/>
            </a:pP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init</a:t>
            </a: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911225" lvl="2" indent="0">
              <a:buFontTx/>
              <a:buNone/>
              <a:defRPr/>
            </a:pPr>
            <a:r>
              <a:rPr lang="en-US" sz="2200" dirty="0">
                <a:solidFill>
                  <a:schemeClr val="accent4">
                    <a:lumMod val="85000"/>
                    <a:lumOff val="15000"/>
                  </a:schemeClr>
                </a:solidFill>
                <a:cs typeface="+mn-cs"/>
              </a:rPr>
              <a:t>This will create a 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.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dirty="0">
                <a:solidFill>
                  <a:schemeClr val="accent4">
                    <a:lumMod val="85000"/>
                    <a:lumOff val="15000"/>
                  </a:schemeClr>
                </a:solidFill>
                <a:cs typeface="+mn-cs"/>
              </a:rPr>
              <a:t>directory in your current directory </a:t>
            </a:r>
            <a:r>
              <a:rPr lang="en-US" sz="2200" dirty="0"/>
              <a:t>which you can ignore (used to hold the staging area and your actual repo)</a:t>
            </a:r>
            <a:r>
              <a:rPr lang="en-US" sz="2200" dirty="0">
                <a:solidFill>
                  <a:schemeClr val="accent4">
                    <a:lumMod val="85000"/>
                    <a:lumOff val="15000"/>
                  </a:schemeClr>
                </a:solidFill>
                <a:cs typeface="+mn-cs"/>
              </a:rPr>
              <a:t>.</a:t>
            </a:r>
          </a:p>
          <a:p>
            <a:pPr marL="911225" lvl="2" indent="0">
              <a:buFontTx/>
              <a:buNone/>
              <a:defRPr/>
            </a:pPr>
            <a:r>
              <a:rPr lang="en-US" sz="22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Then you can commit files in your current directory into the repo:</a:t>
            </a:r>
          </a:p>
          <a:p>
            <a:pPr marL="911225" lvl="2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add file1.java</a:t>
            </a:r>
          </a:p>
          <a:p>
            <a:pPr marL="911225" lvl="2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commit –m “initial project version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08EB55B-4640-495B-BCDA-0A955670314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commands</a:t>
            </a:r>
          </a:p>
        </p:txBody>
      </p:sp>
      <p:graphicFrame>
        <p:nvGraphicFramePr>
          <p:cNvPr id="324747" name="Group 139">
            <a:extLst>
              <a:ext uri="{FF2B5EF4-FFF2-40B4-BE49-F238E27FC236}">
                <a16:creationId xmlns:a16="http://schemas.microsoft.com/office/drawing/2014/main" id="{8CBDE479-EC81-4B88-B294-0DC021068CF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8691954"/>
              </p:ext>
            </p:extLst>
          </p:nvPr>
        </p:nvGraphicFramePr>
        <p:xfrm>
          <a:off x="304800" y="1393825"/>
          <a:ext cx="8534400" cy="5059363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copy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repository so you can add to it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diff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shows diff of what is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staged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and what is modified but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unstaged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pull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fetch from a remote repo and try to merge into the current branch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repository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Content Placeholder 3">
            <a:extLst>
              <a:ext uri="{FF2B5EF4-FFF2-40B4-BE49-F238E27FC236}">
                <a16:creationId xmlns:a16="http://schemas.microsoft.com/office/drawing/2014/main" id="{F393B9B8-F144-476D-AB5E-60291909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382593"/>
          </a:xfr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738B500-469D-472D-938D-FC42FD9528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Committing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A690-7052-4175-A667-E39159D20B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95400"/>
            <a:ext cx="91440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first time we ask a file to be tracked,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every time before we commit a file </a:t>
            </a:r>
            <a:r>
              <a:rPr lang="en-US" dirty="0"/>
              <a:t>we must add it to the staging area: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add README.txt hello.java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This takes a snapshot of these files at this point in time and adds it to the staging area.  </a:t>
            </a:r>
          </a:p>
          <a:p>
            <a:pPr marL="228600" indent="0">
              <a:buFontTx/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To move staged changes into the repo we commit: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commit –m “Fixing bug #22”</a:t>
            </a:r>
          </a:p>
          <a:p>
            <a:pPr marL="228600" indent="0">
              <a:buFontTx/>
              <a:buNone/>
              <a:defRPr/>
            </a:pPr>
            <a:endParaRPr lang="en-US" sz="1600" dirty="0"/>
          </a:p>
          <a:p>
            <a:pPr marL="622300" lvl="1" indent="0">
              <a:buFontTx/>
              <a:buNone/>
              <a:defRPr/>
            </a:pPr>
            <a:endParaRPr lang="en-US" sz="1400" i="1" dirty="0"/>
          </a:p>
          <a:p>
            <a:pPr marL="228600" indent="0">
              <a:buFontTx/>
              <a:buNone/>
              <a:defRPr/>
            </a:pPr>
            <a:r>
              <a:rPr lang="en-US" sz="2000" b="1" dirty="0"/>
              <a:t>Note</a:t>
            </a:r>
            <a:r>
              <a:rPr lang="en-US" sz="2000" dirty="0"/>
              <a:t>: These commands are just acting on </a:t>
            </a:r>
            <a:r>
              <a:rPr lang="en-US" sz="2000" b="1" u="sng" dirty="0"/>
              <a:t>your local version of repo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86CE375-9A87-40C7-9278-8D7E660997C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Reset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C1F6-F732-4C94-8F16-0B021E8FC74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95400"/>
            <a:ext cx="9144000" cy="5715000"/>
          </a:xfrm>
        </p:spPr>
        <p:txBody>
          <a:bodyPr/>
          <a:lstStyle/>
          <a:p>
            <a:pPr marL="622300" lvl="1"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Note: To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unstage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 change on a file before you have committed it:</a:t>
            </a:r>
          </a:p>
          <a:p>
            <a:pPr marL="911225" lvl="2">
              <a:defRPr/>
            </a:pPr>
            <a:r>
              <a:rPr lang="en-US" altLang="en-US" sz="2600" b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</a:t>
            </a:r>
            <a:r>
              <a:rPr lang="en-US" altLang="en-US" sz="2600" b="1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git</a:t>
            </a:r>
            <a:r>
              <a:rPr lang="en-US" altLang="en-US" sz="2600" b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reset HEAD  --  </a:t>
            </a:r>
            <a:r>
              <a:rPr lang="en-US" altLang="en-US" sz="2600" b="1" i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</a:p>
          <a:p>
            <a:pPr marL="622300" lvl="1">
              <a:defRPr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Note: To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unmodify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 modified file:</a:t>
            </a:r>
          </a:p>
          <a:p>
            <a:pPr marL="911225" lvl="2">
              <a:defRPr/>
            </a:pPr>
            <a:r>
              <a:rPr lang="en-US" altLang="en-US" sz="2600" b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</a:t>
            </a:r>
            <a:r>
              <a:rPr lang="en-US" altLang="en-US" sz="2600" b="1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git</a:t>
            </a:r>
            <a:r>
              <a:rPr lang="en-US" altLang="en-US" sz="2600" b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checkout  --  </a:t>
            </a:r>
            <a:r>
              <a:rPr lang="en-US" altLang="en-US" sz="2600" b="1" i="1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5520D30-D82B-4ED8-A9AA-A17A67B88D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Good Commit Messages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43783BEC-6908-44C6-86EF-3F9FAE6E915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356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78791-6E84-4F40-931E-6789EDDF67C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00" y="6248400"/>
            <a:ext cx="27847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cap="small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http://xkcd.com/1296/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F9AB08C-EC4D-4D6A-B483-BE460E641A7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Status and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1A4B-68C9-4B56-A306-3B8F191793D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771294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To view the </a:t>
            </a:r>
            <a:r>
              <a:rPr lang="en-US" sz="2800" b="1" dirty="0">
                <a:solidFill>
                  <a:schemeClr val="tx1"/>
                </a:solidFill>
              </a:rPr>
              <a:t>status</a:t>
            </a:r>
            <a:r>
              <a:rPr lang="en-US" sz="2800" dirty="0">
                <a:solidFill>
                  <a:schemeClr val="tx1"/>
                </a:solidFill>
              </a:rPr>
              <a:t> of your files in the </a:t>
            </a:r>
            <a:r>
              <a:rPr lang="en-US" sz="2800" b="1" dirty="0">
                <a:solidFill>
                  <a:schemeClr val="tx1"/>
                </a:solidFill>
              </a:rPr>
              <a:t>working directory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b="1" dirty="0">
                <a:solidFill>
                  <a:schemeClr val="tx1"/>
                </a:solidFill>
              </a:rPr>
              <a:t>staging area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228600" indent="0">
              <a:buFontTx/>
              <a:buNone/>
              <a:defRPr/>
            </a:pP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 status		</a:t>
            </a:r>
            <a:r>
              <a:rPr lang="en-US" sz="2800" dirty="0"/>
              <a:t>or</a:t>
            </a: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228600" indent="0">
              <a:buFontTx/>
              <a:buNone/>
              <a:defRPr/>
            </a:pP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 status –s  </a:t>
            </a:r>
          </a:p>
          <a:p>
            <a:pPr marL="228600" indent="0">
              <a:buFontTx/>
              <a:buNone/>
              <a:defRPr/>
            </a:pP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	(-s </a:t>
            </a:r>
            <a:r>
              <a:rPr lang="en-US" sz="2800" dirty="0">
                <a:solidFill>
                  <a:schemeClr val="tx1"/>
                </a:solidFill>
              </a:rPr>
              <a:t>shows a short one line version)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To see </a:t>
            </a:r>
            <a:r>
              <a:rPr lang="en-US" sz="2800" b="1" dirty="0">
                <a:solidFill>
                  <a:schemeClr val="tx1"/>
                </a:solidFill>
              </a:rPr>
              <a:t>difference</a:t>
            </a:r>
            <a:r>
              <a:rPr lang="en-US" sz="2800" dirty="0">
                <a:solidFill>
                  <a:schemeClr val="tx1"/>
                </a:solidFill>
              </a:rPr>
              <a:t> between your </a:t>
            </a:r>
            <a:r>
              <a:rPr lang="en-US" sz="2800" b="1" dirty="0">
                <a:solidFill>
                  <a:schemeClr val="tx1"/>
                </a:solidFill>
              </a:rPr>
              <a:t>working directory </a:t>
            </a:r>
            <a:r>
              <a:rPr lang="en-US" sz="2800" dirty="0">
                <a:solidFill>
                  <a:schemeClr val="tx1"/>
                </a:solidFill>
              </a:rPr>
              <a:t>and the </a:t>
            </a:r>
            <a:r>
              <a:rPr lang="en-US" sz="2800" b="1" dirty="0">
                <a:solidFill>
                  <a:schemeClr val="tx1"/>
                </a:solidFill>
              </a:rPr>
              <a:t>staging area </a:t>
            </a:r>
            <a:r>
              <a:rPr lang="en-US" sz="2800" dirty="0">
                <a:solidFill>
                  <a:schemeClr val="tx1"/>
                </a:solidFill>
              </a:rPr>
              <a:t>(This shows what is modified but </a:t>
            </a:r>
            <a:r>
              <a:rPr lang="en-US" sz="2800" dirty="0" err="1">
                <a:solidFill>
                  <a:schemeClr val="tx1"/>
                </a:solidFill>
              </a:rPr>
              <a:t>unstaged</a:t>
            </a:r>
            <a:r>
              <a:rPr lang="en-US" sz="2800" dirty="0">
                <a:solidFill>
                  <a:schemeClr val="tx1"/>
                </a:solidFill>
              </a:rPr>
              <a:t>):</a:t>
            </a:r>
          </a:p>
          <a:p>
            <a:pPr marL="228600" indent="0">
              <a:buFontTx/>
              <a:buNone/>
              <a:defRPr/>
            </a:pP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 diff</a:t>
            </a:r>
          </a:p>
          <a:p>
            <a:pPr marL="228600" indent="0">
              <a:buFontTx/>
              <a:buNone/>
              <a:defRPr/>
            </a:pPr>
            <a:endParaRPr lang="en-US" sz="10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To see difference between the </a:t>
            </a:r>
            <a:r>
              <a:rPr lang="en-US" sz="2800" b="1" dirty="0">
                <a:solidFill>
                  <a:schemeClr val="tx1"/>
                </a:solidFill>
              </a:rPr>
              <a:t>staging area </a:t>
            </a:r>
            <a:r>
              <a:rPr lang="en-US" sz="2800" dirty="0">
                <a:solidFill>
                  <a:schemeClr val="tx1"/>
                </a:solidFill>
              </a:rPr>
              <a:t>and your </a:t>
            </a:r>
            <a:r>
              <a:rPr lang="en-US" sz="2800" b="1" dirty="0">
                <a:solidFill>
                  <a:schemeClr val="tx1"/>
                </a:solidFill>
              </a:rPr>
              <a:t>local copy of the repo </a:t>
            </a:r>
            <a:r>
              <a:rPr lang="en-US" sz="2800" dirty="0">
                <a:solidFill>
                  <a:schemeClr val="tx1"/>
                </a:solidFill>
              </a:rPr>
              <a:t>(This shows staged changes):</a:t>
            </a:r>
          </a:p>
          <a:p>
            <a:pPr marL="228600" indent="0">
              <a:buFontTx/>
              <a:buNone/>
              <a:defRPr/>
            </a:pP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8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800" b="1" dirty="0">
                <a:solidFill>
                  <a:srgbClr val="404040"/>
                </a:solidFill>
                <a:latin typeface="Consolas" charset="0"/>
              </a:rPr>
              <a:t> diff --cached</a:t>
            </a:r>
          </a:p>
          <a:p>
            <a:pPr marL="228600" indent="0">
              <a:buFontTx/>
              <a:buNone/>
              <a:defRPr/>
            </a:pPr>
            <a:endParaRPr lang="en-US" sz="28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EDE354-155F-4018-802B-D36DD159E71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Problems Working in teams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827CCF-1190-423D-A12A-E1CFBF13B73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729143"/>
            <a:ext cx="9144000" cy="5562600"/>
          </a:xfrm>
        </p:spPr>
        <p:txBody>
          <a:bodyPr/>
          <a:lstStyle/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Whose computer stores the "official" copy of the project?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Can we store the project files in a neutral "official" location?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Will we be able to read/write each other's changes?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Do we have the right file permissions?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Lets just email changed files back and forth! Yay!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What happens if we both try to edit the same file?</a:t>
            </a:r>
          </a:p>
          <a:p>
            <a:pPr lvl="2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Bill just overwrote a file I worked on for 6 hours!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What happens if we make a mistake and corrupt an important file?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Is there a way to keep backups of our project files?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How do I know what code each teammate is working 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3C8582F-CD9E-4FE1-899C-495ED46818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After editing a file…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CBF4-5A4E-4D3C-AEA9-449D679F54C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11151" y="758286"/>
            <a:ext cx="9144000" cy="4953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1400" dirty="0"/>
              <a:t>$</a:t>
            </a:r>
            <a:r>
              <a:rPr lang="en-US" sz="1400" b="1" dirty="0">
                <a:solidFill>
                  <a:srgbClr val="FF0000"/>
                </a:solidFill>
              </a:rPr>
              <a:t>emacs 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status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On branch master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Changes not staged for commit: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  (use "</a:t>
            </a:r>
            <a:r>
              <a:rPr lang="en-US" sz="1400" dirty="0" err="1"/>
              <a:t>git</a:t>
            </a:r>
            <a:r>
              <a:rPr lang="en-US" sz="1400" dirty="0"/>
              <a:t> add &lt;file&gt;..." to update what will be committed)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  (use "</a:t>
            </a:r>
            <a:r>
              <a:rPr lang="en-US" sz="1400" dirty="0" err="1"/>
              <a:t>git</a:t>
            </a:r>
            <a:r>
              <a:rPr lang="en-US" sz="1400" dirty="0"/>
              <a:t> checkout -- &lt;file&gt;..." to discard changes in working directory)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      modified:   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no changes added to commit (use "</a:t>
            </a:r>
            <a:r>
              <a:rPr lang="en-US" sz="1400" dirty="0" err="1"/>
              <a:t>git</a:t>
            </a:r>
            <a:r>
              <a:rPr lang="en-US" sz="1400" dirty="0"/>
              <a:t> add" and/or "</a:t>
            </a:r>
            <a:r>
              <a:rPr lang="en-US" sz="1400" dirty="0" err="1"/>
              <a:t>git</a:t>
            </a:r>
            <a:r>
              <a:rPr lang="en-US" sz="1400" dirty="0"/>
              <a:t> commit -a")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status -s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 M rea.txt				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 Note: M is in second column = “working  tree”</a:t>
            </a:r>
            <a:endParaRPr lang="en-US" sz="1400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diff			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 Shows modifications that have </a:t>
            </a:r>
            <a:r>
              <a:rPr lang="en-US" sz="1400" b="1" u="sng" dirty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been staged.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diff --</a:t>
            </a:r>
            <a:r>
              <a:rPr lang="en-US" sz="1400" dirty="0" err="1"/>
              <a:t>git</a:t>
            </a:r>
            <a:r>
              <a:rPr lang="en-US" sz="1400" dirty="0"/>
              <a:t> a/rea.txt b/rea.txt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index 66b293d..90b65fd 100644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--- a/rea.txt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+++ b/rea.txt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@@ -1,2 +1,4 @@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 Here is </a:t>
            </a:r>
            <a:r>
              <a:rPr lang="en-US" sz="1400" dirty="0" err="1"/>
              <a:t>rea's</a:t>
            </a:r>
            <a:r>
              <a:rPr lang="en-US" sz="1400" dirty="0"/>
              <a:t> file.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+One new line added.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diff --cached		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 Shows nothing, no modifications have been staged yet.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$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4DA12ED-3504-4E08-A558-98DCDC60EAC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After adding file to staging area…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B0D8-2E0A-465A-B886-E26D923801E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add 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status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On branch master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Changes to be committed: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 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/>
              <a:t>unstage</a:t>
            </a:r>
            <a:r>
              <a:rPr lang="en-US" sz="1400" dirty="0"/>
              <a:t>)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       modified:   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status -s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M  rea.txt				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 Note: M is in first column = “staging area”</a:t>
            </a:r>
            <a:endParaRPr lang="en-US" sz="1400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diff			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 Note: Shows nothing, no modifications that have </a:t>
            </a:r>
            <a:r>
              <a:rPr lang="en-US" sz="1400" u="sng" dirty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 been staged.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git</a:t>
            </a:r>
            <a:r>
              <a:rPr lang="en-US" sz="1400" b="1" dirty="0">
                <a:solidFill>
                  <a:srgbClr val="FF0000"/>
                </a:solidFill>
              </a:rPr>
              <a:t> diff --cached		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 Note: Shows staged modifications.</a:t>
            </a:r>
            <a:endParaRPr lang="en-US" sz="1400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sz="1400" dirty="0"/>
              <a:t>diff --</a:t>
            </a:r>
            <a:r>
              <a:rPr lang="en-US" sz="1400" dirty="0" err="1"/>
              <a:t>git</a:t>
            </a:r>
            <a:r>
              <a:rPr lang="en-US" sz="1400" dirty="0"/>
              <a:t> a/rea.txt b/rea.txt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index 66b293d..90b65fd 100644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--- a/rea.txt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+++ b/rea.txt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@@ -1,2 +1,4 @@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 Here is </a:t>
            </a:r>
            <a:r>
              <a:rPr lang="en-US" sz="1400" dirty="0" err="1"/>
              <a:t>rea's</a:t>
            </a:r>
            <a:r>
              <a:rPr lang="en-US" sz="1400" dirty="0"/>
              <a:t> file.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</a:t>
            </a:r>
          </a:p>
          <a:p>
            <a:pPr marL="228600" indent="0">
              <a:buFontTx/>
              <a:buNone/>
              <a:defRPr/>
            </a:pPr>
            <a:r>
              <a:rPr lang="en-US" sz="1400" dirty="0"/>
              <a:t>+One new line added.</a:t>
            </a:r>
          </a:p>
          <a:p>
            <a:pPr marL="228600" indent="0">
              <a:buFontTx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822A1A8-3066-4656-BF58-7EF976D07D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Viewing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06F3-44BD-4261-A8DA-53EA3F40D4E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8900" y="751937"/>
            <a:ext cx="8966200" cy="5731228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800" dirty="0"/>
              <a:t>To see a log of all changes in your </a:t>
            </a:r>
            <a:r>
              <a:rPr lang="en-US" sz="2800" b="1" dirty="0"/>
              <a:t>local repo</a:t>
            </a:r>
            <a:r>
              <a:rPr lang="en-US" sz="2800" dirty="0"/>
              <a:t>:</a:t>
            </a:r>
          </a:p>
          <a:p>
            <a:pPr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	</a:t>
            </a:r>
            <a:r>
              <a:rPr lang="en-US" sz="2800" dirty="0"/>
              <a:t>or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	 </a:t>
            </a:r>
          </a:p>
          <a:p>
            <a:pPr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 </a:t>
            </a:r>
            <a:r>
              <a:rPr lang="en-US" sz="2800" dirty="0"/>
              <a:t>(to show a shorter version)</a:t>
            </a:r>
          </a:p>
          <a:p>
            <a:pPr>
              <a:defRPr/>
            </a:pPr>
            <a:endParaRPr lang="en-US" sz="1000" b="1" dirty="0">
              <a:solidFill>
                <a:srgbClr val="404040"/>
              </a:solidFill>
              <a:latin typeface="Consolas" charset="0"/>
            </a:endParaRPr>
          </a:p>
          <a:p>
            <a:pPr marL="574675" lvl="1" indent="0">
              <a:buFont typeface="Wingding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1677b2d Edited first line of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258efa7 Added line to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0e52da7 Initial commit</a:t>
            </a:r>
          </a:p>
          <a:p>
            <a:pPr>
              <a:defRPr/>
            </a:pP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 -5 </a:t>
            </a:r>
            <a:r>
              <a:rPr lang="en-US" sz="2800" dirty="0"/>
              <a:t>(to show only the 5 most recent updates, etc.)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	 </a:t>
            </a:r>
          </a:p>
          <a:p>
            <a:pPr>
              <a:defRPr/>
            </a:pPr>
            <a:endParaRPr lang="en-US" sz="20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800" dirty="0"/>
              <a:t>Note: changes will be listed by </a:t>
            </a:r>
            <a:r>
              <a:rPr lang="en-US" sz="2800" dirty="0" err="1"/>
              <a:t>commitID</a:t>
            </a:r>
            <a:r>
              <a:rPr lang="en-US" sz="2800" dirty="0"/>
              <a:t> #, (SHA-1 hash)</a:t>
            </a:r>
          </a:p>
          <a:p>
            <a:pPr marL="228600" indent="0">
              <a:buFontTx/>
              <a:buNone/>
              <a:defRPr/>
            </a:pPr>
            <a:r>
              <a:rPr lang="en-US" sz="2800" dirty="0"/>
              <a:t>Note: changes made to the remote repo before the last time you cloned/pulled from it will also be included here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D8EF50D-1988-4FEC-A31E-B76618C9B97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Pulling and 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07A0-6ABB-42F9-80C6-D072ACB262D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763863"/>
            <a:ext cx="9144000" cy="50292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400" dirty="0"/>
              <a:t>Good practice: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b="1" dirty="0"/>
              <a:t>Add </a:t>
            </a:r>
            <a:r>
              <a:rPr lang="en-US" sz="2400" dirty="0"/>
              <a:t>and </a:t>
            </a:r>
            <a:r>
              <a:rPr lang="en-US" sz="2400" b="1" dirty="0"/>
              <a:t>Commit</a:t>
            </a:r>
            <a:r>
              <a:rPr lang="en-US" sz="2400" dirty="0"/>
              <a:t> your changes to your local repo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b="1" dirty="0"/>
              <a:t>Pull</a:t>
            </a:r>
            <a:r>
              <a:rPr lang="en-US" sz="2400" dirty="0"/>
              <a:t> from remote repo to get most recent changes (fix conflicts if necessary, add and commit them to your local repo)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b="1" dirty="0"/>
              <a:t>Push</a:t>
            </a:r>
            <a:r>
              <a:rPr lang="en-US" sz="2400" dirty="0"/>
              <a:t> your changes to the remote repo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sz="100" dirty="0"/>
          </a:p>
          <a:p>
            <a:pPr marL="228600" indent="0">
              <a:buFontTx/>
              <a:buNone/>
              <a:defRPr/>
            </a:pPr>
            <a:r>
              <a:rPr lang="en-US" sz="2400" dirty="0"/>
              <a:t>To fetch the most recent updates from the remote repo into your local repo, and put them into your working directory:</a:t>
            </a:r>
          </a:p>
          <a:p>
            <a:pPr marL="228600" indent="0">
              <a:buFontTx/>
              <a:buNone/>
              <a:defRPr/>
            </a:pPr>
            <a:r>
              <a:rPr lang="en-US" sz="2400" b="1" dirty="0">
                <a:solidFill>
                  <a:srgbClr val="404040"/>
                </a:solidFill>
                <a:latin typeface="Consolas" charset="0"/>
              </a:rPr>
              <a:t>$ git pull origin main</a:t>
            </a:r>
          </a:p>
          <a:p>
            <a:pPr marL="228600" indent="0">
              <a:buFontTx/>
              <a:buNone/>
              <a:defRPr/>
            </a:pPr>
            <a:r>
              <a:rPr lang="en-US" sz="2400" dirty="0"/>
              <a:t>To push your changes from your local repo to the remote repo:</a:t>
            </a:r>
          </a:p>
          <a:p>
            <a:pPr marL="228600" indent="0">
              <a:buFontTx/>
              <a:buNone/>
              <a:defRPr/>
            </a:pPr>
            <a:r>
              <a:rPr lang="en-US" sz="2400" b="1" dirty="0">
                <a:solidFill>
                  <a:srgbClr val="404040"/>
                </a:solidFill>
                <a:latin typeface="Consolas" charset="0"/>
              </a:rPr>
              <a:t>$ git push origin main</a:t>
            </a:r>
          </a:p>
          <a:p>
            <a:pPr marL="228600" indent="0">
              <a:buFontTx/>
              <a:buNone/>
              <a:defRPr/>
            </a:pPr>
            <a:endParaRPr lang="en-US" sz="1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1600" dirty="0"/>
              <a:t>Notes: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  origin </a:t>
            </a:r>
            <a:r>
              <a:rPr lang="en-US" sz="1600" dirty="0"/>
              <a:t>= an alias for the URL you cloned from</a:t>
            </a:r>
          </a:p>
          <a:p>
            <a:pPr marL="228600" indent="0">
              <a:buFontTx/>
              <a:buNone/>
              <a:defRPr/>
            </a:pPr>
            <a:r>
              <a:rPr lang="en-US" sz="1600" dirty="0"/>
              <a:t>	     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main </a:t>
            </a:r>
            <a:r>
              <a:rPr lang="en-US" sz="1600" dirty="0"/>
              <a:t>= the remote branch you are pulling from/pushing to, </a:t>
            </a:r>
            <a:br>
              <a:rPr lang="en-US" sz="1600" dirty="0"/>
            </a:br>
            <a:r>
              <a:rPr lang="en-US" sz="1600" dirty="0"/>
              <a:t>	     (the local branch you are pulling to/pushing from is your current branch)</a:t>
            </a:r>
          </a:p>
          <a:p>
            <a:pPr marL="228600" indent="0">
              <a:buFontTx/>
              <a:buNone/>
              <a:defRPr/>
            </a:pPr>
            <a:endParaRPr lang="en-US" sz="2400" dirty="0"/>
          </a:p>
        </p:txBody>
      </p:sp>
      <p:cxnSp>
        <p:nvCxnSpPr>
          <p:cNvPr id="53252" name="Straight Connector 4">
            <a:extLst>
              <a:ext uri="{FF2B5EF4-FFF2-40B4-BE49-F238E27FC236}">
                <a16:creationId xmlns:a16="http://schemas.microsoft.com/office/drawing/2014/main" id="{FF768120-F1A0-497F-97F7-D45D101A9E3B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457200" y="2546201"/>
            <a:ext cx="7467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7625" y="72914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434343"/>
              </a:buClr>
              <a:buFont typeface="Helvetica Neue"/>
              <a:buChar char="●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So far, all the operations we’ve done have been on the master branch.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434343"/>
              </a:buClr>
              <a:buFont typeface="Helvetica Neue"/>
              <a:buChar char="●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However, it’s very rare you’ll be working on master directly. Instead, you’ll work on a separate branch: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Master is the “single source of truth” - the history of the project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The code on master should be stable and compile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Because of this, it’s difficult to share and collaborate on in progress work.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Working directly on master makes it difficult to work simultaneously on unrelated features.</a:t>
            </a:r>
            <a:endParaRPr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1F419D-4FCF-4247-AF1F-DC0828EAF60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7625" y="96838"/>
            <a:ext cx="9048750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>
                <a:ea typeface="ＭＳ Ｐゴシック" panose="020B0600070205080204" pitchFamily="34" charset="-128"/>
              </a:rPr>
              <a:t>Branching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703B432-FAD8-48F0-8098-2B1EB05E03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B666-7E17-43E8-B70C-A4AAE720081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8900" y="763088"/>
            <a:ext cx="8966200" cy="5731228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800" dirty="0"/>
              <a:t>To create a branch called experimental:</a:t>
            </a:r>
          </a:p>
          <a:p>
            <a:pPr lvl="1">
              <a:defRPr/>
            </a:pP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16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 branch experimental</a:t>
            </a:r>
          </a:p>
          <a:p>
            <a:pPr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sz="2800" dirty="0"/>
              <a:t>To list all branches: (* shows which one you are currently on)</a:t>
            </a:r>
          </a:p>
          <a:p>
            <a:pPr lvl="1">
              <a:defRPr/>
            </a:pP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16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 branch</a:t>
            </a:r>
          </a:p>
          <a:p>
            <a:pPr>
              <a:defRPr/>
            </a:pPr>
            <a:endParaRPr lang="en-US" sz="500" dirty="0"/>
          </a:p>
          <a:p>
            <a:pPr marL="228600" indent="0">
              <a:buFontTx/>
              <a:buNone/>
              <a:defRPr/>
            </a:pPr>
            <a:r>
              <a:rPr lang="en-US" sz="2800" dirty="0"/>
              <a:t>To switch to the experimental branch:</a:t>
            </a:r>
          </a:p>
          <a:p>
            <a:pPr lvl="1">
              <a:defRPr/>
            </a:pP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16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 checkout experimental</a:t>
            </a:r>
          </a:p>
          <a:p>
            <a:pPr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sz="2800" dirty="0"/>
              <a:t>Later on, changes between the two branches differ, to merge changes from experimental into the master:</a:t>
            </a:r>
          </a:p>
          <a:p>
            <a:pPr lvl="1">
              <a:defRPr/>
            </a:pP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16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1600" b="1" dirty="0">
                <a:solidFill>
                  <a:srgbClr val="404040"/>
                </a:solidFill>
                <a:latin typeface="Consolas" charset="0"/>
              </a:rPr>
              <a:t> checkout master</a:t>
            </a:r>
          </a:p>
          <a:p>
            <a:pPr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merge experimental</a:t>
            </a:r>
          </a:p>
          <a:p>
            <a:pPr>
              <a:defRPr/>
            </a:pPr>
            <a:endParaRPr lang="en-US" sz="6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800" dirty="0"/>
              <a:t>Note: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 --graph </a:t>
            </a:r>
            <a:r>
              <a:rPr lang="en-US" sz="2800" dirty="0"/>
              <a:t>can be useful for showing branches.</a:t>
            </a:r>
          </a:p>
          <a:p>
            <a:pPr marL="228600" indent="0">
              <a:buFontTx/>
              <a:buNone/>
              <a:defRPr/>
            </a:pPr>
            <a:r>
              <a:rPr lang="en-US" sz="2800" dirty="0"/>
              <a:t>Note: These branches are in </a:t>
            </a:r>
            <a:r>
              <a:rPr lang="en-US" sz="2800" i="1" u="sng" dirty="0"/>
              <a:t>your local repo</a:t>
            </a:r>
            <a:r>
              <a:rPr lang="en-US" sz="2800" dirty="0"/>
              <a:t>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058550" y="36309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112350" y="36309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004750" y="363095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07025" y="364502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058550" y="36309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10075" y="363095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171550" y="40871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18888" y="408710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4407900" y="2692600"/>
            <a:ext cx="328200" cy="5112900"/>
          </a:xfrm>
          <a:prstGeom prst="leftBrace">
            <a:avLst>
              <a:gd name="adj1" fmla="val 50000"/>
              <a:gd name="adj2" fmla="val 511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015550" y="5413150"/>
            <a:ext cx="51129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commits. “A” is the first commit, “C” is the most recent </a:t>
            </a:r>
            <a:endParaRPr sz="12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960175" y="2597775"/>
            <a:ext cx="41499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commit references it’s parent - the one that came before it in time.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8"/>
          <p:cNvCxnSpPr>
            <a:stCxn id="106" idx="2"/>
          </p:cNvCxnSpPr>
          <p:nvPr/>
        </p:nvCxnSpPr>
        <p:spPr>
          <a:xfrm flipH="1">
            <a:off x="3500825" y="3091275"/>
            <a:ext cx="534300" cy="9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/>
          <p:nvPr/>
        </p:nvSpPr>
        <p:spPr>
          <a:xfrm>
            <a:off x="6566225" y="326432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110075" y="290565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FFFFFF"/>
                </a:solidFill>
              </a:rPr>
              <a:t>main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566225" y="253800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10075" y="217932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FBE8C7C-43BC-4189-BA13-F64F99D94A3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7625" y="96838"/>
            <a:ext cx="9048750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 dirty="0">
                <a:ea typeface="ＭＳ Ｐゴシック" panose="020B0600070205080204" pitchFamily="34" charset="-128"/>
              </a:rPr>
              <a:t>Commit History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52174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2712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636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165900" y="421167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217425" y="41976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268950" y="41976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330425" y="46537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277763" y="46537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7727375" y="383772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271225" y="347905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FFFFFF"/>
                </a:solidFill>
              </a:rPr>
              <a:t>main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727375" y="311140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71225" y="275272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987" y="759254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 dirty="0">
                <a:solidFill>
                  <a:schemeClr val="tx1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HEAD:</a:t>
            </a:r>
            <a:r>
              <a:rPr lang="en" dirty="0">
                <a:solidFill>
                  <a:schemeClr val="tx1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 This is a pointer, or reference, to the git branch that you are currently working on. </a:t>
            </a:r>
            <a:endParaRPr dirty="0">
              <a:solidFill>
                <a:schemeClr val="tx1"/>
              </a:solidFill>
              <a:latin typeface="Gill Sans MT" panose="020B05020201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u="sng" dirty="0">
                <a:solidFill>
                  <a:schemeClr val="tx1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Main:</a:t>
            </a:r>
            <a:r>
              <a:rPr lang="en" dirty="0">
                <a:solidFill>
                  <a:schemeClr val="tx1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 This the main branch of your repository, the single “source of truth”, and the only branch created by default.</a:t>
            </a:r>
            <a:endParaRPr dirty="0">
              <a:solidFill>
                <a:schemeClr val="tx1"/>
              </a:solidFill>
              <a:latin typeface="Gill Sans MT" panose="020B05020201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dirty="0">
                <a:solidFill>
                  <a:schemeClr val="tx1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NOTE: The pointer from one commit to another points to the previous commit, so the arrows go back in time.</a:t>
            </a:r>
            <a:endParaRPr dirty="0">
              <a:solidFill>
                <a:schemeClr val="tx1"/>
              </a:solidFill>
              <a:latin typeface="Gill Sans MT" panose="020B05020201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60664E-24B7-4394-88B9-B0690DF08BB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7625" y="96838"/>
            <a:ext cx="9048750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>
                <a:ea typeface="ＭＳ Ｐゴシック" panose="020B0600070205080204" pitchFamily="34" charset="-128"/>
              </a:rPr>
              <a:t>Branching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52174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72712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163625" y="4197600"/>
            <a:ext cx="1026900" cy="10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65900" y="4211675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217425" y="41976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268950" y="4197600"/>
            <a:ext cx="10269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330425" y="46537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277763" y="4653750"/>
            <a:ext cx="854700" cy="114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27375" y="3837725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7271225" y="3479050"/>
            <a:ext cx="1026900" cy="312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FFFFFF"/>
                </a:solidFill>
              </a:rPr>
              <a:t>main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7727375" y="3111400"/>
            <a:ext cx="114600" cy="245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271225" y="2752725"/>
            <a:ext cx="1026900" cy="3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FFFFFF"/>
                </a:solidFill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78535" y="1070175"/>
            <a:ext cx="4593900" cy="1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To view this same information on the command line: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Roboto Mono"/>
                <a:cs typeface="Roboto Mono"/>
                <a:sym typeface="Roboto Mono"/>
              </a:rPr>
              <a:t>$ git log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Helvetica Neue"/>
                <a:cs typeface="Helvetica Neue"/>
                <a:sym typeface="Helvetica Neue"/>
              </a:rPr>
              <a:t>Or, to make it more similar to what we see here: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Roboto Mono"/>
                <a:cs typeface="Roboto Mono"/>
                <a:sym typeface="Roboto Mono"/>
              </a:rPr>
              <a:t>$ git log --graph --oneline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C7CF7F-38AD-4C41-A0EA-95AF01C915A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7625" y="96838"/>
            <a:ext cx="9048750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kern="0" dirty="0">
                <a:ea typeface="ＭＳ Ｐゴシック" panose="020B0600070205080204" pitchFamily="34" charset="-128"/>
              </a:rPr>
              <a:t>Commit History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58675" y="86034"/>
            <a:ext cx="8520600" cy="5727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b="1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Branching</a:t>
            </a:r>
            <a:endParaRPr b="1" dirty="0">
              <a:solidFill>
                <a:schemeClr val="tx1"/>
              </a:solidFill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759232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262825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264208" y="282333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757850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187458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939946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35080" y="257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757853" y="235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2"/>
          <p:cNvSpPr/>
          <p:nvPr/>
        </p:nvSpPr>
        <p:spPr>
          <a:xfrm rot="10800000">
            <a:off x="6043455" y="396529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766255" y="416338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58675" y="210115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2"/>
          <p:cNvSpPr/>
          <p:nvPr/>
        </p:nvSpPr>
        <p:spPr>
          <a:xfrm rot="10800000">
            <a:off x="6043455" y="352859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5714075" y="372670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8D178C6-0B38-4F6A-806F-4BF3E502D18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Solution: Version Control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4C43E9C-F505-4847-96A1-056F646B38D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Version Control System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Software that tracks and manages changes to a set of files and resources.</a:t>
            </a:r>
          </a:p>
          <a:p>
            <a:pPr algn="just"/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You use version control all the time</a:t>
            </a:r>
          </a:p>
          <a:p>
            <a:pPr lvl="1" algn="just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Built into word processors/spreadsheets/presentation software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The magical “undo” button takes you back to “the version before my last action”</a:t>
            </a:r>
          </a:p>
          <a:p>
            <a:pPr lvl="1" algn="just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Wiki’s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Wiki’s are all about version control, managing updates, and allowing rollbacks to previous versions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759232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3262825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264208" y="282333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757850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187458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939946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6035080" y="257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5757853" y="235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7367530" y="493547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7090330" y="513356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58675" y="210115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3"/>
          <p:cNvSpPr/>
          <p:nvPr/>
        </p:nvSpPr>
        <p:spPr>
          <a:xfrm rot="10800000">
            <a:off x="7367530" y="449876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038150" y="469687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3"/>
          <p:cNvSpPr/>
          <p:nvPr/>
        </p:nvSpPr>
        <p:spPr>
          <a:xfrm rot="1990782">
            <a:off x="6492491" y="360767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46AF80C6-CB87-4FEA-896A-6B7BBCDCFDD5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Branching</a:t>
            </a:r>
            <a:endParaRPr lang="en-US" kern="0" dirty="0">
              <a:solidFill>
                <a:schemeClr val="tx1"/>
              </a:solidFill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5759232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262825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264208" y="282333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757850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87458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939946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359155" y="257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7081928" y="235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58675" y="210115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main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4"/>
          <p:cNvSpPr/>
          <p:nvPr/>
        </p:nvSpPr>
        <p:spPr>
          <a:xfrm rot="10800000">
            <a:off x="7367530" y="4498767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038150" y="4696875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4"/>
          <p:cNvSpPr/>
          <p:nvPr/>
        </p:nvSpPr>
        <p:spPr>
          <a:xfrm rot="1990782">
            <a:off x="6492491" y="360767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083305" y="282334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7081922" y="282334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6511531" y="310057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7090180" y="2019985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367530" y="220988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" name="Google Shape;157;p22">
            <a:extLst>
              <a:ext uri="{FF2B5EF4-FFF2-40B4-BE49-F238E27FC236}">
                <a16:creationId xmlns:a16="http://schemas.microsoft.com/office/drawing/2014/main" id="{48F4C511-5BB6-4FDB-AAFC-194D06EE91CE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Branching</a:t>
            </a:r>
            <a:endParaRPr lang="en-US" kern="0" dirty="0">
              <a:solidFill>
                <a:schemeClr val="tx1"/>
              </a:solidFill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759232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3262825" y="2814781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3264208" y="2823335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511029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757850" y="2814781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187458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939946" y="3092008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483855" y="257586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8206628" y="235787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58675" y="2101150"/>
            <a:ext cx="2610000" cy="360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that have been run:</a:t>
            </a: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feature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“D” &gt;&gt;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“D”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main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echo “E” &gt;&gt;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add file.txt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“E”</a:t>
            </a:r>
            <a:endParaRPr sz="12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feature</a:t>
            </a:r>
            <a:endParaRPr sz="1200" dirty="0">
              <a:solidFill>
                <a:srgbClr val="0000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5"/>
          <p:cNvSpPr/>
          <p:nvPr/>
        </p:nvSpPr>
        <p:spPr>
          <a:xfrm rot="10800000">
            <a:off x="7367530" y="4432642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038150" y="4630750"/>
            <a:ext cx="7146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083272" y="376813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5"/>
          <p:cNvSpPr/>
          <p:nvPr/>
        </p:nvSpPr>
        <p:spPr>
          <a:xfrm rot="1990782">
            <a:off x="6492491" y="3607678"/>
            <a:ext cx="467048" cy="695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7083305" y="282334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7081922" y="282334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11531" y="3100576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8208005" y="2814649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8206622" y="2814649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7797065" y="3092000"/>
            <a:ext cx="3201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49" name="Google Shape;249;p25"/>
          <p:cNvSpPr/>
          <p:nvPr/>
        </p:nvSpPr>
        <p:spPr>
          <a:xfrm rot="-2701562">
            <a:off x="7753233" y="3607666"/>
            <a:ext cx="466903" cy="695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206505" y="1990510"/>
            <a:ext cx="624300" cy="189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483855" y="21804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" name="Google Shape;157;p22">
            <a:extLst>
              <a:ext uri="{FF2B5EF4-FFF2-40B4-BE49-F238E27FC236}">
                <a16:creationId xmlns:a16="http://schemas.microsoft.com/office/drawing/2014/main" id="{F31548D2-5E45-4088-9F5E-6144091AABC8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Branching</a:t>
            </a:r>
            <a:endParaRPr lang="en-US" kern="0" dirty="0">
              <a:solidFill>
                <a:schemeClr val="tx1"/>
              </a:solidFill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4788930" y="45249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4511703" y="430695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4" name="Google Shape;264;p26"/>
          <p:cNvCxnSpPr/>
          <p:nvPr/>
        </p:nvCxnSpPr>
        <p:spPr>
          <a:xfrm>
            <a:off x="335775" y="37342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5" name="Google Shape;265;p26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72" name="Google Shape;272;p26"/>
          <p:cNvSpPr/>
          <p:nvPr/>
        </p:nvSpPr>
        <p:spPr>
          <a:xfrm rot="10800000">
            <a:off x="4517140" y="297812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4053151" y="3151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4516512" y="225770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4190398" y="21678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516409" y="2000573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288554" y="1915498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" name="Google Shape;157;p22">
            <a:extLst>
              <a:ext uri="{FF2B5EF4-FFF2-40B4-BE49-F238E27FC236}">
                <a16:creationId xmlns:a16="http://schemas.microsoft.com/office/drawing/2014/main" id="{27E11E3C-9CCE-4FA8-AE4A-9B2A09CB26C0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4788930" y="45249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4511703" y="430695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>
            <a:off x="335775" y="37342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 rot="10800000">
            <a:off x="4517140" y="297812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4053151" y="3151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5651887" y="22654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5325773" y="21756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5651784" y="20083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5423929" y="19232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" name="Google Shape;157;p22">
            <a:extLst>
              <a:ext uri="{FF2B5EF4-FFF2-40B4-BE49-F238E27FC236}">
                <a16:creationId xmlns:a16="http://schemas.microsoft.com/office/drawing/2014/main" id="{C2B6590A-02F6-46DF-BEC8-1463322367FA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4788930" y="45249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4511703" y="430695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9" name="Google Shape;319;p28"/>
          <p:cNvCxnSpPr/>
          <p:nvPr/>
        </p:nvCxnSpPr>
        <p:spPr>
          <a:xfrm>
            <a:off x="335775" y="37342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322746" y="50725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rot="10800000">
            <a:off x="4517140" y="297812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4053151" y="3151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5651887" y="22654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5325773" y="21756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5651784" y="20083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5423929" y="19232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" name="Google Shape;157;p22">
            <a:extLst>
              <a:ext uri="{FF2B5EF4-FFF2-40B4-BE49-F238E27FC236}">
                <a16:creationId xmlns:a16="http://schemas.microsoft.com/office/drawing/2014/main" id="{52ADED8F-D3B3-4079-80E5-D9598B2480FE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6169555" y="4524936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5892328" y="4306950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1" name="Google Shape;351;p29"/>
          <p:cNvCxnSpPr/>
          <p:nvPr/>
        </p:nvCxnSpPr>
        <p:spPr>
          <a:xfrm>
            <a:off x="335775" y="37342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2" name="Google Shape;352;p29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5322746" y="50725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 rot="8100000">
            <a:off x="6547580" y="351627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7265075" y="328792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 rot="10800000">
            <a:off x="4517140" y="297812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4053151" y="3151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651887" y="22654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5325773" y="21756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5651784" y="20083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5423929" y="19232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" name="Google Shape;157;p22">
            <a:extLst>
              <a:ext uri="{FF2B5EF4-FFF2-40B4-BE49-F238E27FC236}">
                <a16:creationId xmlns:a16="http://schemas.microsoft.com/office/drawing/2014/main" id="{1FC9C03F-9FEF-4ECE-94A0-8AA6C723B5B0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6171055" y="45631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5893828" y="43451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5" name="Google Shape;385;p30"/>
          <p:cNvCxnSpPr/>
          <p:nvPr/>
        </p:nvCxnSpPr>
        <p:spPr>
          <a:xfrm>
            <a:off x="335775" y="373427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6" name="Google Shape;386;p30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89" name="Google Shape;389;p30"/>
          <p:cNvSpPr txBox="1"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5322746" y="50725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1" name="Google Shape;391;p30"/>
          <p:cNvSpPr/>
          <p:nvPr/>
        </p:nvSpPr>
        <p:spPr>
          <a:xfrm rot="8100000">
            <a:off x="6547580" y="351627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7265075" y="3287925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30"/>
          <p:cNvSpPr/>
          <p:nvPr/>
        </p:nvSpPr>
        <p:spPr>
          <a:xfrm rot="2700000">
            <a:off x="7089525" y="2879366"/>
            <a:ext cx="1266853" cy="1266853"/>
          </a:xfrm>
          <a:prstGeom prst="mathPlus">
            <a:avLst>
              <a:gd name="adj1" fmla="val 4826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 rot="10800000">
            <a:off x="4517140" y="2978120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4053151" y="315167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5651887" y="22654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5325773" y="21756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30"/>
          <p:cNvSpPr/>
          <p:nvPr/>
        </p:nvSpPr>
        <p:spPr>
          <a:xfrm>
            <a:off x="5651784" y="20083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5423929" y="19232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BCCD4068-44C4-400B-A0C5-A84E179F0757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6171055" y="45631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5893828" y="43451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5" name="Google Shape;425;p31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6" name="Google Shape;426;p31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31"/>
          <p:cNvSpPr/>
          <p:nvPr/>
        </p:nvSpPr>
        <p:spPr>
          <a:xfrm rot="10800000">
            <a:off x="5651215" y="3595145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5187876" y="3712920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5651887" y="226547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5325773" y="217561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5651784" y="200834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5423929" y="192327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5322746" y="50725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 rot="2700000" flipH="1">
            <a:off x="6547580" y="351627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7280325" y="3417850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endParaRPr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5423363" y="30751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5424499" y="30821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1"/>
          <p:cNvSpPr/>
          <p:nvPr/>
        </p:nvSpPr>
        <p:spPr>
          <a:xfrm rot="1153416">
            <a:off x="4898562" y="30043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C43F19EA-AD56-49A1-B4A2-151CA93AA97F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52" name="Google Shape;452;p32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3263500" y="478675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3264883" y="4795310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511704" y="478675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3940621" y="506398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6171055" y="4563111"/>
            <a:ext cx="696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5893828" y="4345125"/>
            <a:ext cx="624300" cy="189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2" name="Google Shape;462;p32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3" name="Google Shape;463;p32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32"/>
          <p:cNvSpPr/>
          <p:nvPr/>
        </p:nvSpPr>
        <p:spPr>
          <a:xfrm rot="10800000">
            <a:off x="6787065" y="30236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6323726" y="31414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787087" y="22612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6460973" y="21713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6786984" y="200408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6559129" y="191901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5893829" y="4795306"/>
            <a:ext cx="6243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322746" y="5072533"/>
            <a:ext cx="519600" cy="6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5423363" y="30751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5424499" y="30821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32"/>
          <p:cNvSpPr/>
          <p:nvPr/>
        </p:nvSpPr>
        <p:spPr>
          <a:xfrm rot="1153416">
            <a:off x="4898562" y="30043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7280325" y="3417849"/>
            <a:ext cx="1381950" cy="28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655923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655923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608985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 rot="-1674840">
            <a:off x="6034644" y="303810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133525" y="5574775"/>
            <a:ext cx="85899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It’s more common to do </a:t>
            </a:r>
            <a:r>
              <a:rPr lang="en" dirty="0">
                <a:solidFill>
                  <a:srgbClr val="C0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git pull</a:t>
            </a:r>
            <a:r>
              <a:rPr lang="en" dirty="0">
                <a:solidFill>
                  <a:srgbClr val="C00000"/>
                </a:solidFill>
                <a:latin typeface="Consolas" panose="020B0609020204030204" pitchFamily="49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an alias for </a:t>
            </a:r>
            <a:r>
              <a:rPr lang="en" dirty="0">
                <a:solidFill>
                  <a:srgbClr val="C000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git fetch + get merge</a:t>
            </a:r>
            <a:endParaRPr dirty="0">
              <a:solidFill>
                <a:srgbClr val="C00000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39" name="Google Shape;157;p22">
            <a:extLst>
              <a:ext uri="{FF2B5EF4-FFF2-40B4-BE49-F238E27FC236}">
                <a16:creationId xmlns:a16="http://schemas.microsoft.com/office/drawing/2014/main" id="{9E54A6BD-C4DF-4AF7-829A-179B4B995D20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A7CCDF6-DDD3-4CC2-93C5-C62732819E8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Software Version control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0AE0A8-40E4-455D-87AE-119D85A76AC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729143"/>
            <a:ext cx="9144000" cy="5562600"/>
          </a:xfrm>
        </p:spPr>
        <p:txBody>
          <a:bodyPr/>
          <a:lstStyle/>
          <a:p>
            <a:r>
              <a:rPr lang="en-US" altLang="en-US" sz="28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Many version control systems are designed and used especially for software engineering projects</a:t>
            </a:r>
          </a:p>
          <a:p>
            <a:pPr lvl="1"/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examples: CVS, Subversion (SVN), </a:t>
            </a:r>
            <a:r>
              <a:rPr lang="en-US" altLang="en-US" sz="2000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Git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, Monotone, 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BitKeeper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, Perforce</a:t>
            </a:r>
          </a:p>
          <a:p>
            <a:pPr lvl="1"/>
            <a:endParaRPr lang="en-US" altLang="en-US" sz="20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helps teams to work together on code projects</a:t>
            </a:r>
          </a:p>
          <a:p>
            <a:pPr lvl="1"/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a shared copy of all code files that all users can access</a:t>
            </a:r>
          </a:p>
          <a:p>
            <a:pPr lvl="1"/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keeps current versions of all files, and backups of past versions</a:t>
            </a:r>
          </a:p>
          <a:p>
            <a:pPr lvl="1"/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can see what files others have modified and view the changes</a:t>
            </a:r>
          </a:p>
          <a:p>
            <a:pPr lvl="1"/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manages conflicts when multiple users modify the same file</a:t>
            </a:r>
          </a:p>
          <a:p>
            <a:pPr lvl="1"/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not particular to source code; can be used for papers, photos, etc.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but often works best with plain text/code files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262825" y="24209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3263961" y="24279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288737" y="242092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3819358" y="264877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cxnSp>
        <p:nvCxnSpPr>
          <p:cNvPr id="496" name="Google Shape;496;p33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7" name="Google Shape;497;p33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419500" y="4786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33"/>
          <p:cNvSpPr/>
          <p:nvPr/>
        </p:nvSpPr>
        <p:spPr>
          <a:xfrm rot="10800000">
            <a:off x="6787065" y="302365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6323726" y="314143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2" name="Google Shape;502;p33"/>
          <p:cNvSpPr txBox="1"/>
          <p:nvPr/>
        </p:nvSpPr>
        <p:spPr>
          <a:xfrm>
            <a:off x="542398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495460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6787087" y="22612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6460973" y="21713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6786984" y="200408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6559129" y="191901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5423363" y="307512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5424499" y="308215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33"/>
          <p:cNvSpPr/>
          <p:nvPr/>
        </p:nvSpPr>
        <p:spPr>
          <a:xfrm rot="1153416">
            <a:off x="4898562" y="300430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6559230" y="242795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6559230" y="242795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6089851" y="265580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 rot="-1674840">
            <a:off x="6034644" y="303810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8100000">
            <a:off x="6603230" y="3541277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7320725" y="3478038"/>
            <a:ext cx="1197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4289862" y="46928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3263950" y="46928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3265086" y="46998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4289862" y="46928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3820483" y="49206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5425105" y="46998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5425105" y="46998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955726" y="49276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788212" y="453309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6462098" y="4443225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424488" y="53470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5425624" y="535403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33"/>
          <p:cNvSpPr/>
          <p:nvPr/>
        </p:nvSpPr>
        <p:spPr>
          <a:xfrm rot="1153416">
            <a:off x="4899687" y="527618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6560355" y="469982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6560355" y="469982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6090976" y="492768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 rot="-1674840">
            <a:off x="6035769" y="530998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" name="Google Shape;157;p22">
            <a:extLst>
              <a:ext uri="{FF2B5EF4-FFF2-40B4-BE49-F238E27FC236}">
                <a16:creationId xmlns:a16="http://schemas.microsoft.com/office/drawing/2014/main" id="{7EAD988D-C6EA-4479-AAF8-1AC7BBD9318C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>
            <a:spLocks noGrp="1"/>
          </p:cNvSpPr>
          <p:nvPr>
            <p:ph type="body" idx="1"/>
          </p:nvPr>
        </p:nvSpPr>
        <p:spPr>
          <a:xfrm>
            <a:off x="-1" y="757974"/>
            <a:ext cx="9055223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434343"/>
              </a:buClr>
              <a:buFont typeface="Helvetica Neue"/>
              <a:buChar char="●"/>
            </a:pPr>
            <a:r>
              <a:rPr lang="en" sz="28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In practice, it’s very rare that we would merge branches locally and push them to remote.</a:t>
            </a:r>
            <a:endParaRPr sz="28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algn="just">
              <a:buClr>
                <a:srgbClr val="434343"/>
              </a:buClr>
              <a:buFont typeface="Helvetica Neue"/>
              <a:buChar char="●"/>
            </a:pPr>
            <a:r>
              <a:rPr lang="en" sz="28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Instead, we use a service like GitHub or GitLab to help us:</a:t>
            </a:r>
            <a:endParaRPr sz="28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 algn="just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z="24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Step 1: Create a local branch and make some commits</a:t>
            </a:r>
            <a:endParaRPr sz="24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 algn="just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z="24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Step 2: Push those commits to remote</a:t>
            </a:r>
            <a:endParaRPr sz="24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 algn="just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z="24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Step 3: Open a pull/merge request on GitLab</a:t>
            </a:r>
            <a:endParaRPr sz="24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 algn="just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z="24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Step 4: Collaborate with others, leave comments, and fix conflicts</a:t>
            </a:r>
            <a:endParaRPr sz="24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lvl="1" algn="just">
              <a:spcBef>
                <a:spcPts val="0"/>
              </a:spcBef>
              <a:buClr>
                <a:srgbClr val="434343"/>
              </a:buClr>
              <a:buFont typeface="Helvetica Neue"/>
              <a:buChar char="○"/>
            </a:pPr>
            <a:r>
              <a:rPr lang="en" sz="24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Step 5: Merge into master (or other branch)</a:t>
            </a:r>
            <a:endParaRPr sz="24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algn="just">
              <a:buClr>
                <a:srgbClr val="434343"/>
              </a:buClr>
              <a:buFont typeface="Helvetica Neue"/>
              <a:buChar char="●"/>
            </a:pPr>
            <a:r>
              <a:rPr lang="en" sz="2800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BUT, it’s important to know what’s going on when you branch and merge, because that’s what’s going on under the hood on GitHub/GitLab</a:t>
            </a:r>
            <a:endParaRPr sz="2800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  <a:p>
            <a:pPr algn="just">
              <a:buClr>
                <a:srgbClr val="434343"/>
              </a:buClr>
              <a:buFont typeface="Helvetica Neue"/>
              <a:buChar char="●"/>
            </a:pPr>
            <a:r>
              <a:rPr lang="en" sz="2800" b="1" dirty="0">
                <a:solidFill>
                  <a:srgbClr val="434343"/>
                </a:solidFill>
                <a:ea typeface="Helvetica Neue"/>
                <a:cs typeface="Helvetica Neue"/>
                <a:sym typeface="Helvetica Neue"/>
              </a:rPr>
              <a:t>The main goal here is to be very deliberate about what we put on master.</a:t>
            </a:r>
            <a:endParaRPr sz="2800" b="1" dirty="0">
              <a:solidFill>
                <a:srgbClr val="434343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57;p22">
            <a:extLst>
              <a:ext uri="{FF2B5EF4-FFF2-40B4-BE49-F238E27FC236}">
                <a16:creationId xmlns:a16="http://schemas.microsoft.com/office/drawing/2014/main" id="{0044BD9A-A664-4E54-B987-DF3E89A67FB4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Pull Requests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p35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6" name="Google Shape;546;p35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53" name="Google Shape;553;p35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4765434" y="209173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0" name="Google Shape;560;p35"/>
          <p:cNvSpPr txBox="1"/>
          <p:nvPr/>
        </p:nvSpPr>
        <p:spPr>
          <a:xfrm>
            <a:off x="4537579" y="2006660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2" name="Google Shape;562;p35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35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116054" y="461888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1" name="Google Shape;571;p35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6" name="Google Shape;576;p35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p35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0" name="Google Shape;580;p35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35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6" name="Google Shape;586;p35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8" name="Google Shape;588;p35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4764412" y="438145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90" name="Google Shape;590;p35"/>
          <p:cNvSpPr txBox="1"/>
          <p:nvPr/>
        </p:nvSpPr>
        <p:spPr>
          <a:xfrm>
            <a:off x="4438298" y="42915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157;p22">
            <a:extLst>
              <a:ext uri="{FF2B5EF4-FFF2-40B4-BE49-F238E27FC236}">
                <a16:creationId xmlns:a16="http://schemas.microsoft.com/office/drawing/2014/main" id="{E2564AC6-EF4F-4D4B-9A1F-46C477CB8873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p36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7" name="Google Shape;597;p36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0" name="Google Shape;600;p36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3" name="Google Shape;603;p36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6" name="Google Shape;606;p36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8" name="Google Shape;608;p36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9" name="Google Shape;609;p36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36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6" name="Google Shape;616;p36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9" name="Google Shape;619;p36"/>
          <p:cNvSpPr/>
          <p:nvPr/>
        </p:nvSpPr>
        <p:spPr>
          <a:xfrm rot="1867348">
            <a:off x="5143462" y="3134859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20" name="Google Shape;620;p36"/>
          <p:cNvSpPr/>
          <p:nvPr/>
        </p:nvSpPr>
        <p:spPr>
          <a:xfrm>
            <a:off x="5844212" y="30786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5518098" y="29887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5844109" y="28214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23" name="Google Shape;623;p36"/>
          <p:cNvSpPr txBox="1"/>
          <p:nvPr/>
        </p:nvSpPr>
        <p:spPr>
          <a:xfrm>
            <a:off x="5616254" y="27364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127273" y="461888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27" name="Google Shape;627;p36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1" name="Google Shape;631;p36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2" name="Google Shape;632;p36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8" name="Google Shape;638;p36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39" name="Google Shape;639;p36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6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2" name="Google Shape;642;p36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4764412" y="4381454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4438298" y="429158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157;p22">
            <a:extLst>
              <a:ext uri="{FF2B5EF4-FFF2-40B4-BE49-F238E27FC236}">
                <a16:creationId xmlns:a16="http://schemas.microsoft.com/office/drawing/2014/main" id="{D88CBAC6-AB5C-42E4-98B3-976C51CC1391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2" name="Google Shape;652;p37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3" name="Google Shape;653;p37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160741" y="461888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7" name="Google Shape;657;p37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2" name="Google Shape;662;p37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7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6" name="Google Shape;666;p37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1" name="Google Shape;671;p37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2" name="Google Shape;672;p37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p37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4" name="Google Shape;674;p37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6" name="Google Shape;676;p37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8" name="Google Shape;688;p37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9" name="Google Shape;689;p37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37"/>
          <p:cNvSpPr/>
          <p:nvPr/>
        </p:nvSpPr>
        <p:spPr>
          <a:xfrm rot="1867348">
            <a:off x="5143462" y="3134859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844212" y="30786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5518098" y="29887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5844109" y="28214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5616254" y="27364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5776587" y="43945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5450473" y="43046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4" name="Google Shape;704;p37"/>
          <p:cNvSpPr txBox="1"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37"/>
          <p:cNvSpPr/>
          <p:nvPr/>
        </p:nvSpPr>
        <p:spPr>
          <a:xfrm>
            <a:off x="5091733" y="48051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7211125" y="4126150"/>
            <a:ext cx="1712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Commit happens on origin </a:t>
            </a:r>
            <a:endParaRPr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157;p22">
            <a:extLst>
              <a:ext uri="{FF2B5EF4-FFF2-40B4-BE49-F238E27FC236}">
                <a16:creationId xmlns:a16="http://schemas.microsoft.com/office/drawing/2014/main" id="{754F65EF-4610-4189-AEA3-73F179D7F4A1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38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3" name="Google Shape;713;p38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38"/>
          <p:cNvSpPr txBox="1"/>
          <p:nvPr/>
        </p:nvSpPr>
        <p:spPr>
          <a:xfrm>
            <a:off x="94059" y="4581916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7" name="Google Shape;717;p38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38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1" name="Google Shape;721;p38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5" name="Google Shape;725;p38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6" name="Google Shape;726;p38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38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38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0" name="Google Shape;730;p38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1" name="Google Shape;731;p38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38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3" name="Google Shape;733;p38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38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6" name="Google Shape;736;p38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8" name="Google Shape;738;p38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1" name="Google Shape;741;p38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5" name="Google Shape;745;p38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8" name="Google Shape;748;p38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9" name="Google Shape;749;p38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1" name="Google Shape;751;p38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3" name="Google Shape;753;p38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5" name="Google Shape;755;p38"/>
          <p:cNvSpPr txBox="1"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6" name="Google Shape;756;p38"/>
          <p:cNvSpPr/>
          <p:nvPr/>
        </p:nvSpPr>
        <p:spPr>
          <a:xfrm rot="1867348">
            <a:off x="5143462" y="3134859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5844212" y="30786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8" name="Google Shape;758;p38"/>
          <p:cNvSpPr txBox="1"/>
          <p:nvPr/>
        </p:nvSpPr>
        <p:spPr>
          <a:xfrm>
            <a:off x="5518098" y="29887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9" name="Google Shape;759;p38"/>
          <p:cNvSpPr/>
          <p:nvPr/>
        </p:nvSpPr>
        <p:spPr>
          <a:xfrm>
            <a:off x="5844109" y="28214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5616254" y="27364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5776587" y="43945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2" name="Google Shape;762;p38"/>
          <p:cNvSpPr txBox="1"/>
          <p:nvPr/>
        </p:nvSpPr>
        <p:spPr>
          <a:xfrm>
            <a:off x="5450473" y="43046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38"/>
          <p:cNvSpPr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4" name="Google Shape;764;p38"/>
          <p:cNvSpPr txBox="1"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5091733" y="48051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7" name="Google Shape;767;p38"/>
          <p:cNvSpPr txBox="1"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38"/>
          <p:cNvSpPr/>
          <p:nvPr/>
        </p:nvSpPr>
        <p:spPr>
          <a:xfrm rot="2330311">
            <a:off x="5003963" y="530353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5776587" y="53030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0" name="Google Shape;770;p38"/>
          <p:cNvSpPr txBox="1"/>
          <p:nvPr/>
        </p:nvSpPr>
        <p:spPr>
          <a:xfrm>
            <a:off x="5450473" y="52131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1" name="Google Shape;771;p38"/>
          <p:cNvSpPr/>
          <p:nvPr/>
        </p:nvSpPr>
        <p:spPr>
          <a:xfrm rot="8100000">
            <a:off x="6328505" y="3571402"/>
            <a:ext cx="763251" cy="747978"/>
          </a:xfrm>
          <a:prstGeom prst="bentArrow">
            <a:avLst>
              <a:gd name="adj1" fmla="val 0"/>
              <a:gd name="adj2" fmla="val 25000"/>
              <a:gd name="adj3" fmla="val 24495"/>
              <a:gd name="adj4" fmla="val 39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2" name="Google Shape;772;p38"/>
          <p:cNvSpPr txBox="1"/>
          <p:nvPr/>
        </p:nvSpPr>
        <p:spPr>
          <a:xfrm>
            <a:off x="7084150" y="3478050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git push feature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Google Shape;157;p22">
            <a:extLst>
              <a:ext uri="{FF2B5EF4-FFF2-40B4-BE49-F238E27FC236}">
                <a16:creationId xmlns:a16="http://schemas.microsoft.com/office/drawing/2014/main" id="{3F997C8B-71B9-442F-AF44-7E556FD7537B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39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9" name="Google Shape;779;p39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0" name="Google Shape;780;p39"/>
          <p:cNvSpPr txBox="1"/>
          <p:nvPr/>
        </p:nvSpPr>
        <p:spPr>
          <a:xfrm>
            <a:off x="71927" y="4611853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3" name="Google Shape;783;p39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p39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9" name="Google Shape;789;p39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1" name="Google Shape;791;p39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2" name="Google Shape;792;p39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origin/main</a:t>
            </a:r>
            <a:endParaRPr sz="800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7" name="Google Shape;797;p39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8" name="Google Shape;798;p39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99" name="Google Shape;799;p39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0" name="Google Shape;800;p39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1" name="Google Shape;801;p39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p39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39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4" name="Google Shape;804;p39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6" name="Google Shape;806;p39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7" name="Google Shape;807;p39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39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0" name="Google Shape;810;p39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1" name="Google Shape;811;p39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5" name="Google Shape;815;p39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p39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9" name="Google Shape;819;p39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0" name="Google Shape;820;p39"/>
          <p:cNvSpPr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1" name="Google Shape;821;p39"/>
          <p:cNvSpPr txBox="1"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2" name="Google Shape;822;p39"/>
          <p:cNvSpPr/>
          <p:nvPr/>
        </p:nvSpPr>
        <p:spPr>
          <a:xfrm rot="1867348">
            <a:off x="5143462" y="3134859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5844212" y="30786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4" name="Google Shape;824;p39"/>
          <p:cNvSpPr txBox="1"/>
          <p:nvPr/>
        </p:nvSpPr>
        <p:spPr>
          <a:xfrm>
            <a:off x="5518098" y="29887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5844109" y="28214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6" name="Google Shape;826;p39"/>
          <p:cNvSpPr txBox="1"/>
          <p:nvPr/>
        </p:nvSpPr>
        <p:spPr>
          <a:xfrm>
            <a:off x="5616254" y="27364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5776587" y="439451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28" name="Google Shape;828;p39"/>
          <p:cNvSpPr txBox="1"/>
          <p:nvPr/>
        </p:nvSpPr>
        <p:spPr>
          <a:xfrm>
            <a:off x="5450473" y="430465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0" name="Google Shape;830;p39"/>
          <p:cNvSpPr txBox="1"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39"/>
          <p:cNvSpPr/>
          <p:nvPr/>
        </p:nvSpPr>
        <p:spPr>
          <a:xfrm>
            <a:off x="5091733" y="48051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2" name="Google Shape;832;p39"/>
          <p:cNvSpPr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3" name="Google Shape;833;p39"/>
          <p:cNvSpPr txBox="1"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4" name="Google Shape;834;p39"/>
          <p:cNvSpPr/>
          <p:nvPr/>
        </p:nvSpPr>
        <p:spPr>
          <a:xfrm rot="2330311">
            <a:off x="5003963" y="530353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5" name="Google Shape;835;p39"/>
          <p:cNvSpPr txBox="1"/>
          <p:nvPr/>
        </p:nvSpPr>
        <p:spPr>
          <a:xfrm>
            <a:off x="6600673" y="5198938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6" name="Google Shape;836;p39"/>
          <p:cNvSpPr/>
          <p:nvPr/>
        </p:nvSpPr>
        <p:spPr>
          <a:xfrm rot="2414">
            <a:off x="6159980" y="569805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7" name="Google Shape;837;p39"/>
          <p:cNvSpPr txBox="1"/>
          <p:nvPr/>
        </p:nvSpPr>
        <p:spPr>
          <a:xfrm>
            <a:off x="7109075" y="4599013"/>
            <a:ext cx="21081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Do this on GitLab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6698937" y="547033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39" name="Google Shape;839;p39"/>
          <p:cNvSpPr txBox="1"/>
          <p:nvPr/>
        </p:nvSpPr>
        <p:spPr>
          <a:xfrm>
            <a:off x="6698937" y="547033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0" name="Google Shape;840;p39"/>
          <p:cNvSpPr/>
          <p:nvPr/>
        </p:nvSpPr>
        <p:spPr>
          <a:xfrm rot="1867348">
            <a:off x="6144087" y="5218571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6926787" y="52929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" name="Google Shape;157;p22">
            <a:extLst>
              <a:ext uri="{FF2B5EF4-FFF2-40B4-BE49-F238E27FC236}">
                <a16:creationId xmlns:a16="http://schemas.microsoft.com/office/drawing/2014/main" id="{0CB77195-7B70-4EDC-931E-44EE740044DD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7" name="Google Shape;847;p40"/>
          <p:cNvCxnSpPr/>
          <p:nvPr/>
        </p:nvCxnSpPr>
        <p:spPr>
          <a:xfrm>
            <a:off x="335775" y="3993725"/>
            <a:ext cx="8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8" name="Google Shape;848;p40"/>
          <p:cNvSpPr txBox="1"/>
          <p:nvPr/>
        </p:nvSpPr>
        <p:spPr>
          <a:xfrm>
            <a:off x="335775" y="2528750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9" name="Google Shape;849;p40"/>
          <p:cNvSpPr txBox="1"/>
          <p:nvPr/>
        </p:nvSpPr>
        <p:spPr>
          <a:xfrm>
            <a:off x="419500" y="4639175"/>
            <a:ext cx="14118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0" name="Google Shape;850;p40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52" name="Google Shape;852;p40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4" name="Google Shape;854;p40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55" name="Google Shape;855;p40"/>
          <p:cNvSpPr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1241275" y="25085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57" name="Google Shape;857;p40"/>
          <p:cNvSpPr txBox="1"/>
          <p:nvPr/>
        </p:nvSpPr>
        <p:spPr>
          <a:xfrm>
            <a:off x="1242411" y="25156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8" name="Google Shape;858;p40"/>
          <p:cNvSpPr txBox="1"/>
          <p:nvPr/>
        </p:nvSpPr>
        <p:spPr>
          <a:xfrm>
            <a:off x="2267187" y="250857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9" name="Google Shape;859;p40"/>
          <p:cNvSpPr/>
          <p:nvPr/>
        </p:nvSpPr>
        <p:spPr>
          <a:xfrm>
            <a:off x="1797808" y="2736428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0" name="Google Shape;860;p40"/>
          <p:cNvSpPr/>
          <p:nvPr/>
        </p:nvSpPr>
        <p:spPr>
          <a:xfrm rot="10800000">
            <a:off x="4765515" y="3111308"/>
            <a:ext cx="57300" cy="122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1" name="Google Shape;861;p40"/>
          <p:cNvSpPr txBox="1"/>
          <p:nvPr/>
        </p:nvSpPr>
        <p:spPr>
          <a:xfrm>
            <a:off x="4302176" y="3229082"/>
            <a:ext cx="984000" cy="1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origin/master</a:t>
            </a:r>
            <a:endParaRPr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40"/>
          <p:cNvSpPr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3" name="Google Shape;863;p40"/>
          <p:cNvSpPr txBox="1"/>
          <p:nvPr/>
        </p:nvSpPr>
        <p:spPr>
          <a:xfrm>
            <a:off x="340243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4" name="Google Shape;864;p40"/>
          <p:cNvSpPr/>
          <p:nvPr/>
        </p:nvSpPr>
        <p:spPr>
          <a:xfrm>
            <a:off x="293305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4765537" y="2348866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6" name="Google Shape;866;p40"/>
          <p:cNvSpPr txBox="1"/>
          <p:nvPr/>
        </p:nvSpPr>
        <p:spPr>
          <a:xfrm>
            <a:off x="4439423" y="2259000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3401813" y="3162776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68" name="Google Shape;868;p40"/>
          <p:cNvSpPr txBox="1"/>
          <p:nvPr/>
        </p:nvSpPr>
        <p:spPr>
          <a:xfrm>
            <a:off x="3402949" y="3169806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9" name="Google Shape;869;p40"/>
          <p:cNvSpPr/>
          <p:nvPr/>
        </p:nvSpPr>
        <p:spPr>
          <a:xfrm rot="1153416">
            <a:off x="2877012" y="3091957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1" name="Google Shape;871;p40"/>
          <p:cNvSpPr txBox="1"/>
          <p:nvPr/>
        </p:nvSpPr>
        <p:spPr>
          <a:xfrm>
            <a:off x="4537680" y="251560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4068301" y="2743455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3" name="Google Shape;873;p40"/>
          <p:cNvSpPr/>
          <p:nvPr/>
        </p:nvSpPr>
        <p:spPr>
          <a:xfrm rot="-1674840">
            <a:off x="4013094" y="3125759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5" name="Google Shape;875;p40"/>
          <p:cNvSpPr/>
          <p:nvPr/>
        </p:nvSpPr>
        <p:spPr>
          <a:xfrm>
            <a:off x="1240150" y="4567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6" name="Google Shape;876;p40"/>
          <p:cNvSpPr txBox="1"/>
          <p:nvPr/>
        </p:nvSpPr>
        <p:spPr>
          <a:xfrm>
            <a:off x="1241286" y="45741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40"/>
          <p:cNvSpPr txBox="1"/>
          <p:nvPr/>
        </p:nvSpPr>
        <p:spPr>
          <a:xfrm>
            <a:off x="2266062" y="4567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8" name="Google Shape;878;p40"/>
          <p:cNvSpPr/>
          <p:nvPr/>
        </p:nvSpPr>
        <p:spPr>
          <a:xfrm>
            <a:off x="1796683" y="479500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79" name="Google Shape;879;p40"/>
          <p:cNvSpPr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0" name="Google Shape;880;p40"/>
          <p:cNvSpPr txBox="1"/>
          <p:nvPr/>
        </p:nvSpPr>
        <p:spPr>
          <a:xfrm>
            <a:off x="340130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1" name="Google Shape;881;p40"/>
          <p:cNvSpPr/>
          <p:nvPr/>
        </p:nvSpPr>
        <p:spPr>
          <a:xfrm>
            <a:off x="293192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3400688" y="52213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3" name="Google Shape;883;p40"/>
          <p:cNvSpPr txBox="1"/>
          <p:nvPr/>
        </p:nvSpPr>
        <p:spPr>
          <a:xfrm>
            <a:off x="3401824" y="522838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40"/>
          <p:cNvSpPr/>
          <p:nvPr/>
        </p:nvSpPr>
        <p:spPr>
          <a:xfrm rot="1153416">
            <a:off x="2875887" y="5150532"/>
            <a:ext cx="427327" cy="5721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6" name="Google Shape;886;p40"/>
          <p:cNvSpPr txBox="1"/>
          <p:nvPr/>
        </p:nvSpPr>
        <p:spPr>
          <a:xfrm>
            <a:off x="4536555" y="457417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7" name="Google Shape;887;p40"/>
          <p:cNvSpPr/>
          <p:nvPr/>
        </p:nvSpPr>
        <p:spPr>
          <a:xfrm>
            <a:off x="4067176" y="4802030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8" name="Google Shape;888;p40"/>
          <p:cNvSpPr/>
          <p:nvPr/>
        </p:nvSpPr>
        <p:spPr>
          <a:xfrm rot="-1674840">
            <a:off x="4011969" y="5184334"/>
            <a:ext cx="427431" cy="573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89" name="Google Shape;889;p40"/>
          <p:cNvSpPr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0" name="Google Shape;890;p40"/>
          <p:cNvSpPr txBox="1"/>
          <p:nvPr/>
        </p:nvSpPr>
        <p:spPr>
          <a:xfrm>
            <a:off x="5616362" y="32601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1" name="Google Shape;891;p40"/>
          <p:cNvSpPr/>
          <p:nvPr/>
        </p:nvSpPr>
        <p:spPr>
          <a:xfrm rot="1867348">
            <a:off x="5143462" y="3134859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2" name="Google Shape;892;p40"/>
          <p:cNvSpPr/>
          <p:nvPr/>
        </p:nvSpPr>
        <p:spPr>
          <a:xfrm>
            <a:off x="5844212" y="30786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3" name="Google Shape;893;p40"/>
          <p:cNvSpPr txBox="1"/>
          <p:nvPr/>
        </p:nvSpPr>
        <p:spPr>
          <a:xfrm>
            <a:off x="5518098" y="29887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5844109" y="2821498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5" name="Google Shape;895;p40"/>
          <p:cNvSpPr txBox="1"/>
          <p:nvPr/>
        </p:nvSpPr>
        <p:spPr>
          <a:xfrm>
            <a:off x="5616254" y="2736423"/>
            <a:ext cx="513000" cy="15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7" name="Google Shape;897;p40"/>
          <p:cNvSpPr txBox="1"/>
          <p:nvPr/>
        </p:nvSpPr>
        <p:spPr>
          <a:xfrm>
            <a:off x="5561112" y="457730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8" name="Google Shape;898;p40"/>
          <p:cNvSpPr/>
          <p:nvPr/>
        </p:nvSpPr>
        <p:spPr>
          <a:xfrm>
            <a:off x="5091733" y="4805153"/>
            <a:ext cx="4272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0" name="Google Shape;900;p40"/>
          <p:cNvSpPr txBox="1"/>
          <p:nvPr/>
        </p:nvSpPr>
        <p:spPr>
          <a:xfrm>
            <a:off x="5548737" y="5484551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1" name="Google Shape;901;p40"/>
          <p:cNvSpPr/>
          <p:nvPr/>
        </p:nvSpPr>
        <p:spPr>
          <a:xfrm rot="2330311">
            <a:off x="5003963" y="5303530"/>
            <a:ext cx="525730" cy="573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2" name="Google Shape;902;p40"/>
          <p:cNvSpPr/>
          <p:nvPr/>
        </p:nvSpPr>
        <p:spPr>
          <a:xfrm rot="2414">
            <a:off x="6159980" y="5698050"/>
            <a:ext cx="427200" cy="5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3" name="Google Shape;903;p40"/>
          <p:cNvSpPr/>
          <p:nvPr/>
        </p:nvSpPr>
        <p:spPr>
          <a:xfrm>
            <a:off x="6698937" y="5470338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4" name="Google Shape;904;p40"/>
          <p:cNvSpPr txBox="1"/>
          <p:nvPr/>
        </p:nvSpPr>
        <p:spPr>
          <a:xfrm>
            <a:off x="6698937" y="5470338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M1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40"/>
          <p:cNvSpPr/>
          <p:nvPr/>
        </p:nvSpPr>
        <p:spPr>
          <a:xfrm rot="1867348">
            <a:off x="6144087" y="5218571"/>
            <a:ext cx="427187" cy="574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8060112" y="4362329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07" name="Google Shape;907;p40"/>
          <p:cNvSpPr txBox="1"/>
          <p:nvPr/>
        </p:nvSpPr>
        <p:spPr>
          <a:xfrm>
            <a:off x="7733998" y="42724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9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7733998" y="5183563"/>
            <a:ext cx="709500" cy="15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9" name="Google Shape;909;p40"/>
          <p:cNvSpPr/>
          <p:nvPr/>
        </p:nvSpPr>
        <p:spPr>
          <a:xfrm>
            <a:off x="7832262" y="4549513"/>
            <a:ext cx="513000" cy="5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10" name="Google Shape;910;p40"/>
          <p:cNvSpPr txBox="1"/>
          <p:nvPr/>
        </p:nvSpPr>
        <p:spPr>
          <a:xfrm>
            <a:off x="7832262" y="4549513"/>
            <a:ext cx="513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M2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6226980" y="4777363"/>
            <a:ext cx="1563000" cy="57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12" name="Google Shape;912;p40"/>
          <p:cNvSpPr txBox="1"/>
          <p:nvPr/>
        </p:nvSpPr>
        <p:spPr>
          <a:xfrm>
            <a:off x="7218275" y="3409913"/>
            <a:ext cx="1890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PULL REQUEST!!!</a:t>
            </a:r>
            <a:endParaRPr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3" name="Google Shape;913;p40"/>
          <p:cNvSpPr/>
          <p:nvPr/>
        </p:nvSpPr>
        <p:spPr>
          <a:xfrm rot="10800000">
            <a:off x="8060112" y="5126991"/>
            <a:ext cx="57300" cy="122700"/>
          </a:xfrm>
          <a:prstGeom prst="downArrow">
            <a:avLst>
              <a:gd name="adj1" fmla="val 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14" name="Google Shape;914;p40"/>
          <p:cNvSpPr/>
          <p:nvPr/>
        </p:nvSpPr>
        <p:spPr>
          <a:xfrm rot="-2700000">
            <a:off x="7300623" y="5232820"/>
            <a:ext cx="427234" cy="5727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" name="Google Shape;157;p22">
            <a:extLst>
              <a:ext uri="{FF2B5EF4-FFF2-40B4-BE49-F238E27FC236}">
                <a16:creationId xmlns:a16="http://schemas.microsoft.com/office/drawing/2014/main" id="{4291C782-2A00-4D09-8483-764366D825A8}"/>
              </a:ext>
            </a:extLst>
          </p:cNvPr>
          <p:cNvSpPr txBox="1">
            <a:spLocks/>
          </p:cNvSpPr>
          <p:nvPr/>
        </p:nvSpPr>
        <p:spPr bwMode="auto">
          <a:xfrm>
            <a:off x="358675" y="86034"/>
            <a:ext cx="8520600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tx2"/>
                </a:solidFill>
                <a:effectLst/>
                <a:latin typeface="Verdana" pitchFamily="34" charset="0"/>
                <a:ea typeface="+mj-ea"/>
                <a:cs typeface="+mj-cs"/>
              </a:defRPr>
            </a:lvl1pPr>
            <a:lvl2pPr lvl="1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2pPr>
            <a:lvl3pPr lvl="2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3pPr>
            <a:lvl4pPr lvl="3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4pPr>
            <a:lvl5pPr lvl="4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lvl="5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lvl="6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lvl="7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lvl="8" algn="ctr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a typeface="Verdana" panose="020B0604030504040204" pitchFamily="34" charset="0"/>
                <a:cs typeface="Helvetica Neue"/>
                <a:sym typeface="Helvetica Neue"/>
              </a:rPr>
              <a:t>Working With Remote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BD35F1A-911A-4D77-AA7D-357E27E3A34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SVN vs. Git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01553C8-429A-4C7E-B619-6223C0D7ACF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SVN: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central repository approach – the main repository is the only “true” source, only the main repository has the complete file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Users check out local copies of the current version</a:t>
            </a:r>
          </a:p>
          <a:p>
            <a:pPr>
              <a:defRPr/>
            </a:pPr>
            <a:r>
              <a:rPr lang="en-US" dirty="0" err="1">
                <a:solidFill>
                  <a:srgbClr val="404040"/>
                </a:solidFill>
              </a:rPr>
              <a:t>Git</a:t>
            </a:r>
            <a:r>
              <a:rPr lang="en-US" dirty="0">
                <a:solidFill>
                  <a:srgbClr val="404040"/>
                </a:solidFill>
              </a:rPr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Distributed repository approach – every checkout of the repository is a full fledged repository, complete with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Greater redundancy and 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Branching and merging repositories is more heavily used as a result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rgbClr val="262626"/>
              </a:solidFill>
            </a:endParaRPr>
          </a:p>
          <a:p>
            <a:pPr lvl="2"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DBCE127-C93D-477C-9AA1-3E3128C84C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Wrap-up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1DE880E-0E0A-4643-9153-2352595B26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You *will* use version control software when working on projects, both here and in industry</a:t>
            </a: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Rather foolish not to</a:t>
            </a: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Advice: just set up a repository, even for small projects, it will save you time and hassle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1B18C8-E59C-41BF-BDAF-EE16D2FBF64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Repositories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0EA50F5-04A2-4236-B28D-4EDCB7657E9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729143"/>
            <a:ext cx="9144000" cy="55626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solidFill>
                  <a:srgbClr val="262626"/>
                </a:solidFill>
                <a:ea typeface="ＭＳ Ｐゴシック" pitchFamily="34" charset="-128"/>
              </a:rPr>
              <a:t>Repository (aka “repo”)</a:t>
            </a: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: a location storing a copy of all files.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you don't edit files directly in the repo;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you edit a local </a:t>
            </a:r>
            <a:r>
              <a:rPr lang="en-US" altLang="en-US" sz="2400" b="1" dirty="0">
                <a:ea typeface="ＭＳ Ｐゴシック" pitchFamily="34" charset="-128"/>
              </a:rPr>
              <a:t>working copy </a:t>
            </a:r>
            <a:r>
              <a:rPr lang="en-US" altLang="en-US" sz="2400" dirty="0">
                <a:ea typeface="ＭＳ Ｐゴシック" pitchFamily="34" charset="-128"/>
              </a:rPr>
              <a:t>or “working tree”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262626"/>
                </a:solidFill>
                <a:ea typeface="ＭＳ Ｐゴシック" pitchFamily="34" charset="-128"/>
              </a:rPr>
              <a:t>then you </a:t>
            </a:r>
            <a:r>
              <a:rPr lang="en-US" altLang="en-US" sz="2400" b="1" dirty="0">
                <a:solidFill>
                  <a:srgbClr val="262626"/>
                </a:solidFill>
                <a:ea typeface="ＭＳ Ｐゴシック" pitchFamily="34" charset="-128"/>
              </a:rPr>
              <a:t>commit</a:t>
            </a:r>
            <a:r>
              <a:rPr lang="en-US" altLang="en-US" sz="2400" dirty="0">
                <a:solidFill>
                  <a:srgbClr val="262626"/>
                </a:solidFill>
                <a:ea typeface="ＭＳ Ｐゴシック" pitchFamily="34" charset="-128"/>
              </a:rPr>
              <a:t> your edited files into the repo</a:t>
            </a:r>
          </a:p>
          <a:p>
            <a:pPr>
              <a:defRPr/>
            </a:pP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There may be only one repository </a:t>
            </a:r>
            <a:r>
              <a:rPr lang="en-US" altLang="en-US" sz="2800" dirty="0"/>
              <a:t>that all users share </a:t>
            </a: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(</a:t>
            </a:r>
            <a:r>
              <a:rPr lang="en-US" altLang="en-US" sz="2800" dirty="0"/>
              <a:t>CVS, Subversion) </a:t>
            </a:r>
          </a:p>
          <a:p>
            <a:pPr>
              <a:defRPr/>
            </a:pPr>
            <a:r>
              <a:rPr lang="en-US" altLang="en-US" sz="2800" dirty="0"/>
              <a:t>Or each user could also have their own copy of the repository (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, Mercurial)</a:t>
            </a:r>
          </a:p>
          <a:p>
            <a:pPr>
              <a:defRPr/>
            </a:pPr>
            <a:endParaRPr lang="en-US" altLang="en-US" sz="2800" dirty="0">
              <a:solidFill>
                <a:srgbClr val="262626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Files in your working directory must be </a:t>
            </a:r>
            <a:r>
              <a:rPr lang="en-US" altLang="en-US" sz="2800" b="1" dirty="0">
                <a:solidFill>
                  <a:srgbClr val="262626"/>
                </a:solidFill>
                <a:ea typeface="ＭＳ Ｐゴシック" pitchFamily="34" charset="-128"/>
              </a:rPr>
              <a:t>add</a:t>
            </a: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ed to the repo </a:t>
            </a:r>
            <a:r>
              <a:rPr lang="en-US" altLang="en-US" sz="2800" dirty="0">
                <a:solidFill>
                  <a:srgbClr val="C00000"/>
                </a:solidFill>
                <a:ea typeface="ＭＳ Ｐゴシック" pitchFamily="34" charset="-128"/>
              </a:rPr>
              <a:t>in order to be tracked</a:t>
            </a:r>
            <a:r>
              <a:rPr lang="en-US" altLang="en-US" sz="2800" dirty="0">
                <a:solidFill>
                  <a:srgbClr val="262626"/>
                </a:solidFill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endParaRPr lang="en-US" altLang="en-US" sz="700" b="1" dirty="0">
              <a:solidFill>
                <a:srgbClr val="40404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821446F-4FAA-434D-BCEF-16BD858472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C331-9396-4AAC-89B0-C3C6B2F0136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760143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At the command line: (where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&lt;verb&gt;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, add, commit, etc.)</a:t>
            </a:r>
          </a:p>
          <a:p>
            <a:pPr marL="22860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help &lt;verb&gt; </a:t>
            </a:r>
          </a:p>
          <a:p>
            <a:pPr marL="228600" indent="0">
              <a:buFontTx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&lt;verb&gt; --help </a:t>
            </a:r>
          </a:p>
          <a:p>
            <a:pPr marL="228600" indent="0">
              <a:buFontTx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$ man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-&lt;verb&gt;</a:t>
            </a:r>
          </a:p>
          <a:p>
            <a:pPr>
              <a:defRPr/>
            </a:pPr>
            <a:r>
              <a:rPr lang="en-US" sz="2800" dirty="0"/>
              <a:t>Free on-line book:  </a:t>
            </a:r>
            <a:r>
              <a:rPr lang="en-US" sz="2800" dirty="0">
                <a:hlinkClick r:id="rId4"/>
              </a:rPr>
              <a:t>https://git-scm.com/book/en/v2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Git</a:t>
            </a:r>
            <a:r>
              <a:rPr lang="en-US" sz="2800" dirty="0"/>
              <a:t> tutorial: </a:t>
            </a:r>
            <a:r>
              <a:rPr lang="en-US" sz="2800" u="sng" dirty="0">
                <a:hlinkClick r:id="rId5"/>
              </a:rPr>
              <a:t>http://schacon.github.com/git/gittutorial.html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Reference page for </a:t>
            </a:r>
            <a:r>
              <a:rPr lang="en-US" sz="2800" dirty="0" err="1"/>
              <a:t>Git</a:t>
            </a:r>
            <a:r>
              <a:rPr lang="en-US" sz="2800" dirty="0"/>
              <a:t>: </a:t>
            </a:r>
            <a:r>
              <a:rPr lang="en-US" sz="2800" u="sng" dirty="0">
                <a:hlinkClick r:id="rId6"/>
              </a:rPr>
              <a:t>http://gitref.org/index.html</a:t>
            </a:r>
            <a:endParaRPr lang="en-US" sz="2800" dirty="0"/>
          </a:p>
          <a:p>
            <a:pPr>
              <a:defRPr/>
            </a:pPr>
            <a:r>
              <a:rPr lang="en-US" sz="2800" dirty="0" err="1"/>
              <a:t>Git</a:t>
            </a:r>
            <a:r>
              <a:rPr lang="en-US" sz="2800" dirty="0"/>
              <a:t> website: </a:t>
            </a:r>
            <a:r>
              <a:rPr lang="en-US" sz="2800" dirty="0">
                <a:hlinkClick r:id="rId7"/>
              </a:rPr>
              <a:t>http://git-scm.com/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Git for Computer Scientists: </a:t>
            </a:r>
            <a:r>
              <a:rPr lang="en-US" sz="1400" dirty="0">
                <a:hlinkClick r:id="rId8"/>
              </a:rPr>
              <a:t>http://eagain.net/articles/git-for-computer-scientists/</a:t>
            </a:r>
            <a:endParaRPr lang="en-US" sz="2800" dirty="0"/>
          </a:p>
          <a:p>
            <a:pPr marL="228600" indent="0">
              <a:buFontTx/>
              <a:buNone/>
              <a:defRPr/>
            </a:pPr>
            <a:endParaRPr lang="en-US" sz="2800" dirty="0"/>
          </a:p>
          <a:p>
            <a:pPr marL="228600" indent="0">
              <a:buFontTx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346F38A2-780B-4DE0-8477-1952F3A1A99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A72D777-3859-4BBA-B5DE-8B730D74EB6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hlinkClick r:id="rId5"/>
              </a:rPr>
              <a:t>http://git-scm.com/book/en/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hlinkClick r:id="rId6"/>
              </a:rPr>
              <a:t>http://www.cs.washington.edu/390a/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hlinkClick r:id="rId7"/>
              </a:rPr>
              <a:t>https://learngitbranching.js.org/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defRPr/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6F744D7-E32E-40B4-9222-1B78B8449E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to put in a Repo?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7E52-C579-4CCB-B6BE-7E9B1650760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Everything needed to create your project:</a:t>
            </a:r>
          </a:p>
          <a:p>
            <a:pPr lvl="1">
              <a:defRPr/>
            </a:pPr>
            <a:r>
              <a:rPr lang="en-US" dirty="0"/>
              <a:t>Source code (Examples:  .java, .c, .h, .</a:t>
            </a:r>
            <a:r>
              <a:rPr lang="en-US" dirty="0" err="1"/>
              <a:t>cpp</a:t>
            </a:r>
            <a:r>
              <a:rPr lang="en-US" dirty="0"/>
              <a:t> )</a:t>
            </a:r>
          </a:p>
          <a:p>
            <a:pPr lvl="1">
              <a:defRPr/>
            </a:pPr>
            <a:r>
              <a:rPr lang="en-US" dirty="0"/>
              <a:t>Build files (</a:t>
            </a:r>
            <a:r>
              <a:rPr lang="en-US" dirty="0" err="1"/>
              <a:t>Makefile</a:t>
            </a:r>
            <a:r>
              <a:rPr lang="en-US" dirty="0"/>
              <a:t>, build.xml)</a:t>
            </a:r>
          </a:p>
          <a:p>
            <a:pPr lvl="1">
              <a:defRPr/>
            </a:pPr>
            <a:r>
              <a:rPr lang="en-US" dirty="0"/>
              <a:t>Other resources needed to build your project: icons, text etc.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Things generally NOT put in a repo (these can be easily re-created and just take up space):</a:t>
            </a:r>
          </a:p>
          <a:p>
            <a:pPr lvl="1">
              <a:defRPr/>
            </a:pPr>
            <a:r>
              <a:rPr lang="en-US" dirty="0"/>
              <a:t>Object files (.o)</a:t>
            </a:r>
          </a:p>
          <a:p>
            <a:pPr lvl="1">
              <a:defRPr/>
            </a:pPr>
            <a:r>
              <a:rPr lang="en-US" dirty="0"/>
              <a:t>Byte Codes(.class)</a:t>
            </a:r>
          </a:p>
          <a:p>
            <a:pPr lvl="1">
              <a:defRPr/>
            </a:pPr>
            <a:r>
              <a:rPr lang="en-US" dirty="0"/>
              <a:t>Executables (.exe)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37DFE25-41F9-41E6-AD05-16EC08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How to </a:t>
            </a:r>
            <a:r>
              <a:rPr lang="tr-TR" altLang="en-US" sz="3600" dirty="0">
                <a:ea typeface="ＭＳ Ｐゴシック" panose="020B0600070205080204" pitchFamily="34" charset="-128"/>
              </a:rPr>
              <a:t>Ignore</a:t>
            </a:r>
            <a:r>
              <a:rPr lang="en-US" altLang="en-US" sz="3600" dirty="0">
                <a:ea typeface="ＭＳ Ｐゴシック" panose="020B0600070205080204" pitchFamily="34" charset="-128"/>
              </a:rPr>
              <a:t> Unnecessary Files</a:t>
            </a:r>
            <a:r>
              <a:rPr lang="tr-TR" altLang="en-US" sz="3600" dirty="0">
                <a:ea typeface="ＭＳ Ｐゴシック" panose="020B0600070205080204" pitchFamily="34" charset="-128"/>
              </a:rPr>
              <a:t>?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287A3A2-CFA5-4CF0-8605-3CF776EF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z="2800" dirty="0"/>
              <a:t>Create a file </a:t>
            </a:r>
            <a:r>
              <a:rPr lang="en-US" altLang="en-US" sz="2800" dirty="0"/>
              <a:t>named</a:t>
            </a:r>
            <a:r>
              <a:rPr lang="tr-TR" altLang="en-US" sz="2800" dirty="0"/>
              <a:t> </a:t>
            </a:r>
            <a:r>
              <a:rPr lang="tr-TR" altLang="en-US" sz="2800" b="1" dirty="0"/>
              <a:t>.gitignore</a:t>
            </a:r>
          </a:p>
          <a:p>
            <a:pPr lvl="1">
              <a:defRPr/>
            </a:pPr>
            <a:r>
              <a:rPr lang="tr-TR" altLang="en-US" sz="2400" dirty="0"/>
              <a:t>Write the file names that should be ignored by git</a:t>
            </a:r>
          </a:p>
          <a:p>
            <a:pPr lvl="1">
              <a:defRPr/>
            </a:pPr>
            <a:r>
              <a:rPr lang="tr-TR" altLang="en-US" sz="2400" dirty="0"/>
              <a:t>Commit the file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e.g. for C (</a:t>
            </a:r>
            <a:r>
              <a:rPr lang="en-US" sz="2400" dirty="0"/>
              <a:t>*.o, *.exe,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>
              <a:defRPr/>
            </a:pPr>
            <a:endParaRPr lang="en-US" altLang="en-US" sz="2400" dirty="0"/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07A0EE2-1F09-4BF8-9C5E-7DC464AF03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Repository Location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37D4FF3-7055-456C-91B9-7AF7A1BAC18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447" y="763088"/>
            <a:ext cx="8966200" cy="573122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itchFamily="34" charset="-128"/>
              </a:rPr>
              <a:t>Can I create the repository anywhere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itchFamily="34" charset="-128"/>
              </a:rPr>
              <a:t>Can be on the same computer that you’re going to work on, which might be ok for a personal project where you just want rollback protection</a:t>
            </a: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itchFamily="34" charset="-128"/>
              </a:rPr>
              <a:t>But, usually you want the repository to be robust: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itchFamily="34" charset="-128"/>
              </a:rPr>
              <a:t>On a computer that’s up and running 24/7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Everyone always has access to the project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itchFamily="34" charset="-128"/>
              </a:rPr>
              <a:t>On a computer that has a redundant file system (</a:t>
            </a:r>
            <a:r>
              <a:rPr lang="en-US" altLang="en-US" dirty="0" err="1">
                <a:solidFill>
                  <a:srgbClr val="404040"/>
                </a:solidFill>
                <a:ea typeface="ＭＳ Ｐゴシック" pitchFamily="34" charset="-128"/>
              </a:rPr>
              <a:t>ie</a:t>
            </a:r>
            <a:r>
              <a:rPr lang="en-US" altLang="en-US" dirty="0">
                <a:solidFill>
                  <a:srgbClr val="404040"/>
                </a:solidFill>
                <a:ea typeface="ＭＳ Ｐゴシック" pitchFamily="34" charset="-128"/>
              </a:rPr>
              <a:t> RAID)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No more worries about that hard disk crash wiping away your project!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Options:</a:t>
            </a:r>
          </a:p>
          <a:p>
            <a:pPr lvl="1">
              <a:defRPr/>
            </a:pPr>
            <a:r>
              <a:rPr lang="en-US" altLang="en-US" dirty="0" err="1">
                <a:ea typeface="ＭＳ Ｐゴシック" pitchFamily="34" charset="-128"/>
              </a:rPr>
              <a:t>BitBucket</a:t>
            </a:r>
            <a:r>
              <a:rPr lang="en-US" altLang="en-US" dirty="0">
                <a:ea typeface="ＭＳ Ｐゴシック" pitchFamily="34" charset="-128"/>
              </a:rPr>
              <a:t>, GitHub</a:t>
            </a:r>
            <a:endParaRPr lang="en-US" altLang="en-US" dirty="0">
              <a:solidFill>
                <a:srgbClr val="404040"/>
              </a:solidFill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>
              <a:solidFill>
                <a:srgbClr val="404040"/>
              </a:solidFill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>
              <a:solidFill>
                <a:srgbClr val="40404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Pages>49</Pages>
  <Words>3815</Words>
  <Application>Microsoft Office PowerPoint</Application>
  <PresentationFormat>On-screen Show (4:3)</PresentationFormat>
  <Paragraphs>726</Paragraphs>
  <Slides>61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ＭＳ Ｐゴシック</vt:lpstr>
      <vt:lpstr>Arial</vt:lpstr>
      <vt:lpstr>Calibri</vt:lpstr>
      <vt:lpstr>Consolas</vt:lpstr>
      <vt:lpstr>Gill Sans MT</vt:lpstr>
      <vt:lpstr>Helvetica Neue</vt:lpstr>
      <vt:lpstr>Monotype Sorts</vt:lpstr>
      <vt:lpstr>Open Sans</vt:lpstr>
      <vt:lpstr>Roboto Mono</vt:lpstr>
      <vt:lpstr>Times New Roman</vt:lpstr>
      <vt:lpstr>Verdana</vt:lpstr>
      <vt:lpstr>Wingdings</vt:lpstr>
      <vt:lpstr>intro</vt:lpstr>
      <vt:lpstr>PowerPoint Presentation</vt:lpstr>
      <vt:lpstr>Problems Working Alone</vt:lpstr>
      <vt:lpstr>Problems Working in teams</vt:lpstr>
      <vt:lpstr>Solution: Version Control</vt:lpstr>
      <vt:lpstr>Software Version control</vt:lpstr>
      <vt:lpstr>Repositories</vt:lpstr>
      <vt:lpstr>What to put in a Repo?</vt:lpstr>
      <vt:lpstr>How to Ignore Unnecessary Files?</vt:lpstr>
      <vt:lpstr>Repository Location</vt:lpstr>
      <vt:lpstr>Aside: So what is GitHub?</vt:lpstr>
      <vt:lpstr>Git</vt:lpstr>
      <vt:lpstr>PowerPoint Presentation</vt:lpstr>
      <vt:lpstr>PowerPoint Presentation</vt:lpstr>
      <vt:lpstr>History of Git</vt:lpstr>
      <vt:lpstr>Git uses a distributed model</vt:lpstr>
      <vt:lpstr>Ways to use Git</vt:lpstr>
      <vt:lpstr>PowerPoint Presentation</vt:lpstr>
      <vt:lpstr>PowerPoint Presentation</vt:lpstr>
      <vt:lpstr>GIT: FOUR PHASES WITH REMOTE</vt:lpstr>
      <vt:lpstr>PowerPoint Presentation</vt:lpstr>
      <vt:lpstr>Basic Workflow</vt:lpstr>
      <vt:lpstr>Get ready to use Git!</vt:lpstr>
      <vt:lpstr>Create a local copy of a repo</vt:lpstr>
      <vt:lpstr>Git commands</vt:lpstr>
      <vt:lpstr>PowerPoint Presentation</vt:lpstr>
      <vt:lpstr>Committing files</vt:lpstr>
      <vt:lpstr>Reset Changes</vt:lpstr>
      <vt:lpstr>Use Good Commit Messages</vt:lpstr>
      <vt:lpstr>Status and Diff</vt:lpstr>
      <vt:lpstr>After editing a file…</vt:lpstr>
      <vt:lpstr>After adding file to staging area…</vt:lpstr>
      <vt:lpstr>Viewing logs</vt:lpstr>
      <vt:lpstr>Pulling and Pushing</vt:lpstr>
      <vt:lpstr>PowerPoint Presentation</vt:lpstr>
      <vt:lpstr>Branching</vt:lpstr>
      <vt:lpstr>PowerPoint Presentation</vt:lpstr>
      <vt:lpstr>PowerPoint Presentation</vt:lpstr>
      <vt:lpstr>PowerPoint Presentation</vt:lpstr>
      <vt:lpstr>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SVN vs. Git</vt:lpstr>
      <vt:lpstr>Wrap-up</vt:lpstr>
      <vt:lpstr>Git Resources</vt:lpstr>
      <vt:lpstr>References</vt:lpstr>
    </vt:vector>
  </TitlesOfParts>
  <Company>Jahangirnagar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PMSCS-620</dc:title>
  <dc:creator>Md. Rafsan Jani</dc:creator>
  <cp:lastModifiedBy>Md Rafsan Jani</cp:lastModifiedBy>
  <cp:revision>384</cp:revision>
  <cp:lastPrinted>2015-08-31T19:39:18Z</cp:lastPrinted>
  <dcterms:created xsi:type="dcterms:W3CDTF">1996-06-15T03:21:08Z</dcterms:created>
  <dcterms:modified xsi:type="dcterms:W3CDTF">2024-09-10T04:52:53Z</dcterms:modified>
</cp:coreProperties>
</file>