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handoutMasterIdLst>
    <p:handoutMasterId r:id="rId68"/>
  </p:handoutMasterIdLst>
  <p:sldIdLst>
    <p:sldId id="621" r:id="rId2"/>
    <p:sldId id="533" r:id="rId3"/>
    <p:sldId id="535" r:id="rId4"/>
    <p:sldId id="539" r:id="rId5"/>
    <p:sldId id="540" r:id="rId6"/>
    <p:sldId id="542" r:id="rId7"/>
    <p:sldId id="543" r:id="rId8"/>
    <p:sldId id="544" r:id="rId9"/>
    <p:sldId id="545" r:id="rId10"/>
    <p:sldId id="546" r:id="rId11"/>
    <p:sldId id="605" r:id="rId12"/>
    <p:sldId id="606" r:id="rId13"/>
    <p:sldId id="547" r:id="rId14"/>
    <p:sldId id="548" r:id="rId15"/>
    <p:sldId id="549" r:id="rId16"/>
    <p:sldId id="550" r:id="rId17"/>
    <p:sldId id="551" r:id="rId18"/>
    <p:sldId id="552" r:id="rId19"/>
    <p:sldId id="553" r:id="rId20"/>
    <p:sldId id="554" r:id="rId21"/>
    <p:sldId id="555" r:id="rId22"/>
    <p:sldId id="556" r:id="rId23"/>
    <p:sldId id="557" r:id="rId24"/>
    <p:sldId id="558" r:id="rId25"/>
    <p:sldId id="607" r:id="rId26"/>
    <p:sldId id="559" r:id="rId27"/>
    <p:sldId id="560" r:id="rId28"/>
    <p:sldId id="561" r:id="rId29"/>
    <p:sldId id="562" r:id="rId30"/>
    <p:sldId id="563" r:id="rId31"/>
    <p:sldId id="564" r:id="rId32"/>
    <p:sldId id="567" r:id="rId33"/>
    <p:sldId id="568" r:id="rId34"/>
    <p:sldId id="570" r:id="rId35"/>
    <p:sldId id="585" r:id="rId36"/>
    <p:sldId id="586" r:id="rId37"/>
    <p:sldId id="587" r:id="rId38"/>
    <p:sldId id="608" r:id="rId39"/>
    <p:sldId id="588" r:id="rId40"/>
    <p:sldId id="589" r:id="rId41"/>
    <p:sldId id="590" r:id="rId42"/>
    <p:sldId id="591" r:id="rId43"/>
    <p:sldId id="592" r:id="rId44"/>
    <p:sldId id="593" r:id="rId45"/>
    <p:sldId id="594" r:id="rId46"/>
    <p:sldId id="595" r:id="rId47"/>
    <p:sldId id="596" r:id="rId48"/>
    <p:sldId id="597" r:id="rId49"/>
    <p:sldId id="598" r:id="rId50"/>
    <p:sldId id="599" r:id="rId51"/>
    <p:sldId id="600" r:id="rId52"/>
    <p:sldId id="601" r:id="rId53"/>
    <p:sldId id="583" r:id="rId54"/>
    <p:sldId id="584" r:id="rId55"/>
    <p:sldId id="571" r:id="rId56"/>
    <p:sldId id="572" r:id="rId57"/>
    <p:sldId id="573" r:id="rId58"/>
    <p:sldId id="574" r:id="rId59"/>
    <p:sldId id="575" r:id="rId60"/>
    <p:sldId id="576" r:id="rId61"/>
    <p:sldId id="577" r:id="rId62"/>
    <p:sldId id="578" r:id="rId63"/>
    <p:sldId id="579" r:id="rId64"/>
    <p:sldId id="580" r:id="rId65"/>
    <p:sldId id="581" r:id="rId66"/>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000CC"/>
    <a:srgbClr val="000000"/>
    <a:srgbClr val="00145A"/>
    <a:srgbClr val="001E5A"/>
    <a:srgbClr val="5F5F5F"/>
    <a:srgbClr val="000050"/>
    <a:srgbClr val="00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04" autoAdjust="0"/>
    <p:restoredTop sz="96959" autoAdjust="0"/>
  </p:normalViewPr>
  <p:slideViewPr>
    <p:cSldViewPr snapToGrid="0">
      <p:cViewPr varScale="1">
        <p:scale>
          <a:sx n="131" d="100"/>
          <a:sy n="131" d="100"/>
        </p:scale>
        <p:origin x="2616" y="184"/>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51" d="100"/>
          <a:sy n="51" d="100"/>
        </p:scale>
        <p:origin x="2814"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lvl1pPr>
          </a:lstStyle>
          <a:p>
            <a:pPr>
              <a:defRPr/>
            </a:pPr>
            <a:endParaRPr lang="en-US"/>
          </a:p>
        </p:txBody>
      </p:sp>
      <p:sp>
        <p:nvSpPr>
          <p:cNvPr id="3075" name="Rectangle 3"/>
          <p:cNvSpPr>
            <a:spLocks noGrp="1" noChangeArrowheads="1"/>
          </p:cNvSpPr>
          <p:nvPr>
            <p:ph type="dt" sz="quarter"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lvl1pPr>
          </a:lstStyle>
          <a:p>
            <a:pPr>
              <a:defRPr/>
            </a:pPr>
            <a:endParaRPr lang="en-US"/>
          </a:p>
        </p:txBody>
      </p:sp>
      <p:sp>
        <p:nvSpPr>
          <p:cNvPr id="3076" name="Rectangle 4"/>
          <p:cNvSpPr>
            <a:spLocks noGrp="1" noChangeArrowheads="1"/>
          </p:cNvSpPr>
          <p:nvPr>
            <p:ph type="ftr" sz="quarter" idx="2"/>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lvl1pPr>
          </a:lstStyle>
          <a:p>
            <a:pPr>
              <a:defRPr/>
            </a:pPr>
            <a:endParaRPr lang="en-US"/>
          </a:p>
        </p:txBody>
      </p:sp>
      <p:sp>
        <p:nvSpPr>
          <p:cNvPr id="3077" name="Rectangle 5"/>
          <p:cNvSpPr>
            <a:spLocks noGrp="1" noChangeArrowheads="1"/>
          </p:cNvSpPr>
          <p:nvPr>
            <p:ph type="sldNum" sz="quarter" idx="3"/>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lvl1pPr>
          </a:lstStyle>
          <a:p>
            <a:pPr>
              <a:defRPr/>
            </a:pPr>
            <a:fld id="{1B3B0E3B-E5C4-4251-A7FB-CB33CCB6CE5F}" type="slidenum">
              <a:rPr lang="en-US"/>
              <a:pPr>
                <a:defRPr/>
              </a:pPr>
              <a:t>‹#›</a:t>
            </a:fld>
            <a:endParaRPr lang="en-US"/>
          </a:p>
        </p:txBody>
      </p:sp>
    </p:spTree>
    <p:extLst>
      <p:ext uri="{BB962C8B-B14F-4D97-AF65-F5344CB8AC3E}">
        <p14:creationId xmlns:p14="http://schemas.microsoft.com/office/powerpoint/2010/main" val="234405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solidFill>
                  <a:schemeClr val="tx1"/>
                </a:solidFill>
              </a:defRPr>
            </a:lvl1pPr>
          </a:lstStyle>
          <a:p>
            <a:pPr>
              <a:defRPr/>
            </a:pPr>
            <a:fld id="{A229CEE7-0F02-44C1-8906-EC6CFDC65F2D}" type="slidenum">
              <a:rPr lang="en-US"/>
              <a:pPr>
                <a:defRPr/>
              </a:pPr>
              <a:t>‹#›</a:t>
            </a:fld>
            <a:endParaRPr lang="en-US"/>
          </a:p>
        </p:txBody>
      </p:sp>
      <p:sp>
        <p:nvSpPr>
          <p:cNvPr id="2054" name="Rectangle 6"/>
          <p:cNvSpPr>
            <a:spLocks noGrp="1" noChangeArrowheads="1"/>
          </p:cNvSpPr>
          <p:nvPr>
            <p:ph type="body" sz="quarter" idx="3"/>
          </p:nvPr>
        </p:nvSpPr>
        <p:spPr bwMode="auto">
          <a:xfrm>
            <a:off x="974726" y="4559300"/>
            <a:ext cx="5365750" cy="4319588"/>
          </a:xfrm>
          <a:prstGeom prst="rect">
            <a:avLst/>
          </a:prstGeom>
          <a:noFill/>
          <a:ln w="9525">
            <a:noFill/>
            <a:miter lim="800000"/>
            <a:headEnd/>
            <a:tailEnd/>
          </a:ln>
          <a:effectLst/>
        </p:spPr>
        <p:txBody>
          <a:bodyPr vert="horz" wrap="square" lIns="97296" tIns="48650" rIns="97296" bIns="486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626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ChangeArrowheads="1"/>
          </p:cNvSpPr>
          <p:nvPr/>
        </p:nvSpPr>
        <p:spPr bwMode="auto">
          <a:xfrm>
            <a:off x="3283114" y="9144000"/>
            <a:ext cx="747385" cy="274909"/>
          </a:xfrm>
          <a:prstGeom prst="rect">
            <a:avLst/>
          </a:prstGeom>
          <a:noFill/>
          <a:ln w="9525">
            <a:noFill/>
            <a:miter lim="800000"/>
            <a:headEnd/>
            <a:tailEnd/>
          </a:ln>
          <a:effectLst/>
        </p:spPr>
        <p:txBody>
          <a:bodyPr wrap="none" lIns="92266" tIns="46971" rIns="92266" bIns="46971">
            <a:spAutoFit/>
          </a:bodyPr>
          <a:lstStyle/>
          <a:p>
            <a:pPr algn="ctr" defTabSz="917356">
              <a:lnSpc>
                <a:spcPct val="90000"/>
              </a:lnSpc>
              <a:defRPr/>
            </a:pPr>
            <a:r>
              <a:rPr lang="en-US" sz="1300" b="0" dirty="0">
                <a:solidFill>
                  <a:schemeClr val="tx1"/>
                </a:solidFill>
              </a:rPr>
              <a:t>Page </a:t>
            </a:r>
            <a:fld id="{55488FE2-1213-4D8B-9D82-EC18FBC6248F}" type="slidenum">
              <a:rPr lang="en-US" sz="1300" b="0">
                <a:solidFill>
                  <a:schemeClr val="tx1"/>
                </a:solidFill>
              </a:rPr>
              <a:pPr algn="ctr" defTabSz="917356">
                <a:lnSpc>
                  <a:spcPct val="90000"/>
                </a:lnSpc>
                <a:defRPr/>
              </a:pPr>
              <a:t>‹#›</a:t>
            </a:fld>
            <a:endParaRPr lang="en-US" sz="1300" b="0" dirty="0">
              <a:solidFill>
                <a:schemeClr val="tx1"/>
              </a:solidFill>
            </a:endParaRPr>
          </a:p>
        </p:txBody>
      </p:sp>
    </p:spTree>
    <p:extLst>
      <p:ext uri="{BB962C8B-B14F-4D97-AF65-F5344CB8AC3E}">
        <p14:creationId xmlns:p14="http://schemas.microsoft.com/office/powerpoint/2010/main" val="39281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pPr marL="0" marR="0" lvl="0" indent="0" algn="r" defTabSz="966557" rtl="0" eaLnBrk="0" fontAlgn="base" latinLnBrk="0" hangingPunct="0">
              <a:lnSpc>
                <a:spcPct val="100000"/>
              </a:lnSpc>
              <a:spcBef>
                <a:spcPct val="0"/>
              </a:spcBef>
              <a:spcAft>
                <a:spcPct val="0"/>
              </a:spcAft>
              <a:buClrTx/>
              <a:buSzTx/>
              <a:buFontTx/>
              <a:buNone/>
              <a:tabLst/>
              <a:defRPr/>
            </a:pPr>
            <a:fld id="{687B8264-548A-4B1E-9025-A1676792EA79}" type="slidenum">
              <a:rPr kumimoji="0" lang="en-US" sz="1200" b="0" i="1"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557" rtl="0" eaLnBrk="0" fontAlgn="base" latinLnBrk="0" hangingPunct="0">
                <a:lnSpc>
                  <a:spcPct val="100000"/>
                </a:lnSpc>
                <a:spcBef>
                  <a:spcPct val="0"/>
                </a:spcBef>
                <a:spcAft>
                  <a:spcPct val="0"/>
                </a:spcAft>
                <a:buClrTx/>
                <a:buSzTx/>
                <a:buFontTx/>
                <a:buNone/>
                <a:tabLst/>
                <a:defRPr/>
              </a:pPr>
              <a:t>1</a:t>
            </a:fld>
            <a:endParaRPr kumimoji="0" lang="en-US" sz="12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66514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12</a:t>
            </a:fld>
            <a:endParaRPr lang="en-US"/>
          </a:p>
        </p:txBody>
      </p:sp>
    </p:spTree>
    <p:extLst>
      <p:ext uri="{BB962C8B-B14F-4D97-AF65-F5344CB8AC3E}">
        <p14:creationId xmlns:p14="http://schemas.microsoft.com/office/powerpoint/2010/main" val="1111682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element on the page has a corresponding DOM object access/modify the attributes of the DOM object with </a:t>
            </a:r>
            <a:r>
              <a:rPr lang="en-US" i="1" dirty="0" err="1"/>
              <a:t>objectName</a:t>
            </a:r>
            <a:r>
              <a:rPr lang="en-US" dirty="0" err="1"/>
              <a:t>.</a:t>
            </a:r>
            <a:r>
              <a:rPr lang="en-US" i="1" dirty="0" err="1"/>
              <a:t>attributeName</a:t>
            </a:r>
            <a:r>
              <a:rPr lang="en-US" dirty="0"/>
              <a:t> </a:t>
            </a:r>
          </a:p>
        </p:txBody>
      </p:sp>
      <p:sp>
        <p:nvSpPr>
          <p:cNvPr id="4" name="Slide Number Placeholder 3"/>
          <p:cNvSpPr>
            <a:spLocks noGrp="1"/>
          </p:cNvSpPr>
          <p:nvPr>
            <p:ph type="sldNum" sz="quarter" idx="10"/>
          </p:nvPr>
        </p:nvSpPr>
        <p:spPr/>
        <p:txBody>
          <a:bodyPr/>
          <a:lstStyle/>
          <a:p>
            <a:fld id="{7366D783-408F-4FEA-A2B8-B64AAB5EA06B}" type="slidenum">
              <a:rPr lang="en-US" smtClean="0"/>
              <a:t>13</a:t>
            </a:fld>
            <a:endParaRPr lang="en-US"/>
          </a:p>
        </p:txBody>
      </p:sp>
    </p:spTree>
    <p:extLst>
      <p:ext uri="{BB962C8B-B14F-4D97-AF65-F5344CB8AC3E}">
        <p14:creationId xmlns:p14="http://schemas.microsoft.com/office/powerpoint/2010/main" val="667282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span.innerHTML</a:t>
            </a:r>
            <a:r>
              <a:rPr lang="en-US" dirty="0"/>
              <a:t> = </a:t>
            </a:r>
            <a:r>
              <a:rPr lang="en-US" dirty="0" err="1"/>
              <a:t>textBox.value</a:t>
            </a:r>
            <a:r>
              <a:rPr lang="en-US" dirty="0"/>
              <a:t>;</a:t>
            </a:r>
          </a:p>
        </p:txBody>
      </p:sp>
      <p:sp>
        <p:nvSpPr>
          <p:cNvPr id="4" name="Slide Number Placeholder 3"/>
          <p:cNvSpPr>
            <a:spLocks noGrp="1"/>
          </p:cNvSpPr>
          <p:nvPr>
            <p:ph type="sldNum" sz="quarter" idx="10"/>
          </p:nvPr>
        </p:nvSpPr>
        <p:spPr/>
        <p:txBody>
          <a:bodyPr/>
          <a:lstStyle/>
          <a:p>
            <a:fld id="{7366D783-408F-4FEA-A2B8-B64AAB5EA06B}" type="slidenum">
              <a:rPr lang="en-US" smtClean="0"/>
              <a:t>14</a:t>
            </a:fld>
            <a:endParaRPr lang="en-US"/>
          </a:p>
        </p:txBody>
      </p:sp>
    </p:spTree>
    <p:extLst>
      <p:ext uri="{BB962C8B-B14F-4D97-AF65-F5344CB8AC3E}">
        <p14:creationId xmlns:p14="http://schemas.microsoft.com/office/powerpoint/2010/main" val="2902669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15</a:t>
            </a:fld>
            <a:endParaRPr lang="en-US"/>
          </a:p>
        </p:txBody>
      </p:sp>
    </p:spTree>
    <p:extLst>
      <p:ext uri="{BB962C8B-B14F-4D97-AF65-F5344CB8AC3E}">
        <p14:creationId xmlns:p14="http://schemas.microsoft.com/office/powerpoint/2010/main" val="764913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16</a:t>
            </a:fld>
            <a:endParaRPr lang="en-US"/>
          </a:p>
        </p:txBody>
      </p:sp>
    </p:spTree>
    <p:extLst>
      <p:ext uri="{BB962C8B-B14F-4D97-AF65-F5344CB8AC3E}">
        <p14:creationId xmlns:p14="http://schemas.microsoft.com/office/powerpoint/2010/main" val="3028343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17</a:t>
            </a:fld>
            <a:endParaRPr lang="en-US"/>
          </a:p>
        </p:txBody>
      </p:sp>
    </p:spTree>
    <p:extLst>
      <p:ext uri="{BB962C8B-B14F-4D97-AF65-F5344CB8AC3E}">
        <p14:creationId xmlns:p14="http://schemas.microsoft.com/office/powerpoint/2010/main" val="3240686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95DE99D-492F-9545-9054-5D72F5152811}" type="slidenum">
              <a:rPr lang="en-US">
                <a:solidFill>
                  <a:prstClr val="black"/>
                </a:solidFill>
              </a:rPr>
              <a:pPr/>
              <a:t>19</a:t>
            </a:fld>
            <a:endParaRPr lang="en-US">
              <a:solidFill>
                <a:prstClr val="black"/>
              </a:solidFill>
            </a:endParaRPr>
          </a:p>
        </p:txBody>
      </p:sp>
      <p:sp>
        <p:nvSpPr>
          <p:cNvPr id="25603" name="Rectangle 2"/>
          <p:cNvSpPr>
            <a:spLocks noGrp="1" noRot="1" noChangeAspect="1" noChangeArrowheads="1"/>
          </p:cNvSpPr>
          <p:nvPr>
            <p:ph type="sldImg"/>
          </p:nvPr>
        </p:nvSpPr>
        <p:spPr>
          <a:xfrm>
            <a:off x="2846388" y="533400"/>
            <a:ext cx="3454400" cy="2590800"/>
          </a:xfrm>
          <a:solidFill>
            <a:srgbClr val="FFFFFF"/>
          </a:solidFill>
          <a:ln/>
        </p:spPr>
      </p:sp>
      <p:sp>
        <p:nvSpPr>
          <p:cNvPr id="25604"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1687197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7386882-4AFD-F643-820A-85CF6BE05BE7}" type="slidenum">
              <a:rPr lang="en-US">
                <a:solidFill>
                  <a:prstClr val="black"/>
                </a:solidFill>
              </a:rPr>
              <a:pPr/>
              <a:t>20</a:t>
            </a:fld>
            <a:endParaRPr lang="en-US">
              <a:solidFill>
                <a:prstClr val="black"/>
              </a:solidFill>
            </a:endParaRPr>
          </a:p>
        </p:txBody>
      </p:sp>
      <p:sp>
        <p:nvSpPr>
          <p:cNvPr id="41987" name="Rectangle 2"/>
          <p:cNvSpPr>
            <a:spLocks noGrp="1" noRot="1" noChangeAspect="1" noChangeArrowheads="1"/>
          </p:cNvSpPr>
          <p:nvPr>
            <p:ph type="sldImg"/>
          </p:nvPr>
        </p:nvSpPr>
        <p:spPr>
          <a:xfrm>
            <a:off x="2846388" y="533400"/>
            <a:ext cx="3454400" cy="2590800"/>
          </a:xfrm>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3032335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7386882-4AFD-F643-820A-85CF6BE05BE7}" type="slidenum">
              <a:rPr lang="en-US">
                <a:solidFill>
                  <a:prstClr val="black"/>
                </a:solidFill>
              </a:rPr>
              <a:pPr/>
              <a:t>21</a:t>
            </a:fld>
            <a:endParaRPr lang="en-US">
              <a:solidFill>
                <a:prstClr val="black"/>
              </a:solidFill>
            </a:endParaRPr>
          </a:p>
        </p:txBody>
      </p:sp>
      <p:sp>
        <p:nvSpPr>
          <p:cNvPr id="41987" name="Rectangle 2"/>
          <p:cNvSpPr>
            <a:spLocks noGrp="1" noRot="1" noChangeAspect="1" noChangeArrowheads="1"/>
          </p:cNvSpPr>
          <p:nvPr>
            <p:ph type="sldImg"/>
          </p:nvPr>
        </p:nvSpPr>
        <p:spPr>
          <a:xfrm>
            <a:off x="2846388" y="533400"/>
            <a:ext cx="3454400" cy="2590800"/>
          </a:xfrm>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2745203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2B05D85-56F0-5646-90D3-708651C36D1B}" type="slidenum">
              <a:rPr lang="en-US">
                <a:solidFill>
                  <a:prstClr val="black"/>
                </a:solidFill>
              </a:rPr>
              <a:pPr/>
              <a:t>22</a:t>
            </a:fld>
            <a:endParaRPr lang="en-US">
              <a:solidFill>
                <a:prstClr val="black"/>
              </a:solidFill>
            </a:endParaRPr>
          </a:p>
        </p:txBody>
      </p:sp>
      <p:sp>
        <p:nvSpPr>
          <p:cNvPr id="29699" name="Rectangle 2"/>
          <p:cNvSpPr>
            <a:spLocks noGrp="1" noRot="1" noChangeAspect="1" noChangeArrowheads="1"/>
          </p:cNvSpPr>
          <p:nvPr>
            <p:ph type="sldImg"/>
          </p:nvPr>
        </p:nvSpPr>
        <p:spPr>
          <a:xfrm>
            <a:off x="2846388" y="533400"/>
            <a:ext cx="3454400" cy="2590800"/>
          </a:xfrm>
          <a:solidFill>
            <a:srgbClr val="FFFFFF"/>
          </a:solidFill>
          <a:ln/>
        </p:spPr>
      </p:sp>
      <p:sp>
        <p:nvSpPr>
          <p:cNvPr id="29700"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53569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4</a:t>
            </a:fld>
            <a:endParaRPr lang="en-US"/>
          </a:p>
        </p:txBody>
      </p:sp>
    </p:spTree>
    <p:extLst>
      <p:ext uri="{BB962C8B-B14F-4D97-AF65-F5344CB8AC3E}">
        <p14:creationId xmlns:p14="http://schemas.microsoft.com/office/powerpoint/2010/main" val="2250814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E691F1E-78DC-324D-8795-1C751EC9FD9A}" type="slidenum">
              <a:rPr lang="en-US">
                <a:solidFill>
                  <a:prstClr val="black"/>
                </a:solidFill>
              </a:rPr>
              <a:pPr/>
              <a:t>23</a:t>
            </a:fld>
            <a:endParaRPr lang="en-US">
              <a:solidFill>
                <a:prstClr val="black"/>
              </a:solidFill>
            </a:endParaRPr>
          </a:p>
        </p:txBody>
      </p:sp>
      <p:sp>
        <p:nvSpPr>
          <p:cNvPr id="31747" name="Rectangle 2"/>
          <p:cNvSpPr>
            <a:spLocks noGrp="1" noRot="1" noChangeAspect="1" noChangeArrowheads="1"/>
          </p:cNvSpPr>
          <p:nvPr>
            <p:ph type="sldImg"/>
          </p:nvPr>
        </p:nvSpPr>
        <p:spPr>
          <a:xfrm>
            <a:off x="2846388" y="533400"/>
            <a:ext cx="3454400" cy="2590800"/>
          </a:xfrm>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841457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E691F1E-78DC-324D-8795-1C751EC9FD9A}" type="slidenum">
              <a:rPr lang="en-US">
                <a:solidFill>
                  <a:prstClr val="black"/>
                </a:solidFill>
              </a:rPr>
              <a:pPr/>
              <a:t>24</a:t>
            </a:fld>
            <a:endParaRPr lang="en-US">
              <a:solidFill>
                <a:prstClr val="black"/>
              </a:solidFill>
            </a:endParaRPr>
          </a:p>
        </p:txBody>
      </p:sp>
      <p:sp>
        <p:nvSpPr>
          <p:cNvPr id="31747" name="Rectangle 2"/>
          <p:cNvSpPr>
            <a:spLocks noGrp="1" noRot="1" noChangeAspect="1" noChangeArrowheads="1"/>
          </p:cNvSpPr>
          <p:nvPr>
            <p:ph type="sldImg"/>
          </p:nvPr>
        </p:nvSpPr>
        <p:spPr>
          <a:xfrm>
            <a:off x="2846388" y="533400"/>
            <a:ext cx="3454400" cy="2590800"/>
          </a:xfrm>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3125263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E691F1E-78DC-324D-8795-1C751EC9FD9A}" type="slidenum">
              <a:rPr lang="en-US">
                <a:solidFill>
                  <a:prstClr val="black"/>
                </a:solidFill>
              </a:rPr>
              <a:pPr/>
              <a:t>25</a:t>
            </a:fld>
            <a:endParaRPr lang="en-US">
              <a:solidFill>
                <a:prstClr val="black"/>
              </a:solidFill>
            </a:endParaRPr>
          </a:p>
        </p:txBody>
      </p:sp>
      <p:sp>
        <p:nvSpPr>
          <p:cNvPr id="31747" name="Rectangle 2"/>
          <p:cNvSpPr>
            <a:spLocks noGrp="1" noRot="1" noChangeAspect="1" noChangeArrowheads="1"/>
          </p:cNvSpPr>
          <p:nvPr>
            <p:ph type="sldImg"/>
          </p:nvPr>
        </p:nvSpPr>
        <p:spPr>
          <a:xfrm>
            <a:off x="2846388" y="533400"/>
            <a:ext cx="3454400" cy="2590800"/>
          </a:xfrm>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1697436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E691F1E-78DC-324D-8795-1C751EC9FD9A}" type="slidenum">
              <a:rPr lang="en-US">
                <a:solidFill>
                  <a:prstClr val="black"/>
                </a:solidFill>
              </a:rPr>
              <a:pPr/>
              <a:t>26</a:t>
            </a:fld>
            <a:endParaRPr lang="en-US">
              <a:solidFill>
                <a:prstClr val="black"/>
              </a:solidFill>
            </a:endParaRPr>
          </a:p>
        </p:txBody>
      </p:sp>
      <p:sp>
        <p:nvSpPr>
          <p:cNvPr id="31747" name="Rectangle 2"/>
          <p:cNvSpPr>
            <a:spLocks noGrp="1" noRot="1" noChangeAspect="1" noChangeArrowheads="1"/>
          </p:cNvSpPr>
          <p:nvPr>
            <p:ph type="sldImg"/>
          </p:nvPr>
        </p:nvSpPr>
        <p:spPr>
          <a:xfrm>
            <a:off x="2846388" y="533400"/>
            <a:ext cx="3454400" cy="2590800"/>
          </a:xfrm>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2438910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E94AE91-F680-9E4F-B9E5-3073F104142A}" type="slidenum">
              <a:rPr lang="en-US">
                <a:solidFill>
                  <a:prstClr val="black"/>
                </a:solidFill>
              </a:rPr>
              <a:pPr/>
              <a:t>27</a:t>
            </a:fld>
            <a:endParaRPr lang="en-US">
              <a:solidFill>
                <a:prstClr val="black"/>
              </a:solidFill>
            </a:endParaRPr>
          </a:p>
        </p:txBody>
      </p:sp>
      <p:sp>
        <p:nvSpPr>
          <p:cNvPr id="44035" name="Rectangle 2"/>
          <p:cNvSpPr>
            <a:spLocks noGrp="1" noRot="1" noChangeAspect="1" noChangeArrowheads="1"/>
          </p:cNvSpPr>
          <p:nvPr>
            <p:ph type="sldImg"/>
          </p:nvPr>
        </p:nvSpPr>
        <p:spPr>
          <a:xfrm>
            <a:off x="2846388" y="533400"/>
            <a:ext cx="3454400" cy="2590800"/>
          </a:xfrm>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705864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8465C1A8-5DE9-0444-9D32-642DA24058DC}" type="slidenum">
              <a:rPr lang="en-US">
                <a:solidFill>
                  <a:prstClr val="black"/>
                </a:solidFill>
              </a:rPr>
              <a:pPr/>
              <a:t>28</a:t>
            </a:fld>
            <a:endParaRPr lang="en-US">
              <a:solidFill>
                <a:prstClr val="black"/>
              </a:solidFill>
            </a:endParaRPr>
          </a:p>
        </p:txBody>
      </p:sp>
      <p:sp>
        <p:nvSpPr>
          <p:cNvPr id="46083" name="Rectangle 2"/>
          <p:cNvSpPr>
            <a:spLocks noGrp="1" noRot="1" noChangeAspect="1" noChangeArrowheads="1"/>
          </p:cNvSpPr>
          <p:nvPr>
            <p:ph type="sldImg"/>
          </p:nvPr>
        </p:nvSpPr>
        <p:spPr>
          <a:xfrm>
            <a:off x="2846388" y="533400"/>
            <a:ext cx="3454400" cy="2590800"/>
          </a:xfrm>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2821554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086FF6CA-B6E0-D14B-BDAB-95E90123FC1C}" type="slidenum">
              <a:rPr lang="en-US">
                <a:solidFill>
                  <a:prstClr val="black"/>
                </a:solidFill>
              </a:rPr>
              <a:pPr/>
              <a:t>29</a:t>
            </a:fld>
            <a:endParaRPr lang="en-US">
              <a:solidFill>
                <a:prstClr val="black"/>
              </a:solidFill>
            </a:endParaRPr>
          </a:p>
        </p:txBody>
      </p:sp>
      <p:sp>
        <p:nvSpPr>
          <p:cNvPr id="48131" name="Rectangle 2"/>
          <p:cNvSpPr>
            <a:spLocks noGrp="1" noRot="1" noChangeAspect="1" noChangeArrowheads="1"/>
          </p:cNvSpPr>
          <p:nvPr>
            <p:ph type="sldImg"/>
          </p:nvPr>
        </p:nvSpPr>
        <p:spPr>
          <a:xfrm>
            <a:off x="2846388" y="533400"/>
            <a:ext cx="3454400" cy="2590800"/>
          </a:xfrm>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670803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F31C417-5AB5-A543-A634-9D7800EC6AE2}" type="slidenum">
              <a:rPr lang="en-US">
                <a:solidFill>
                  <a:prstClr val="black"/>
                </a:solidFill>
              </a:rPr>
              <a:pPr/>
              <a:t>30</a:t>
            </a:fld>
            <a:endParaRPr lang="en-US">
              <a:solidFill>
                <a:prstClr val="black"/>
              </a:solidFill>
            </a:endParaRPr>
          </a:p>
        </p:txBody>
      </p:sp>
      <p:sp>
        <p:nvSpPr>
          <p:cNvPr id="50179" name="Rectangle 2"/>
          <p:cNvSpPr>
            <a:spLocks noGrp="1" noRot="1" noChangeAspect="1" noChangeArrowheads="1"/>
          </p:cNvSpPr>
          <p:nvPr>
            <p:ph type="sldImg"/>
          </p:nvPr>
        </p:nvSpPr>
        <p:spPr>
          <a:xfrm>
            <a:off x="2846388" y="533400"/>
            <a:ext cx="3454400" cy="2590800"/>
          </a:xfrm>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3732615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BACB1DE-7188-8C49-97F6-B148E76135BE}" type="slidenum">
              <a:rPr lang="en-US">
                <a:solidFill>
                  <a:prstClr val="black"/>
                </a:solidFill>
              </a:rPr>
              <a:pPr/>
              <a:t>31</a:t>
            </a:fld>
            <a:endParaRPr lang="en-US">
              <a:solidFill>
                <a:prstClr val="black"/>
              </a:solidFill>
            </a:endParaRPr>
          </a:p>
        </p:txBody>
      </p:sp>
      <p:sp>
        <p:nvSpPr>
          <p:cNvPr id="52227" name="Rectangle 2"/>
          <p:cNvSpPr>
            <a:spLocks noGrp="1" noRot="1" noChangeAspect="1" noChangeArrowheads="1"/>
          </p:cNvSpPr>
          <p:nvPr>
            <p:ph type="sldImg"/>
          </p:nvPr>
        </p:nvSpPr>
        <p:spPr>
          <a:xfrm>
            <a:off x="2846388" y="533400"/>
            <a:ext cx="3454400" cy="2590800"/>
          </a:xfrm>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4275178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2090D-D129-834B-9659-D0D4EED639F0}" type="slidenum">
              <a:rPr lang="en-US"/>
              <a:pPr/>
              <a:t>32</a:t>
            </a:fld>
            <a:endParaRPr lang="en-US"/>
          </a:p>
        </p:txBody>
      </p:sp>
      <p:sp>
        <p:nvSpPr>
          <p:cNvPr id="5867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867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141015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5</a:t>
            </a:fld>
            <a:endParaRPr lang="en-US"/>
          </a:p>
        </p:txBody>
      </p:sp>
    </p:spTree>
    <p:extLst>
      <p:ext uri="{BB962C8B-B14F-4D97-AF65-F5344CB8AC3E}">
        <p14:creationId xmlns:p14="http://schemas.microsoft.com/office/powerpoint/2010/main" val="781680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2090D-D129-834B-9659-D0D4EED639F0}" type="slidenum">
              <a:rPr lang="en-US"/>
              <a:pPr/>
              <a:t>33</a:t>
            </a:fld>
            <a:endParaRPr lang="en-US"/>
          </a:p>
        </p:txBody>
      </p:sp>
      <p:sp>
        <p:nvSpPr>
          <p:cNvPr id="5867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867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6711941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B3E75-644B-C743-9D74-530677B13038}" type="slidenum">
              <a:rPr lang="en-US">
                <a:solidFill>
                  <a:prstClr val="black"/>
                </a:solidFill>
              </a:rPr>
              <a:pPr/>
              <a:t>34</a:t>
            </a:fld>
            <a:endParaRPr lang="en-US">
              <a:solidFill>
                <a:prstClr val="black"/>
              </a:solidFill>
            </a:endParaRPr>
          </a:p>
        </p:txBody>
      </p:sp>
      <p:sp>
        <p:nvSpPr>
          <p:cNvPr id="58265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8265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74856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A8F54FCE-AB1D-2348-AEFA-4A5E15757C59}" type="slidenum">
              <a:rPr lang="en-US">
                <a:solidFill>
                  <a:prstClr val="black"/>
                </a:solidFill>
              </a:rPr>
              <a:pPr/>
              <a:t>35</a:t>
            </a:fld>
            <a:endParaRPr lang="en-US">
              <a:solidFill>
                <a:prstClr val="black"/>
              </a:solidFill>
            </a:endParaRPr>
          </a:p>
        </p:txBody>
      </p:sp>
      <p:sp>
        <p:nvSpPr>
          <p:cNvPr id="21507" name="Rectangle 2"/>
          <p:cNvSpPr>
            <a:spLocks noGrp="1" noRot="1" noChangeAspect="1" noChangeArrowheads="1"/>
          </p:cNvSpPr>
          <p:nvPr>
            <p:ph type="sldImg"/>
          </p:nvPr>
        </p:nvSpPr>
        <p:spPr>
          <a:xfrm>
            <a:off x="2846388" y="533400"/>
            <a:ext cx="3454400" cy="2590800"/>
          </a:xfrm>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23169447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1A8EC25-D167-634C-B67E-50C7686B4EB8}" type="slidenum">
              <a:rPr lang="en-US">
                <a:latin typeface="Times New Roman" pitchFamily="1" charset="0"/>
              </a:rPr>
              <a:pPr/>
              <a:t>36</a:t>
            </a:fld>
            <a:endParaRPr lang="en-US">
              <a:latin typeface="Times New Roman" pitchFamily="1" charset="0"/>
            </a:endParaRPr>
          </a:p>
        </p:txBody>
      </p:sp>
      <p:sp>
        <p:nvSpPr>
          <p:cNvPr id="31747" name="Rectangle 2"/>
          <p:cNvSpPr>
            <a:spLocks noGrp="1" noRot="1" noChangeAspect="1" noChangeArrowheads="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471773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8DE8BED-9BD4-4E41-B8DE-FD888BDCC192}" type="slidenum">
              <a:rPr lang="en-US">
                <a:solidFill>
                  <a:prstClr val="black"/>
                </a:solidFill>
              </a:rPr>
              <a:pPr/>
              <a:t>37</a:t>
            </a:fld>
            <a:endParaRPr lang="en-US">
              <a:solidFill>
                <a:prstClr val="black"/>
              </a:solidFill>
            </a:endParaRPr>
          </a:p>
        </p:txBody>
      </p:sp>
      <p:sp>
        <p:nvSpPr>
          <p:cNvPr id="35843" name="Rectangle 2"/>
          <p:cNvSpPr>
            <a:spLocks noGrp="1" noRot="1" noChangeAspect="1" noChangeArrowheads="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560352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8DE8BED-9BD4-4E41-B8DE-FD888BDCC192}" type="slidenum">
              <a:rPr lang="en-US">
                <a:solidFill>
                  <a:prstClr val="black"/>
                </a:solidFill>
              </a:rPr>
              <a:pPr/>
              <a:t>38</a:t>
            </a:fld>
            <a:endParaRPr lang="en-US">
              <a:solidFill>
                <a:prstClr val="black"/>
              </a:solidFill>
            </a:endParaRPr>
          </a:p>
        </p:txBody>
      </p:sp>
      <p:sp>
        <p:nvSpPr>
          <p:cNvPr id="35843" name="Rectangle 2"/>
          <p:cNvSpPr>
            <a:spLocks noGrp="1" noRot="1" noChangeAspect="1" noChangeArrowheads="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250570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0B0536A-8E1C-F445-9F4F-2312D45A9E62}" type="slidenum">
              <a:rPr lang="en-US">
                <a:latin typeface="Times New Roman" pitchFamily="1" charset="0"/>
              </a:rPr>
              <a:pPr/>
              <a:t>39</a:t>
            </a:fld>
            <a:endParaRPr lang="en-US">
              <a:latin typeface="Times New Roman" pitchFamily="1" charset="0"/>
            </a:endParaRPr>
          </a:p>
        </p:txBody>
      </p:sp>
      <p:sp>
        <p:nvSpPr>
          <p:cNvPr id="37891" name="Rectangle 2"/>
          <p:cNvSpPr>
            <a:spLocks noGrp="1" noRot="1" noChangeAspect="1" noChangeArrowheads="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2627205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0094BC2-5566-E141-8A96-2705AB204171}" type="slidenum">
              <a:rPr lang="en-US">
                <a:latin typeface="Times New Roman" pitchFamily="1" charset="0"/>
              </a:rPr>
              <a:pPr/>
              <a:t>40</a:t>
            </a:fld>
            <a:endParaRPr lang="en-US">
              <a:latin typeface="Times New Roman" pitchFamily="1" charset="0"/>
            </a:endParaRPr>
          </a:p>
        </p:txBody>
      </p:sp>
      <p:sp>
        <p:nvSpPr>
          <p:cNvPr id="39939" name="Rectangle 2"/>
          <p:cNvSpPr>
            <a:spLocks noGrp="1" noRot="1" noChangeAspect="1" noChangeArrowheads="1"/>
          </p:cNvSpPr>
          <p:nvPr>
            <p:ph type="sldImg"/>
          </p:nvPr>
        </p:nvSpPr>
        <p:spPr>
          <a:solidFill>
            <a:srgbClr val="FFFFFF"/>
          </a:solidFill>
          <a:ln/>
        </p:spPr>
      </p:sp>
      <p:sp>
        <p:nvSpPr>
          <p:cNvPr id="39940"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493984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F673D01-D89F-DE41-872E-233A8019C9DA}" type="slidenum">
              <a:rPr lang="en-US">
                <a:latin typeface="Times New Roman" pitchFamily="1" charset="0"/>
              </a:rPr>
              <a:pPr/>
              <a:t>41</a:t>
            </a:fld>
            <a:endParaRPr lang="en-US">
              <a:latin typeface="Times New Roman" pitchFamily="1" charset="0"/>
            </a:endParaRPr>
          </a:p>
        </p:txBody>
      </p:sp>
      <p:sp>
        <p:nvSpPr>
          <p:cNvPr id="41987" name="Rectangle 2"/>
          <p:cNvSpPr>
            <a:spLocks noGrp="1" noRot="1" noChangeAspect="1" noChangeArrowheads="1"/>
          </p:cNvSpPr>
          <p:nvPr>
            <p:ph type="sldImg"/>
          </p:nvPr>
        </p:nvSpPr>
        <p:spPr>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808312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B69822-2D54-BC41-A6D3-EABCF74829C4}" type="slidenum">
              <a:rPr lang="en-US"/>
              <a:pPr/>
              <a:t>42</a:t>
            </a:fld>
            <a:endParaRPr lang="en-US"/>
          </a:p>
        </p:txBody>
      </p:sp>
      <p:sp>
        <p:nvSpPr>
          <p:cNvPr id="59085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9085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953883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6</a:t>
            </a:fld>
            <a:endParaRPr lang="en-US"/>
          </a:p>
        </p:txBody>
      </p:sp>
    </p:spTree>
    <p:extLst>
      <p:ext uri="{BB962C8B-B14F-4D97-AF65-F5344CB8AC3E}">
        <p14:creationId xmlns:p14="http://schemas.microsoft.com/office/powerpoint/2010/main" val="11411315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09664A4-8D96-174A-AF95-7812F029A8B5}" type="slidenum">
              <a:rPr lang="en-US">
                <a:latin typeface="Times New Roman" pitchFamily="1" charset="0"/>
              </a:rPr>
              <a:pPr/>
              <a:t>43</a:t>
            </a:fld>
            <a:endParaRPr lang="en-US">
              <a:latin typeface="Times New Roman" pitchFamily="1" charset="0"/>
            </a:endParaRPr>
          </a:p>
        </p:txBody>
      </p:sp>
      <p:sp>
        <p:nvSpPr>
          <p:cNvPr id="48131" name="Rectangle 2"/>
          <p:cNvSpPr>
            <a:spLocks noGrp="1" noRot="1" noChangeAspect="1" noChangeArrowheads="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3045459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ECDA91B2-7A2E-2A40-99F6-E0DEED9541E5}" type="slidenum">
              <a:rPr lang="en-US">
                <a:latin typeface="Times New Roman" pitchFamily="1" charset="0"/>
              </a:rPr>
              <a:pPr/>
              <a:t>44</a:t>
            </a:fld>
            <a:endParaRPr lang="en-US">
              <a:latin typeface="Times New Roman" pitchFamily="1" charset="0"/>
            </a:endParaRPr>
          </a:p>
        </p:txBody>
      </p:sp>
      <p:sp>
        <p:nvSpPr>
          <p:cNvPr id="50179" name="Rectangle 2"/>
          <p:cNvSpPr>
            <a:spLocks noGrp="1" noRot="1" noChangeAspect="1" noChangeArrowheads="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835871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24C5513-A426-374E-9E78-FD9BC9777443}" type="slidenum">
              <a:rPr lang="en-US">
                <a:latin typeface="Times New Roman" pitchFamily="1" charset="0"/>
              </a:rPr>
              <a:pPr/>
              <a:t>45</a:t>
            </a:fld>
            <a:endParaRPr lang="en-US">
              <a:latin typeface="Times New Roman" pitchFamily="1" charset="0"/>
            </a:endParaRPr>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9548834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24C5513-A426-374E-9E78-FD9BC9777443}" type="slidenum">
              <a:rPr lang="en-US">
                <a:latin typeface="Times New Roman" pitchFamily="1" charset="0"/>
              </a:rPr>
              <a:pPr/>
              <a:t>46</a:t>
            </a:fld>
            <a:endParaRPr lang="en-US">
              <a:latin typeface="Times New Roman" pitchFamily="1" charset="0"/>
            </a:endParaRPr>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719214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title"/>
        <p:cNvGrpSpPr/>
        <p:nvPr/>
      </p:nvGrpSpPr>
      <p:grpSpPr>
        <a:xfrm>
          <a:off x="0" y="0"/>
          <a:ext cx="0" cy="0"/>
          <a:chOff x="0" y="0"/>
          <a:chExt cx="0" cy="0"/>
        </a:xfrm>
      </p:grpSpPr>
      <p:sp>
        <p:nvSpPr>
          <p:cNvPr id="13517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13517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6957009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F0EFB3-6F4B-514B-ABC2-9716B7B9817F}" type="slidenum">
              <a:rPr lang="en-US">
                <a:latin typeface="Times New Roman" pitchFamily="1" charset="0"/>
              </a:rPr>
              <a:pPr/>
              <a:t>48</a:t>
            </a:fld>
            <a:endParaRPr lang="en-US">
              <a:latin typeface="Times New Roman" pitchFamily="1" charset="0"/>
            </a:endParaRPr>
          </a:p>
        </p:txBody>
      </p:sp>
      <p:sp>
        <p:nvSpPr>
          <p:cNvPr id="56323" name="Rectangle 2"/>
          <p:cNvSpPr>
            <a:spLocks noGrp="1" noRot="1" noChangeAspect="1" noChangeArrowheads="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4312347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0B9A435-ECDF-DB4F-A011-5679DAA1046C}" type="slidenum">
              <a:rPr lang="en-US">
                <a:latin typeface="Times New Roman" pitchFamily="1" charset="0"/>
              </a:rPr>
              <a:pPr/>
              <a:t>49</a:t>
            </a:fld>
            <a:endParaRPr lang="en-US">
              <a:latin typeface="Times New Roman" pitchFamily="1"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7654354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D554FA-DF98-C64B-BC97-10CAD09598CD}" type="slidenum">
              <a:rPr lang="en-US"/>
              <a:pPr/>
              <a:t>50</a:t>
            </a:fld>
            <a:endParaRPr lang="en-US"/>
          </a:p>
        </p:txBody>
      </p:sp>
      <p:sp>
        <p:nvSpPr>
          <p:cNvPr id="59289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9289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4220900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title"/>
        <p:cNvGrpSpPr/>
        <p:nvPr/>
      </p:nvGrpSpPr>
      <p:grpSpPr>
        <a:xfrm>
          <a:off x="0" y="0"/>
          <a:ext cx="0" cy="0"/>
          <a:chOff x="0" y="0"/>
          <a:chExt cx="0" cy="0"/>
        </a:xfrm>
      </p:grpSpPr>
      <p:sp>
        <p:nvSpPr>
          <p:cNvPr id="13517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13517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6690076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25877FE-A220-A743-BE19-266363B43137}" type="slidenum">
              <a:rPr lang="en-US">
                <a:latin typeface="Times New Roman" pitchFamily="1" charset="0"/>
              </a:rPr>
              <a:pPr/>
              <a:t>52</a:t>
            </a:fld>
            <a:endParaRPr lang="en-US">
              <a:latin typeface="Times New Roman" pitchFamily="1" charset="0"/>
            </a:endParaRPr>
          </a:p>
        </p:txBody>
      </p:sp>
      <p:sp>
        <p:nvSpPr>
          <p:cNvPr id="58371" name="Rectangle 2"/>
          <p:cNvSpPr>
            <a:spLocks noGrp="1" noRot="1" noChangeAspect="1" noChangeArrowheads="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013567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Reset</a:t>
            </a:r>
            <a:r>
              <a:rPr lang="en-US" baseline="0" dirty="0"/>
              <a:t> is not working here! Debug! test1.html</a:t>
            </a:r>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7</a:t>
            </a:fld>
            <a:endParaRPr lang="en-US"/>
          </a:p>
        </p:txBody>
      </p:sp>
    </p:spTree>
    <p:extLst>
      <p:ext uri="{BB962C8B-B14F-4D97-AF65-F5344CB8AC3E}">
        <p14:creationId xmlns:p14="http://schemas.microsoft.com/office/powerpoint/2010/main" val="18452387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two ways to initialize an array</a:t>
            </a:r>
          </a:p>
          <a:p>
            <a:r>
              <a:rPr lang="en-US" sz="1200" b="0" i="0" u="none" strike="noStrike" kern="1200" baseline="0" dirty="0">
                <a:solidFill>
                  <a:schemeClr val="tx1"/>
                </a:solidFill>
                <a:latin typeface="+mn-lt"/>
                <a:ea typeface="+mn-ea"/>
                <a:cs typeface="+mn-cs"/>
              </a:rPr>
              <a:t>length property (grows as needed when elements are added)</a:t>
            </a:r>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53</a:t>
            </a:fld>
            <a:endParaRPr lang="en-US"/>
          </a:p>
        </p:txBody>
      </p:sp>
    </p:spTree>
    <p:extLst>
      <p:ext uri="{BB962C8B-B14F-4D97-AF65-F5344CB8AC3E}">
        <p14:creationId xmlns:p14="http://schemas.microsoft.com/office/powerpoint/2010/main" val="25957355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54</a:t>
            </a:fld>
            <a:endParaRPr lang="en-US"/>
          </a:p>
        </p:txBody>
      </p:sp>
    </p:spTree>
    <p:extLst>
      <p:ext uri="{BB962C8B-B14F-4D97-AF65-F5344CB8AC3E}">
        <p14:creationId xmlns:p14="http://schemas.microsoft.com/office/powerpoint/2010/main" val="23124588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1177AF2B-AFA4-2B41-91CF-D6B21D8E9698}" type="slidenum">
              <a:rPr lang="en-US">
                <a:latin typeface="Times New Roman" pitchFamily="1" charset="0"/>
              </a:rPr>
              <a:pPr/>
              <a:t>55</a:t>
            </a:fld>
            <a:endParaRPr lang="en-US">
              <a:latin typeface="Times New Roman" pitchFamily="1" charset="0"/>
            </a:endParaRPr>
          </a:p>
        </p:txBody>
      </p:sp>
      <p:sp>
        <p:nvSpPr>
          <p:cNvPr id="23555" name="Rectangle 2"/>
          <p:cNvSpPr>
            <a:spLocks noGrp="1" noRot="1" noChangeAspect="1" noChangeArrowheads="1"/>
          </p:cNvSpPr>
          <p:nvPr>
            <p:ph type="sldImg"/>
          </p:nvPr>
        </p:nvSpPr>
        <p:spPr>
          <a:solidFill>
            <a:srgbClr val="FFFFFF"/>
          </a:solidFill>
          <a:ln/>
        </p:spPr>
      </p:sp>
      <p:sp>
        <p:nvSpPr>
          <p:cNvPr id="23556"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1244718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812FD357-39C3-5247-9EE8-D122830AE248}" type="slidenum">
              <a:rPr lang="en-US">
                <a:solidFill>
                  <a:prstClr val="black"/>
                </a:solidFill>
              </a:rPr>
              <a:pPr/>
              <a:t>56</a:t>
            </a:fld>
            <a:endParaRPr lang="en-US">
              <a:solidFill>
                <a:prstClr val="black"/>
              </a:solidFill>
            </a:endParaRPr>
          </a:p>
        </p:txBody>
      </p:sp>
      <p:sp>
        <p:nvSpPr>
          <p:cNvPr id="44035" name="Rectangle 2"/>
          <p:cNvSpPr>
            <a:spLocks noGrp="1" noRot="1" noChangeAspect="1" noChangeArrowheads="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11198515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41B0104-27DD-FD4E-AA8A-65DBD52B7624}" type="slidenum">
              <a:rPr lang="en-US">
                <a:latin typeface="Times New Roman" pitchFamily="1" charset="0"/>
              </a:rPr>
              <a:pPr/>
              <a:t>57</a:t>
            </a:fld>
            <a:endParaRPr lang="en-US">
              <a:latin typeface="Times New Roman" pitchFamily="1" charset="0"/>
            </a:endParaRPr>
          </a:p>
        </p:txBody>
      </p:sp>
      <p:sp>
        <p:nvSpPr>
          <p:cNvPr id="46083" name="Rectangle 2"/>
          <p:cNvSpPr>
            <a:spLocks noGrp="1" noRot="1" noChangeAspect="1" noChangeArrowheads="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32589772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AC14E3D-C6D0-034A-AEEA-E3EDA6F90C84}" type="slidenum">
              <a:rPr lang="en-US">
                <a:latin typeface="Times New Roman" pitchFamily="1" charset="0"/>
              </a:rPr>
              <a:pPr/>
              <a:t>58</a:t>
            </a:fld>
            <a:endParaRPr lang="en-US">
              <a:latin typeface="Times New Roman" pitchFamily="1" charset="0"/>
            </a:endParaRPr>
          </a:p>
        </p:txBody>
      </p:sp>
      <p:sp>
        <p:nvSpPr>
          <p:cNvPr id="50179" name="Rectangle 2"/>
          <p:cNvSpPr>
            <a:spLocks noGrp="1" noRot="1" noChangeAspect="1" noChangeArrowheads="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2953697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ABBD587-DD82-714F-B0EB-0AA9F50DF9E6}" type="slidenum">
              <a:rPr lang="en-US">
                <a:latin typeface="Times New Roman" pitchFamily="1" charset="0"/>
              </a:rPr>
              <a:pPr/>
              <a:t>59</a:t>
            </a:fld>
            <a:endParaRPr lang="en-US">
              <a:latin typeface="Times New Roman" pitchFamily="1" charset="0"/>
            </a:endParaRPr>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33208913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1647C6C-A236-5C4A-9266-45C49391E26D}" type="slidenum">
              <a:rPr lang="en-US">
                <a:latin typeface="Times New Roman" pitchFamily="1" charset="0"/>
              </a:rPr>
              <a:pPr/>
              <a:t>60</a:t>
            </a:fld>
            <a:endParaRPr lang="en-US">
              <a:latin typeface="Times New Roman" pitchFamily="1" charset="0"/>
            </a:endParaRPr>
          </a:p>
        </p:txBody>
      </p:sp>
      <p:sp>
        <p:nvSpPr>
          <p:cNvPr id="54275" name="Rectangle 2"/>
          <p:cNvSpPr>
            <a:spLocks noGrp="1" noRot="1" noChangeAspect="1" noChangeArrowheads="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6345041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B40DC7D-A146-8341-98F9-D4B2A2638E69}" type="slidenum">
              <a:rPr lang="en-US">
                <a:latin typeface="Times New Roman" pitchFamily="1" charset="0"/>
              </a:rPr>
              <a:pPr/>
              <a:t>61</a:t>
            </a:fld>
            <a:endParaRPr lang="en-US">
              <a:latin typeface="Times New Roman" pitchFamily="1" charset="0"/>
            </a:endParaRPr>
          </a:p>
        </p:txBody>
      </p:sp>
      <p:sp>
        <p:nvSpPr>
          <p:cNvPr id="58371" name="Rectangle 2"/>
          <p:cNvSpPr>
            <a:spLocks noGrp="1" noRot="1" noChangeAspect="1" noChangeArrowheads="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28924426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38590F4-15B5-EA42-9CCE-47A3BC71DAD1}" type="slidenum">
              <a:rPr lang="en-US">
                <a:latin typeface="Times New Roman" pitchFamily="1" charset="0"/>
              </a:rPr>
              <a:pPr/>
              <a:t>62</a:t>
            </a:fld>
            <a:endParaRPr lang="en-US">
              <a:latin typeface="Times New Roman" pitchFamily="1"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481144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8</a:t>
            </a:fld>
            <a:endParaRPr lang="en-US"/>
          </a:p>
        </p:txBody>
      </p:sp>
    </p:spTree>
    <p:extLst>
      <p:ext uri="{BB962C8B-B14F-4D97-AF65-F5344CB8AC3E}">
        <p14:creationId xmlns:p14="http://schemas.microsoft.com/office/powerpoint/2010/main" val="41452992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01F43AE-4C20-E046-9FAD-563DB1FAF756}" type="slidenum">
              <a:rPr lang="en-US">
                <a:latin typeface="Times New Roman" pitchFamily="1" charset="0"/>
              </a:rPr>
              <a:pPr/>
              <a:t>63</a:t>
            </a:fld>
            <a:endParaRPr lang="en-US">
              <a:latin typeface="Times New Roman" pitchFamily="1" charset="0"/>
            </a:endParaRPr>
          </a:p>
        </p:txBody>
      </p:sp>
      <p:sp>
        <p:nvSpPr>
          <p:cNvPr id="62467" name="Rectangle 2"/>
          <p:cNvSpPr>
            <a:spLocks noGrp="1" noRot="1" noChangeAspect="1" noChangeArrowheads="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28406265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6783643-7E77-3F4D-AE22-BB3003467C5A}" type="slidenum">
              <a:rPr lang="en-US">
                <a:latin typeface="Times New Roman" pitchFamily="1" charset="0"/>
              </a:rPr>
              <a:pPr/>
              <a:t>64</a:t>
            </a:fld>
            <a:endParaRPr lang="en-US">
              <a:latin typeface="Times New Roman" pitchFamily="1" charset="0"/>
            </a:endParaRPr>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14129225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111E4BF-6DB8-E940-9530-AA40B6C3D48E}" type="slidenum">
              <a:rPr lang="en-US">
                <a:latin typeface="Times New Roman" pitchFamily="1" charset="0"/>
              </a:rPr>
              <a:pPr/>
              <a:t>65</a:t>
            </a:fld>
            <a:endParaRPr lang="en-US">
              <a:latin typeface="Times New Roman" pitchFamily="1" charset="0"/>
            </a:endParaRPr>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ndParaRPr>
          </a:p>
        </p:txBody>
      </p:sp>
    </p:spTree>
    <p:extLst>
      <p:ext uri="{BB962C8B-B14F-4D97-AF65-F5344CB8AC3E}">
        <p14:creationId xmlns:p14="http://schemas.microsoft.com/office/powerpoint/2010/main" val="385878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9</a:t>
            </a:fld>
            <a:endParaRPr lang="en-US"/>
          </a:p>
        </p:txBody>
      </p:sp>
    </p:spTree>
    <p:extLst>
      <p:ext uri="{BB962C8B-B14F-4D97-AF65-F5344CB8AC3E}">
        <p14:creationId xmlns:p14="http://schemas.microsoft.com/office/powerpoint/2010/main" val="258943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10</a:t>
            </a:fld>
            <a:endParaRPr lang="en-US"/>
          </a:p>
        </p:txBody>
      </p:sp>
    </p:spTree>
    <p:extLst>
      <p:ext uri="{BB962C8B-B14F-4D97-AF65-F5344CB8AC3E}">
        <p14:creationId xmlns:p14="http://schemas.microsoft.com/office/powerpoint/2010/main" val="55642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11</a:t>
            </a:fld>
            <a:endParaRPr lang="en-US"/>
          </a:p>
        </p:txBody>
      </p:sp>
    </p:spTree>
    <p:extLst>
      <p:ext uri="{BB962C8B-B14F-4D97-AF65-F5344CB8AC3E}">
        <p14:creationId xmlns:p14="http://schemas.microsoft.com/office/powerpoint/2010/main" val="3130161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fld id="{53CEB161-1F5E-4BEA-92C0-C1267FEAA62C}" type="datetime3">
              <a:rPr lang="en-US" smtClean="0"/>
              <a:t>19 November 2024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07012E1F-CC9B-4A24-8835-E097471CC596}" type="slidenum">
              <a:rPr lang="en-US"/>
              <a:pPr>
                <a:defRPr/>
              </a:pPr>
              <a:t>‹#›</a:t>
            </a:fld>
            <a:endParaRPr lang="en-US" dirty="0"/>
          </a:p>
        </p:txBody>
      </p:sp>
    </p:spTree>
    <p:extLst>
      <p:ext uri="{BB962C8B-B14F-4D97-AF65-F5344CB8AC3E}">
        <p14:creationId xmlns:p14="http://schemas.microsoft.com/office/powerpoint/2010/main" val="1126065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42825135-63CA-441F-823C-328B2B9FD5A2}" type="datetime3">
              <a:rPr lang="en-US" smtClean="0"/>
              <a:t>19 November 2024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09EA3BD3-2509-4F01-9114-521231456D67}" type="slidenum">
              <a:rPr lang="en-US"/>
              <a:pPr>
                <a:defRPr/>
              </a:pPr>
              <a:t>‹#›</a:t>
            </a:fld>
            <a:endParaRPr lang="en-US" dirty="0"/>
          </a:p>
        </p:txBody>
      </p:sp>
    </p:spTree>
    <p:extLst>
      <p:ext uri="{BB962C8B-B14F-4D97-AF65-F5344CB8AC3E}">
        <p14:creationId xmlns:p14="http://schemas.microsoft.com/office/powerpoint/2010/main" val="219046267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96838"/>
            <a:ext cx="2216150" cy="6280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113" y="96838"/>
            <a:ext cx="6499225" cy="6280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8DD4F5C8-07FE-4C4F-934D-18E288E4A984}" type="datetime3">
              <a:rPr lang="en-US" smtClean="0"/>
              <a:t>19 November 2024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4AECF888-7503-4D3E-BC7A-0F436AE46021}" type="slidenum">
              <a:rPr lang="en-US"/>
              <a:pPr>
                <a:defRPr/>
              </a:pPr>
              <a:t>‹#›</a:t>
            </a:fld>
            <a:endParaRPr lang="en-US" dirty="0"/>
          </a:p>
        </p:txBody>
      </p:sp>
    </p:spTree>
    <p:extLst>
      <p:ext uri="{BB962C8B-B14F-4D97-AF65-F5344CB8AC3E}">
        <p14:creationId xmlns:p14="http://schemas.microsoft.com/office/powerpoint/2010/main" val="207822480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effectLst/>
              </a:defRPr>
            </a:lvl1pPr>
          </a:lstStyle>
          <a:p>
            <a:r>
              <a:rPr lang="en-US" dirty="0"/>
              <a:t>Click to edit Master title style</a:t>
            </a:r>
          </a:p>
        </p:txBody>
      </p:sp>
      <p:sp>
        <p:nvSpPr>
          <p:cNvPr id="3" name="Content Placeholder 2"/>
          <p:cNvSpPr>
            <a:spLocks noGrp="1"/>
          </p:cNvSpPr>
          <p:nvPr>
            <p:ph idx="1"/>
          </p:nvPr>
        </p:nvSpPr>
        <p:spPr>
          <a:xfrm>
            <a:off x="88900" y="829994"/>
            <a:ext cx="8966200" cy="57312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6BE46367-AAFE-40A2-B710-C837E76D4C65}" type="datetime3">
              <a:rPr lang="en-US" u="sng" smtClean="0"/>
              <a:t>19 November 2024</a:t>
            </a:fld>
            <a:endParaRPr lang="en-US" u="sng"/>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4B1FAA-A740-404F-BBC5-7C153B666279}" type="slidenum">
              <a:rPr lang="en-US"/>
              <a:pPr>
                <a:defRPr/>
              </a:pPr>
              <a:t>‹#›</a:t>
            </a:fld>
            <a:endParaRPr lang="en-US"/>
          </a:p>
        </p:txBody>
      </p:sp>
    </p:spTree>
    <p:extLst>
      <p:ext uri="{BB962C8B-B14F-4D97-AF65-F5344CB8AC3E}">
        <p14:creationId xmlns:p14="http://schemas.microsoft.com/office/powerpoint/2010/main" val="29261451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4A7F4433-D33B-4D30-9166-706471051BFF}" type="datetime3">
              <a:rPr lang="en-US" smtClean="0"/>
              <a:t>19 November 2024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F186E679-5245-4D04-9B5E-6F7A762A63FA}" type="slidenum">
              <a:rPr lang="en-US"/>
              <a:pPr>
                <a:defRPr/>
              </a:pPr>
              <a:t>‹#›</a:t>
            </a:fld>
            <a:endParaRPr lang="en-US" dirty="0"/>
          </a:p>
        </p:txBody>
      </p:sp>
    </p:spTree>
    <p:extLst>
      <p:ext uri="{BB962C8B-B14F-4D97-AF65-F5344CB8AC3E}">
        <p14:creationId xmlns:p14="http://schemas.microsoft.com/office/powerpoint/2010/main" val="105539137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113" y="1085850"/>
            <a:ext cx="4357687"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357688"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fld id="{E744B5E0-2527-40D7-B215-46CAE23E174D}" type="datetime3">
              <a:rPr lang="en-US" smtClean="0"/>
              <a:t>19 November 2024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AAA56877-A1FA-486C-970B-A787F06937FA}" type="slidenum">
              <a:rPr lang="en-US"/>
              <a:pPr>
                <a:defRPr/>
              </a:pPr>
              <a:t>‹#›</a:t>
            </a:fld>
            <a:endParaRPr lang="en-US" dirty="0"/>
          </a:p>
        </p:txBody>
      </p:sp>
    </p:spTree>
    <p:extLst>
      <p:ext uri="{BB962C8B-B14F-4D97-AF65-F5344CB8AC3E}">
        <p14:creationId xmlns:p14="http://schemas.microsoft.com/office/powerpoint/2010/main" val="113008821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fld id="{166E0109-8FC8-4762-9B58-48BA3675E100}" type="datetime3">
              <a:rPr lang="en-US" smtClean="0"/>
              <a:t>19 November 2024</a:t>
            </a:fld>
            <a:endParaRPr lang="en-US"/>
          </a:p>
        </p:txBody>
      </p:sp>
      <p:sp>
        <p:nvSpPr>
          <p:cNvPr id="8" name="Rectangle 3"/>
          <p:cNvSpPr>
            <a:spLocks noGrp="1" noChangeArrowheads="1"/>
          </p:cNvSpPr>
          <p:nvPr>
            <p:ph type="ftr" sz="quarter" idx="11"/>
          </p:nvPr>
        </p:nvSpPr>
        <p:spPr>
          <a:ln/>
        </p:spPr>
        <p:txBody>
          <a:bodyPr/>
          <a:lstStyle>
            <a:lvl1pPr>
              <a:defRPr/>
            </a:lvl1pPr>
          </a:lstStyle>
          <a:p>
            <a:pPr>
              <a:defRPr/>
            </a:pPr>
            <a:endParaRPr lang="en-US"/>
          </a:p>
        </p:txBody>
      </p:sp>
      <p:sp>
        <p:nvSpPr>
          <p:cNvPr id="9" name="Rectangle 4"/>
          <p:cNvSpPr>
            <a:spLocks noGrp="1" noChangeArrowheads="1"/>
          </p:cNvSpPr>
          <p:nvPr>
            <p:ph type="sldNum" sz="quarter" idx="12"/>
          </p:nvPr>
        </p:nvSpPr>
        <p:spPr>
          <a:ln/>
        </p:spPr>
        <p:txBody>
          <a:bodyPr/>
          <a:lstStyle>
            <a:lvl1pPr>
              <a:defRPr/>
            </a:lvl1pPr>
          </a:lstStyle>
          <a:p>
            <a:pPr>
              <a:defRPr/>
            </a:pPr>
            <a:fld id="{E3621A5C-439D-4C05-8267-ECDE5013612F}" type="slidenum">
              <a:rPr lang="en-US"/>
              <a:pPr>
                <a:defRPr/>
              </a:pPr>
              <a:t>‹#›</a:t>
            </a:fld>
            <a:endParaRPr lang="en-US" dirty="0"/>
          </a:p>
        </p:txBody>
      </p:sp>
    </p:spTree>
    <p:extLst>
      <p:ext uri="{BB962C8B-B14F-4D97-AF65-F5344CB8AC3E}">
        <p14:creationId xmlns:p14="http://schemas.microsoft.com/office/powerpoint/2010/main" val="25845171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fld id="{53759845-4D5E-454F-BC2F-9C24D35859E2}" type="datetime3">
              <a:rPr lang="en-US" smtClean="0"/>
              <a:t>19 November 2024</a:t>
            </a:fld>
            <a:endParaRPr lang="en-US"/>
          </a:p>
        </p:txBody>
      </p:sp>
      <p:sp>
        <p:nvSpPr>
          <p:cNvPr id="4" name="Rectangle 3"/>
          <p:cNvSpPr>
            <a:spLocks noGrp="1" noChangeArrowheads="1"/>
          </p:cNvSpPr>
          <p:nvPr>
            <p:ph type="ftr" sz="quarter" idx="11"/>
          </p:nvPr>
        </p:nvSpPr>
        <p:spPr>
          <a:ln/>
        </p:spPr>
        <p:txBody>
          <a:bodyPr/>
          <a:lstStyle>
            <a:lvl1pPr>
              <a:defRPr/>
            </a:lvl1pPr>
          </a:lstStyle>
          <a:p>
            <a:pPr>
              <a:defRPr/>
            </a:pPr>
            <a:endParaRPr lang="en-US"/>
          </a:p>
        </p:txBody>
      </p:sp>
      <p:sp>
        <p:nvSpPr>
          <p:cNvPr id="5" name="Rectangle 4"/>
          <p:cNvSpPr>
            <a:spLocks noGrp="1" noChangeArrowheads="1"/>
          </p:cNvSpPr>
          <p:nvPr>
            <p:ph type="sldNum" sz="quarter" idx="12"/>
          </p:nvPr>
        </p:nvSpPr>
        <p:spPr>
          <a:ln/>
        </p:spPr>
        <p:txBody>
          <a:bodyPr/>
          <a:lstStyle>
            <a:lvl1pPr>
              <a:defRPr/>
            </a:lvl1pPr>
          </a:lstStyle>
          <a:p>
            <a:pPr>
              <a:defRPr/>
            </a:pPr>
            <a:fld id="{7CA1E189-A5E4-460C-B525-E80730F3D25C}" type="slidenum">
              <a:rPr lang="en-US"/>
              <a:pPr>
                <a:defRPr/>
              </a:pPr>
              <a:t>‹#›</a:t>
            </a:fld>
            <a:endParaRPr lang="en-US" dirty="0"/>
          </a:p>
        </p:txBody>
      </p:sp>
    </p:spTree>
    <p:extLst>
      <p:ext uri="{BB962C8B-B14F-4D97-AF65-F5344CB8AC3E}">
        <p14:creationId xmlns:p14="http://schemas.microsoft.com/office/powerpoint/2010/main" val="318766061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814B143F-C12A-4079-A4FD-4742AE818CAB}" type="datetime3">
              <a:rPr lang="en-US" smtClean="0"/>
              <a:t>19 November 2024</a:t>
            </a:fld>
            <a:endParaRPr lang="en-US"/>
          </a:p>
        </p:txBody>
      </p:sp>
      <p:sp>
        <p:nvSpPr>
          <p:cNvPr id="3" name="Rectangle 3"/>
          <p:cNvSpPr>
            <a:spLocks noGrp="1" noChangeArrowheads="1"/>
          </p:cNvSpPr>
          <p:nvPr>
            <p:ph type="ftr" sz="quarter" idx="11"/>
          </p:nvPr>
        </p:nvSpPr>
        <p:spPr>
          <a:ln/>
        </p:spPr>
        <p:txBody>
          <a:bodyPr/>
          <a:lstStyle>
            <a:lvl1pPr>
              <a:defRPr/>
            </a:lvl1pPr>
          </a:lstStyle>
          <a:p>
            <a:pPr>
              <a:defRPr/>
            </a:pPr>
            <a:endParaRPr lang="en-US"/>
          </a:p>
        </p:txBody>
      </p:sp>
      <p:sp>
        <p:nvSpPr>
          <p:cNvPr id="4" name="Rectangle 4"/>
          <p:cNvSpPr>
            <a:spLocks noGrp="1" noChangeArrowheads="1"/>
          </p:cNvSpPr>
          <p:nvPr>
            <p:ph type="sldNum" sz="quarter" idx="12"/>
          </p:nvPr>
        </p:nvSpPr>
        <p:spPr>
          <a:ln/>
        </p:spPr>
        <p:txBody>
          <a:bodyPr/>
          <a:lstStyle>
            <a:lvl1pPr>
              <a:defRPr/>
            </a:lvl1pPr>
          </a:lstStyle>
          <a:p>
            <a:pPr>
              <a:defRPr/>
            </a:pPr>
            <a:fld id="{8CA59007-A7D2-484D-B045-20F01AFEB211}" type="slidenum">
              <a:rPr lang="en-US"/>
              <a:pPr>
                <a:defRPr/>
              </a:pPr>
              <a:t>‹#›</a:t>
            </a:fld>
            <a:endParaRPr lang="en-US" dirty="0"/>
          </a:p>
        </p:txBody>
      </p:sp>
    </p:spTree>
    <p:extLst>
      <p:ext uri="{BB962C8B-B14F-4D97-AF65-F5344CB8AC3E}">
        <p14:creationId xmlns:p14="http://schemas.microsoft.com/office/powerpoint/2010/main" val="329568135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9936D040-17DC-46DE-BEA9-5538F383150A}" type="datetime3">
              <a:rPr lang="en-US" smtClean="0"/>
              <a:t>19 November 2024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31E1680B-D5C9-49AC-83D2-20D4FD564E49}" type="slidenum">
              <a:rPr lang="en-US"/>
              <a:pPr>
                <a:defRPr/>
              </a:pPr>
              <a:t>‹#›</a:t>
            </a:fld>
            <a:endParaRPr lang="en-US" dirty="0"/>
          </a:p>
        </p:txBody>
      </p:sp>
    </p:spTree>
    <p:extLst>
      <p:ext uri="{BB962C8B-B14F-4D97-AF65-F5344CB8AC3E}">
        <p14:creationId xmlns:p14="http://schemas.microsoft.com/office/powerpoint/2010/main" val="107478849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BF490372-A572-42FD-8950-29B02D9A94B3}" type="datetime3">
              <a:rPr lang="en-US" smtClean="0"/>
              <a:t>19 November 2024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4DF3C506-278B-4869-9411-0A8C8B40EDB9}" type="slidenum">
              <a:rPr lang="en-US"/>
              <a:pPr>
                <a:defRPr/>
              </a:pPr>
              <a:t>‹#›</a:t>
            </a:fld>
            <a:endParaRPr lang="en-US" dirty="0"/>
          </a:p>
        </p:txBody>
      </p:sp>
    </p:spTree>
    <p:extLst>
      <p:ext uri="{BB962C8B-B14F-4D97-AF65-F5344CB8AC3E}">
        <p14:creationId xmlns:p14="http://schemas.microsoft.com/office/powerpoint/2010/main" val="399990351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35391" y="6568158"/>
            <a:ext cx="3844925" cy="24606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tx1"/>
                </a:solidFill>
              </a:defRPr>
            </a:lvl1pPr>
          </a:lstStyle>
          <a:p>
            <a:pPr>
              <a:defRPr/>
            </a:pPr>
            <a:fld id="{6FE2AF6E-705D-439B-A53C-91CC06653920}" type="datetime3">
              <a:rPr lang="en-US" smtClean="0"/>
              <a:t>19 November 2024</a:t>
            </a:fld>
            <a:endParaRPr lang="en-US" dirty="0"/>
          </a:p>
        </p:txBody>
      </p:sp>
      <p:sp>
        <p:nvSpPr>
          <p:cNvPr id="1027" name="Rectangle 3"/>
          <p:cNvSpPr>
            <a:spLocks noGrp="1" noChangeArrowheads="1"/>
          </p:cNvSpPr>
          <p:nvPr>
            <p:ph type="ftr" sz="quarter" idx="3"/>
          </p:nvPr>
        </p:nvSpPr>
        <p:spPr bwMode="auto">
          <a:xfrm>
            <a:off x="4105275" y="6560220"/>
            <a:ext cx="2895600" cy="2540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tx1"/>
                </a:solidFill>
              </a:defRPr>
            </a:lvl1pPr>
          </a:lstStyle>
          <a:p>
            <a:pPr>
              <a:defRPr/>
            </a:pPr>
            <a:endParaRPr lang="en-US"/>
          </a:p>
        </p:txBody>
      </p:sp>
      <p:sp>
        <p:nvSpPr>
          <p:cNvPr id="1028" name="Rectangle 4"/>
          <p:cNvSpPr>
            <a:spLocks noGrp="1" noChangeArrowheads="1"/>
          </p:cNvSpPr>
          <p:nvPr>
            <p:ph type="sldNum" sz="quarter" idx="4"/>
          </p:nvPr>
        </p:nvSpPr>
        <p:spPr bwMode="auto">
          <a:xfrm>
            <a:off x="7194550" y="6552283"/>
            <a:ext cx="1905000" cy="261937"/>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900" b="0">
                <a:solidFill>
                  <a:schemeClr val="tx1"/>
                </a:solidFill>
              </a:defRPr>
            </a:lvl1pPr>
          </a:lstStyle>
          <a:p>
            <a:pPr>
              <a:defRPr/>
            </a:pPr>
            <a:fld id="{80BDDBD9-5CD3-45F3-80AE-704B15C07F06}" type="slidenum">
              <a:rPr lang="en-US"/>
              <a:pPr>
                <a:defRPr/>
              </a:pPr>
              <a:t>‹#›</a:t>
            </a:fld>
            <a:endParaRPr lang="en-US" dirty="0"/>
          </a:p>
        </p:txBody>
      </p:sp>
      <p:sp>
        <p:nvSpPr>
          <p:cNvPr id="2053" name="Rectangle 5"/>
          <p:cNvSpPr>
            <a:spLocks noGrp="1" noChangeArrowheads="1"/>
          </p:cNvSpPr>
          <p:nvPr>
            <p:ph type="title"/>
          </p:nvPr>
        </p:nvSpPr>
        <p:spPr bwMode="auto">
          <a:xfrm>
            <a:off x="47625" y="96838"/>
            <a:ext cx="9048750" cy="63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2054" name="Rectangle 6"/>
          <p:cNvSpPr>
            <a:spLocks noGrp="1" noChangeArrowheads="1"/>
          </p:cNvSpPr>
          <p:nvPr>
            <p:ph type="body" idx="1"/>
          </p:nvPr>
        </p:nvSpPr>
        <p:spPr bwMode="auto">
          <a:xfrm>
            <a:off x="47625" y="950496"/>
            <a:ext cx="9048750" cy="55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 </a:t>
            </a:r>
          </a:p>
          <a:p>
            <a:pPr lvl="2"/>
            <a:r>
              <a:rPr lang="en-US" dirty="0"/>
              <a:t>Third level</a:t>
            </a:r>
          </a:p>
          <a:p>
            <a:pPr lvl="3"/>
            <a:r>
              <a:rPr lang="en-US" dirty="0"/>
              <a:t>Fourth level </a:t>
            </a:r>
          </a:p>
          <a:p>
            <a:pPr lvl="4"/>
            <a:r>
              <a:rPr lang="en-US" dirty="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046" r:id="rId1"/>
    <p:sldLayoutId id="214748405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ransition spd="med"/>
  <p:hf hdr="0" ftr="0" dt="0"/>
  <p:txStyles>
    <p:titleStyle>
      <a:lvl1pPr algn="ctr" rtl="0" eaLnBrk="0" fontAlgn="base" hangingPunct="0">
        <a:lnSpc>
          <a:spcPct val="90000"/>
        </a:lnSpc>
        <a:spcBef>
          <a:spcPct val="0"/>
        </a:spcBef>
        <a:spcAft>
          <a:spcPct val="0"/>
        </a:spcAft>
        <a:defRPr sz="4000" b="1">
          <a:solidFill>
            <a:schemeClr val="tx2"/>
          </a:solidFill>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32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8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4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Grp="1" noChangeArrowheads="1"/>
          </p:cNvSpPr>
          <p:nvPr>
            <p:ph type="subTitle" idx="1"/>
          </p:nvPr>
        </p:nvSpPr>
        <p:spPr>
          <a:xfrm>
            <a:off x="76200" y="762000"/>
            <a:ext cx="8915400" cy="4267200"/>
          </a:xfrm>
          <a:noFill/>
        </p:spPr>
        <p:txBody>
          <a:bodyPr/>
          <a:lstStyle/>
          <a:p>
            <a:r>
              <a:rPr lang="en-US" sz="3600" b="1" dirty="0">
                <a:solidFill>
                  <a:schemeClr val="accent4"/>
                </a:solidFill>
              </a:rPr>
              <a:t>CSE-312</a:t>
            </a:r>
          </a:p>
          <a:p>
            <a:r>
              <a:rPr lang="en-US" sz="3600" b="1" dirty="0">
                <a:solidFill>
                  <a:schemeClr val="accent4"/>
                </a:solidFill>
              </a:rPr>
              <a:t>Web Design and Programming Lab-I</a:t>
            </a:r>
          </a:p>
          <a:p>
            <a:endParaRPr lang="en-US" sz="3600" b="1" dirty="0">
              <a:solidFill>
                <a:schemeClr val="accent4"/>
              </a:solidFill>
            </a:endParaRPr>
          </a:p>
          <a:p>
            <a:r>
              <a:rPr lang="en-US" sz="3600" b="1" dirty="0">
                <a:solidFill>
                  <a:schemeClr val="accent4"/>
                </a:solidFill>
              </a:rPr>
              <a:t>Lab-9: </a:t>
            </a:r>
            <a:r>
              <a:rPr lang="en-US" sz="4000" b="1" dirty="0">
                <a:solidFill>
                  <a:srgbClr val="00FF00"/>
                </a:solidFill>
              </a:rPr>
              <a:t>JavaScript</a:t>
            </a:r>
          </a:p>
        </p:txBody>
      </p:sp>
      <p:sp>
        <p:nvSpPr>
          <p:cNvPr id="9" name="Rectangle 7"/>
          <p:cNvSpPr txBox="1">
            <a:spLocks noChangeArrowheads="1"/>
          </p:cNvSpPr>
          <p:nvPr/>
        </p:nvSpPr>
        <p:spPr bwMode="auto">
          <a:xfrm>
            <a:off x="114300" y="5105400"/>
            <a:ext cx="8915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Md. Rafsan Jani</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Gill Sans MT" panose="020B0502020104020203" pitchFamily="34" charset="0"/>
                <a:ea typeface="Verdana" panose="020B0604030504040204" pitchFamily="34" charset="0"/>
                <a:cs typeface="Verdana" panose="020B0604030504040204" pitchFamily="34" charset="0"/>
              </a:rPr>
              <a:t>Assistant Professor</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Gill Sans MT" panose="020B0502020104020203" pitchFamily="34" charset="0"/>
                <a:ea typeface="Verdana" panose="020B0604030504040204" pitchFamily="34" charset="0"/>
                <a:cs typeface="Verdana" panose="020B0604030504040204" pitchFamily="34" charset="0"/>
              </a:rPr>
              <a:t>Department of Computer Science and Engineering</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Gill Sans MT" panose="020B0502020104020203" pitchFamily="34" charset="0"/>
                <a:ea typeface="Verdana" panose="020B0604030504040204" pitchFamily="34" charset="0"/>
                <a:cs typeface="Verdana" panose="020B0604030504040204" pitchFamily="34" charset="0"/>
              </a:rPr>
              <a:t>Jahangirnagar University</a:t>
            </a:r>
          </a:p>
        </p:txBody>
      </p:sp>
    </p:spTree>
    <p:extLst>
      <p:ext uri="{BB962C8B-B14F-4D97-AF65-F5344CB8AC3E}">
        <p14:creationId xmlns:p14="http://schemas.microsoft.com/office/powerpoint/2010/main" val="93945851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(DOM)</a:t>
            </a:r>
          </a:p>
        </p:txBody>
      </p:sp>
      <p:sp>
        <p:nvSpPr>
          <p:cNvPr id="3" name="Content Placeholder 2"/>
          <p:cNvSpPr>
            <a:spLocks noGrp="1"/>
          </p:cNvSpPr>
          <p:nvPr>
            <p:ph sz="quarter" idx="1"/>
          </p:nvPr>
        </p:nvSpPr>
        <p:spPr>
          <a:xfrm>
            <a:off x="612648" y="1676400"/>
            <a:ext cx="4645152" cy="1219200"/>
          </a:xfrm>
        </p:spPr>
        <p:txBody>
          <a:bodyPr/>
          <a:lstStyle/>
          <a:p>
            <a:r>
              <a:rPr lang="en-US" sz="2800" dirty="0"/>
              <a:t>most JS code manipulates elements on an HTML page</a:t>
            </a:r>
          </a:p>
          <a:p>
            <a:r>
              <a:rPr lang="en-US" sz="2800" dirty="0"/>
              <a:t>we can examine elements' state</a:t>
            </a:r>
          </a:p>
          <a:p>
            <a:pPr lvl="1"/>
            <a:r>
              <a:rPr lang="en-US" sz="2500" dirty="0"/>
              <a:t>e.g. see whether a box is checked</a:t>
            </a:r>
          </a:p>
          <a:p>
            <a:r>
              <a:rPr lang="en-US" sz="2800" dirty="0"/>
              <a:t>we can change state</a:t>
            </a:r>
          </a:p>
          <a:p>
            <a:pPr lvl="1"/>
            <a:r>
              <a:rPr lang="en-US" sz="2500" dirty="0"/>
              <a:t>e.g. insert some new text into a div</a:t>
            </a:r>
          </a:p>
          <a:p>
            <a:r>
              <a:rPr lang="en-US" sz="2800" dirty="0"/>
              <a:t>we can change styles</a:t>
            </a:r>
          </a:p>
          <a:p>
            <a:pPr lvl="1"/>
            <a:r>
              <a:rPr lang="en-US" sz="2500" dirty="0"/>
              <a:t>e.g. make a paragraph red</a:t>
            </a:r>
            <a:endParaRPr lang="en-US" sz="21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10</a:t>
            </a:fld>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1" y="1771650"/>
            <a:ext cx="4114800"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39048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(DOM)</a:t>
            </a:r>
          </a:p>
        </p:txBody>
      </p:sp>
      <p:sp>
        <p:nvSpPr>
          <p:cNvPr id="3" name="Content Placeholder 2"/>
          <p:cNvSpPr>
            <a:spLocks noGrp="1"/>
          </p:cNvSpPr>
          <p:nvPr>
            <p:ph sz="quarter" idx="1"/>
          </p:nvPr>
        </p:nvSpPr>
        <p:spPr>
          <a:xfrm>
            <a:off x="599201" y="1299883"/>
            <a:ext cx="8329646" cy="1219200"/>
          </a:xfrm>
        </p:spPr>
        <p:txBody>
          <a:bodyPr/>
          <a:lstStyle/>
          <a:p>
            <a:r>
              <a:rPr lang="en-US" sz="2800" dirty="0">
                <a:solidFill>
                  <a:srgbClr val="FF0000"/>
                </a:solidFill>
              </a:rPr>
              <a:t>Finding HTML Elements</a:t>
            </a:r>
          </a:p>
          <a:p>
            <a:endParaRPr lang="en-US" sz="2800" dirty="0"/>
          </a:p>
          <a:p>
            <a:endParaRPr lang="en-US" sz="2800" dirty="0"/>
          </a:p>
          <a:p>
            <a:endParaRPr lang="en-US" sz="2800" dirty="0"/>
          </a:p>
          <a:p>
            <a:endParaRPr lang="en-US" sz="2800" dirty="0"/>
          </a:p>
          <a:p>
            <a:endParaRPr lang="en-US" sz="2800" dirty="0"/>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11</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44869319"/>
              </p:ext>
            </p:extLst>
          </p:nvPr>
        </p:nvGraphicFramePr>
        <p:xfrm>
          <a:off x="594472" y="1884996"/>
          <a:ext cx="8334375" cy="3846210"/>
        </p:xfrm>
        <a:graphic>
          <a:graphicData uri="http://schemas.openxmlformats.org/drawingml/2006/table">
            <a:tbl>
              <a:tblPr/>
              <a:tblGrid>
                <a:gridCol w="4744010">
                  <a:extLst>
                    <a:ext uri="{9D8B030D-6E8A-4147-A177-3AD203B41FA5}">
                      <a16:colId xmlns:a16="http://schemas.microsoft.com/office/drawing/2014/main" val="20000"/>
                    </a:ext>
                  </a:extLst>
                </a:gridCol>
                <a:gridCol w="3590365">
                  <a:extLst>
                    <a:ext uri="{9D8B030D-6E8A-4147-A177-3AD203B41FA5}">
                      <a16:colId xmlns:a16="http://schemas.microsoft.com/office/drawing/2014/main" val="20001"/>
                    </a:ext>
                  </a:extLst>
                </a:gridCol>
              </a:tblGrid>
              <a:tr h="769242">
                <a:tc>
                  <a:txBody>
                    <a:bodyPr/>
                    <a:lstStyle/>
                    <a:p>
                      <a:pPr algn="ctr" fontAlgn="t"/>
                      <a:r>
                        <a:rPr lang="en-US" sz="2000" b="1" dirty="0">
                          <a:effectLst/>
                        </a:rPr>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2000" b="1" dirty="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69242">
                <a:tc>
                  <a:txBody>
                    <a:bodyPr/>
                    <a:lstStyle/>
                    <a:p>
                      <a:pPr algn="l" fontAlgn="t"/>
                      <a:r>
                        <a:rPr lang="en-US" sz="2000" dirty="0" err="1">
                          <a:effectLst/>
                        </a:rPr>
                        <a:t>document.getElementById</a:t>
                      </a:r>
                      <a:r>
                        <a:rPr lang="en-US" sz="2000" dirty="0">
                          <a:effectLst/>
                        </a:rPr>
                        <a:t>(</a:t>
                      </a:r>
                      <a:r>
                        <a:rPr lang="en-US" sz="2000" i="1" dirty="0">
                          <a:effectLst/>
                        </a:rPr>
                        <a:t>id</a:t>
                      </a:r>
                      <a:r>
                        <a:rPr lang="en-US" sz="2000"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Find an element by element id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769242">
                <a:tc>
                  <a:txBody>
                    <a:bodyPr/>
                    <a:lstStyle/>
                    <a:p>
                      <a:pPr algn="l" fontAlgn="t"/>
                      <a:r>
                        <a:rPr lang="en-US" sz="2000">
                          <a:effectLst/>
                        </a:rPr>
                        <a:t>document.getElementsByTagName(</a:t>
                      </a:r>
                      <a:r>
                        <a:rPr lang="en-US" sz="2000" i="1">
                          <a:effectLst/>
                        </a:rPr>
                        <a:t>name</a:t>
                      </a:r>
                      <a:r>
                        <a:rPr lang="en-US" sz="200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Find elements by tag 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69242">
                <a:tc>
                  <a:txBody>
                    <a:bodyPr/>
                    <a:lstStyle/>
                    <a:p>
                      <a:pPr algn="l" fontAlgn="t"/>
                      <a:r>
                        <a:rPr lang="en-US" sz="2000" dirty="0" err="1">
                          <a:effectLst/>
                        </a:rPr>
                        <a:t>document.getElementsByClassName</a:t>
                      </a:r>
                      <a:r>
                        <a:rPr lang="en-US" sz="2000" dirty="0">
                          <a:effectLst/>
                        </a:rPr>
                        <a:t>(</a:t>
                      </a:r>
                      <a:r>
                        <a:rPr lang="en-US" sz="2000" i="1" dirty="0">
                          <a:effectLst/>
                        </a:rPr>
                        <a:t>name</a:t>
                      </a:r>
                      <a:r>
                        <a:rPr lang="en-US" sz="2000"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Find elements by class 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769242">
                <a:tc>
                  <a:txBody>
                    <a:bodyPr/>
                    <a:lstStyle/>
                    <a:p>
                      <a:pPr algn="l" fontAlgn="t"/>
                      <a:r>
                        <a:rPr lang="en-US" sz="2000" b="0" i="0" kern="1200" dirty="0" err="1">
                          <a:solidFill>
                            <a:schemeClr val="tx1"/>
                          </a:solidFill>
                          <a:effectLst/>
                          <a:latin typeface="+mn-lt"/>
                          <a:ea typeface="+mn-ea"/>
                          <a:cs typeface="+mn-cs"/>
                        </a:rPr>
                        <a:t>document.querySelectorAll</a:t>
                      </a:r>
                      <a:r>
                        <a:rPr lang="en-US" sz="2000" b="0" i="0" kern="1200" dirty="0">
                          <a:solidFill>
                            <a:schemeClr val="tx1"/>
                          </a:solidFill>
                          <a:effectLst/>
                          <a:latin typeface="+mn-lt"/>
                          <a:ea typeface="+mn-ea"/>
                          <a:cs typeface="+mn-cs"/>
                        </a:rPr>
                        <a:t>("</a:t>
                      </a:r>
                      <a:r>
                        <a:rPr lang="en-US" sz="2000" b="0" i="0" kern="1200" dirty="0" err="1">
                          <a:solidFill>
                            <a:schemeClr val="tx1"/>
                          </a:solidFill>
                          <a:effectLst/>
                          <a:latin typeface="+mn-lt"/>
                          <a:ea typeface="+mn-ea"/>
                          <a:cs typeface="+mn-cs"/>
                        </a:rPr>
                        <a:t>p.intro</a:t>
                      </a:r>
                      <a:r>
                        <a:rPr lang="en-US" sz="2000" b="0" i="0" kern="1200" dirty="0">
                          <a:solidFill>
                            <a:schemeClr val="tx1"/>
                          </a:solidFill>
                          <a:effectLst/>
                          <a:latin typeface="+mn-lt"/>
                          <a:ea typeface="+mn-ea"/>
                          <a:cs typeface="+mn-cs"/>
                        </a:rPr>
                        <a:t>");</a:t>
                      </a:r>
                      <a:endParaRPr lang="en-US" sz="2400"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000" dirty="0">
                          <a:effectLst/>
                        </a:rPr>
                        <a:t>Find elements with specific</a:t>
                      </a:r>
                      <a:r>
                        <a:rPr lang="en-US" sz="2000" baseline="0" dirty="0">
                          <a:effectLst/>
                        </a:rPr>
                        <a:t> CSS class</a:t>
                      </a:r>
                      <a:endParaRPr lang="en-US" sz="2000"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4"/>
                  </a:ext>
                </a:extLst>
              </a:tr>
            </a:tbl>
          </a:graphicData>
        </a:graphic>
      </p:graphicFrame>
      <p:sp>
        <p:nvSpPr>
          <p:cNvPr id="6" name="Rectangle 1"/>
          <p:cNvSpPr>
            <a:spLocks noChangeArrowheads="1"/>
          </p:cNvSpPr>
          <p:nvPr/>
        </p:nvSpPr>
        <p:spPr bwMode="auto">
          <a:xfrm>
            <a:off x="404813"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867136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(DOM)</a:t>
            </a:r>
          </a:p>
        </p:txBody>
      </p:sp>
      <p:sp>
        <p:nvSpPr>
          <p:cNvPr id="3" name="Content Placeholder 2"/>
          <p:cNvSpPr>
            <a:spLocks noGrp="1"/>
          </p:cNvSpPr>
          <p:nvPr>
            <p:ph sz="quarter" idx="1"/>
          </p:nvPr>
        </p:nvSpPr>
        <p:spPr>
          <a:xfrm>
            <a:off x="599201" y="1299883"/>
            <a:ext cx="8329646" cy="1219200"/>
          </a:xfrm>
        </p:spPr>
        <p:txBody>
          <a:bodyPr/>
          <a:lstStyle/>
          <a:p>
            <a:r>
              <a:rPr lang="en-US" sz="2800" dirty="0">
                <a:solidFill>
                  <a:srgbClr val="FF0000"/>
                </a:solidFill>
              </a:rPr>
              <a:t>Changing HTML Elements</a:t>
            </a:r>
          </a:p>
          <a:p>
            <a:endParaRPr lang="en-US" sz="2800" dirty="0"/>
          </a:p>
          <a:p>
            <a:endParaRPr lang="en-US" sz="2800" dirty="0"/>
          </a:p>
          <a:p>
            <a:endParaRPr lang="en-US" sz="2800" dirty="0"/>
          </a:p>
          <a:p>
            <a:endParaRPr lang="en-US" sz="2800" dirty="0"/>
          </a:p>
          <a:p>
            <a:endParaRPr lang="en-US" sz="2800" dirty="0"/>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12</a:t>
            </a:fld>
            <a:endParaRPr lang="en-US"/>
          </a:p>
        </p:txBody>
      </p:sp>
      <p:sp>
        <p:nvSpPr>
          <p:cNvPr id="6" name="Rectangle 1"/>
          <p:cNvSpPr>
            <a:spLocks noChangeArrowheads="1"/>
          </p:cNvSpPr>
          <p:nvPr/>
        </p:nvSpPr>
        <p:spPr bwMode="auto">
          <a:xfrm>
            <a:off x="404813"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95491711"/>
              </p:ext>
            </p:extLst>
          </p:nvPr>
        </p:nvGraphicFramePr>
        <p:xfrm>
          <a:off x="404812" y="2174558"/>
          <a:ext cx="8334375" cy="2682240"/>
        </p:xfrm>
        <a:graphic>
          <a:graphicData uri="http://schemas.openxmlformats.org/drawingml/2006/table">
            <a:tbl>
              <a:tblPr/>
              <a:tblGrid>
                <a:gridCol w="4162425">
                  <a:extLst>
                    <a:ext uri="{9D8B030D-6E8A-4147-A177-3AD203B41FA5}">
                      <a16:colId xmlns:a16="http://schemas.microsoft.com/office/drawing/2014/main" val="20000"/>
                    </a:ext>
                  </a:extLst>
                </a:gridCol>
                <a:gridCol w="4171950">
                  <a:extLst>
                    <a:ext uri="{9D8B030D-6E8A-4147-A177-3AD203B41FA5}">
                      <a16:colId xmlns:a16="http://schemas.microsoft.com/office/drawing/2014/main" val="20001"/>
                    </a:ext>
                  </a:extLst>
                </a:gridCol>
              </a:tblGrid>
              <a:tr h="0">
                <a:tc>
                  <a:txBody>
                    <a:bodyPr/>
                    <a:lstStyle/>
                    <a:p>
                      <a:pPr algn="ctr" fontAlgn="t"/>
                      <a:r>
                        <a:rPr lang="en-US" b="1" dirty="0">
                          <a:effectLst/>
                        </a:rPr>
                        <a:t>Property</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b="1" dirty="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fontAlgn="t"/>
                      <a:r>
                        <a:rPr lang="en-US" i="1" dirty="0" err="1">
                          <a:effectLst/>
                        </a:rPr>
                        <a:t>element</a:t>
                      </a:r>
                      <a:r>
                        <a:rPr lang="en-US" dirty="0" err="1">
                          <a:effectLst/>
                        </a:rPr>
                        <a:t>.textContent</a:t>
                      </a:r>
                      <a:r>
                        <a:rPr lang="en-US" dirty="0">
                          <a:effectLst/>
                        </a:rPr>
                        <a:t> =  </a:t>
                      </a:r>
                      <a:r>
                        <a:rPr lang="en-US" i="1" dirty="0">
                          <a:effectLst/>
                        </a:rPr>
                        <a:t>new html content</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Change the inner HTML of an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0">
                <a:tc>
                  <a:txBody>
                    <a:bodyPr/>
                    <a:lstStyle/>
                    <a:p>
                      <a:pPr algn="l" fontAlgn="t"/>
                      <a:r>
                        <a:rPr lang="en-US" i="1" dirty="0" err="1">
                          <a:effectLst/>
                        </a:rPr>
                        <a:t>element</a:t>
                      </a:r>
                      <a:r>
                        <a:rPr lang="en-US" dirty="0" err="1">
                          <a:effectLst/>
                        </a:rPr>
                        <a:t>.</a:t>
                      </a:r>
                      <a:r>
                        <a:rPr lang="en-US" i="1" dirty="0" err="1">
                          <a:effectLst/>
                        </a:rPr>
                        <a:t>attribute</a:t>
                      </a:r>
                      <a:r>
                        <a:rPr lang="en-US" i="1" dirty="0">
                          <a:effectLst/>
                        </a:rPr>
                        <a:t> = new value</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Change the attribute value of an HTML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fontAlgn="t"/>
                      <a:r>
                        <a:rPr lang="en-US" i="1" dirty="0" err="1">
                          <a:effectLst/>
                        </a:rPr>
                        <a:t>element</a:t>
                      </a:r>
                      <a:r>
                        <a:rPr lang="en-US" dirty="0" err="1">
                          <a:effectLst/>
                        </a:rPr>
                        <a:t>.style.</a:t>
                      </a:r>
                      <a:r>
                        <a:rPr lang="en-US" i="1" dirty="0" err="1">
                          <a:effectLst/>
                        </a:rPr>
                        <a:t>property</a:t>
                      </a:r>
                      <a:r>
                        <a:rPr lang="en-US" i="1" dirty="0">
                          <a:effectLst/>
                        </a:rPr>
                        <a:t> = new style</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Change the style of an HTML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0">
                <a:tc>
                  <a:txBody>
                    <a:bodyPr/>
                    <a:lstStyle/>
                    <a:p>
                      <a:pPr algn="l" fontAlgn="t"/>
                      <a:r>
                        <a:rPr lang="en-US" i="1" dirty="0" err="1">
                          <a:effectLst/>
                        </a:rPr>
                        <a:t>element</a:t>
                      </a:r>
                      <a:r>
                        <a:rPr lang="en-US" dirty="0" err="1">
                          <a:effectLst/>
                        </a:rPr>
                        <a:t>.setAttribute</a:t>
                      </a:r>
                      <a:r>
                        <a:rPr lang="en-US" i="1" dirty="0">
                          <a:effectLst/>
                        </a:rPr>
                        <a:t>(attribute, value)</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Change the attribute value of an HTML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bl>
          </a:graphicData>
        </a:graphic>
      </p:graphicFrame>
      <p:sp>
        <p:nvSpPr>
          <p:cNvPr id="8" name="Rectangle 1"/>
          <p:cNvSpPr>
            <a:spLocks noChangeArrowheads="1"/>
          </p:cNvSpPr>
          <p:nvPr/>
        </p:nvSpPr>
        <p:spPr bwMode="auto">
          <a:xfrm>
            <a:off x="404813" y="2174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06601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element objects</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13</a:t>
            </a:fld>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1219200"/>
            <a:ext cx="8229599" cy="5610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53349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elements: </a:t>
            </a:r>
            <a:r>
              <a:rPr lang="en-US" sz="3600" dirty="0" err="1">
                <a:latin typeface="Courier New" pitchFamily="49" charset="0"/>
                <a:cs typeface="Courier New" pitchFamily="49" charset="0"/>
              </a:rPr>
              <a:t>document.getElementById</a:t>
            </a:r>
            <a:endParaRPr lang="en-US" sz="32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14</a:t>
            </a:fld>
            <a:endParaRPr lang="en-US"/>
          </a:p>
        </p:txBody>
      </p:sp>
      <p:sp>
        <p:nvSpPr>
          <p:cNvPr id="8" name="TextBox 7"/>
          <p:cNvSpPr txBox="1"/>
          <p:nvPr/>
        </p:nvSpPr>
        <p:spPr>
          <a:xfrm>
            <a:off x="582706" y="1194831"/>
            <a:ext cx="8153400" cy="646331"/>
          </a:xfrm>
          <a:prstGeom prst="rect">
            <a:avLst/>
          </a:prstGeom>
          <a:solidFill>
            <a:schemeClr val="accent6">
              <a:lumMod val="50000"/>
            </a:schemeClr>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a:t>
            </a:r>
            <a:r>
              <a:rPr lang="en-US" dirty="0" err="1">
                <a:latin typeface="Courier New" pitchFamily="49" charset="0"/>
                <a:cs typeface="Courier New" pitchFamily="49" charset="0"/>
              </a:rPr>
              <a:t>document.getElementById</a:t>
            </a:r>
            <a:r>
              <a:rPr lang="en-US" dirty="0">
                <a:latin typeface="Courier New" pitchFamily="49" charset="0"/>
                <a:cs typeface="Courier New" pitchFamily="49" charset="0"/>
              </a:rPr>
              <a:t>("id");</a:t>
            </a:r>
          </a:p>
          <a:p>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9" name="TextBox 8"/>
          <p:cNvSpPr txBox="1"/>
          <p:nvPr/>
        </p:nvSpPr>
        <p:spPr>
          <a:xfrm>
            <a:off x="582706" y="2246367"/>
            <a:ext cx="8153400" cy="923330"/>
          </a:xfrm>
          <a:prstGeom prst="rect">
            <a:avLst/>
          </a:prstGeom>
          <a:solidFill>
            <a:schemeClr val="accent6">
              <a:lumMod val="5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&lt;button </a:t>
            </a:r>
            <a:r>
              <a:rPr lang="en-US" dirty="0" err="1">
                <a:latin typeface="Courier New" pitchFamily="49" charset="0"/>
                <a:cs typeface="Courier New" pitchFamily="49" charset="0"/>
              </a:rPr>
              <a:t>onclick</a:t>
            </a:r>
            <a:r>
              <a:rPr lang="en-US" dirty="0">
                <a:latin typeface="Courier New" pitchFamily="49" charset="0"/>
                <a:cs typeface="Courier New" pitchFamily="49" charset="0"/>
              </a:rPr>
              <a:t>="</a:t>
            </a:r>
            <a:r>
              <a:rPr lang="en-US" dirty="0" err="1">
                <a:latin typeface="Courier New" pitchFamily="49" charset="0"/>
                <a:cs typeface="Courier New" pitchFamily="49" charset="0"/>
              </a:rPr>
              <a:t>changeText</a:t>
            </a:r>
            <a:r>
              <a:rPr lang="en-US" dirty="0">
                <a:latin typeface="Courier New" pitchFamily="49" charset="0"/>
                <a:cs typeface="Courier New" pitchFamily="49" charset="0"/>
              </a:rPr>
              <a:t>();"&gt;Click me!&lt;/button&gt;</a:t>
            </a:r>
          </a:p>
          <a:p>
            <a:r>
              <a:rPr lang="en-US" dirty="0">
                <a:latin typeface="Courier New" pitchFamily="49" charset="0"/>
                <a:cs typeface="Courier New" pitchFamily="49" charset="0"/>
              </a:rPr>
              <a:t>&lt;span </a:t>
            </a:r>
            <a:r>
              <a:rPr lang="en-US" b="1" dirty="0">
                <a:latin typeface="Courier New" pitchFamily="49" charset="0"/>
                <a:cs typeface="Courier New" pitchFamily="49" charset="0"/>
              </a:rPr>
              <a:t>id="output"&gt;</a:t>
            </a:r>
            <a:r>
              <a:rPr lang="en-US" dirty="0">
                <a:latin typeface="Courier New" pitchFamily="49" charset="0"/>
                <a:cs typeface="Courier New" pitchFamily="49" charset="0"/>
              </a:rPr>
              <a:t>replace me&lt;/span&gt;</a:t>
            </a:r>
          </a:p>
          <a:p>
            <a:r>
              <a:rPr lang="en-US" dirty="0">
                <a:latin typeface="Courier New" pitchFamily="49" charset="0"/>
                <a:cs typeface="Courier New" pitchFamily="49" charset="0"/>
              </a:rPr>
              <a:t>&lt;input </a:t>
            </a:r>
            <a:r>
              <a:rPr lang="en-US" b="1" dirty="0">
                <a:latin typeface="Courier New" pitchFamily="49" charset="0"/>
                <a:cs typeface="Courier New" pitchFamily="49" charset="0"/>
              </a:rPr>
              <a:t>id="textbox" </a:t>
            </a:r>
            <a:r>
              <a:rPr lang="en-US" dirty="0">
                <a:latin typeface="Courier New" pitchFamily="49" charset="0"/>
                <a:cs typeface="Courier New" pitchFamily="49" charset="0"/>
              </a:rPr>
              <a:t>type="text" /&gt;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10" name="TextBox 9"/>
          <p:cNvSpPr txBox="1"/>
          <p:nvPr/>
        </p:nvSpPr>
        <p:spPr>
          <a:xfrm>
            <a:off x="484095" y="3654088"/>
            <a:ext cx="8612280" cy="1938992"/>
          </a:xfrm>
          <a:prstGeom prst="rect">
            <a:avLst/>
          </a:prstGeom>
          <a:solidFill>
            <a:schemeClr val="accent6">
              <a:lumMod val="5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function </a:t>
            </a:r>
            <a:r>
              <a:rPr lang="en-US" dirty="0" err="1">
                <a:latin typeface="Courier New" pitchFamily="49" charset="0"/>
                <a:cs typeface="Courier New" pitchFamily="49" charset="0"/>
              </a:rPr>
              <a:t>changeText</a:t>
            </a:r>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var</a:t>
            </a:r>
            <a:r>
              <a:rPr lang="en-US" dirty="0">
                <a:latin typeface="Courier New" pitchFamily="49" charset="0"/>
                <a:cs typeface="Courier New" pitchFamily="49" charset="0"/>
              </a:rPr>
              <a:t> span = </a:t>
            </a:r>
            <a:r>
              <a:rPr lang="en-US" b="1" dirty="0" err="1">
                <a:latin typeface="Courier New" pitchFamily="49" charset="0"/>
                <a:cs typeface="Courier New" pitchFamily="49" charset="0"/>
              </a:rPr>
              <a:t>document.getElementById</a:t>
            </a:r>
            <a:r>
              <a:rPr lang="en-US" b="1" dirty="0">
                <a:latin typeface="Courier New" pitchFamily="49" charset="0"/>
                <a:cs typeface="Courier New" pitchFamily="49" charset="0"/>
              </a:rPr>
              <a:t>("output");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textBox</a:t>
            </a:r>
            <a:r>
              <a:rPr lang="en-US" dirty="0">
                <a:latin typeface="Courier New" pitchFamily="49" charset="0"/>
                <a:cs typeface="Courier New" pitchFamily="49" charset="0"/>
              </a:rPr>
              <a:t> = </a:t>
            </a:r>
            <a:r>
              <a:rPr lang="en-US" b="1" dirty="0" err="1">
                <a:latin typeface="Courier New" pitchFamily="49" charset="0"/>
                <a:cs typeface="Courier New" pitchFamily="49" charset="0"/>
              </a:rPr>
              <a:t>document.getElementById</a:t>
            </a:r>
            <a:r>
              <a:rPr lang="en-US" b="1" dirty="0">
                <a:latin typeface="Courier New" pitchFamily="49" charset="0"/>
                <a:cs typeface="Courier New" pitchFamily="49" charset="0"/>
              </a:rPr>
              <a:t>("textbox");</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textbox.style.color</a:t>
            </a:r>
            <a:r>
              <a:rPr lang="en-US" dirty="0">
                <a:latin typeface="Courier New" pitchFamily="49" charset="0"/>
                <a:cs typeface="Courier New" pitchFamily="49" charset="0"/>
              </a:rPr>
              <a:t> = "red"; </a:t>
            </a:r>
          </a:p>
          <a:p>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3" name="Rectangle 2"/>
          <p:cNvSpPr/>
          <p:nvPr/>
        </p:nvSpPr>
        <p:spPr>
          <a:xfrm>
            <a:off x="484095" y="5593080"/>
            <a:ext cx="466794" cy="400110"/>
          </a:xfrm>
          <a:prstGeom prst="rect">
            <a:avLst/>
          </a:prstGeom>
        </p:spPr>
        <p:txBody>
          <a:bodyPr wrap="none">
            <a:spAutoFit/>
          </a:bodyPr>
          <a:lstStyle/>
          <a:p>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203740215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elements: </a:t>
            </a:r>
            <a:r>
              <a:rPr lang="en-US" sz="3600" dirty="0" err="1">
                <a:latin typeface="Courier New" pitchFamily="49" charset="0"/>
                <a:cs typeface="Courier New" pitchFamily="49" charset="0"/>
              </a:rPr>
              <a:t>document.getElementById</a:t>
            </a:r>
            <a:endParaRPr lang="en-US" sz="32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15</a:t>
            </a:fld>
            <a:endParaRPr lang="en-US"/>
          </a:p>
        </p:txBody>
      </p:sp>
      <p:sp>
        <p:nvSpPr>
          <p:cNvPr id="7" name="Content Placeholder 2"/>
          <p:cNvSpPr txBox="1">
            <a:spLocks/>
          </p:cNvSpPr>
          <p:nvPr/>
        </p:nvSpPr>
        <p:spPr bwMode="auto">
          <a:xfrm>
            <a:off x="533400" y="1447800"/>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b="0" dirty="0" err="1">
                <a:latin typeface="Gill Sans MT" panose="020B0502020104020203" pitchFamily="34" charset="0"/>
              </a:rPr>
              <a:t>document.getElementById</a:t>
            </a:r>
            <a:r>
              <a:rPr lang="en-US" b="0" dirty="0">
                <a:latin typeface="Gill Sans MT" panose="020B0502020104020203" pitchFamily="34" charset="0"/>
              </a:rPr>
              <a:t> </a:t>
            </a:r>
            <a:r>
              <a:rPr lang="en-US" b="0" dirty="0">
                <a:solidFill>
                  <a:srgbClr val="C00000"/>
                </a:solidFill>
                <a:latin typeface="Gill Sans MT" panose="020B0502020104020203" pitchFamily="34" charset="0"/>
              </a:rPr>
              <a:t>returns the DOM object for an element with a given id</a:t>
            </a:r>
          </a:p>
          <a:p>
            <a:r>
              <a:rPr lang="en-US" b="0" dirty="0">
                <a:latin typeface="Gill Sans MT" panose="020B0502020104020203" pitchFamily="34" charset="0"/>
              </a:rPr>
              <a:t>can change the text inside most elements by setting the </a:t>
            </a:r>
            <a:r>
              <a:rPr lang="en-US" b="0" dirty="0" err="1">
                <a:solidFill>
                  <a:srgbClr val="C00000"/>
                </a:solidFill>
                <a:latin typeface="Gill Sans MT" panose="020B0502020104020203" pitchFamily="34" charset="0"/>
              </a:rPr>
              <a:t>textContent</a:t>
            </a:r>
            <a:r>
              <a:rPr lang="en-US" b="0" dirty="0">
                <a:solidFill>
                  <a:srgbClr val="C00000"/>
                </a:solidFill>
                <a:latin typeface="Gill Sans MT" panose="020B0502020104020203" pitchFamily="34" charset="0"/>
              </a:rPr>
              <a:t> </a:t>
            </a:r>
            <a:r>
              <a:rPr lang="en-US" b="0" dirty="0">
                <a:latin typeface="Gill Sans MT" panose="020B0502020104020203" pitchFamily="34" charset="0"/>
              </a:rPr>
              <a:t>property</a:t>
            </a:r>
          </a:p>
          <a:p>
            <a:r>
              <a:rPr lang="en-US" b="0" dirty="0">
                <a:latin typeface="Gill Sans MT" panose="020B0502020104020203" pitchFamily="34" charset="0"/>
              </a:rPr>
              <a:t>can change the text in form controls by setting the value property</a:t>
            </a:r>
            <a:endParaRPr lang="en-US" sz="1100" b="0" dirty="0">
              <a:latin typeface="Gill Sans MT" panose="020B0502020104020203" pitchFamily="34" charset="0"/>
              <a:cs typeface="Courier New" pitchFamily="49" charset="0"/>
            </a:endParaRPr>
          </a:p>
        </p:txBody>
      </p:sp>
    </p:spTree>
    <p:extLst>
      <p:ext uri="{BB962C8B-B14F-4D97-AF65-F5344CB8AC3E}">
        <p14:creationId xmlns:p14="http://schemas.microsoft.com/office/powerpoint/2010/main" val="428960258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element style: </a:t>
            </a:r>
            <a:r>
              <a:rPr lang="en-US" sz="3600" dirty="0" err="1">
                <a:latin typeface="Courier New" pitchFamily="49" charset="0"/>
                <a:cs typeface="Courier New" pitchFamily="49" charset="0"/>
              </a:rPr>
              <a:t>element.style</a:t>
            </a:r>
            <a:endParaRPr lang="en-US" sz="24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920106268"/>
              </p:ext>
            </p:extLst>
          </p:nvPr>
        </p:nvGraphicFramePr>
        <p:xfrm>
          <a:off x="636495" y="1532965"/>
          <a:ext cx="8153400" cy="4053840"/>
        </p:xfrm>
        <a:graphic>
          <a:graphicData uri="http://schemas.openxmlformats.org/drawingml/2006/table">
            <a:tbl>
              <a:tblPr>
                <a:tableStyleId>{16D9F66E-5EB9-4882-86FB-DCBF35E3C3E4}</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579120">
                <a:tc>
                  <a:txBody>
                    <a:bodyPr/>
                    <a:lstStyle/>
                    <a:p>
                      <a:r>
                        <a:rPr lang="en-US" sz="2400" b="1" dirty="0"/>
                        <a:t>Attribute</a:t>
                      </a:r>
                      <a:endParaRPr lang="en-US" sz="2400" b="1" i="1" dirty="0"/>
                    </a:p>
                  </a:txBody>
                  <a:tcPr anchor="ctr"/>
                </a:tc>
                <a:tc>
                  <a:txBody>
                    <a:bodyPr/>
                    <a:lstStyle/>
                    <a:p>
                      <a:r>
                        <a:rPr lang="en-US" sz="2400" b="1" dirty="0"/>
                        <a:t>Property</a:t>
                      </a:r>
                      <a:r>
                        <a:rPr lang="en-US" sz="2400" b="1" baseline="0" dirty="0"/>
                        <a:t> or style object</a:t>
                      </a:r>
                      <a:endParaRPr lang="en-US" sz="2400" b="1" i="1" dirty="0"/>
                    </a:p>
                  </a:txBody>
                  <a:tcPr anchor="ctr"/>
                </a:tc>
                <a:extLst>
                  <a:ext uri="{0D108BD9-81ED-4DB2-BD59-A6C34878D82A}">
                    <a16:rowId xmlns:a16="http://schemas.microsoft.com/office/drawing/2014/main" val="10000"/>
                  </a:ext>
                </a:extLst>
              </a:tr>
              <a:tr h="579120">
                <a:tc>
                  <a:txBody>
                    <a:bodyPr/>
                    <a:lstStyle/>
                    <a:p>
                      <a:r>
                        <a:rPr lang="en-US" sz="2400" dirty="0"/>
                        <a:t>color</a:t>
                      </a:r>
                    </a:p>
                  </a:txBody>
                  <a:tcPr anchor="ctr"/>
                </a:tc>
                <a:tc>
                  <a:txBody>
                    <a:bodyPr/>
                    <a:lstStyle/>
                    <a:p>
                      <a:r>
                        <a:rPr lang="en-US" sz="2400" dirty="0"/>
                        <a:t>color</a:t>
                      </a:r>
                    </a:p>
                  </a:txBody>
                  <a:tcPr anchor="ctr"/>
                </a:tc>
                <a:extLst>
                  <a:ext uri="{0D108BD9-81ED-4DB2-BD59-A6C34878D82A}">
                    <a16:rowId xmlns:a16="http://schemas.microsoft.com/office/drawing/2014/main" val="10001"/>
                  </a:ext>
                </a:extLst>
              </a:tr>
              <a:tr h="579120">
                <a:tc>
                  <a:txBody>
                    <a:bodyPr/>
                    <a:lstStyle/>
                    <a:p>
                      <a:r>
                        <a:rPr lang="en-US" sz="2400"/>
                        <a:t>padding</a:t>
                      </a:r>
                    </a:p>
                  </a:txBody>
                  <a:tcPr anchor="ctr"/>
                </a:tc>
                <a:tc>
                  <a:txBody>
                    <a:bodyPr/>
                    <a:lstStyle/>
                    <a:p>
                      <a:r>
                        <a:rPr lang="en-US" sz="2400"/>
                        <a:t>padding</a:t>
                      </a:r>
                    </a:p>
                  </a:txBody>
                  <a:tcPr anchor="ctr"/>
                </a:tc>
                <a:extLst>
                  <a:ext uri="{0D108BD9-81ED-4DB2-BD59-A6C34878D82A}">
                    <a16:rowId xmlns:a16="http://schemas.microsoft.com/office/drawing/2014/main" val="10002"/>
                  </a:ext>
                </a:extLst>
              </a:tr>
              <a:tr h="579120">
                <a:tc>
                  <a:txBody>
                    <a:bodyPr/>
                    <a:lstStyle/>
                    <a:p>
                      <a:r>
                        <a:rPr lang="en-US" sz="2400" dirty="0"/>
                        <a:t>background-color</a:t>
                      </a:r>
                    </a:p>
                  </a:txBody>
                  <a:tcPr anchor="ctr"/>
                </a:tc>
                <a:tc>
                  <a:txBody>
                    <a:bodyPr/>
                    <a:lstStyle/>
                    <a:p>
                      <a:r>
                        <a:rPr lang="en-US" sz="2400" dirty="0" err="1"/>
                        <a:t>backgroundColor</a:t>
                      </a:r>
                      <a:endParaRPr lang="en-US" sz="2400" dirty="0"/>
                    </a:p>
                  </a:txBody>
                  <a:tcPr anchor="ctr"/>
                </a:tc>
                <a:extLst>
                  <a:ext uri="{0D108BD9-81ED-4DB2-BD59-A6C34878D82A}">
                    <a16:rowId xmlns:a16="http://schemas.microsoft.com/office/drawing/2014/main" val="10003"/>
                  </a:ext>
                </a:extLst>
              </a:tr>
              <a:tr h="579120">
                <a:tc>
                  <a:txBody>
                    <a:bodyPr/>
                    <a:lstStyle/>
                    <a:p>
                      <a:r>
                        <a:rPr lang="en-US" sz="2400" dirty="0"/>
                        <a:t>border-top-width</a:t>
                      </a:r>
                    </a:p>
                  </a:txBody>
                  <a:tcPr anchor="ctr"/>
                </a:tc>
                <a:tc>
                  <a:txBody>
                    <a:bodyPr/>
                    <a:lstStyle/>
                    <a:p>
                      <a:r>
                        <a:rPr lang="en-US" sz="2400" dirty="0" err="1"/>
                        <a:t>borderTopWidth</a:t>
                      </a:r>
                      <a:endParaRPr lang="en-US" sz="2400" dirty="0"/>
                    </a:p>
                  </a:txBody>
                  <a:tcPr anchor="ctr"/>
                </a:tc>
                <a:extLst>
                  <a:ext uri="{0D108BD9-81ED-4DB2-BD59-A6C34878D82A}">
                    <a16:rowId xmlns:a16="http://schemas.microsoft.com/office/drawing/2014/main" val="10004"/>
                  </a:ext>
                </a:extLst>
              </a:tr>
              <a:tr h="579120">
                <a:tc>
                  <a:txBody>
                    <a:bodyPr/>
                    <a:lstStyle/>
                    <a:p>
                      <a:r>
                        <a:rPr lang="en-US" sz="2400" dirty="0"/>
                        <a:t>Font size</a:t>
                      </a:r>
                    </a:p>
                  </a:txBody>
                  <a:tcPr anchor="ctr"/>
                </a:tc>
                <a:tc>
                  <a:txBody>
                    <a:bodyPr/>
                    <a:lstStyle/>
                    <a:p>
                      <a:r>
                        <a:rPr lang="en-US" sz="2400" dirty="0" err="1"/>
                        <a:t>fontSize</a:t>
                      </a:r>
                      <a:endParaRPr lang="en-US" sz="2400" dirty="0"/>
                    </a:p>
                  </a:txBody>
                  <a:tcPr anchor="ctr"/>
                </a:tc>
                <a:extLst>
                  <a:ext uri="{0D108BD9-81ED-4DB2-BD59-A6C34878D82A}">
                    <a16:rowId xmlns:a16="http://schemas.microsoft.com/office/drawing/2014/main" val="10005"/>
                  </a:ext>
                </a:extLst>
              </a:tr>
              <a:tr h="579120">
                <a:tc>
                  <a:txBody>
                    <a:bodyPr/>
                    <a:lstStyle/>
                    <a:p>
                      <a:r>
                        <a:rPr lang="en-US" sz="2400" dirty="0"/>
                        <a:t>Font</a:t>
                      </a:r>
                      <a:r>
                        <a:rPr lang="en-US" sz="2400" baseline="0" dirty="0"/>
                        <a:t> </a:t>
                      </a:r>
                      <a:r>
                        <a:rPr lang="en-US" sz="2400" baseline="0" dirty="0" err="1"/>
                        <a:t>famiy</a:t>
                      </a:r>
                      <a:endParaRPr lang="en-US" sz="2400" dirty="0"/>
                    </a:p>
                  </a:txBody>
                  <a:tcPr anchor="ctr"/>
                </a:tc>
                <a:tc>
                  <a:txBody>
                    <a:bodyPr/>
                    <a:lstStyle/>
                    <a:p>
                      <a:r>
                        <a:rPr lang="en-US" sz="2400" dirty="0" err="1"/>
                        <a:t>fontFamily</a:t>
                      </a:r>
                      <a:endParaRPr lang="en-US" sz="2400"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6317861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Prettify</a:t>
            </a:r>
            <a:endParaRPr lang="en-US" sz="32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17</a:t>
            </a:fld>
            <a:endParaRPr lang="en-US"/>
          </a:p>
        </p:txBody>
      </p:sp>
      <p:sp>
        <p:nvSpPr>
          <p:cNvPr id="10" name="TextBox 9"/>
          <p:cNvSpPr txBox="1"/>
          <p:nvPr/>
        </p:nvSpPr>
        <p:spPr>
          <a:xfrm>
            <a:off x="609600" y="1636059"/>
            <a:ext cx="8153400" cy="2554545"/>
          </a:xfrm>
          <a:prstGeom prst="rect">
            <a:avLst/>
          </a:prstGeom>
          <a:solidFill>
            <a:schemeClr val="accent6">
              <a:lumMod val="5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function </a:t>
            </a:r>
            <a:r>
              <a:rPr lang="en-US" dirty="0" err="1">
                <a:latin typeface="Courier New" pitchFamily="49" charset="0"/>
                <a:cs typeface="Courier New" pitchFamily="49" charset="0"/>
              </a:rPr>
              <a:t>changeText</a:t>
            </a:r>
            <a:r>
              <a:rPr lang="en-US" dirty="0">
                <a:latin typeface="Courier New" pitchFamily="49" charset="0"/>
                <a:cs typeface="Courier New" pitchFamily="49" charset="0"/>
              </a:rPr>
              <a:t>() {</a:t>
            </a:r>
          </a:p>
          <a:p>
            <a:r>
              <a:rPr lang="en-US" dirty="0">
                <a:latin typeface="Courier New" pitchFamily="49" charset="0"/>
                <a:cs typeface="Courier New" pitchFamily="49" charset="0"/>
              </a:rPr>
              <a:t>	//grab or initialize text here</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 font styles added by JS:</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text.style.fontSize</a:t>
            </a:r>
            <a:r>
              <a:rPr lang="en-US" dirty="0">
                <a:latin typeface="Courier New" pitchFamily="49" charset="0"/>
                <a:cs typeface="Courier New" pitchFamily="49" charset="0"/>
              </a:rPr>
              <a:t> = "13pt";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text.style.fontFamily</a:t>
            </a:r>
            <a:r>
              <a:rPr lang="en-US" dirty="0">
                <a:latin typeface="Courier New" pitchFamily="49" charset="0"/>
                <a:cs typeface="Courier New" pitchFamily="49" charset="0"/>
              </a:rPr>
              <a:t> = "Comic Sans MS";</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text.style.color</a:t>
            </a:r>
            <a:r>
              <a:rPr lang="en-US" dirty="0">
                <a:latin typeface="Courier New" pitchFamily="49" charset="0"/>
                <a:cs typeface="Courier New" pitchFamily="49" charset="0"/>
              </a:rPr>
              <a:t> = "red"; // or pink?</a:t>
            </a:r>
          </a:p>
          <a:p>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endParaRPr lang="nn-NO" dirty="0">
              <a:latin typeface="Courier New" pitchFamily="49" charset="0"/>
              <a:cs typeface="Courier New" pitchFamily="49" charset="0"/>
            </a:endParaRPr>
          </a:p>
        </p:txBody>
      </p:sp>
      <p:sp>
        <p:nvSpPr>
          <p:cNvPr id="3" name="Rectangle 2"/>
          <p:cNvSpPr/>
          <p:nvPr/>
        </p:nvSpPr>
        <p:spPr>
          <a:xfrm>
            <a:off x="609600" y="4190604"/>
            <a:ext cx="466794" cy="400110"/>
          </a:xfrm>
          <a:prstGeom prst="rect">
            <a:avLst/>
          </a:prstGeom>
        </p:spPr>
        <p:txBody>
          <a:bodyPr wrap="none">
            <a:spAutoFit/>
          </a:bodyPr>
          <a:lstStyle/>
          <a:p>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321234665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pPr marL="0" indent="0" algn="ctr">
              <a:buNone/>
            </a:pPr>
            <a:r>
              <a:rPr lang="en-US" sz="6000" b="1" dirty="0"/>
              <a:t>JavaScript Syntax</a:t>
            </a: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pPr>
                <a:defRPr/>
              </a:pPr>
              <a:t>18</a:t>
            </a:fld>
            <a:endParaRPr lang="en-US"/>
          </a:p>
        </p:txBody>
      </p:sp>
    </p:spTree>
    <p:extLst>
      <p:ext uri="{BB962C8B-B14F-4D97-AF65-F5344CB8AC3E}">
        <p14:creationId xmlns:p14="http://schemas.microsoft.com/office/powerpoint/2010/main" val="272673960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76200"/>
            <a:ext cx="9144000" cy="671572"/>
          </a:xfrm>
          <a:noFill/>
        </p:spPr>
        <p:txBody>
          <a:bodyPr/>
          <a:lstStyle/>
          <a:p>
            <a:r>
              <a:rPr lang="en-US" sz="4000" dirty="0">
                <a:solidFill>
                  <a:srgbClr val="FF0000"/>
                </a:solidFill>
              </a:rPr>
              <a:t>Arithmetic Expressions</a:t>
            </a:r>
            <a:endParaRPr lang="en-US" dirty="0">
              <a:solidFill>
                <a:schemeClr val="tx1"/>
              </a:solidFill>
            </a:endParaRPr>
          </a:p>
        </p:txBody>
      </p:sp>
      <p:sp>
        <p:nvSpPr>
          <p:cNvPr id="24579" name="Rectangle 3"/>
          <p:cNvSpPr>
            <a:spLocks noChangeArrowheads="1"/>
          </p:cNvSpPr>
          <p:nvPr/>
        </p:nvSpPr>
        <p:spPr bwMode="auto">
          <a:xfrm>
            <a:off x="482600" y="1155700"/>
            <a:ext cx="8128000" cy="57023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ts val="1200"/>
              </a:spcAft>
              <a:buFontTx/>
              <a:buChar char="•"/>
            </a:pPr>
            <a:r>
              <a:rPr lang="en-US" sz="2400" b="0" dirty="0">
                <a:solidFill>
                  <a:srgbClr val="000000"/>
                </a:solidFill>
                <a:latin typeface="Gill Sans MT" panose="020B0502020104020203" pitchFamily="34" charset="0"/>
              </a:rPr>
              <a:t>Like most languages, JavaScript specifies computation in the form of an </a:t>
            </a:r>
            <a:r>
              <a:rPr lang="en-US" sz="2400" i="1" dirty="0">
                <a:solidFill>
                  <a:srgbClr val="000000"/>
                </a:solidFill>
                <a:latin typeface="Gill Sans MT" panose="020B0502020104020203" pitchFamily="34" charset="0"/>
              </a:rPr>
              <a:t>arithmetic expression</a:t>
            </a:r>
            <a:r>
              <a:rPr lang="en-US" sz="2400" b="0" i="1"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which consists of </a:t>
            </a:r>
            <a:r>
              <a:rPr lang="en-US" sz="2400" i="1" dirty="0">
                <a:solidFill>
                  <a:srgbClr val="000000"/>
                </a:solidFill>
                <a:latin typeface="Gill Sans MT" panose="020B0502020104020203" pitchFamily="34" charset="0"/>
              </a:rPr>
              <a:t>terms</a:t>
            </a:r>
            <a:r>
              <a:rPr lang="en-US" sz="2400" b="0" dirty="0">
                <a:solidFill>
                  <a:srgbClr val="000000"/>
                </a:solidFill>
                <a:latin typeface="Gill Sans MT" panose="020B0502020104020203" pitchFamily="34" charset="0"/>
              </a:rPr>
              <a:t> joined together by </a:t>
            </a:r>
            <a:r>
              <a:rPr lang="en-US" sz="2400" i="1" dirty="0">
                <a:solidFill>
                  <a:srgbClr val="000000"/>
                </a:solidFill>
                <a:latin typeface="Gill Sans MT" panose="020B0502020104020203" pitchFamily="34" charset="0"/>
              </a:rPr>
              <a:t>operators</a:t>
            </a:r>
            <a:r>
              <a:rPr lang="en-US" sz="2400" b="0" i="1" dirty="0">
                <a:solidFill>
                  <a:srgbClr val="000000"/>
                </a:solidFill>
                <a:latin typeface="Gill Sans MT" panose="020B0502020104020203" pitchFamily="34" charset="0"/>
              </a:rPr>
              <a:t>.</a:t>
            </a:r>
          </a:p>
          <a:p>
            <a:pPr marL="342900" indent="-342900" algn="just">
              <a:lnSpc>
                <a:spcPct val="90000"/>
              </a:lnSpc>
              <a:spcAft>
                <a:spcPts val="300"/>
              </a:spcAft>
              <a:buFontTx/>
              <a:buChar char="•"/>
            </a:pPr>
            <a:r>
              <a:rPr lang="en-US" sz="2400" b="0" dirty="0">
                <a:solidFill>
                  <a:srgbClr val="000000"/>
                </a:solidFill>
                <a:latin typeface="Gill Sans MT" panose="020B0502020104020203" pitchFamily="34" charset="0"/>
              </a:rPr>
              <a:t>Each </a:t>
            </a:r>
            <a:r>
              <a:rPr lang="en-US" sz="2400" dirty="0">
                <a:solidFill>
                  <a:srgbClr val="000000"/>
                </a:solidFill>
                <a:latin typeface="Gill Sans MT" panose="020B0502020104020203" pitchFamily="34" charset="0"/>
              </a:rPr>
              <a:t>term</a:t>
            </a:r>
            <a:r>
              <a:rPr lang="en-US" sz="2400" b="0" dirty="0">
                <a:solidFill>
                  <a:srgbClr val="000000"/>
                </a:solidFill>
                <a:latin typeface="Gill Sans MT" panose="020B0502020104020203" pitchFamily="34" charset="0"/>
              </a:rPr>
              <a:t> in an arithmetic expression is one of the following:</a:t>
            </a:r>
          </a:p>
          <a:p>
            <a:pPr marL="742950" lvl="1" indent="-285750" algn="just">
              <a:lnSpc>
                <a:spcPct val="90000"/>
              </a:lnSpc>
              <a:spcAft>
                <a:spcPts val="300"/>
              </a:spcAft>
              <a:buFontTx/>
              <a:buChar char="–"/>
            </a:pPr>
            <a:r>
              <a:rPr lang="en-US" sz="2200" b="0" dirty="0">
                <a:solidFill>
                  <a:srgbClr val="000000"/>
                </a:solidFill>
                <a:latin typeface="Gill Sans MT" panose="020B0502020104020203" pitchFamily="34" charset="0"/>
                <a:ea typeface="ＭＳ Ｐゴシック" pitchFamily="1" charset="-128"/>
                <a:cs typeface="ＭＳ Ｐゴシック" pitchFamily="1" charset="-128"/>
              </a:rPr>
              <a:t>An explicit numeric value, such as 2 or </a:t>
            </a:r>
            <a:r>
              <a:rPr lang="en-US" sz="2200" b="0" dirty="0">
                <a:solidFill>
                  <a:srgbClr val="000000"/>
                </a:solidFill>
                <a:latin typeface="Gill Sans MT" panose="020B0502020104020203" pitchFamily="34" charset="0"/>
                <a:ea typeface="ＭＳ Ｐゴシック" pitchFamily="1" charset="-128"/>
                <a:cs typeface="Times New Roman"/>
              </a:rPr>
              <a:t>3.14159265</a:t>
            </a:r>
            <a:endParaRPr lang="en-US" sz="2200" b="0" dirty="0">
              <a:solidFill>
                <a:srgbClr val="000000"/>
              </a:solidFill>
              <a:latin typeface="Gill Sans MT" panose="020B0502020104020203" pitchFamily="34" charset="0"/>
              <a:ea typeface="ＭＳ Ｐゴシック" pitchFamily="1" charset="-128"/>
              <a:cs typeface="ＭＳ Ｐゴシック" pitchFamily="1" charset="-128"/>
            </a:endParaRPr>
          </a:p>
          <a:p>
            <a:pPr marL="742950" lvl="1" indent="-285750" algn="just">
              <a:lnSpc>
                <a:spcPct val="90000"/>
              </a:lnSpc>
              <a:spcAft>
                <a:spcPts val="300"/>
              </a:spcAft>
              <a:buFontTx/>
              <a:buChar char="–"/>
            </a:pPr>
            <a:r>
              <a:rPr lang="en-US" sz="2200" b="0" dirty="0">
                <a:solidFill>
                  <a:srgbClr val="000000"/>
                </a:solidFill>
                <a:latin typeface="Gill Sans MT" panose="020B0502020104020203" pitchFamily="34" charset="0"/>
                <a:ea typeface="ＭＳ Ｐゴシック" pitchFamily="1" charset="-128"/>
                <a:cs typeface="ＭＳ Ｐゴシック" pitchFamily="1" charset="-128"/>
              </a:rPr>
              <a:t>A variable name that serves as a placeholder for a value</a:t>
            </a:r>
          </a:p>
          <a:p>
            <a:pPr marL="742950" lvl="1" indent="-285750" algn="just">
              <a:lnSpc>
                <a:spcPct val="90000"/>
              </a:lnSpc>
              <a:spcAft>
                <a:spcPts val="300"/>
              </a:spcAft>
              <a:buFontTx/>
              <a:buChar char="–"/>
            </a:pPr>
            <a:r>
              <a:rPr lang="en-US" sz="2200" b="0" dirty="0">
                <a:solidFill>
                  <a:srgbClr val="000000"/>
                </a:solidFill>
                <a:latin typeface="Gill Sans MT" panose="020B0502020104020203" pitchFamily="34" charset="0"/>
                <a:ea typeface="ＭＳ Ｐゴシック" pitchFamily="1" charset="-128"/>
                <a:cs typeface="ＭＳ Ｐゴシック" pitchFamily="1" charset="-128"/>
              </a:rPr>
              <a:t>A function call that computes a value</a:t>
            </a:r>
          </a:p>
          <a:p>
            <a:pPr marL="742950" lvl="1" indent="-285750" algn="just">
              <a:lnSpc>
                <a:spcPct val="90000"/>
              </a:lnSpc>
              <a:spcAft>
                <a:spcPts val="1200"/>
              </a:spcAft>
              <a:buFontTx/>
              <a:buChar char="–"/>
            </a:pPr>
            <a:r>
              <a:rPr lang="en-US" sz="2200" b="0" dirty="0">
                <a:solidFill>
                  <a:srgbClr val="000000"/>
                </a:solidFill>
                <a:latin typeface="Gill Sans MT" panose="020B0502020104020203" pitchFamily="34" charset="0"/>
                <a:ea typeface="ＭＳ Ｐゴシック" pitchFamily="1" charset="-128"/>
                <a:cs typeface="ＭＳ Ｐゴシック" pitchFamily="1" charset="-128"/>
              </a:rPr>
              <a:t>An expression enclosed in parentheses</a:t>
            </a:r>
          </a:p>
          <a:p>
            <a:pPr marL="285750" indent="-285750" algn="just">
              <a:lnSpc>
                <a:spcPct val="90000"/>
              </a:lnSpc>
              <a:spcAft>
                <a:spcPts val="1200"/>
              </a:spcAft>
              <a:buFont typeface="Arial"/>
              <a:buChar char="•"/>
            </a:pPr>
            <a:r>
              <a:rPr lang="en-US" sz="2400" b="0" dirty="0">
                <a:solidFill>
                  <a:srgbClr val="000000"/>
                </a:solidFill>
                <a:latin typeface="Gill Sans MT" panose="020B0502020104020203" pitchFamily="34" charset="0"/>
                <a:ea typeface="ＭＳ Ｐゴシック" pitchFamily="1" charset="-128"/>
                <a:cs typeface="ＭＳ Ｐゴシック" pitchFamily="1" charset="-128"/>
              </a:rPr>
              <a:t>The </a:t>
            </a:r>
            <a:r>
              <a:rPr lang="en-US" sz="2400" dirty="0">
                <a:solidFill>
                  <a:srgbClr val="000000"/>
                </a:solidFill>
                <a:latin typeface="Gill Sans MT" panose="020B0502020104020203" pitchFamily="34" charset="0"/>
                <a:ea typeface="ＭＳ Ｐゴシック" pitchFamily="1" charset="-128"/>
                <a:cs typeface="ＭＳ Ｐゴシック" pitchFamily="1" charset="-128"/>
              </a:rPr>
              <a:t>operators</a:t>
            </a:r>
            <a:r>
              <a:rPr lang="en-US" sz="2400" b="0" dirty="0">
                <a:solidFill>
                  <a:srgbClr val="000000"/>
                </a:solidFill>
                <a:latin typeface="Gill Sans MT" panose="020B0502020104020203" pitchFamily="34" charset="0"/>
                <a:ea typeface="ＭＳ Ｐゴシック" pitchFamily="1" charset="-128"/>
                <a:cs typeface="ＭＳ Ｐゴシック" pitchFamily="1" charset="-128"/>
              </a:rPr>
              <a:t> are typically the familiar ones from arithmetic: </a:t>
            </a:r>
          </a:p>
          <a:p>
            <a:pPr marL="342900" indent="-342900" algn="just">
              <a:lnSpc>
                <a:spcPct val="90000"/>
              </a:lnSpc>
              <a:spcAft>
                <a:spcPct val="50000"/>
              </a:spcAft>
              <a:buFontTx/>
              <a:buChar char="•"/>
            </a:pPr>
            <a:endParaRPr lang="en-US" sz="2400" b="0" dirty="0">
              <a:solidFill>
                <a:srgbClr val="000000"/>
              </a:solidFill>
              <a:latin typeface="Gill Sans MT" panose="020B0502020104020203" pitchFamily="34" charset="0"/>
            </a:endParaRPr>
          </a:p>
        </p:txBody>
      </p:sp>
      <p:grpSp>
        <p:nvGrpSpPr>
          <p:cNvPr id="2" name="Group 23"/>
          <p:cNvGrpSpPr/>
          <p:nvPr/>
        </p:nvGrpSpPr>
        <p:grpSpPr>
          <a:xfrm>
            <a:off x="3276599" y="4904755"/>
            <a:ext cx="3083859" cy="1909465"/>
            <a:chOff x="3276600" y="4572000"/>
            <a:chExt cx="2628900" cy="1909465"/>
          </a:xfrm>
        </p:grpSpPr>
        <p:grpSp>
          <p:nvGrpSpPr>
            <p:cNvPr id="3" name="Group 18"/>
            <p:cNvGrpSpPr/>
            <p:nvPr/>
          </p:nvGrpSpPr>
          <p:grpSpPr>
            <a:xfrm>
              <a:off x="3276600" y="4572000"/>
              <a:ext cx="2171700" cy="461665"/>
              <a:chOff x="1714500" y="5224462"/>
              <a:chExt cx="2171700" cy="461665"/>
            </a:xfrm>
          </p:grpSpPr>
          <p:sp>
            <p:nvSpPr>
              <p:cNvPr id="9" name="Rectangle 6"/>
              <p:cNvSpPr>
                <a:spLocks noChangeArrowheads="1"/>
              </p:cNvSpPr>
              <p:nvPr/>
            </p:nvSpPr>
            <p:spPr bwMode="auto">
              <a:xfrm>
                <a:off x="1714500" y="5254625"/>
                <a:ext cx="609600" cy="40011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a:t>
                </a:r>
                <a:endParaRPr lang="en-US" sz="2400">
                  <a:solidFill>
                    <a:srgbClr val="000000"/>
                  </a:solidFill>
                  <a:latin typeface="Gill Sans MT" panose="020B0502020104020203" pitchFamily="34" charset="0"/>
                </a:endParaRPr>
              </a:p>
            </p:txBody>
          </p:sp>
          <p:sp>
            <p:nvSpPr>
              <p:cNvPr id="10" name="Text Box 7"/>
              <p:cNvSpPr txBox="1">
                <a:spLocks noChangeArrowheads="1"/>
              </p:cNvSpPr>
              <p:nvPr/>
            </p:nvSpPr>
            <p:spPr bwMode="auto">
              <a:xfrm>
                <a:off x="2286000" y="5224462"/>
                <a:ext cx="1600200" cy="461665"/>
              </a:xfrm>
              <a:prstGeom prst="rect">
                <a:avLst/>
              </a:prstGeom>
              <a:noFill/>
              <a:ln w="9525">
                <a:noFill/>
                <a:miter lim="800000"/>
                <a:headEnd/>
                <a:tailEnd/>
              </a:ln>
            </p:spPr>
            <p:txBody>
              <a:bodyPr>
                <a:prstTxWarp prst="textNoShape">
                  <a:avLst/>
                </a:prstTxWarp>
                <a:spAutoFit/>
              </a:bodyPr>
              <a:lstStyle/>
              <a:p>
                <a:pPr>
                  <a:spcBef>
                    <a:spcPct val="50000"/>
                  </a:spcBef>
                </a:pPr>
                <a:r>
                  <a:rPr lang="en-US" sz="2400" b="0" dirty="0">
                    <a:solidFill>
                      <a:srgbClr val="000000"/>
                    </a:solidFill>
                    <a:latin typeface="Gill Sans MT" panose="020B0502020104020203" pitchFamily="34" charset="0"/>
                  </a:rPr>
                  <a:t>Addition</a:t>
                </a:r>
              </a:p>
            </p:txBody>
          </p:sp>
        </p:grpSp>
        <p:grpSp>
          <p:nvGrpSpPr>
            <p:cNvPr id="4" name="Group 19"/>
            <p:cNvGrpSpPr/>
            <p:nvPr/>
          </p:nvGrpSpPr>
          <p:grpSpPr>
            <a:xfrm>
              <a:off x="3276600" y="4933950"/>
              <a:ext cx="2171700" cy="830997"/>
              <a:chOff x="1714500" y="5618162"/>
              <a:chExt cx="2171700" cy="830997"/>
            </a:xfrm>
          </p:grpSpPr>
          <p:sp>
            <p:nvSpPr>
              <p:cNvPr id="11" name="Rectangle 8"/>
              <p:cNvSpPr>
                <a:spLocks noChangeArrowheads="1"/>
              </p:cNvSpPr>
              <p:nvPr/>
            </p:nvSpPr>
            <p:spPr bwMode="auto">
              <a:xfrm>
                <a:off x="1714500" y="5648325"/>
                <a:ext cx="609600" cy="40011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a:t>
                </a:r>
                <a:endParaRPr lang="en-US" sz="2400">
                  <a:solidFill>
                    <a:srgbClr val="000000"/>
                  </a:solidFill>
                  <a:latin typeface="Gill Sans MT" panose="020B0502020104020203" pitchFamily="34" charset="0"/>
                </a:endParaRPr>
              </a:p>
            </p:txBody>
          </p:sp>
          <p:sp>
            <p:nvSpPr>
              <p:cNvPr id="12" name="Text Box 9"/>
              <p:cNvSpPr txBox="1">
                <a:spLocks noChangeArrowheads="1"/>
              </p:cNvSpPr>
              <p:nvPr/>
            </p:nvSpPr>
            <p:spPr bwMode="auto">
              <a:xfrm>
                <a:off x="2286000" y="5618162"/>
                <a:ext cx="1600200" cy="830997"/>
              </a:xfrm>
              <a:prstGeom prst="rect">
                <a:avLst/>
              </a:prstGeom>
              <a:noFill/>
              <a:ln w="9525">
                <a:noFill/>
                <a:miter lim="800000"/>
                <a:headEnd/>
                <a:tailEnd/>
              </a:ln>
            </p:spPr>
            <p:txBody>
              <a:bodyPr>
                <a:prstTxWarp prst="textNoShape">
                  <a:avLst/>
                </a:prstTxWarp>
                <a:spAutoFit/>
              </a:bodyPr>
              <a:lstStyle/>
              <a:p>
                <a:pPr>
                  <a:spcBef>
                    <a:spcPct val="50000"/>
                  </a:spcBef>
                </a:pPr>
                <a:r>
                  <a:rPr lang="en-US" sz="2400" b="0" dirty="0">
                    <a:solidFill>
                      <a:srgbClr val="000000"/>
                    </a:solidFill>
                    <a:latin typeface="Gill Sans MT" panose="020B0502020104020203" pitchFamily="34" charset="0"/>
                  </a:rPr>
                  <a:t>Subtraction</a:t>
                </a:r>
              </a:p>
            </p:txBody>
          </p:sp>
        </p:grpSp>
        <p:grpSp>
          <p:nvGrpSpPr>
            <p:cNvPr id="5" name="Group 20"/>
            <p:cNvGrpSpPr/>
            <p:nvPr/>
          </p:nvGrpSpPr>
          <p:grpSpPr>
            <a:xfrm>
              <a:off x="3276600" y="5295900"/>
              <a:ext cx="2628900" cy="461665"/>
              <a:chOff x="4762500" y="5224462"/>
              <a:chExt cx="2628900" cy="461665"/>
            </a:xfrm>
          </p:grpSpPr>
          <p:sp>
            <p:nvSpPr>
              <p:cNvPr id="13" name="Rectangle 10"/>
              <p:cNvSpPr>
                <a:spLocks noChangeArrowheads="1"/>
              </p:cNvSpPr>
              <p:nvPr/>
            </p:nvSpPr>
            <p:spPr bwMode="auto">
              <a:xfrm>
                <a:off x="4762500" y="5254625"/>
                <a:ext cx="609600" cy="40011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a:t>
                </a:r>
                <a:endParaRPr lang="en-US" sz="2400">
                  <a:solidFill>
                    <a:srgbClr val="000000"/>
                  </a:solidFill>
                  <a:latin typeface="Gill Sans MT" panose="020B0502020104020203" pitchFamily="34" charset="0"/>
                </a:endParaRPr>
              </a:p>
            </p:txBody>
          </p:sp>
          <p:sp>
            <p:nvSpPr>
              <p:cNvPr id="14" name="Text Box 11"/>
              <p:cNvSpPr txBox="1">
                <a:spLocks noChangeArrowheads="1"/>
              </p:cNvSpPr>
              <p:nvPr/>
            </p:nvSpPr>
            <p:spPr bwMode="auto">
              <a:xfrm>
                <a:off x="5334000" y="5224462"/>
                <a:ext cx="2057400" cy="461665"/>
              </a:xfrm>
              <a:prstGeom prst="rect">
                <a:avLst/>
              </a:prstGeom>
              <a:noFill/>
              <a:ln w="9525">
                <a:noFill/>
                <a:miter lim="800000"/>
                <a:headEnd/>
                <a:tailEnd/>
              </a:ln>
            </p:spPr>
            <p:txBody>
              <a:bodyPr>
                <a:prstTxWarp prst="textNoShape">
                  <a:avLst/>
                </a:prstTxWarp>
                <a:spAutoFit/>
              </a:bodyPr>
              <a:lstStyle/>
              <a:p>
                <a:pPr>
                  <a:spcBef>
                    <a:spcPct val="50000"/>
                  </a:spcBef>
                </a:pPr>
                <a:r>
                  <a:rPr lang="en-US" sz="2400" b="0" dirty="0">
                    <a:solidFill>
                      <a:srgbClr val="000000"/>
                    </a:solidFill>
                    <a:latin typeface="Gill Sans MT" panose="020B0502020104020203" pitchFamily="34" charset="0"/>
                  </a:rPr>
                  <a:t>Multiplication</a:t>
                </a:r>
              </a:p>
            </p:txBody>
          </p:sp>
        </p:grpSp>
        <p:grpSp>
          <p:nvGrpSpPr>
            <p:cNvPr id="6" name="Group 21"/>
            <p:cNvGrpSpPr/>
            <p:nvPr/>
          </p:nvGrpSpPr>
          <p:grpSpPr>
            <a:xfrm>
              <a:off x="3276600" y="5657850"/>
              <a:ext cx="2171700" cy="461665"/>
              <a:chOff x="4762500" y="5618162"/>
              <a:chExt cx="2171700" cy="461665"/>
            </a:xfrm>
          </p:grpSpPr>
          <p:sp>
            <p:nvSpPr>
              <p:cNvPr id="15" name="Rectangle 12"/>
              <p:cNvSpPr>
                <a:spLocks noChangeArrowheads="1"/>
              </p:cNvSpPr>
              <p:nvPr/>
            </p:nvSpPr>
            <p:spPr bwMode="auto">
              <a:xfrm>
                <a:off x="4762500" y="5648325"/>
                <a:ext cx="609600" cy="40011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a:t>
                </a:r>
                <a:endParaRPr lang="en-US" sz="2400">
                  <a:solidFill>
                    <a:srgbClr val="000000"/>
                  </a:solidFill>
                  <a:latin typeface="Gill Sans MT" panose="020B0502020104020203" pitchFamily="34" charset="0"/>
                </a:endParaRPr>
              </a:p>
            </p:txBody>
          </p:sp>
          <p:sp>
            <p:nvSpPr>
              <p:cNvPr id="16" name="Text Box 13"/>
              <p:cNvSpPr txBox="1">
                <a:spLocks noChangeArrowheads="1"/>
              </p:cNvSpPr>
              <p:nvPr/>
            </p:nvSpPr>
            <p:spPr bwMode="auto">
              <a:xfrm>
                <a:off x="5334000" y="5618162"/>
                <a:ext cx="1600200" cy="461665"/>
              </a:xfrm>
              <a:prstGeom prst="rect">
                <a:avLst/>
              </a:prstGeom>
              <a:noFill/>
              <a:ln w="9525">
                <a:noFill/>
                <a:miter lim="800000"/>
                <a:headEnd/>
                <a:tailEnd/>
              </a:ln>
            </p:spPr>
            <p:txBody>
              <a:bodyPr>
                <a:prstTxWarp prst="textNoShape">
                  <a:avLst/>
                </a:prstTxWarp>
                <a:spAutoFit/>
              </a:bodyPr>
              <a:lstStyle/>
              <a:p>
                <a:pPr>
                  <a:spcBef>
                    <a:spcPct val="50000"/>
                  </a:spcBef>
                </a:pPr>
                <a:r>
                  <a:rPr lang="en-US" sz="2400" b="0" dirty="0">
                    <a:solidFill>
                      <a:srgbClr val="000000"/>
                    </a:solidFill>
                    <a:latin typeface="Gill Sans MT" panose="020B0502020104020203" pitchFamily="34" charset="0"/>
                  </a:rPr>
                  <a:t>Division</a:t>
                </a:r>
              </a:p>
            </p:txBody>
          </p:sp>
        </p:grpSp>
        <p:grpSp>
          <p:nvGrpSpPr>
            <p:cNvPr id="7" name="Group 22"/>
            <p:cNvGrpSpPr/>
            <p:nvPr/>
          </p:nvGrpSpPr>
          <p:grpSpPr>
            <a:xfrm>
              <a:off x="3276600" y="6019800"/>
              <a:ext cx="2171700" cy="461665"/>
              <a:chOff x="4762500" y="6019800"/>
              <a:chExt cx="2171700" cy="461665"/>
            </a:xfrm>
          </p:grpSpPr>
          <p:sp>
            <p:nvSpPr>
              <p:cNvPr id="17" name="Rectangle 14"/>
              <p:cNvSpPr>
                <a:spLocks noChangeArrowheads="1"/>
              </p:cNvSpPr>
              <p:nvPr/>
            </p:nvSpPr>
            <p:spPr bwMode="auto">
              <a:xfrm>
                <a:off x="4762500" y="6049962"/>
                <a:ext cx="609600" cy="40011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a:t>
                </a:r>
                <a:endParaRPr lang="en-US" sz="2400">
                  <a:solidFill>
                    <a:srgbClr val="000000"/>
                  </a:solidFill>
                  <a:latin typeface="Gill Sans MT" panose="020B0502020104020203" pitchFamily="34" charset="0"/>
                </a:endParaRPr>
              </a:p>
            </p:txBody>
          </p:sp>
          <p:sp>
            <p:nvSpPr>
              <p:cNvPr id="18" name="Text Box 15"/>
              <p:cNvSpPr txBox="1">
                <a:spLocks noChangeArrowheads="1"/>
              </p:cNvSpPr>
              <p:nvPr/>
            </p:nvSpPr>
            <p:spPr bwMode="auto">
              <a:xfrm>
                <a:off x="5334000" y="6019800"/>
                <a:ext cx="1600200" cy="461665"/>
              </a:xfrm>
              <a:prstGeom prst="rect">
                <a:avLst/>
              </a:prstGeom>
              <a:noFill/>
              <a:ln w="9525">
                <a:noFill/>
                <a:miter lim="800000"/>
                <a:headEnd/>
                <a:tailEnd/>
              </a:ln>
            </p:spPr>
            <p:txBody>
              <a:bodyPr>
                <a:prstTxWarp prst="textNoShape">
                  <a:avLst/>
                </a:prstTxWarp>
                <a:spAutoFit/>
              </a:bodyPr>
              <a:lstStyle/>
              <a:p>
                <a:pPr>
                  <a:spcBef>
                    <a:spcPct val="50000"/>
                  </a:spcBef>
                </a:pPr>
                <a:r>
                  <a:rPr lang="en-US" sz="2400" b="0" dirty="0">
                    <a:solidFill>
                      <a:srgbClr val="000000"/>
                    </a:solidFill>
                    <a:latin typeface="Gill Sans MT" panose="020B0502020104020203" pitchFamily="34" charset="0"/>
                  </a:rPr>
                  <a:t>Remainder</a:t>
                </a:r>
              </a:p>
            </p:txBody>
          </p:sp>
        </p:grpSp>
      </p:grpSp>
      <p:sp>
        <p:nvSpPr>
          <p:cNvPr id="8" name="Slide Number Placeholder 7"/>
          <p:cNvSpPr>
            <a:spLocks noGrp="1"/>
          </p:cNvSpPr>
          <p:nvPr>
            <p:ph type="sldNum" sz="quarter" idx="12"/>
          </p:nvPr>
        </p:nvSpPr>
        <p:spPr/>
        <p:txBody>
          <a:bodyPr/>
          <a:lstStyle/>
          <a:p>
            <a:pPr>
              <a:defRPr/>
            </a:pPr>
            <a:fld id="{7F4B1FAA-A740-404F-BBC5-7C153B666279}" type="slidenum">
              <a:rPr lang="en-US" smtClean="0"/>
              <a:pPr>
                <a:defRPr/>
              </a:pPr>
              <a:t>19</a:t>
            </a:fld>
            <a:endParaRPr lang="en-US"/>
          </a:p>
        </p:txBody>
      </p:sp>
    </p:spTree>
    <p:extLst>
      <p:ext uri="{BB962C8B-B14F-4D97-AF65-F5344CB8AC3E}">
        <p14:creationId xmlns:p14="http://schemas.microsoft.com/office/powerpoint/2010/main" val="17742637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4579">
                                            <p:txEl>
                                              <p:pRg st="6" end="6"/>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JavaScript?</a:t>
            </a:r>
          </a:p>
        </p:txBody>
      </p:sp>
      <p:sp>
        <p:nvSpPr>
          <p:cNvPr id="3" name="Content Placeholder 2"/>
          <p:cNvSpPr>
            <a:spLocks noGrp="1"/>
          </p:cNvSpPr>
          <p:nvPr>
            <p:ph sz="quarter" idx="1"/>
          </p:nvPr>
        </p:nvSpPr>
        <p:spPr/>
        <p:txBody>
          <a:bodyPr/>
          <a:lstStyle/>
          <a:p>
            <a:r>
              <a:rPr lang="en-US" dirty="0"/>
              <a:t>a lightweight programming language ("scripting language")</a:t>
            </a:r>
          </a:p>
          <a:p>
            <a:pPr lvl="1"/>
            <a:r>
              <a:rPr lang="en-US" dirty="0">
                <a:solidFill>
                  <a:srgbClr val="FF0000"/>
                </a:solidFill>
              </a:rPr>
              <a:t>used to make web pages interactive</a:t>
            </a:r>
          </a:p>
          <a:p>
            <a:pPr lvl="1"/>
            <a:r>
              <a:rPr lang="en-US" dirty="0">
                <a:solidFill>
                  <a:srgbClr val="FF0000"/>
                </a:solidFill>
              </a:rPr>
              <a:t>insert dynamic text into HTML (ex: user name)</a:t>
            </a:r>
          </a:p>
          <a:p>
            <a:pPr lvl="1"/>
            <a:r>
              <a:rPr lang="en-US" b="1" dirty="0"/>
              <a:t>react to events </a:t>
            </a:r>
            <a:r>
              <a:rPr lang="en-US" dirty="0"/>
              <a:t>(ex: page load, user click)</a:t>
            </a:r>
          </a:p>
          <a:p>
            <a:pPr lvl="1"/>
            <a:r>
              <a:rPr lang="en-US" dirty="0"/>
              <a:t>get information about a user's computer (ex: browser type)</a:t>
            </a:r>
          </a:p>
          <a:p>
            <a:pPr lvl="1"/>
            <a:r>
              <a:rPr lang="en-US" dirty="0"/>
              <a:t>perform calculations on user's computer (ex: form validation)</a:t>
            </a:r>
          </a:p>
          <a:p>
            <a:pPr lvl="1"/>
            <a:r>
              <a:rPr lang="en-US" dirty="0"/>
              <a:t>a web standard (but not supported identically by all browsers)</a:t>
            </a:r>
          </a:p>
          <a:p>
            <a:pPr lvl="1"/>
            <a:r>
              <a:rPr lang="en-US" dirty="0"/>
              <a:t>NOT related to Java other than by name and some syntactic similarities </a:t>
            </a:r>
          </a:p>
        </p:txBody>
      </p:sp>
      <p:sp>
        <p:nvSpPr>
          <p:cNvPr id="5" name="Slide Number Placeholder 4"/>
          <p:cNvSpPr>
            <a:spLocks noGrp="1"/>
          </p:cNvSpPr>
          <p:nvPr>
            <p:ph type="sldNum" sz="quarter" idx="12"/>
          </p:nvPr>
        </p:nvSpPr>
        <p:spPr/>
        <p:txBody>
          <a:bodyPr>
            <a:normAutofit/>
          </a:bodyPr>
          <a:lstStyle/>
          <a:p>
            <a:fld id="{CB779743-7B81-4FB7-A3E2-1ACEC99CD8CF}" type="slidenum">
              <a:rPr lang="en-US" smtClean="0"/>
              <a:t>2</a:t>
            </a:fld>
            <a:endParaRPr lang="en-US"/>
          </a:p>
        </p:txBody>
      </p:sp>
    </p:spTree>
    <p:extLst>
      <p:ext uri="{BB962C8B-B14F-4D97-AF65-F5344CB8AC3E}">
        <p14:creationId xmlns:p14="http://schemas.microsoft.com/office/powerpoint/2010/main" val="147045808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76200"/>
            <a:ext cx="9144000" cy="685800"/>
          </a:xfrm>
          <a:noFill/>
        </p:spPr>
        <p:txBody>
          <a:bodyPr/>
          <a:lstStyle/>
          <a:p>
            <a:r>
              <a:rPr lang="en-US" sz="4000" dirty="0">
                <a:solidFill>
                  <a:srgbClr val="FF0000"/>
                </a:solidFill>
              </a:rPr>
              <a:t>The Remainder Operator</a:t>
            </a:r>
            <a:endParaRPr lang="en-US" dirty="0">
              <a:solidFill>
                <a:schemeClr val="tx1"/>
              </a:solidFill>
            </a:endParaRPr>
          </a:p>
        </p:txBody>
      </p:sp>
      <p:sp>
        <p:nvSpPr>
          <p:cNvPr id="509955" name="Rectangle 3"/>
          <p:cNvSpPr>
            <a:spLocks noChangeArrowheads="1"/>
          </p:cNvSpPr>
          <p:nvPr/>
        </p:nvSpPr>
        <p:spPr bwMode="auto">
          <a:xfrm>
            <a:off x="492125" y="3657600"/>
            <a:ext cx="8128000" cy="22098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ts val="800"/>
              </a:spcAft>
              <a:buFontTx/>
              <a:buChar char="•"/>
            </a:pPr>
            <a:r>
              <a:rPr lang="en-US" sz="2400" b="0" dirty="0">
                <a:solidFill>
                  <a:srgbClr val="000000"/>
                </a:solidFill>
                <a:latin typeface="Gill Sans MT" panose="020B0502020104020203" pitchFamily="34" charset="0"/>
              </a:rPr>
              <a:t>The result of the </a:t>
            </a:r>
            <a:r>
              <a:rPr lang="en-US" sz="220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operator make intuitive sense only if both operands are positive. </a:t>
            </a:r>
          </a:p>
          <a:p>
            <a:pPr marL="342900" indent="-342900" algn="just">
              <a:lnSpc>
                <a:spcPct val="90000"/>
              </a:lnSpc>
              <a:spcAft>
                <a:spcPts val="800"/>
              </a:spcAft>
              <a:buFontTx/>
              <a:buChar char="•"/>
            </a:pPr>
            <a:endParaRPr lang="en-US" sz="2400" b="0" dirty="0">
              <a:solidFill>
                <a:srgbClr val="000000"/>
              </a:solidFill>
              <a:latin typeface="Gill Sans MT" panose="020B0502020104020203" pitchFamily="34" charset="0"/>
            </a:endParaRPr>
          </a:p>
          <a:p>
            <a:pPr marL="342900" indent="-342900" algn="just">
              <a:lnSpc>
                <a:spcPct val="90000"/>
              </a:lnSpc>
              <a:spcAft>
                <a:spcPts val="800"/>
              </a:spcAft>
              <a:buFontTx/>
              <a:buChar char="•"/>
            </a:pPr>
            <a:r>
              <a:rPr lang="en-US" sz="2400" b="0" dirty="0">
                <a:solidFill>
                  <a:srgbClr val="000000"/>
                </a:solidFill>
                <a:latin typeface="Gill Sans MT" panose="020B0502020104020203" pitchFamily="34" charset="0"/>
              </a:rPr>
              <a:t>The remainder operator turns out to be useful in a surprising number of programming applications and is well worth a bit of study.</a:t>
            </a:r>
          </a:p>
        </p:txBody>
      </p:sp>
      <p:grpSp>
        <p:nvGrpSpPr>
          <p:cNvPr id="2" name="Group 4"/>
          <p:cNvGrpSpPr>
            <a:grpSpLocks/>
          </p:cNvGrpSpPr>
          <p:nvPr/>
        </p:nvGrpSpPr>
        <p:grpSpPr bwMode="auto">
          <a:xfrm>
            <a:off x="482600" y="1155700"/>
            <a:ext cx="8128000" cy="2311400"/>
            <a:chOff x="304" y="728"/>
            <a:chExt cx="5120" cy="1456"/>
          </a:xfrm>
        </p:grpSpPr>
        <p:sp>
          <p:nvSpPr>
            <p:cNvPr id="40965" name="Rectangle 5"/>
            <p:cNvSpPr>
              <a:spLocks noChangeArrowheads="1"/>
            </p:cNvSpPr>
            <p:nvPr/>
          </p:nvSpPr>
          <p:spPr bwMode="auto">
            <a:xfrm>
              <a:off x="304" y="728"/>
              <a:ext cx="5120" cy="748"/>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The only arithmetic operator that has no direct counterpart in traditional mathematics is </a:t>
              </a:r>
              <a:r>
                <a:rPr lang="en-US" sz="200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which computes the remainder when the first divided by the second:</a:t>
              </a:r>
            </a:p>
          </p:txBody>
        </p:sp>
        <p:sp>
          <p:nvSpPr>
            <p:cNvPr id="40966" name="Rectangle 6"/>
            <p:cNvSpPr>
              <a:spLocks noChangeArrowheads="1"/>
            </p:cNvSpPr>
            <p:nvPr/>
          </p:nvSpPr>
          <p:spPr bwMode="auto">
            <a:xfrm>
              <a:off x="1784" y="1438"/>
              <a:ext cx="840" cy="25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14 % 5</a:t>
              </a:r>
            </a:p>
          </p:txBody>
        </p:sp>
        <p:sp>
          <p:nvSpPr>
            <p:cNvPr id="40967" name="Text Box 7"/>
            <p:cNvSpPr txBox="1">
              <a:spLocks noChangeArrowheads="1"/>
            </p:cNvSpPr>
            <p:nvPr/>
          </p:nvSpPr>
          <p:spPr bwMode="auto">
            <a:xfrm>
              <a:off x="2616" y="1400"/>
              <a:ext cx="752" cy="288"/>
            </a:xfrm>
            <a:prstGeom prst="rect">
              <a:avLst/>
            </a:prstGeom>
            <a:noFill/>
            <a:ln w="9525">
              <a:noFill/>
              <a:miter lim="800000"/>
              <a:headEnd/>
              <a:tailEnd/>
            </a:ln>
          </p:spPr>
          <p:txBody>
            <a:bodyPr>
              <a:prstTxWarp prst="textNoShape">
                <a:avLst/>
              </a:prstTxWarp>
              <a:spAutoFit/>
            </a:bodyPr>
            <a:lstStyle/>
            <a:p>
              <a:pPr>
                <a:spcBef>
                  <a:spcPct val="50000"/>
                </a:spcBef>
              </a:pPr>
              <a:r>
                <a:rPr lang="en-US" sz="2400" b="0" i="1">
                  <a:solidFill>
                    <a:srgbClr val="000000"/>
                  </a:solidFill>
                  <a:latin typeface="Gill Sans MT" panose="020B0502020104020203" pitchFamily="34" charset="0"/>
                </a:rPr>
                <a:t>returns</a:t>
              </a:r>
            </a:p>
          </p:txBody>
        </p:sp>
        <p:sp>
          <p:nvSpPr>
            <p:cNvPr id="40968" name="Text Box 8"/>
            <p:cNvSpPr txBox="1">
              <a:spLocks noChangeArrowheads="1"/>
            </p:cNvSpPr>
            <p:nvPr/>
          </p:nvSpPr>
          <p:spPr bwMode="auto">
            <a:xfrm>
              <a:off x="3368" y="1438"/>
              <a:ext cx="752"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000000"/>
                  </a:solidFill>
                  <a:latin typeface="Gill Sans MT" panose="020B0502020104020203" pitchFamily="34" charset="0"/>
                </a:rPr>
                <a:t>4</a:t>
              </a:r>
              <a:endParaRPr lang="en-US" sz="2200">
                <a:solidFill>
                  <a:srgbClr val="000000"/>
                </a:solidFill>
                <a:latin typeface="Gill Sans MT" panose="020B0502020104020203" pitchFamily="34" charset="0"/>
              </a:endParaRPr>
            </a:p>
          </p:txBody>
        </p:sp>
        <p:sp>
          <p:nvSpPr>
            <p:cNvPr id="40969" name="Rectangle 9"/>
            <p:cNvSpPr>
              <a:spLocks noChangeArrowheads="1"/>
            </p:cNvSpPr>
            <p:nvPr/>
          </p:nvSpPr>
          <p:spPr bwMode="auto">
            <a:xfrm>
              <a:off x="1784" y="1686"/>
              <a:ext cx="840" cy="25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14 % 7</a:t>
              </a:r>
              <a:endParaRPr lang="en-US" sz="2200">
                <a:solidFill>
                  <a:srgbClr val="000000"/>
                </a:solidFill>
                <a:latin typeface="Gill Sans MT" panose="020B0502020104020203" pitchFamily="34" charset="0"/>
              </a:endParaRPr>
            </a:p>
          </p:txBody>
        </p:sp>
        <p:sp>
          <p:nvSpPr>
            <p:cNvPr id="40970" name="Text Box 10"/>
            <p:cNvSpPr txBox="1">
              <a:spLocks noChangeArrowheads="1"/>
            </p:cNvSpPr>
            <p:nvPr/>
          </p:nvSpPr>
          <p:spPr bwMode="auto">
            <a:xfrm>
              <a:off x="2616" y="1648"/>
              <a:ext cx="752" cy="288"/>
            </a:xfrm>
            <a:prstGeom prst="rect">
              <a:avLst/>
            </a:prstGeom>
            <a:noFill/>
            <a:ln w="9525">
              <a:noFill/>
              <a:miter lim="800000"/>
              <a:headEnd/>
              <a:tailEnd/>
            </a:ln>
          </p:spPr>
          <p:txBody>
            <a:bodyPr>
              <a:prstTxWarp prst="textNoShape">
                <a:avLst/>
              </a:prstTxWarp>
              <a:spAutoFit/>
            </a:bodyPr>
            <a:lstStyle/>
            <a:p>
              <a:pPr>
                <a:spcBef>
                  <a:spcPct val="50000"/>
                </a:spcBef>
              </a:pPr>
              <a:r>
                <a:rPr lang="en-US" sz="2400" b="0" i="1">
                  <a:solidFill>
                    <a:srgbClr val="000000"/>
                  </a:solidFill>
                  <a:latin typeface="Gill Sans MT" panose="020B0502020104020203" pitchFamily="34" charset="0"/>
                </a:rPr>
                <a:t>returns</a:t>
              </a:r>
            </a:p>
          </p:txBody>
        </p:sp>
        <p:sp>
          <p:nvSpPr>
            <p:cNvPr id="40971" name="Text Box 11"/>
            <p:cNvSpPr txBox="1">
              <a:spLocks noChangeArrowheads="1"/>
            </p:cNvSpPr>
            <p:nvPr/>
          </p:nvSpPr>
          <p:spPr bwMode="auto">
            <a:xfrm>
              <a:off x="3368" y="1686"/>
              <a:ext cx="752"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000000"/>
                  </a:solidFill>
                  <a:latin typeface="Gill Sans MT" panose="020B0502020104020203" pitchFamily="34" charset="0"/>
                </a:rPr>
                <a:t>0</a:t>
              </a:r>
              <a:endParaRPr lang="en-US" sz="2200">
                <a:solidFill>
                  <a:srgbClr val="000000"/>
                </a:solidFill>
                <a:latin typeface="Gill Sans MT" panose="020B0502020104020203" pitchFamily="34" charset="0"/>
              </a:endParaRPr>
            </a:p>
          </p:txBody>
        </p:sp>
        <p:sp>
          <p:nvSpPr>
            <p:cNvPr id="40972" name="Rectangle 12"/>
            <p:cNvSpPr>
              <a:spLocks noChangeArrowheads="1"/>
            </p:cNvSpPr>
            <p:nvPr/>
          </p:nvSpPr>
          <p:spPr bwMode="auto">
            <a:xfrm>
              <a:off x="1784" y="1934"/>
              <a:ext cx="840" cy="25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7 % 14</a:t>
              </a:r>
            </a:p>
          </p:txBody>
        </p:sp>
        <p:sp>
          <p:nvSpPr>
            <p:cNvPr id="40973" name="Text Box 13"/>
            <p:cNvSpPr txBox="1">
              <a:spLocks noChangeArrowheads="1"/>
            </p:cNvSpPr>
            <p:nvPr/>
          </p:nvSpPr>
          <p:spPr bwMode="auto">
            <a:xfrm>
              <a:off x="2616" y="1896"/>
              <a:ext cx="752" cy="288"/>
            </a:xfrm>
            <a:prstGeom prst="rect">
              <a:avLst/>
            </a:prstGeom>
            <a:noFill/>
            <a:ln w="9525">
              <a:noFill/>
              <a:miter lim="800000"/>
              <a:headEnd/>
              <a:tailEnd/>
            </a:ln>
          </p:spPr>
          <p:txBody>
            <a:bodyPr>
              <a:prstTxWarp prst="textNoShape">
                <a:avLst/>
              </a:prstTxWarp>
              <a:spAutoFit/>
            </a:bodyPr>
            <a:lstStyle/>
            <a:p>
              <a:pPr>
                <a:spcBef>
                  <a:spcPct val="50000"/>
                </a:spcBef>
              </a:pPr>
              <a:r>
                <a:rPr lang="en-US" sz="2400" b="0" i="1">
                  <a:solidFill>
                    <a:srgbClr val="000000"/>
                  </a:solidFill>
                  <a:latin typeface="Gill Sans MT" panose="020B0502020104020203" pitchFamily="34" charset="0"/>
                </a:rPr>
                <a:t>returns</a:t>
              </a:r>
            </a:p>
          </p:txBody>
        </p:sp>
        <p:sp>
          <p:nvSpPr>
            <p:cNvPr id="40974" name="Text Box 14"/>
            <p:cNvSpPr txBox="1">
              <a:spLocks noChangeArrowheads="1"/>
            </p:cNvSpPr>
            <p:nvPr/>
          </p:nvSpPr>
          <p:spPr bwMode="auto">
            <a:xfrm>
              <a:off x="3368" y="1934"/>
              <a:ext cx="752"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000000"/>
                  </a:solidFill>
                  <a:latin typeface="Gill Sans MT" panose="020B0502020104020203" pitchFamily="34" charset="0"/>
                </a:rPr>
                <a:t>7</a:t>
              </a:r>
              <a:endParaRPr lang="en-US" sz="2200">
                <a:solidFill>
                  <a:srgbClr val="000000"/>
                </a:solidFill>
                <a:latin typeface="Gill Sans MT" panose="020B0502020104020203" pitchFamily="34" charset="0"/>
              </a:endParaRPr>
            </a:p>
          </p:txBody>
        </p:sp>
      </p:grpSp>
      <p:sp>
        <p:nvSpPr>
          <p:cNvPr id="3" name="Slide Number Placeholder 2"/>
          <p:cNvSpPr>
            <a:spLocks noGrp="1"/>
          </p:cNvSpPr>
          <p:nvPr>
            <p:ph type="sldNum" sz="quarter" idx="12"/>
          </p:nvPr>
        </p:nvSpPr>
        <p:spPr/>
        <p:txBody>
          <a:bodyPr/>
          <a:lstStyle/>
          <a:p>
            <a:pPr>
              <a:defRPr/>
            </a:pPr>
            <a:fld id="{7F4B1FAA-A740-404F-BBC5-7C153B666279}" type="slidenum">
              <a:rPr lang="en-US" smtClean="0"/>
              <a:pPr>
                <a:defRPr/>
              </a:pPr>
              <a:t>20</a:t>
            </a:fld>
            <a:endParaRPr lang="en-US"/>
          </a:p>
        </p:txBody>
      </p:sp>
    </p:spTree>
    <p:extLst>
      <p:ext uri="{BB962C8B-B14F-4D97-AF65-F5344CB8AC3E}">
        <p14:creationId xmlns:p14="http://schemas.microsoft.com/office/powerpoint/2010/main" val="36601201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9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99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76200"/>
            <a:ext cx="9144000" cy="724853"/>
          </a:xfrm>
          <a:noFill/>
        </p:spPr>
        <p:txBody>
          <a:bodyPr/>
          <a:lstStyle/>
          <a:p>
            <a:r>
              <a:rPr lang="en-US" sz="4000" dirty="0">
                <a:solidFill>
                  <a:srgbClr val="FF0000"/>
                </a:solidFill>
              </a:rPr>
              <a:t>Using the Console</a:t>
            </a:r>
            <a:endParaRPr lang="en-US" dirty="0">
              <a:solidFill>
                <a:schemeClr val="tx1"/>
              </a:solidFill>
            </a:endParaRPr>
          </a:p>
        </p:txBody>
      </p:sp>
      <p:sp>
        <p:nvSpPr>
          <p:cNvPr id="40965" name="Rectangle 5"/>
          <p:cNvSpPr>
            <a:spLocks noChangeArrowheads="1"/>
          </p:cNvSpPr>
          <p:nvPr/>
        </p:nvSpPr>
        <p:spPr bwMode="auto">
          <a:xfrm>
            <a:off x="482600" y="1155700"/>
            <a:ext cx="8128000" cy="9017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The easiest way to get a sense of how arithmetic expressions work is to enter them on the browser console. </a:t>
            </a:r>
          </a:p>
        </p:txBody>
      </p:sp>
      <p:grpSp>
        <p:nvGrpSpPr>
          <p:cNvPr id="33" name="Group 32"/>
          <p:cNvGrpSpPr/>
          <p:nvPr/>
        </p:nvGrpSpPr>
        <p:grpSpPr>
          <a:xfrm>
            <a:off x="1295400" y="2190918"/>
            <a:ext cx="6858000" cy="3969631"/>
            <a:chOff x="1295400" y="2190918"/>
            <a:chExt cx="6858000" cy="3969631"/>
          </a:xfrm>
          <a:solidFill>
            <a:schemeClr val="accent6">
              <a:lumMod val="50000"/>
            </a:schemeClr>
          </a:solidFill>
        </p:grpSpPr>
        <p:sp>
          <p:nvSpPr>
            <p:cNvPr id="31" name="Rectangle 30"/>
            <p:cNvSpPr/>
            <p:nvPr/>
          </p:nvSpPr>
          <p:spPr bwMode="auto">
            <a:xfrm>
              <a:off x="1295400" y="2579149"/>
              <a:ext cx="6858000" cy="3581400"/>
            </a:xfrm>
            <a:prstGeom prst="rect">
              <a:avLst/>
            </a:prstGeom>
            <a:grp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30" name="Round Same Side Corner Rectangle 29"/>
            <p:cNvSpPr/>
            <p:nvPr/>
          </p:nvSpPr>
          <p:spPr bwMode="auto">
            <a:xfrm>
              <a:off x="1295400" y="2209800"/>
              <a:ext cx="6858000" cy="381000"/>
            </a:xfrm>
            <a:prstGeom prst="round2SameRect">
              <a:avLst>
                <a:gd name="adj1" fmla="val 20560"/>
                <a:gd name="adj2" fmla="val 0"/>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32" name="TextBox 31"/>
            <p:cNvSpPr txBox="1"/>
            <p:nvPr/>
          </p:nvSpPr>
          <p:spPr>
            <a:xfrm>
              <a:off x="1295400" y="2190918"/>
              <a:ext cx="6858000" cy="369332"/>
            </a:xfrm>
            <a:prstGeom prst="rect">
              <a:avLst/>
            </a:prstGeom>
            <a:grpFill/>
          </p:spPr>
          <p:txBody>
            <a:bodyPr wrap="square" rtlCol="0">
              <a:spAutoFit/>
            </a:bodyPr>
            <a:lstStyle/>
            <a:p>
              <a:pPr algn="ctr"/>
              <a:r>
                <a:rPr lang="en-US" sz="1800" dirty="0">
                  <a:solidFill>
                    <a:schemeClr val="tx1"/>
                  </a:solidFill>
                  <a:latin typeface="Lucida Grande"/>
                  <a:cs typeface="Lucida Grande"/>
                </a:rPr>
                <a:t>JavaScript Console</a:t>
              </a:r>
            </a:p>
          </p:txBody>
        </p:sp>
      </p:grpSp>
      <p:sp>
        <p:nvSpPr>
          <p:cNvPr id="34" name="TextBox 33"/>
          <p:cNvSpPr txBox="1"/>
          <p:nvPr/>
        </p:nvSpPr>
        <p:spPr>
          <a:xfrm>
            <a:off x="1290035" y="2609682"/>
            <a:ext cx="611501" cy="461665"/>
          </a:xfrm>
          <a:prstGeom prst="rect">
            <a:avLst/>
          </a:prstGeom>
          <a:noFill/>
        </p:spPr>
        <p:txBody>
          <a:bodyPr wrap="square" rtlCol="0">
            <a:spAutoFit/>
          </a:bodyPr>
          <a:lstStyle/>
          <a:p>
            <a:r>
              <a:rPr lang="en-US" sz="2400" dirty="0">
                <a:latin typeface="Courier New"/>
                <a:cs typeface="Courier New"/>
              </a:rPr>
              <a:t>-&gt; </a:t>
            </a:r>
          </a:p>
        </p:txBody>
      </p:sp>
      <p:sp>
        <p:nvSpPr>
          <p:cNvPr id="35" name="TextBox 34"/>
          <p:cNvSpPr txBox="1"/>
          <p:nvPr/>
        </p:nvSpPr>
        <p:spPr>
          <a:xfrm>
            <a:off x="1838476" y="2609682"/>
            <a:ext cx="6314924" cy="461665"/>
          </a:xfrm>
          <a:prstGeom prst="rect">
            <a:avLst/>
          </a:prstGeom>
          <a:noFill/>
        </p:spPr>
        <p:txBody>
          <a:bodyPr wrap="square" rtlCol="0">
            <a:spAutoFit/>
          </a:bodyPr>
          <a:lstStyle/>
          <a:p>
            <a:r>
              <a:rPr lang="en-US" sz="2400" dirty="0">
                <a:solidFill>
                  <a:srgbClr val="0000FF"/>
                </a:solidFill>
                <a:latin typeface="Courier New"/>
                <a:cs typeface="Courier New"/>
              </a:rPr>
              <a:t>2 + 2</a:t>
            </a:r>
          </a:p>
        </p:txBody>
      </p:sp>
      <p:sp>
        <p:nvSpPr>
          <p:cNvPr id="10" name="TextBox 9"/>
          <p:cNvSpPr txBox="1"/>
          <p:nvPr/>
        </p:nvSpPr>
        <p:spPr>
          <a:xfrm>
            <a:off x="1290035" y="2964329"/>
            <a:ext cx="6858000" cy="461665"/>
          </a:xfrm>
          <a:prstGeom prst="rect">
            <a:avLst/>
          </a:prstGeom>
          <a:noFill/>
        </p:spPr>
        <p:txBody>
          <a:bodyPr wrap="square" rtlCol="0">
            <a:spAutoFit/>
          </a:bodyPr>
          <a:lstStyle/>
          <a:p>
            <a:r>
              <a:rPr lang="en-US" sz="2400" dirty="0">
                <a:latin typeface="Courier New"/>
                <a:cs typeface="Courier New"/>
              </a:rPr>
              <a:t>4</a:t>
            </a:r>
          </a:p>
        </p:txBody>
      </p:sp>
      <p:sp>
        <p:nvSpPr>
          <p:cNvPr id="11" name="TextBox 10"/>
          <p:cNvSpPr txBox="1"/>
          <p:nvPr/>
        </p:nvSpPr>
        <p:spPr>
          <a:xfrm>
            <a:off x="1290035" y="3318976"/>
            <a:ext cx="611501" cy="461665"/>
          </a:xfrm>
          <a:prstGeom prst="rect">
            <a:avLst/>
          </a:prstGeom>
          <a:noFill/>
        </p:spPr>
        <p:txBody>
          <a:bodyPr wrap="square" rtlCol="0">
            <a:spAutoFit/>
          </a:bodyPr>
          <a:lstStyle/>
          <a:p>
            <a:r>
              <a:rPr lang="en-US" sz="2400" dirty="0">
                <a:latin typeface="Courier New"/>
                <a:cs typeface="Courier New"/>
              </a:rPr>
              <a:t>-&gt; </a:t>
            </a:r>
          </a:p>
        </p:txBody>
      </p:sp>
      <p:sp>
        <p:nvSpPr>
          <p:cNvPr id="12" name="TextBox 11"/>
          <p:cNvSpPr txBox="1"/>
          <p:nvPr/>
        </p:nvSpPr>
        <p:spPr>
          <a:xfrm>
            <a:off x="1843841" y="3318976"/>
            <a:ext cx="6314924" cy="461665"/>
          </a:xfrm>
          <a:prstGeom prst="rect">
            <a:avLst/>
          </a:prstGeom>
          <a:noFill/>
        </p:spPr>
        <p:txBody>
          <a:bodyPr wrap="square" rtlCol="0">
            <a:spAutoFit/>
          </a:bodyPr>
          <a:lstStyle/>
          <a:p>
            <a:r>
              <a:rPr lang="en-US" sz="2400" dirty="0">
                <a:solidFill>
                  <a:srgbClr val="0000FF"/>
                </a:solidFill>
                <a:latin typeface="Courier New"/>
                <a:cs typeface="Courier New"/>
              </a:rPr>
              <a:t>342 - 173</a:t>
            </a:r>
          </a:p>
        </p:txBody>
      </p:sp>
      <p:sp>
        <p:nvSpPr>
          <p:cNvPr id="13" name="TextBox 12"/>
          <p:cNvSpPr txBox="1"/>
          <p:nvPr/>
        </p:nvSpPr>
        <p:spPr>
          <a:xfrm>
            <a:off x="1290035" y="3673623"/>
            <a:ext cx="6858000" cy="461665"/>
          </a:xfrm>
          <a:prstGeom prst="rect">
            <a:avLst/>
          </a:prstGeom>
          <a:noFill/>
        </p:spPr>
        <p:txBody>
          <a:bodyPr wrap="square" rtlCol="0">
            <a:spAutoFit/>
          </a:bodyPr>
          <a:lstStyle/>
          <a:p>
            <a:r>
              <a:rPr lang="en-US" sz="2400" dirty="0">
                <a:latin typeface="Courier New"/>
                <a:cs typeface="Courier New"/>
              </a:rPr>
              <a:t>169</a:t>
            </a:r>
          </a:p>
        </p:txBody>
      </p:sp>
      <p:sp>
        <p:nvSpPr>
          <p:cNvPr id="14" name="TextBox 13"/>
          <p:cNvSpPr txBox="1"/>
          <p:nvPr/>
        </p:nvSpPr>
        <p:spPr>
          <a:xfrm>
            <a:off x="1290035" y="4028270"/>
            <a:ext cx="611501" cy="461665"/>
          </a:xfrm>
          <a:prstGeom prst="rect">
            <a:avLst/>
          </a:prstGeom>
          <a:noFill/>
        </p:spPr>
        <p:txBody>
          <a:bodyPr wrap="square" rtlCol="0">
            <a:spAutoFit/>
          </a:bodyPr>
          <a:lstStyle/>
          <a:p>
            <a:r>
              <a:rPr lang="en-US" sz="2400" dirty="0">
                <a:latin typeface="Courier New"/>
                <a:cs typeface="Courier New"/>
              </a:rPr>
              <a:t>-&gt; </a:t>
            </a:r>
          </a:p>
        </p:txBody>
      </p:sp>
      <p:sp>
        <p:nvSpPr>
          <p:cNvPr id="15" name="TextBox 14"/>
          <p:cNvSpPr txBox="1"/>
          <p:nvPr/>
        </p:nvSpPr>
        <p:spPr>
          <a:xfrm>
            <a:off x="1843841" y="4028270"/>
            <a:ext cx="6314924" cy="461665"/>
          </a:xfrm>
          <a:prstGeom prst="rect">
            <a:avLst/>
          </a:prstGeom>
          <a:noFill/>
        </p:spPr>
        <p:txBody>
          <a:bodyPr wrap="square" rtlCol="0">
            <a:spAutoFit/>
          </a:bodyPr>
          <a:lstStyle/>
          <a:p>
            <a:r>
              <a:rPr lang="en-US" sz="2400" dirty="0">
                <a:solidFill>
                  <a:srgbClr val="0000FF"/>
                </a:solidFill>
                <a:latin typeface="Courier New"/>
                <a:cs typeface="Courier New"/>
              </a:rPr>
              <a:t>12345679 * 63</a:t>
            </a:r>
          </a:p>
        </p:txBody>
      </p:sp>
      <p:sp>
        <p:nvSpPr>
          <p:cNvPr id="16" name="TextBox 15"/>
          <p:cNvSpPr txBox="1"/>
          <p:nvPr/>
        </p:nvSpPr>
        <p:spPr>
          <a:xfrm>
            <a:off x="1290035" y="4382917"/>
            <a:ext cx="6858000" cy="461665"/>
          </a:xfrm>
          <a:prstGeom prst="rect">
            <a:avLst/>
          </a:prstGeom>
          <a:noFill/>
        </p:spPr>
        <p:txBody>
          <a:bodyPr wrap="square" rtlCol="0">
            <a:spAutoFit/>
          </a:bodyPr>
          <a:lstStyle/>
          <a:p>
            <a:r>
              <a:rPr lang="en-US" sz="2400" dirty="0">
                <a:latin typeface="Courier New"/>
                <a:cs typeface="Courier New"/>
              </a:rPr>
              <a:t>777777777</a:t>
            </a:r>
          </a:p>
        </p:txBody>
      </p:sp>
      <p:sp>
        <p:nvSpPr>
          <p:cNvPr id="17" name="TextBox 16"/>
          <p:cNvSpPr txBox="1"/>
          <p:nvPr/>
        </p:nvSpPr>
        <p:spPr>
          <a:xfrm>
            <a:off x="1290035" y="4737564"/>
            <a:ext cx="611501" cy="461665"/>
          </a:xfrm>
          <a:prstGeom prst="rect">
            <a:avLst/>
          </a:prstGeom>
          <a:noFill/>
        </p:spPr>
        <p:txBody>
          <a:bodyPr wrap="square" rtlCol="0">
            <a:spAutoFit/>
          </a:bodyPr>
          <a:lstStyle/>
          <a:p>
            <a:r>
              <a:rPr lang="en-US" sz="2400" dirty="0">
                <a:latin typeface="Courier New"/>
                <a:cs typeface="Courier New"/>
              </a:rPr>
              <a:t>-&gt; </a:t>
            </a:r>
          </a:p>
        </p:txBody>
      </p:sp>
      <p:sp>
        <p:nvSpPr>
          <p:cNvPr id="18" name="TextBox 17"/>
          <p:cNvSpPr txBox="1"/>
          <p:nvPr/>
        </p:nvSpPr>
        <p:spPr>
          <a:xfrm>
            <a:off x="1843841" y="4737564"/>
            <a:ext cx="6314924" cy="461665"/>
          </a:xfrm>
          <a:prstGeom prst="rect">
            <a:avLst/>
          </a:prstGeom>
          <a:noFill/>
        </p:spPr>
        <p:txBody>
          <a:bodyPr wrap="square" rtlCol="0">
            <a:spAutoFit/>
          </a:bodyPr>
          <a:lstStyle/>
          <a:p>
            <a:r>
              <a:rPr lang="en-US" sz="2400" dirty="0">
                <a:solidFill>
                  <a:srgbClr val="0000FF"/>
                </a:solidFill>
                <a:latin typeface="Courier New"/>
                <a:cs typeface="Courier New"/>
              </a:rPr>
              <a:t>9 </a:t>
            </a:r>
            <a:r>
              <a:rPr lang="en-US" sz="2400">
                <a:solidFill>
                  <a:srgbClr val="0000FF"/>
                </a:solidFill>
                <a:latin typeface="Courier New"/>
                <a:cs typeface="Courier New"/>
              </a:rPr>
              <a:t>* 9 * 9 </a:t>
            </a:r>
            <a:r>
              <a:rPr lang="en-US" sz="2400" dirty="0">
                <a:solidFill>
                  <a:srgbClr val="0000FF"/>
                </a:solidFill>
                <a:latin typeface="Courier New"/>
                <a:cs typeface="Courier New"/>
              </a:rPr>
              <a:t>+ 10 </a:t>
            </a:r>
            <a:r>
              <a:rPr lang="en-US" sz="2400">
                <a:solidFill>
                  <a:srgbClr val="0000FF"/>
                </a:solidFill>
                <a:latin typeface="Courier New"/>
                <a:cs typeface="Courier New"/>
              </a:rPr>
              <a:t>* 10 * 10 </a:t>
            </a:r>
            <a:endParaRPr lang="en-US" sz="2400" dirty="0">
              <a:solidFill>
                <a:srgbClr val="0000FF"/>
              </a:solidFill>
              <a:latin typeface="Courier New"/>
              <a:cs typeface="Courier New"/>
            </a:endParaRPr>
          </a:p>
        </p:txBody>
      </p:sp>
      <p:sp>
        <p:nvSpPr>
          <p:cNvPr id="19" name="TextBox 18"/>
          <p:cNvSpPr txBox="1"/>
          <p:nvPr/>
        </p:nvSpPr>
        <p:spPr>
          <a:xfrm>
            <a:off x="1290035" y="5092211"/>
            <a:ext cx="6858000" cy="461665"/>
          </a:xfrm>
          <a:prstGeom prst="rect">
            <a:avLst/>
          </a:prstGeom>
          <a:noFill/>
        </p:spPr>
        <p:txBody>
          <a:bodyPr wrap="square" rtlCol="0">
            <a:spAutoFit/>
          </a:bodyPr>
          <a:lstStyle/>
          <a:p>
            <a:r>
              <a:rPr lang="en-US" sz="2400" dirty="0">
                <a:latin typeface="Courier New"/>
                <a:cs typeface="Courier New"/>
              </a:rPr>
              <a:t>1729</a:t>
            </a:r>
          </a:p>
        </p:txBody>
      </p:sp>
      <p:sp>
        <p:nvSpPr>
          <p:cNvPr id="20" name="TextBox 19"/>
          <p:cNvSpPr txBox="1"/>
          <p:nvPr/>
        </p:nvSpPr>
        <p:spPr>
          <a:xfrm>
            <a:off x="1290035" y="5446855"/>
            <a:ext cx="611501" cy="461665"/>
          </a:xfrm>
          <a:prstGeom prst="rect">
            <a:avLst/>
          </a:prstGeom>
          <a:noFill/>
        </p:spPr>
        <p:txBody>
          <a:bodyPr wrap="square" rtlCol="0">
            <a:spAutoFit/>
          </a:bodyPr>
          <a:lstStyle/>
          <a:p>
            <a:r>
              <a:rPr lang="en-US" sz="2400" dirty="0">
                <a:latin typeface="Courier New"/>
                <a:cs typeface="Courier New"/>
              </a:rPr>
              <a:t>-&gt; </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21</a:t>
            </a:fld>
            <a:endParaRPr lang="en-US"/>
          </a:p>
        </p:txBody>
      </p:sp>
    </p:spTree>
    <p:extLst>
      <p:ext uri="{BB962C8B-B14F-4D97-AF65-F5344CB8AC3E}">
        <p14:creationId xmlns:p14="http://schemas.microsoft.com/office/powerpoint/2010/main" val="2947056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0"/>
                                  </p:iterate>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1001"/>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1001"/>
                            </p:stCondLst>
                            <p:childTnLst>
                              <p:par>
                                <p:cTn id="11" presetID="1"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500"/>
                                  </p:iterate>
                                  <p:childTnLst>
                                    <p:set>
                                      <p:cBhvr>
                                        <p:cTn id="16" dur="1" fill="hold">
                                          <p:stCondLst>
                                            <p:cond delay="0"/>
                                          </p:stCondLst>
                                        </p:cTn>
                                        <p:tgtEl>
                                          <p:spTgt spid="12"/>
                                        </p:tgtEl>
                                        <p:attrNameLst>
                                          <p:attrName>style.visibility</p:attrName>
                                        </p:attrNameLst>
                                      </p:cBhvr>
                                      <p:to>
                                        <p:strVal val="visible"/>
                                      </p:to>
                                    </p:set>
                                  </p:childTnLst>
                                </p:cTn>
                              </p:par>
                            </p:childTnLst>
                          </p:cTn>
                        </p:par>
                        <p:par>
                          <p:cTn id="17" fill="hold">
                            <p:stCondLst>
                              <p:cond delay="3001"/>
                            </p:stCondLst>
                            <p:childTnLst>
                              <p:par>
                                <p:cTn id="18" presetID="1"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par>
                          <p:cTn id="20" fill="hold">
                            <p:stCondLst>
                              <p:cond delay="3001"/>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500"/>
                                  </p:iterate>
                                  <p:childTnLst>
                                    <p:set>
                                      <p:cBhvr>
                                        <p:cTn id="26" dur="1" fill="hold">
                                          <p:stCondLst>
                                            <p:cond delay="0"/>
                                          </p:stCondLst>
                                        </p:cTn>
                                        <p:tgtEl>
                                          <p:spTgt spid="15"/>
                                        </p:tgtEl>
                                        <p:attrNameLst>
                                          <p:attrName>style.visibility</p:attrName>
                                        </p:attrNameLst>
                                      </p:cBhvr>
                                      <p:to>
                                        <p:strVal val="visible"/>
                                      </p:to>
                                    </p:set>
                                  </p:childTnLst>
                                </p:cTn>
                              </p:par>
                            </p:childTnLst>
                          </p:cTn>
                        </p:par>
                        <p:par>
                          <p:cTn id="27" fill="hold">
                            <p:stCondLst>
                              <p:cond delay="5001"/>
                            </p:stCondLst>
                            <p:childTnLst>
                              <p:par>
                                <p:cTn id="28" presetID="1"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5001"/>
                            </p:stCondLst>
                            <p:childTnLst>
                              <p:par>
                                <p:cTn id="31" presetID="1" presetClass="entr" presetSubtype="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500"/>
                                  </p:iterate>
                                  <p:childTnLst>
                                    <p:set>
                                      <p:cBhvr>
                                        <p:cTn id="36" dur="1" fill="hold">
                                          <p:stCondLst>
                                            <p:cond delay="0"/>
                                          </p:stCondLst>
                                        </p:cTn>
                                        <p:tgtEl>
                                          <p:spTgt spid="18"/>
                                        </p:tgtEl>
                                        <p:attrNameLst>
                                          <p:attrName>style.visibility</p:attrName>
                                        </p:attrNameLst>
                                      </p:cBhvr>
                                      <p:to>
                                        <p:strVal val="visible"/>
                                      </p:to>
                                    </p:set>
                                  </p:childTnLst>
                                </p:cTn>
                              </p:par>
                            </p:childTnLst>
                          </p:cTn>
                        </p:par>
                        <p:par>
                          <p:cTn id="37" fill="hold">
                            <p:stCondLst>
                              <p:cond delay="6501"/>
                            </p:stCondLst>
                            <p:childTnLst>
                              <p:par>
                                <p:cTn id="38" presetID="1"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par>
                          <p:cTn id="40" fill="hold">
                            <p:stCondLst>
                              <p:cond delay="6501"/>
                            </p:stCondLst>
                            <p:childTnLst>
                              <p:par>
                                <p:cTn id="41" presetID="1"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0" grpId="0"/>
      <p:bldP spid="11" grpId="0"/>
      <p:bldP spid="12" grpId="0"/>
      <p:bldP spid="13" grpId="0"/>
      <p:bldP spid="14" grpId="0"/>
      <p:bldP spid="15" grpId="0"/>
      <p:bldP spid="16" grpId="0"/>
      <p:bldP spid="17" grpId="0"/>
      <p:bldP spid="18" grpId="0"/>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76200"/>
            <a:ext cx="9144000" cy="690282"/>
          </a:xfrm>
          <a:noFill/>
        </p:spPr>
        <p:txBody>
          <a:bodyPr/>
          <a:lstStyle/>
          <a:p>
            <a:r>
              <a:rPr lang="en-US" sz="4000" dirty="0">
                <a:solidFill>
                  <a:srgbClr val="FF0000"/>
                </a:solidFill>
              </a:rPr>
              <a:t>Variables</a:t>
            </a:r>
            <a:endParaRPr lang="en-US" dirty="0">
              <a:solidFill>
                <a:schemeClr val="tx1"/>
              </a:solidFill>
            </a:endParaRPr>
          </a:p>
        </p:txBody>
      </p:sp>
      <p:sp>
        <p:nvSpPr>
          <p:cNvPr id="28675" name="Rectangle 3"/>
          <p:cNvSpPr>
            <a:spLocks noChangeArrowheads="1"/>
          </p:cNvSpPr>
          <p:nvPr/>
        </p:nvSpPr>
        <p:spPr bwMode="auto">
          <a:xfrm>
            <a:off x="482600" y="1155700"/>
            <a:ext cx="8128000" cy="22733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The simplest terms that appear in expressions are constant literals and variables.  A </a:t>
            </a:r>
            <a:r>
              <a:rPr lang="en-US" sz="2400" i="1" dirty="0">
                <a:solidFill>
                  <a:srgbClr val="000000"/>
                </a:solidFill>
                <a:latin typeface="Gill Sans MT" panose="020B0502020104020203" pitchFamily="34" charset="0"/>
              </a:rPr>
              <a:t>variable</a:t>
            </a:r>
            <a:r>
              <a:rPr lang="en-US" sz="2400" b="0" dirty="0">
                <a:solidFill>
                  <a:srgbClr val="000000"/>
                </a:solidFill>
                <a:latin typeface="Gill Sans MT" panose="020B0502020104020203" pitchFamily="34" charset="0"/>
              </a:rPr>
              <a:t> is a placeholder for a value that can be updated as the program runs.</a:t>
            </a:r>
          </a:p>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A variable in JavaScript is most easily envisioned as a box capable of storing a value</a:t>
            </a:r>
          </a:p>
          <a:p>
            <a:pPr marL="342900" indent="-342900" algn="just">
              <a:lnSpc>
                <a:spcPct val="90000"/>
              </a:lnSpc>
              <a:spcAft>
                <a:spcPct val="50000"/>
              </a:spcAft>
            </a:pPr>
            <a:endParaRPr lang="en-US" sz="1200" b="0" dirty="0">
              <a:solidFill>
                <a:srgbClr val="000000"/>
              </a:solidFill>
              <a:latin typeface="Gill Sans MT" panose="020B0502020104020203" pitchFamily="34" charset="0"/>
            </a:endParaRPr>
          </a:p>
        </p:txBody>
      </p:sp>
      <p:sp>
        <p:nvSpPr>
          <p:cNvPr id="497672" name="Rectangle 8"/>
          <p:cNvSpPr>
            <a:spLocks noChangeArrowheads="1"/>
          </p:cNvSpPr>
          <p:nvPr/>
        </p:nvSpPr>
        <p:spPr bwMode="auto">
          <a:xfrm>
            <a:off x="482600" y="4214302"/>
            <a:ext cx="8128000" cy="21336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ts val="400"/>
              </a:spcAft>
              <a:buFontTx/>
              <a:buChar char="•"/>
            </a:pPr>
            <a:r>
              <a:rPr lang="en-US" sz="2400" b="0" dirty="0">
                <a:solidFill>
                  <a:srgbClr val="000000"/>
                </a:solidFill>
                <a:latin typeface="Gill Sans MT" panose="020B0502020104020203" pitchFamily="34" charset="0"/>
              </a:rPr>
              <a:t>Each variable has the following attributes:</a:t>
            </a:r>
          </a:p>
          <a:p>
            <a:pPr marL="742950" lvl="1" indent="-285750" algn="just">
              <a:lnSpc>
                <a:spcPct val="90000"/>
              </a:lnSpc>
              <a:spcAft>
                <a:spcPts val="400"/>
              </a:spcAft>
              <a:buFontTx/>
              <a:buChar char="–"/>
            </a:pPr>
            <a:r>
              <a:rPr lang="en-US" sz="2000" b="0" dirty="0">
                <a:solidFill>
                  <a:srgbClr val="000000"/>
                </a:solidFill>
                <a:latin typeface="Gill Sans MT" panose="020B0502020104020203" pitchFamily="34" charset="0"/>
                <a:ea typeface="ＭＳ Ｐゴシック" pitchFamily="1" charset="-128"/>
                <a:cs typeface="ＭＳ Ｐゴシック" pitchFamily="1" charset="-128"/>
              </a:rPr>
              <a:t>A </a:t>
            </a:r>
            <a:r>
              <a:rPr lang="en-US" sz="2000" i="1" dirty="0">
                <a:solidFill>
                  <a:srgbClr val="000000"/>
                </a:solidFill>
                <a:latin typeface="Gill Sans MT" panose="020B0502020104020203" pitchFamily="34" charset="0"/>
                <a:ea typeface="ＭＳ Ｐゴシック" pitchFamily="1" charset="-128"/>
                <a:cs typeface="ＭＳ Ｐゴシック" pitchFamily="1" charset="-128"/>
              </a:rPr>
              <a:t>name</a:t>
            </a:r>
            <a:r>
              <a:rPr lang="en-US" sz="2000" b="0" i="1" dirty="0">
                <a:solidFill>
                  <a:srgbClr val="000000"/>
                </a:solidFill>
                <a:latin typeface="Gill Sans MT" panose="020B0502020104020203" pitchFamily="34" charset="0"/>
                <a:ea typeface="ＭＳ Ｐゴシック" pitchFamily="1" charset="-128"/>
                <a:cs typeface="ＭＳ Ｐゴシック" pitchFamily="1" charset="-128"/>
              </a:rPr>
              <a:t>,</a:t>
            </a:r>
            <a:r>
              <a:rPr lang="en-US" sz="2000" b="0" dirty="0">
                <a:solidFill>
                  <a:srgbClr val="000000"/>
                </a:solidFill>
                <a:latin typeface="Gill Sans MT" panose="020B0502020104020203" pitchFamily="34" charset="0"/>
                <a:ea typeface="ＭＳ Ｐゴシック" pitchFamily="1" charset="-128"/>
                <a:cs typeface="ＭＳ Ｐゴシック" pitchFamily="1" charset="-128"/>
              </a:rPr>
              <a:t> which enables you to tell the variables apart.</a:t>
            </a:r>
          </a:p>
          <a:p>
            <a:pPr marL="742950" lvl="1" indent="-285750" algn="just">
              <a:lnSpc>
                <a:spcPct val="90000"/>
              </a:lnSpc>
              <a:spcAft>
                <a:spcPts val="1200"/>
              </a:spcAft>
              <a:buFontTx/>
              <a:buChar char="–"/>
            </a:pPr>
            <a:r>
              <a:rPr lang="en-US" sz="2000" b="0" dirty="0">
                <a:solidFill>
                  <a:srgbClr val="000000"/>
                </a:solidFill>
                <a:latin typeface="Gill Sans MT" panose="020B0502020104020203" pitchFamily="34" charset="0"/>
                <a:ea typeface="ＭＳ Ｐゴシック" pitchFamily="1" charset="-128"/>
                <a:cs typeface="ＭＳ Ｐゴシック" pitchFamily="1" charset="-128"/>
              </a:rPr>
              <a:t>A </a:t>
            </a:r>
            <a:r>
              <a:rPr lang="en-US" sz="2000" i="1" dirty="0">
                <a:solidFill>
                  <a:srgbClr val="000000"/>
                </a:solidFill>
                <a:latin typeface="Gill Sans MT" panose="020B0502020104020203" pitchFamily="34" charset="0"/>
                <a:ea typeface="ＭＳ Ｐゴシック" pitchFamily="1" charset="-128"/>
                <a:cs typeface="ＭＳ Ｐゴシック" pitchFamily="1" charset="-128"/>
              </a:rPr>
              <a:t>value</a:t>
            </a:r>
            <a:r>
              <a:rPr lang="en-US" sz="2000" b="0" i="1" dirty="0">
                <a:solidFill>
                  <a:srgbClr val="000000"/>
                </a:solidFill>
                <a:latin typeface="Gill Sans MT" panose="020B0502020104020203" pitchFamily="34" charset="0"/>
                <a:ea typeface="ＭＳ Ｐゴシック" pitchFamily="1" charset="-128"/>
                <a:cs typeface="ＭＳ Ｐゴシック" pitchFamily="1" charset="-128"/>
              </a:rPr>
              <a:t>,</a:t>
            </a:r>
            <a:r>
              <a:rPr lang="en-US" sz="2000" b="0" dirty="0">
                <a:solidFill>
                  <a:srgbClr val="000000"/>
                </a:solidFill>
                <a:latin typeface="Gill Sans MT" panose="020B0502020104020203" pitchFamily="34" charset="0"/>
                <a:ea typeface="ＭＳ Ｐゴシック" pitchFamily="1" charset="-128"/>
                <a:cs typeface="ＭＳ Ｐゴシック" pitchFamily="1" charset="-128"/>
              </a:rPr>
              <a:t> which represents the current contents of the variable.</a:t>
            </a:r>
          </a:p>
          <a:p>
            <a:pPr marL="285750" indent="-285750" algn="just">
              <a:lnSpc>
                <a:spcPct val="90000"/>
              </a:lnSpc>
              <a:spcAft>
                <a:spcPct val="50000"/>
              </a:spcAft>
              <a:buFont typeface="Arial"/>
              <a:buChar char="•"/>
            </a:pPr>
            <a:r>
              <a:rPr lang="en-US" sz="2400" b="0" dirty="0">
                <a:solidFill>
                  <a:srgbClr val="000000"/>
                </a:solidFill>
                <a:latin typeface="Gill Sans MT" panose="020B0502020104020203" pitchFamily="34" charset="0"/>
              </a:rPr>
              <a:t>The name of a variable is fixed; the value changes whenever you </a:t>
            </a:r>
            <a:r>
              <a:rPr lang="en-US" sz="2400" i="1" dirty="0">
                <a:solidFill>
                  <a:srgbClr val="000000"/>
                </a:solidFill>
                <a:latin typeface="Gill Sans MT" panose="020B0502020104020203" pitchFamily="34" charset="0"/>
              </a:rPr>
              <a:t>assign</a:t>
            </a:r>
            <a:r>
              <a:rPr lang="en-US" sz="2400" b="0" dirty="0">
                <a:solidFill>
                  <a:srgbClr val="000000"/>
                </a:solidFill>
                <a:latin typeface="Gill Sans MT" panose="020B0502020104020203" pitchFamily="34" charset="0"/>
              </a:rPr>
              <a:t> a new value to the variable.</a:t>
            </a:r>
          </a:p>
        </p:txBody>
      </p:sp>
      <p:grpSp>
        <p:nvGrpSpPr>
          <p:cNvPr id="15" name="Group 14"/>
          <p:cNvGrpSpPr/>
          <p:nvPr/>
        </p:nvGrpSpPr>
        <p:grpSpPr>
          <a:xfrm>
            <a:off x="3722688" y="3081338"/>
            <a:ext cx="1649412" cy="957262"/>
            <a:chOff x="3722688" y="3386138"/>
            <a:chExt cx="1649412" cy="957262"/>
          </a:xfrm>
        </p:grpSpPr>
        <p:sp>
          <p:nvSpPr>
            <p:cNvPr id="497673" name="Rectangle 9"/>
            <p:cNvSpPr>
              <a:spLocks noChangeArrowheads="1"/>
            </p:cNvSpPr>
            <p:nvPr/>
          </p:nvSpPr>
          <p:spPr bwMode="auto">
            <a:xfrm>
              <a:off x="3771900" y="3733800"/>
              <a:ext cx="1600200" cy="6096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rgbClr val="000000"/>
                </a:solidFill>
              </a:endParaRPr>
            </a:p>
          </p:txBody>
        </p:sp>
        <p:sp>
          <p:nvSpPr>
            <p:cNvPr id="497674" name="Rectangle 10"/>
            <p:cNvSpPr>
              <a:spLocks noChangeArrowheads="1"/>
            </p:cNvSpPr>
            <p:nvPr/>
          </p:nvSpPr>
          <p:spPr bwMode="auto">
            <a:xfrm>
              <a:off x="3722688" y="3386138"/>
              <a:ext cx="1108146" cy="400110"/>
            </a:xfrm>
            <a:prstGeom prst="rect">
              <a:avLst/>
            </a:prstGeom>
            <a:noFill/>
            <a:ln w="9525">
              <a:noFill/>
              <a:miter lim="800000"/>
              <a:headEnd/>
              <a:tailEnd/>
            </a:ln>
          </p:spPr>
          <p:txBody>
            <a:bodyPr wrap="none">
              <a:prstTxWarp prst="textNoShape">
                <a:avLst/>
              </a:prstTxWarp>
              <a:spAutoFit/>
            </a:bodyPr>
            <a:lstStyle/>
            <a:p>
              <a:r>
                <a:rPr lang="en-US" sz="2000" dirty="0">
                  <a:solidFill>
                    <a:srgbClr val="000000"/>
                  </a:solidFill>
                  <a:latin typeface="Courier New" pitchFamily="1" charset="0"/>
                </a:rPr>
                <a:t>answer</a:t>
              </a:r>
              <a:endParaRPr lang="en-US" sz="2400" b="0" dirty="0">
                <a:solidFill>
                  <a:srgbClr val="000000"/>
                </a:solidFill>
              </a:endParaRPr>
            </a:p>
          </p:txBody>
        </p:sp>
        <p:sp>
          <p:nvSpPr>
            <p:cNvPr id="497676" name="Rectangle 12"/>
            <p:cNvSpPr>
              <a:spLocks noChangeArrowheads="1"/>
            </p:cNvSpPr>
            <p:nvPr/>
          </p:nvSpPr>
          <p:spPr bwMode="auto">
            <a:xfrm>
              <a:off x="3875088" y="3786415"/>
              <a:ext cx="1398587" cy="457200"/>
            </a:xfrm>
            <a:prstGeom prst="rect">
              <a:avLst/>
            </a:prstGeom>
            <a:noFill/>
            <a:ln w="9525">
              <a:noFill/>
              <a:miter lim="800000"/>
              <a:headEnd/>
              <a:tailEnd/>
            </a:ln>
          </p:spPr>
          <p:txBody>
            <a:bodyPr>
              <a:prstTxWarp prst="textNoShape">
                <a:avLst/>
              </a:prstTxWarp>
              <a:spAutoFit/>
            </a:bodyPr>
            <a:lstStyle/>
            <a:p>
              <a:pPr algn="ctr"/>
              <a:r>
                <a:rPr lang="en-US" sz="2400" b="0" dirty="0">
                  <a:solidFill>
                    <a:srgbClr val="000000"/>
                  </a:solidFill>
                </a:rPr>
                <a:t>42</a:t>
              </a:r>
            </a:p>
          </p:txBody>
        </p:sp>
      </p:gr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22</a:t>
            </a:fld>
            <a:endParaRPr lang="en-US"/>
          </a:p>
        </p:txBody>
      </p:sp>
    </p:spTree>
    <p:extLst>
      <p:ext uri="{BB962C8B-B14F-4D97-AF65-F5344CB8AC3E}">
        <p14:creationId xmlns:p14="http://schemas.microsoft.com/office/powerpoint/2010/main" val="32971803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97672">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9767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767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76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497672"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76200"/>
            <a:ext cx="9144000" cy="730624"/>
          </a:xfrm>
          <a:noFill/>
        </p:spPr>
        <p:txBody>
          <a:bodyPr/>
          <a:lstStyle/>
          <a:p>
            <a:r>
              <a:rPr lang="en-US" sz="4000" dirty="0">
                <a:solidFill>
                  <a:srgbClr val="FF0000"/>
                </a:solidFill>
                <a:latin typeface="Gill Sans MT" panose="020B0502020104020203" pitchFamily="34" charset="0"/>
              </a:rPr>
              <a:t>Variable Declarations</a:t>
            </a:r>
            <a:endParaRPr lang="en-US" dirty="0">
              <a:solidFill>
                <a:schemeClr val="tx1"/>
              </a:solidFill>
              <a:latin typeface="Gill Sans MT" panose="020B0502020104020203" pitchFamily="34" charset="0"/>
            </a:endParaRPr>
          </a:p>
        </p:txBody>
      </p:sp>
      <p:sp>
        <p:nvSpPr>
          <p:cNvPr id="30723" name="Rectangle 3"/>
          <p:cNvSpPr>
            <a:spLocks noChangeArrowheads="1"/>
          </p:cNvSpPr>
          <p:nvPr/>
        </p:nvSpPr>
        <p:spPr bwMode="auto">
          <a:xfrm>
            <a:off x="482600" y="1155700"/>
            <a:ext cx="8128000" cy="1054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The declaration establishes the name of the variable and, in most cases, specifies the initial value as well.</a:t>
            </a:r>
            <a:endParaRPr lang="en-US" sz="1200" b="0" dirty="0">
              <a:solidFill>
                <a:srgbClr val="000000"/>
              </a:solidFill>
              <a:latin typeface="Gill Sans MT" panose="020B0502020104020203" pitchFamily="34" charset="0"/>
            </a:endParaRPr>
          </a:p>
        </p:txBody>
      </p:sp>
      <p:grpSp>
        <p:nvGrpSpPr>
          <p:cNvPr id="2" name="Group 4"/>
          <p:cNvGrpSpPr>
            <a:grpSpLocks/>
          </p:cNvGrpSpPr>
          <p:nvPr/>
        </p:nvGrpSpPr>
        <p:grpSpPr bwMode="auto">
          <a:xfrm>
            <a:off x="481013" y="1803634"/>
            <a:ext cx="8129587" cy="3014432"/>
            <a:chOff x="303" y="1432"/>
            <a:chExt cx="5121" cy="1603"/>
          </a:xfrm>
        </p:grpSpPr>
        <p:sp>
          <p:nvSpPr>
            <p:cNvPr id="30726" name="Rectangle 5"/>
            <p:cNvSpPr>
              <a:spLocks noChangeArrowheads="1"/>
            </p:cNvSpPr>
            <p:nvPr/>
          </p:nvSpPr>
          <p:spPr bwMode="auto">
            <a:xfrm>
              <a:off x="896" y="1679"/>
              <a:ext cx="4128" cy="6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rgbClr val="000000"/>
                </a:solidFill>
                <a:latin typeface="Gill Sans MT" panose="020B0502020104020203" pitchFamily="34" charset="0"/>
              </a:endParaRPr>
            </a:p>
          </p:txBody>
        </p:sp>
        <p:sp>
          <p:nvSpPr>
            <p:cNvPr id="30727" name="Text Box 6"/>
            <p:cNvSpPr txBox="1">
              <a:spLocks noChangeArrowheads="1"/>
            </p:cNvSpPr>
            <p:nvPr/>
          </p:nvSpPr>
          <p:spPr bwMode="auto">
            <a:xfrm>
              <a:off x="1088" y="1636"/>
              <a:ext cx="3936" cy="769"/>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a:solidFill>
                    <a:srgbClr val="000000"/>
                  </a:solidFill>
                  <a:latin typeface="Gill Sans MT" panose="020B0502020104020203" pitchFamily="34" charset="0"/>
                </a:rPr>
                <a:t>var </a:t>
              </a:r>
              <a:r>
                <a:rPr lang="en-US" sz="2200" b="0" i="1" dirty="0">
                  <a:solidFill>
                    <a:srgbClr val="000000"/>
                  </a:solidFill>
                  <a:latin typeface="Gill Sans MT" panose="020B0502020104020203" pitchFamily="34" charset="0"/>
                </a:rPr>
                <a:t>name</a:t>
              </a:r>
              <a:r>
                <a:rPr lang="en-US" sz="2000" dirty="0">
                  <a:solidFill>
                    <a:srgbClr val="000000"/>
                  </a:solidFill>
                  <a:latin typeface="Gill Sans MT" panose="020B0502020104020203" pitchFamily="34" charset="0"/>
                </a:rPr>
                <a:t> = </a:t>
              </a:r>
              <a:r>
                <a:rPr lang="en-US" sz="2200" b="0" i="1" dirty="0">
                  <a:solidFill>
                    <a:srgbClr val="000000"/>
                  </a:solidFill>
                  <a:latin typeface="Gill Sans MT" panose="020B0502020104020203" pitchFamily="34" charset="0"/>
                </a:rPr>
                <a:t>value</a:t>
              </a:r>
              <a:r>
                <a:rPr lang="en-US" sz="2000" dirty="0">
                  <a:solidFill>
                    <a:srgbClr val="000000"/>
                  </a:solidFill>
                  <a:latin typeface="Gill Sans MT" panose="020B0502020104020203" pitchFamily="34" charset="0"/>
                </a:rPr>
                <a:t>;</a:t>
              </a:r>
            </a:p>
            <a:p>
              <a:pPr>
                <a:spcBef>
                  <a:spcPct val="50000"/>
                </a:spcBef>
              </a:pPr>
              <a:r>
                <a:rPr lang="en-US" sz="2000" dirty="0">
                  <a:solidFill>
                    <a:srgbClr val="000000"/>
                  </a:solidFill>
                  <a:latin typeface="Gill Sans MT" panose="020B0502020104020203" pitchFamily="34" charset="0"/>
                </a:rPr>
                <a:t>let </a:t>
              </a:r>
              <a:r>
                <a:rPr lang="en-US" sz="2200" b="0" i="1" dirty="0">
                  <a:solidFill>
                    <a:srgbClr val="000000"/>
                  </a:solidFill>
                  <a:latin typeface="Gill Sans MT" panose="020B0502020104020203" pitchFamily="34" charset="0"/>
                </a:rPr>
                <a:t>name</a:t>
              </a:r>
              <a:r>
                <a:rPr lang="en-US" sz="2000" dirty="0">
                  <a:solidFill>
                    <a:srgbClr val="000000"/>
                  </a:solidFill>
                  <a:latin typeface="Gill Sans MT" panose="020B0502020104020203" pitchFamily="34" charset="0"/>
                </a:rPr>
                <a:t> = </a:t>
              </a:r>
              <a:r>
                <a:rPr lang="en-US" sz="2200" b="0" i="1" dirty="0">
                  <a:solidFill>
                    <a:srgbClr val="000000"/>
                  </a:solidFill>
                  <a:latin typeface="Gill Sans MT" panose="020B0502020104020203" pitchFamily="34" charset="0"/>
                </a:rPr>
                <a:t>value</a:t>
              </a:r>
              <a:r>
                <a:rPr lang="en-US" sz="2000" dirty="0">
                  <a:solidFill>
                    <a:srgbClr val="000000"/>
                  </a:solidFill>
                  <a:latin typeface="Gill Sans MT" panose="020B0502020104020203" pitchFamily="34" charset="0"/>
                </a:rPr>
                <a:t>;</a:t>
              </a:r>
            </a:p>
            <a:p>
              <a:pPr>
                <a:spcBef>
                  <a:spcPct val="50000"/>
                </a:spcBef>
              </a:pPr>
              <a:r>
                <a:rPr lang="en-US" dirty="0">
                  <a:solidFill>
                    <a:srgbClr val="000000"/>
                  </a:solidFill>
                  <a:latin typeface="Gill Sans MT" panose="020B0502020104020203" pitchFamily="34" charset="0"/>
                </a:rPr>
                <a:t>const</a:t>
              </a:r>
              <a:r>
                <a:rPr lang="en-US" sz="2000" dirty="0">
                  <a:solidFill>
                    <a:srgbClr val="000000"/>
                  </a:solidFill>
                  <a:latin typeface="Gill Sans MT" panose="020B0502020104020203" pitchFamily="34" charset="0"/>
                </a:rPr>
                <a:t> </a:t>
              </a:r>
              <a:r>
                <a:rPr lang="en-US" sz="2200" b="0" i="1" dirty="0">
                  <a:solidFill>
                    <a:srgbClr val="000000"/>
                  </a:solidFill>
                  <a:latin typeface="Gill Sans MT" panose="020B0502020104020203" pitchFamily="34" charset="0"/>
                </a:rPr>
                <a:t>name</a:t>
              </a:r>
              <a:r>
                <a:rPr lang="en-US" sz="2000" dirty="0">
                  <a:solidFill>
                    <a:srgbClr val="000000"/>
                  </a:solidFill>
                  <a:latin typeface="Gill Sans MT" panose="020B0502020104020203" pitchFamily="34" charset="0"/>
                </a:rPr>
                <a:t> = </a:t>
              </a:r>
              <a:r>
                <a:rPr lang="en-US" sz="2200" b="0" i="1" dirty="0">
                  <a:solidFill>
                    <a:srgbClr val="000000"/>
                  </a:solidFill>
                  <a:latin typeface="Gill Sans MT" panose="020B0502020104020203" pitchFamily="34" charset="0"/>
                </a:rPr>
                <a:t>value</a:t>
              </a:r>
              <a:r>
                <a:rPr lang="en-US" sz="2000" dirty="0">
                  <a:solidFill>
                    <a:srgbClr val="000000"/>
                  </a:solidFill>
                  <a:latin typeface="Gill Sans MT" panose="020B0502020104020203" pitchFamily="34" charset="0"/>
                </a:rPr>
                <a:t>;</a:t>
              </a:r>
            </a:p>
          </p:txBody>
        </p:sp>
        <p:sp>
          <p:nvSpPr>
            <p:cNvPr id="30728" name="Rectangle 7"/>
            <p:cNvSpPr>
              <a:spLocks noChangeArrowheads="1"/>
            </p:cNvSpPr>
            <p:nvPr/>
          </p:nvSpPr>
          <p:spPr bwMode="auto">
            <a:xfrm>
              <a:off x="304" y="1432"/>
              <a:ext cx="5120" cy="271"/>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The most common form of a variable declaration is</a:t>
              </a:r>
              <a:endParaRPr lang="en-US" sz="1200" b="0" dirty="0">
                <a:solidFill>
                  <a:srgbClr val="000000"/>
                </a:solidFill>
                <a:latin typeface="Gill Sans MT" panose="020B0502020104020203" pitchFamily="34" charset="0"/>
              </a:endParaRPr>
            </a:p>
          </p:txBody>
        </p:sp>
        <p:sp>
          <p:nvSpPr>
            <p:cNvPr id="30729" name="Rectangle 8"/>
            <p:cNvSpPr>
              <a:spLocks noChangeArrowheads="1"/>
            </p:cNvSpPr>
            <p:nvPr/>
          </p:nvSpPr>
          <p:spPr bwMode="auto">
            <a:xfrm>
              <a:off x="303" y="2347"/>
              <a:ext cx="5121" cy="688"/>
            </a:xfrm>
            <a:prstGeom prst="rect">
              <a:avLst/>
            </a:prstGeom>
            <a:noFill/>
            <a:ln w="9525">
              <a:noFill/>
              <a:miter lim="800000"/>
              <a:headEnd/>
              <a:tailEnd/>
            </a:ln>
          </p:spPr>
          <p:txBody>
            <a:bodyPr>
              <a:prstTxWarp prst="textNoShape">
                <a:avLst/>
              </a:prstTxWarp>
            </a:bodyPr>
            <a:lstStyle/>
            <a:p>
              <a:pPr marL="342900" algn="just">
                <a:lnSpc>
                  <a:spcPct val="90000"/>
                </a:lnSpc>
                <a:spcAft>
                  <a:spcPct val="50000"/>
                </a:spcAft>
              </a:pPr>
              <a:r>
                <a:rPr lang="en-US" sz="2400" b="0" dirty="0">
                  <a:solidFill>
                    <a:srgbClr val="000000"/>
                  </a:solidFill>
                  <a:latin typeface="Gill Sans MT" panose="020B0502020104020203" pitchFamily="34" charset="0"/>
                </a:rPr>
                <a:t>where </a:t>
              </a:r>
              <a:r>
                <a:rPr lang="en-US" sz="2400" b="0" i="1" dirty="0">
                  <a:solidFill>
                    <a:srgbClr val="000000"/>
                  </a:solidFill>
                  <a:latin typeface="Gill Sans MT" panose="020B0502020104020203" pitchFamily="34" charset="0"/>
                </a:rPr>
                <a:t>name</a:t>
              </a:r>
              <a:r>
                <a:rPr lang="en-US" sz="2400" b="0" dirty="0">
                  <a:solidFill>
                    <a:srgbClr val="000000"/>
                  </a:solidFill>
                  <a:latin typeface="Gill Sans MT" panose="020B0502020104020203" pitchFamily="34" charset="0"/>
                </a:rPr>
                <a:t> is an identifier that indicates the name of the variable, and </a:t>
              </a:r>
              <a:r>
                <a:rPr lang="en-US" sz="2400" b="0" i="1" dirty="0">
                  <a:solidFill>
                    <a:srgbClr val="000000"/>
                  </a:solidFill>
                  <a:latin typeface="Gill Sans MT" panose="020B0502020104020203" pitchFamily="34" charset="0"/>
                </a:rPr>
                <a:t>value</a:t>
              </a:r>
              <a:r>
                <a:rPr lang="en-US" sz="2400" b="0" dirty="0">
                  <a:solidFill>
                    <a:srgbClr val="000000"/>
                  </a:solidFill>
                  <a:latin typeface="Gill Sans MT" panose="020B0502020104020203" pitchFamily="34" charset="0"/>
                </a:rPr>
                <a:t> is an expression specifying the initial value.</a:t>
              </a:r>
              <a:endParaRPr lang="en-US" sz="1200" b="0" dirty="0">
                <a:solidFill>
                  <a:srgbClr val="000000"/>
                </a:solidFill>
                <a:latin typeface="Gill Sans MT" panose="020B0502020104020203" pitchFamily="34" charset="0"/>
              </a:endParaRPr>
            </a:p>
          </p:txBody>
        </p:sp>
      </p:grpSp>
      <p:sp>
        <p:nvSpPr>
          <p:cNvPr id="499721" name="Rectangle 9"/>
          <p:cNvSpPr>
            <a:spLocks noChangeArrowheads="1"/>
          </p:cNvSpPr>
          <p:nvPr/>
        </p:nvSpPr>
        <p:spPr bwMode="auto">
          <a:xfrm>
            <a:off x="482600" y="4831357"/>
            <a:ext cx="8128000" cy="12700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Most declarations appear as statements in the body of a function definition.  </a:t>
            </a:r>
            <a:r>
              <a:rPr lang="en-US" sz="2400" b="0" dirty="0">
                <a:solidFill>
                  <a:srgbClr val="FF0000"/>
                </a:solidFill>
                <a:latin typeface="Gill Sans MT" panose="020B0502020104020203" pitchFamily="34" charset="0"/>
              </a:rPr>
              <a:t>Variables declared in this way are called </a:t>
            </a:r>
            <a:r>
              <a:rPr lang="en-US" sz="2400" i="1" dirty="0">
                <a:solidFill>
                  <a:srgbClr val="FF0000"/>
                </a:solidFill>
                <a:latin typeface="Gill Sans MT" panose="020B0502020104020203" pitchFamily="34" charset="0"/>
              </a:rPr>
              <a:t>local variables</a:t>
            </a:r>
            <a:r>
              <a:rPr lang="en-US" sz="2400" b="0" dirty="0">
                <a:solidFill>
                  <a:srgbClr val="FF0000"/>
                </a:solidFill>
                <a:latin typeface="Gill Sans MT" panose="020B0502020104020203" pitchFamily="34" charset="0"/>
              </a:rPr>
              <a:t> and are accessible only inside that function.</a:t>
            </a:r>
          </a:p>
        </p:txBody>
      </p:sp>
      <p:sp>
        <p:nvSpPr>
          <p:cNvPr id="3" name="Slide Number Placeholder 2"/>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23</a:t>
            </a:fld>
            <a:endParaRPr lang="en-US">
              <a:latin typeface="Gill Sans MT" panose="020B0502020104020203" pitchFamily="34" charset="0"/>
            </a:endParaRPr>
          </a:p>
        </p:txBody>
      </p:sp>
    </p:spTree>
    <p:extLst>
      <p:ext uri="{BB962C8B-B14F-4D97-AF65-F5344CB8AC3E}">
        <p14:creationId xmlns:p14="http://schemas.microsoft.com/office/powerpoint/2010/main" val="31013075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97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2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76200"/>
            <a:ext cx="9144000" cy="623047"/>
          </a:xfrm>
          <a:noFill/>
        </p:spPr>
        <p:txBody>
          <a:bodyPr/>
          <a:lstStyle/>
          <a:p>
            <a:r>
              <a:rPr lang="en-US" sz="4000" dirty="0">
                <a:solidFill>
                  <a:srgbClr val="FF0000"/>
                </a:solidFill>
                <a:latin typeface="Gill Sans MT" panose="020B0502020104020203" pitchFamily="34" charset="0"/>
              </a:rPr>
              <a:t>Constant Declarations</a:t>
            </a:r>
            <a:endParaRPr lang="en-US" dirty="0">
              <a:solidFill>
                <a:schemeClr val="tx1"/>
              </a:solidFill>
              <a:latin typeface="Gill Sans MT" panose="020B0502020104020203" pitchFamily="34" charset="0"/>
            </a:endParaRPr>
          </a:p>
        </p:txBody>
      </p:sp>
      <p:sp>
        <p:nvSpPr>
          <p:cNvPr id="30723" name="Rectangle 3"/>
          <p:cNvSpPr>
            <a:spLocks noChangeArrowheads="1"/>
          </p:cNvSpPr>
          <p:nvPr/>
        </p:nvSpPr>
        <p:spPr bwMode="auto">
          <a:xfrm>
            <a:off x="482600" y="1155700"/>
            <a:ext cx="8128000" cy="1054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It is often useful to give names to values that you don’t intend to change while the program runs.  Such values are called </a:t>
            </a:r>
            <a:r>
              <a:rPr lang="en-US" sz="2400" i="1" dirty="0">
                <a:solidFill>
                  <a:srgbClr val="000000"/>
                </a:solidFill>
                <a:latin typeface="Gill Sans MT" panose="020B0502020104020203" pitchFamily="34" charset="0"/>
              </a:rPr>
              <a:t>constants</a:t>
            </a:r>
            <a:r>
              <a:rPr lang="en-US" sz="2400" b="0" i="1" dirty="0">
                <a:solidFill>
                  <a:srgbClr val="000000"/>
                </a:solidFill>
                <a:latin typeface="Gill Sans MT" panose="020B0502020104020203" pitchFamily="34" charset="0"/>
              </a:rPr>
              <a:t>.</a:t>
            </a:r>
            <a:endParaRPr lang="en-US" sz="1200" b="0" i="1" dirty="0">
              <a:solidFill>
                <a:srgbClr val="000000"/>
              </a:solidFill>
              <a:latin typeface="Gill Sans MT" panose="020B0502020104020203" pitchFamily="34" charset="0"/>
            </a:endParaRPr>
          </a:p>
        </p:txBody>
      </p:sp>
      <p:grpSp>
        <p:nvGrpSpPr>
          <p:cNvPr id="2" name="Group 4"/>
          <p:cNvGrpSpPr>
            <a:grpSpLocks/>
          </p:cNvGrpSpPr>
          <p:nvPr/>
        </p:nvGrpSpPr>
        <p:grpSpPr bwMode="auto">
          <a:xfrm>
            <a:off x="481013" y="2298700"/>
            <a:ext cx="8129587" cy="2544765"/>
            <a:chOff x="303" y="1432"/>
            <a:chExt cx="5121" cy="1603"/>
          </a:xfrm>
        </p:grpSpPr>
        <p:sp>
          <p:nvSpPr>
            <p:cNvPr id="30726" name="Rectangle 5"/>
            <p:cNvSpPr>
              <a:spLocks noChangeArrowheads="1"/>
            </p:cNvSpPr>
            <p:nvPr/>
          </p:nvSpPr>
          <p:spPr bwMode="auto">
            <a:xfrm>
              <a:off x="896" y="1787"/>
              <a:ext cx="4128" cy="48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rgbClr val="000000"/>
                </a:solidFill>
                <a:latin typeface="Gill Sans MT" panose="020B0502020104020203" pitchFamily="34" charset="0"/>
              </a:endParaRPr>
            </a:p>
          </p:txBody>
        </p:sp>
        <p:sp>
          <p:nvSpPr>
            <p:cNvPr id="30727" name="Text Box 6"/>
            <p:cNvSpPr txBox="1">
              <a:spLocks noChangeArrowheads="1"/>
            </p:cNvSpPr>
            <p:nvPr/>
          </p:nvSpPr>
          <p:spPr bwMode="auto">
            <a:xfrm>
              <a:off x="1008" y="1868"/>
              <a:ext cx="3936" cy="269"/>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a:solidFill>
                    <a:srgbClr val="000000"/>
                  </a:solidFill>
                  <a:latin typeface="Gill Sans MT" panose="020B0502020104020203" pitchFamily="34" charset="0"/>
                </a:rPr>
                <a:t>const </a:t>
              </a:r>
              <a:r>
                <a:rPr lang="en-US" sz="2200" b="0" i="1" dirty="0">
                  <a:solidFill>
                    <a:srgbClr val="000000"/>
                  </a:solidFill>
                  <a:latin typeface="Gill Sans MT" panose="020B0502020104020203" pitchFamily="34" charset="0"/>
                </a:rPr>
                <a:t>name</a:t>
              </a:r>
              <a:r>
                <a:rPr lang="en-US" sz="2000" dirty="0">
                  <a:solidFill>
                    <a:srgbClr val="000000"/>
                  </a:solidFill>
                  <a:latin typeface="Gill Sans MT" panose="020B0502020104020203" pitchFamily="34" charset="0"/>
                </a:rPr>
                <a:t> = </a:t>
              </a:r>
              <a:r>
                <a:rPr lang="en-US" sz="2200" b="0" i="1" dirty="0">
                  <a:solidFill>
                    <a:srgbClr val="000000"/>
                  </a:solidFill>
                  <a:latin typeface="Gill Sans MT" panose="020B0502020104020203" pitchFamily="34" charset="0"/>
                </a:rPr>
                <a:t>value</a:t>
              </a:r>
              <a:r>
                <a:rPr lang="en-US" sz="2000" dirty="0">
                  <a:solidFill>
                    <a:srgbClr val="000000"/>
                  </a:solidFill>
                  <a:latin typeface="Gill Sans MT" panose="020B0502020104020203" pitchFamily="34" charset="0"/>
                </a:rPr>
                <a:t>;</a:t>
              </a:r>
              <a:endParaRPr lang="en-US" sz="2200" dirty="0">
                <a:solidFill>
                  <a:srgbClr val="000000"/>
                </a:solidFill>
                <a:latin typeface="Gill Sans MT" panose="020B0502020104020203" pitchFamily="34" charset="0"/>
              </a:endParaRPr>
            </a:p>
          </p:txBody>
        </p:sp>
        <p:sp>
          <p:nvSpPr>
            <p:cNvPr id="30728" name="Rectangle 7"/>
            <p:cNvSpPr>
              <a:spLocks noChangeArrowheads="1"/>
            </p:cNvSpPr>
            <p:nvPr/>
          </p:nvSpPr>
          <p:spPr bwMode="auto">
            <a:xfrm>
              <a:off x="304" y="1432"/>
              <a:ext cx="5120" cy="271"/>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A constant declaration is similar to a variable declaration:</a:t>
              </a:r>
              <a:endParaRPr lang="en-US" sz="1200" b="0" dirty="0">
                <a:solidFill>
                  <a:srgbClr val="000000"/>
                </a:solidFill>
                <a:latin typeface="Gill Sans MT" panose="020B0502020104020203" pitchFamily="34" charset="0"/>
              </a:endParaRPr>
            </a:p>
          </p:txBody>
        </p:sp>
        <p:sp>
          <p:nvSpPr>
            <p:cNvPr id="30729" name="Rectangle 8"/>
            <p:cNvSpPr>
              <a:spLocks noChangeArrowheads="1"/>
            </p:cNvSpPr>
            <p:nvPr/>
          </p:nvSpPr>
          <p:spPr bwMode="auto">
            <a:xfrm>
              <a:off x="303" y="2347"/>
              <a:ext cx="5121" cy="688"/>
            </a:xfrm>
            <a:prstGeom prst="rect">
              <a:avLst/>
            </a:prstGeom>
            <a:noFill/>
            <a:ln w="9525">
              <a:noFill/>
              <a:miter lim="800000"/>
              <a:headEnd/>
              <a:tailEnd/>
            </a:ln>
          </p:spPr>
          <p:txBody>
            <a:bodyPr>
              <a:prstTxWarp prst="textNoShape">
                <a:avLst/>
              </a:prstTxWarp>
            </a:bodyPr>
            <a:lstStyle/>
            <a:p>
              <a:pPr marL="342900" algn="just">
                <a:lnSpc>
                  <a:spcPct val="90000"/>
                </a:lnSpc>
                <a:spcAft>
                  <a:spcPct val="50000"/>
                </a:spcAft>
              </a:pPr>
              <a:r>
                <a:rPr lang="en-US" sz="2400" b="0" dirty="0">
                  <a:solidFill>
                    <a:srgbClr val="000000"/>
                  </a:solidFill>
                  <a:latin typeface="Gill Sans MT" panose="020B0502020104020203" pitchFamily="34" charset="0"/>
                </a:rPr>
                <a:t>As before, </a:t>
              </a:r>
              <a:r>
                <a:rPr lang="en-US" sz="2400" i="1" dirty="0">
                  <a:solidFill>
                    <a:srgbClr val="000000"/>
                  </a:solidFill>
                  <a:latin typeface="Gill Sans MT" panose="020B0502020104020203" pitchFamily="34" charset="0"/>
                </a:rPr>
                <a:t>name</a:t>
              </a:r>
              <a:r>
                <a:rPr lang="en-US" sz="2400" dirty="0">
                  <a:solidFill>
                    <a:srgbClr val="000000"/>
                  </a:solidFill>
                  <a:latin typeface="Gill Sans MT" panose="020B0502020104020203" pitchFamily="34" charset="0"/>
                </a:rPr>
                <a:t> is an identifier </a:t>
              </a:r>
              <a:r>
                <a:rPr lang="en-US" sz="2400" b="0" dirty="0">
                  <a:solidFill>
                    <a:srgbClr val="000000"/>
                  </a:solidFill>
                  <a:latin typeface="Gill Sans MT" panose="020B0502020104020203" pitchFamily="34" charset="0"/>
                </a:rPr>
                <a:t>that indicates the name of the constant, and </a:t>
              </a:r>
              <a:r>
                <a:rPr lang="en-US" sz="2400" i="1" dirty="0">
                  <a:solidFill>
                    <a:srgbClr val="000000"/>
                  </a:solidFill>
                  <a:latin typeface="Gill Sans MT" panose="020B0502020104020203" pitchFamily="34" charset="0"/>
                </a:rPr>
                <a:t>value</a:t>
              </a:r>
              <a:r>
                <a:rPr lang="en-US" sz="2400" dirty="0">
                  <a:solidFill>
                    <a:srgbClr val="000000"/>
                  </a:solidFill>
                  <a:latin typeface="Gill Sans MT" panose="020B0502020104020203" pitchFamily="34" charset="0"/>
                </a:rPr>
                <a:t> is an expression specifying its value</a:t>
              </a:r>
              <a:r>
                <a:rPr lang="en-US" sz="2400" b="0" dirty="0">
                  <a:solidFill>
                    <a:srgbClr val="000000"/>
                  </a:solidFill>
                  <a:latin typeface="Gill Sans MT" panose="020B0502020104020203" pitchFamily="34" charset="0"/>
                </a:rPr>
                <a:t>.</a:t>
              </a:r>
              <a:endParaRPr lang="en-US" sz="1200" b="0" dirty="0">
                <a:solidFill>
                  <a:srgbClr val="000000"/>
                </a:solidFill>
                <a:latin typeface="Gill Sans MT" panose="020B0502020104020203" pitchFamily="34" charset="0"/>
              </a:endParaRPr>
            </a:p>
          </p:txBody>
        </p:sp>
      </p:grpSp>
      <p:sp>
        <p:nvSpPr>
          <p:cNvPr id="3" name="Slide Number Placeholder 2"/>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24</a:t>
            </a:fld>
            <a:endParaRPr lang="en-US">
              <a:latin typeface="Gill Sans MT" panose="020B0502020104020203" pitchFamily="34" charset="0"/>
            </a:endParaRPr>
          </a:p>
        </p:txBody>
      </p:sp>
    </p:spTree>
    <p:extLst>
      <p:ext uri="{BB962C8B-B14F-4D97-AF65-F5344CB8AC3E}">
        <p14:creationId xmlns:p14="http://schemas.microsoft.com/office/powerpoint/2010/main" val="10434848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76200"/>
            <a:ext cx="9144000" cy="623047"/>
          </a:xfrm>
          <a:noFill/>
        </p:spPr>
        <p:txBody>
          <a:bodyPr/>
          <a:lstStyle/>
          <a:p>
            <a:r>
              <a:rPr lang="en-US" sz="4000" dirty="0">
                <a:solidFill>
                  <a:srgbClr val="FF0000"/>
                </a:solidFill>
                <a:latin typeface="Gill Sans MT" panose="020B0502020104020203" pitchFamily="34" charset="0"/>
              </a:rPr>
              <a:t>Comparison</a:t>
            </a:r>
            <a:r>
              <a:rPr lang="en-US" dirty="0">
                <a:solidFill>
                  <a:srgbClr val="FF0000"/>
                </a:solidFill>
                <a:latin typeface="Gill Sans MT" panose="020B0502020104020203" pitchFamily="34" charset="0"/>
              </a:rPr>
              <a:t> </a:t>
            </a:r>
            <a:r>
              <a:rPr lang="en-US" sz="4000" dirty="0">
                <a:solidFill>
                  <a:srgbClr val="FF0000"/>
                </a:solidFill>
                <a:latin typeface="Gill Sans MT" panose="020B0502020104020203" pitchFamily="34" charset="0"/>
              </a:rPr>
              <a:t>var, let and const</a:t>
            </a:r>
            <a:endParaRPr lang="en-US" dirty="0">
              <a:solidFill>
                <a:schemeClr val="tx1"/>
              </a:solidFill>
              <a:latin typeface="Gill Sans MT" panose="020B0502020104020203" pitchFamily="34" charset="0"/>
            </a:endParaRPr>
          </a:p>
        </p:txBody>
      </p:sp>
      <p:sp>
        <p:nvSpPr>
          <p:cNvPr id="30723" name="Rectangle 3"/>
          <p:cNvSpPr>
            <a:spLocks noChangeArrowheads="1"/>
          </p:cNvSpPr>
          <p:nvPr/>
        </p:nvSpPr>
        <p:spPr bwMode="auto">
          <a:xfrm>
            <a:off x="482600" y="1155699"/>
            <a:ext cx="8128000" cy="4775317"/>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dirty="0">
                <a:solidFill>
                  <a:srgbClr val="000000"/>
                </a:solidFill>
                <a:latin typeface="Gill Sans MT" panose="020B0502020104020203" pitchFamily="34" charset="0"/>
              </a:rPr>
              <a:t>var</a:t>
            </a:r>
            <a:r>
              <a:rPr lang="en-US" sz="2400" b="0" dirty="0">
                <a:solidFill>
                  <a:srgbClr val="000000"/>
                </a:solidFill>
                <a:latin typeface="Gill Sans MT" panose="020B0502020104020203" pitchFamily="34" charset="0"/>
              </a:rPr>
              <a:t> declarations are </a:t>
            </a:r>
            <a:r>
              <a:rPr lang="en-US" sz="2400" b="0" dirty="0">
                <a:solidFill>
                  <a:srgbClr val="C00000"/>
                </a:solidFill>
                <a:latin typeface="Gill Sans MT" panose="020B0502020104020203" pitchFamily="34" charset="0"/>
              </a:rPr>
              <a:t>globally scoped or function scoped </a:t>
            </a:r>
            <a:r>
              <a:rPr lang="en-US" sz="2400" b="0" dirty="0">
                <a:solidFill>
                  <a:srgbClr val="000000"/>
                </a:solidFill>
                <a:latin typeface="Gill Sans MT" panose="020B0502020104020203" pitchFamily="34" charset="0"/>
              </a:rPr>
              <a:t>while </a:t>
            </a:r>
            <a:r>
              <a:rPr lang="en-US" sz="2400" dirty="0">
                <a:solidFill>
                  <a:srgbClr val="000000"/>
                </a:solidFill>
                <a:latin typeface="Gill Sans MT" panose="020B0502020104020203" pitchFamily="34" charset="0"/>
              </a:rPr>
              <a:t>let</a:t>
            </a:r>
            <a:r>
              <a:rPr lang="en-US" sz="2400" b="0" dirty="0">
                <a:solidFill>
                  <a:srgbClr val="000000"/>
                </a:solidFill>
                <a:latin typeface="Gill Sans MT" panose="020B0502020104020203" pitchFamily="34" charset="0"/>
              </a:rPr>
              <a:t> and </a:t>
            </a:r>
            <a:r>
              <a:rPr lang="en-US" sz="2400" dirty="0">
                <a:solidFill>
                  <a:srgbClr val="000000"/>
                </a:solidFill>
                <a:latin typeface="Gill Sans MT" panose="020B0502020104020203" pitchFamily="34" charset="0"/>
              </a:rPr>
              <a:t>const</a:t>
            </a:r>
            <a:r>
              <a:rPr lang="en-US" sz="2400" b="0" dirty="0">
                <a:solidFill>
                  <a:srgbClr val="000000"/>
                </a:solidFill>
                <a:latin typeface="Gill Sans MT" panose="020B0502020104020203" pitchFamily="34" charset="0"/>
              </a:rPr>
              <a:t> are </a:t>
            </a:r>
            <a:r>
              <a:rPr lang="en-US" sz="2400" b="0" dirty="0">
                <a:solidFill>
                  <a:srgbClr val="C00000"/>
                </a:solidFill>
                <a:latin typeface="Gill Sans MT" panose="020B0502020104020203" pitchFamily="34" charset="0"/>
              </a:rPr>
              <a:t>block scoped</a:t>
            </a:r>
            <a:r>
              <a:rPr lang="en-US" sz="2400" b="0" dirty="0">
                <a:solidFill>
                  <a:srgbClr val="000000"/>
                </a:solidFill>
                <a:latin typeface="Gill Sans MT" panose="020B0502020104020203" pitchFamily="34" charset="0"/>
              </a:rPr>
              <a:t>.</a:t>
            </a:r>
          </a:p>
          <a:p>
            <a:pPr marL="342900" indent="-342900" algn="just">
              <a:lnSpc>
                <a:spcPct val="90000"/>
              </a:lnSpc>
              <a:spcAft>
                <a:spcPct val="50000"/>
              </a:spcAft>
              <a:buFontTx/>
              <a:buChar char="•"/>
            </a:pPr>
            <a:r>
              <a:rPr lang="en-US" sz="2400" dirty="0">
                <a:solidFill>
                  <a:srgbClr val="000000"/>
                </a:solidFill>
                <a:latin typeface="Gill Sans MT" panose="020B0502020104020203" pitchFamily="34" charset="0"/>
              </a:rPr>
              <a:t>var</a:t>
            </a:r>
            <a:r>
              <a:rPr lang="en-US" sz="2400" b="0" dirty="0">
                <a:solidFill>
                  <a:srgbClr val="000000"/>
                </a:solidFill>
                <a:latin typeface="Gill Sans MT" panose="020B0502020104020203" pitchFamily="34" charset="0"/>
              </a:rPr>
              <a:t> variables can be </a:t>
            </a:r>
            <a:r>
              <a:rPr lang="en-US" sz="2400" b="0" dirty="0">
                <a:solidFill>
                  <a:srgbClr val="C00000"/>
                </a:solidFill>
                <a:latin typeface="Gill Sans MT" panose="020B0502020104020203" pitchFamily="34" charset="0"/>
              </a:rPr>
              <a:t>updated and re-declared within its scope;</a:t>
            </a:r>
            <a:r>
              <a:rPr lang="en-US" sz="2400" b="0" dirty="0">
                <a:solidFill>
                  <a:srgbClr val="000000"/>
                </a:solidFill>
                <a:latin typeface="Gill Sans MT" panose="020B0502020104020203" pitchFamily="34" charset="0"/>
              </a:rPr>
              <a:t> </a:t>
            </a:r>
            <a:r>
              <a:rPr lang="en-US" sz="2400" dirty="0">
                <a:solidFill>
                  <a:srgbClr val="000000"/>
                </a:solidFill>
                <a:latin typeface="Gill Sans MT" panose="020B0502020104020203" pitchFamily="34" charset="0"/>
              </a:rPr>
              <a:t>let</a:t>
            </a:r>
            <a:r>
              <a:rPr lang="en-US" sz="2400" b="0" dirty="0">
                <a:solidFill>
                  <a:srgbClr val="000000"/>
                </a:solidFill>
                <a:latin typeface="Gill Sans MT" panose="020B0502020104020203" pitchFamily="34" charset="0"/>
              </a:rPr>
              <a:t> </a:t>
            </a:r>
            <a:r>
              <a:rPr lang="en-US" sz="2400" b="0" dirty="0">
                <a:solidFill>
                  <a:srgbClr val="C00000"/>
                </a:solidFill>
                <a:latin typeface="Gill Sans MT" panose="020B0502020104020203" pitchFamily="34" charset="0"/>
              </a:rPr>
              <a:t>variables can be updated but not re-declared</a:t>
            </a:r>
            <a:r>
              <a:rPr lang="en-US" sz="2400" b="0" dirty="0">
                <a:solidFill>
                  <a:srgbClr val="000000"/>
                </a:solidFill>
                <a:latin typeface="Gill Sans MT" panose="020B0502020104020203" pitchFamily="34" charset="0"/>
              </a:rPr>
              <a:t>; </a:t>
            </a:r>
            <a:r>
              <a:rPr lang="en-US" sz="2400" dirty="0">
                <a:solidFill>
                  <a:srgbClr val="000000"/>
                </a:solidFill>
                <a:latin typeface="Gill Sans MT" panose="020B0502020104020203" pitchFamily="34" charset="0"/>
              </a:rPr>
              <a:t>const</a:t>
            </a:r>
            <a:r>
              <a:rPr lang="en-US" sz="2400" b="0" dirty="0">
                <a:solidFill>
                  <a:srgbClr val="000000"/>
                </a:solidFill>
                <a:latin typeface="Gill Sans MT" panose="020B0502020104020203" pitchFamily="34" charset="0"/>
              </a:rPr>
              <a:t> variables can </a:t>
            </a:r>
            <a:r>
              <a:rPr lang="en-US" sz="2400" b="0" dirty="0">
                <a:solidFill>
                  <a:srgbClr val="C00000"/>
                </a:solidFill>
                <a:latin typeface="Gill Sans MT" panose="020B0502020104020203" pitchFamily="34" charset="0"/>
              </a:rPr>
              <a:t>neither be updated nor re-declared</a:t>
            </a:r>
            <a:r>
              <a:rPr lang="en-US" sz="2400" b="0" dirty="0">
                <a:solidFill>
                  <a:srgbClr val="000000"/>
                </a:solidFill>
                <a:latin typeface="Gill Sans MT" panose="020B0502020104020203" pitchFamily="34" charset="0"/>
              </a:rPr>
              <a:t>.</a:t>
            </a:r>
          </a:p>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They are all hoisted to the top of their scope. But while </a:t>
            </a:r>
            <a:r>
              <a:rPr lang="en-US" sz="2400" dirty="0">
                <a:solidFill>
                  <a:srgbClr val="000000"/>
                </a:solidFill>
                <a:latin typeface="Gill Sans MT" panose="020B0502020104020203" pitchFamily="34" charset="0"/>
              </a:rPr>
              <a:t>var</a:t>
            </a:r>
            <a:r>
              <a:rPr lang="en-US" sz="2400" b="0" dirty="0">
                <a:solidFill>
                  <a:srgbClr val="000000"/>
                </a:solidFill>
                <a:latin typeface="Gill Sans MT" panose="020B0502020104020203" pitchFamily="34" charset="0"/>
              </a:rPr>
              <a:t> variables are </a:t>
            </a:r>
            <a:r>
              <a:rPr lang="en-US" sz="2400" b="0" dirty="0">
                <a:solidFill>
                  <a:srgbClr val="C00000"/>
                </a:solidFill>
                <a:latin typeface="Gill Sans MT" panose="020B0502020104020203" pitchFamily="34" charset="0"/>
              </a:rPr>
              <a:t>initialized with undefined</a:t>
            </a:r>
            <a:r>
              <a:rPr lang="en-US" sz="2400" b="0" dirty="0">
                <a:solidFill>
                  <a:srgbClr val="000000"/>
                </a:solidFill>
                <a:latin typeface="Gill Sans MT" panose="020B0502020104020203" pitchFamily="34" charset="0"/>
              </a:rPr>
              <a:t>, </a:t>
            </a:r>
            <a:r>
              <a:rPr lang="en-US" sz="2400" dirty="0">
                <a:solidFill>
                  <a:srgbClr val="000000"/>
                </a:solidFill>
                <a:latin typeface="Gill Sans MT" panose="020B0502020104020203" pitchFamily="34" charset="0"/>
              </a:rPr>
              <a:t>let</a:t>
            </a:r>
            <a:r>
              <a:rPr lang="en-US" sz="2400" b="0" dirty="0">
                <a:solidFill>
                  <a:srgbClr val="000000"/>
                </a:solidFill>
                <a:latin typeface="Gill Sans MT" panose="020B0502020104020203" pitchFamily="34" charset="0"/>
              </a:rPr>
              <a:t> and </a:t>
            </a:r>
            <a:r>
              <a:rPr lang="en-US" sz="2400" dirty="0">
                <a:solidFill>
                  <a:srgbClr val="000000"/>
                </a:solidFill>
                <a:latin typeface="Gill Sans MT" panose="020B0502020104020203" pitchFamily="34" charset="0"/>
              </a:rPr>
              <a:t>const</a:t>
            </a:r>
            <a:r>
              <a:rPr lang="en-US" sz="2400" b="0" dirty="0">
                <a:solidFill>
                  <a:srgbClr val="000000"/>
                </a:solidFill>
                <a:latin typeface="Gill Sans MT" panose="020B0502020104020203" pitchFamily="34" charset="0"/>
              </a:rPr>
              <a:t> variables are </a:t>
            </a:r>
            <a:r>
              <a:rPr lang="en-US" sz="2400" b="0" dirty="0">
                <a:solidFill>
                  <a:srgbClr val="C00000"/>
                </a:solidFill>
                <a:latin typeface="Gill Sans MT" panose="020B0502020104020203" pitchFamily="34" charset="0"/>
              </a:rPr>
              <a:t>not initialized</a:t>
            </a:r>
            <a:r>
              <a:rPr lang="en-US" sz="2400" b="0" dirty="0">
                <a:solidFill>
                  <a:srgbClr val="000000"/>
                </a:solidFill>
                <a:latin typeface="Gill Sans MT" panose="020B0502020104020203" pitchFamily="34" charset="0"/>
              </a:rPr>
              <a:t>.</a:t>
            </a:r>
          </a:p>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While </a:t>
            </a:r>
            <a:r>
              <a:rPr lang="en-US" sz="2400" dirty="0">
                <a:solidFill>
                  <a:srgbClr val="000000"/>
                </a:solidFill>
                <a:latin typeface="Gill Sans MT" panose="020B0502020104020203" pitchFamily="34" charset="0"/>
              </a:rPr>
              <a:t>var</a:t>
            </a:r>
            <a:r>
              <a:rPr lang="en-US" sz="2400" b="0" dirty="0">
                <a:solidFill>
                  <a:srgbClr val="000000"/>
                </a:solidFill>
                <a:latin typeface="Gill Sans MT" panose="020B0502020104020203" pitchFamily="34" charset="0"/>
              </a:rPr>
              <a:t> and </a:t>
            </a:r>
            <a:r>
              <a:rPr lang="en-US" sz="2400" dirty="0">
                <a:solidFill>
                  <a:srgbClr val="000000"/>
                </a:solidFill>
                <a:latin typeface="Gill Sans MT" panose="020B0502020104020203" pitchFamily="34" charset="0"/>
              </a:rPr>
              <a:t>let</a:t>
            </a:r>
            <a:r>
              <a:rPr lang="en-US" sz="2400" b="0" dirty="0">
                <a:solidFill>
                  <a:srgbClr val="000000"/>
                </a:solidFill>
                <a:latin typeface="Gill Sans MT" panose="020B0502020104020203" pitchFamily="34" charset="0"/>
              </a:rPr>
              <a:t> can be </a:t>
            </a:r>
            <a:r>
              <a:rPr lang="en-US" sz="2400" b="0" dirty="0">
                <a:solidFill>
                  <a:srgbClr val="C00000"/>
                </a:solidFill>
                <a:latin typeface="Gill Sans MT" panose="020B0502020104020203" pitchFamily="34" charset="0"/>
              </a:rPr>
              <a:t>declared without being initialized</a:t>
            </a:r>
            <a:r>
              <a:rPr lang="en-US" sz="2400" b="0" dirty="0">
                <a:solidFill>
                  <a:srgbClr val="000000"/>
                </a:solidFill>
                <a:latin typeface="Gill Sans MT" panose="020B0502020104020203" pitchFamily="34" charset="0"/>
              </a:rPr>
              <a:t>, </a:t>
            </a:r>
            <a:r>
              <a:rPr lang="en-US" sz="2400" dirty="0">
                <a:solidFill>
                  <a:srgbClr val="000000"/>
                </a:solidFill>
                <a:latin typeface="Gill Sans MT" panose="020B0502020104020203" pitchFamily="34" charset="0"/>
              </a:rPr>
              <a:t>const</a:t>
            </a:r>
            <a:r>
              <a:rPr lang="en-US" sz="2400" b="0" dirty="0">
                <a:solidFill>
                  <a:srgbClr val="000000"/>
                </a:solidFill>
                <a:latin typeface="Gill Sans MT" panose="020B0502020104020203" pitchFamily="34" charset="0"/>
              </a:rPr>
              <a:t> must be </a:t>
            </a:r>
            <a:r>
              <a:rPr lang="en-US" sz="2400" b="0" dirty="0">
                <a:solidFill>
                  <a:srgbClr val="C00000"/>
                </a:solidFill>
                <a:latin typeface="Gill Sans MT" panose="020B0502020104020203" pitchFamily="34" charset="0"/>
              </a:rPr>
              <a:t>initialized during declaration</a:t>
            </a:r>
            <a:r>
              <a:rPr lang="en-US" sz="2400" b="0" dirty="0">
                <a:solidFill>
                  <a:srgbClr val="000000"/>
                </a:solidFill>
                <a:latin typeface="Gill Sans MT" panose="020B0502020104020203" pitchFamily="34" charset="0"/>
              </a:rPr>
              <a:t>.</a:t>
            </a:r>
          </a:p>
          <a:p>
            <a:pPr marL="342900" indent="-342900" algn="just">
              <a:lnSpc>
                <a:spcPct val="90000"/>
              </a:lnSpc>
              <a:spcAft>
                <a:spcPct val="50000"/>
              </a:spcAft>
              <a:buFontTx/>
              <a:buChar char="•"/>
            </a:pPr>
            <a:endParaRPr lang="en-US" sz="1200" b="0" dirty="0">
              <a:solidFill>
                <a:srgbClr val="000000"/>
              </a:solidFill>
              <a:latin typeface="Gill Sans MT" panose="020B0502020104020203" pitchFamily="34" charset="0"/>
            </a:endParaRPr>
          </a:p>
        </p:txBody>
      </p:sp>
      <p:sp>
        <p:nvSpPr>
          <p:cNvPr id="3" name="Slide Number Placeholder 2"/>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25</a:t>
            </a:fld>
            <a:endParaRPr lang="en-US">
              <a:latin typeface="Gill Sans MT" panose="020B0502020104020203" pitchFamily="34" charset="0"/>
            </a:endParaRPr>
          </a:p>
        </p:txBody>
      </p:sp>
    </p:spTree>
    <p:extLst>
      <p:ext uri="{BB962C8B-B14F-4D97-AF65-F5344CB8AC3E}">
        <p14:creationId xmlns:p14="http://schemas.microsoft.com/office/powerpoint/2010/main" val="27598370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76200"/>
            <a:ext cx="9144000" cy="690282"/>
          </a:xfrm>
          <a:noFill/>
        </p:spPr>
        <p:txBody>
          <a:bodyPr/>
          <a:lstStyle/>
          <a:p>
            <a:r>
              <a:rPr lang="en-US" sz="4000" dirty="0">
                <a:solidFill>
                  <a:srgbClr val="FF0000"/>
                </a:solidFill>
              </a:rPr>
              <a:t>Naming Conventions</a:t>
            </a:r>
            <a:endParaRPr lang="en-US" dirty="0">
              <a:solidFill>
                <a:schemeClr val="tx1"/>
              </a:solidFill>
            </a:endParaRPr>
          </a:p>
        </p:txBody>
      </p:sp>
      <p:sp>
        <p:nvSpPr>
          <p:cNvPr id="30723" name="Rectangle 3"/>
          <p:cNvSpPr>
            <a:spLocks noChangeArrowheads="1"/>
          </p:cNvSpPr>
          <p:nvPr/>
        </p:nvSpPr>
        <p:spPr bwMode="auto">
          <a:xfrm>
            <a:off x="0" y="922532"/>
            <a:ext cx="8861612" cy="54737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In JavaScript, all names must conform to the syntactic rules for identifiers, which means that the first character must be a letter([a-z, A-Z]), or underscore(_), or dollar($) and the remaining characters must be letters, digits, or the underscore character.</a:t>
            </a:r>
          </a:p>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Beyond these rules that apply to all JavaScript names, there are several conventions that programmers use to make their identifier names easier to recognize:</a:t>
            </a:r>
          </a:p>
          <a:p>
            <a:pPr marL="800100" lvl="1" indent="-342900" algn="just">
              <a:lnSpc>
                <a:spcPct val="90000"/>
              </a:lnSpc>
              <a:spcAft>
                <a:spcPct val="50000"/>
              </a:spcAft>
              <a:buFont typeface="Lucida Grande"/>
              <a:buChar char="–"/>
            </a:pPr>
            <a:r>
              <a:rPr lang="en-US" sz="2200" b="0" dirty="0">
                <a:solidFill>
                  <a:srgbClr val="000000"/>
                </a:solidFill>
                <a:latin typeface="Gill Sans MT" panose="020B0502020104020203" pitchFamily="34" charset="0"/>
              </a:rPr>
              <a:t>Variable names and function names </a:t>
            </a:r>
            <a:r>
              <a:rPr lang="en-US" sz="2200" b="0" dirty="0">
                <a:solidFill>
                  <a:srgbClr val="FF0000"/>
                </a:solidFill>
                <a:latin typeface="Gill Sans MT" panose="020B0502020104020203" pitchFamily="34" charset="0"/>
              </a:rPr>
              <a:t>begin with a lowercase letter</a:t>
            </a:r>
            <a:r>
              <a:rPr lang="en-US" sz="2200" b="0" dirty="0">
                <a:solidFill>
                  <a:srgbClr val="000000"/>
                </a:solidFill>
                <a:latin typeface="Gill Sans MT" panose="020B0502020104020203" pitchFamily="34" charset="0"/>
              </a:rPr>
              <a:t>.  If a name consists of </a:t>
            </a:r>
            <a:r>
              <a:rPr lang="en-US" sz="2200" b="0" dirty="0">
                <a:solidFill>
                  <a:srgbClr val="FF0000"/>
                </a:solidFill>
                <a:latin typeface="Gill Sans MT" panose="020B0502020104020203" pitchFamily="34" charset="0"/>
              </a:rPr>
              <a:t>more than one word, the first letter in each word is capitalized</a:t>
            </a:r>
            <a:r>
              <a:rPr lang="en-US" sz="2200" b="0" dirty="0">
                <a:solidFill>
                  <a:srgbClr val="000000"/>
                </a:solidFill>
                <a:latin typeface="Gill Sans MT" panose="020B0502020104020203" pitchFamily="34" charset="0"/>
              </a:rPr>
              <a:t>, as in </a:t>
            </a:r>
            <a:r>
              <a:rPr lang="en-US" sz="2000" dirty="0" err="1">
                <a:solidFill>
                  <a:srgbClr val="000000"/>
                </a:solidFill>
                <a:latin typeface="Gill Sans MT" panose="020B0502020104020203" pitchFamily="34" charset="0"/>
                <a:cs typeface="Courier New"/>
              </a:rPr>
              <a:t>numberOfStudents</a:t>
            </a:r>
            <a:r>
              <a:rPr lang="en-US" sz="2200" b="0" dirty="0">
                <a:solidFill>
                  <a:srgbClr val="000000"/>
                </a:solidFill>
                <a:latin typeface="Gill Sans MT" panose="020B0502020104020203" pitchFamily="34" charset="0"/>
              </a:rPr>
              <a:t>.  This convention is </a:t>
            </a:r>
            <a:r>
              <a:rPr lang="en-US" sz="2200" b="0" dirty="0">
                <a:solidFill>
                  <a:srgbClr val="FF0000"/>
                </a:solidFill>
                <a:latin typeface="Gill Sans MT" panose="020B0502020104020203" pitchFamily="34" charset="0"/>
              </a:rPr>
              <a:t>called </a:t>
            </a:r>
            <a:r>
              <a:rPr lang="en-US" sz="2200" i="1" dirty="0">
                <a:solidFill>
                  <a:srgbClr val="FF0000"/>
                </a:solidFill>
                <a:latin typeface="Gill Sans MT" panose="020B0502020104020203" pitchFamily="34" charset="0"/>
              </a:rPr>
              <a:t>camel case</a:t>
            </a:r>
            <a:r>
              <a:rPr lang="en-US" sz="2200" b="0" i="1" dirty="0">
                <a:solidFill>
                  <a:srgbClr val="000000"/>
                </a:solidFill>
                <a:latin typeface="Gill Sans MT" panose="020B0502020104020203" pitchFamily="34" charset="0"/>
              </a:rPr>
              <a:t>.</a:t>
            </a:r>
          </a:p>
          <a:p>
            <a:pPr marL="800100" lvl="1" indent="-342900" algn="just">
              <a:lnSpc>
                <a:spcPct val="90000"/>
              </a:lnSpc>
              <a:spcAft>
                <a:spcPct val="50000"/>
              </a:spcAft>
              <a:buFont typeface="Lucida Grande"/>
              <a:buChar char="–"/>
            </a:pPr>
            <a:r>
              <a:rPr lang="en-US" sz="2200" b="0" dirty="0">
                <a:solidFill>
                  <a:srgbClr val="FF0000"/>
                </a:solidFill>
                <a:latin typeface="Gill Sans MT" panose="020B0502020104020203" pitchFamily="34" charset="0"/>
                <a:cs typeface="Times New Roman"/>
              </a:rPr>
              <a:t>Class names and program names </a:t>
            </a:r>
            <a:r>
              <a:rPr lang="en-US" sz="2200" b="0" dirty="0">
                <a:solidFill>
                  <a:srgbClr val="000000"/>
                </a:solidFill>
                <a:latin typeface="Gill Sans MT" panose="020B0502020104020203" pitchFamily="34" charset="0"/>
                <a:cs typeface="Times New Roman"/>
              </a:rPr>
              <a:t>begin with an uppercase letter.</a:t>
            </a:r>
          </a:p>
          <a:p>
            <a:pPr marL="800100" lvl="1" indent="-342900" algn="just">
              <a:lnSpc>
                <a:spcPct val="90000"/>
              </a:lnSpc>
              <a:spcAft>
                <a:spcPct val="50000"/>
              </a:spcAft>
              <a:buFont typeface="Lucida Grande"/>
              <a:buChar char="–"/>
            </a:pPr>
            <a:r>
              <a:rPr lang="en-US" sz="2200" b="0" dirty="0">
                <a:solidFill>
                  <a:srgbClr val="000000"/>
                </a:solidFill>
                <a:latin typeface="Gill Sans MT" panose="020B0502020104020203" pitchFamily="34" charset="0"/>
                <a:cs typeface="Times New Roman"/>
              </a:rPr>
              <a:t>Constant names are written entirely in uppercase and use the underscore character to separate words, as in </a:t>
            </a:r>
            <a:r>
              <a:rPr lang="en-US" sz="2000" dirty="0">
                <a:solidFill>
                  <a:srgbClr val="000000"/>
                </a:solidFill>
                <a:latin typeface="Gill Sans MT" panose="020B0502020104020203" pitchFamily="34" charset="0"/>
                <a:cs typeface="Courier New"/>
              </a:rPr>
              <a:t>MAX_HEADROOM</a:t>
            </a:r>
            <a:r>
              <a:rPr lang="en-US" sz="2200" b="0" dirty="0">
                <a:solidFill>
                  <a:srgbClr val="000000"/>
                </a:solidFill>
                <a:latin typeface="Gill Sans MT" panose="020B0502020104020203" pitchFamily="34" charset="0"/>
              </a:rPr>
              <a:t>. </a:t>
            </a:r>
            <a:endParaRPr lang="en-US" sz="2200" b="0" dirty="0">
              <a:solidFill>
                <a:srgbClr val="000000"/>
              </a:solidFill>
              <a:latin typeface="Gill Sans MT" panose="020B0502020104020203" pitchFamily="34" charset="0"/>
              <a:cs typeface="Times New Roman"/>
            </a:endParaRPr>
          </a:p>
          <a:p>
            <a:pPr marL="800100" lvl="1" indent="-342900" algn="just">
              <a:lnSpc>
                <a:spcPct val="90000"/>
              </a:lnSpc>
              <a:spcAft>
                <a:spcPct val="50000"/>
              </a:spcAft>
              <a:buFont typeface="Lucida Grande"/>
              <a:buChar char="–"/>
            </a:pPr>
            <a:endParaRPr lang="en-US" sz="2200" b="0" dirty="0">
              <a:solidFill>
                <a:srgbClr val="000000"/>
              </a:solidFill>
              <a:latin typeface="Gill Sans MT" panose="020B0502020104020203" pitchFamily="34" charset="0"/>
              <a:cs typeface="Times New Roman"/>
            </a:endParaRP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26</a:t>
            </a:fld>
            <a:endParaRPr lang="en-US"/>
          </a:p>
        </p:txBody>
      </p:sp>
    </p:spTree>
    <p:extLst>
      <p:ext uri="{BB962C8B-B14F-4D97-AF65-F5344CB8AC3E}">
        <p14:creationId xmlns:p14="http://schemas.microsoft.com/office/powerpoint/2010/main" val="25905378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76200"/>
            <a:ext cx="9144000" cy="752475"/>
          </a:xfrm>
          <a:noFill/>
        </p:spPr>
        <p:txBody>
          <a:bodyPr/>
          <a:lstStyle/>
          <a:p>
            <a:r>
              <a:rPr lang="en-US" sz="4000" dirty="0">
                <a:solidFill>
                  <a:srgbClr val="FF0000"/>
                </a:solidFill>
                <a:latin typeface="Gill Sans MT" panose="020B0502020104020203" pitchFamily="34" charset="0"/>
              </a:rPr>
              <a:t>Precedence</a:t>
            </a:r>
            <a:endParaRPr lang="en-US" dirty="0">
              <a:solidFill>
                <a:schemeClr val="tx1"/>
              </a:solidFill>
              <a:latin typeface="Gill Sans MT" panose="020B0502020104020203" pitchFamily="34" charset="0"/>
            </a:endParaRPr>
          </a:p>
        </p:txBody>
      </p:sp>
      <p:sp>
        <p:nvSpPr>
          <p:cNvPr id="43011" name="Rectangle 3"/>
          <p:cNvSpPr>
            <a:spLocks noChangeArrowheads="1"/>
          </p:cNvSpPr>
          <p:nvPr/>
        </p:nvSpPr>
        <p:spPr bwMode="auto">
          <a:xfrm>
            <a:off x="482600" y="912406"/>
            <a:ext cx="8128000" cy="118745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If an expression contains more than one operator, JavaScript uses </a:t>
            </a:r>
            <a:r>
              <a:rPr lang="en-US" sz="2400" i="1" dirty="0">
                <a:solidFill>
                  <a:srgbClr val="000000"/>
                </a:solidFill>
                <a:latin typeface="Gill Sans MT" panose="020B0502020104020203" pitchFamily="34" charset="0"/>
              </a:rPr>
              <a:t>precedence rules</a:t>
            </a:r>
            <a:r>
              <a:rPr lang="en-US" sz="2400" b="0" dirty="0">
                <a:solidFill>
                  <a:srgbClr val="000000"/>
                </a:solidFill>
                <a:latin typeface="Gill Sans MT" panose="020B0502020104020203" pitchFamily="34" charset="0"/>
              </a:rPr>
              <a:t> to determine the evaluation order.  The arithmetic operators have the following relative precedence:</a:t>
            </a:r>
          </a:p>
        </p:txBody>
      </p:sp>
      <p:sp>
        <p:nvSpPr>
          <p:cNvPr id="43012" name="Rectangle 4"/>
          <p:cNvSpPr>
            <a:spLocks noChangeArrowheads="1"/>
          </p:cNvSpPr>
          <p:nvPr/>
        </p:nvSpPr>
        <p:spPr bwMode="auto">
          <a:xfrm>
            <a:off x="2667000" y="2476500"/>
            <a:ext cx="3810000" cy="533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85000"/>
              </a:lnSpc>
            </a:pPr>
            <a:r>
              <a:rPr lang="en-US" sz="2000" b="0" i="1" dirty="0">
                <a:solidFill>
                  <a:srgbClr val="000000"/>
                </a:solidFill>
                <a:latin typeface="Gill Sans MT" panose="020B0502020104020203" pitchFamily="34" charset="0"/>
              </a:rPr>
              <a:t>      unary</a:t>
            </a:r>
            <a:r>
              <a:rPr lang="en-US" sz="2400" b="0" dirty="0">
                <a:solidFill>
                  <a:srgbClr val="000000"/>
                </a:solidFill>
                <a:latin typeface="Gill Sans MT" panose="020B0502020104020203" pitchFamily="34" charset="0"/>
              </a:rPr>
              <a:t> </a:t>
            </a:r>
            <a:r>
              <a:rPr lang="en-US" sz="2200" b="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a:t>
            </a:r>
          </a:p>
        </p:txBody>
      </p:sp>
      <p:sp>
        <p:nvSpPr>
          <p:cNvPr id="43013" name="Rectangle 5"/>
          <p:cNvSpPr>
            <a:spLocks noChangeArrowheads="1"/>
          </p:cNvSpPr>
          <p:nvPr/>
        </p:nvSpPr>
        <p:spPr bwMode="auto">
          <a:xfrm>
            <a:off x="2667000" y="3009900"/>
            <a:ext cx="3810000" cy="533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r>
              <a:rPr lang="en-US" sz="2000" dirty="0">
                <a:solidFill>
                  <a:srgbClr val="000000"/>
                </a:solidFill>
                <a:latin typeface="Gill Sans MT" panose="020B0502020104020203" pitchFamily="34" charset="0"/>
              </a:rPr>
              <a:t>*    /    %</a:t>
            </a:r>
          </a:p>
        </p:txBody>
      </p:sp>
      <p:sp>
        <p:nvSpPr>
          <p:cNvPr id="43014" name="Rectangle 6"/>
          <p:cNvSpPr>
            <a:spLocks noChangeArrowheads="1"/>
          </p:cNvSpPr>
          <p:nvPr/>
        </p:nvSpPr>
        <p:spPr bwMode="auto">
          <a:xfrm>
            <a:off x="2667000" y="3543300"/>
            <a:ext cx="3810000" cy="533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r>
              <a:rPr lang="en-US" sz="2000">
                <a:solidFill>
                  <a:srgbClr val="000000"/>
                </a:solidFill>
                <a:latin typeface="Gill Sans MT" panose="020B0502020104020203" pitchFamily="34" charset="0"/>
              </a:rPr>
              <a:t>+    -</a:t>
            </a:r>
            <a:endParaRPr lang="en-US" sz="2000" b="0">
              <a:solidFill>
                <a:srgbClr val="000000"/>
              </a:solidFill>
              <a:latin typeface="Gill Sans MT" panose="020B0502020104020203" pitchFamily="34" charset="0"/>
            </a:endParaRPr>
          </a:p>
        </p:txBody>
      </p:sp>
      <p:sp>
        <p:nvSpPr>
          <p:cNvPr id="43015" name="Rectangle 7"/>
          <p:cNvSpPr>
            <a:spLocks noChangeArrowheads="1"/>
          </p:cNvSpPr>
          <p:nvPr/>
        </p:nvSpPr>
        <p:spPr bwMode="auto">
          <a:xfrm>
            <a:off x="6629400" y="2362200"/>
            <a:ext cx="1066800" cy="396875"/>
          </a:xfrm>
          <a:prstGeom prst="rect">
            <a:avLst/>
          </a:prstGeom>
          <a:noFill/>
          <a:ln w="9525">
            <a:noFill/>
            <a:miter lim="800000"/>
            <a:headEnd/>
            <a:tailEnd/>
          </a:ln>
        </p:spPr>
        <p:txBody>
          <a:bodyPr>
            <a:prstTxWarp prst="textNoShape">
              <a:avLst/>
            </a:prstTxWarp>
            <a:spAutoFit/>
          </a:bodyPr>
          <a:lstStyle/>
          <a:p>
            <a:pPr algn="ctr"/>
            <a:r>
              <a:rPr lang="en-US" sz="2000" b="0" i="1" dirty="0">
                <a:solidFill>
                  <a:srgbClr val="000000"/>
                </a:solidFill>
                <a:latin typeface="Gill Sans MT" panose="020B0502020104020203" pitchFamily="34" charset="0"/>
              </a:rPr>
              <a:t>highest</a:t>
            </a:r>
          </a:p>
        </p:txBody>
      </p:sp>
      <p:sp>
        <p:nvSpPr>
          <p:cNvPr id="43016" name="Rectangle 8"/>
          <p:cNvSpPr>
            <a:spLocks noChangeArrowheads="1"/>
          </p:cNvSpPr>
          <p:nvPr/>
        </p:nvSpPr>
        <p:spPr bwMode="auto">
          <a:xfrm>
            <a:off x="6629400" y="3771900"/>
            <a:ext cx="1066800" cy="396875"/>
          </a:xfrm>
          <a:prstGeom prst="rect">
            <a:avLst/>
          </a:prstGeom>
          <a:noFill/>
          <a:ln w="9525">
            <a:noFill/>
            <a:miter lim="800000"/>
            <a:headEnd/>
            <a:tailEnd/>
          </a:ln>
        </p:spPr>
        <p:txBody>
          <a:bodyPr>
            <a:prstTxWarp prst="textNoShape">
              <a:avLst/>
            </a:prstTxWarp>
            <a:spAutoFit/>
          </a:bodyPr>
          <a:lstStyle/>
          <a:p>
            <a:pPr algn="ctr"/>
            <a:r>
              <a:rPr lang="en-US" sz="2000" b="0" i="1">
                <a:solidFill>
                  <a:srgbClr val="000000"/>
                </a:solidFill>
                <a:latin typeface="Gill Sans MT" panose="020B0502020104020203" pitchFamily="34" charset="0"/>
              </a:rPr>
              <a:t>lowest</a:t>
            </a:r>
          </a:p>
        </p:txBody>
      </p:sp>
      <p:cxnSp>
        <p:nvCxnSpPr>
          <p:cNvPr id="43017" name="AutoShape 9"/>
          <p:cNvCxnSpPr>
            <a:cxnSpLocks noChangeShapeType="1"/>
          </p:cNvCxnSpPr>
          <p:nvPr/>
        </p:nvCxnSpPr>
        <p:spPr bwMode="auto">
          <a:xfrm>
            <a:off x="7162800" y="2719388"/>
            <a:ext cx="1588" cy="1122362"/>
          </a:xfrm>
          <a:prstGeom prst="straightConnector1">
            <a:avLst/>
          </a:prstGeom>
          <a:noFill/>
          <a:ln w="9525">
            <a:solidFill>
              <a:schemeClr val="tx1"/>
            </a:solidFill>
            <a:round/>
            <a:headEnd type="triangle" w="med" len="med"/>
            <a:tailEnd type="triangle" w="med" len="med"/>
          </a:ln>
        </p:spPr>
      </p:cxnSp>
      <p:sp>
        <p:nvSpPr>
          <p:cNvPr id="43018" name="Rectangle 10"/>
          <p:cNvSpPr>
            <a:spLocks noChangeArrowheads="1"/>
          </p:cNvSpPr>
          <p:nvPr/>
        </p:nvSpPr>
        <p:spPr bwMode="auto">
          <a:xfrm>
            <a:off x="495300" y="4195252"/>
            <a:ext cx="8128000" cy="1085850"/>
          </a:xfrm>
          <a:prstGeom prst="rect">
            <a:avLst/>
          </a:prstGeom>
          <a:noFill/>
          <a:ln w="9525">
            <a:noFill/>
            <a:miter lim="800000"/>
            <a:headEnd/>
            <a:tailEnd/>
          </a:ln>
        </p:spPr>
        <p:txBody>
          <a:bodyPr>
            <a:prstTxWarp prst="textNoShape">
              <a:avLst/>
            </a:prstTxWarp>
          </a:bodyPr>
          <a:lstStyle/>
          <a:p>
            <a:pPr marL="342900" algn="just">
              <a:lnSpc>
                <a:spcPct val="90000"/>
              </a:lnSpc>
              <a:spcAft>
                <a:spcPct val="50000"/>
              </a:spcAft>
            </a:pPr>
            <a:r>
              <a:rPr lang="en-US" sz="2400" b="0" dirty="0">
                <a:solidFill>
                  <a:srgbClr val="000000"/>
                </a:solidFill>
                <a:latin typeface="Gill Sans MT" panose="020B0502020104020203" pitchFamily="34" charset="0"/>
              </a:rPr>
              <a:t>Thus, JavaScript evaluates unary </a:t>
            </a:r>
            <a:r>
              <a:rPr lang="en-US" sz="200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operators first, then the operators </a:t>
            </a:r>
            <a:r>
              <a:rPr lang="en-US" sz="200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a:t>
            </a:r>
            <a:r>
              <a:rPr lang="en-US" sz="200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and </a:t>
            </a:r>
            <a:r>
              <a:rPr lang="en-US" sz="200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and then the operators </a:t>
            </a:r>
            <a:r>
              <a:rPr lang="en-US" sz="200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and </a:t>
            </a:r>
            <a:r>
              <a:rPr lang="en-US" sz="200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a:t>
            </a:r>
          </a:p>
        </p:txBody>
      </p:sp>
      <p:sp>
        <p:nvSpPr>
          <p:cNvPr id="512011" name="Rectangle 11"/>
          <p:cNvSpPr>
            <a:spLocks noChangeArrowheads="1"/>
          </p:cNvSpPr>
          <p:nvPr/>
        </p:nvSpPr>
        <p:spPr bwMode="auto">
          <a:xfrm>
            <a:off x="482600" y="4982652"/>
            <a:ext cx="8128000" cy="1593850"/>
          </a:xfrm>
          <a:prstGeom prst="rect">
            <a:avLst/>
          </a:prstGeom>
          <a:noFill/>
          <a:ln w="9525">
            <a:noFill/>
            <a:miter lim="800000"/>
            <a:headEnd/>
            <a:tailEnd/>
          </a:ln>
        </p:spPr>
        <p:txBody>
          <a:bodyPr>
            <a:prstTxWarp prst="textNoShape">
              <a:avLst/>
            </a:prstTxWarp>
          </a:bodyPr>
          <a:lstStyle/>
          <a:p>
            <a:pPr marL="342900" indent="-342900" algn="just">
              <a:lnSpc>
                <a:spcPct val="85000"/>
              </a:lnSpc>
              <a:spcAft>
                <a:spcPct val="50000"/>
              </a:spcAft>
              <a:buFontTx/>
              <a:buChar char="•"/>
            </a:pPr>
            <a:r>
              <a:rPr lang="en-US" sz="2400" b="0" dirty="0">
                <a:solidFill>
                  <a:srgbClr val="C00000"/>
                </a:solidFill>
                <a:latin typeface="Gill Sans MT" panose="020B0502020104020203" pitchFamily="34" charset="0"/>
              </a:rPr>
              <a:t>Precedence applies only when two operands compete for the same operator</a:t>
            </a:r>
            <a:r>
              <a:rPr lang="en-US" sz="2400" b="0" dirty="0">
                <a:solidFill>
                  <a:srgbClr val="000000"/>
                </a:solidFill>
                <a:latin typeface="Gill Sans MT" panose="020B0502020104020203" pitchFamily="34" charset="0"/>
              </a:rPr>
              <a:t>.  If the operators are independent, JavaScript evaluates expressions from left to right. Parentheses may be used to change the order of operations.</a:t>
            </a:r>
          </a:p>
          <a:p>
            <a:pPr marL="342900" indent="-342900" algn="just">
              <a:lnSpc>
                <a:spcPct val="85000"/>
              </a:lnSpc>
              <a:spcAft>
                <a:spcPct val="50000"/>
              </a:spcAft>
              <a:buFontTx/>
              <a:buChar char="•"/>
            </a:pPr>
            <a:endParaRPr lang="en-US" sz="2400" b="0" dirty="0">
              <a:solidFill>
                <a:srgbClr val="000000"/>
              </a:solidFill>
              <a:latin typeface="Gill Sans MT" panose="020B0502020104020203" pitchFamily="34" charset="0"/>
            </a:endParaRP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27</a:t>
            </a:fld>
            <a:endParaRPr lang="en-US">
              <a:latin typeface="Gill Sans MT" panose="020B0502020104020203" pitchFamily="34" charset="0"/>
            </a:endParaRPr>
          </a:p>
        </p:txBody>
      </p:sp>
    </p:spTree>
    <p:extLst>
      <p:ext uri="{BB962C8B-B14F-4D97-AF65-F5344CB8AC3E}">
        <p14:creationId xmlns:p14="http://schemas.microsoft.com/office/powerpoint/2010/main" val="21235962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1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xfrm>
            <a:off x="0" y="76200"/>
            <a:ext cx="9144000" cy="909549"/>
          </a:xfrm>
          <a:noFill/>
        </p:spPr>
        <p:txBody>
          <a:bodyPr/>
          <a:lstStyle/>
          <a:p>
            <a:r>
              <a:rPr lang="en-US" sz="3600" dirty="0">
                <a:solidFill>
                  <a:srgbClr val="FF0000"/>
                </a:solidFill>
              </a:rPr>
              <a:t>Exercise: Precedence Evaluation</a:t>
            </a:r>
            <a:endParaRPr lang="en-US" sz="3600" dirty="0">
              <a:solidFill>
                <a:schemeClr val="tx1"/>
              </a:solidFill>
            </a:endParaRPr>
          </a:p>
        </p:txBody>
      </p:sp>
      <p:sp>
        <p:nvSpPr>
          <p:cNvPr id="45060" name="Text Box 4"/>
          <p:cNvSpPr txBox="1">
            <a:spLocks noChangeArrowheads="1"/>
          </p:cNvSpPr>
          <p:nvPr/>
        </p:nvSpPr>
        <p:spPr bwMode="auto">
          <a:xfrm>
            <a:off x="457200" y="1189038"/>
            <a:ext cx="8229600" cy="420687"/>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rgbClr val="000000"/>
                </a:solidFill>
                <a:latin typeface="Gill Sans MT" panose="020B0502020104020203" pitchFamily="34" charset="0"/>
              </a:rPr>
              <a:t>What is the value of the expression at the bottom of the screen?</a:t>
            </a:r>
          </a:p>
        </p:txBody>
      </p:sp>
      <p:sp>
        <p:nvSpPr>
          <p:cNvPr id="73" name="PPTextBox#7"/>
          <p:cNvSpPr/>
          <p:nvPr/>
        </p:nvSpPr>
        <p:spPr bwMode="auto">
          <a:xfrm>
            <a:off x="7936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1</a:t>
            </a:r>
          </a:p>
        </p:txBody>
      </p:sp>
      <p:sp>
        <p:nvSpPr>
          <p:cNvPr id="74" name="PPTextBox#8"/>
          <p:cNvSpPr/>
          <p:nvPr/>
        </p:nvSpPr>
        <p:spPr bwMode="auto">
          <a:xfrm>
            <a:off x="12032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75" name="PPTextBox#9"/>
          <p:cNvSpPr/>
          <p:nvPr/>
        </p:nvSpPr>
        <p:spPr bwMode="auto">
          <a:xfrm>
            <a:off x="16128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2</a:t>
            </a:r>
          </a:p>
        </p:txBody>
      </p:sp>
      <p:sp>
        <p:nvSpPr>
          <p:cNvPr id="76" name="PPTextBox#6"/>
          <p:cNvSpPr/>
          <p:nvPr/>
        </p:nvSpPr>
        <p:spPr bwMode="auto">
          <a:xfrm>
            <a:off x="1228800" y="5134200"/>
            <a:ext cx="179200" cy="2944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84" charset="0"/>
              </a:rPr>
              <a:t>2</a:t>
            </a:r>
          </a:p>
        </p:txBody>
      </p:sp>
      <p:sp>
        <p:nvSpPr>
          <p:cNvPr id="77" name="PPLine#10"/>
          <p:cNvSpPr>
            <a:spLocks noChangeShapeType="1"/>
          </p:cNvSpPr>
          <p:nvPr/>
        </p:nvSpPr>
        <p:spPr bwMode="auto">
          <a:xfrm flipH="1">
            <a:off x="896000" y="5467000"/>
            <a:ext cx="409600" cy="524800"/>
          </a:xfrm>
          <a:prstGeom prst="line">
            <a:avLst/>
          </a:prstGeom>
          <a:noFill/>
          <a:ln w="12800">
            <a:solidFill>
              <a:srgbClr val="000000"/>
            </a:solidFill>
            <a:prstDash val="solid"/>
            <a:round/>
            <a:headEnd/>
            <a:tailEnd/>
          </a:ln>
          <a:effectLst/>
        </p:spPr>
        <p:txBody>
          <a:bodyPr/>
          <a:lstStyle/>
          <a:p>
            <a:endParaRPr lang="en-US"/>
          </a:p>
        </p:txBody>
      </p:sp>
      <p:sp>
        <p:nvSpPr>
          <p:cNvPr id="78" name="PPLine#11"/>
          <p:cNvSpPr>
            <a:spLocks noChangeShapeType="1"/>
          </p:cNvSpPr>
          <p:nvPr/>
        </p:nvSpPr>
        <p:spPr bwMode="auto">
          <a:xfrm>
            <a:off x="1305600" y="5467000"/>
            <a:ext cx="409600" cy="524800"/>
          </a:xfrm>
          <a:prstGeom prst="line">
            <a:avLst/>
          </a:prstGeom>
          <a:noFill/>
          <a:ln w="12800">
            <a:solidFill>
              <a:srgbClr val="000000"/>
            </a:solidFill>
            <a:prstDash val="solid"/>
            <a:round/>
            <a:headEnd/>
            <a:tailEnd/>
          </a:ln>
          <a:effectLst/>
        </p:spPr>
        <p:txBody>
          <a:bodyPr/>
          <a:lstStyle/>
          <a:p>
            <a:endParaRPr lang="en-US"/>
          </a:p>
        </p:txBody>
      </p:sp>
      <p:sp>
        <p:nvSpPr>
          <p:cNvPr id="79" name="PPLine#12"/>
          <p:cNvSpPr>
            <a:spLocks noChangeShapeType="1"/>
          </p:cNvSpPr>
          <p:nvPr/>
        </p:nvSpPr>
        <p:spPr bwMode="auto">
          <a:xfrm>
            <a:off x="1305600" y="5467000"/>
            <a:ext cx="0" cy="524800"/>
          </a:xfrm>
          <a:prstGeom prst="line">
            <a:avLst/>
          </a:prstGeom>
          <a:noFill/>
          <a:ln w="12800">
            <a:solidFill>
              <a:srgbClr val="000000"/>
            </a:solidFill>
            <a:prstDash val="solid"/>
            <a:round/>
            <a:headEnd/>
            <a:tailEnd/>
          </a:ln>
          <a:effectLst/>
        </p:spPr>
        <p:txBody>
          <a:bodyPr/>
          <a:lstStyle/>
          <a:p>
            <a:endParaRPr lang="en-US"/>
          </a:p>
        </p:txBody>
      </p:sp>
      <p:sp>
        <p:nvSpPr>
          <p:cNvPr id="80" name="PPTextBox#13"/>
          <p:cNvSpPr/>
          <p:nvPr/>
        </p:nvSpPr>
        <p:spPr bwMode="auto">
          <a:xfrm>
            <a:off x="20224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81" name="PPTextBox#14"/>
          <p:cNvSpPr/>
          <p:nvPr/>
        </p:nvSpPr>
        <p:spPr bwMode="auto">
          <a:xfrm>
            <a:off x="24320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3</a:t>
            </a:r>
          </a:p>
        </p:txBody>
      </p:sp>
      <p:sp>
        <p:nvSpPr>
          <p:cNvPr id="82" name="PPTextBox#5"/>
          <p:cNvSpPr/>
          <p:nvPr/>
        </p:nvSpPr>
        <p:spPr bwMode="auto">
          <a:xfrm>
            <a:off x="2048000" y="4327800"/>
            <a:ext cx="179200" cy="2944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84" charset="0"/>
              </a:rPr>
              <a:t>6</a:t>
            </a:r>
          </a:p>
        </p:txBody>
      </p:sp>
      <p:sp>
        <p:nvSpPr>
          <p:cNvPr id="83" name="PPLine#15"/>
          <p:cNvSpPr>
            <a:spLocks noChangeShapeType="1"/>
          </p:cNvSpPr>
          <p:nvPr/>
        </p:nvSpPr>
        <p:spPr bwMode="auto">
          <a:xfrm flipH="1">
            <a:off x="1305600" y="4660600"/>
            <a:ext cx="819200" cy="524800"/>
          </a:xfrm>
          <a:prstGeom prst="line">
            <a:avLst/>
          </a:prstGeom>
          <a:noFill/>
          <a:ln w="12800">
            <a:solidFill>
              <a:srgbClr val="000000"/>
            </a:solidFill>
            <a:prstDash val="solid"/>
            <a:round/>
            <a:headEnd/>
            <a:tailEnd/>
          </a:ln>
          <a:effectLst/>
        </p:spPr>
        <p:txBody>
          <a:bodyPr/>
          <a:lstStyle/>
          <a:p>
            <a:endParaRPr lang="en-US"/>
          </a:p>
        </p:txBody>
      </p:sp>
      <p:sp>
        <p:nvSpPr>
          <p:cNvPr id="84" name="PPLine#16"/>
          <p:cNvSpPr>
            <a:spLocks noChangeShapeType="1"/>
          </p:cNvSpPr>
          <p:nvPr/>
        </p:nvSpPr>
        <p:spPr bwMode="auto">
          <a:xfrm>
            <a:off x="2124800" y="4660600"/>
            <a:ext cx="409600" cy="1331200"/>
          </a:xfrm>
          <a:prstGeom prst="line">
            <a:avLst/>
          </a:prstGeom>
          <a:noFill/>
          <a:ln w="12800">
            <a:solidFill>
              <a:srgbClr val="000000"/>
            </a:solidFill>
            <a:prstDash val="solid"/>
            <a:round/>
            <a:headEnd/>
            <a:tailEnd/>
          </a:ln>
          <a:effectLst/>
        </p:spPr>
        <p:txBody>
          <a:bodyPr/>
          <a:lstStyle/>
          <a:p>
            <a:endParaRPr lang="en-US"/>
          </a:p>
        </p:txBody>
      </p:sp>
      <p:sp>
        <p:nvSpPr>
          <p:cNvPr id="85" name="PPLine#17"/>
          <p:cNvSpPr>
            <a:spLocks noChangeShapeType="1"/>
          </p:cNvSpPr>
          <p:nvPr/>
        </p:nvSpPr>
        <p:spPr bwMode="auto">
          <a:xfrm>
            <a:off x="2124800" y="4660600"/>
            <a:ext cx="0" cy="1331200"/>
          </a:xfrm>
          <a:prstGeom prst="line">
            <a:avLst/>
          </a:prstGeom>
          <a:noFill/>
          <a:ln w="12800">
            <a:solidFill>
              <a:srgbClr val="000000"/>
            </a:solidFill>
            <a:prstDash val="solid"/>
            <a:round/>
            <a:headEnd/>
            <a:tailEnd/>
          </a:ln>
          <a:effectLst/>
        </p:spPr>
        <p:txBody>
          <a:bodyPr/>
          <a:lstStyle/>
          <a:p>
            <a:endParaRPr lang="en-US"/>
          </a:p>
        </p:txBody>
      </p:sp>
      <p:sp>
        <p:nvSpPr>
          <p:cNvPr id="86" name="PPTextBox#18"/>
          <p:cNvSpPr/>
          <p:nvPr/>
        </p:nvSpPr>
        <p:spPr bwMode="auto">
          <a:xfrm>
            <a:off x="28416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87" name="PPTextBox#23"/>
          <p:cNvSpPr/>
          <p:nvPr/>
        </p:nvSpPr>
        <p:spPr bwMode="auto">
          <a:xfrm>
            <a:off x="34560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4</a:t>
            </a:r>
          </a:p>
        </p:txBody>
      </p:sp>
      <p:sp>
        <p:nvSpPr>
          <p:cNvPr id="88" name="PPTextBox#24"/>
          <p:cNvSpPr/>
          <p:nvPr/>
        </p:nvSpPr>
        <p:spPr bwMode="auto">
          <a:xfrm>
            <a:off x="38656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89" name="PPTextBox#25"/>
          <p:cNvSpPr/>
          <p:nvPr/>
        </p:nvSpPr>
        <p:spPr bwMode="auto">
          <a:xfrm>
            <a:off x="42752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5</a:t>
            </a:r>
          </a:p>
        </p:txBody>
      </p:sp>
      <p:sp>
        <p:nvSpPr>
          <p:cNvPr id="90" name="PPTextBox#22"/>
          <p:cNvSpPr/>
          <p:nvPr/>
        </p:nvSpPr>
        <p:spPr bwMode="auto">
          <a:xfrm>
            <a:off x="3891200" y="5134200"/>
            <a:ext cx="179200" cy="2944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84" charset="0"/>
              </a:rPr>
              <a:t>9</a:t>
            </a:r>
          </a:p>
        </p:txBody>
      </p:sp>
      <p:sp>
        <p:nvSpPr>
          <p:cNvPr id="91" name="PPLine#26"/>
          <p:cNvSpPr>
            <a:spLocks noChangeShapeType="1"/>
          </p:cNvSpPr>
          <p:nvPr/>
        </p:nvSpPr>
        <p:spPr bwMode="auto">
          <a:xfrm flipH="1">
            <a:off x="3558400" y="5467000"/>
            <a:ext cx="409600" cy="524800"/>
          </a:xfrm>
          <a:prstGeom prst="line">
            <a:avLst/>
          </a:prstGeom>
          <a:noFill/>
          <a:ln w="12800">
            <a:solidFill>
              <a:srgbClr val="000000"/>
            </a:solidFill>
            <a:prstDash val="solid"/>
            <a:round/>
            <a:headEnd/>
            <a:tailEnd/>
          </a:ln>
          <a:effectLst/>
        </p:spPr>
        <p:txBody>
          <a:bodyPr/>
          <a:lstStyle/>
          <a:p>
            <a:endParaRPr lang="en-US"/>
          </a:p>
        </p:txBody>
      </p:sp>
      <p:sp>
        <p:nvSpPr>
          <p:cNvPr id="92" name="PPLine#27"/>
          <p:cNvSpPr>
            <a:spLocks noChangeShapeType="1"/>
          </p:cNvSpPr>
          <p:nvPr/>
        </p:nvSpPr>
        <p:spPr bwMode="auto">
          <a:xfrm>
            <a:off x="3968000" y="5467000"/>
            <a:ext cx="409600" cy="524800"/>
          </a:xfrm>
          <a:prstGeom prst="line">
            <a:avLst/>
          </a:prstGeom>
          <a:noFill/>
          <a:ln w="12800">
            <a:solidFill>
              <a:srgbClr val="000000"/>
            </a:solidFill>
            <a:prstDash val="solid"/>
            <a:round/>
            <a:headEnd/>
            <a:tailEnd/>
          </a:ln>
          <a:effectLst/>
        </p:spPr>
        <p:txBody>
          <a:bodyPr/>
          <a:lstStyle/>
          <a:p>
            <a:endParaRPr lang="en-US"/>
          </a:p>
        </p:txBody>
      </p:sp>
      <p:sp>
        <p:nvSpPr>
          <p:cNvPr id="93" name="PPLine#28"/>
          <p:cNvSpPr>
            <a:spLocks noChangeShapeType="1"/>
          </p:cNvSpPr>
          <p:nvPr/>
        </p:nvSpPr>
        <p:spPr bwMode="auto">
          <a:xfrm>
            <a:off x="3968000" y="5467000"/>
            <a:ext cx="0" cy="524800"/>
          </a:xfrm>
          <a:prstGeom prst="line">
            <a:avLst/>
          </a:prstGeom>
          <a:noFill/>
          <a:ln w="12800">
            <a:solidFill>
              <a:srgbClr val="000000"/>
            </a:solidFill>
            <a:prstDash val="solid"/>
            <a:round/>
            <a:headEnd/>
            <a:tailEnd/>
          </a:ln>
          <a:effectLst/>
        </p:spPr>
        <p:txBody>
          <a:bodyPr/>
          <a:lstStyle/>
          <a:p>
            <a:endParaRPr lang="en-US"/>
          </a:p>
        </p:txBody>
      </p:sp>
      <p:sp>
        <p:nvSpPr>
          <p:cNvPr id="94" name="PPTextBox#21"/>
          <p:cNvSpPr/>
          <p:nvPr/>
        </p:nvSpPr>
        <p:spPr bwMode="auto">
          <a:xfrm>
            <a:off x="32512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95" name="PPTextBox#29"/>
          <p:cNvSpPr/>
          <p:nvPr/>
        </p:nvSpPr>
        <p:spPr bwMode="auto">
          <a:xfrm>
            <a:off x="44800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96" name="PPTextBox#30"/>
          <p:cNvSpPr/>
          <p:nvPr/>
        </p:nvSpPr>
        <p:spPr bwMode="auto">
          <a:xfrm>
            <a:off x="48896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97" name="PPTextBox#31"/>
          <p:cNvSpPr/>
          <p:nvPr/>
        </p:nvSpPr>
        <p:spPr bwMode="auto">
          <a:xfrm>
            <a:off x="52992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6</a:t>
            </a:r>
          </a:p>
        </p:txBody>
      </p:sp>
      <p:sp>
        <p:nvSpPr>
          <p:cNvPr id="98" name="PPTextBox#20"/>
          <p:cNvSpPr/>
          <p:nvPr/>
        </p:nvSpPr>
        <p:spPr bwMode="auto">
          <a:xfrm>
            <a:off x="4915200" y="4327800"/>
            <a:ext cx="179200" cy="2944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84" charset="0"/>
              </a:rPr>
              <a:t>3</a:t>
            </a:r>
          </a:p>
        </p:txBody>
      </p:sp>
      <p:sp>
        <p:nvSpPr>
          <p:cNvPr id="99" name="PPLine#32"/>
          <p:cNvSpPr>
            <a:spLocks noChangeShapeType="1"/>
          </p:cNvSpPr>
          <p:nvPr/>
        </p:nvSpPr>
        <p:spPr bwMode="auto">
          <a:xfrm flipH="1">
            <a:off x="3968000" y="4660600"/>
            <a:ext cx="1024000" cy="524800"/>
          </a:xfrm>
          <a:prstGeom prst="line">
            <a:avLst/>
          </a:prstGeom>
          <a:noFill/>
          <a:ln w="12800">
            <a:solidFill>
              <a:srgbClr val="000000"/>
            </a:solidFill>
            <a:prstDash val="solid"/>
            <a:round/>
            <a:headEnd/>
            <a:tailEnd/>
          </a:ln>
          <a:effectLst/>
        </p:spPr>
        <p:txBody>
          <a:bodyPr/>
          <a:lstStyle/>
          <a:p>
            <a:endParaRPr lang="en-US"/>
          </a:p>
        </p:txBody>
      </p:sp>
      <p:sp>
        <p:nvSpPr>
          <p:cNvPr id="100" name="PPLine#33"/>
          <p:cNvSpPr>
            <a:spLocks noChangeShapeType="1"/>
          </p:cNvSpPr>
          <p:nvPr/>
        </p:nvSpPr>
        <p:spPr bwMode="auto">
          <a:xfrm>
            <a:off x="4992000" y="4660600"/>
            <a:ext cx="409600" cy="1331200"/>
          </a:xfrm>
          <a:prstGeom prst="line">
            <a:avLst/>
          </a:prstGeom>
          <a:noFill/>
          <a:ln w="12800">
            <a:solidFill>
              <a:srgbClr val="000000"/>
            </a:solidFill>
            <a:prstDash val="solid"/>
            <a:round/>
            <a:headEnd/>
            <a:tailEnd/>
          </a:ln>
          <a:effectLst/>
        </p:spPr>
        <p:txBody>
          <a:bodyPr/>
          <a:lstStyle/>
          <a:p>
            <a:endParaRPr lang="en-US"/>
          </a:p>
        </p:txBody>
      </p:sp>
      <p:sp>
        <p:nvSpPr>
          <p:cNvPr id="101" name="PPLine#34"/>
          <p:cNvSpPr>
            <a:spLocks noChangeShapeType="1"/>
          </p:cNvSpPr>
          <p:nvPr/>
        </p:nvSpPr>
        <p:spPr bwMode="auto">
          <a:xfrm>
            <a:off x="4992000" y="4660600"/>
            <a:ext cx="0" cy="1331200"/>
          </a:xfrm>
          <a:prstGeom prst="line">
            <a:avLst/>
          </a:prstGeom>
          <a:noFill/>
          <a:ln w="12800">
            <a:solidFill>
              <a:srgbClr val="000000"/>
            </a:solidFill>
            <a:prstDash val="solid"/>
            <a:round/>
            <a:headEnd/>
            <a:tailEnd/>
          </a:ln>
          <a:effectLst/>
        </p:spPr>
        <p:txBody>
          <a:bodyPr/>
          <a:lstStyle/>
          <a:p>
            <a:endParaRPr lang="en-US"/>
          </a:p>
        </p:txBody>
      </p:sp>
      <p:sp>
        <p:nvSpPr>
          <p:cNvPr id="102" name="PPTextBox#35"/>
          <p:cNvSpPr/>
          <p:nvPr/>
        </p:nvSpPr>
        <p:spPr bwMode="auto">
          <a:xfrm>
            <a:off x="57088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103" name="PPTextBox#38"/>
          <p:cNvSpPr/>
          <p:nvPr/>
        </p:nvSpPr>
        <p:spPr bwMode="auto">
          <a:xfrm>
            <a:off x="63232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7</a:t>
            </a:r>
          </a:p>
        </p:txBody>
      </p:sp>
      <p:sp>
        <p:nvSpPr>
          <p:cNvPr id="104" name="PPTextBox#39"/>
          <p:cNvSpPr/>
          <p:nvPr/>
        </p:nvSpPr>
        <p:spPr bwMode="auto">
          <a:xfrm>
            <a:off x="67328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105" name="PPTextBox#40"/>
          <p:cNvSpPr/>
          <p:nvPr/>
        </p:nvSpPr>
        <p:spPr bwMode="auto">
          <a:xfrm>
            <a:off x="71424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8</a:t>
            </a:r>
          </a:p>
        </p:txBody>
      </p:sp>
      <p:sp>
        <p:nvSpPr>
          <p:cNvPr id="106" name="PPTextBox#37"/>
          <p:cNvSpPr/>
          <p:nvPr/>
        </p:nvSpPr>
        <p:spPr bwMode="auto">
          <a:xfrm>
            <a:off x="6681600" y="5134200"/>
            <a:ext cx="332800" cy="2944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84" charset="0"/>
              </a:rPr>
              <a:t>15</a:t>
            </a:r>
          </a:p>
        </p:txBody>
      </p:sp>
      <p:sp>
        <p:nvSpPr>
          <p:cNvPr id="107" name="PPLine#41"/>
          <p:cNvSpPr>
            <a:spLocks noChangeShapeType="1"/>
          </p:cNvSpPr>
          <p:nvPr/>
        </p:nvSpPr>
        <p:spPr bwMode="auto">
          <a:xfrm flipH="1">
            <a:off x="6425600" y="5467000"/>
            <a:ext cx="409600" cy="524800"/>
          </a:xfrm>
          <a:prstGeom prst="line">
            <a:avLst/>
          </a:prstGeom>
          <a:noFill/>
          <a:ln w="12800">
            <a:solidFill>
              <a:srgbClr val="000000"/>
            </a:solidFill>
            <a:prstDash val="solid"/>
            <a:round/>
            <a:headEnd/>
            <a:tailEnd/>
          </a:ln>
          <a:effectLst/>
        </p:spPr>
        <p:txBody>
          <a:bodyPr/>
          <a:lstStyle/>
          <a:p>
            <a:endParaRPr lang="en-US"/>
          </a:p>
        </p:txBody>
      </p:sp>
      <p:sp>
        <p:nvSpPr>
          <p:cNvPr id="108" name="PPLine#42"/>
          <p:cNvSpPr>
            <a:spLocks noChangeShapeType="1"/>
          </p:cNvSpPr>
          <p:nvPr/>
        </p:nvSpPr>
        <p:spPr bwMode="auto">
          <a:xfrm>
            <a:off x="6835200" y="5467000"/>
            <a:ext cx="409600" cy="524800"/>
          </a:xfrm>
          <a:prstGeom prst="line">
            <a:avLst/>
          </a:prstGeom>
          <a:noFill/>
          <a:ln w="12800">
            <a:solidFill>
              <a:srgbClr val="000000"/>
            </a:solidFill>
            <a:prstDash val="solid"/>
            <a:round/>
            <a:headEnd/>
            <a:tailEnd/>
          </a:ln>
          <a:effectLst/>
        </p:spPr>
        <p:txBody>
          <a:bodyPr/>
          <a:lstStyle/>
          <a:p>
            <a:endParaRPr lang="en-US"/>
          </a:p>
        </p:txBody>
      </p:sp>
      <p:sp>
        <p:nvSpPr>
          <p:cNvPr id="109" name="PPLine#43"/>
          <p:cNvSpPr>
            <a:spLocks noChangeShapeType="1"/>
          </p:cNvSpPr>
          <p:nvPr/>
        </p:nvSpPr>
        <p:spPr bwMode="auto">
          <a:xfrm>
            <a:off x="6835200" y="5467000"/>
            <a:ext cx="0" cy="524800"/>
          </a:xfrm>
          <a:prstGeom prst="line">
            <a:avLst/>
          </a:prstGeom>
          <a:noFill/>
          <a:ln w="12800">
            <a:solidFill>
              <a:srgbClr val="000000"/>
            </a:solidFill>
            <a:prstDash val="solid"/>
            <a:round/>
            <a:headEnd/>
            <a:tailEnd/>
          </a:ln>
          <a:effectLst/>
        </p:spPr>
        <p:txBody>
          <a:bodyPr/>
          <a:lstStyle/>
          <a:p>
            <a:endParaRPr lang="en-US"/>
          </a:p>
        </p:txBody>
      </p:sp>
      <p:sp>
        <p:nvSpPr>
          <p:cNvPr id="110" name="PPTextBox#36"/>
          <p:cNvSpPr/>
          <p:nvPr/>
        </p:nvSpPr>
        <p:spPr bwMode="auto">
          <a:xfrm>
            <a:off x="61184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111" name="PPTextBox#44"/>
          <p:cNvSpPr/>
          <p:nvPr/>
        </p:nvSpPr>
        <p:spPr bwMode="auto">
          <a:xfrm>
            <a:off x="73472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112" name="PPTextBox#19"/>
          <p:cNvSpPr/>
          <p:nvPr/>
        </p:nvSpPr>
        <p:spPr bwMode="auto">
          <a:xfrm>
            <a:off x="5657600" y="3521400"/>
            <a:ext cx="332800" cy="2944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84" charset="0"/>
              </a:rPr>
              <a:t>45</a:t>
            </a:r>
          </a:p>
        </p:txBody>
      </p:sp>
      <p:sp>
        <p:nvSpPr>
          <p:cNvPr id="113" name="PPLine#45"/>
          <p:cNvSpPr>
            <a:spLocks noChangeShapeType="1"/>
          </p:cNvSpPr>
          <p:nvPr/>
        </p:nvSpPr>
        <p:spPr bwMode="auto">
          <a:xfrm flipH="1">
            <a:off x="4992000" y="3854200"/>
            <a:ext cx="819200" cy="524800"/>
          </a:xfrm>
          <a:prstGeom prst="line">
            <a:avLst/>
          </a:prstGeom>
          <a:noFill/>
          <a:ln w="12800">
            <a:solidFill>
              <a:srgbClr val="000000"/>
            </a:solidFill>
            <a:prstDash val="solid"/>
            <a:round/>
            <a:headEnd/>
            <a:tailEnd/>
          </a:ln>
          <a:effectLst/>
        </p:spPr>
        <p:txBody>
          <a:bodyPr/>
          <a:lstStyle/>
          <a:p>
            <a:endParaRPr lang="en-US"/>
          </a:p>
        </p:txBody>
      </p:sp>
      <p:sp>
        <p:nvSpPr>
          <p:cNvPr id="114" name="PPLine#46"/>
          <p:cNvSpPr>
            <a:spLocks noChangeShapeType="1"/>
          </p:cNvSpPr>
          <p:nvPr/>
        </p:nvSpPr>
        <p:spPr bwMode="auto">
          <a:xfrm>
            <a:off x="5811200" y="3854200"/>
            <a:ext cx="1024000" cy="1331200"/>
          </a:xfrm>
          <a:prstGeom prst="line">
            <a:avLst/>
          </a:prstGeom>
          <a:noFill/>
          <a:ln w="12800">
            <a:solidFill>
              <a:srgbClr val="000000"/>
            </a:solidFill>
            <a:prstDash val="solid"/>
            <a:round/>
            <a:headEnd/>
            <a:tailEnd/>
          </a:ln>
          <a:effectLst/>
        </p:spPr>
        <p:txBody>
          <a:bodyPr/>
          <a:lstStyle/>
          <a:p>
            <a:endParaRPr lang="en-US"/>
          </a:p>
        </p:txBody>
      </p:sp>
      <p:sp>
        <p:nvSpPr>
          <p:cNvPr id="115" name="PPLine#47"/>
          <p:cNvSpPr>
            <a:spLocks noChangeShapeType="1"/>
          </p:cNvSpPr>
          <p:nvPr/>
        </p:nvSpPr>
        <p:spPr bwMode="auto">
          <a:xfrm>
            <a:off x="5811200" y="3854200"/>
            <a:ext cx="0" cy="2137600"/>
          </a:xfrm>
          <a:prstGeom prst="line">
            <a:avLst/>
          </a:prstGeom>
          <a:noFill/>
          <a:ln w="12800">
            <a:solidFill>
              <a:srgbClr val="000000"/>
            </a:solidFill>
            <a:prstDash val="solid"/>
            <a:round/>
            <a:headEnd/>
            <a:tailEnd/>
          </a:ln>
          <a:effectLst/>
        </p:spPr>
        <p:txBody>
          <a:bodyPr/>
          <a:lstStyle/>
          <a:p>
            <a:endParaRPr lang="en-US"/>
          </a:p>
        </p:txBody>
      </p:sp>
      <p:sp>
        <p:nvSpPr>
          <p:cNvPr id="116" name="PPTextBox#4"/>
          <p:cNvSpPr/>
          <p:nvPr/>
        </p:nvSpPr>
        <p:spPr bwMode="auto">
          <a:xfrm>
            <a:off x="2790400" y="2715000"/>
            <a:ext cx="332800" cy="2944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84" charset="0"/>
              </a:rPr>
              <a:t>51</a:t>
            </a:r>
          </a:p>
        </p:txBody>
      </p:sp>
      <p:sp>
        <p:nvSpPr>
          <p:cNvPr id="117" name="PPLine#48"/>
          <p:cNvSpPr>
            <a:spLocks noChangeShapeType="1"/>
          </p:cNvSpPr>
          <p:nvPr/>
        </p:nvSpPr>
        <p:spPr bwMode="auto">
          <a:xfrm flipH="1">
            <a:off x="2124800" y="3047800"/>
            <a:ext cx="819200" cy="1331200"/>
          </a:xfrm>
          <a:prstGeom prst="line">
            <a:avLst/>
          </a:prstGeom>
          <a:noFill/>
          <a:ln w="12800">
            <a:solidFill>
              <a:srgbClr val="000000"/>
            </a:solidFill>
            <a:prstDash val="solid"/>
            <a:round/>
            <a:headEnd/>
            <a:tailEnd/>
          </a:ln>
          <a:effectLst/>
        </p:spPr>
        <p:txBody>
          <a:bodyPr/>
          <a:lstStyle/>
          <a:p>
            <a:endParaRPr lang="en-US"/>
          </a:p>
        </p:txBody>
      </p:sp>
      <p:sp>
        <p:nvSpPr>
          <p:cNvPr id="118" name="PPLine#49"/>
          <p:cNvSpPr>
            <a:spLocks noChangeShapeType="1"/>
          </p:cNvSpPr>
          <p:nvPr/>
        </p:nvSpPr>
        <p:spPr bwMode="auto">
          <a:xfrm>
            <a:off x="2944000" y="3047800"/>
            <a:ext cx="2867200" cy="524800"/>
          </a:xfrm>
          <a:prstGeom prst="line">
            <a:avLst/>
          </a:prstGeom>
          <a:noFill/>
          <a:ln w="12800">
            <a:solidFill>
              <a:srgbClr val="000000"/>
            </a:solidFill>
            <a:prstDash val="solid"/>
            <a:round/>
            <a:headEnd/>
            <a:tailEnd/>
          </a:ln>
          <a:effectLst/>
        </p:spPr>
        <p:txBody>
          <a:bodyPr/>
          <a:lstStyle/>
          <a:p>
            <a:endParaRPr lang="en-US"/>
          </a:p>
        </p:txBody>
      </p:sp>
      <p:sp>
        <p:nvSpPr>
          <p:cNvPr id="119" name="PPLine#50"/>
          <p:cNvSpPr>
            <a:spLocks noChangeShapeType="1"/>
          </p:cNvSpPr>
          <p:nvPr/>
        </p:nvSpPr>
        <p:spPr bwMode="auto">
          <a:xfrm>
            <a:off x="2944000" y="3047800"/>
            <a:ext cx="0" cy="2944000"/>
          </a:xfrm>
          <a:prstGeom prst="line">
            <a:avLst/>
          </a:prstGeom>
          <a:noFill/>
          <a:ln w="12800">
            <a:solidFill>
              <a:srgbClr val="000000"/>
            </a:solidFill>
            <a:prstDash val="solid"/>
            <a:round/>
            <a:headEnd/>
            <a:tailEnd/>
          </a:ln>
          <a:effectLst/>
        </p:spPr>
        <p:txBody>
          <a:bodyPr/>
          <a:lstStyle/>
          <a:p>
            <a:endParaRPr lang="en-US"/>
          </a:p>
        </p:txBody>
      </p:sp>
      <p:sp>
        <p:nvSpPr>
          <p:cNvPr id="120" name="PPTextBox#51"/>
          <p:cNvSpPr/>
          <p:nvPr/>
        </p:nvSpPr>
        <p:spPr bwMode="auto">
          <a:xfrm>
            <a:off x="77568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a:t>
            </a:r>
          </a:p>
        </p:txBody>
      </p:sp>
      <p:sp>
        <p:nvSpPr>
          <p:cNvPr id="121" name="PPTextBox#52"/>
          <p:cNvSpPr/>
          <p:nvPr/>
        </p:nvSpPr>
        <p:spPr bwMode="auto">
          <a:xfrm>
            <a:off x="8166400" y="5940600"/>
            <a:ext cx="230400" cy="3840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a:ln>
                  <a:noFill/>
                </a:ln>
                <a:solidFill>
                  <a:schemeClr val="tx1"/>
                </a:solidFill>
                <a:effectLst/>
                <a:latin typeface="Courier New" pitchFamily="84" charset="0"/>
              </a:rPr>
              <a:t>9</a:t>
            </a:r>
          </a:p>
        </p:txBody>
      </p:sp>
      <p:sp>
        <p:nvSpPr>
          <p:cNvPr id="123" name="PPLine#53"/>
          <p:cNvSpPr>
            <a:spLocks noChangeShapeType="1"/>
          </p:cNvSpPr>
          <p:nvPr/>
        </p:nvSpPr>
        <p:spPr bwMode="auto">
          <a:xfrm flipH="1">
            <a:off x="2944000" y="2241400"/>
            <a:ext cx="4915200" cy="524800"/>
          </a:xfrm>
          <a:prstGeom prst="line">
            <a:avLst/>
          </a:prstGeom>
          <a:noFill/>
          <a:ln w="12800">
            <a:solidFill>
              <a:srgbClr val="000000"/>
            </a:solidFill>
            <a:prstDash val="solid"/>
            <a:round/>
            <a:headEnd/>
            <a:tailEnd/>
          </a:ln>
          <a:effectLst/>
        </p:spPr>
        <p:txBody>
          <a:bodyPr/>
          <a:lstStyle/>
          <a:p>
            <a:endParaRPr lang="en-US"/>
          </a:p>
        </p:txBody>
      </p:sp>
      <p:sp>
        <p:nvSpPr>
          <p:cNvPr id="124" name="PPLine#54"/>
          <p:cNvSpPr>
            <a:spLocks noChangeShapeType="1"/>
          </p:cNvSpPr>
          <p:nvPr/>
        </p:nvSpPr>
        <p:spPr bwMode="auto">
          <a:xfrm>
            <a:off x="7859200" y="2241400"/>
            <a:ext cx="409600" cy="3750400"/>
          </a:xfrm>
          <a:prstGeom prst="line">
            <a:avLst/>
          </a:prstGeom>
          <a:noFill/>
          <a:ln w="12800">
            <a:solidFill>
              <a:srgbClr val="000000"/>
            </a:solidFill>
            <a:prstDash val="solid"/>
            <a:round/>
            <a:headEnd/>
            <a:tailEnd/>
          </a:ln>
          <a:effectLst/>
        </p:spPr>
        <p:txBody>
          <a:bodyPr/>
          <a:lstStyle/>
          <a:p>
            <a:endParaRPr lang="en-US"/>
          </a:p>
        </p:txBody>
      </p:sp>
      <p:sp>
        <p:nvSpPr>
          <p:cNvPr id="125" name="PPLine#55"/>
          <p:cNvSpPr>
            <a:spLocks noChangeShapeType="1"/>
          </p:cNvSpPr>
          <p:nvPr/>
        </p:nvSpPr>
        <p:spPr bwMode="auto">
          <a:xfrm>
            <a:off x="7859200" y="2241400"/>
            <a:ext cx="0" cy="3750400"/>
          </a:xfrm>
          <a:prstGeom prst="line">
            <a:avLst/>
          </a:prstGeom>
          <a:noFill/>
          <a:ln w="12800">
            <a:solidFill>
              <a:srgbClr val="000000"/>
            </a:solidFill>
            <a:prstDash val="solid"/>
            <a:round/>
            <a:headEnd/>
            <a:tailEnd/>
          </a:ln>
          <a:effectLst/>
        </p:spPr>
        <p:txBody>
          <a:bodyPr/>
          <a:lstStyle/>
          <a:p>
            <a:endParaRPr lang="en-US"/>
          </a:p>
        </p:txBody>
      </p:sp>
      <p:grpSp>
        <p:nvGrpSpPr>
          <p:cNvPr id="128" name="Group 127"/>
          <p:cNvGrpSpPr/>
          <p:nvPr/>
        </p:nvGrpSpPr>
        <p:grpSpPr>
          <a:xfrm>
            <a:off x="7555452" y="1729298"/>
            <a:ext cx="609600" cy="457200"/>
            <a:chOff x="7555452" y="1729298"/>
            <a:chExt cx="609600" cy="457200"/>
          </a:xfrm>
        </p:grpSpPr>
        <p:sp>
          <p:nvSpPr>
            <p:cNvPr id="126" name="Oval 125"/>
            <p:cNvSpPr/>
            <p:nvPr/>
          </p:nvSpPr>
          <p:spPr bwMode="auto">
            <a:xfrm>
              <a:off x="7631652" y="1729298"/>
              <a:ext cx="457200" cy="457200"/>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ourier New"/>
                <a:cs typeface="Courier New"/>
              </a:endParaRPr>
            </a:p>
          </p:txBody>
        </p:sp>
        <p:sp>
          <p:nvSpPr>
            <p:cNvPr id="127" name="TextBox 126"/>
            <p:cNvSpPr txBox="1"/>
            <p:nvPr/>
          </p:nvSpPr>
          <p:spPr>
            <a:xfrm>
              <a:off x="7555452" y="1740949"/>
              <a:ext cx="609600" cy="400110"/>
            </a:xfrm>
            <a:prstGeom prst="rect">
              <a:avLst/>
            </a:prstGeom>
            <a:noFill/>
          </p:spPr>
          <p:txBody>
            <a:bodyPr wrap="square" rtlCol="0">
              <a:spAutoFit/>
            </a:bodyPr>
            <a:lstStyle/>
            <a:p>
              <a:pPr algn="ctr"/>
              <a:r>
                <a:rPr lang="en-US" sz="2000" dirty="0">
                  <a:solidFill>
                    <a:srgbClr val="FF0000"/>
                  </a:solidFill>
                  <a:latin typeface="Courier New"/>
                  <a:cs typeface="Courier New"/>
                </a:rPr>
                <a:t>42</a:t>
              </a:r>
            </a:p>
          </p:txBody>
        </p:sp>
      </p:gr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28</a:t>
            </a:fld>
            <a:endParaRPr lang="en-US"/>
          </a:p>
        </p:txBody>
      </p:sp>
    </p:spTree>
    <p:extLst>
      <p:ext uri="{BB962C8B-B14F-4D97-AF65-F5344CB8AC3E}">
        <p14:creationId xmlns:p14="http://schemas.microsoft.com/office/powerpoint/2010/main" val="5511744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2" grpId="0" animBg="1"/>
      <p:bldP spid="83" grpId="0" animBg="1"/>
      <p:bldP spid="84" grpId="0" animBg="1"/>
      <p:bldP spid="85" grpId="0" animBg="1"/>
      <p:bldP spid="90" grpId="0" animBg="1"/>
      <p:bldP spid="91" grpId="0" animBg="1"/>
      <p:bldP spid="92" grpId="0" animBg="1"/>
      <p:bldP spid="93" grpId="0" animBg="1"/>
      <p:bldP spid="98" grpId="0" animBg="1"/>
      <p:bldP spid="99" grpId="0" animBg="1"/>
      <p:bldP spid="100" grpId="0" animBg="1"/>
      <p:bldP spid="101" grpId="0" animBg="1"/>
      <p:bldP spid="106" grpId="0" animBg="1"/>
      <p:bldP spid="107" grpId="0" animBg="1"/>
      <p:bldP spid="108" grpId="0" animBg="1"/>
      <p:bldP spid="109" grpId="0" animBg="1"/>
      <p:bldP spid="112" grpId="0" animBg="1"/>
      <p:bldP spid="113" grpId="0" animBg="1"/>
      <p:bldP spid="114" grpId="0" animBg="1"/>
      <p:bldP spid="115" grpId="0" animBg="1"/>
      <p:bldP spid="116" grpId="0" animBg="1"/>
      <p:bldP spid="117" grpId="0" animBg="1"/>
      <p:bldP spid="118" grpId="0" animBg="1"/>
      <p:bldP spid="119" grpId="0" animBg="1"/>
      <p:bldP spid="123" grpId="0" animBg="1"/>
      <p:bldP spid="124" grpId="0" animBg="1"/>
      <p:bldP spid="1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76200"/>
            <a:ext cx="9144000" cy="785812"/>
          </a:xfrm>
          <a:noFill/>
        </p:spPr>
        <p:txBody>
          <a:bodyPr/>
          <a:lstStyle/>
          <a:p>
            <a:r>
              <a:rPr lang="en-US" sz="4000" dirty="0">
                <a:solidFill>
                  <a:srgbClr val="FF0000"/>
                </a:solidFill>
                <a:latin typeface="Gill Sans MT" panose="020B0502020104020203" pitchFamily="34" charset="0"/>
              </a:rPr>
              <a:t>Assignment Statements</a:t>
            </a:r>
            <a:endParaRPr lang="en-US" dirty="0">
              <a:solidFill>
                <a:schemeClr val="tx1"/>
              </a:solidFill>
              <a:latin typeface="Gill Sans MT" panose="020B0502020104020203" pitchFamily="34" charset="0"/>
            </a:endParaRPr>
          </a:p>
        </p:txBody>
      </p:sp>
      <p:sp>
        <p:nvSpPr>
          <p:cNvPr id="47107" name="Rectangle 3"/>
          <p:cNvSpPr>
            <a:spLocks noChangeArrowheads="1"/>
          </p:cNvSpPr>
          <p:nvPr/>
        </p:nvSpPr>
        <p:spPr bwMode="auto">
          <a:xfrm>
            <a:off x="1422400" y="2044700"/>
            <a:ext cx="6553200" cy="7620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rgbClr val="000000"/>
              </a:solidFill>
              <a:latin typeface="Gill Sans MT" panose="020B0502020104020203" pitchFamily="34" charset="0"/>
            </a:endParaRPr>
          </a:p>
        </p:txBody>
      </p:sp>
      <p:sp>
        <p:nvSpPr>
          <p:cNvPr id="47108" name="Text Box 4"/>
          <p:cNvSpPr txBox="1">
            <a:spLocks noChangeArrowheads="1"/>
          </p:cNvSpPr>
          <p:nvPr/>
        </p:nvSpPr>
        <p:spPr bwMode="auto">
          <a:xfrm>
            <a:off x="1600200" y="2197100"/>
            <a:ext cx="6248400" cy="427038"/>
          </a:xfrm>
          <a:prstGeom prst="rect">
            <a:avLst/>
          </a:prstGeom>
          <a:noFill/>
          <a:ln w="9525">
            <a:noFill/>
            <a:miter lim="800000"/>
            <a:headEnd/>
            <a:tailEnd/>
          </a:ln>
        </p:spPr>
        <p:txBody>
          <a:bodyPr>
            <a:prstTxWarp prst="textNoShape">
              <a:avLst/>
            </a:prstTxWarp>
            <a:spAutoFit/>
          </a:bodyPr>
          <a:lstStyle/>
          <a:p>
            <a:pPr>
              <a:spcBef>
                <a:spcPct val="50000"/>
              </a:spcBef>
            </a:pPr>
            <a:r>
              <a:rPr lang="en-US" sz="2200" b="0" i="1">
                <a:solidFill>
                  <a:srgbClr val="000000"/>
                </a:solidFill>
                <a:latin typeface="Gill Sans MT" panose="020B0502020104020203" pitchFamily="34" charset="0"/>
              </a:rPr>
              <a:t>variable</a:t>
            </a:r>
            <a:r>
              <a:rPr lang="en-US" sz="2200">
                <a:solidFill>
                  <a:srgbClr val="000000"/>
                </a:solidFill>
                <a:latin typeface="Gill Sans MT" panose="020B0502020104020203" pitchFamily="34" charset="0"/>
              </a:rPr>
              <a:t> = </a:t>
            </a:r>
            <a:r>
              <a:rPr lang="en-US" sz="2200" b="0" i="1">
                <a:solidFill>
                  <a:srgbClr val="000000"/>
                </a:solidFill>
                <a:latin typeface="Gill Sans MT" panose="020B0502020104020203" pitchFamily="34" charset="0"/>
              </a:rPr>
              <a:t>expression</a:t>
            </a:r>
            <a:r>
              <a:rPr lang="en-US" sz="2200">
                <a:solidFill>
                  <a:srgbClr val="000000"/>
                </a:solidFill>
                <a:latin typeface="Gill Sans MT" panose="020B0502020104020203" pitchFamily="34" charset="0"/>
              </a:rPr>
              <a:t>;</a:t>
            </a:r>
          </a:p>
        </p:txBody>
      </p:sp>
      <p:sp>
        <p:nvSpPr>
          <p:cNvPr id="47109" name="Rectangle 5"/>
          <p:cNvSpPr>
            <a:spLocks noChangeArrowheads="1"/>
          </p:cNvSpPr>
          <p:nvPr/>
        </p:nvSpPr>
        <p:spPr bwMode="auto">
          <a:xfrm>
            <a:off x="482600" y="1219200"/>
            <a:ext cx="8128000" cy="7620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You can change the value of a variable in your program by using an </a:t>
            </a:r>
            <a:r>
              <a:rPr lang="en-US" sz="2400" i="1" dirty="0">
                <a:solidFill>
                  <a:srgbClr val="000000"/>
                </a:solidFill>
                <a:latin typeface="Gill Sans MT" panose="020B0502020104020203" pitchFamily="34" charset="0"/>
              </a:rPr>
              <a:t>assignment statement</a:t>
            </a:r>
            <a:r>
              <a:rPr lang="en-US" sz="2400" b="0" i="1"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which has the general form:</a:t>
            </a:r>
          </a:p>
        </p:txBody>
      </p:sp>
      <p:grpSp>
        <p:nvGrpSpPr>
          <p:cNvPr id="2" name="Group 6"/>
          <p:cNvGrpSpPr>
            <a:grpSpLocks/>
          </p:cNvGrpSpPr>
          <p:nvPr/>
        </p:nvGrpSpPr>
        <p:grpSpPr bwMode="auto">
          <a:xfrm>
            <a:off x="469900" y="3035300"/>
            <a:ext cx="8140700" cy="2679700"/>
            <a:chOff x="296" y="1912"/>
            <a:chExt cx="5128" cy="1688"/>
          </a:xfrm>
        </p:grpSpPr>
        <p:sp>
          <p:nvSpPr>
            <p:cNvPr id="47112" name="Rectangle 7"/>
            <p:cNvSpPr>
              <a:spLocks noChangeArrowheads="1"/>
            </p:cNvSpPr>
            <p:nvPr/>
          </p:nvSpPr>
          <p:spPr bwMode="auto">
            <a:xfrm>
              <a:off x="304" y="1912"/>
              <a:ext cx="5120" cy="92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The effect of an assignment statement is to compute the value of the expression on the right side of the equal sign and assign that value to the variable that appears on the left.  Thus, the assignment statement</a:t>
              </a:r>
            </a:p>
          </p:txBody>
        </p:sp>
        <p:sp>
          <p:nvSpPr>
            <p:cNvPr id="47113" name="Text Box 8"/>
            <p:cNvSpPr txBox="1">
              <a:spLocks noChangeArrowheads="1"/>
            </p:cNvSpPr>
            <p:nvPr/>
          </p:nvSpPr>
          <p:spPr bwMode="auto">
            <a:xfrm>
              <a:off x="912" y="2826"/>
              <a:ext cx="4512" cy="231"/>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a:solidFill>
                    <a:srgbClr val="000000"/>
                  </a:solidFill>
                  <a:latin typeface="Gill Sans MT" panose="020B0502020104020203" pitchFamily="34" charset="0"/>
                </a:rPr>
                <a:t>total = total + value;</a:t>
              </a:r>
            </a:p>
          </p:txBody>
        </p:sp>
        <p:sp>
          <p:nvSpPr>
            <p:cNvPr id="47114" name="Rectangle 9"/>
            <p:cNvSpPr>
              <a:spLocks noChangeArrowheads="1"/>
            </p:cNvSpPr>
            <p:nvPr/>
          </p:nvSpPr>
          <p:spPr bwMode="auto">
            <a:xfrm>
              <a:off x="296" y="3112"/>
              <a:ext cx="5120" cy="488"/>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pPr>
              <a:r>
                <a:rPr lang="en-US" sz="2400" b="0" dirty="0">
                  <a:solidFill>
                    <a:srgbClr val="000000"/>
                  </a:solidFill>
                  <a:latin typeface="Gill Sans MT" panose="020B0502020104020203" pitchFamily="34" charset="0"/>
                </a:rPr>
                <a:t>	adds together the current values of the variables </a:t>
              </a:r>
              <a:r>
                <a:rPr lang="en-US" sz="2000" dirty="0">
                  <a:solidFill>
                    <a:srgbClr val="000000"/>
                  </a:solidFill>
                  <a:latin typeface="Gill Sans MT" panose="020B0502020104020203" pitchFamily="34" charset="0"/>
                </a:rPr>
                <a:t>total</a:t>
              </a:r>
              <a:r>
                <a:rPr lang="en-US" sz="2400" b="0" dirty="0">
                  <a:solidFill>
                    <a:srgbClr val="000000"/>
                  </a:solidFill>
                  <a:latin typeface="Gill Sans MT" panose="020B0502020104020203" pitchFamily="34" charset="0"/>
                </a:rPr>
                <a:t> and </a:t>
              </a:r>
              <a:r>
                <a:rPr lang="en-US" sz="2000" dirty="0">
                  <a:solidFill>
                    <a:srgbClr val="000000"/>
                  </a:solidFill>
                  <a:latin typeface="Gill Sans MT" panose="020B0502020104020203" pitchFamily="34" charset="0"/>
                </a:rPr>
                <a:t>value</a:t>
              </a:r>
              <a:r>
                <a:rPr lang="en-US" sz="2400" b="0" dirty="0">
                  <a:solidFill>
                    <a:srgbClr val="000000"/>
                  </a:solidFill>
                  <a:latin typeface="Gill Sans MT" panose="020B0502020104020203" pitchFamily="34" charset="0"/>
                </a:rPr>
                <a:t> and then stores that sum back in the variable </a:t>
              </a:r>
              <a:r>
                <a:rPr lang="en-US" sz="2000" dirty="0">
                  <a:solidFill>
                    <a:srgbClr val="000000"/>
                  </a:solidFill>
                  <a:latin typeface="Gill Sans MT" panose="020B0502020104020203" pitchFamily="34" charset="0"/>
                </a:rPr>
                <a:t>total</a:t>
              </a:r>
              <a:r>
                <a:rPr lang="en-US" sz="2400" b="0" dirty="0">
                  <a:solidFill>
                    <a:srgbClr val="000000"/>
                  </a:solidFill>
                  <a:latin typeface="Gill Sans MT" panose="020B0502020104020203" pitchFamily="34" charset="0"/>
                </a:rPr>
                <a:t>.</a:t>
              </a:r>
            </a:p>
          </p:txBody>
        </p:sp>
      </p:grpSp>
      <p:sp>
        <p:nvSpPr>
          <p:cNvPr id="516106" name="Rectangle 10"/>
          <p:cNvSpPr>
            <a:spLocks noChangeArrowheads="1"/>
          </p:cNvSpPr>
          <p:nvPr/>
        </p:nvSpPr>
        <p:spPr bwMode="auto">
          <a:xfrm>
            <a:off x="495300" y="5753100"/>
            <a:ext cx="8128000" cy="8763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When you assign a new value to a variable, the old value of that variable is lost. </a:t>
            </a:r>
          </a:p>
        </p:txBody>
      </p:sp>
      <p:sp>
        <p:nvSpPr>
          <p:cNvPr id="3" name="Slide Number Placeholder 2"/>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29</a:t>
            </a:fld>
            <a:endParaRPr lang="en-US">
              <a:latin typeface="Gill Sans MT" panose="020B0502020104020203" pitchFamily="34" charset="0"/>
            </a:endParaRPr>
          </a:p>
        </p:txBody>
      </p:sp>
    </p:spTree>
    <p:extLst>
      <p:ext uri="{BB962C8B-B14F-4D97-AF65-F5344CB8AC3E}">
        <p14:creationId xmlns:p14="http://schemas.microsoft.com/office/powerpoint/2010/main" val="10222585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6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 </a:t>
            </a:r>
            <a:r>
              <a:rPr lang="en-US" dirty="0"/>
              <a:t>vs Java</a:t>
            </a:r>
          </a:p>
        </p:txBody>
      </p:sp>
      <p:sp>
        <p:nvSpPr>
          <p:cNvPr id="3" name="Content Placeholder 2"/>
          <p:cNvSpPr>
            <a:spLocks noGrp="1"/>
          </p:cNvSpPr>
          <p:nvPr>
            <p:ph sz="quarter" idx="1"/>
          </p:nvPr>
        </p:nvSpPr>
        <p:spPr/>
        <p:txBody>
          <a:bodyPr/>
          <a:lstStyle/>
          <a:p>
            <a:r>
              <a:rPr lang="en-US" dirty="0"/>
              <a:t>interpreted, not compiled</a:t>
            </a:r>
          </a:p>
          <a:p>
            <a:r>
              <a:rPr lang="en-US" dirty="0"/>
              <a:t>more relaxed syntax and rules</a:t>
            </a:r>
          </a:p>
          <a:p>
            <a:pPr lvl="1"/>
            <a:r>
              <a:rPr lang="en-US" dirty="0"/>
              <a:t>fewer and "looser" data types</a:t>
            </a:r>
          </a:p>
          <a:p>
            <a:pPr lvl="1"/>
            <a:r>
              <a:rPr lang="en-US" dirty="0"/>
              <a:t>variables don't need to be declared</a:t>
            </a:r>
          </a:p>
          <a:p>
            <a:pPr lvl="1"/>
            <a:r>
              <a:rPr lang="en-US" dirty="0"/>
              <a:t>errors often silent (few exceptions)</a:t>
            </a:r>
          </a:p>
          <a:p>
            <a:r>
              <a:rPr lang="en-US" dirty="0"/>
              <a:t>key construct is the function rather than the class</a:t>
            </a:r>
          </a:p>
          <a:p>
            <a:pPr lvl="1"/>
            <a:r>
              <a:rPr lang="en-US" dirty="0"/>
              <a:t>"first-class" functions are used in many situations</a:t>
            </a:r>
          </a:p>
          <a:p>
            <a:r>
              <a:rPr lang="en-US" dirty="0"/>
              <a:t>contained within a web page and integrates with its HTML/CSS content 	</a:t>
            </a:r>
          </a:p>
        </p:txBody>
      </p:sp>
      <p:sp>
        <p:nvSpPr>
          <p:cNvPr id="5" name="Slide Number Placeholder 4"/>
          <p:cNvSpPr>
            <a:spLocks noGrp="1"/>
          </p:cNvSpPr>
          <p:nvPr>
            <p:ph type="sldNum" sz="quarter" idx="12"/>
          </p:nvPr>
        </p:nvSpPr>
        <p:spPr/>
        <p:txBody>
          <a:bodyPr>
            <a:normAutofit/>
          </a:bodyPr>
          <a:lstStyle/>
          <a:p>
            <a:fld id="{CB779743-7B81-4FB7-A3E2-1ACEC99CD8CF}" type="slidenum">
              <a:rPr lang="en-US" smtClean="0"/>
              <a:t>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955" y="1524001"/>
            <a:ext cx="168204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210972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76200"/>
            <a:ext cx="9144000" cy="717176"/>
          </a:xfrm>
          <a:noFill/>
        </p:spPr>
        <p:txBody>
          <a:bodyPr/>
          <a:lstStyle/>
          <a:p>
            <a:r>
              <a:rPr lang="en-US" sz="4000" dirty="0">
                <a:solidFill>
                  <a:srgbClr val="FF0000"/>
                </a:solidFill>
                <a:latin typeface="Gill Sans MT" panose="020B0502020104020203" pitchFamily="34" charset="0"/>
              </a:rPr>
              <a:t>Shorthand Assignments</a:t>
            </a:r>
            <a:endParaRPr lang="en-US" dirty="0">
              <a:solidFill>
                <a:schemeClr val="tx1"/>
              </a:solidFill>
              <a:latin typeface="Gill Sans MT" panose="020B0502020104020203" pitchFamily="34" charset="0"/>
            </a:endParaRPr>
          </a:p>
        </p:txBody>
      </p:sp>
      <p:sp>
        <p:nvSpPr>
          <p:cNvPr id="49155" name="Rectangle 3"/>
          <p:cNvSpPr>
            <a:spLocks noChangeArrowheads="1"/>
          </p:cNvSpPr>
          <p:nvPr/>
        </p:nvSpPr>
        <p:spPr bwMode="auto">
          <a:xfrm>
            <a:off x="482600" y="1219200"/>
            <a:ext cx="8128000" cy="7620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Statements such as</a:t>
            </a:r>
          </a:p>
        </p:txBody>
      </p:sp>
      <p:sp>
        <p:nvSpPr>
          <p:cNvPr id="49156" name="Text Box 4"/>
          <p:cNvSpPr txBox="1">
            <a:spLocks noChangeArrowheads="1"/>
          </p:cNvSpPr>
          <p:nvPr/>
        </p:nvSpPr>
        <p:spPr bwMode="auto">
          <a:xfrm>
            <a:off x="1447800" y="1679575"/>
            <a:ext cx="7162800" cy="366713"/>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a:solidFill>
                  <a:srgbClr val="000000"/>
                </a:solidFill>
                <a:latin typeface="Gill Sans MT" panose="020B0502020104020203" pitchFamily="34" charset="0"/>
              </a:rPr>
              <a:t>total = total + value;</a:t>
            </a:r>
          </a:p>
        </p:txBody>
      </p:sp>
      <p:sp>
        <p:nvSpPr>
          <p:cNvPr id="49157" name="Rectangle 5"/>
          <p:cNvSpPr>
            <a:spLocks noChangeArrowheads="1"/>
          </p:cNvSpPr>
          <p:nvPr/>
        </p:nvSpPr>
        <p:spPr bwMode="auto">
          <a:xfrm>
            <a:off x="482600" y="2120900"/>
            <a:ext cx="8280400" cy="4699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pPr>
            <a:r>
              <a:rPr lang="en-US" sz="2400" b="0" dirty="0">
                <a:solidFill>
                  <a:srgbClr val="000000"/>
                </a:solidFill>
                <a:latin typeface="Gill Sans MT" panose="020B0502020104020203" pitchFamily="34" charset="0"/>
              </a:rPr>
              <a:t>	are so common that JavaScript allows the following shorthand:</a:t>
            </a:r>
          </a:p>
        </p:txBody>
      </p:sp>
      <p:sp>
        <p:nvSpPr>
          <p:cNvPr id="49158" name="Text Box 6"/>
          <p:cNvSpPr txBox="1">
            <a:spLocks noChangeArrowheads="1"/>
          </p:cNvSpPr>
          <p:nvPr/>
        </p:nvSpPr>
        <p:spPr bwMode="auto">
          <a:xfrm>
            <a:off x="1447800" y="2616200"/>
            <a:ext cx="7162800" cy="366713"/>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a:solidFill>
                  <a:srgbClr val="000000"/>
                </a:solidFill>
                <a:latin typeface="Gill Sans MT" panose="020B0502020104020203" pitchFamily="34" charset="0"/>
              </a:rPr>
              <a:t>total += value;</a:t>
            </a:r>
          </a:p>
        </p:txBody>
      </p:sp>
      <p:grpSp>
        <p:nvGrpSpPr>
          <p:cNvPr id="2" name="Group 7"/>
          <p:cNvGrpSpPr>
            <a:grpSpLocks/>
          </p:cNvGrpSpPr>
          <p:nvPr/>
        </p:nvGrpSpPr>
        <p:grpSpPr bwMode="auto">
          <a:xfrm>
            <a:off x="482600" y="3111501"/>
            <a:ext cx="8128000" cy="2832101"/>
            <a:chOff x="304" y="1960"/>
            <a:chExt cx="5120" cy="1784"/>
          </a:xfrm>
        </p:grpSpPr>
        <p:sp>
          <p:nvSpPr>
            <p:cNvPr id="49160" name="Rectangle 8"/>
            <p:cNvSpPr>
              <a:spLocks noChangeArrowheads="1"/>
            </p:cNvSpPr>
            <p:nvPr/>
          </p:nvSpPr>
          <p:spPr bwMode="auto">
            <a:xfrm>
              <a:off x="896" y="2359"/>
              <a:ext cx="4128" cy="48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rgbClr val="000000"/>
                </a:solidFill>
                <a:latin typeface="Gill Sans MT" panose="020B0502020104020203" pitchFamily="34" charset="0"/>
              </a:endParaRPr>
            </a:p>
          </p:txBody>
        </p:sp>
        <p:sp>
          <p:nvSpPr>
            <p:cNvPr id="49161" name="Text Box 9"/>
            <p:cNvSpPr txBox="1">
              <a:spLocks noChangeArrowheads="1"/>
            </p:cNvSpPr>
            <p:nvPr/>
          </p:nvSpPr>
          <p:spPr bwMode="auto">
            <a:xfrm>
              <a:off x="1008" y="2431"/>
              <a:ext cx="3936"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i="1">
                  <a:solidFill>
                    <a:srgbClr val="000000"/>
                  </a:solidFill>
                  <a:latin typeface="Gill Sans MT" panose="020B0502020104020203" pitchFamily="34" charset="0"/>
                </a:rPr>
                <a:t>variable</a:t>
              </a:r>
              <a:r>
                <a:rPr lang="en-US" sz="2000">
                  <a:solidFill>
                    <a:srgbClr val="000000"/>
                  </a:solidFill>
                  <a:latin typeface="Gill Sans MT" panose="020B0502020104020203" pitchFamily="34" charset="0"/>
                </a:rPr>
                <a:t> </a:t>
              </a:r>
              <a:r>
                <a:rPr lang="en-US" sz="2000" b="0" i="1">
                  <a:solidFill>
                    <a:srgbClr val="000000"/>
                  </a:solidFill>
                  <a:latin typeface="Gill Sans MT" panose="020B0502020104020203" pitchFamily="34" charset="0"/>
                </a:rPr>
                <a:t>op</a:t>
              </a:r>
              <a:r>
                <a:rPr lang="en-US" sz="2000">
                  <a:solidFill>
                    <a:srgbClr val="000000"/>
                  </a:solidFill>
                  <a:latin typeface="Gill Sans MT" panose="020B0502020104020203" pitchFamily="34" charset="0"/>
                </a:rPr>
                <a:t>= </a:t>
              </a:r>
              <a:r>
                <a:rPr lang="en-US" sz="2000" b="0" i="1">
                  <a:solidFill>
                    <a:srgbClr val="000000"/>
                  </a:solidFill>
                  <a:latin typeface="Gill Sans MT" panose="020B0502020104020203" pitchFamily="34" charset="0"/>
                </a:rPr>
                <a:t>expression</a:t>
              </a:r>
              <a:r>
                <a:rPr lang="en-US" sz="2000">
                  <a:solidFill>
                    <a:srgbClr val="000000"/>
                  </a:solidFill>
                  <a:latin typeface="Gill Sans MT" panose="020B0502020104020203" pitchFamily="34" charset="0"/>
                </a:rPr>
                <a:t>;</a:t>
              </a:r>
            </a:p>
          </p:txBody>
        </p:sp>
        <p:sp>
          <p:nvSpPr>
            <p:cNvPr id="49162" name="Rectangle 10"/>
            <p:cNvSpPr>
              <a:spLocks noChangeArrowheads="1"/>
            </p:cNvSpPr>
            <p:nvPr/>
          </p:nvSpPr>
          <p:spPr bwMode="auto">
            <a:xfrm>
              <a:off x="304" y="1960"/>
              <a:ext cx="5120" cy="92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The general form of a </a:t>
              </a:r>
              <a:r>
                <a:rPr lang="en-US" sz="2400" i="1" dirty="0">
                  <a:solidFill>
                    <a:srgbClr val="000000"/>
                  </a:solidFill>
                  <a:latin typeface="Gill Sans MT" panose="020B0502020104020203" pitchFamily="34" charset="0"/>
                </a:rPr>
                <a:t>shorthand assignment</a:t>
              </a:r>
              <a:r>
                <a:rPr lang="en-US" sz="2400" b="0" dirty="0">
                  <a:solidFill>
                    <a:srgbClr val="000000"/>
                  </a:solidFill>
                  <a:latin typeface="Gill Sans MT" panose="020B0502020104020203" pitchFamily="34" charset="0"/>
                </a:rPr>
                <a:t> is</a:t>
              </a:r>
            </a:p>
          </p:txBody>
        </p:sp>
        <p:sp>
          <p:nvSpPr>
            <p:cNvPr id="49163" name="Rectangle 11"/>
            <p:cNvSpPr>
              <a:spLocks noChangeArrowheads="1"/>
            </p:cNvSpPr>
            <p:nvPr/>
          </p:nvSpPr>
          <p:spPr bwMode="auto">
            <a:xfrm>
              <a:off x="304" y="2968"/>
              <a:ext cx="5120" cy="488"/>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pPr>
              <a:r>
                <a:rPr lang="en-US" sz="2400" b="0" dirty="0">
                  <a:solidFill>
                    <a:srgbClr val="000000"/>
                  </a:solidFill>
                  <a:latin typeface="Gill Sans MT" panose="020B0502020104020203" pitchFamily="34" charset="0"/>
                </a:rPr>
                <a:t>	where </a:t>
              </a:r>
              <a:r>
                <a:rPr lang="en-US" sz="2000" b="0" i="1" dirty="0">
                  <a:solidFill>
                    <a:srgbClr val="000000"/>
                  </a:solidFill>
                  <a:latin typeface="Gill Sans MT" panose="020B0502020104020203" pitchFamily="34" charset="0"/>
                </a:rPr>
                <a:t>op</a:t>
              </a:r>
              <a:r>
                <a:rPr lang="en-US" sz="2000" b="0" dirty="0">
                  <a:solidFill>
                    <a:srgbClr val="000000"/>
                  </a:solidFill>
                  <a:latin typeface="Gill Sans MT" panose="020B0502020104020203" pitchFamily="34" charset="0"/>
                </a:rPr>
                <a:t> </a:t>
              </a:r>
              <a:r>
                <a:rPr lang="en-US" sz="2400" b="0" dirty="0">
                  <a:solidFill>
                    <a:srgbClr val="000000"/>
                  </a:solidFill>
                  <a:latin typeface="Gill Sans MT" panose="020B0502020104020203" pitchFamily="34" charset="0"/>
                </a:rPr>
                <a:t>is any of JavaScript’s binary operators.  The effect of this statement is the same as</a:t>
              </a:r>
            </a:p>
          </p:txBody>
        </p:sp>
        <p:sp>
          <p:nvSpPr>
            <p:cNvPr id="49164" name="Text Box 12"/>
            <p:cNvSpPr txBox="1">
              <a:spLocks noChangeArrowheads="1"/>
            </p:cNvSpPr>
            <p:nvPr/>
          </p:nvSpPr>
          <p:spPr bwMode="auto">
            <a:xfrm>
              <a:off x="912" y="3513"/>
              <a:ext cx="4512" cy="231"/>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b="0" i="1" dirty="0">
                  <a:solidFill>
                    <a:srgbClr val="000000"/>
                  </a:solidFill>
                  <a:latin typeface="Gill Sans MT" panose="020B0502020104020203" pitchFamily="34" charset="0"/>
                </a:rPr>
                <a:t>variable</a:t>
              </a:r>
              <a:r>
                <a:rPr lang="en-US" sz="2000" dirty="0">
                  <a:solidFill>
                    <a:srgbClr val="000000"/>
                  </a:solidFill>
                  <a:latin typeface="Gill Sans MT" panose="020B0502020104020203" pitchFamily="34" charset="0"/>
                </a:rPr>
                <a:t> = </a:t>
              </a:r>
              <a:r>
                <a:rPr lang="en-US" sz="2000" b="0" i="1" dirty="0">
                  <a:solidFill>
                    <a:srgbClr val="000000"/>
                  </a:solidFill>
                  <a:latin typeface="Gill Sans MT" panose="020B0502020104020203" pitchFamily="34" charset="0"/>
                </a:rPr>
                <a:t>variable</a:t>
              </a:r>
              <a:r>
                <a:rPr lang="en-US" sz="2000" dirty="0">
                  <a:solidFill>
                    <a:srgbClr val="000000"/>
                  </a:solidFill>
                  <a:latin typeface="Gill Sans MT" panose="020B0502020104020203" pitchFamily="34" charset="0"/>
                </a:rPr>
                <a:t> </a:t>
              </a:r>
              <a:r>
                <a:rPr lang="en-US" sz="2000" b="0" i="1" dirty="0">
                  <a:solidFill>
                    <a:srgbClr val="000000"/>
                  </a:solidFill>
                  <a:latin typeface="Gill Sans MT" panose="020B0502020104020203" pitchFamily="34" charset="0"/>
                </a:rPr>
                <a:t>op</a:t>
              </a:r>
              <a:r>
                <a:rPr lang="en-US" sz="2000" dirty="0">
                  <a:solidFill>
                    <a:srgbClr val="000000"/>
                  </a:solidFill>
                  <a:latin typeface="Gill Sans MT" panose="020B0502020104020203" pitchFamily="34" charset="0"/>
                </a:rPr>
                <a:t> (</a:t>
              </a:r>
              <a:r>
                <a:rPr lang="en-US" sz="2000" b="0" i="1" dirty="0">
                  <a:solidFill>
                    <a:srgbClr val="000000"/>
                  </a:solidFill>
                  <a:latin typeface="Gill Sans MT" panose="020B0502020104020203" pitchFamily="34" charset="0"/>
                </a:rPr>
                <a:t>expression</a:t>
              </a:r>
              <a:r>
                <a:rPr lang="en-US" sz="2000" dirty="0">
                  <a:solidFill>
                    <a:srgbClr val="000000"/>
                  </a:solidFill>
                  <a:latin typeface="Gill Sans MT" panose="020B0502020104020203" pitchFamily="34" charset="0"/>
                </a:rPr>
                <a:t>);</a:t>
              </a:r>
            </a:p>
          </p:txBody>
        </p:sp>
      </p:grpSp>
      <p:sp>
        <p:nvSpPr>
          <p:cNvPr id="3" name="Slide Number Placeholder 2"/>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30</a:t>
            </a:fld>
            <a:endParaRPr lang="en-US">
              <a:latin typeface="Gill Sans MT" panose="020B0502020104020203" pitchFamily="34" charset="0"/>
            </a:endParaRPr>
          </a:p>
        </p:txBody>
      </p:sp>
    </p:spTree>
    <p:extLst>
      <p:ext uri="{BB962C8B-B14F-4D97-AF65-F5344CB8AC3E}">
        <p14:creationId xmlns:p14="http://schemas.microsoft.com/office/powerpoint/2010/main" val="32202186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76200"/>
            <a:ext cx="9144000" cy="1143000"/>
          </a:xfrm>
          <a:noFill/>
        </p:spPr>
        <p:txBody>
          <a:bodyPr/>
          <a:lstStyle/>
          <a:p>
            <a:r>
              <a:rPr lang="en-US" sz="4000">
                <a:solidFill>
                  <a:srgbClr val="FF0000"/>
                </a:solidFill>
                <a:latin typeface="Gill Sans MT" panose="020B0502020104020203" pitchFamily="34" charset="0"/>
              </a:rPr>
              <a:t>Increment and Decrement Operators</a:t>
            </a:r>
            <a:endParaRPr lang="en-US">
              <a:solidFill>
                <a:schemeClr val="tx1"/>
              </a:solidFill>
              <a:latin typeface="Gill Sans MT" panose="020B0502020104020203" pitchFamily="34" charset="0"/>
            </a:endParaRPr>
          </a:p>
        </p:txBody>
      </p:sp>
      <p:grpSp>
        <p:nvGrpSpPr>
          <p:cNvPr id="2" name="Group 3"/>
          <p:cNvGrpSpPr>
            <a:grpSpLocks/>
          </p:cNvGrpSpPr>
          <p:nvPr/>
        </p:nvGrpSpPr>
        <p:grpSpPr bwMode="auto">
          <a:xfrm>
            <a:off x="482600" y="1219200"/>
            <a:ext cx="8128000" cy="1470026"/>
            <a:chOff x="304" y="768"/>
            <a:chExt cx="5120" cy="926"/>
          </a:xfrm>
        </p:grpSpPr>
        <p:sp>
          <p:nvSpPr>
            <p:cNvPr id="51211" name="Rectangle 4"/>
            <p:cNvSpPr>
              <a:spLocks noChangeArrowheads="1"/>
            </p:cNvSpPr>
            <p:nvPr/>
          </p:nvSpPr>
          <p:spPr bwMode="auto">
            <a:xfrm>
              <a:off x="304" y="768"/>
              <a:ext cx="5120" cy="768"/>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Another important shorthand that appears frequently in JavaScript programs is the </a:t>
              </a:r>
              <a:r>
                <a:rPr lang="en-US" sz="2400" i="1" dirty="0">
                  <a:solidFill>
                    <a:srgbClr val="000000"/>
                  </a:solidFill>
                  <a:latin typeface="Gill Sans MT" panose="020B0502020104020203" pitchFamily="34" charset="0"/>
                </a:rPr>
                <a:t>increment operator</a:t>
              </a:r>
              <a:r>
                <a:rPr lang="en-US" sz="2400" b="0" i="1"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which is most commonly written immediately after a variable, like this:</a:t>
              </a:r>
            </a:p>
          </p:txBody>
        </p:sp>
        <p:sp>
          <p:nvSpPr>
            <p:cNvPr id="51212" name="Text Box 5"/>
            <p:cNvSpPr txBox="1">
              <a:spLocks noChangeArrowheads="1"/>
            </p:cNvSpPr>
            <p:nvPr/>
          </p:nvSpPr>
          <p:spPr bwMode="auto">
            <a:xfrm>
              <a:off x="912" y="1463"/>
              <a:ext cx="4512" cy="231"/>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dirty="0" err="1">
                  <a:solidFill>
                    <a:srgbClr val="000000"/>
                  </a:solidFill>
                  <a:latin typeface="Gill Sans MT" panose="020B0502020104020203" pitchFamily="34" charset="0"/>
                </a:rPr>
                <a:t>x</a:t>
              </a:r>
              <a:r>
                <a:rPr lang="en-US" sz="2000" dirty="0">
                  <a:solidFill>
                    <a:srgbClr val="000000"/>
                  </a:solidFill>
                  <a:latin typeface="Gill Sans MT" panose="020B0502020104020203" pitchFamily="34" charset="0"/>
                </a:rPr>
                <a:t>++;</a:t>
              </a:r>
            </a:p>
          </p:txBody>
        </p:sp>
      </p:grpSp>
      <p:grpSp>
        <p:nvGrpSpPr>
          <p:cNvPr id="3" name="Group 6"/>
          <p:cNvGrpSpPr>
            <a:grpSpLocks/>
          </p:cNvGrpSpPr>
          <p:nvPr/>
        </p:nvGrpSpPr>
        <p:grpSpPr bwMode="auto">
          <a:xfrm>
            <a:off x="482600" y="2781299"/>
            <a:ext cx="8280400" cy="1965325"/>
            <a:chOff x="304" y="1752"/>
            <a:chExt cx="5216" cy="1238"/>
          </a:xfrm>
        </p:grpSpPr>
        <p:sp>
          <p:nvSpPr>
            <p:cNvPr id="51207" name="Rectangle 7"/>
            <p:cNvSpPr>
              <a:spLocks noChangeArrowheads="1"/>
            </p:cNvSpPr>
            <p:nvPr/>
          </p:nvSpPr>
          <p:spPr bwMode="auto">
            <a:xfrm>
              <a:off x="304" y="1752"/>
              <a:ext cx="5216" cy="296"/>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pPr>
              <a:r>
                <a:rPr lang="en-US" sz="2400" b="0" dirty="0">
                  <a:solidFill>
                    <a:srgbClr val="000000"/>
                  </a:solidFill>
                  <a:latin typeface="Gill Sans MT" panose="020B0502020104020203" pitchFamily="34" charset="0"/>
                </a:rPr>
                <a:t>	The effect of this statement is to add one to the value of </a:t>
              </a:r>
              <a:r>
                <a:rPr lang="en-US" sz="2000" dirty="0" err="1">
                  <a:solidFill>
                    <a:srgbClr val="000000"/>
                  </a:solidFill>
                  <a:latin typeface="Gill Sans MT" panose="020B0502020104020203" pitchFamily="34" charset="0"/>
                </a:rPr>
                <a:t>x</a:t>
              </a:r>
              <a:r>
                <a:rPr lang="en-US" sz="2400" b="0" dirty="0">
                  <a:solidFill>
                    <a:srgbClr val="000000"/>
                  </a:solidFill>
                  <a:latin typeface="Gill Sans MT" panose="020B0502020104020203" pitchFamily="34" charset="0"/>
                </a:rPr>
                <a:t>, which means that this statement is equivalent to</a:t>
              </a:r>
            </a:p>
          </p:txBody>
        </p:sp>
        <p:sp>
          <p:nvSpPr>
            <p:cNvPr id="51208" name="Text Box 8"/>
            <p:cNvSpPr txBox="1">
              <a:spLocks noChangeArrowheads="1"/>
            </p:cNvSpPr>
            <p:nvPr/>
          </p:nvSpPr>
          <p:spPr bwMode="auto">
            <a:xfrm>
              <a:off x="912" y="2263"/>
              <a:ext cx="4512" cy="231"/>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dirty="0" err="1">
                  <a:solidFill>
                    <a:srgbClr val="000000"/>
                  </a:solidFill>
                  <a:latin typeface="Gill Sans MT" panose="020B0502020104020203" pitchFamily="34" charset="0"/>
                </a:rPr>
                <a:t>x</a:t>
              </a:r>
              <a:r>
                <a:rPr lang="en-US" sz="2000" dirty="0">
                  <a:solidFill>
                    <a:srgbClr val="000000"/>
                  </a:solidFill>
                  <a:latin typeface="Gill Sans MT" panose="020B0502020104020203" pitchFamily="34" charset="0"/>
                </a:rPr>
                <a:t> += 1;</a:t>
              </a:r>
            </a:p>
          </p:txBody>
        </p:sp>
        <p:sp>
          <p:nvSpPr>
            <p:cNvPr id="51209" name="Rectangle 9"/>
            <p:cNvSpPr>
              <a:spLocks noChangeArrowheads="1"/>
            </p:cNvSpPr>
            <p:nvPr/>
          </p:nvSpPr>
          <p:spPr bwMode="auto">
            <a:xfrm>
              <a:off x="304" y="2508"/>
              <a:ext cx="5216" cy="296"/>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pPr>
              <a:r>
                <a:rPr lang="en-US" sz="2400" b="0" dirty="0">
                  <a:solidFill>
                    <a:srgbClr val="000000"/>
                  </a:solidFill>
                  <a:latin typeface="Gill Sans MT" panose="020B0502020104020203" pitchFamily="34" charset="0"/>
                </a:rPr>
                <a:t>	or</a:t>
              </a:r>
            </a:p>
          </p:txBody>
        </p:sp>
        <p:sp>
          <p:nvSpPr>
            <p:cNvPr id="51210" name="Text Box 10"/>
            <p:cNvSpPr txBox="1">
              <a:spLocks noChangeArrowheads="1"/>
            </p:cNvSpPr>
            <p:nvPr/>
          </p:nvSpPr>
          <p:spPr bwMode="auto">
            <a:xfrm>
              <a:off x="912" y="2759"/>
              <a:ext cx="4512" cy="231"/>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dirty="0" err="1">
                  <a:solidFill>
                    <a:srgbClr val="000000"/>
                  </a:solidFill>
                  <a:latin typeface="Gill Sans MT" panose="020B0502020104020203" pitchFamily="34" charset="0"/>
                </a:rPr>
                <a:t>x</a:t>
              </a:r>
              <a:r>
                <a:rPr lang="en-US" sz="2000" dirty="0">
                  <a:solidFill>
                    <a:srgbClr val="000000"/>
                  </a:solidFill>
                  <a:latin typeface="Gill Sans MT" panose="020B0502020104020203" pitchFamily="34" charset="0"/>
                </a:rPr>
                <a:t> = </a:t>
              </a:r>
              <a:r>
                <a:rPr lang="en-US" sz="2000" dirty="0" err="1">
                  <a:solidFill>
                    <a:srgbClr val="000000"/>
                  </a:solidFill>
                  <a:latin typeface="Gill Sans MT" panose="020B0502020104020203" pitchFamily="34" charset="0"/>
                </a:rPr>
                <a:t>x</a:t>
              </a:r>
              <a:r>
                <a:rPr lang="en-US" sz="2000" dirty="0">
                  <a:solidFill>
                    <a:srgbClr val="000000"/>
                  </a:solidFill>
                  <a:latin typeface="Gill Sans MT" panose="020B0502020104020203" pitchFamily="34" charset="0"/>
                </a:rPr>
                <a:t> + 1;</a:t>
              </a:r>
            </a:p>
          </p:txBody>
        </p:sp>
      </p:grpSp>
      <p:sp>
        <p:nvSpPr>
          <p:cNvPr id="520203" name="Rectangle 11"/>
          <p:cNvSpPr>
            <a:spLocks noChangeArrowheads="1"/>
          </p:cNvSpPr>
          <p:nvPr/>
        </p:nvSpPr>
        <p:spPr bwMode="auto">
          <a:xfrm>
            <a:off x="482600" y="4991100"/>
            <a:ext cx="8128000" cy="800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The </a:t>
            </a:r>
            <a:r>
              <a:rPr lang="en-US" sz="2000" dirty="0">
                <a:solidFill>
                  <a:srgbClr val="000000"/>
                </a:solidFill>
                <a:latin typeface="Gill Sans MT" panose="020B0502020104020203" pitchFamily="34" charset="0"/>
              </a:rPr>
              <a:t>--</a:t>
            </a:r>
            <a:r>
              <a:rPr lang="en-US" sz="2400" b="0" dirty="0">
                <a:solidFill>
                  <a:srgbClr val="000000"/>
                </a:solidFill>
                <a:latin typeface="Gill Sans MT" panose="020B0502020104020203" pitchFamily="34" charset="0"/>
              </a:rPr>
              <a:t> operator (which is called the </a:t>
            </a:r>
            <a:r>
              <a:rPr lang="en-US" sz="2400" i="1" dirty="0">
                <a:solidFill>
                  <a:srgbClr val="000000"/>
                </a:solidFill>
                <a:latin typeface="Gill Sans MT" panose="020B0502020104020203" pitchFamily="34" charset="0"/>
              </a:rPr>
              <a:t>decrement operator</a:t>
            </a:r>
            <a:r>
              <a:rPr lang="en-US" sz="2400" b="0" dirty="0">
                <a:solidFill>
                  <a:srgbClr val="000000"/>
                </a:solidFill>
                <a:latin typeface="Gill Sans MT" panose="020B0502020104020203" pitchFamily="34" charset="0"/>
              </a:rPr>
              <a:t>) is similar but subtracts one instead of adding one.</a:t>
            </a: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31</a:t>
            </a:fld>
            <a:endParaRPr lang="en-US">
              <a:latin typeface="Gill Sans MT" panose="020B0502020104020203" pitchFamily="34" charset="0"/>
            </a:endParaRPr>
          </a:p>
        </p:txBody>
      </p:sp>
    </p:spTree>
    <p:extLst>
      <p:ext uri="{BB962C8B-B14F-4D97-AF65-F5344CB8AC3E}">
        <p14:creationId xmlns:p14="http://schemas.microsoft.com/office/powerpoint/2010/main" val="35704340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0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0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a:xfrm>
            <a:off x="0" y="76200"/>
            <a:ext cx="9144000" cy="769935"/>
          </a:xfrm>
          <a:noFill/>
          <a:ln/>
        </p:spPr>
        <p:txBody>
          <a:bodyPr/>
          <a:lstStyle/>
          <a:p>
            <a:r>
              <a:rPr lang="en-US" sz="4000" dirty="0">
                <a:solidFill>
                  <a:srgbClr val="FF0000"/>
                </a:solidFill>
                <a:latin typeface="Gill Sans MT" panose="020B0502020104020203" pitchFamily="34" charset="0"/>
              </a:rPr>
              <a:t>Writing JavaScript Functions</a:t>
            </a:r>
            <a:endParaRPr lang="en-US" dirty="0">
              <a:solidFill>
                <a:schemeClr val="tx1"/>
              </a:solidFill>
              <a:latin typeface="Gill Sans MT" panose="020B0502020104020203" pitchFamily="34" charset="0"/>
            </a:endParaRPr>
          </a:p>
        </p:txBody>
      </p:sp>
      <p:sp>
        <p:nvSpPr>
          <p:cNvPr id="585731" name="Rectangle 3"/>
          <p:cNvSpPr>
            <a:spLocks noChangeArrowheads="1"/>
          </p:cNvSpPr>
          <p:nvPr/>
        </p:nvSpPr>
        <p:spPr bwMode="auto">
          <a:xfrm>
            <a:off x="482600" y="1155700"/>
            <a:ext cx="8128000" cy="5969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latin typeface="Gill Sans MT" panose="020B0502020104020203" pitchFamily="34" charset="0"/>
              </a:rPr>
              <a:t>The general form of a function definition is</a:t>
            </a:r>
          </a:p>
        </p:txBody>
      </p:sp>
      <p:sp>
        <p:nvSpPr>
          <p:cNvPr id="585732" name="Rectangle 4"/>
          <p:cNvSpPr>
            <a:spLocks noChangeArrowheads="1"/>
          </p:cNvSpPr>
          <p:nvPr/>
        </p:nvSpPr>
        <p:spPr bwMode="auto">
          <a:xfrm>
            <a:off x="1422400" y="1790095"/>
            <a:ext cx="6553200" cy="1366762"/>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solidFill>
                <a:schemeClr val="tx1"/>
              </a:solidFill>
              <a:latin typeface="Gill Sans MT" panose="020B0502020104020203" pitchFamily="34" charset="0"/>
            </a:endParaRPr>
          </a:p>
        </p:txBody>
      </p:sp>
      <p:sp>
        <p:nvSpPr>
          <p:cNvPr id="585733" name="Text Box 5"/>
          <p:cNvSpPr txBox="1">
            <a:spLocks noChangeArrowheads="1"/>
          </p:cNvSpPr>
          <p:nvPr/>
        </p:nvSpPr>
        <p:spPr bwMode="auto">
          <a:xfrm>
            <a:off x="1600200" y="1874760"/>
            <a:ext cx="6248400" cy="1107996"/>
          </a:xfrm>
          <a:prstGeom prst="rect">
            <a:avLst/>
          </a:prstGeom>
          <a:noFill/>
          <a:ln w="9525">
            <a:noFill/>
            <a:miter lim="800000"/>
            <a:headEnd/>
            <a:tailEnd/>
          </a:ln>
          <a:effectLst/>
        </p:spPr>
        <p:txBody>
          <a:bodyPr>
            <a:prstTxWarp prst="textNoShape">
              <a:avLst/>
            </a:prstTxWarp>
            <a:spAutoFit/>
          </a:bodyPr>
          <a:lstStyle/>
          <a:p>
            <a:r>
              <a:rPr lang="en-US" sz="2200" dirty="0">
                <a:solidFill>
                  <a:schemeClr val="tx1"/>
                </a:solidFill>
                <a:latin typeface="Gill Sans MT" panose="020B0502020104020203" pitchFamily="34" charset="0"/>
                <a:cs typeface="Courier New"/>
              </a:rPr>
              <a:t>function </a:t>
            </a:r>
            <a:r>
              <a:rPr lang="en-US" sz="2200" b="0" i="1" dirty="0" err="1">
                <a:solidFill>
                  <a:schemeClr val="tx1"/>
                </a:solidFill>
                <a:latin typeface="Gill Sans MT" panose="020B0502020104020203" pitchFamily="34" charset="0"/>
              </a:rPr>
              <a:t>name</a:t>
            </a:r>
            <a:r>
              <a:rPr lang="en-US" sz="2200" dirty="0" err="1">
                <a:solidFill>
                  <a:schemeClr val="tx1"/>
                </a:solidFill>
                <a:latin typeface="Gill Sans MT" panose="020B0502020104020203" pitchFamily="34" charset="0"/>
              </a:rPr>
              <a:t>(</a:t>
            </a:r>
            <a:r>
              <a:rPr lang="en-US" sz="2200" b="0" i="1" dirty="0" err="1">
                <a:solidFill>
                  <a:schemeClr val="tx1"/>
                </a:solidFill>
                <a:latin typeface="Gill Sans MT" panose="020B0502020104020203" pitchFamily="34" charset="0"/>
              </a:rPr>
              <a:t>parameter</a:t>
            </a:r>
            <a:r>
              <a:rPr lang="en-US" sz="2200" b="0" i="1" dirty="0">
                <a:solidFill>
                  <a:schemeClr val="tx1"/>
                </a:solidFill>
                <a:latin typeface="Gill Sans MT" panose="020B0502020104020203" pitchFamily="34" charset="0"/>
              </a:rPr>
              <a:t> list</a:t>
            </a:r>
            <a:r>
              <a:rPr lang="en-US" sz="2200" dirty="0">
                <a:solidFill>
                  <a:schemeClr val="tx1"/>
                </a:solidFill>
                <a:latin typeface="Gill Sans MT" panose="020B0502020104020203" pitchFamily="34" charset="0"/>
              </a:rPr>
              <a:t>)</a:t>
            </a:r>
            <a:r>
              <a:rPr lang="en-US" sz="1200" dirty="0">
                <a:solidFill>
                  <a:schemeClr val="tx1"/>
                </a:solidFill>
                <a:latin typeface="Gill Sans MT" panose="020B0502020104020203" pitchFamily="34" charset="0"/>
              </a:rPr>
              <a:t> </a:t>
            </a:r>
            <a:r>
              <a:rPr lang="en-US" sz="2200" dirty="0">
                <a:solidFill>
                  <a:schemeClr val="tx1"/>
                </a:solidFill>
                <a:latin typeface="Gill Sans MT" panose="020B0502020104020203" pitchFamily="34" charset="0"/>
              </a:rPr>
              <a:t>{</a:t>
            </a:r>
          </a:p>
          <a:p>
            <a:r>
              <a:rPr lang="en-US" sz="2200" dirty="0">
                <a:solidFill>
                  <a:schemeClr val="tx1"/>
                </a:solidFill>
                <a:latin typeface="Gill Sans MT" panose="020B0502020104020203" pitchFamily="34" charset="0"/>
              </a:rPr>
              <a:t>   </a:t>
            </a:r>
            <a:r>
              <a:rPr lang="en-US" sz="2200" b="0" i="1" dirty="0">
                <a:solidFill>
                  <a:schemeClr val="tx1"/>
                </a:solidFill>
                <a:latin typeface="Gill Sans MT" panose="020B0502020104020203" pitchFamily="34" charset="0"/>
              </a:rPr>
              <a:t>statements in the function body</a:t>
            </a:r>
            <a:endParaRPr lang="en-US" sz="2200" dirty="0">
              <a:solidFill>
                <a:schemeClr val="tx1"/>
              </a:solidFill>
              <a:latin typeface="Gill Sans MT" panose="020B0502020104020203" pitchFamily="34" charset="0"/>
            </a:endParaRPr>
          </a:p>
          <a:p>
            <a:r>
              <a:rPr lang="en-US" sz="2200" dirty="0">
                <a:solidFill>
                  <a:schemeClr val="tx1"/>
                </a:solidFill>
                <a:latin typeface="Gill Sans MT" panose="020B0502020104020203" pitchFamily="34" charset="0"/>
              </a:rPr>
              <a:t>}</a:t>
            </a:r>
          </a:p>
        </p:txBody>
      </p:sp>
      <p:sp>
        <p:nvSpPr>
          <p:cNvPr id="585734" name="Rectangle 6"/>
          <p:cNvSpPr>
            <a:spLocks noChangeArrowheads="1"/>
          </p:cNvSpPr>
          <p:nvPr/>
        </p:nvSpPr>
        <p:spPr bwMode="auto">
          <a:xfrm>
            <a:off x="482600" y="3263900"/>
            <a:ext cx="8128000" cy="698500"/>
          </a:xfrm>
          <a:prstGeom prst="rect">
            <a:avLst/>
          </a:prstGeom>
          <a:noFill/>
          <a:ln w="9525">
            <a:noFill/>
            <a:miter lim="800000"/>
            <a:headEnd/>
            <a:tailEnd/>
          </a:ln>
          <a:effectLst/>
        </p:spPr>
        <p:txBody>
          <a:bodyPr>
            <a:prstTxWarp prst="textNoShape">
              <a:avLst/>
            </a:prstTxWarp>
          </a:bodyPr>
          <a:lstStyle/>
          <a:p>
            <a:pPr marL="342900" algn="just">
              <a:lnSpc>
                <a:spcPct val="90000"/>
              </a:lnSpc>
              <a:spcAft>
                <a:spcPct val="20000"/>
              </a:spcAft>
            </a:pPr>
            <a:r>
              <a:rPr lang="en-US" sz="2400" b="0" dirty="0">
                <a:solidFill>
                  <a:schemeClr val="tx1"/>
                </a:solidFill>
                <a:latin typeface="Gill Sans MT" panose="020B0502020104020203" pitchFamily="34" charset="0"/>
              </a:rPr>
              <a:t>where </a:t>
            </a:r>
            <a:r>
              <a:rPr lang="en-US" sz="2400" b="0" i="1" dirty="0">
                <a:solidFill>
                  <a:srgbClr val="C00000"/>
                </a:solidFill>
                <a:latin typeface="Gill Sans MT" panose="020B0502020104020203" pitchFamily="34" charset="0"/>
              </a:rPr>
              <a:t>name</a:t>
            </a:r>
            <a:r>
              <a:rPr lang="en-US" sz="2400" b="0" dirty="0">
                <a:solidFill>
                  <a:srgbClr val="C00000"/>
                </a:solidFill>
                <a:latin typeface="Gill Sans MT" panose="020B0502020104020203" pitchFamily="34" charset="0"/>
              </a:rPr>
              <a:t> is the name of the function</a:t>
            </a:r>
            <a:r>
              <a:rPr lang="en-US" sz="2400" b="0" dirty="0">
                <a:solidFill>
                  <a:schemeClr val="tx1"/>
                </a:solidFill>
                <a:latin typeface="Gill Sans MT" panose="020B0502020104020203" pitchFamily="34" charset="0"/>
              </a:rPr>
              <a:t>, and </a:t>
            </a:r>
            <a:r>
              <a:rPr lang="en-US" sz="2400" b="0" i="1" dirty="0">
                <a:solidFill>
                  <a:srgbClr val="C00000"/>
                </a:solidFill>
                <a:latin typeface="Gill Sans MT" panose="020B0502020104020203" pitchFamily="34" charset="0"/>
              </a:rPr>
              <a:t>parameter list</a:t>
            </a:r>
            <a:r>
              <a:rPr lang="en-US" sz="2400" b="0" dirty="0">
                <a:solidFill>
                  <a:srgbClr val="C00000"/>
                </a:solidFill>
                <a:latin typeface="Gill Sans MT" panose="020B0502020104020203" pitchFamily="34" charset="0"/>
              </a:rPr>
              <a:t> is a list of variables used to hold the values of each argument</a:t>
            </a:r>
            <a:r>
              <a:rPr lang="en-US" sz="2400" b="0" dirty="0">
                <a:solidFill>
                  <a:schemeClr val="tx1"/>
                </a:solidFill>
                <a:latin typeface="Gill Sans MT" panose="020B0502020104020203" pitchFamily="34" charset="0"/>
              </a:rPr>
              <a:t>.</a:t>
            </a:r>
          </a:p>
        </p:txBody>
      </p:sp>
      <p:grpSp>
        <p:nvGrpSpPr>
          <p:cNvPr id="2" name="Group 12"/>
          <p:cNvGrpSpPr/>
          <p:nvPr/>
        </p:nvGrpSpPr>
        <p:grpSpPr>
          <a:xfrm>
            <a:off x="482600" y="4076700"/>
            <a:ext cx="8128000" cy="2480130"/>
            <a:chOff x="482600" y="4076700"/>
            <a:chExt cx="8128000" cy="2480130"/>
          </a:xfrm>
        </p:grpSpPr>
        <p:sp>
          <p:nvSpPr>
            <p:cNvPr id="8" name="Rectangle 3"/>
            <p:cNvSpPr>
              <a:spLocks noChangeArrowheads="1"/>
            </p:cNvSpPr>
            <p:nvPr/>
          </p:nvSpPr>
          <p:spPr bwMode="auto">
            <a:xfrm>
              <a:off x="482600" y="4076700"/>
              <a:ext cx="8128000" cy="5969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latin typeface="Gill Sans MT" panose="020B0502020104020203" pitchFamily="34" charset="0"/>
                </a:rPr>
                <a:t>You can return a value from a function by including a </a:t>
              </a:r>
              <a:r>
                <a:rPr lang="en-US" sz="2000" dirty="0">
                  <a:solidFill>
                    <a:schemeClr val="tx1"/>
                  </a:solidFill>
                  <a:latin typeface="Gill Sans MT" panose="020B0502020104020203" pitchFamily="34" charset="0"/>
                </a:rPr>
                <a:t>return</a:t>
              </a:r>
              <a:r>
                <a:rPr lang="en-US" sz="2400" b="0" dirty="0">
                  <a:solidFill>
                    <a:schemeClr val="tx1"/>
                  </a:solidFill>
                  <a:latin typeface="Gill Sans MT" panose="020B0502020104020203" pitchFamily="34" charset="0"/>
                </a:rPr>
                <a:t> statement, which is usually written as</a:t>
              </a:r>
            </a:p>
          </p:txBody>
        </p:sp>
        <p:grpSp>
          <p:nvGrpSpPr>
            <p:cNvPr id="3" name="Group 14"/>
            <p:cNvGrpSpPr>
              <a:grpSpLocks/>
            </p:cNvGrpSpPr>
            <p:nvPr/>
          </p:nvGrpSpPr>
          <p:grpSpPr bwMode="auto">
            <a:xfrm>
              <a:off x="1892300" y="4983165"/>
              <a:ext cx="5359400" cy="604838"/>
              <a:chOff x="1192" y="1299"/>
              <a:chExt cx="3376" cy="381"/>
            </a:xfrm>
          </p:grpSpPr>
          <p:sp>
            <p:nvSpPr>
              <p:cNvPr id="10" name="Rectangle 5"/>
              <p:cNvSpPr>
                <a:spLocks noChangeArrowheads="1"/>
              </p:cNvSpPr>
              <p:nvPr/>
            </p:nvSpPr>
            <p:spPr bwMode="auto">
              <a:xfrm>
                <a:off x="1192" y="1299"/>
                <a:ext cx="3376" cy="381"/>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solidFill>
                    <a:schemeClr val="tx1"/>
                  </a:solidFill>
                  <a:latin typeface="Gill Sans MT" panose="020B0502020104020203" pitchFamily="34" charset="0"/>
                </a:endParaRPr>
              </a:p>
            </p:txBody>
          </p:sp>
          <p:sp>
            <p:nvSpPr>
              <p:cNvPr id="11" name="Text Box 6"/>
              <p:cNvSpPr txBox="1">
                <a:spLocks noChangeArrowheads="1"/>
              </p:cNvSpPr>
              <p:nvPr/>
            </p:nvSpPr>
            <p:spPr bwMode="auto">
              <a:xfrm>
                <a:off x="1304" y="1352"/>
                <a:ext cx="2160" cy="271"/>
              </a:xfrm>
              <a:prstGeom prst="rect">
                <a:avLst/>
              </a:prstGeom>
              <a:solidFill>
                <a:schemeClr val="bg1"/>
              </a:solidFill>
              <a:ln w="9525">
                <a:noFill/>
                <a:miter lim="800000"/>
                <a:headEnd/>
                <a:tailEnd/>
              </a:ln>
              <a:effectLst/>
            </p:spPr>
            <p:txBody>
              <a:bodyPr>
                <a:prstTxWarp prst="textNoShape">
                  <a:avLst/>
                </a:prstTxWarp>
                <a:spAutoFit/>
              </a:bodyPr>
              <a:lstStyle/>
              <a:p>
                <a:r>
                  <a:rPr lang="en-US" sz="2200" dirty="0">
                    <a:solidFill>
                      <a:schemeClr val="tx1"/>
                    </a:solidFill>
                    <a:latin typeface="Gill Sans MT" panose="020B0502020104020203" pitchFamily="34" charset="0"/>
                  </a:rPr>
                  <a:t>return </a:t>
                </a:r>
                <a:r>
                  <a:rPr lang="en-US" sz="2200" b="0" i="1" dirty="0">
                    <a:solidFill>
                      <a:schemeClr val="tx1"/>
                    </a:solidFill>
                    <a:latin typeface="Gill Sans MT" panose="020B0502020104020203" pitchFamily="34" charset="0"/>
                  </a:rPr>
                  <a:t>expression</a:t>
                </a:r>
                <a:r>
                  <a:rPr lang="en-US" sz="2200" dirty="0">
                    <a:solidFill>
                      <a:schemeClr val="tx1"/>
                    </a:solidFill>
                    <a:latin typeface="Gill Sans MT" panose="020B0502020104020203" pitchFamily="34" charset="0"/>
                  </a:rPr>
                  <a:t>;</a:t>
                </a:r>
              </a:p>
            </p:txBody>
          </p:sp>
        </p:grpSp>
        <p:sp>
          <p:nvSpPr>
            <p:cNvPr id="12" name="Rectangle 7"/>
            <p:cNvSpPr>
              <a:spLocks noChangeArrowheads="1"/>
            </p:cNvSpPr>
            <p:nvPr/>
          </p:nvSpPr>
          <p:spPr bwMode="auto">
            <a:xfrm>
              <a:off x="482600" y="5718630"/>
              <a:ext cx="8128000" cy="8382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20000"/>
                </a:spcAft>
              </a:pPr>
              <a:r>
                <a:rPr lang="en-US" sz="2400" b="0" dirty="0">
                  <a:solidFill>
                    <a:schemeClr val="tx1"/>
                  </a:solidFill>
                  <a:latin typeface="Gill Sans MT" panose="020B0502020104020203" pitchFamily="34" charset="0"/>
                </a:rPr>
                <a:t>	where </a:t>
              </a:r>
              <a:r>
                <a:rPr lang="en-US" sz="2400" b="0" i="1" dirty="0">
                  <a:solidFill>
                    <a:schemeClr val="tx1"/>
                  </a:solidFill>
                  <a:latin typeface="Gill Sans MT" panose="020B0502020104020203" pitchFamily="34" charset="0"/>
                </a:rPr>
                <a:t>expression</a:t>
              </a:r>
              <a:r>
                <a:rPr lang="en-US" sz="2400" b="0" dirty="0">
                  <a:solidFill>
                    <a:schemeClr val="tx1"/>
                  </a:solidFill>
                  <a:latin typeface="Gill Sans MT" panose="020B0502020104020203" pitchFamily="34" charset="0"/>
                </a:rPr>
                <a:t> is an expression that specifies the value you want to return.</a:t>
              </a:r>
            </a:p>
          </p:txBody>
        </p:sp>
      </p:grpSp>
      <p:sp>
        <p:nvSpPr>
          <p:cNvPr id="4" name="Slide Number Placeholder 3"/>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32</a:t>
            </a:fld>
            <a:endParaRPr lang="en-US">
              <a:latin typeface="Gill Sans MT" panose="020B0502020104020203" pitchFamily="34" charset="0"/>
            </a:endParaRPr>
          </a:p>
        </p:txBody>
      </p:sp>
    </p:spTree>
    <p:extLst>
      <p:ext uri="{BB962C8B-B14F-4D97-AF65-F5344CB8AC3E}">
        <p14:creationId xmlns:p14="http://schemas.microsoft.com/office/powerpoint/2010/main" val="12613986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a:xfrm>
            <a:off x="0" y="76200"/>
            <a:ext cx="9144000" cy="838200"/>
          </a:xfrm>
          <a:noFill/>
          <a:ln/>
        </p:spPr>
        <p:txBody>
          <a:bodyPr/>
          <a:lstStyle/>
          <a:p>
            <a:r>
              <a:rPr lang="en-US" sz="4000" dirty="0">
                <a:solidFill>
                  <a:srgbClr val="FF0000"/>
                </a:solidFill>
              </a:rPr>
              <a:t>Examples of Simple Functions</a:t>
            </a:r>
            <a:endParaRPr lang="en-US" dirty="0">
              <a:solidFill>
                <a:schemeClr val="tx1"/>
              </a:solidFill>
            </a:endParaRPr>
          </a:p>
        </p:txBody>
      </p:sp>
      <p:sp>
        <p:nvSpPr>
          <p:cNvPr id="585731" name="Rectangle 3"/>
          <p:cNvSpPr>
            <a:spLocks noChangeArrowheads="1"/>
          </p:cNvSpPr>
          <p:nvPr/>
        </p:nvSpPr>
        <p:spPr bwMode="auto">
          <a:xfrm>
            <a:off x="482600" y="1155700"/>
            <a:ext cx="8128000" cy="8255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latin typeface="Gill Sans MT" panose="020B0502020104020203" pitchFamily="34" charset="0"/>
              </a:rPr>
              <a:t>The following function converts Fahrenheit temperatures to their Celsius equivalent:</a:t>
            </a:r>
          </a:p>
          <a:p>
            <a:pPr marL="342900" indent="-342900" algn="just">
              <a:lnSpc>
                <a:spcPct val="90000"/>
              </a:lnSpc>
              <a:spcAft>
                <a:spcPct val="50000"/>
              </a:spcAft>
            </a:pPr>
            <a:endParaRPr lang="en-US" sz="2400" b="0" dirty="0">
              <a:solidFill>
                <a:schemeClr val="tx1"/>
              </a:solidFill>
              <a:latin typeface="Gill Sans MT" panose="020B0502020104020203" pitchFamily="34" charset="0"/>
            </a:endParaRPr>
          </a:p>
        </p:txBody>
      </p:sp>
      <p:sp>
        <p:nvSpPr>
          <p:cNvPr id="585732" name="Rectangle 4"/>
          <p:cNvSpPr>
            <a:spLocks noChangeArrowheads="1"/>
          </p:cNvSpPr>
          <p:nvPr/>
        </p:nvSpPr>
        <p:spPr bwMode="auto">
          <a:xfrm>
            <a:off x="1422400" y="2138438"/>
            <a:ext cx="6553200" cy="1366762"/>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585733" name="Text Box 5"/>
          <p:cNvSpPr txBox="1">
            <a:spLocks noChangeArrowheads="1"/>
          </p:cNvSpPr>
          <p:nvPr/>
        </p:nvSpPr>
        <p:spPr bwMode="auto">
          <a:xfrm>
            <a:off x="1447800" y="2223103"/>
            <a:ext cx="6477000" cy="1107996"/>
          </a:xfrm>
          <a:prstGeom prst="rect">
            <a:avLst/>
          </a:prstGeom>
          <a:noFill/>
          <a:ln w="9525">
            <a:noFill/>
            <a:miter lim="800000"/>
            <a:headEnd/>
            <a:tailEnd/>
          </a:ln>
          <a:effectLst/>
        </p:spPr>
        <p:txBody>
          <a:bodyPr wrap="square">
            <a:prstTxWarp prst="textNoShape">
              <a:avLst/>
            </a:prstTxWarp>
            <a:spAutoFit/>
          </a:bodyPr>
          <a:lstStyle/>
          <a:p>
            <a:r>
              <a:rPr lang="en-US" sz="2200" dirty="0">
                <a:solidFill>
                  <a:schemeClr val="tx1"/>
                </a:solidFill>
                <a:latin typeface="Courier New"/>
                <a:cs typeface="Courier New"/>
              </a:rPr>
              <a:t>function </a:t>
            </a:r>
            <a:r>
              <a:rPr lang="en-US" sz="2200" dirty="0" err="1">
                <a:solidFill>
                  <a:schemeClr val="tx1"/>
                </a:solidFill>
                <a:latin typeface="Courier New"/>
                <a:cs typeface="Courier New"/>
              </a:rPr>
              <a:t>fahrenheitToCelsius(f</a:t>
            </a:r>
            <a:r>
              <a:rPr lang="en-US" sz="2200" dirty="0">
                <a:solidFill>
                  <a:schemeClr val="tx1"/>
                </a:solidFill>
                <a:latin typeface="Courier New"/>
                <a:cs typeface="Courier New"/>
              </a:rPr>
              <a:t>) {</a:t>
            </a:r>
          </a:p>
          <a:p>
            <a:r>
              <a:rPr lang="en-US" sz="2200" dirty="0">
                <a:solidFill>
                  <a:schemeClr val="tx1"/>
                </a:solidFill>
                <a:latin typeface="Courier New"/>
                <a:cs typeface="Courier New"/>
              </a:rPr>
              <a:t>   return 5 / 9 * (</a:t>
            </a:r>
            <a:r>
              <a:rPr lang="en-US" sz="2200" dirty="0" err="1">
                <a:solidFill>
                  <a:schemeClr val="tx1"/>
                </a:solidFill>
                <a:latin typeface="Courier New"/>
                <a:cs typeface="Courier New"/>
              </a:rPr>
              <a:t>f</a:t>
            </a:r>
            <a:r>
              <a:rPr lang="en-US" sz="2200" dirty="0">
                <a:solidFill>
                  <a:schemeClr val="tx1"/>
                </a:solidFill>
                <a:latin typeface="Courier New"/>
                <a:cs typeface="Courier New"/>
              </a:rPr>
              <a:t> – 32);</a:t>
            </a:r>
          </a:p>
          <a:p>
            <a:r>
              <a:rPr lang="en-US" sz="2200" dirty="0">
                <a:solidFill>
                  <a:schemeClr val="tx1"/>
                </a:solidFill>
                <a:latin typeface="Courier New"/>
                <a:cs typeface="Courier New"/>
              </a:rPr>
              <a:t>} </a:t>
            </a:r>
          </a:p>
        </p:txBody>
      </p:sp>
      <p:grpSp>
        <p:nvGrpSpPr>
          <p:cNvPr id="16" name="Group 15"/>
          <p:cNvGrpSpPr/>
          <p:nvPr/>
        </p:nvGrpSpPr>
        <p:grpSpPr>
          <a:xfrm>
            <a:off x="457200" y="3746500"/>
            <a:ext cx="8128000" cy="2349500"/>
            <a:chOff x="457200" y="3746500"/>
            <a:chExt cx="8128000" cy="2349500"/>
          </a:xfrm>
        </p:grpSpPr>
        <p:sp>
          <p:nvSpPr>
            <p:cNvPr id="13" name="Rectangle 3"/>
            <p:cNvSpPr>
              <a:spLocks noChangeArrowheads="1"/>
            </p:cNvSpPr>
            <p:nvPr/>
          </p:nvSpPr>
          <p:spPr bwMode="auto">
            <a:xfrm>
              <a:off x="457200" y="3746500"/>
              <a:ext cx="8128000" cy="8255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latin typeface="Gill Sans MT" panose="020B0502020104020203" pitchFamily="34" charset="0"/>
                </a:rPr>
                <a:t>The following function computes the area of a triangle from its base and height:</a:t>
              </a:r>
            </a:p>
            <a:p>
              <a:pPr marL="342900" indent="-342900" algn="just">
                <a:lnSpc>
                  <a:spcPct val="90000"/>
                </a:lnSpc>
                <a:spcAft>
                  <a:spcPct val="50000"/>
                </a:spcAft>
              </a:pPr>
              <a:endParaRPr lang="en-US" sz="2400" b="0" dirty="0">
                <a:solidFill>
                  <a:schemeClr val="tx1"/>
                </a:solidFill>
                <a:latin typeface="Gill Sans MT" panose="020B0502020104020203" pitchFamily="34" charset="0"/>
              </a:endParaRPr>
            </a:p>
          </p:txBody>
        </p:sp>
        <p:sp>
          <p:nvSpPr>
            <p:cNvPr id="14" name="Rectangle 4"/>
            <p:cNvSpPr>
              <a:spLocks noChangeArrowheads="1"/>
            </p:cNvSpPr>
            <p:nvPr/>
          </p:nvSpPr>
          <p:spPr bwMode="auto">
            <a:xfrm>
              <a:off x="1397000" y="4729238"/>
              <a:ext cx="6553200" cy="1366762"/>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solidFill>
                  <a:schemeClr val="tx1"/>
                </a:solidFill>
              </a:endParaRPr>
            </a:p>
          </p:txBody>
        </p:sp>
        <p:sp>
          <p:nvSpPr>
            <p:cNvPr id="15" name="Text Box 5"/>
            <p:cNvSpPr txBox="1">
              <a:spLocks noChangeArrowheads="1"/>
            </p:cNvSpPr>
            <p:nvPr/>
          </p:nvSpPr>
          <p:spPr bwMode="auto">
            <a:xfrm>
              <a:off x="1447800" y="4813903"/>
              <a:ext cx="6477000" cy="1107996"/>
            </a:xfrm>
            <a:prstGeom prst="rect">
              <a:avLst/>
            </a:prstGeom>
            <a:noFill/>
            <a:ln w="9525">
              <a:noFill/>
              <a:miter lim="800000"/>
              <a:headEnd/>
              <a:tailEnd/>
            </a:ln>
            <a:effectLst/>
          </p:spPr>
          <p:txBody>
            <a:bodyPr wrap="square">
              <a:prstTxWarp prst="textNoShape">
                <a:avLst/>
              </a:prstTxWarp>
              <a:spAutoFit/>
            </a:bodyPr>
            <a:lstStyle/>
            <a:p>
              <a:r>
                <a:rPr lang="en-US" sz="2200" dirty="0">
                  <a:solidFill>
                    <a:schemeClr val="tx1"/>
                  </a:solidFill>
                  <a:latin typeface="Courier New"/>
                  <a:cs typeface="Courier New"/>
                </a:rPr>
                <a:t>function </a:t>
              </a:r>
              <a:r>
                <a:rPr lang="en-US" sz="2200" dirty="0" err="1">
                  <a:solidFill>
                    <a:schemeClr val="tx1"/>
                  </a:solidFill>
                  <a:latin typeface="Courier New"/>
                  <a:cs typeface="Courier New"/>
                </a:rPr>
                <a:t>triangleArea(base</a:t>
              </a:r>
              <a:r>
                <a:rPr lang="en-US" sz="2200" dirty="0">
                  <a:solidFill>
                    <a:schemeClr val="tx1"/>
                  </a:solidFill>
                  <a:latin typeface="Courier New"/>
                  <a:cs typeface="Courier New"/>
                </a:rPr>
                <a:t>, height) {</a:t>
              </a:r>
            </a:p>
            <a:p>
              <a:r>
                <a:rPr lang="en-US" sz="2200" dirty="0">
                  <a:solidFill>
                    <a:schemeClr val="tx1"/>
                  </a:solidFill>
                  <a:latin typeface="Courier New"/>
                  <a:cs typeface="Courier New"/>
                </a:rPr>
                <a:t>   return (base * height) / 2;</a:t>
              </a:r>
            </a:p>
            <a:p>
              <a:r>
                <a:rPr lang="en-US" sz="2200" dirty="0">
                  <a:solidFill>
                    <a:schemeClr val="tx1"/>
                  </a:solidFill>
                  <a:latin typeface="Courier New"/>
                  <a:cs typeface="Courier New"/>
                </a:rPr>
                <a:t>} </a:t>
              </a:r>
            </a:p>
          </p:txBody>
        </p:sp>
      </p:gr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33</a:t>
            </a:fld>
            <a:endParaRPr lang="en-US"/>
          </a:p>
        </p:txBody>
      </p:sp>
    </p:spTree>
    <p:extLst>
      <p:ext uri="{BB962C8B-B14F-4D97-AF65-F5344CB8AC3E}">
        <p14:creationId xmlns:p14="http://schemas.microsoft.com/office/powerpoint/2010/main" val="38866026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Useful Functions in the </a:t>
            </a:r>
            <a:r>
              <a:rPr lang="en-US" sz="3600" b="1" dirty="0">
                <a:solidFill>
                  <a:srgbClr val="FF0000"/>
                </a:solidFill>
                <a:latin typeface="Courier New" pitchFamily="1" charset="0"/>
              </a:rPr>
              <a:t>Math</a:t>
            </a:r>
            <a:r>
              <a:rPr lang="en-US" sz="4000" dirty="0">
                <a:solidFill>
                  <a:srgbClr val="FF0000"/>
                </a:solidFill>
              </a:rPr>
              <a:t> Class</a:t>
            </a:r>
            <a:endParaRPr lang="en-US" dirty="0">
              <a:solidFill>
                <a:srgbClr val="FF0000"/>
              </a:solidFill>
            </a:endParaRPr>
          </a:p>
        </p:txBody>
      </p:sp>
      <p:grpSp>
        <p:nvGrpSpPr>
          <p:cNvPr id="80" name="Group 79"/>
          <p:cNvGrpSpPr/>
          <p:nvPr/>
        </p:nvGrpSpPr>
        <p:grpSpPr>
          <a:xfrm>
            <a:off x="887952" y="1247472"/>
            <a:ext cx="7417848" cy="5021497"/>
            <a:chOff x="943992" y="1247472"/>
            <a:chExt cx="7417848" cy="5021497"/>
          </a:xfrm>
        </p:grpSpPr>
        <p:sp>
          <p:nvSpPr>
            <p:cNvPr id="48" name="Rectangle 47"/>
            <p:cNvSpPr/>
            <p:nvPr/>
          </p:nvSpPr>
          <p:spPr bwMode="auto">
            <a:xfrm>
              <a:off x="943992" y="1304899"/>
              <a:ext cx="7315200" cy="4963276"/>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pitchFamily="1" charset="0"/>
              </a:endParaRPr>
            </a:p>
          </p:txBody>
        </p:sp>
        <p:sp>
          <p:nvSpPr>
            <p:cNvPr id="33" name="Rectangle 32"/>
            <p:cNvSpPr/>
            <p:nvPr/>
          </p:nvSpPr>
          <p:spPr>
            <a:xfrm>
              <a:off x="1020192" y="2020906"/>
              <a:ext cx="2059841"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Math.abs(</a:t>
              </a:r>
              <a:r>
                <a:rPr lang="en-US" sz="2200" b="0" i="1" dirty="0" err="1">
                  <a:solidFill>
                    <a:schemeClr val="tx1"/>
                  </a:solidFill>
                  <a:latin typeface="Times New Roman"/>
                  <a:cs typeface="Times New Roman"/>
                </a:rPr>
                <a:t>x</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34" name="Rectangle 33"/>
            <p:cNvSpPr/>
            <p:nvPr/>
          </p:nvSpPr>
          <p:spPr>
            <a:xfrm>
              <a:off x="1020192" y="2400567"/>
              <a:ext cx="2973315"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Math.max(</a:t>
              </a:r>
              <a:r>
                <a:rPr lang="en-US" sz="2200" b="0" i="1" dirty="0" err="1">
                  <a:solidFill>
                    <a:schemeClr val="tx1"/>
                  </a:solidFill>
                  <a:latin typeface="Times New Roman"/>
                  <a:cs typeface="Times New Roman"/>
                </a:rPr>
                <a:t>x</a:t>
              </a:r>
              <a:r>
                <a:rPr lang="en-US" sz="2200" dirty="0">
                  <a:solidFill>
                    <a:schemeClr val="tx1"/>
                  </a:solidFill>
                  <a:latin typeface="Courier New"/>
                  <a:cs typeface="Courier New"/>
                </a:rPr>
                <a:t>,</a:t>
              </a:r>
              <a:r>
                <a:rPr lang="en-US" sz="2200" b="0" i="1" dirty="0">
                  <a:solidFill>
                    <a:schemeClr val="tx1"/>
                  </a:solidFill>
                  <a:latin typeface="Times New Roman"/>
                  <a:cs typeface="Times New Roman"/>
                </a:rPr>
                <a:t> </a:t>
              </a:r>
              <a:r>
                <a:rPr lang="en-US" sz="2200" b="0" i="1" dirty="0" err="1">
                  <a:solidFill>
                    <a:schemeClr val="tx1"/>
                  </a:solidFill>
                  <a:latin typeface="Times New Roman"/>
                  <a:cs typeface="Times New Roman"/>
                </a:rPr>
                <a:t>y</a:t>
              </a:r>
              <a:r>
                <a:rPr lang="en-US" sz="2200" dirty="0">
                  <a:solidFill>
                    <a:schemeClr val="tx1"/>
                  </a:solidFill>
                  <a:latin typeface="Courier New"/>
                  <a:cs typeface="Courier New"/>
                </a:rPr>
                <a:t>,</a:t>
              </a:r>
              <a:r>
                <a:rPr lang="en-US" sz="2200" b="0" i="1" dirty="0">
                  <a:solidFill>
                    <a:schemeClr val="tx1"/>
                  </a:solidFill>
                  <a:latin typeface="Times New Roman"/>
                  <a:cs typeface="Times New Roman"/>
                </a:rPr>
                <a:t> . . .</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35" name="Rectangle 34"/>
            <p:cNvSpPr/>
            <p:nvPr/>
          </p:nvSpPr>
          <p:spPr>
            <a:xfrm>
              <a:off x="1020192" y="2780228"/>
              <a:ext cx="2973315"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Math.min(</a:t>
              </a:r>
              <a:r>
                <a:rPr lang="en-US" sz="2200" b="0" i="1" dirty="0" err="1">
                  <a:solidFill>
                    <a:schemeClr val="tx1"/>
                  </a:solidFill>
                  <a:latin typeface="Times New Roman"/>
                  <a:cs typeface="Times New Roman"/>
                </a:rPr>
                <a:t>x</a:t>
              </a:r>
              <a:r>
                <a:rPr lang="en-US" sz="2200" dirty="0">
                  <a:solidFill>
                    <a:schemeClr val="tx1"/>
                  </a:solidFill>
                  <a:latin typeface="Courier New"/>
                  <a:cs typeface="Courier New"/>
                </a:rPr>
                <a:t>,</a:t>
              </a:r>
              <a:r>
                <a:rPr lang="en-US" sz="2200" b="0" i="1" dirty="0">
                  <a:solidFill>
                    <a:schemeClr val="tx1"/>
                  </a:solidFill>
                  <a:latin typeface="Times New Roman"/>
                  <a:cs typeface="Times New Roman"/>
                </a:rPr>
                <a:t> </a:t>
              </a:r>
              <a:r>
                <a:rPr lang="en-US" sz="2200" b="0" i="1" dirty="0" err="1">
                  <a:solidFill>
                    <a:schemeClr val="tx1"/>
                  </a:solidFill>
                  <a:latin typeface="Times New Roman"/>
                  <a:cs typeface="Times New Roman"/>
                </a:rPr>
                <a:t>y</a:t>
              </a:r>
              <a:r>
                <a:rPr lang="en-US" sz="2200" dirty="0">
                  <a:solidFill>
                    <a:schemeClr val="tx1"/>
                  </a:solidFill>
                  <a:latin typeface="Courier New"/>
                  <a:cs typeface="Courier New"/>
                </a:rPr>
                <a:t>,</a:t>
              </a:r>
              <a:r>
                <a:rPr lang="en-US" sz="2200" b="0" i="1" dirty="0">
                  <a:solidFill>
                    <a:schemeClr val="tx1"/>
                  </a:solidFill>
                  <a:latin typeface="Times New Roman"/>
                  <a:cs typeface="Times New Roman"/>
                </a:rPr>
                <a:t> . . .</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36" name="Rectangle 35"/>
            <p:cNvSpPr/>
            <p:nvPr/>
          </p:nvSpPr>
          <p:spPr>
            <a:xfrm>
              <a:off x="1020192" y="3159889"/>
              <a:ext cx="2354368"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Math.round(</a:t>
              </a:r>
              <a:r>
                <a:rPr lang="en-US" sz="2200" b="0" i="1" dirty="0" err="1">
                  <a:solidFill>
                    <a:schemeClr val="tx1"/>
                  </a:solidFill>
                  <a:latin typeface="Times New Roman"/>
                  <a:cs typeface="Times New Roman"/>
                </a:rPr>
                <a:t>x</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37" name="Rectangle 36"/>
            <p:cNvSpPr/>
            <p:nvPr/>
          </p:nvSpPr>
          <p:spPr>
            <a:xfrm>
              <a:off x="1020192" y="3539550"/>
              <a:ext cx="2354368"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Math.floor(</a:t>
              </a:r>
              <a:r>
                <a:rPr lang="en-US" sz="2200" b="0" i="1" dirty="0" err="1">
                  <a:solidFill>
                    <a:schemeClr val="tx1"/>
                  </a:solidFill>
                  <a:latin typeface="Times New Roman"/>
                  <a:cs typeface="Times New Roman"/>
                </a:rPr>
                <a:t>x</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38" name="Rectangle 37"/>
            <p:cNvSpPr/>
            <p:nvPr/>
          </p:nvSpPr>
          <p:spPr>
            <a:xfrm>
              <a:off x="1020192" y="3919211"/>
              <a:ext cx="2015759"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Math.log(</a:t>
              </a:r>
              <a:r>
                <a:rPr lang="en-US" sz="2200" b="0" i="1" dirty="0" err="1">
                  <a:solidFill>
                    <a:schemeClr val="tx1"/>
                  </a:solidFill>
                  <a:latin typeface="Times New Roman"/>
                  <a:cs typeface="Times New Roman"/>
                </a:rPr>
                <a:t>x</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39" name="Rectangle 38"/>
            <p:cNvSpPr/>
            <p:nvPr/>
          </p:nvSpPr>
          <p:spPr>
            <a:xfrm>
              <a:off x="1020192" y="4678533"/>
              <a:ext cx="2380818"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Math.pow(</a:t>
              </a:r>
              <a:r>
                <a:rPr lang="en-US" sz="2200" b="0" i="1" dirty="0" err="1">
                  <a:solidFill>
                    <a:schemeClr val="tx1"/>
                  </a:solidFill>
                  <a:latin typeface="Times New Roman"/>
                  <a:cs typeface="Times New Roman"/>
                </a:rPr>
                <a:t>x</a:t>
              </a:r>
              <a:r>
                <a:rPr lang="en-US" sz="2200" dirty="0">
                  <a:solidFill>
                    <a:schemeClr val="tx1"/>
                  </a:solidFill>
                  <a:latin typeface="Courier New"/>
                  <a:cs typeface="Courier New"/>
                </a:rPr>
                <a:t>,</a:t>
              </a:r>
              <a:r>
                <a:rPr lang="en-US" sz="2200" b="0" i="1" dirty="0">
                  <a:solidFill>
                    <a:schemeClr val="tx1"/>
                  </a:solidFill>
                  <a:latin typeface="Times New Roman"/>
                  <a:cs typeface="Times New Roman"/>
                </a:rPr>
                <a:t> </a:t>
              </a:r>
              <a:r>
                <a:rPr lang="en-US" sz="2200" b="0" i="1" dirty="0" err="1">
                  <a:solidFill>
                    <a:schemeClr val="tx1"/>
                  </a:solidFill>
                  <a:latin typeface="Times New Roman"/>
                  <a:cs typeface="Times New Roman"/>
                </a:rPr>
                <a:t>y</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40" name="Rectangle 39"/>
            <p:cNvSpPr/>
            <p:nvPr/>
          </p:nvSpPr>
          <p:spPr>
            <a:xfrm>
              <a:off x="1020192" y="5058194"/>
              <a:ext cx="2068507"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Math.sin(</a:t>
              </a:r>
              <a:r>
                <a:rPr lang="en-US" sz="1800" b="0" i="1" dirty="0" err="1">
                  <a:solidFill>
                    <a:schemeClr val="tx1"/>
                  </a:solidFill>
                  <a:sym typeface="Symbol"/>
                </a:rPr>
                <a:t></a:t>
              </a:r>
              <a:r>
                <a:rPr lang="en-US" i="1" dirty="0">
                  <a:solidFill>
                    <a:schemeClr val="tx1"/>
                  </a:solidFill>
                  <a:sym typeface="Symbol"/>
                </a:rPr>
                <a:t> </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41" name="Rectangle 40"/>
            <p:cNvSpPr/>
            <p:nvPr/>
          </p:nvSpPr>
          <p:spPr>
            <a:xfrm>
              <a:off x="1020192" y="5437855"/>
              <a:ext cx="2068507"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Math.cos(</a:t>
              </a:r>
              <a:r>
                <a:rPr lang="en-US" sz="1800" b="0" i="1" dirty="0" err="1">
                  <a:solidFill>
                    <a:schemeClr val="tx1"/>
                  </a:solidFill>
                  <a:sym typeface="Symbol"/>
                </a:rPr>
                <a:t></a:t>
              </a:r>
              <a:r>
                <a:rPr lang="en-US" i="1" dirty="0">
                  <a:solidFill>
                    <a:schemeClr val="tx1"/>
                  </a:solidFill>
                  <a:sym typeface="Symbol"/>
                </a:rPr>
                <a:t> </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42" name="Rectangle 41"/>
            <p:cNvSpPr/>
            <p:nvPr/>
          </p:nvSpPr>
          <p:spPr>
            <a:xfrm>
              <a:off x="1020192" y="5817513"/>
              <a:ext cx="2523673"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Math.random(</a:t>
              </a:r>
              <a:r>
                <a:rPr lang="en-US" sz="2200" b="0" i="1" dirty="0" err="1">
                  <a:solidFill>
                    <a:schemeClr val="tx1"/>
                  </a:solidFill>
                  <a:latin typeface="Times New Roman"/>
                  <a:cs typeface="Times New Roman"/>
                </a:rPr>
                <a:t>x</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sp>
          <p:nvSpPr>
            <p:cNvPr id="45" name="Rectangle 44"/>
            <p:cNvSpPr/>
            <p:nvPr/>
          </p:nvSpPr>
          <p:spPr>
            <a:xfrm>
              <a:off x="1020192" y="1261584"/>
              <a:ext cx="1382623"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Math.PI</a:t>
              </a:r>
              <a:endParaRPr lang="en-US" sz="2200" b="0" dirty="0">
                <a:solidFill>
                  <a:schemeClr val="tx1"/>
                </a:solidFill>
                <a:latin typeface="Courier New"/>
                <a:cs typeface="Courier New"/>
              </a:endParaRPr>
            </a:p>
          </p:txBody>
        </p:sp>
        <p:sp>
          <p:nvSpPr>
            <p:cNvPr id="46" name="Rectangle 45"/>
            <p:cNvSpPr/>
            <p:nvPr/>
          </p:nvSpPr>
          <p:spPr>
            <a:xfrm>
              <a:off x="1020192" y="1641245"/>
              <a:ext cx="1213318"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Math.E</a:t>
              </a:r>
              <a:endParaRPr lang="en-US" sz="2200" b="0" dirty="0">
                <a:solidFill>
                  <a:schemeClr val="tx1"/>
                </a:solidFill>
                <a:latin typeface="Courier New"/>
                <a:cs typeface="Courier New"/>
              </a:endParaRPr>
            </a:p>
          </p:txBody>
        </p:sp>
        <p:sp>
          <p:nvSpPr>
            <p:cNvPr id="47" name="Rectangle 46"/>
            <p:cNvSpPr/>
            <p:nvPr/>
          </p:nvSpPr>
          <p:spPr>
            <a:xfrm>
              <a:off x="1020192" y="4298872"/>
              <a:ext cx="2015759" cy="430887"/>
            </a:xfrm>
            <a:prstGeom prst="rect">
              <a:avLst/>
            </a:prstGeom>
          </p:spPr>
          <p:txBody>
            <a:bodyPr wrap="none">
              <a:spAutoFit/>
            </a:bodyPr>
            <a:lstStyle/>
            <a:p>
              <a:pPr>
                <a:spcBef>
                  <a:spcPct val="50000"/>
                </a:spcBef>
              </a:pPr>
              <a:r>
                <a:rPr lang="en-US" sz="2200" dirty="0" err="1">
                  <a:solidFill>
                    <a:schemeClr val="tx1"/>
                  </a:solidFill>
                  <a:latin typeface="Courier New"/>
                  <a:cs typeface="Courier New"/>
                </a:rPr>
                <a:t>Math.exp(</a:t>
              </a:r>
              <a:r>
                <a:rPr lang="en-US" sz="2200" b="0" i="1" dirty="0" err="1">
                  <a:solidFill>
                    <a:schemeClr val="tx1"/>
                  </a:solidFill>
                  <a:latin typeface="Times New Roman"/>
                  <a:cs typeface="Times New Roman"/>
                </a:rPr>
                <a:t>x</a:t>
              </a:r>
              <a:r>
                <a:rPr lang="en-US" sz="2200" dirty="0">
                  <a:solidFill>
                    <a:schemeClr val="tx1"/>
                  </a:solidFill>
                  <a:latin typeface="Courier New"/>
                  <a:cs typeface="Courier New"/>
                </a:rPr>
                <a:t>)</a:t>
              </a:r>
              <a:endParaRPr lang="en-US" sz="2200" b="0" dirty="0">
                <a:solidFill>
                  <a:schemeClr val="tx1"/>
                </a:solidFill>
                <a:latin typeface="Courier New"/>
                <a:cs typeface="Courier New"/>
              </a:endParaRPr>
            </a:p>
          </p:txBody>
        </p:sp>
        <p:cxnSp>
          <p:nvCxnSpPr>
            <p:cNvPr id="51" name="Straight Connector 50"/>
            <p:cNvCxnSpPr/>
            <p:nvPr/>
          </p:nvCxnSpPr>
          <p:spPr bwMode="auto">
            <a:xfrm rot="10800000" flipH="1">
              <a:off x="943992" y="1682745"/>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rot="10800000" flipH="1">
              <a:off x="943992" y="2064732"/>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rot="10800000" flipH="1">
              <a:off x="943992" y="2446719"/>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rot="10800000" flipH="1">
              <a:off x="943992" y="2828706"/>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rot="10800000" flipH="1">
              <a:off x="943992" y="3210693"/>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rot="10800000" flipH="1">
              <a:off x="943992" y="3592680"/>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rot="10800000" flipH="1">
              <a:off x="943992" y="3974667"/>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rot="10800000" flipH="1">
              <a:off x="943992" y="4356654"/>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rot="10800000" flipH="1">
              <a:off x="943992" y="4738641"/>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rot="10800000" flipH="1">
              <a:off x="943992" y="5120628"/>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rot="10800000" flipH="1">
              <a:off x="943992" y="5502615"/>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rot="10800000" flipH="1">
              <a:off x="943992" y="5884602"/>
              <a:ext cx="7315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rot="16200000" flipH="1">
              <a:off x="1446601" y="3786537"/>
              <a:ext cx="496327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6" name="TextBox 65"/>
            <p:cNvSpPr txBox="1"/>
            <p:nvPr/>
          </p:nvSpPr>
          <p:spPr>
            <a:xfrm>
              <a:off x="3915792" y="1247472"/>
              <a:ext cx="4343400" cy="430887"/>
            </a:xfrm>
            <a:prstGeom prst="rect">
              <a:avLst/>
            </a:prstGeom>
            <a:noFill/>
          </p:spPr>
          <p:txBody>
            <a:bodyPr wrap="square" rtlCol="0">
              <a:spAutoFit/>
            </a:bodyPr>
            <a:lstStyle/>
            <a:p>
              <a:r>
                <a:rPr lang="en-US" sz="2200" b="0" dirty="0">
                  <a:solidFill>
                    <a:schemeClr val="tx1"/>
                  </a:solidFill>
                </a:rPr>
                <a:t>The mathematical constant </a:t>
              </a:r>
              <a:r>
                <a:rPr lang="en-US" sz="2200" b="0" dirty="0" err="1">
                  <a:solidFill>
                    <a:schemeClr val="tx1"/>
                  </a:solidFill>
                </a:rPr>
                <a:t>π</a:t>
              </a:r>
              <a:endParaRPr lang="en-US" sz="2200" b="0" dirty="0">
                <a:solidFill>
                  <a:schemeClr val="tx1"/>
                </a:solidFill>
              </a:endParaRPr>
            </a:p>
          </p:txBody>
        </p:sp>
        <p:sp>
          <p:nvSpPr>
            <p:cNvPr id="67" name="TextBox 66"/>
            <p:cNvSpPr txBox="1"/>
            <p:nvPr/>
          </p:nvSpPr>
          <p:spPr>
            <a:xfrm>
              <a:off x="3915792" y="1629628"/>
              <a:ext cx="4343400" cy="430887"/>
            </a:xfrm>
            <a:prstGeom prst="rect">
              <a:avLst/>
            </a:prstGeom>
            <a:noFill/>
          </p:spPr>
          <p:txBody>
            <a:bodyPr wrap="square" rtlCol="0">
              <a:spAutoFit/>
            </a:bodyPr>
            <a:lstStyle/>
            <a:p>
              <a:r>
                <a:rPr lang="en-US" sz="2200" b="0" dirty="0">
                  <a:solidFill>
                    <a:schemeClr val="tx1"/>
                  </a:solidFill>
                </a:rPr>
                <a:t>The mathematical constant </a:t>
              </a:r>
              <a:r>
                <a:rPr lang="en-US" sz="2200" b="0" i="1" dirty="0" err="1">
                  <a:solidFill>
                    <a:schemeClr val="tx1"/>
                  </a:solidFill>
                </a:rPr>
                <a:t>e</a:t>
              </a:r>
              <a:endParaRPr lang="en-US" sz="2200" b="0" dirty="0">
                <a:solidFill>
                  <a:schemeClr val="tx1"/>
                </a:solidFill>
              </a:endParaRPr>
            </a:p>
          </p:txBody>
        </p:sp>
        <p:sp>
          <p:nvSpPr>
            <p:cNvPr id="68" name="TextBox 67"/>
            <p:cNvSpPr txBox="1"/>
            <p:nvPr/>
          </p:nvSpPr>
          <p:spPr>
            <a:xfrm>
              <a:off x="3915792" y="2011784"/>
              <a:ext cx="4343400" cy="430887"/>
            </a:xfrm>
            <a:prstGeom prst="rect">
              <a:avLst/>
            </a:prstGeom>
            <a:noFill/>
          </p:spPr>
          <p:txBody>
            <a:bodyPr wrap="square" rtlCol="0">
              <a:spAutoFit/>
            </a:bodyPr>
            <a:lstStyle/>
            <a:p>
              <a:r>
                <a:rPr lang="en-US" sz="2200" b="0" dirty="0">
                  <a:solidFill>
                    <a:schemeClr val="tx1"/>
                  </a:solidFill>
                </a:rPr>
                <a:t>The absolute value of </a:t>
              </a:r>
              <a:r>
                <a:rPr lang="en-US" sz="2200" b="0" i="1" dirty="0" err="1">
                  <a:solidFill>
                    <a:schemeClr val="tx1"/>
                  </a:solidFill>
                </a:rPr>
                <a:t>x</a:t>
              </a:r>
              <a:endParaRPr lang="en-US" sz="2200" b="0" dirty="0">
                <a:solidFill>
                  <a:schemeClr val="tx1"/>
                </a:solidFill>
              </a:endParaRPr>
            </a:p>
          </p:txBody>
        </p:sp>
        <p:sp>
          <p:nvSpPr>
            <p:cNvPr id="69" name="TextBox 68"/>
            <p:cNvSpPr txBox="1"/>
            <p:nvPr/>
          </p:nvSpPr>
          <p:spPr>
            <a:xfrm>
              <a:off x="3915792" y="2393940"/>
              <a:ext cx="4343400" cy="430887"/>
            </a:xfrm>
            <a:prstGeom prst="rect">
              <a:avLst/>
            </a:prstGeom>
            <a:noFill/>
          </p:spPr>
          <p:txBody>
            <a:bodyPr wrap="square" rtlCol="0">
              <a:spAutoFit/>
            </a:bodyPr>
            <a:lstStyle/>
            <a:p>
              <a:r>
                <a:rPr lang="en-US" sz="2200" b="0" dirty="0">
                  <a:solidFill>
                    <a:schemeClr val="tx1"/>
                  </a:solidFill>
                </a:rPr>
                <a:t>The largest of the arguments</a:t>
              </a:r>
            </a:p>
          </p:txBody>
        </p:sp>
        <p:sp>
          <p:nvSpPr>
            <p:cNvPr id="70" name="TextBox 69"/>
            <p:cNvSpPr txBox="1"/>
            <p:nvPr/>
          </p:nvSpPr>
          <p:spPr>
            <a:xfrm>
              <a:off x="3915792" y="2776096"/>
              <a:ext cx="4343400" cy="430887"/>
            </a:xfrm>
            <a:prstGeom prst="rect">
              <a:avLst/>
            </a:prstGeom>
            <a:noFill/>
          </p:spPr>
          <p:txBody>
            <a:bodyPr wrap="square" rtlCol="0">
              <a:spAutoFit/>
            </a:bodyPr>
            <a:lstStyle/>
            <a:p>
              <a:r>
                <a:rPr lang="en-US" sz="2200" b="0" dirty="0">
                  <a:solidFill>
                    <a:schemeClr val="tx1"/>
                  </a:solidFill>
                </a:rPr>
                <a:t>The smallest of the arguments</a:t>
              </a:r>
            </a:p>
          </p:txBody>
        </p:sp>
        <p:sp>
          <p:nvSpPr>
            <p:cNvPr id="71" name="TextBox 70"/>
            <p:cNvSpPr txBox="1"/>
            <p:nvPr/>
          </p:nvSpPr>
          <p:spPr>
            <a:xfrm>
              <a:off x="3915792" y="3158252"/>
              <a:ext cx="4343400" cy="430887"/>
            </a:xfrm>
            <a:prstGeom prst="rect">
              <a:avLst/>
            </a:prstGeom>
            <a:noFill/>
          </p:spPr>
          <p:txBody>
            <a:bodyPr wrap="square" rtlCol="0">
              <a:spAutoFit/>
            </a:bodyPr>
            <a:lstStyle/>
            <a:p>
              <a:r>
                <a:rPr lang="en-US" sz="2200" b="0" dirty="0">
                  <a:solidFill>
                    <a:schemeClr val="tx1"/>
                  </a:solidFill>
                </a:rPr>
                <a:t>The closest integer to </a:t>
              </a:r>
              <a:r>
                <a:rPr lang="en-US" sz="2200" b="0" i="1" dirty="0" err="1">
                  <a:solidFill>
                    <a:schemeClr val="tx1"/>
                  </a:solidFill>
                </a:rPr>
                <a:t>x</a:t>
              </a:r>
              <a:endParaRPr lang="en-US" sz="2200" b="0" dirty="0">
                <a:solidFill>
                  <a:schemeClr val="tx1"/>
                </a:solidFill>
              </a:endParaRPr>
            </a:p>
          </p:txBody>
        </p:sp>
        <p:sp>
          <p:nvSpPr>
            <p:cNvPr id="72" name="TextBox 71"/>
            <p:cNvSpPr txBox="1"/>
            <p:nvPr/>
          </p:nvSpPr>
          <p:spPr>
            <a:xfrm>
              <a:off x="3915792" y="3540408"/>
              <a:ext cx="4343400" cy="430887"/>
            </a:xfrm>
            <a:prstGeom prst="rect">
              <a:avLst/>
            </a:prstGeom>
            <a:noFill/>
          </p:spPr>
          <p:txBody>
            <a:bodyPr wrap="square" rtlCol="0">
              <a:spAutoFit/>
            </a:bodyPr>
            <a:lstStyle/>
            <a:p>
              <a:r>
                <a:rPr lang="en-US" sz="2200" b="0" dirty="0">
                  <a:solidFill>
                    <a:schemeClr val="tx1"/>
                  </a:solidFill>
                </a:rPr>
                <a:t>The largest integer not exceeding </a:t>
              </a:r>
              <a:r>
                <a:rPr lang="en-US" sz="2200" b="0" i="1" dirty="0" err="1">
                  <a:solidFill>
                    <a:schemeClr val="tx1"/>
                  </a:solidFill>
                </a:rPr>
                <a:t>x</a:t>
              </a:r>
              <a:endParaRPr lang="en-US" sz="2200" b="0" dirty="0">
                <a:solidFill>
                  <a:schemeClr val="tx1"/>
                </a:solidFill>
              </a:endParaRPr>
            </a:p>
          </p:txBody>
        </p:sp>
        <p:sp>
          <p:nvSpPr>
            <p:cNvPr id="73" name="TextBox 72"/>
            <p:cNvSpPr txBox="1"/>
            <p:nvPr/>
          </p:nvSpPr>
          <p:spPr>
            <a:xfrm>
              <a:off x="3915792" y="3922564"/>
              <a:ext cx="4343400" cy="430887"/>
            </a:xfrm>
            <a:prstGeom prst="rect">
              <a:avLst/>
            </a:prstGeom>
            <a:noFill/>
          </p:spPr>
          <p:txBody>
            <a:bodyPr wrap="square" rtlCol="0">
              <a:spAutoFit/>
            </a:bodyPr>
            <a:lstStyle/>
            <a:p>
              <a:r>
                <a:rPr lang="en-US" sz="2200" b="0" dirty="0">
                  <a:solidFill>
                    <a:schemeClr val="tx1"/>
                  </a:solidFill>
                </a:rPr>
                <a:t>The natural logarithm of </a:t>
              </a:r>
              <a:r>
                <a:rPr lang="en-US" sz="2200" b="0" i="1" dirty="0" err="1">
                  <a:solidFill>
                    <a:schemeClr val="tx1"/>
                  </a:solidFill>
                </a:rPr>
                <a:t>x</a:t>
              </a:r>
              <a:endParaRPr lang="en-US" sz="2200" b="0" dirty="0">
                <a:solidFill>
                  <a:schemeClr val="tx1"/>
                </a:solidFill>
              </a:endParaRPr>
            </a:p>
          </p:txBody>
        </p:sp>
        <p:sp>
          <p:nvSpPr>
            <p:cNvPr id="74" name="TextBox 73"/>
            <p:cNvSpPr txBox="1"/>
            <p:nvPr/>
          </p:nvSpPr>
          <p:spPr>
            <a:xfrm>
              <a:off x="3915792" y="4304720"/>
              <a:ext cx="4343400" cy="430887"/>
            </a:xfrm>
            <a:prstGeom prst="rect">
              <a:avLst/>
            </a:prstGeom>
            <a:noFill/>
          </p:spPr>
          <p:txBody>
            <a:bodyPr wrap="square" rtlCol="0">
              <a:spAutoFit/>
            </a:bodyPr>
            <a:lstStyle/>
            <a:p>
              <a:r>
                <a:rPr lang="en-US" sz="2200" b="0" dirty="0">
                  <a:solidFill>
                    <a:schemeClr val="tx1"/>
                  </a:solidFill>
                </a:rPr>
                <a:t>The inverse logarithm (</a:t>
              </a:r>
              <a:r>
                <a:rPr lang="en-US" sz="2200" b="0" i="1" dirty="0" err="1">
                  <a:solidFill>
                    <a:schemeClr val="tx1"/>
                  </a:solidFill>
                </a:rPr>
                <a:t>e</a:t>
              </a:r>
              <a:r>
                <a:rPr lang="en-US" b="0" i="1" dirty="0">
                  <a:solidFill>
                    <a:schemeClr val="tx1"/>
                  </a:solidFill>
                </a:rPr>
                <a:t> </a:t>
              </a:r>
              <a:r>
                <a:rPr lang="en-US" sz="2200" b="0" i="1" baseline="30000" dirty="0" err="1">
                  <a:solidFill>
                    <a:schemeClr val="tx1"/>
                  </a:solidFill>
                </a:rPr>
                <a:t>x</a:t>
              </a:r>
              <a:r>
                <a:rPr lang="en-US" sz="2200" b="0" dirty="0">
                  <a:solidFill>
                    <a:schemeClr val="tx1"/>
                  </a:solidFill>
                </a:rPr>
                <a:t>)</a:t>
              </a:r>
            </a:p>
          </p:txBody>
        </p:sp>
        <p:sp>
          <p:nvSpPr>
            <p:cNvPr id="75" name="TextBox 74"/>
            <p:cNvSpPr txBox="1"/>
            <p:nvPr/>
          </p:nvSpPr>
          <p:spPr>
            <a:xfrm>
              <a:off x="3915792" y="4686876"/>
              <a:ext cx="4446048" cy="430887"/>
            </a:xfrm>
            <a:prstGeom prst="rect">
              <a:avLst/>
            </a:prstGeom>
            <a:noFill/>
          </p:spPr>
          <p:txBody>
            <a:bodyPr wrap="square" rtlCol="0">
              <a:spAutoFit/>
            </a:bodyPr>
            <a:lstStyle/>
            <a:p>
              <a:r>
                <a:rPr lang="en-US" sz="2200" b="0" dirty="0">
                  <a:solidFill>
                    <a:schemeClr val="tx1"/>
                  </a:solidFill>
                </a:rPr>
                <a:t>The value </a:t>
              </a:r>
              <a:r>
                <a:rPr lang="en-US" sz="2200" b="0" i="1" dirty="0" err="1">
                  <a:solidFill>
                    <a:schemeClr val="tx1"/>
                  </a:solidFill>
                </a:rPr>
                <a:t>x</a:t>
              </a:r>
              <a:r>
                <a:rPr lang="en-US" sz="2200" b="0" dirty="0">
                  <a:solidFill>
                    <a:schemeClr val="tx1"/>
                  </a:solidFill>
                </a:rPr>
                <a:t> raised to the </a:t>
              </a:r>
              <a:r>
                <a:rPr lang="en-US" sz="2200" b="0" i="1" dirty="0" err="1">
                  <a:solidFill>
                    <a:schemeClr val="tx1"/>
                  </a:solidFill>
                </a:rPr>
                <a:t>y</a:t>
              </a:r>
              <a:r>
                <a:rPr lang="en-US" sz="2200" b="0" dirty="0">
                  <a:solidFill>
                    <a:schemeClr val="tx1"/>
                  </a:solidFill>
                </a:rPr>
                <a:t> power (</a:t>
              </a:r>
              <a:r>
                <a:rPr lang="en-US" sz="2200" b="0" i="1" dirty="0" err="1">
                  <a:solidFill>
                    <a:schemeClr val="tx1"/>
                  </a:solidFill>
                </a:rPr>
                <a:t>x</a:t>
              </a:r>
              <a:r>
                <a:rPr lang="en-US" b="0" i="1" dirty="0">
                  <a:solidFill>
                    <a:schemeClr val="tx1"/>
                  </a:solidFill>
                </a:rPr>
                <a:t> </a:t>
              </a:r>
              <a:r>
                <a:rPr lang="en-US" sz="2200" b="0" i="1" baseline="30000" dirty="0" err="1">
                  <a:solidFill>
                    <a:schemeClr val="tx1"/>
                  </a:solidFill>
                </a:rPr>
                <a:t>y</a:t>
              </a:r>
              <a:r>
                <a:rPr lang="en-US" sz="2200" b="0" dirty="0">
                  <a:solidFill>
                    <a:schemeClr val="tx1"/>
                  </a:solidFill>
                </a:rPr>
                <a:t>)</a:t>
              </a:r>
            </a:p>
          </p:txBody>
        </p:sp>
        <p:sp>
          <p:nvSpPr>
            <p:cNvPr id="76" name="TextBox 75"/>
            <p:cNvSpPr txBox="1"/>
            <p:nvPr/>
          </p:nvSpPr>
          <p:spPr>
            <a:xfrm>
              <a:off x="3915792" y="5069032"/>
              <a:ext cx="4419600" cy="430887"/>
            </a:xfrm>
            <a:prstGeom prst="rect">
              <a:avLst/>
            </a:prstGeom>
            <a:noFill/>
          </p:spPr>
          <p:txBody>
            <a:bodyPr wrap="square" rtlCol="0">
              <a:spAutoFit/>
            </a:bodyPr>
            <a:lstStyle/>
            <a:p>
              <a:r>
                <a:rPr lang="en-US" sz="2200" b="0" dirty="0">
                  <a:solidFill>
                    <a:schemeClr val="tx1"/>
                  </a:solidFill>
                </a:rPr>
                <a:t>The sine of </a:t>
              </a:r>
              <a:r>
                <a:rPr lang="en-US" sz="2000" b="0" i="1" dirty="0" err="1">
                  <a:solidFill>
                    <a:schemeClr val="tx1"/>
                  </a:solidFill>
                  <a:sym typeface="Symbol"/>
                </a:rPr>
                <a:t></a:t>
              </a:r>
              <a:r>
                <a:rPr lang="en-US" sz="2200" b="0" dirty="0">
                  <a:solidFill>
                    <a:schemeClr val="tx1"/>
                  </a:solidFill>
                  <a:sym typeface="Symbol"/>
                </a:rPr>
                <a:t>, measured in </a:t>
              </a:r>
              <a:r>
                <a:rPr lang="en-US" sz="2200" b="0" dirty="0">
                  <a:solidFill>
                    <a:schemeClr val="tx1"/>
                  </a:solidFill>
                </a:rPr>
                <a:t>radians</a:t>
              </a:r>
            </a:p>
          </p:txBody>
        </p:sp>
        <p:sp>
          <p:nvSpPr>
            <p:cNvPr id="77" name="TextBox 76"/>
            <p:cNvSpPr txBox="1"/>
            <p:nvPr/>
          </p:nvSpPr>
          <p:spPr>
            <a:xfrm>
              <a:off x="3915792" y="5451188"/>
              <a:ext cx="4343400" cy="430887"/>
            </a:xfrm>
            <a:prstGeom prst="rect">
              <a:avLst/>
            </a:prstGeom>
            <a:noFill/>
          </p:spPr>
          <p:txBody>
            <a:bodyPr wrap="square" rtlCol="0">
              <a:spAutoFit/>
            </a:bodyPr>
            <a:lstStyle/>
            <a:p>
              <a:r>
                <a:rPr lang="en-US" sz="2200" b="0" dirty="0">
                  <a:solidFill>
                    <a:schemeClr val="tx1"/>
                  </a:solidFill>
                </a:rPr>
                <a:t>The cosine of </a:t>
              </a:r>
              <a:r>
                <a:rPr lang="en-US" sz="2000" b="0" i="1" dirty="0" err="1">
                  <a:solidFill>
                    <a:schemeClr val="tx1"/>
                  </a:solidFill>
                  <a:sym typeface="Symbol"/>
                </a:rPr>
                <a:t></a:t>
              </a:r>
              <a:r>
                <a:rPr lang="en-US" sz="2200" b="0" dirty="0">
                  <a:solidFill>
                    <a:schemeClr val="tx1"/>
                  </a:solidFill>
                  <a:sym typeface="Symbol"/>
                </a:rPr>
                <a:t>, measured in </a:t>
              </a:r>
              <a:r>
                <a:rPr lang="en-US" sz="2200" b="0" dirty="0">
                  <a:solidFill>
                    <a:schemeClr val="tx1"/>
                  </a:solidFill>
                </a:rPr>
                <a:t>radians</a:t>
              </a:r>
            </a:p>
          </p:txBody>
        </p:sp>
        <p:sp>
          <p:nvSpPr>
            <p:cNvPr id="78" name="TextBox 77"/>
            <p:cNvSpPr txBox="1"/>
            <p:nvPr/>
          </p:nvSpPr>
          <p:spPr>
            <a:xfrm>
              <a:off x="3915792" y="5833339"/>
              <a:ext cx="4343400" cy="430887"/>
            </a:xfrm>
            <a:prstGeom prst="rect">
              <a:avLst/>
            </a:prstGeom>
            <a:noFill/>
          </p:spPr>
          <p:txBody>
            <a:bodyPr wrap="square" rtlCol="0">
              <a:spAutoFit/>
            </a:bodyPr>
            <a:lstStyle/>
            <a:p>
              <a:r>
                <a:rPr lang="en-US" sz="2200" b="0" dirty="0">
                  <a:solidFill>
                    <a:schemeClr val="tx1"/>
                  </a:solidFill>
                </a:rPr>
                <a:t>A random number between 0 and 1</a:t>
              </a:r>
            </a:p>
          </p:txBody>
        </p:sp>
      </p:gr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34</a:t>
            </a:fld>
            <a:endParaRPr lang="en-US"/>
          </a:p>
        </p:txBody>
      </p:sp>
    </p:spTree>
    <p:extLst>
      <p:ext uri="{BB962C8B-B14F-4D97-AF65-F5344CB8AC3E}">
        <p14:creationId xmlns:p14="http://schemas.microsoft.com/office/powerpoint/2010/main" val="178844677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0" y="2616200"/>
            <a:ext cx="9144000" cy="1143000"/>
          </a:xfrm>
        </p:spPr>
        <p:txBody>
          <a:bodyPr/>
          <a:lstStyle/>
          <a:p>
            <a:r>
              <a:rPr lang="en-US" sz="6000" dirty="0">
                <a:solidFill>
                  <a:schemeClr val="tx1"/>
                </a:solidFill>
              </a:rPr>
              <a:t>Control Statements</a:t>
            </a:r>
          </a:p>
        </p:txBody>
      </p:sp>
    </p:spTree>
    <p:extLst>
      <p:ext uri="{BB962C8B-B14F-4D97-AF65-F5344CB8AC3E}">
        <p14:creationId xmlns:p14="http://schemas.microsoft.com/office/powerpoint/2010/main" val="319130821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76200"/>
            <a:ext cx="9144000" cy="690282"/>
          </a:xfrm>
          <a:noFill/>
        </p:spPr>
        <p:txBody>
          <a:bodyPr/>
          <a:lstStyle/>
          <a:p>
            <a:r>
              <a:rPr lang="en-US" sz="4000" dirty="0">
                <a:solidFill>
                  <a:srgbClr val="FF0000"/>
                </a:solidFill>
                <a:ea typeface="ＭＳ Ｐゴシック" pitchFamily="1" charset="-128"/>
                <a:cs typeface="ＭＳ Ｐゴシック" pitchFamily="1" charset="-128"/>
              </a:rPr>
              <a:t>Statement Types in JavaScript</a:t>
            </a:r>
            <a:endParaRPr lang="en-US" dirty="0">
              <a:solidFill>
                <a:schemeClr val="tx1"/>
              </a:solidFill>
              <a:ea typeface="ＭＳ Ｐゴシック" pitchFamily="1" charset="-128"/>
              <a:cs typeface="ＭＳ Ｐゴシック" pitchFamily="1" charset="-128"/>
            </a:endParaRPr>
          </a:p>
        </p:txBody>
      </p:sp>
      <p:sp>
        <p:nvSpPr>
          <p:cNvPr id="499716" name="Rectangle 4"/>
          <p:cNvSpPr>
            <a:spLocks noChangeArrowheads="1"/>
          </p:cNvSpPr>
          <p:nvPr/>
        </p:nvSpPr>
        <p:spPr bwMode="auto">
          <a:xfrm>
            <a:off x="508000" y="1295400"/>
            <a:ext cx="8128000" cy="50292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0000"/>
              </a:spcAft>
              <a:buFontTx/>
              <a:buChar char="•"/>
            </a:pPr>
            <a:r>
              <a:rPr lang="en-US" sz="2400" b="0" dirty="0">
                <a:solidFill>
                  <a:schemeClr val="tx1"/>
                </a:solidFill>
                <a:latin typeface="Gill Sans MT" panose="020B0502020104020203" pitchFamily="34" charset="0"/>
              </a:rPr>
              <a:t>Statements in JavaScript fall into three basic types:</a:t>
            </a:r>
          </a:p>
          <a:p>
            <a:pPr marL="742950" lvl="1" indent="-285750" algn="just">
              <a:lnSpc>
                <a:spcPct val="90000"/>
              </a:lnSpc>
              <a:spcAft>
                <a:spcPct val="20000"/>
              </a:spcAft>
              <a:buFontTx/>
              <a:buChar char="–"/>
            </a:pPr>
            <a:r>
              <a:rPr lang="en-US" sz="2200" b="0" dirty="0">
                <a:solidFill>
                  <a:schemeClr val="tx1"/>
                </a:solidFill>
                <a:latin typeface="Gill Sans MT" panose="020B0502020104020203" pitchFamily="34" charset="0"/>
                <a:ea typeface="ＭＳ Ｐゴシック" pitchFamily="1" charset="-128"/>
                <a:cs typeface="ＭＳ Ｐゴシック" pitchFamily="1" charset="-128"/>
              </a:rPr>
              <a:t>Simple statements</a:t>
            </a:r>
          </a:p>
          <a:p>
            <a:pPr marL="742950" lvl="1" indent="-285750" algn="just">
              <a:lnSpc>
                <a:spcPct val="90000"/>
              </a:lnSpc>
              <a:spcAft>
                <a:spcPct val="20000"/>
              </a:spcAft>
              <a:buFontTx/>
              <a:buChar char="–"/>
            </a:pPr>
            <a:r>
              <a:rPr lang="en-US" sz="2200" b="0" dirty="0">
                <a:solidFill>
                  <a:schemeClr val="tx1"/>
                </a:solidFill>
                <a:latin typeface="Gill Sans MT" panose="020B0502020104020203" pitchFamily="34" charset="0"/>
                <a:ea typeface="ＭＳ Ｐゴシック" pitchFamily="1" charset="-128"/>
                <a:cs typeface="ＭＳ Ｐゴシック" pitchFamily="1" charset="-128"/>
              </a:rPr>
              <a:t>Compound statements</a:t>
            </a:r>
          </a:p>
          <a:p>
            <a:pPr marL="742950" lvl="1" indent="-285750" algn="just">
              <a:lnSpc>
                <a:spcPct val="90000"/>
              </a:lnSpc>
              <a:spcAft>
                <a:spcPct val="50000"/>
              </a:spcAft>
              <a:buFontTx/>
              <a:buChar char="–"/>
            </a:pPr>
            <a:r>
              <a:rPr lang="en-US" sz="2200" b="0" dirty="0">
                <a:solidFill>
                  <a:schemeClr val="tx1"/>
                </a:solidFill>
                <a:latin typeface="Gill Sans MT" panose="020B0502020104020203" pitchFamily="34" charset="0"/>
                <a:ea typeface="ＭＳ Ｐゴシック" pitchFamily="1" charset="-128"/>
                <a:cs typeface="ＭＳ Ｐゴシック" pitchFamily="1" charset="-128"/>
              </a:rPr>
              <a:t>Control statements</a:t>
            </a:r>
          </a:p>
          <a:p>
            <a:pPr marL="342900" indent="-342900" algn="just">
              <a:lnSpc>
                <a:spcPct val="90000"/>
              </a:lnSpc>
              <a:spcAft>
                <a:spcPct val="50000"/>
              </a:spcAft>
              <a:buFontTx/>
              <a:buChar char="•"/>
            </a:pPr>
            <a:r>
              <a:rPr lang="en-US" sz="2400" b="0" i="1" dirty="0">
                <a:solidFill>
                  <a:schemeClr val="tx1"/>
                </a:solidFill>
                <a:latin typeface="Gill Sans MT" panose="020B0502020104020203" pitchFamily="34" charset="0"/>
              </a:rPr>
              <a:t>S</a:t>
            </a:r>
            <a:r>
              <a:rPr lang="en-US" sz="2400" i="1" dirty="0">
                <a:solidFill>
                  <a:schemeClr val="tx1"/>
                </a:solidFill>
                <a:latin typeface="Gill Sans MT" panose="020B0502020104020203" pitchFamily="34" charset="0"/>
              </a:rPr>
              <a:t>imple statements</a:t>
            </a:r>
            <a:r>
              <a:rPr lang="en-US" sz="2400" b="0" dirty="0">
                <a:solidFill>
                  <a:schemeClr val="tx1"/>
                </a:solidFill>
                <a:latin typeface="Gill Sans MT" panose="020B0502020104020203" pitchFamily="34" charset="0"/>
              </a:rPr>
              <a:t> are typically assignments, function calls, or applications of the </a:t>
            </a:r>
            <a:r>
              <a:rPr lang="en-US" sz="2000" dirty="0">
                <a:solidFill>
                  <a:schemeClr val="tx1"/>
                </a:solidFill>
                <a:latin typeface="Gill Sans MT" panose="020B0502020104020203" pitchFamily="34" charset="0"/>
                <a:cs typeface="Courier New"/>
              </a:rPr>
              <a:t>++</a:t>
            </a:r>
            <a:r>
              <a:rPr lang="en-US" sz="2400" b="0" dirty="0">
                <a:solidFill>
                  <a:schemeClr val="tx1"/>
                </a:solidFill>
                <a:latin typeface="Gill Sans MT" panose="020B0502020104020203" pitchFamily="34" charset="0"/>
              </a:rPr>
              <a:t> or </a:t>
            </a:r>
            <a:r>
              <a:rPr lang="en-US" sz="2000" dirty="0">
                <a:solidFill>
                  <a:schemeClr val="tx1"/>
                </a:solidFill>
                <a:latin typeface="Gill Sans MT" panose="020B0502020104020203" pitchFamily="34" charset="0"/>
                <a:cs typeface="Courier New"/>
              </a:rPr>
              <a:t>--</a:t>
            </a:r>
            <a:r>
              <a:rPr lang="en-US" sz="2400" b="0" dirty="0">
                <a:solidFill>
                  <a:schemeClr val="tx1"/>
                </a:solidFill>
                <a:latin typeface="Gill Sans MT" panose="020B0502020104020203" pitchFamily="34" charset="0"/>
              </a:rPr>
              <a:t> operators</a:t>
            </a:r>
            <a:r>
              <a:rPr lang="en-US" sz="2400" b="0" dirty="0">
                <a:solidFill>
                  <a:srgbClr val="C00000"/>
                </a:solidFill>
                <a:latin typeface="Gill Sans MT" panose="020B0502020104020203" pitchFamily="34" charset="0"/>
              </a:rPr>
              <a:t>.  Simple statements are always terminated with a semicolon.</a:t>
            </a:r>
          </a:p>
          <a:p>
            <a:pPr marL="342900" indent="-342900" algn="just">
              <a:lnSpc>
                <a:spcPct val="90000"/>
              </a:lnSpc>
              <a:spcAft>
                <a:spcPct val="50000"/>
              </a:spcAft>
              <a:buFontTx/>
              <a:buChar char="•"/>
            </a:pPr>
            <a:r>
              <a:rPr lang="en-US" sz="2400" b="0" i="1" dirty="0">
                <a:solidFill>
                  <a:schemeClr val="tx1"/>
                </a:solidFill>
                <a:latin typeface="Gill Sans MT" panose="020B0502020104020203" pitchFamily="34" charset="0"/>
              </a:rPr>
              <a:t>C</a:t>
            </a:r>
            <a:r>
              <a:rPr lang="en-US" sz="2400" i="1" dirty="0">
                <a:solidFill>
                  <a:schemeClr val="tx1"/>
                </a:solidFill>
                <a:latin typeface="Gill Sans MT" panose="020B0502020104020203" pitchFamily="34" charset="0"/>
              </a:rPr>
              <a:t>ompound statements</a:t>
            </a:r>
            <a:r>
              <a:rPr lang="en-US" sz="2400" b="0" dirty="0">
                <a:solidFill>
                  <a:schemeClr val="tx1"/>
                </a:solidFill>
                <a:latin typeface="Gill Sans MT" panose="020B0502020104020203" pitchFamily="34" charset="0"/>
              </a:rPr>
              <a:t> (also called </a:t>
            </a:r>
            <a:r>
              <a:rPr lang="en-US" sz="2400" i="1" dirty="0">
                <a:solidFill>
                  <a:schemeClr val="tx1"/>
                </a:solidFill>
                <a:latin typeface="Gill Sans MT" panose="020B0502020104020203" pitchFamily="34" charset="0"/>
              </a:rPr>
              <a:t>blocks</a:t>
            </a:r>
            <a:r>
              <a:rPr lang="en-US" sz="2400" b="0" dirty="0">
                <a:solidFill>
                  <a:schemeClr val="tx1"/>
                </a:solidFill>
                <a:latin typeface="Gill Sans MT" panose="020B0502020104020203" pitchFamily="34" charset="0"/>
              </a:rPr>
              <a:t>) are sequences of statements enclosed in </a:t>
            </a:r>
            <a:r>
              <a:rPr lang="en-US" sz="2400" b="0" dirty="0">
                <a:solidFill>
                  <a:srgbClr val="C00000"/>
                </a:solidFill>
                <a:latin typeface="Gill Sans MT" panose="020B0502020104020203" pitchFamily="34" charset="0"/>
              </a:rPr>
              <a:t>curly braces</a:t>
            </a:r>
            <a:r>
              <a:rPr lang="en-US" sz="2400" b="0" dirty="0">
                <a:solidFill>
                  <a:schemeClr val="tx1"/>
                </a:solidFill>
                <a:latin typeface="Gill Sans MT" panose="020B0502020104020203" pitchFamily="34" charset="0"/>
              </a:rPr>
              <a:t>.</a:t>
            </a:r>
          </a:p>
          <a:p>
            <a:pPr marL="342900" indent="-342900" algn="just">
              <a:lnSpc>
                <a:spcPct val="90000"/>
              </a:lnSpc>
              <a:spcAft>
                <a:spcPct val="15000"/>
              </a:spcAft>
              <a:buFontTx/>
              <a:buChar char="•"/>
            </a:pPr>
            <a:r>
              <a:rPr lang="en-US" sz="2400" i="1" dirty="0">
                <a:solidFill>
                  <a:schemeClr val="tx1"/>
                </a:solidFill>
                <a:latin typeface="Gill Sans MT" panose="020B0502020104020203" pitchFamily="34" charset="0"/>
              </a:rPr>
              <a:t>Control statements</a:t>
            </a:r>
            <a:r>
              <a:rPr lang="en-US" sz="2400" b="0" dirty="0">
                <a:solidFill>
                  <a:schemeClr val="tx1"/>
                </a:solidFill>
                <a:latin typeface="Gill Sans MT" panose="020B0502020104020203" pitchFamily="34" charset="0"/>
              </a:rPr>
              <a:t> fall into two categories:</a:t>
            </a:r>
          </a:p>
          <a:p>
            <a:pPr marL="742950" lvl="1" indent="-285750" algn="just">
              <a:lnSpc>
                <a:spcPct val="90000"/>
              </a:lnSpc>
              <a:spcAft>
                <a:spcPct val="10000"/>
              </a:spcAft>
              <a:buFontTx/>
              <a:buChar char="–"/>
            </a:pPr>
            <a:r>
              <a:rPr lang="en-US" sz="2200" i="1" dirty="0">
                <a:solidFill>
                  <a:schemeClr val="tx1"/>
                </a:solidFill>
                <a:latin typeface="Gill Sans MT" panose="020B0502020104020203" pitchFamily="34" charset="0"/>
                <a:ea typeface="ＭＳ Ｐゴシック" pitchFamily="1" charset="-128"/>
                <a:cs typeface="ＭＳ Ｐゴシック" pitchFamily="1" charset="-128"/>
              </a:rPr>
              <a:t>Conditional statements</a:t>
            </a:r>
            <a:r>
              <a:rPr lang="en-US" sz="2200" b="0" dirty="0">
                <a:solidFill>
                  <a:schemeClr val="tx1"/>
                </a:solidFill>
                <a:latin typeface="Gill Sans MT" panose="020B0502020104020203" pitchFamily="34" charset="0"/>
                <a:ea typeface="ＭＳ Ｐゴシック" pitchFamily="1" charset="-128"/>
                <a:cs typeface="ＭＳ Ｐゴシック" pitchFamily="1" charset="-128"/>
              </a:rPr>
              <a:t> that specify some kind of test</a:t>
            </a:r>
          </a:p>
          <a:p>
            <a:pPr marL="742950" lvl="1" indent="-285750" algn="just">
              <a:lnSpc>
                <a:spcPct val="90000"/>
              </a:lnSpc>
              <a:spcAft>
                <a:spcPct val="10000"/>
              </a:spcAft>
              <a:buFontTx/>
              <a:buChar char="–"/>
            </a:pPr>
            <a:r>
              <a:rPr lang="en-US" sz="2200" i="1" dirty="0">
                <a:solidFill>
                  <a:schemeClr val="tx1"/>
                </a:solidFill>
                <a:latin typeface="Gill Sans MT" panose="020B0502020104020203" pitchFamily="34" charset="0"/>
                <a:ea typeface="ＭＳ Ｐゴシック" pitchFamily="1" charset="-128"/>
                <a:cs typeface="ＭＳ Ｐゴシック" pitchFamily="1" charset="-128"/>
              </a:rPr>
              <a:t>Iterative statements</a:t>
            </a:r>
            <a:r>
              <a:rPr lang="en-US" sz="2200" b="0" dirty="0">
                <a:solidFill>
                  <a:schemeClr val="tx1"/>
                </a:solidFill>
                <a:latin typeface="Gill Sans MT" panose="020B0502020104020203" pitchFamily="34" charset="0"/>
                <a:ea typeface="ＭＳ Ｐゴシック" pitchFamily="1" charset="-128"/>
                <a:cs typeface="ＭＳ Ｐゴシック" pitchFamily="1" charset="-128"/>
              </a:rPr>
              <a:t> that specify repetition</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36</a:t>
            </a:fld>
            <a:endParaRPr lang="en-US"/>
          </a:p>
        </p:txBody>
      </p:sp>
    </p:spTree>
    <p:extLst>
      <p:ext uri="{BB962C8B-B14F-4D97-AF65-F5344CB8AC3E}">
        <p14:creationId xmlns:p14="http://schemas.microsoft.com/office/powerpoint/2010/main" val="35153547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97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971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971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971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971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9971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997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6"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76200"/>
            <a:ext cx="9144000" cy="829684"/>
          </a:xfrm>
          <a:noFill/>
        </p:spPr>
        <p:txBody>
          <a:bodyPr/>
          <a:lstStyle/>
          <a:p>
            <a:r>
              <a:rPr lang="en-US" sz="4000" dirty="0">
                <a:solidFill>
                  <a:srgbClr val="FF0000"/>
                </a:solidFill>
                <a:latin typeface="Gill Sans MT" panose="020B0502020104020203" pitchFamily="34" charset="0"/>
                <a:ea typeface="ＭＳ Ｐゴシック" pitchFamily="1" charset="-128"/>
                <a:cs typeface="ＭＳ Ｐゴシック" pitchFamily="1" charset="-128"/>
              </a:rPr>
              <a:t>Boolean Expressions</a:t>
            </a:r>
            <a:endParaRPr lang="en-US" dirty="0">
              <a:solidFill>
                <a:schemeClr val="tx1"/>
              </a:solidFill>
              <a:latin typeface="Gill Sans MT" panose="020B0502020104020203" pitchFamily="34" charset="0"/>
              <a:ea typeface="ＭＳ Ｐゴシック" pitchFamily="1" charset="-128"/>
              <a:cs typeface="ＭＳ Ｐゴシック" pitchFamily="1" charset="-128"/>
            </a:endParaRPr>
          </a:p>
        </p:txBody>
      </p:sp>
      <p:sp>
        <p:nvSpPr>
          <p:cNvPr id="34819" name="Rectangle 3"/>
          <p:cNvSpPr>
            <a:spLocks noChangeArrowheads="1"/>
          </p:cNvSpPr>
          <p:nvPr/>
        </p:nvSpPr>
        <p:spPr bwMode="auto">
          <a:xfrm>
            <a:off x="482600" y="1069397"/>
            <a:ext cx="8128000" cy="1054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Gill Sans MT" panose="020B0502020104020203" pitchFamily="34" charset="0"/>
              </a:rPr>
              <a:t>JavaScript defines two types of operators that work with Boolean data: </a:t>
            </a:r>
            <a:r>
              <a:rPr lang="en-US" sz="2400" i="1" dirty="0">
                <a:solidFill>
                  <a:srgbClr val="000000"/>
                </a:solidFill>
                <a:latin typeface="Gill Sans MT" panose="020B0502020104020203" pitchFamily="34" charset="0"/>
              </a:rPr>
              <a:t>relational operators</a:t>
            </a:r>
            <a:r>
              <a:rPr lang="en-US" sz="2400" b="0" dirty="0">
                <a:solidFill>
                  <a:srgbClr val="000000"/>
                </a:solidFill>
                <a:latin typeface="Gill Sans MT" panose="020B0502020104020203" pitchFamily="34" charset="0"/>
              </a:rPr>
              <a:t> and </a:t>
            </a:r>
            <a:r>
              <a:rPr lang="en-US" sz="2400" i="1" dirty="0">
                <a:solidFill>
                  <a:srgbClr val="000000"/>
                </a:solidFill>
                <a:latin typeface="Gill Sans MT" panose="020B0502020104020203" pitchFamily="34" charset="0"/>
              </a:rPr>
              <a:t>logical operators</a:t>
            </a:r>
            <a:r>
              <a:rPr lang="en-US" sz="2400" b="0" i="1" dirty="0">
                <a:solidFill>
                  <a:srgbClr val="000000"/>
                </a:solidFill>
                <a:latin typeface="Gill Sans MT" panose="020B0502020104020203" pitchFamily="34" charset="0"/>
              </a:rPr>
              <a:t>.</a:t>
            </a:r>
            <a:endParaRPr lang="en-US" sz="2400" b="0" dirty="0">
              <a:solidFill>
                <a:srgbClr val="000000"/>
              </a:solidFill>
              <a:latin typeface="Gill Sans MT" panose="020B0502020104020203" pitchFamily="34" charset="0"/>
            </a:endParaRPr>
          </a:p>
        </p:txBody>
      </p:sp>
      <p:grpSp>
        <p:nvGrpSpPr>
          <p:cNvPr id="2" name="Group 4"/>
          <p:cNvGrpSpPr>
            <a:grpSpLocks/>
          </p:cNvGrpSpPr>
          <p:nvPr/>
        </p:nvGrpSpPr>
        <p:grpSpPr bwMode="auto">
          <a:xfrm>
            <a:off x="482600" y="1880961"/>
            <a:ext cx="8137525" cy="2892426"/>
            <a:chOff x="304" y="1162"/>
            <a:chExt cx="5126" cy="1822"/>
          </a:xfrm>
        </p:grpSpPr>
        <p:sp>
          <p:nvSpPr>
            <p:cNvPr id="34833" name="Rectangle 5"/>
            <p:cNvSpPr>
              <a:spLocks noChangeArrowheads="1"/>
            </p:cNvSpPr>
            <p:nvPr/>
          </p:nvSpPr>
          <p:spPr bwMode="auto">
            <a:xfrm>
              <a:off x="816" y="1704"/>
              <a:ext cx="4272" cy="742"/>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rgbClr val="000000"/>
                </a:solidFill>
                <a:latin typeface="Gill Sans MT" panose="020B0502020104020203" pitchFamily="34" charset="0"/>
              </a:endParaRPr>
            </a:p>
          </p:txBody>
        </p:sp>
        <p:sp>
          <p:nvSpPr>
            <p:cNvPr id="34834" name="Rectangle 6"/>
            <p:cNvSpPr>
              <a:spLocks noChangeArrowheads="1"/>
            </p:cNvSpPr>
            <p:nvPr/>
          </p:nvSpPr>
          <p:spPr bwMode="auto">
            <a:xfrm>
              <a:off x="310" y="1162"/>
              <a:ext cx="5120" cy="488"/>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5000"/>
                </a:spcAft>
                <a:buFontTx/>
                <a:buChar char="•"/>
              </a:pPr>
              <a:r>
                <a:rPr lang="en-US" sz="2400" b="0" dirty="0">
                  <a:solidFill>
                    <a:srgbClr val="000000"/>
                  </a:solidFill>
                  <a:latin typeface="Gill Sans MT" panose="020B0502020104020203" pitchFamily="34" charset="0"/>
                </a:rPr>
                <a:t>There are </a:t>
              </a:r>
              <a:r>
                <a:rPr lang="en-US" sz="2400" b="0" dirty="0">
                  <a:solidFill>
                    <a:srgbClr val="C00000"/>
                  </a:solidFill>
                  <a:latin typeface="Gill Sans MT" panose="020B0502020104020203" pitchFamily="34" charset="0"/>
                </a:rPr>
                <a:t>six relational operators</a:t>
              </a:r>
              <a:r>
                <a:rPr lang="en-US" sz="2400" b="0" dirty="0">
                  <a:solidFill>
                    <a:srgbClr val="000000"/>
                  </a:solidFill>
                  <a:latin typeface="Gill Sans MT" panose="020B0502020104020203" pitchFamily="34" charset="0"/>
                </a:rPr>
                <a:t> that compare values of other types and produce a </a:t>
              </a:r>
              <a:r>
                <a:rPr lang="en-US" sz="2000" dirty="0">
                  <a:solidFill>
                    <a:srgbClr val="000000"/>
                  </a:solidFill>
                  <a:latin typeface="Gill Sans MT" panose="020B0502020104020203" pitchFamily="34" charset="0"/>
                </a:rPr>
                <a:t>true</a:t>
              </a:r>
              <a:r>
                <a:rPr lang="en-US" sz="2400" dirty="0">
                  <a:solidFill>
                    <a:srgbClr val="000000"/>
                  </a:solidFill>
                  <a:latin typeface="Gill Sans MT" panose="020B0502020104020203" pitchFamily="34" charset="0"/>
                  <a:cs typeface="Times New Roman"/>
                </a:rPr>
                <a:t>/</a:t>
              </a:r>
              <a:r>
                <a:rPr lang="en-US" sz="2000" dirty="0">
                  <a:solidFill>
                    <a:srgbClr val="000000"/>
                  </a:solidFill>
                  <a:latin typeface="Gill Sans MT" panose="020B0502020104020203" pitchFamily="34" charset="0"/>
                </a:rPr>
                <a:t>false </a:t>
              </a:r>
              <a:r>
                <a:rPr lang="en-US" sz="2400" b="0" dirty="0">
                  <a:solidFill>
                    <a:srgbClr val="000000"/>
                  </a:solidFill>
                  <a:latin typeface="Gill Sans MT" panose="020B0502020104020203" pitchFamily="34" charset="0"/>
                </a:rPr>
                <a:t>result:</a:t>
              </a:r>
            </a:p>
          </p:txBody>
        </p:sp>
        <p:sp>
          <p:nvSpPr>
            <p:cNvPr id="34835" name="Rectangle 7"/>
            <p:cNvSpPr>
              <a:spLocks noChangeArrowheads="1"/>
            </p:cNvSpPr>
            <p:nvPr/>
          </p:nvSpPr>
          <p:spPr bwMode="auto">
            <a:xfrm>
              <a:off x="841" y="1683"/>
              <a:ext cx="432" cy="252"/>
            </a:xfrm>
            <a:prstGeom prst="rect">
              <a:avLst/>
            </a:prstGeom>
            <a:noFill/>
            <a:ln w="9525">
              <a:noFill/>
              <a:miter lim="800000"/>
              <a:headEnd/>
              <a:tailEnd/>
            </a:ln>
          </p:spPr>
          <p:txBody>
            <a:bodyPr wrap="square">
              <a:prstTxWarp prst="textNoShape">
                <a:avLst/>
              </a:prstTxWarp>
              <a:spAutoFit/>
            </a:bodyPr>
            <a:lstStyle/>
            <a:p>
              <a:pPr algn="ctr"/>
              <a:r>
                <a:rPr lang="en-US" sz="2000" dirty="0">
                  <a:solidFill>
                    <a:srgbClr val="000000"/>
                  </a:solidFill>
                  <a:latin typeface="Gill Sans MT" panose="020B0502020104020203" pitchFamily="34" charset="0"/>
                </a:rPr>
                <a:t>=</a:t>
              </a:r>
              <a:r>
                <a:rPr lang="en-US" sz="400" dirty="0">
                  <a:solidFill>
                    <a:srgbClr val="000000"/>
                  </a:solidFill>
                  <a:latin typeface="Gill Sans MT" panose="020B0502020104020203" pitchFamily="34" charset="0"/>
                </a:rPr>
                <a:t> </a:t>
              </a:r>
              <a:r>
                <a:rPr lang="en-US" sz="2000" dirty="0">
                  <a:solidFill>
                    <a:srgbClr val="000000"/>
                  </a:solidFill>
                  <a:latin typeface="Gill Sans MT" panose="020B0502020104020203" pitchFamily="34" charset="0"/>
                </a:rPr>
                <a:t>==</a:t>
              </a:r>
            </a:p>
          </p:txBody>
        </p:sp>
        <p:sp>
          <p:nvSpPr>
            <p:cNvPr id="34836" name="Text Box 8"/>
            <p:cNvSpPr txBox="1">
              <a:spLocks noChangeArrowheads="1"/>
            </p:cNvSpPr>
            <p:nvPr/>
          </p:nvSpPr>
          <p:spPr bwMode="auto">
            <a:xfrm>
              <a:off x="1277" y="1672"/>
              <a:ext cx="1008"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dirty="0">
                  <a:solidFill>
                    <a:srgbClr val="000000"/>
                  </a:solidFill>
                  <a:latin typeface="Gill Sans MT" panose="020B0502020104020203" pitchFamily="34" charset="0"/>
                </a:rPr>
                <a:t>Equals</a:t>
              </a:r>
              <a:endParaRPr lang="en-US" sz="2400" b="0" dirty="0">
                <a:solidFill>
                  <a:srgbClr val="000000"/>
                </a:solidFill>
                <a:latin typeface="Gill Sans MT" panose="020B0502020104020203" pitchFamily="34" charset="0"/>
              </a:endParaRPr>
            </a:p>
          </p:txBody>
        </p:sp>
        <p:sp>
          <p:nvSpPr>
            <p:cNvPr id="34837" name="Rectangle 9"/>
            <p:cNvSpPr>
              <a:spLocks noChangeArrowheads="1"/>
            </p:cNvSpPr>
            <p:nvPr/>
          </p:nvSpPr>
          <p:spPr bwMode="auto">
            <a:xfrm>
              <a:off x="864" y="1916"/>
              <a:ext cx="384" cy="25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&lt;</a:t>
              </a:r>
              <a:endParaRPr lang="en-US" sz="2200">
                <a:solidFill>
                  <a:srgbClr val="000000"/>
                </a:solidFill>
                <a:latin typeface="Gill Sans MT" panose="020B0502020104020203" pitchFamily="34" charset="0"/>
              </a:endParaRPr>
            </a:p>
          </p:txBody>
        </p:sp>
        <p:sp>
          <p:nvSpPr>
            <p:cNvPr id="34838" name="Text Box 10"/>
            <p:cNvSpPr txBox="1">
              <a:spLocks noChangeArrowheads="1"/>
            </p:cNvSpPr>
            <p:nvPr/>
          </p:nvSpPr>
          <p:spPr bwMode="auto">
            <a:xfrm>
              <a:off x="1277" y="1905"/>
              <a:ext cx="1008"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a:solidFill>
                    <a:srgbClr val="000000"/>
                  </a:solidFill>
                  <a:latin typeface="Gill Sans MT" panose="020B0502020104020203" pitchFamily="34" charset="0"/>
                </a:rPr>
                <a:t>Less than</a:t>
              </a:r>
            </a:p>
          </p:txBody>
        </p:sp>
        <p:sp>
          <p:nvSpPr>
            <p:cNvPr id="34839" name="Rectangle 11"/>
            <p:cNvSpPr>
              <a:spLocks noChangeArrowheads="1"/>
            </p:cNvSpPr>
            <p:nvPr/>
          </p:nvSpPr>
          <p:spPr bwMode="auto">
            <a:xfrm>
              <a:off x="2711" y="1683"/>
              <a:ext cx="480" cy="252"/>
            </a:xfrm>
            <a:prstGeom prst="rect">
              <a:avLst/>
            </a:prstGeom>
            <a:noFill/>
            <a:ln w="9525">
              <a:noFill/>
              <a:miter lim="800000"/>
              <a:headEnd/>
              <a:tailEnd/>
            </a:ln>
          </p:spPr>
          <p:txBody>
            <a:bodyPr wrap="square">
              <a:prstTxWarp prst="textNoShape">
                <a:avLst/>
              </a:prstTxWarp>
              <a:spAutoFit/>
            </a:bodyPr>
            <a:lstStyle/>
            <a:p>
              <a:pPr algn="ctr"/>
              <a:r>
                <a:rPr lang="en-US" sz="2000" dirty="0">
                  <a:solidFill>
                    <a:srgbClr val="000000"/>
                  </a:solidFill>
                  <a:latin typeface="Gill Sans MT" panose="020B0502020104020203" pitchFamily="34" charset="0"/>
                </a:rPr>
                <a:t>!==</a:t>
              </a:r>
              <a:endParaRPr lang="en-US" sz="2200" dirty="0">
                <a:solidFill>
                  <a:srgbClr val="000000"/>
                </a:solidFill>
                <a:latin typeface="Gill Sans MT" panose="020B0502020104020203" pitchFamily="34" charset="0"/>
              </a:endParaRPr>
            </a:p>
          </p:txBody>
        </p:sp>
        <p:sp>
          <p:nvSpPr>
            <p:cNvPr id="34840" name="Text Box 12"/>
            <p:cNvSpPr txBox="1">
              <a:spLocks noChangeArrowheads="1"/>
            </p:cNvSpPr>
            <p:nvPr/>
          </p:nvSpPr>
          <p:spPr bwMode="auto">
            <a:xfrm>
              <a:off x="3174" y="1672"/>
              <a:ext cx="1296"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dirty="0">
                  <a:solidFill>
                    <a:srgbClr val="000000"/>
                  </a:solidFill>
                  <a:latin typeface="Gill Sans MT" panose="020B0502020104020203" pitchFamily="34" charset="0"/>
                </a:rPr>
                <a:t>Not equals</a:t>
              </a:r>
              <a:endParaRPr lang="en-US" sz="2400" b="0" dirty="0">
                <a:solidFill>
                  <a:srgbClr val="000000"/>
                </a:solidFill>
                <a:latin typeface="Gill Sans MT" panose="020B0502020104020203" pitchFamily="34" charset="0"/>
              </a:endParaRPr>
            </a:p>
          </p:txBody>
        </p:sp>
        <p:sp>
          <p:nvSpPr>
            <p:cNvPr id="34841" name="Rectangle 13"/>
            <p:cNvSpPr>
              <a:spLocks noChangeArrowheads="1"/>
            </p:cNvSpPr>
            <p:nvPr/>
          </p:nvSpPr>
          <p:spPr bwMode="auto">
            <a:xfrm>
              <a:off x="2784" y="1916"/>
              <a:ext cx="384" cy="25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&lt;=</a:t>
              </a:r>
            </a:p>
          </p:txBody>
        </p:sp>
        <p:sp>
          <p:nvSpPr>
            <p:cNvPr id="34842" name="Text Box 14"/>
            <p:cNvSpPr txBox="1">
              <a:spLocks noChangeArrowheads="1"/>
            </p:cNvSpPr>
            <p:nvPr/>
          </p:nvSpPr>
          <p:spPr bwMode="auto">
            <a:xfrm>
              <a:off x="3174" y="1905"/>
              <a:ext cx="1968"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a:solidFill>
                    <a:srgbClr val="000000"/>
                  </a:solidFill>
                  <a:latin typeface="Gill Sans MT" panose="020B0502020104020203" pitchFamily="34" charset="0"/>
                </a:rPr>
                <a:t>Less than or equal to</a:t>
              </a:r>
            </a:p>
          </p:txBody>
        </p:sp>
        <p:sp>
          <p:nvSpPr>
            <p:cNvPr id="34843" name="Rectangle 15"/>
            <p:cNvSpPr>
              <a:spLocks noChangeArrowheads="1"/>
            </p:cNvSpPr>
            <p:nvPr/>
          </p:nvSpPr>
          <p:spPr bwMode="auto">
            <a:xfrm>
              <a:off x="2784" y="2154"/>
              <a:ext cx="384" cy="25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&gt;=</a:t>
              </a:r>
              <a:endParaRPr lang="en-US" sz="2200">
                <a:solidFill>
                  <a:srgbClr val="000000"/>
                </a:solidFill>
                <a:latin typeface="Gill Sans MT" panose="020B0502020104020203" pitchFamily="34" charset="0"/>
              </a:endParaRPr>
            </a:p>
          </p:txBody>
        </p:sp>
        <p:sp>
          <p:nvSpPr>
            <p:cNvPr id="34844" name="Text Box 16"/>
            <p:cNvSpPr txBox="1">
              <a:spLocks noChangeArrowheads="1"/>
            </p:cNvSpPr>
            <p:nvPr/>
          </p:nvSpPr>
          <p:spPr bwMode="auto">
            <a:xfrm>
              <a:off x="3174" y="2143"/>
              <a:ext cx="2016"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a:solidFill>
                    <a:srgbClr val="000000"/>
                  </a:solidFill>
                  <a:latin typeface="Gill Sans MT" panose="020B0502020104020203" pitchFamily="34" charset="0"/>
                </a:rPr>
                <a:t>Greater than or equal to</a:t>
              </a:r>
            </a:p>
          </p:txBody>
        </p:sp>
        <p:sp>
          <p:nvSpPr>
            <p:cNvPr id="34845" name="Rectangle 17"/>
            <p:cNvSpPr>
              <a:spLocks noChangeArrowheads="1"/>
            </p:cNvSpPr>
            <p:nvPr/>
          </p:nvSpPr>
          <p:spPr bwMode="auto">
            <a:xfrm>
              <a:off x="864" y="2157"/>
              <a:ext cx="384" cy="250"/>
            </a:xfrm>
            <a:prstGeom prst="rect">
              <a:avLst/>
            </a:prstGeom>
            <a:noFill/>
            <a:ln w="9525">
              <a:noFill/>
              <a:miter lim="800000"/>
              <a:headEnd/>
              <a:tailEnd/>
            </a:ln>
          </p:spPr>
          <p:txBody>
            <a:bodyPr>
              <a:prstTxWarp prst="textNoShape">
                <a:avLst/>
              </a:prstTxWarp>
              <a:spAutoFit/>
            </a:bodyPr>
            <a:lstStyle/>
            <a:p>
              <a:pPr algn="ctr"/>
              <a:r>
                <a:rPr lang="en-US" sz="2000" dirty="0">
                  <a:solidFill>
                    <a:srgbClr val="000000"/>
                  </a:solidFill>
                  <a:latin typeface="Gill Sans MT" panose="020B0502020104020203" pitchFamily="34" charset="0"/>
                </a:rPr>
                <a:t>&gt;</a:t>
              </a:r>
              <a:endParaRPr lang="en-US" sz="2200" dirty="0">
                <a:solidFill>
                  <a:srgbClr val="000000"/>
                </a:solidFill>
                <a:latin typeface="Gill Sans MT" panose="020B0502020104020203" pitchFamily="34" charset="0"/>
              </a:endParaRPr>
            </a:p>
          </p:txBody>
        </p:sp>
        <p:sp>
          <p:nvSpPr>
            <p:cNvPr id="34846" name="Text Box 18"/>
            <p:cNvSpPr txBox="1">
              <a:spLocks noChangeArrowheads="1"/>
            </p:cNvSpPr>
            <p:nvPr/>
          </p:nvSpPr>
          <p:spPr bwMode="auto">
            <a:xfrm>
              <a:off x="1277" y="2146"/>
              <a:ext cx="1104"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a:solidFill>
                    <a:srgbClr val="000000"/>
                  </a:solidFill>
                  <a:latin typeface="Gill Sans MT" panose="020B0502020104020203" pitchFamily="34" charset="0"/>
                </a:rPr>
                <a:t>Greater than</a:t>
              </a:r>
              <a:endParaRPr lang="en-US" sz="2400" b="0">
                <a:solidFill>
                  <a:srgbClr val="000000"/>
                </a:solidFill>
                <a:latin typeface="Gill Sans MT" panose="020B0502020104020203" pitchFamily="34" charset="0"/>
              </a:endParaRPr>
            </a:p>
          </p:txBody>
        </p:sp>
        <p:sp>
          <p:nvSpPr>
            <p:cNvPr id="34847" name="Rectangle 19"/>
            <p:cNvSpPr>
              <a:spLocks noChangeArrowheads="1"/>
            </p:cNvSpPr>
            <p:nvPr/>
          </p:nvSpPr>
          <p:spPr bwMode="auto">
            <a:xfrm>
              <a:off x="304" y="2496"/>
              <a:ext cx="5120" cy="488"/>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5000"/>
                </a:spcAft>
              </a:pPr>
              <a:r>
                <a:rPr lang="en-US" sz="2400" b="0" dirty="0">
                  <a:solidFill>
                    <a:srgbClr val="000000"/>
                  </a:solidFill>
                  <a:latin typeface="Gill Sans MT" panose="020B0502020104020203" pitchFamily="34" charset="0"/>
                </a:rPr>
                <a:t>	For example, the expression </a:t>
              </a:r>
              <a:r>
                <a:rPr lang="en-US" sz="2000" dirty="0" err="1">
                  <a:solidFill>
                    <a:srgbClr val="000000"/>
                  </a:solidFill>
                  <a:latin typeface="Gill Sans MT" panose="020B0502020104020203" pitchFamily="34" charset="0"/>
                </a:rPr>
                <a:t>n</a:t>
              </a:r>
              <a:r>
                <a:rPr lang="en-US" sz="1000" dirty="0">
                  <a:solidFill>
                    <a:srgbClr val="000000"/>
                  </a:solidFill>
                  <a:latin typeface="Gill Sans MT" panose="020B0502020104020203" pitchFamily="34" charset="0"/>
                </a:rPr>
                <a:t> </a:t>
              </a:r>
              <a:r>
                <a:rPr lang="en-US" sz="2000" dirty="0">
                  <a:solidFill>
                    <a:srgbClr val="000000"/>
                  </a:solidFill>
                  <a:latin typeface="Gill Sans MT" panose="020B0502020104020203" pitchFamily="34" charset="0"/>
                </a:rPr>
                <a:t>&lt;=</a:t>
              </a:r>
              <a:r>
                <a:rPr lang="en-US" sz="1000" dirty="0">
                  <a:solidFill>
                    <a:srgbClr val="000000"/>
                  </a:solidFill>
                  <a:latin typeface="Gill Sans MT" panose="020B0502020104020203" pitchFamily="34" charset="0"/>
                </a:rPr>
                <a:t> </a:t>
              </a:r>
              <a:r>
                <a:rPr lang="en-US" sz="2000" dirty="0">
                  <a:solidFill>
                    <a:srgbClr val="000000"/>
                  </a:solidFill>
                  <a:latin typeface="Gill Sans MT" panose="020B0502020104020203" pitchFamily="34" charset="0"/>
                </a:rPr>
                <a:t>10</a:t>
              </a:r>
              <a:r>
                <a:rPr lang="en-US" sz="2400" b="0" dirty="0">
                  <a:solidFill>
                    <a:srgbClr val="000000"/>
                  </a:solidFill>
                  <a:latin typeface="Gill Sans MT" panose="020B0502020104020203" pitchFamily="34" charset="0"/>
                </a:rPr>
                <a:t> has the value </a:t>
              </a:r>
              <a:r>
                <a:rPr lang="en-US" sz="2000" dirty="0">
                  <a:solidFill>
                    <a:srgbClr val="000000"/>
                  </a:solidFill>
                  <a:latin typeface="Gill Sans MT" panose="020B0502020104020203" pitchFamily="34" charset="0"/>
                </a:rPr>
                <a:t>true</a:t>
              </a:r>
              <a:r>
                <a:rPr lang="en-US" sz="2400" b="0" dirty="0">
                  <a:solidFill>
                    <a:srgbClr val="000000"/>
                  </a:solidFill>
                  <a:latin typeface="Gill Sans MT" panose="020B0502020104020203" pitchFamily="34" charset="0"/>
                </a:rPr>
                <a:t> if </a:t>
              </a:r>
              <a:r>
                <a:rPr lang="en-US" sz="2000" dirty="0" err="1">
                  <a:solidFill>
                    <a:srgbClr val="000000"/>
                  </a:solidFill>
                  <a:latin typeface="Gill Sans MT" panose="020B0502020104020203" pitchFamily="34" charset="0"/>
                </a:rPr>
                <a:t>n</a:t>
              </a:r>
              <a:r>
                <a:rPr lang="en-US" sz="2400" b="0" dirty="0">
                  <a:solidFill>
                    <a:srgbClr val="000000"/>
                  </a:solidFill>
                  <a:latin typeface="Gill Sans MT" panose="020B0502020104020203" pitchFamily="34" charset="0"/>
                </a:rPr>
                <a:t> is less than or equal to 10 and the value </a:t>
              </a:r>
              <a:r>
                <a:rPr lang="en-US" sz="2000" dirty="0">
                  <a:solidFill>
                    <a:srgbClr val="000000"/>
                  </a:solidFill>
                  <a:latin typeface="Gill Sans MT" panose="020B0502020104020203" pitchFamily="34" charset="0"/>
                </a:rPr>
                <a:t>false</a:t>
              </a:r>
              <a:r>
                <a:rPr lang="en-US" sz="2400" b="0" dirty="0">
                  <a:solidFill>
                    <a:srgbClr val="000000"/>
                  </a:solidFill>
                  <a:latin typeface="Gill Sans MT" panose="020B0502020104020203" pitchFamily="34" charset="0"/>
                </a:rPr>
                <a:t> otherwise.</a:t>
              </a:r>
            </a:p>
          </p:txBody>
        </p:sp>
      </p:grpSp>
      <p:grpSp>
        <p:nvGrpSpPr>
          <p:cNvPr id="3" name="Group 20"/>
          <p:cNvGrpSpPr>
            <a:grpSpLocks/>
          </p:cNvGrpSpPr>
          <p:nvPr/>
        </p:nvGrpSpPr>
        <p:grpSpPr bwMode="auto">
          <a:xfrm>
            <a:off x="482600" y="4798180"/>
            <a:ext cx="8128000" cy="1752600"/>
            <a:chOff x="304" y="2992"/>
            <a:chExt cx="5120" cy="1104"/>
          </a:xfrm>
        </p:grpSpPr>
        <p:sp>
          <p:nvSpPr>
            <p:cNvPr id="34822" name="Rectangle 21"/>
            <p:cNvSpPr>
              <a:spLocks noChangeArrowheads="1"/>
            </p:cNvSpPr>
            <p:nvPr/>
          </p:nvSpPr>
          <p:spPr bwMode="auto">
            <a:xfrm>
              <a:off x="816" y="3307"/>
              <a:ext cx="4272" cy="789"/>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rgbClr val="000000"/>
                </a:solidFill>
                <a:latin typeface="Gill Sans MT" panose="020B0502020104020203" pitchFamily="34" charset="0"/>
              </a:endParaRPr>
            </a:p>
          </p:txBody>
        </p:sp>
        <p:sp>
          <p:nvSpPr>
            <p:cNvPr id="34823" name="Text Box 22"/>
            <p:cNvSpPr txBox="1">
              <a:spLocks noChangeArrowheads="1"/>
            </p:cNvSpPr>
            <p:nvPr/>
          </p:nvSpPr>
          <p:spPr bwMode="auto">
            <a:xfrm>
              <a:off x="2512" y="3552"/>
              <a:ext cx="2576"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000000"/>
                  </a:solidFill>
                  <a:latin typeface="Gill Sans MT" panose="020B0502020104020203" pitchFamily="34" charset="0"/>
                </a:rPr>
                <a:t>p</a:t>
              </a:r>
              <a:r>
                <a:rPr lang="en-US" sz="1000">
                  <a:solidFill>
                    <a:srgbClr val="000000"/>
                  </a:solidFill>
                  <a:latin typeface="Gill Sans MT" panose="020B0502020104020203" pitchFamily="34" charset="0"/>
                </a:rPr>
                <a:t> </a:t>
              </a:r>
              <a:r>
                <a:rPr lang="en-US" sz="2000">
                  <a:solidFill>
                    <a:srgbClr val="000000"/>
                  </a:solidFill>
                  <a:latin typeface="Gill Sans MT" panose="020B0502020104020203" pitchFamily="34" charset="0"/>
                </a:rPr>
                <a:t>||</a:t>
              </a:r>
              <a:r>
                <a:rPr lang="en-US" sz="1000">
                  <a:solidFill>
                    <a:srgbClr val="000000"/>
                  </a:solidFill>
                  <a:latin typeface="Gill Sans MT" panose="020B0502020104020203" pitchFamily="34" charset="0"/>
                </a:rPr>
                <a:t> </a:t>
              </a:r>
              <a:r>
                <a:rPr lang="en-US" sz="2000">
                  <a:solidFill>
                    <a:srgbClr val="000000"/>
                  </a:solidFill>
                  <a:latin typeface="Gill Sans MT" panose="020B0502020104020203" pitchFamily="34" charset="0"/>
                </a:rPr>
                <a:t>q</a:t>
              </a:r>
              <a:r>
                <a:rPr lang="en-US" sz="2000" b="0">
                  <a:solidFill>
                    <a:srgbClr val="000000"/>
                  </a:solidFill>
                  <a:latin typeface="Gill Sans MT" panose="020B0502020104020203" pitchFamily="34" charset="0"/>
                </a:rPr>
                <a:t> means either </a:t>
              </a:r>
              <a:r>
                <a:rPr lang="en-US" sz="2000">
                  <a:solidFill>
                    <a:srgbClr val="000000"/>
                  </a:solidFill>
                  <a:latin typeface="Gill Sans MT" panose="020B0502020104020203" pitchFamily="34" charset="0"/>
                </a:rPr>
                <a:t>p</a:t>
              </a:r>
              <a:r>
                <a:rPr lang="en-US" sz="1000">
                  <a:solidFill>
                    <a:srgbClr val="000000"/>
                  </a:solidFill>
                  <a:latin typeface="Gill Sans MT" panose="020B0502020104020203" pitchFamily="34" charset="0"/>
                </a:rPr>
                <a:t> </a:t>
              </a:r>
              <a:r>
                <a:rPr lang="en-US" sz="2000" b="0">
                  <a:solidFill>
                    <a:srgbClr val="000000"/>
                  </a:solidFill>
                  <a:latin typeface="Gill Sans MT" panose="020B0502020104020203" pitchFamily="34" charset="0"/>
                </a:rPr>
                <a:t>or</a:t>
              </a:r>
              <a:r>
                <a:rPr lang="en-US" sz="1000">
                  <a:solidFill>
                    <a:srgbClr val="000000"/>
                  </a:solidFill>
                  <a:latin typeface="Gill Sans MT" panose="020B0502020104020203" pitchFamily="34" charset="0"/>
                </a:rPr>
                <a:t> </a:t>
              </a:r>
              <a:r>
                <a:rPr lang="en-US" sz="2000">
                  <a:solidFill>
                    <a:srgbClr val="000000"/>
                  </a:solidFill>
                  <a:latin typeface="Gill Sans MT" panose="020B0502020104020203" pitchFamily="34" charset="0"/>
                </a:rPr>
                <a:t>q</a:t>
              </a:r>
              <a:r>
                <a:rPr lang="en-US" sz="1000">
                  <a:solidFill>
                    <a:srgbClr val="000000"/>
                  </a:solidFill>
                  <a:latin typeface="Gill Sans MT" panose="020B0502020104020203" pitchFamily="34" charset="0"/>
                </a:rPr>
                <a:t> </a:t>
              </a:r>
              <a:r>
                <a:rPr lang="en-US" sz="2000" b="0">
                  <a:solidFill>
                    <a:srgbClr val="000000"/>
                  </a:solidFill>
                  <a:latin typeface="Gill Sans MT" panose="020B0502020104020203" pitchFamily="34" charset="0"/>
                </a:rPr>
                <a:t>(or both)</a:t>
              </a:r>
            </a:p>
          </p:txBody>
        </p:sp>
        <p:sp>
          <p:nvSpPr>
            <p:cNvPr id="34824" name="Rectangle 23"/>
            <p:cNvSpPr>
              <a:spLocks noChangeArrowheads="1"/>
            </p:cNvSpPr>
            <p:nvPr/>
          </p:nvSpPr>
          <p:spPr bwMode="auto">
            <a:xfrm>
              <a:off x="304" y="2992"/>
              <a:ext cx="5120" cy="416"/>
            </a:xfrm>
            <a:prstGeom prst="rect">
              <a:avLst/>
            </a:prstGeom>
            <a:noFill/>
            <a:ln w="9525">
              <a:noFill/>
              <a:miter lim="800000"/>
              <a:headEnd/>
              <a:tailEnd/>
            </a:ln>
          </p:spPr>
          <p:txBody>
            <a:bodyPr>
              <a:prstTxWarp prst="textNoShape">
                <a:avLst/>
              </a:prstTxWarp>
            </a:bodyPr>
            <a:lstStyle/>
            <a:p>
              <a:pPr marL="342900" indent="-342900" algn="just">
                <a:lnSpc>
                  <a:spcPct val="85000"/>
                </a:lnSpc>
                <a:spcAft>
                  <a:spcPct val="25000"/>
                </a:spcAft>
                <a:buFontTx/>
                <a:buChar char="•"/>
              </a:pPr>
              <a:r>
                <a:rPr lang="en-US" sz="2400" b="0" dirty="0">
                  <a:solidFill>
                    <a:srgbClr val="000000"/>
                  </a:solidFill>
                  <a:latin typeface="Gill Sans MT" panose="020B0502020104020203" pitchFamily="34" charset="0"/>
                </a:rPr>
                <a:t>There are also </a:t>
              </a:r>
              <a:r>
                <a:rPr lang="en-US" sz="2400" b="0" dirty="0">
                  <a:solidFill>
                    <a:srgbClr val="C00000"/>
                  </a:solidFill>
                  <a:latin typeface="Gill Sans MT" panose="020B0502020104020203" pitchFamily="34" charset="0"/>
                </a:rPr>
                <a:t>three logical operators</a:t>
              </a:r>
              <a:r>
                <a:rPr lang="en-US" sz="2400" b="0" dirty="0">
                  <a:solidFill>
                    <a:srgbClr val="000000"/>
                  </a:solidFill>
                  <a:latin typeface="Gill Sans MT" panose="020B0502020104020203" pitchFamily="34" charset="0"/>
                </a:rPr>
                <a:t>:</a:t>
              </a:r>
            </a:p>
          </p:txBody>
        </p:sp>
        <p:sp>
          <p:nvSpPr>
            <p:cNvPr id="34825" name="Rectangle 24"/>
            <p:cNvSpPr>
              <a:spLocks noChangeArrowheads="1"/>
            </p:cNvSpPr>
            <p:nvPr/>
          </p:nvSpPr>
          <p:spPr bwMode="auto">
            <a:xfrm>
              <a:off x="832" y="3322"/>
              <a:ext cx="384" cy="250"/>
            </a:xfrm>
            <a:prstGeom prst="rect">
              <a:avLst/>
            </a:prstGeom>
            <a:noFill/>
            <a:ln w="9525">
              <a:noFill/>
              <a:miter lim="800000"/>
              <a:headEnd/>
              <a:tailEnd/>
            </a:ln>
          </p:spPr>
          <p:txBody>
            <a:bodyPr>
              <a:prstTxWarp prst="textNoShape">
                <a:avLst/>
              </a:prstTxWarp>
              <a:spAutoFit/>
            </a:bodyPr>
            <a:lstStyle/>
            <a:p>
              <a:pPr algn="ctr"/>
              <a:r>
                <a:rPr lang="en-US" sz="2000" dirty="0">
                  <a:solidFill>
                    <a:srgbClr val="000000"/>
                  </a:solidFill>
                  <a:latin typeface="Gill Sans MT" panose="020B0502020104020203" pitchFamily="34" charset="0"/>
                </a:rPr>
                <a:t>&amp;&amp;</a:t>
              </a:r>
              <a:endParaRPr lang="en-US" sz="2200" dirty="0">
                <a:solidFill>
                  <a:srgbClr val="000000"/>
                </a:solidFill>
                <a:latin typeface="Gill Sans MT" panose="020B0502020104020203" pitchFamily="34" charset="0"/>
              </a:endParaRPr>
            </a:p>
          </p:txBody>
        </p:sp>
        <p:sp>
          <p:nvSpPr>
            <p:cNvPr id="34826" name="Text Box 25"/>
            <p:cNvSpPr txBox="1">
              <a:spLocks noChangeArrowheads="1"/>
            </p:cNvSpPr>
            <p:nvPr/>
          </p:nvSpPr>
          <p:spPr bwMode="auto">
            <a:xfrm>
              <a:off x="1192" y="3311"/>
              <a:ext cx="1064"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a:solidFill>
                    <a:srgbClr val="000000"/>
                  </a:solidFill>
                  <a:latin typeface="Gill Sans MT" panose="020B0502020104020203" pitchFamily="34" charset="0"/>
                </a:rPr>
                <a:t>Logical </a:t>
              </a:r>
              <a:r>
                <a:rPr lang="en-US" sz="1600" b="0">
                  <a:solidFill>
                    <a:srgbClr val="000000"/>
                  </a:solidFill>
                  <a:latin typeface="Gill Sans MT" panose="020B0502020104020203" pitchFamily="34" charset="0"/>
                </a:rPr>
                <a:t>AND</a:t>
              </a:r>
              <a:endParaRPr lang="en-US" sz="2400" b="0">
                <a:solidFill>
                  <a:srgbClr val="000000"/>
                </a:solidFill>
                <a:latin typeface="Gill Sans MT" panose="020B0502020104020203" pitchFamily="34" charset="0"/>
              </a:endParaRPr>
            </a:p>
          </p:txBody>
        </p:sp>
        <p:sp>
          <p:nvSpPr>
            <p:cNvPr id="34827" name="Rectangle 26"/>
            <p:cNvSpPr>
              <a:spLocks noChangeArrowheads="1"/>
            </p:cNvSpPr>
            <p:nvPr/>
          </p:nvSpPr>
          <p:spPr bwMode="auto">
            <a:xfrm>
              <a:off x="832" y="3555"/>
              <a:ext cx="384" cy="250"/>
            </a:xfrm>
            <a:prstGeom prst="rect">
              <a:avLst/>
            </a:prstGeom>
            <a:noFill/>
            <a:ln w="9525">
              <a:noFill/>
              <a:miter lim="800000"/>
              <a:headEnd/>
              <a:tailEnd/>
            </a:ln>
          </p:spPr>
          <p:txBody>
            <a:bodyPr>
              <a:prstTxWarp prst="textNoShape">
                <a:avLst/>
              </a:prstTxWarp>
              <a:spAutoFit/>
            </a:bodyPr>
            <a:lstStyle/>
            <a:p>
              <a:pPr algn="ctr"/>
              <a:r>
                <a:rPr lang="en-US" sz="2000">
                  <a:solidFill>
                    <a:srgbClr val="000000"/>
                  </a:solidFill>
                  <a:latin typeface="Gill Sans MT" panose="020B0502020104020203" pitchFamily="34" charset="0"/>
                </a:rPr>
                <a:t>||</a:t>
              </a:r>
              <a:endParaRPr lang="en-US" sz="2200">
                <a:solidFill>
                  <a:srgbClr val="000000"/>
                </a:solidFill>
                <a:latin typeface="Gill Sans MT" panose="020B0502020104020203" pitchFamily="34" charset="0"/>
              </a:endParaRPr>
            </a:p>
          </p:txBody>
        </p:sp>
        <p:sp>
          <p:nvSpPr>
            <p:cNvPr id="34828" name="Text Box 27"/>
            <p:cNvSpPr txBox="1">
              <a:spLocks noChangeArrowheads="1"/>
            </p:cNvSpPr>
            <p:nvPr/>
          </p:nvSpPr>
          <p:spPr bwMode="auto">
            <a:xfrm>
              <a:off x="1192" y="3552"/>
              <a:ext cx="1064"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a:solidFill>
                    <a:srgbClr val="000000"/>
                  </a:solidFill>
                  <a:latin typeface="Gill Sans MT" panose="020B0502020104020203" pitchFamily="34" charset="0"/>
                </a:rPr>
                <a:t>Logical </a:t>
              </a:r>
              <a:r>
                <a:rPr lang="en-US" sz="1600" b="0">
                  <a:solidFill>
                    <a:srgbClr val="000000"/>
                  </a:solidFill>
                  <a:latin typeface="Gill Sans MT" panose="020B0502020104020203" pitchFamily="34" charset="0"/>
                </a:rPr>
                <a:t>OR</a:t>
              </a:r>
              <a:endParaRPr lang="en-US" sz="2400" b="0">
                <a:solidFill>
                  <a:srgbClr val="000000"/>
                </a:solidFill>
                <a:latin typeface="Gill Sans MT" panose="020B0502020104020203" pitchFamily="34" charset="0"/>
              </a:endParaRPr>
            </a:p>
          </p:txBody>
        </p:sp>
        <p:sp>
          <p:nvSpPr>
            <p:cNvPr id="34829" name="Rectangle 28"/>
            <p:cNvSpPr>
              <a:spLocks noChangeArrowheads="1"/>
            </p:cNvSpPr>
            <p:nvPr/>
          </p:nvSpPr>
          <p:spPr bwMode="auto">
            <a:xfrm>
              <a:off x="832" y="3820"/>
              <a:ext cx="384" cy="250"/>
            </a:xfrm>
            <a:prstGeom prst="rect">
              <a:avLst/>
            </a:prstGeom>
            <a:noFill/>
            <a:ln w="9525">
              <a:noFill/>
              <a:miter lim="800000"/>
              <a:headEnd/>
              <a:tailEnd/>
            </a:ln>
          </p:spPr>
          <p:txBody>
            <a:bodyPr>
              <a:prstTxWarp prst="textNoShape">
                <a:avLst/>
              </a:prstTxWarp>
              <a:spAutoFit/>
            </a:bodyPr>
            <a:lstStyle/>
            <a:p>
              <a:pPr algn="ctr"/>
              <a:r>
                <a:rPr lang="en-US" sz="2000" dirty="0">
                  <a:solidFill>
                    <a:srgbClr val="000000"/>
                  </a:solidFill>
                  <a:latin typeface="Gill Sans MT" panose="020B0502020104020203" pitchFamily="34" charset="0"/>
                </a:rPr>
                <a:t>!</a:t>
              </a:r>
              <a:endParaRPr lang="en-US" sz="2200" dirty="0">
                <a:solidFill>
                  <a:srgbClr val="000000"/>
                </a:solidFill>
                <a:latin typeface="Gill Sans MT" panose="020B0502020104020203" pitchFamily="34" charset="0"/>
              </a:endParaRPr>
            </a:p>
          </p:txBody>
        </p:sp>
        <p:sp>
          <p:nvSpPr>
            <p:cNvPr id="34830" name="Text Box 29"/>
            <p:cNvSpPr txBox="1">
              <a:spLocks noChangeArrowheads="1"/>
            </p:cNvSpPr>
            <p:nvPr/>
          </p:nvSpPr>
          <p:spPr bwMode="auto">
            <a:xfrm>
              <a:off x="1192" y="3809"/>
              <a:ext cx="1064"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a:solidFill>
                    <a:srgbClr val="000000"/>
                  </a:solidFill>
                  <a:latin typeface="Gill Sans MT" panose="020B0502020104020203" pitchFamily="34" charset="0"/>
                </a:rPr>
                <a:t>Logical </a:t>
              </a:r>
              <a:r>
                <a:rPr lang="en-US" sz="1600" b="0">
                  <a:solidFill>
                    <a:srgbClr val="000000"/>
                  </a:solidFill>
                  <a:latin typeface="Gill Sans MT" panose="020B0502020104020203" pitchFamily="34" charset="0"/>
                </a:rPr>
                <a:t>NOT</a:t>
              </a:r>
              <a:r>
                <a:rPr lang="en-US" sz="1200">
                  <a:solidFill>
                    <a:srgbClr val="000000"/>
                  </a:solidFill>
                  <a:latin typeface="Gill Sans MT" panose="020B0502020104020203" pitchFamily="34" charset="0"/>
                </a:rPr>
                <a:t> </a:t>
              </a:r>
            </a:p>
          </p:txBody>
        </p:sp>
        <p:sp>
          <p:nvSpPr>
            <p:cNvPr id="34831" name="Text Box 30"/>
            <p:cNvSpPr txBox="1">
              <a:spLocks noChangeArrowheads="1"/>
            </p:cNvSpPr>
            <p:nvPr/>
          </p:nvSpPr>
          <p:spPr bwMode="auto">
            <a:xfrm>
              <a:off x="2512" y="3311"/>
              <a:ext cx="2576"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000000"/>
                  </a:solidFill>
                  <a:latin typeface="Gill Sans MT" panose="020B0502020104020203" pitchFamily="34" charset="0"/>
                </a:rPr>
                <a:t>p</a:t>
              </a:r>
              <a:r>
                <a:rPr lang="en-US" sz="1000">
                  <a:solidFill>
                    <a:srgbClr val="000000"/>
                  </a:solidFill>
                  <a:latin typeface="Gill Sans MT" panose="020B0502020104020203" pitchFamily="34" charset="0"/>
                </a:rPr>
                <a:t> </a:t>
              </a:r>
              <a:r>
                <a:rPr lang="en-US" sz="2000">
                  <a:solidFill>
                    <a:srgbClr val="000000"/>
                  </a:solidFill>
                  <a:latin typeface="Gill Sans MT" panose="020B0502020104020203" pitchFamily="34" charset="0"/>
                </a:rPr>
                <a:t>&amp;&amp;</a:t>
              </a:r>
              <a:r>
                <a:rPr lang="en-US" sz="1000">
                  <a:solidFill>
                    <a:srgbClr val="000000"/>
                  </a:solidFill>
                  <a:latin typeface="Gill Sans MT" panose="020B0502020104020203" pitchFamily="34" charset="0"/>
                </a:rPr>
                <a:t> </a:t>
              </a:r>
              <a:r>
                <a:rPr lang="en-US" sz="2000">
                  <a:solidFill>
                    <a:srgbClr val="000000"/>
                  </a:solidFill>
                  <a:latin typeface="Gill Sans MT" panose="020B0502020104020203" pitchFamily="34" charset="0"/>
                </a:rPr>
                <a:t>q</a:t>
              </a:r>
              <a:r>
                <a:rPr lang="en-US" sz="2000" b="0">
                  <a:solidFill>
                    <a:srgbClr val="000000"/>
                  </a:solidFill>
                  <a:latin typeface="Gill Sans MT" panose="020B0502020104020203" pitchFamily="34" charset="0"/>
                </a:rPr>
                <a:t> means both </a:t>
              </a:r>
              <a:r>
                <a:rPr lang="en-US" sz="2000">
                  <a:solidFill>
                    <a:srgbClr val="000000"/>
                  </a:solidFill>
                  <a:latin typeface="Gill Sans MT" panose="020B0502020104020203" pitchFamily="34" charset="0"/>
                </a:rPr>
                <a:t>p</a:t>
              </a:r>
              <a:r>
                <a:rPr lang="en-US" sz="1000">
                  <a:solidFill>
                    <a:srgbClr val="000000"/>
                  </a:solidFill>
                  <a:latin typeface="Gill Sans MT" panose="020B0502020104020203" pitchFamily="34" charset="0"/>
                </a:rPr>
                <a:t> </a:t>
              </a:r>
              <a:r>
                <a:rPr lang="en-US" sz="2000" b="0">
                  <a:solidFill>
                    <a:srgbClr val="000000"/>
                  </a:solidFill>
                  <a:latin typeface="Gill Sans MT" panose="020B0502020104020203" pitchFamily="34" charset="0"/>
                </a:rPr>
                <a:t>and</a:t>
              </a:r>
              <a:r>
                <a:rPr lang="en-US" sz="1000">
                  <a:solidFill>
                    <a:srgbClr val="000000"/>
                  </a:solidFill>
                  <a:latin typeface="Gill Sans MT" panose="020B0502020104020203" pitchFamily="34" charset="0"/>
                </a:rPr>
                <a:t> </a:t>
              </a:r>
              <a:r>
                <a:rPr lang="en-US" sz="2000">
                  <a:solidFill>
                    <a:srgbClr val="000000"/>
                  </a:solidFill>
                  <a:latin typeface="Gill Sans MT" panose="020B0502020104020203" pitchFamily="34" charset="0"/>
                </a:rPr>
                <a:t>q</a:t>
              </a:r>
              <a:endParaRPr lang="en-US" sz="2000" b="0">
                <a:solidFill>
                  <a:srgbClr val="000000"/>
                </a:solidFill>
                <a:latin typeface="Gill Sans MT" panose="020B0502020104020203" pitchFamily="34" charset="0"/>
              </a:endParaRPr>
            </a:p>
          </p:txBody>
        </p:sp>
        <p:sp>
          <p:nvSpPr>
            <p:cNvPr id="34832" name="Text Box 31"/>
            <p:cNvSpPr txBox="1">
              <a:spLocks noChangeArrowheads="1"/>
            </p:cNvSpPr>
            <p:nvPr/>
          </p:nvSpPr>
          <p:spPr bwMode="auto">
            <a:xfrm>
              <a:off x="2496" y="3801"/>
              <a:ext cx="2592" cy="250"/>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000000"/>
                  </a:solidFill>
                  <a:latin typeface="Gill Sans MT" panose="020B0502020104020203" pitchFamily="34" charset="0"/>
                </a:rPr>
                <a:t>!p</a:t>
              </a:r>
              <a:r>
                <a:rPr lang="en-US" sz="2000" b="0">
                  <a:solidFill>
                    <a:srgbClr val="000000"/>
                  </a:solidFill>
                  <a:latin typeface="Gill Sans MT" panose="020B0502020104020203" pitchFamily="34" charset="0"/>
                </a:rPr>
                <a:t> means the opposite of </a:t>
              </a:r>
              <a:r>
                <a:rPr lang="en-US" sz="2000">
                  <a:solidFill>
                    <a:srgbClr val="000000"/>
                  </a:solidFill>
                  <a:latin typeface="Gill Sans MT" panose="020B0502020104020203" pitchFamily="34" charset="0"/>
                </a:rPr>
                <a:t>p</a:t>
              </a:r>
              <a:r>
                <a:rPr lang="en-US" sz="2000" b="0">
                  <a:solidFill>
                    <a:srgbClr val="000000"/>
                  </a:solidFill>
                  <a:latin typeface="Gill Sans MT" panose="020B0502020104020203" pitchFamily="34" charset="0"/>
                </a:rPr>
                <a:t> </a:t>
              </a:r>
            </a:p>
          </p:txBody>
        </p:sp>
      </p:grpSp>
      <p:sp>
        <p:nvSpPr>
          <p:cNvPr id="4" name="Slide Number Placeholder 3"/>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37</a:t>
            </a:fld>
            <a:endParaRPr lang="en-US">
              <a:latin typeface="Gill Sans MT" panose="020B0502020104020203" pitchFamily="34" charset="0"/>
            </a:endParaRPr>
          </a:p>
        </p:txBody>
      </p:sp>
    </p:spTree>
    <p:extLst>
      <p:ext uri="{BB962C8B-B14F-4D97-AF65-F5344CB8AC3E}">
        <p14:creationId xmlns:p14="http://schemas.microsoft.com/office/powerpoint/2010/main" val="38947343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76200"/>
            <a:ext cx="9144000" cy="829684"/>
          </a:xfrm>
          <a:noFill/>
        </p:spPr>
        <p:txBody>
          <a:bodyPr/>
          <a:lstStyle/>
          <a:p>
            <a:r>
              <a:rPr lang="en-US" sz="4000">
                <a:solidFill>
                  <a:srgbClr val="FF0000"/>
                </a:solidFill>
                <a:latin typeface="Gill Sans MT" panose="020B0502020104020203" pitchFamily="34" charset="0"/>
                <a:ea typeface="ＭＳ Ｐゴシック" pitchFamily="1" charset="-128"/>
                <a:cs typeface="ＭＳ Ｐゴシック" pitchFamily="1" charset="-128"/>
              </a:rPr>
              <a:t>Comparison = vs == vs ===</a:t>
            </a:r>
            <a:endParaRPr lang="en-US" dirty="0">
              <a:solidFill>
                <a:schemeClr val="tx1"/>
              </a:solidFill>
              <a:latin typeface="Gill Sans MT" panose="020B0502020104020203" pitchFamily="34" charset="0"/>
              <a:ea typeface="ＭＳ Ｐゴシック" pitchFamily="1" charset="-128"/>
              <a:cs typeface="ＭＳ Ｐゴシック" pitchFamily="1" charset="-128"/>
            </a:endParaRP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latin typeface="Gill Sans MT" panose="020B0502020104020203" pitchFamily="34" charset="0"/>
              </a:rPr>
              <a:pPr>
                <a:defRPr/>
              </a:pPr>
              <a:t>38</a:t>
            </a:fld>
            <a:endParaRPr lang="en-US">
              <a:latin typeface="Gill Sans MT" panose="020B0502020104020203" pitchFamily="34" charset="0"/>
            </a:endParaRPr>
          </a:p>
        </p:txBody>
      </p:sp>
      <p:graphicFrame>
        <p:nvGraphicFramePr>
          <p:cNvPr id="5" name="Table 4">
            <a:extLst>
              <a:ext uri="{FF2B5EF4-FFF2-40B4-BE49-F238E27FC236}">
                <a16:creationId xmlns:a16="http://schemas.microsoft.com/office/drawing/2014/main" id="{E22803AF-42B9-7DA2-D10D-A044E04FE8DF}"/>
              </a:ext>
            </a:extLst>
          </p:cNvPr>
          <p:cNvGraphicFramePr>
            <a:graphicFrameLocks noGrp="1"/>
          </p:cNvGraphicFramePr>
          <p:nvPr>
            <p:extLst>
              <p:ext uri="{D42A27DB-BD31-4B8C-83A1-F6EECF244321}">
                <p14:modId xmlns:p14="http://schemas.microsoft.com/office/powerpoint/2010/main" val="2219583182"/>
              </p:ext>
            </p:extLst>
          </p:nvPr>
        </p:nvGraphicFramePr>
        <p:xfrm>
          <a:off x="207390" y="778953"/>
          <a:ext cx="8729220" cy="5737347"/>
        </p:xfrm>
        <a:graphic>
          <a:graphicData uri="http://schemas.openxmlformats.org/drawingml/2006/table">
            <a:tbl>
              <a:tblPr/>
              <a:tblGrid>
                <a:gridCol w="2909740">
                  <a:extLst>
                    <a:ext uri="{9D8B030D-6E8A-4147-A177-3AD203B41FA5}">
                      <a16:colId xmlns:a16="http://schemas.microsoft.com/office/drawing/2014/main" val="2169110267"/>
                    </a:ext>
                  </a:extLst>
                </a:gridCol>
                <a:gridCol w="2909740">
                  <a:extLst>
                    <a:ext uri="{9D8B030D-6E8A-4147-A177-3AD203B41FA5}">
                      <a16:colId xmlns:a16="http://schemas.microsoft.com/office/drawing/2014/main" val="3690585873"/>
                    </a:ext>
                  </a:extLst>
                </a:gridCol>
                <a:gridCol w="2909740">
                  <a:extLst>
                    <a:ext uri="{9D8B030D-6E8A-4147-A177-3AD203B41FA5}">
                      <a16:colId xmlns:a16="http://schemas.microsoft.com/office/drawing/2014/main" val="4294896886"/>
                    </a:ext>
                  </a:extLst>
                </a:gridCol>
              </a:tblGrid>
              <a:tr h="239612">
                <a:tc>
                  <a:txBody>
                    <a:bodyPr/>
                    <a:lstStyle/>
                    <a:p>
                      <a:pPr algn="ctr"/>
                      <a:r>
                        <a:rPr lang="en-US" sz="1600" b="1" dirty="0">
                          <a:effectLst/>
                          <a:latin typeface="Courier New" panose="02070309020205020404" pitchFamily="49" charset="0"/>
                          <a:cs typeface="Courier New" panose="02070309020205020404" pitchFamily="49" charset="0"/>
                        </a:rPr>
                        <a:t>=</a:t>
                      </a:r>
                    </a:p>
                  </a:txBody>
                  <a:tcPr marL="59109" marR="59109" marT="29555" marB="29555"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ctr"/>
                      <a:r>
                        <a:rPr lang="en-US" sz="1600" b="1">
                          <a:effectLst/>
                          <a:latin typeface="Courier New" panose="02070309020205020404" pitchFamily="49" charset="0"/>
                          <a:cs typeface="Courier New" panose="02070309020205020404" pitchFamily="49" charset="0"/>
                        </a:rPr>
                        <a:t>==</a:t>
                      </a:r>
                    </a:p>
                  </a:txBody>
                  <a:tcPr marL="59109" marR="59109" marT="29555" marB="29555"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ctr"/>
                      <a:r>
                        <a:rPr lang="en-US" sz="1600" b="1" dirty="0">
                          <a:effectLst/>
                          <a:latin typeface="Courier New" panose="02070309020205020404" pitchFamily="49" charset="0"/>
                          <a:cs typeface="Courier New" panose="02070309020205020404" pitchFamily="49" charset="0"/>
                        </a:rPr>
                        <a:t>===</a:t>
                      </a:r>
                    </a:p>
                  </a:txBody>
                  <a:tcPr marL="59109" marR="59109" marT="29555" marB="29555"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4274735663"/>
                  </a:ext>
                </a:extLst>
              </a:tr>
              <a:tr h="1287621">
                <a:tc>
                  <a:txBody>
                    <a:bodyPr/>
                    <a:lstStyle/>
                    <a:p>
                      <a:r>
                        <a:rPr lang="en-US" sz="1600" dirty="0">
                          <a:effectLst/>
                        </a:rPr>
                        <a:t>= in JavaScript is used for assigning values to a variable.</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rPr>
                        <a:t>== in JavaScript is used for comparing two variables, but it ignores the datatype of variable.</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rPr>
                        <a:t>=== is used for comparing two variables, but this operator also checks datatype and compares two values.</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679109950"/>
                  </a:ext>
                </a:extLst>
              </a:tr>
              <a:tr h="420695">
                <a:tc>
                  <a:txBody>
                    <a:bodyPr/>
                    <a:lstStyle/>
                    <a:p>
                      <a:r>
                        <a:rPr lang="en-US" sz="1600">
                          <a:effectLst/>
                        </a:rPr>
                        <a:t>It is called as assignment operator</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600">
                          <a:effectLst/>
                        </a:rPr>
                        <a:t>It is called as comparison operator</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600">
                          <a:effectLst/>
                        </a:rPr>
                        <a:t>It is also called as comparison operator</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190480746"/>
                  </a:ext>
                </a:extLst>
              </a:tr>
              <a:tr h="760867">
                <a:tc>
                  <a:txBody>
                    <a:bodyPr/>
                    <a:lstStyle/>
                    <a:p>
                      <a:r>
                        <a:rPr lang="en-US" sz="1600">
                          <a:effectLst/>
                        </a:rPr>
                        <a:t>The assignment operator can evaluate to the assigned value</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rPr>
                        <a:t>Checks the equality of two operands without considering their type.</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rPr>
                        <a:t>Compares equality of two operands with their types.</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777201978"/>
                  </a:ext>
                </a:extLst>
              </a:tr>
              <a:tr h="1112037">
                <a:tc>
                  <a:txBody>
                    <a:bodyPr/>
                    <a:lstStyle/>
                    <a:p>
                      <a:r>
                        <a:rPr lang="en-US" sz="1600">
                          <a:effectLst/>
                        </a:rPr>
                        <a:t>It does not return true or false</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600">
                          <a:effectLst/>
                        </a:rPr>
                        <a:t>Return true if the two operands are equal. It will return false if the two operands are not equal.</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600">
                          <a:effectLst/>
                        </a:rPr>
                        <a:t>It returns true only if both values and data types are the same for the two variables.</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373661697"/>
                  </a:ext>
                </a:extLst>
              </a:tr>
              <a:tr h="760867">
                <a:tc>
                  <a:txBody>
                    <a:bodyPr/>
                    <a:lstStyle/>
                    <a:p>
                      <a:r>
                        <a:rPr lang="en-US" sz="1600">
                          <a:effectLst/>
                        </a:rPr>
                        <a:t>= simply assign one value of variable to another one.</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rPr>
                        <a:t>== make type correction based upon values of variables.</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rPr>
                        <a:t>=== takes type of variable in consideration.</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411203311"/>
                  </a:ext>
                </a:extLst>
              </a:tr>
              <a:tr h="936452">
                <a:tc>
                  <a:txBody>
                    <a:bodyPr/>
                    <a:lstStyle/>
                    <a:p>
                      <a:r>
                        <a:rPr lang="en-US" sz="1600">
                          <a:effectLst/>
                        </a:rPr>
                        <a:t>== will not compare the value of variables at all.</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r>
                        <a:rPr lang="en-US" sz="1600">
                          <a:effectLst/>
                        </a:rPr>
                        <a:t>The == checks for equality only after doing necessary conversations.</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r>
                        <a:rPr lang="en-US" sz="1600" dirty="0">
                          <a:effectLst/>
                        </a:rPr>
                        <a:t>If two variable values are not similar, then === will not perform any conversion.</a:t>
                      </a:r>
                    </a:p>
                  </a:txBody>
                  <a:tcPr marL="59109" marR="59109" marT="29555" marB="29555"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956286525"/>
                  </a:ext>
                </a:extLst>
              </a:tr>
            </a:tbl>
          </a:graphicData>
        </a:graphic>
      </p:graphicFrame>
    </p:spTree>
    <p:extLst>
      <p:ext uri="{BB962C8B-B14F-4D97-AF65-F5344CB8AC3E}">
        <p14:creationId xmlns:p14="http://schemas.microsoft.com/office/powerpoint/2010/main" val="347395805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76200"/>
            <a:ext cx="9144000" cy="1143000"/>
          </a:xfrm>
          <a:noFill/>
        </p:spPr>
        <p:txBody>
          <a:bodyPr/>
          <a:lstStyle/>
          <a:p>
            <a:r>
              <a:rPr lang="en-US" sz="4000" dirty="0">
                <a:solidFill>
                  <a:srgbClr val="FF0000"/>
                </a:solidFill>
                <a:ea typeface="ＭＳ Ｐゴシック" pitchFamily="1" charset="-128"/>
                <a:cs typeface="ＭＳ Ｐゴシック" pitchFamily="1" charset="-128"/>
              </a:rPr>
              <a:t>Notes on the Boolean Operators</a:t>
            </a:r>
            <a:endParaRPr lang="en-US" dirty="0">
              <a:solidFill>
                <a:schemeClr val="tx1"/>
              </a:solidFill>
              <a:ea typeface="ＭＳ Ｐゴシック" pitchFamily="1" charset="-128"/>
              <a:cs typeface="ＭＳ Ｐゴシック" pitchFamily="1" charset="-128"/>
            </a:endParaRPr>
          </a:p>
        </p:txBody>
      </p:sp>
      <p:sp>
        <p:nvSpPr>
          <p:cNvPr id="36867" name="Rectangle 3"/>
          <p:cNvSpPr>
            <a:spLocks noChangeArrowheads="1"/>
          </p:cNvSpPr>
          <p:nvPr/>
        </p:nvSpPr>
        <p:spPr bwMode="auto">
          <a:xfrm>
            <a:off x="482600" y="1155700"/>
            <a:ext cx="8128000" cy="9017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Remember that </a:t>
            </a:r>
            <a:r>
              <a:rPr lang="en-US" sz="2400" b="0" dirty="0">
                <a:solidFill>
                  <a:srgbClr val="FF0000"/>
                </a:solidFill>
              </a:rPr>
              <a:t>JavaScript uses </a:t>
            </a:r>
            <a:r>
              <a:rPr lang="en-US" sz="2000" dirty="0">
                <a:solidFill>
                  <a:srgbClr val="FF0000"/>
                </a:solidFill>
                <a:latin typeface="Courier New" pitchFamily="1" charset="0"/>
              </a:rPr>
              <a:t>=</a:t>
            </a:r>
            <a:r>
              <a:rPr lang="en-US" sz="2400" b="0" dirty="0">
                <a:solidFill>
                  <a:srgbClr val="FF0000"/>
                </a:solidFill>
              </a:rPr>
              <a:t> for assignment</a:t>
            </a:r>
            <a:r>
              <a:rPr lang="en-US" sz="2400" b="0" dirty="0">
                <a:solidFill>
                  <a:schemeClr val="tx1"/>
                </a:solidFill>
              </a:rPr>
              <a:t>.  To test whether two values are </a:t>
            </a:r>
            <a:r>
              <a:rPr lang="en-US" sz="2400" b="0" dirty="0">
                <a:solidFill>
                  <a:srgbClr val="FF0000"/>
                </a:solidFill>
              </a:rPr>
              <a:t>equal</a:t>
            </a:r>
            <a:r>
              <a:rPr lang="en-US" sz="2400" b="0" dirty="0">
                <a:solidFill>
                  <a:schemeClr val="tx1"/>
                </a:solidFill>
              </a:rPr>
              <a:t>, you must use the </a:t>
            </a:r>
            <a:r>
              <a:rPr lang="en-US" sz="400" dirty="0">
                <a:solidFill>
                  <a:schemeClr val="tx1"/>
                </a:solidFill>
                <a:latin typeface="Courier New" pitchFamily="1" charset="0"/>
              </a:rPr>
              <a:t> </a:t>
            </a:r>
            <a:r>
              <a:rPr lang="en-US" sz="2000" dirty="0">
                <a:solidFill>
                  <a:srgbClr val="FF0000"/>
                </a:solidFill>
                <a:latin typeface="Courier New" pitchFamily="1" charset="0"/>
              </a:rPr>
              <a:t>=</a:t>
            </a:r>
            <a:r>
              <a:rPr lang="en-US" sz="400" dirty="0">
                <a:solidFill>
                  <a:srgbClr val="FF0000"/>
                </a:solidFill>
                <a:latin typeface="Courier New" pitchFamily="1" charset="0"/>
              </a:rPr>
              <a:t> </a:t>
            </a:r>
            <a:r>
              <a:rPr lang="en-US" sz="2000" dirty="0">
                <a:solidFill>
                  <a:srgbClr val="FF0000"/>
                </a:solidFill>
                <a:latin typeface="Courier New" pitchFamily="1" charset="0"/>
              </a:rPr>
              <a:t>=</a:t>
            </a:r>
            <a:r>
              <a:rPr lang="en-US" sz="400" dirty="0">
                <a:solidFill>
                  <a:srgbClr val="FF0000"/>
                </a:solidFill>
                <a:latin typeface="Courier New" pitchFamily="1" charset="0"/>
              </a:rPr>
              <a:t> </a:t>
            </a:r>
            <a:r>
              <a:rPr lang="en-US" sz="2000" dirty="0">
                <a:solidFill>
                  <a:srgbClr val="FF0000"/>
                </a:solidFill>
                <a:latin typeface="Courier New" pitchFamily="1" charset="0"/>
              </a:rPr>
              <a:t>=</a:t>
            </a:r>
            <a:r>
              <a:rPr lang="en-US" sz="2400" b="0" dirty="0">
                <a:solidFill>
                  <a:srgbClr val="FF0000"/>
                </a:solidFill>
              </a:rPr>
              <a:t> operator</a:t>
            </a:r>
            <a:r>
              <a:rPr lang="en-US" sz="2400" b="0" dirty="0">
                <a:solidFill>
                  <a:schemeClr val="tx1"/>
                </a:solidFill>
              </a:rPr>
              <a:t>.</a:t>
            </a:r>
          </a:p>
        </p:txBody>
      </p:sp>
      <p:sp>
        <p:nvSpPr>
          <p:cNvPr id="505860" name="Rectangle 4"/>
          <p:cNvSpPr>
            <a:spLocks noChangeArrowheads="1"/>
          </p:cNvSpPr>
          <p:nvPr/>
        </p:nvSpPr>
        <p:spPr bwMode="auto">
          <a:xfrm>
            <a:off x="482600" y="4502450"/>
            <a:ext cx="8128000" cy="7747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5000"/>
              </a:spcAft>
              <a:buFontTx/>
              <a:buChar char="•"/>
            </a:pPr>
            <a:r>
              <a:rPr lang="en-US" sz="2400" b="0" dirty="0">
                <a:solidFill>
                  <a:schemeClr val="tx1"/>
                </a:solidFill>
              </a:rPr>
              <a:t>The </a:t>
            </a:r>
            <a:r>
              <a:rPr lang="en-US" sz="2000" dirty="0">
                <a:solidFill>
                  <a:schemeClr val="tx1"/>
                </a:solidFill>
                <a:latin typeface="Courier New" pitchFamily="1" charset="0"/>
              </a:rPr>
              <a:t>||</a:t>
            </a:r>
            <a:r>
              <a:rPr lang="en-US" sz="2400" b="0" dirty="0">
                <a:solidFill>
                  <a:schemeClr val="tx1"/>
                </a:solidFill>
              </a:rPr>
              <a:t> operator means </a:t>
            </a:r>
            <a:r>
              <a:rPr lang="en-US" sz="2400" b="0" i="1" dirty="0">
                <a:solidFill>
                  <a:schemeClr val="tx1"/>
                </a:solidFill>
              </a:rPr>
              <a:t>either or both,</a:t>
            </a:r>
            <a:r>
              <a:rPr lang="en-US" sz="2400" b="0" dirty="0">
                <a:solidFill>
                  <a:schemeClr val="tx1"/>
                </a:solidFill>
              </a:rPr>
              <a:t> which is not always clear in the English interpretation of </a:t>
            </a:r>
            <a:r>
              <a:rPr lang="en-US" sz="2400" b="0" i="1" dirty="0">
                <a:solidFill>
                  <a:schemeClr val="tx1"/>
                </a:solidFill>
              </a:rPr>
              <a:t>or.</a:t>
            </a:r>
            <a:endParaRPr lang="en-US" sz="2400" b="0" dirty="0">
              <a:solidFill>
                <a:schemeClr val="tx1"/>
              </a:solidFill>
            </a:endParaRPr>
          </a:p>
        </p:txBody>
      </p:sp>
      <p:grpSp>
        <p:nvGrpSpPr>
          <p:cNvPr id="2" name="Group 5"/>
          <p:cNvGrpSpPr>
            <a:grpSpLocks/>
          </p:cNvGrpSpPr>
          <p:nvPr/>
        </p:nvGrpSpPr>
        <p:grpSpPr bwMode="auto">
          <a:xfrm>
            <a:off x="482600" y="1968500"/>
            <a:ext cx="8137525" cy="2465390"/>
            <a:chOff x="304" y="1240"/>
            <a:chExt cx="5126" cy="1553"/>
          </a:xfrm>
        </p:grpSpPr>
        <p:sp>
          <p:nvSpPr>
            <p:cNvPr id="36871" name="Rectangle 6"/>
            <p:cNvSpPr>
              <a:spLocks noChangeArrowheads="1"/>
            </p:cNvSpPr>
            <p:nvPr/>
          </p:nvSpPr>
          <p:spPr bwMode="auto">
            <a:xfrm>
              <a:off x="310" y="1240"/>
              <a:ext cx="5120" cy="728"/>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5000"/>
                </a:spcAft>
                <a:buFontTx/>
                <a:buChar char="•"/>
              </a:pPr>
              <a:r>
                <a:rPr lang="en-US" sz="2400" b="0" dirty="0">
                  <a:solidFill>
                    <a:schemeClr val="tx1"/>
                  </a:solidFill>
                </a:rPr>
                <a:t>It is not legal in JavaScript to use more than one relational operator in a single comparison.  To express the idea embodied in the mathematical expression</a:t>
              </a:r>
            </a:p>
          </p:txBody>
        </p:sp>
        <p:sp>
          <p:nvSpPr>
            <p:cNvPr id="36872" name="Text Box 7"/>
            <p:cNvSpPr txBox="1">
              <a:spLocks noChangeArrowheads="1"/>
            </p:cNvSpPr>
            <p:nvPr/>
          </p:nvSpPr>
          <p:spPr bwMode="auto">
            <a:xfrm>
              <a:off x="576" y="1973"/>
              <a:ext cx="4848" cy="265"/>
            </a:xfrm>
            <a:prstGeom prst="rect">
              <a:avLst/>
            </a:prstGeom>
            <a:noFill/>
            <a:ln w="9525">
              <a:noFill/>
              <a:miter lim="800000"/>
              <a:headEnd/>
              <a:tailEnd/>
            </a:ln>
          </p:spPr>
          <p:txBody>
            <a:bodyPr>
              <a:prstTxWarp prst="textNoShape">
                <a:avLst/>
              </a:prstTxWarp>
              <a:spAutoFit/>
            </a:bodyPr>
            <a:lstStyle/>
            <a:p>
              <a:pPr algn="ctr">
                <a:lnSpc>
                  <a:spcPct val="90000"/>
                </a:lnSpc>
              </a:pPr>
              <a:r>
                <a:rPr lang="en-US" sz="2400" b="0">
                  <a:solidFill>
                    <a:schemeClr val="tx1"/>
                  </a:solidFill>
                </a:rPr>
                <a:t>0  ≤  </a:t>
              </a:r>
              <a:r>
                <a:rPr lang="en-US" sz="2400" b="0" i="1">
                  <a:solidFill>
                    <a:schemeClr val="tx1"/>
                  </a:solidFill>
                </a:rPr>
                <a:t>x</a:t>
              </a:r>
              <a:r>
                <a:rPr lang="en-US" sz="2400" b="0">
                  <a:solidFill>
                    <a:schemeClr val="tx1"/>
                  </a:solidFill>
                </a:rPr>
                <a:t>  ≤  9</a:t>
              </a:r>
            </a:p>
          </p:txBody>
        </p:sp>
        <p:sp>
          <p:nvSpPr>
            <p:cNvPr id="36873" name="Text Box 8"/>
            <p:cNvSpPr txBox="1">
              <a:spLocks noChangeArrowheads="1"/>
            </p:cNvSpPr>
            <p:nvPr/>
          </p:nvSpPr>
          <p:spPr bwMode="auto">
            <a:xfrm>
              <a:off x="576" y="2556"/>
              <a:ext cx="4848" cy="237"/>
            </a:xfrm>
            <a:prstGeom prst="rect">
              <a:avLst/>
            </a:prstGeom>
            <a:noFill/>
            <a:ln w="9525">
              <a:noFill/>
              <a:miter lim="800000"/>
              <a:headEnd/>
              <a:tailEnd/>
            </a:ln>
          </p:spPr>
          <p:txBody>
            <a:bodyPr>
              <a:prstTxWarp prst="textNoShape">
                <a:avLst/>
              </a:prstTxWarp>
              <a:spAutoFit/>
            </a:bodyPr>
            <a:lstStyle/>
            <a:p>
              <a:pPr algn="ctr">
                <a:lnSpc>
                  <a:spcPct val="90000"/>
                </a:lnSpc>
              </a:pPr>
              <a:r>
                <a:rPr lang="en-US" sz="2000" dirty="0">
                  <a:solidFill>
                    <a:schemeClr val="tx1"/>
                  </a:solidFill>
                  <a:latin typeface="Courier New" pitchFamily="1" charset="0"/>
                </a:rPr>
                <a:t>0 &lt;= </a:t>
              </a:r>
              <a:r>
                <a:rPr lang="en-US" sz="2000" dirty="0" err="1">
                  <a:solidFill>
                    <a:schemeClr val="tx1"/>
                  </a:solidFill>
                  <a:latin typeface="Courier New" pitchFamily="1" charset="0"/>
                </a:rPr>
                <a:t>x</a:t>
              </a:r>
              <a:r>
                <a:rPr lang="en-US" sz="2000" dirty="0">
                  <a:solidFill>
                    <a:schemeClr val="tx1"/>
                  </a:solidFill>
                  <a:latin typeface="Courier New" pitchFamily="1" charset="0"/>
                </a:rPr>
                <a:t> &amp;&amp; </a:t>
              </a:r>
              <a:r>
                <a:rPr lang="en-US" sz="2000" dirty="0" err="1">
                  <a:solidFill>
                    <a:schemeClr val="tx1"/>
                  </a:solidFill>
                  <a:latin typeface="Courier New" pitchFamily="1" charset="0"/>
                </a:rPr>
                <a:t>x</a:t>
              </a:r>
              <a:r>
                <a:rPr lang="en-US" sz="2000" dirty="0">
                  <a:solidFill>
                    <a:schemeClr val="tx1"/>
                  </a:solidFill>
                  <a:latin typeface="Courier New" pitchFamily="1" charset="0"/>
                </a:rPr>
                <a:t> &lt;= 9</a:t>
              </a:r>
            </a:p>
          </p:txBody>
        </p:sp>
        <p:sp>
          <p:nvSpPr>
            <p:cNvPr id="36874" name="Rectangle 9"/>
            <p:cNvSpPr>
              <a:spLocks noChangeArrowheads="1"/>
            </p:cNvSpPr>
            <p:nvPr/>
          </p:nvSpPr>
          <p:spPr bwMode="auto">
            <a:xfrm>
              <a:off x="304" y="2244"/>
              <a:ext cx="5120" cy="312"/>
            </a:xfrm>
            <a:prstGeom prst="rect">
              <a:avLst/>
            </a:prstGeom>
            <a:noFill/>
            <a:ln w="9525">
              <a:noFill/>
              <a:miter lim="800000"/>
              <a:headEnd/>
              <a:tailEnd/>
            </a:ln>
          </p:spPr>
          <p:txBody>
            <a:bodyPr>
              <a:prstTxWarp prst="textNoShape">
                <a:avLst/>
              </a:prstTxWarp>
            </a:bodyPr>
            <a:lstStyle/>
            <a:p>
              <a:pPr marL="342900" algn="just">
                <a:lnSpc>
                  <a:spcPct val="90000"/>
                </a:lnSpc>
                <a:spcAft>
                  <a:spcPct val="25000"/>
                </a:spcAft>
              </a:pPr>
              <a:r>
                <a:rPr lang="en-US" sz="2400" b="0" dirty="0">
                  <a:solidFill>
                    <a:schemeClr val="tx1"/>
                  </a:solidFill>
                </a:rPr>
                <a:t>you need to make both comparisons explicit, as in</a:t>
              </a:r>
            </a:p>
          </p:txBody>
        </p:sp>
      </p:grpSp>
      <p:sp>
        <p:nvSpPr>
          <p:cNvPr id="505866" name="Rectangle 10"/>
          <p:cNvSpPr>
            <a:spLocks noChangeArrowheads="1"/>
          </p:cNvSpPr>
          <p:nvPr/>
        </p:nvSpPr>
        <p:spPr bwMode="auto">
          <a:xfrm>
            <a:off x="482600" y="5313435"/>
            <a:ext cx="8128000" cy="7620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5000"/>
              </a:spcAft>
              <a:buFontTx/>
              <a:buChar char="•"/>
            </a:pPr>
            <a:r>
              <a:rPr lang="en-US" sz="2400" b="0">
                <a:solidFill>
                  <a:schemeClr val="tx1"/>
                </a:solidFill>
              </a:rPr>
              <a:t>Be careful when you combine the </a:t>
            </a:r>
            <a:r>
              <a:rPr lang="en-US" sz="2000">
                <a:solidFill>
                  <a:schemeClr val="tx1"/>
                </a:solidFill>
                <a:latin typeface="Courier New" pitchFamily="1" charset="0"/>
              </a:rPr>
              <a:t>!</a:t>
            </a:r>
            <a:r>
              <a:rPr lang="en-US" sz="2400" b="0">
                <a:solidFill>
                  <a:schemeClr val="tx1"/>
                </a:solidFill>
              </a:rPr>
              <a:t> operator with </a:t>
            </a:r>
            <a:r>
              <a:rPr lang="en-US" sz="2000">
                <a:solidFill>
                  <a:schemeClr val="tx1"/>
                </a:solidFill>
                <a:latin typeface="Courier New" pitchFamily="1" charset="0"/>
              </a:rPr>
              <a:t>&amp;&amp;</a:t>
            </a:r>
            <a:r>
              <a:rPr lang="en-US" sz="2400" b="0">
                <a:solidFill>
                  <a:schemeClr val="tx1"/>
                </a:solidFill>
              </a:rPr>
              <a:t> and </a:t>
            </a:r>
            <a:r>
              <a:rPr lang="en-US" sz="2000">
                <a:solidFill>
                  <a:schemeClr val="tx1"/>
                </a:solidFill>
                <a:latin typeface="Courier New" pitchFamily="1" charset="0"/>
              </a:rPr>
              <a:t>||</a:t>
            </a:r>
            <a:r>
              <a:rPr lang="en-US" sz="2400" b="0">
                <a:solidFill>
                  <a:schemeClr val="tx1"/>
                </a:solidFill>
              </a:rPr>
              <a:t> because the interpretation often differs from informal English. </a:t>
            </a:r>
          </a:p>
        </p:txBody>
      </p:sp>
      <p:sp>
        <p:nvSpPr>
          <p:cNvPr id="3" name="Slide Number Placeholder 2"/>
          <p:cNvSpPr>
            <a:spLocks noGrp="1"/>
          </p:cNvSpPr>
          <p:nvPr>
            <p:ph type="sldNum" sz="quarter" idx="12"/>
          </p:nvPr>
        </p:nvSpPr>
        <p:spPr/>
        <p:txBody>
          <a:bodyPr/>
          <a:lstStyle/>
          <a:p>
            <a:pPr>
              <a:defRPr/>
            </a:pPr>
            <a:fld id="{7F4B1FAA-A740-404F-BBC5-7C153B666279}" type="slidenum">
              <a:rPr lang="en-US" smtClean="0"/>
              <a:pPr>
                <a:defRPr/>
              </a:pPr>
              <a:t>39</a:t>
            </a:fld>
            <a:endParaRPr lang="en-US"/>
          </a:p>
        </p:txBody>
      </p:sp>
    </p:spTree>
    <p:extLst>
      <p:ext uri="{BB962C8B-B14F-4D97-AF65-F5344CB8AC3E}">
        <p14:creationId xmlns:p14="http://schemas.microsoft.com/office/powerpoint/2010/main" val="34440494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58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58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0" grpId="0"/>
      <p:bldP spid="50586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to a JavaScript file: </a:t>
            </a:r>
            <a:r>
              <a:rPr lang="en-US" sz="4000" dirty="0">
                <a:latin typeface="Courier New" pitchFamily="49" charset="0"/>
                <a:cs typeface="Courier New" pitchFamily="49" charset="0"/>
              </a:rPr>
              <a:t>script</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4</a:t>
            </a:fld>
            <a:endParaRPr lang="en-US"/>
          </a:p>
        </p:txBody>
      </p:sp>
      <p:sp>
        <p:nvSpPr>
          <p:cNvPr id="8" name="Rectangle 2"/>
          <p:cNvSpPr>
            <a:spLocks noChangeArrowheads="1"/>
          </p:cNvSpPr>
          <p:nvPr/>
        </p:nvSpPr>
        <p:spPr bwMode="auto">
          <a:xfrm>
            <a:off x="201706" y="966355"/>
            <a:ext cx="8894669" cy="169277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In HTML, JavaScript code must be inserted</a:t>
            </a:r>
            <a:r>
              <a:rPr kumimoji="0" lang="en-US" altLang="en-US" sz="2800" b="0" i="0" u="none" strike="noStrike" cap="none" normalizeH="0" dirty="0">
                <a:ln>
                  <a:noFill/>
                </a:ln>
                <a:solidFill>
                  <a:srgbClr val="000000"/>
                </a:solidFill>
                <a:effectLst/>
                <a:latin typeface="Verdana" panose="020B0604030504040204" pitchFamily="34" charset="0"/>
              </a:rPr>
              <a:t> </a:t>
            </a:r>
            <a:r>
              <a:rPr kumimoji="0" lang="en-US" altLang="en-US" sz="2800" b="0" i="0" u="none" strike="noStrike" cap="none" normalizeH="0" baseline="0" dirty="0">
                <a:ln>
                  <a:noFill/>
                </a:ln>
                <a:solidFill>
                  <a:srgbClr val="000000"/>
                </a:solidFill>
                <a:effectLst/>
                <a:latin typeface="Verdana" panose="020B0604030504040204" pitchFamily="34" charset="0"/>
              </a:rPr>
              <a:t>between</a:t>
            </a:r>
            <a:r>
              <a:rPr lang="en-US" altLang="en-US" sz="2800" b="0" dirty="0">
                <a:solidFill>
                  <a:srgbClr val="000000"/>
                </a:solidFill>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DC143C"/>
                </a:solidFill>
                <a:effectLst/>
                <a:latin typeface="Consolas" panose="020B0609020204030204" pitchFamily="49" charset="0"/>
              </a:rPr>
              <a:t>&lt;script&gt;</a:t>
            </a:r>
            <a:r>
              <a:rPr lang="en-US" altLang="en-US" sz="2800" b="0" dirty="0">
                <a:solidFill>
                  <a:srgbClr val="000000"/>
                </a:solidFill>
                <a:latin typeface="Verdana" panose="020B0604030504040204" pitchFamily="34" charset="0"/>
              </a:rPr>
              <a:t> </a:t>
            </a:r>
            <a:r>
              <a:rPr kumimoji="0" lang="en-US" altLang="en-US" sz="2800" b="0" i="0" u="none" strike="noStrike" cap="none" normalizeH="0" baseline="0" dirty="0">
                <a:ln>
                  <a:noFill/>
                </a:ln>
                <a:solidFill>
                  <a:srgbClr val="000000"/>
                </a:solidFill>
                <a:effectLst/>
                <a:latin typeface="Verdana" panose="020B0604030504040204" pitchFamily="34" charset="0"/>
              </a:rPr>
              <a:t>and </a:t>
            </a:r>
            <a:r>
              <a:rPr kumimoji="0" lang="en-US" altLang="en-US" sz="3200" b="0" i="0" u="none" strike="noStrike" cap="none" normalizeH="0" baseline="0" dirty="0">
                <a:ln>
                  <a:noFill/>
                </a:ln>
                <a:solidFill>
                  <a:srgbClr val="DC143C"/>
                </a:solidFill>
                <a:effectLst/>
                <a:latin typeface="Consolas" panose="020B0609020204030204" pitchFamily="49" charset="0"/>
              </a:rPr>
              <a:t>&lt;/script&gt;</a:t>
            </a:r>
            <a:r>
              <a:rPr kumimoji="0" lang="en-US" altLang="en-US" sz="2800" b="0" i="0" u="none" strike="noStrike" cap="none" normalizeH="0" baseline="0" dirty="0">
                <a:ln>
                  <a:noFill/>
                </a:ln>
                <a:solidFill>
                  <a:srgbClr val="000000"/>
                </a:solidFill>
                <a:effectLst/>
                <a:latin typeface="Verdana" panose="020B0604030504040204" pitchFamily="34" charset="0"/>
              </a:rPr>
              <a:t> tags.</a:t>
            </a:r>
            <a:r>
              <a:rPr kumimoji="0" lang="en-US" altLang="en-US" sz="1600" b="0"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b="0" dirty="0"/>
              <a:t>Example: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520793" y="3022473"/>
            <a:ext cx="8256494" cy="1323439"/>
          </a:xfrm>
          <a:prstGeom prst="rect">
            <a:avLst/>
          </a:prstGeom>
          <a:solidFill>
            <a:schemeClr val="accent6">
              <a:lumMod val="40000"/>
              <a:lumOff val="60000"/>
            </a:schemeClr>
          </a:solidFill>
        </p:spPr>
        <p:txBody>
          <a:bodyPr wrap="square">
            <a:spAutoFit/>
          </a:bodyPr>
          <a:lstStyle/>
          <a:p>
            <a:r>
              <a:rPr lang="en-US" b="0" dirty="0">
                <a:solidFill>
                  <a:srgbClr val="0000CD"/>
                </a:solidFill>
                <a:latin typeface="Consolas" panose="020B0609020204030204" pitchFamily="49" charset="0"/>
              </a:rPr>
              <a:t>&lt;</a:t>
            </a:r>
            <a:r>
              <a:rPr lang="en-US" b="0" dirty="0">
                <a:solidFill>
                  <a:srgbClr val="A52A2A"/>
                </a:solidFill>
                <a:latin typeface="Consolas" panose="020B0609020204030204" pitchFamily="49" charset="0"/>
              </a:rPr>
              <a:t>script</a:t>
            </a:r>
            <a:r>
              <a:rPr lang="en-US" b="0" dirty="0">
                <a:solidFill>
                  <a:srgbClr val="0000CD"/>
                </a:solidFill>
                <a:latin typeface="Consolas" panose="020B0609020204030204" pitchFamily="49" charset="0"/>
              </a:rPr>
              <a:t>&gt;</a:t>
            </a:r>
            <a:br>
              <a:rPr lang="en-US" b="0" dirty="0">
                <a:solidFill>
                  <a:srgbClr val="000000"/>
                </a:solidFill>
                <a:latin typeface="Consolas" panose="020B0609020204030204" pitchFamily="49" charset="0"/>
              </a:rPr>
            </a:br>
            <a:r>
              <a:rPr lang="en-US" b="0" dirty="0" err="1">
                <a:solidFill>
                  <a:srgbClr val="000000"/>
                </a:solidFill>
                <a:latin typeface="Consolas" panose="020B0609020204030204" pitchFamily="49" charset="0"/>
              </a:rPr>
              <a:t>document.getElementById</a:t>
            </a:r>
            <a:r>
              <a:rPr lang="en-US" b="0" dirty="0">
                <a:solidFill>
                  <a:srgbClr val="000000"/>
                </a:solidFill>
                <a:latin typeface="Consolas" panose="020B0609020204030204" pitchFamily="49" charset="0"/>
              </a:rPr>
              <a:t>(</a:t>
            </a:r>
            <a:r>
              <a:rPr lang="en-US" b="0" dirty="0">
                <a:solidFill>
                  <a:srgbClr val="A52A2A"/>
                </a:solidFill>
                <a:latin typeface="Consolas" panose="020B0609020204030204" pitchFamily="49" charset="0"/>
              </a:rPr>
              <a:t>"demo"</a:t>
            </a:r>
            <a:r>
              <a:rPr lang="en-US" b="0" dirty="0">
                <a:solidFill>
                  <a:srgbClr val="000000"/>
                </a:solidFill>
                <a:latin typeface="Consolas" panose="020B0609020204030204" pitchFamily="49" charset="0"/>
              </a:rPr>
              <a:t>).</a:t>
            </a:r>
            <a:r>
              <a:rPr lang="en-US" b="0" dirty="0" err="1">
                <a:solidFill>
                  <a:srgbClr val="000000"/>
                </a:solidFill>
                <a:latin typeface="Consolas" panose="020B0609020204030204" pitchFamily="49" charset="0"/>
              </a:rPr>
              <a:t>textContent</a:t>
            </a:r>
            <a:r>
              <a:rPr lang="en-US" b="0" dirty="0">
                <a:solidFill>
                  <a:srgbClr val="000000"/>
                </a:solidFill>
                <a:latin typeface="Consolas" panose="020B0609020204030204" pitchFamily="49" charset="0"/>
              </a:rPr>
              <a:t> = </a:t>
            </a:r>
            <a:r>
              <a:rPr lang="en-US" b="0" dirty="0">
                <a:solidFill>
                  <a:srgbClr val="A52A2A"/>
                </a:solidFill>
                <a:latin typeface="Consolas" panose="020B0609020204030204" pitchFamily="49" charset="0"/>
              </a:rPr>
              <a:t>"My First JavaScript"</a:t>
            </a:r>
            <a:r>
              <a:rPr lang="en-US" b="0" dirty="0">
                <a:solidFill>
                  <a:srgbClr val="000000"/>
                </a:solidFill>
                <a:latin typeface="Consolas" panose="020B0609020204030204" pitchFamily="49" charset="0"/>
              </a:rPr>
              <a:t>;</a:t>
            </a:r>
            <a:br>
              <a:rPr lang="en-US" b="0" dirty="0">
                <a:solidFill>
                  <a:srgbClr val="000000"/>
                </a:solidFill>
                <a:latin typeface="Consolas" panose="020B0609020204030204" pitchFamily="49" charset="0"/>
              </a:rPr>
            </a:br>
            <a:r>
              <a:rPr lang="en-US" b="0" dirty="0">
                <a:solidFill>
                  <a:srgbClr val="0000CD"/>
                </a:solidFill>
                <a:latin typeface="Consolas" panose="020B0609020204030204" pitchFamily="49" charset="0"/>
              </a:rPr>
              <a:t>&lt;</a:t>
            </a:r>
            <a:r>
              <a:rPr lang="en-US" b="0" dirty="0">
                <a:solidFill>
                  <a:srgbClr val="A52A2A"/>
                </a:solidFill>
                <a:latin typeface="Consolas" panose="020B0609020204030204" pitchFamily="49" charset="0"/>
              </a:rPr>
              <a:t>/script</a:t>
            </a:r>
            <a:r>
              <a:rPr lang="en-US" b="0" dirty="0">
                <a:solidFill>
                  <a:srgbClr val="0000CD"/>
                </a:solidFill>
                <a:latin typeface="Consolas" panose="020B0609020204030204" pitchFamily="49" charset="0"/>
              </a:rPr>
              <a:t>&gt;</a:t>
            </a:r>
            <a:endParaRPr lang="en-US" dirty="0"/>
          </a:p>
        </p:txBody>
      </p:sp>
      <p:sp>
        <p:nvSpPr>
          <p:cNvPr id="13" name="Rectangle 12"/>
          <p:cNvSpPr/>
          <p:nvPr/>
        </p:nvSpPr>
        <p:spPr>
          <a:xfrm>
            <a:off x="201706" y="4479601"/>
            <a:ext cx="8575581" cy="1631216"/>
          </a:xfrm>
          <a:prstGeom prst="rect">
            <a:avLst/>
          </a:prstGeom>
        </p:spPr>
        <p:txBody>
          <a:bodyPr wrap="square">
            <a:spAutoFit/>
          </a:bodyPr>
          <a:lstStyle/>
          <a:p>
            <a:pPr algn="just"/>
            <a:endParaRPr lang="en-US" b="0" dirty="0">
              <a:solidFill>
                <a:srgbClr val="000000"/>
              </a:solidFill>
              <a:latin typeface="Verdana" panose="020B0604030504040204" pitchFamily="34" charset="0"/>
            </a:endParaRPr>
          </a:p>
          <a:p>
            <a:pPr algn="just"/>
            <a:r>
              <a:rPr lang="en-US" b="0" dirty="0">
                <a:solidFill>
                  <a:srgbClr val="000000"/>
                </a:solidFill>
                <a:latin typeface="Verdana" panose="020B0604030504040204" pitchFamily="34" charset="0"/>
              </a:rPr>
              <a:t>Old JavaScript examples may use a type attribute: &lt;script type="text/</a:t>
            </a:r>
            <a:r>
              <a:rPr lang="en-US" b="0" dirty="0" err="1">
                <a:solidFill>
                  <a:srgbClr val="000000"/>
                </a:solidFill>
                <a:latin typeface="Verdana" panose="020B0604030504040204" pitchFamily="34" charset="0"/>
              </a:rPr>
              <a:t>javascript</a:t>
            </a:r>
            <a:r>
              <a:rPr lang="en-US" b="0" dirty="0">
                <a:solidFill>
                  <a:srgbClr val="000000"/>
                </a:solidFill>
                <a:latin typeface="Verdana" panose="020B0604030504040204" pitchFamily="34" charset="0"/>
              </a:rPr>
              <a:t>"&gt;. </a:t>
            </a:r>
          </a:p>
          <a:p>
            <a:pPr algn="just"/>
            <a:r>
              <a:rPr lang="en-US" b="0" dirty="0">
                <a:solidFill>
                  <a:srgbClr val="000000"/>
                </a:solidFill>
                <a:latin typeface="Verdana" panose="020B0604030504040204" pitchFamily="34" charset="0"/>
              </a:rPr>
              <a:t>The </a:t>
            </a:r>
            <a:r>
              <a:rPr lang="en-US" b="0" dirty="0">
                <a:solidFill>
                  <a:srgbClr val="C00000"/>
                </a:solidFill>
                <a:latin typeface="Verdana" panose="020B0604030504040204" pitchFamily="34" charset="0"/>
              </a:rPr>
              <a:t>type attribute is not required</a:t>
            </a:r>
            <a:r>
              <a:rPr lang="en-US" b="0" dirty="0">
                <a:solidFill>
                  <a:srgbClr val="000000"/>
                </a:solidFill>
                <a:latin typeface="Verdana" panose="020B0604030504040204" pitchFamily="34" charset="0"/>
              </a:rPr>
              <a:t>. </a:t>
            </a:r>
          </a:p>
          <a:p>
            <a:pPr algn="just"/>
            <a:r>
              <a:rPr lang="en-US" b="0" dirty="0">
                <a:solidFill>
                  <a:srgbClr val="FF0000"/>
                </a:solidFill>
                <a:latin typeface="Verdana" panose="020B0604030504040204" pitchFamily="34" charset="0"/>
              </a:rPr>
              <a:t>JavaScript is the default scripting language in HTML.</a:t>
            </a:r>
            <a:endParaRPr lang="en-US" dirty="0">
              <a:solidFill>
                <a:srgbClr val="FF0000"/>
              </a:solidFill>
            </a:endParaRPr>
          </a:p>
        </p:txBody>
      </p:sp>
    </p:spTree>
    <p:extLst>
      <p:ext uri="{BB962C8B-B14F-4D97-AF65-F5344CB8AC3E}">
        <p14:creationId xmlns:p14="http://schemas.microsoft.com/office/powerpoint/2010/main" val="880804480"/>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76200"/>
            <a:ext cx="9144000" cy="652462"/>
          </a:xfrm>
          <a:noFill/>
        </p:spPr>
        <p:txBody>
          <a:bodyPr/>
          <a:lstStyle/>
          <a:p>
            <a:r>
              <a:rPr lang="en-US" sz="4000" dirty="0">
                <a:solidFill>
                  <a:srgbClr val="FF0000"/>
                </a:solidFill>
                <a:ea typeface="ＭＳ Ｐゴシック" pitchFamily="1" charset="-128"/>
                <a:cs typeface="ＭＳ Ｐゴシック" pitchFamily="1" charset="-128"/>
              </a:rPr>
              <a:t>Short-Circuit Evaluation</a:t>
            </a:r>
            <a:endParaRPr lang="en-US" dirty="0">
              <a:solidFill>
                <a:schemeClr val="tx1"/>
              </a:solidFill>
              <a:ea typeface="ＭＳ Ｐゴシック" pitchFamily="1" charset="-128"/>
              <a:cs typeface="ＭＳ Ｐゴシック" pitchFamily="1" charset="-128"/>
            </a:endParaRPr>
          </a:p>
        </p:txBody>
      </p:sp>
      <p:sp>
        <p:nvSpPr>
          <p:cNvPr id="38915" name="Rectangle 3"/>
          <p:cNvSpPr>
            <a:spLocks noChangeArrowheads="1"/>
          </p:cNvSpPr>
          <p:nvPr/>
        </p:nvSpPr>
        <p:spPr bwMode="auto">
          <a:xfrm>
            <a:off x="482600" y="1155700"/>
            <a:ext cx="8128000" cy="1054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JavaScript evaluates the </a:t>
            </a:r>
            <a:r>
              <a:rPr lang="en-US" sz="2000" dirty="0">
                <a:solidFill>
                  <a:schemeClr val="tx1"/>
                </a:solidFill>
                <a:latin typeface="Courier New" pitchFamily="1" charset="0"/>
              </a:rPr>
              <a:t>&amp;&amp;</a:t>
            </a:r>
            <a:r>
              <a:rPr lang="en-US" sz="2400" b="0" dirty="0">
                <a:solidFill>
                  <a:schemeClr val="tx1"/>
                </a:solidFill>
              </a:rPr>
              <a:t> and </a:t>
            </a:r>
            <a:r>
              <a:rPr lang="en-US" sz="2000" dirty="0">
                <a:solidFill>
                  <a:schemeClr val="tx1"/>
                </a:solidFill>
                <a:latin typeface="Courier New" pitchFamily="1" charset="0"/>
              </a:rPr>
              <a:t>||</a:t>
            </a:r>
            <a:r>
              <a:rPr lang="en-US" sz="2400" b="0" dirty="0">
                <a:solidFill>
                  <a:schemeClr val="tx1"/>
                </a:solidFill>
              </a:rPr>
              <a:t> operators using a strategy called </a:t>
            </a:r>
            <a:r>
              <a:rPr lang="en-US" sz="2400" i="1" dirty="0">
                <a:solidFill>
                  <a:schemeClr val="tx1"/>
                </a:solidFill>
              </a:rPr>
              <a:t>short-circuit mode</a:t>
            </a:r>
            <a:r>
              <a:rPr lang="en-US" sz="2400" b="0" dirty="0">
                <a:solidFill>
                  <a:schemeClr val="tx1"/>
                </a:solidFill>
              </a:rPr>
              <a:t> in which it </a:t>
            </a:r>
            <a:r>
              <a:rPr lang="en-US" sz="2400" b="0" dirty="0">
                <a:solidFill>
                  <a:srgbClr val="C00000"/>
                </a:solidFill>
              </a:rPr>
              <a:t>evaluates the right operand only if it needs to do so</a:t>
            </a:r>
            <a:r>
              <a:rPr lang="en-US" sz="2400" b="0" dirty="0">
                <a:solidFill>
                  <a:schemeClr val="tx1"/>
                </a:solidFill>
              </a:rPr>
              <a:t>.</a:t>
            </a:r>
          </a:p>
        </p:txBody>
      </p:sp>
      <p:sp>
        <p:nvSpPr>
          <p:cNvPr id="507908" name="Rectangle 4"/>
          <p:cNvSpPr>
            <a:spLocks noChangeArrowheads="1"/>
          </p:cNvSpPr>
          <p:nvPr/>
        </p:nvSpPr>
        <p:spPr bwMode="auto">
          <a:xfrm>
            <a:off x="482600" y="5102625"/>
            <a:ext cx="8128000" cy="13843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5000"/>
              </a:spcAft>
              <a:buFontTx/>
              <a:buChar char="•"/>
            </a:pPr>
            <a:r>
              <a:rPr lang="en-US" sz="2400" b="0" dirty="0">
                <a:solidFill>
                  <a:schemeClr val="tx1"/>
                </a:solidFill>
              </a:rPr>
              <a:t>One of the advantages of short-circuit evaluation is that you can use </a:t>
            </a:r>
            <a:r>
              <a:rPr lang="en-US" sz="2000" dirty="0">
                <a:solidFill>
                  <a:schemeClr val="tx1"/>
                </a:solidFill>
                <a:latin typeface="Courier New" pitchFamily="1" charset="0"/>
              </a:rPr>
              <a:t>&amp;&amp;</a:t>
            </a:r>
            <a:r>
              <a:rPr lang="en-US" sz="2400" b="0" dirty="0">
                <a:solidFill>
                  <a:schemeClr val="tx1"/>
                </a:solidFill>
              </a:rPr>
              <a:t> and </a:t>
            </a:r>
            <a:r>
              <a:rPr lang="en-US" sz="2000" dirty="0">
                <a:solidFill>
                  <a:schemeClr val="tx1"/>
                </a:solidFill>
                <a:latin typeface="Courier New" pitchFamily="1" charset="0"/>
              </a:rPr>
              <a:t>||</a:t>
            </a:r>
            <a:r>
              <a:rPr lang="en-US" sz="2400" b="0" dirty="0">
                <a:solidFill>
                  <a:schemeClr val="tx1"/>
                </a:solidFill>
              </a:rPr>
              <a:t> to prevent errors.  If </a:t>
            </a:r>
            <a:r>
              <a:rPr lang="en-US" sz="2000" dirty="0" err="1">
                <a:solidFill>
                  <a:schemeClr val="tx1"/>
                </a:solidFill>
                <a:latin typeface="Courier New" pitchFamily="1" charset="0"/>
              </a:rPr>
              <a:t>n</a:t>
            </a:r>
            <a:r>
              <a:rPr lang="en-US" sz="2400" b="0" dirty="0">
                <a:solidFill>
                  <a:schemeClr val="tx1"/>
                </a:solidFill>
              </a:rPr>
              <a:t> were 0 in the earlier example, evaluating </a:t>
            </a:r>
            <a:r>
              <a:rPr lang="en-US" sz="2000" dirty="0" err="1">
                <a:solidFill>
                  <a:schemeClr val="tx1"/>
                </a:solidFill>
                <a:latin typeface="Courier New" pitchFamily="1" charset="0"/>
              </a:rPr>
              <a:t>x</a:t>
            </a:r>
            <a:r>
              <a:rPr lang="en-US" sz="1200" dirty="0">
                <a:solidFill>
                  <a:schemeClr val="tx1"/>
                </a:solidFill>
                <a:latin typeface="Courier New" pitchFamily="1" charset="0"/>
              </a:rPr>
              <a:t> </a:t>
            </a:r>
            <a:r>
              <a:rPr lang="en-US" sz="2000" dirty="0">
                <a:solidFill>
                  <a:schemeClr val="tx1"/>
                </a:solidFill>
                <a:latin typeface="Courier New" pitchFamily="1" charset="0"/>
              </a:rPr>
              <a:t>%</a:t>
            </a:r>
            <a:r>
              <a:rPr lang="en-US" sz="1200" dirty="0">
                <a:solidFill>
                  <a:schemeClr val="tx1"/>
                </a:solidFill>
                <a:latin typeface="Courier New" pitchFamily="1" charset="0"/>
              </a:rPr>
              <a:t> </a:t>
            </a:r>
            <a:r>
              <a:rPr lang="en-US" sz="2000" dirty="0" err="1">
                <a:solidFill>
                  <a:schemeClr val="tx1"/>
                </a:solidFill>
                <a:latin typeface="Courier New" pitchFamily="1" charset="0"/>
              </a:rPr>
              <a:t>n</a:t>
            </a:r>
            <a:r>
              <a:rPr lang="en-US" sz="2400" b="0" dirty="0">
                <a:solidFill>
                  <a:schemeClr val="tx1"/>
                </a:solidFill>
              </a:rPr>
              <a:t> would result in a division by zero.</a:t>
            </a:r>
          </a:p>
        </p:txBody>
      </p:sp>
      <p:grpSp>
        <p:nvGrpSpPr>
          <p:cNvPr id="2" name="Group 5"/>
          <p:cNvGrpSpPr>
            <a:grpSpLocks/>
          </p:cNvGrpSpPr>
          <p:nvPr/>
        </p:nvGrpSpPr>
        <p:grpSpPr bwMode="auto">
          <a:xfrm>
            <a:off x="482600" y="2297490"/>
            <a:ext cx="8137525" cy="2706691"/>
            <a:chOff x="304" y="1432"/>
            <a:chExt cx="5126" cy="1705"/>
          </a:xfrm>
        </p:grpSpPr>
        <p:sp>
          <p:nvSpPr>
            <p:cNvPr id="38918" name="Rectangle 6"/>
            <p:cNvSpPr>
              <a:spLocks noChangeArrowheads="1"/>
            </p:cNvSpPr>
            <p:nvPr/>
          </p:nvSpPr>
          <p:spPr bwMode="auto">
            <a:xfrm>
              <a:off x="310" y="1432"/>
              <a:ext cx="5120" cy="381"/>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5000"/>
                </a:spcAft>
                <a:buFontTx/>
                <a:buChar char="•"/>
              </a:pPr>
              <a:r>
                <a:rPr lang="en-US" sz="2400" b="0" dirty="0">
                  <a:solidFill>
                    <a:schemeClr val="tx1"/>
                  </a:solidFill>
                </a:rPr>
                <a:t>For example, if </a:t>
              </a:r>
              <a:r>
                <a:rPr lang="en-US" sz="2000" dirty="0" err="1">
                  <a:solidFill>
                    <a:schemeClr val="tx1"/>
                  </a:solidFill>
                  <a:latin typeface="Courier New" pitchFamily="1" charset="0"/>
                </a:rPr>
                <a:t>n</a:t>
              </a:r>
              <a:r>
                <a:rPr lang="en-US" sz="2400" b="0" dirty="0">
                  <a:solidFill>
                    <a:schemeClr val="tx1"/>
                  </a:solidFill>
                </a:rPr>
                <a:t> is 0, the right operand of </a:t>
              </a:r>
              <a:r>
                <a:rPr lang="en-US" sz="2000" dirty="0">
                  <a:solidFill>
                    <a:schemeClr val="tx1"/>
                  </a:solidFill>
                  <a:latin typeface="Courier New" pitchFamily="1" charset="0"/>
                </a:rPr>
                <a:t>&amp;&amp;</a:t>
              </a:r>
              <a:r>
                <a:rPr lang="en-US" sz="2400" b="0" dirty="0">
                  <a:solidFill>
                    <a:schemeClr val="tx1"/>
                  </a:solidFill>
                </a:rPr>
                <a:t> in  </a:t>
              </a:r>
            </a:p>
          </p:txBody>
        </p:sp>
        <p:sp>
          <p:nvSpPr>
            <p:cNvPr id="38919" name="Text Box 7"/>
            <p:cNvSpPr txBox="1">
              <a:spLocks noChangeArrowheads="1"/>
            </p:cNvSpPr>
            <p:nvPr/>
          </p:nvSpPr>
          <p:spPr bwMode="auto">
            <a:xfrm>
              <a:off x="576" y="1774"/>
              <a:ext cx="4848" cy="236"/>
            </a:xfrm>
            <a:prstGeom prst="rect">
              <a:avLst/>
            </a:prstGeom>
            <a:noFill/>
            <a:ln w="9525">
              <a:noFill/>
              <a:miter lim="800000"/>
              <a:headEnd/>
              <a:tailEnd/>
            </a:ln>
          </p:spPr>
          <p:txBody>
            <a:bodyPr>
              <a:prstTxWarp prst="textNoShape">
                <a:avLst/>
              </a:prstTxWarp>
              <a:spAutoFit/>
            </a:bodyPr>
            <a:lstStyle/>
            <a:p>
              <a:pPr algn="ctr">
                <a:lnSpc>
                  <a:spcPct val="90000"/>
                </a:lnSpc>
              </a:pPr>
              <a:r>
                <a:rPr lang="en-US" sz="2000" dirty="0" err="1">
                  <a:solidFill>
                    <a:schemeClr val="tx1"/>
                  </a:solidFill>
                  <a:latin typeface="Courier New" pitchFamily="1" charset="0"/>
                </a:rPr>
                <a:t>n</a:t>
              </a:r>
              <a:r>
                <a:rPr lang="en-US" sz="2000" dirty="0">
                  <a:solidFill>
                    <a:schemeClr val="tx1"/>
                  </a:solidFill>
                  <a:latin typeface="Courier New" pitchFamily="1" charset="0"/>
                </a:rPr>
                <a:t> !== 0 &amp;&amp; </a:t>
              </a:r>
              <a:r>
                <a:rPr lang="en-US" sz="2000" dirty="0" err="1">
                  <a:solidFill>
                    <a:schemeClr val="tx1"/>
                  </a:solidFill>
                  <a:latin typeface="Courier New" pitchFamily="1" charset="0"/>
                </a:rPr>
                <a:t>x</a:t>
              </a:r>
              <a:r>
                <a:rPr lang="en-US" sz="2000" dirty="0">
                  <a:solidFill>
                    <a:schemeClr val="tx1"/>
                  </a:solidFill>
                  <a:latin typeface="Courier New" pitchFamily="1" charset="0"/>
                </a:rPr>
                <a:t> % </a:t>
              </a:r>
              <a:r>
                <a:rPr lang="en-US" sz="2000" dirty="0" err="1">
                  <a:solidFill>
                    <a:schemeClr val="tx1"/>
                  </a:solidFill>
                  <a:latin typeface="Courier New" pitchFamily="1" charset="0"/>
                </a:rPr>
                <a:t>n</a:t>
              </a:r>
              <a:r>
                <a:rPr lang="en-US" sz="2000" dirty="0">
                  <a:solidFill>
                    <a:schemeClr val="tx1"/>
                  </a:solidFill>
                  <a:latin typeface="Courier New" pitchFamily="1" charset="0"/>
                </a:rPr>
                <a:t> === 0</a:t>
              </a:r>
            </a:p>
          </p:txBody>
        </p:sp>
        <p:sp>
          <p:nvSpPr>
            <p:cNvPr id="38920" name="Rectangle 8"/>
            <p:cNvSpPr>
              <a:spLocks noChangeArrowheads="1"/>
            </p:cNvSpPr>
            <p:nvPr/>
          </p:nvSpPr>
          <p:spPr bwMode="auto">
            <a:xfrm>
              <a:off x="304" y="2100"/>
              <a:ext cx="5120" cy="48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5000"/>
                </a:spcAft>
              </a:pPr>
              <a:r>
                <a:rPr lang="en-US" sz="2400" b="0" dirty="0">
                  <a:solidFill>
                    <a:schemeClr val="tx1"/>
                  </a:solidFill>
                </a:rPr>
                <a:t>	is not evaluated at all because </a:t>
              </a:r>
              <a:r>
                <a:rPr lang="en-US" sz="2000" dirty="0" err="1">
                  <a:solidFill>
                    <a:schemeClr val="tx1"/>
                  </a:solidFill>
                  <a:latin typeface="Courier New" pitchFamily="1" charset="0"/>
                </a:rPr>
                <a:t>n</a:t>
              </a:r>
              <a:r>
                <a:rPr lang="en-US" sz="1000" dirty="0">
                  <a:solidFill>
                    <a:schemeClr val="tx1"/>
                  </a:solidFill>
                  <a:latin typeface="Courier New" pitchFamily="1" charset="0"/>
                </a:rPr>
                <a:t> </a:t>
              </a:r>
              <a:r>
                <a:rPr lang="en-US" sz="2000" dirty="0">
                  <a:solidFill>
                    <a:schemeClr val="tx1"/>
                  </a:solidFill>
                  <a:latin typeface="Courier New" pitchFamily="1" charset="0"/>
                </a:rPr>
                <a:t>!==</a:t>
              </a:r>
              <a:r>
                <a:rPr lang="en-US" sz="1000" dirty="0">
                  <a:solidFill>
                    <a:schemeClr val="tx1"/>
                  </a:solidFill>
                  <a:latin typeface="Courier New" pitchFamily="1" charset="0"/>
                </a:rPr>
                <a:t> </a:t>
              </a:r>
              <a:r>
                <a:rPr lang="en-US" sz="2000" dirty="0">
                  <a:solidFill>
                    <a:schemeClr val="tx1"/>
                  </a:solidFill>
                  <a:latin typeface="Courier New" pitchFamily="1" charset="0"/>
                </a:rPr>
                <a:t>0</a:t>
              </a:r>
              <a:r>
                <a:rPr lang="en-US" sz="2400" b="0" dirty="0">
                  <a:solidFill>
                    <a:schemeClr val="tx1"/>
                  </a:solidFill>
                </a:rPr>
                <a:t> is </a:t>
              </a:r>
              <a:r>
                <a:rPr lang="en-US" sz="2000" dirty="0">
                  <a:solidFill>
                    <a:schemeClr val="tx1"/>
                  </a:solidFill>
                  <a:latin typeface="Courier New" pitchFamily="1" charset="0"/>
                </a:rPr>
                <a:t>false</a:t>
              </a:r>
              <a:r>
                <a:rPr lang="en-US" sz="2400" b="0" dirty="0">
                  <a:solidFill>
                    <a:schemeClr val="tx1"/>
                  </a:solidFill>
                </a:rPr>
                <a:t>.  Because the expression	</a:t>
              </a:r>
            </a:p>
          </p:txBody>
        </p:sp>
        <p:sp>
          <p:nvSpPr>
            <p:cNvPr id="38921" name="Text Box 9"/>
            <p:cNvSpPr txBox="1">
              <a:spLocks noChangeArrowheads="1"/>
            </p:cNvSpPr>
            <p:nvPr/>
          </p:nvSpPr>
          <p:spPr bwMode="auto">
            <a:xfrm>
              <a:off x="576" y="2569"/>
              <a:ext cx="4848" cy="237"/>
            </a:xfrm>
            <a:prstGeom prst="rect">
              <a:avLst/>
            </a:prstGeom>
            <a:noFill/>
            <a:ln w="9525">
              <a:noFill/>
              <a:miter lim="800000"/>
              <a:headEnd/>
              <a:tailEnd/>
            </a:ln>
          </p:spPr>
          <p:txBody>
            <a:bodyPr>
              <a:prstTxWarp prst="textNoShape">
                <a:avLst/>
              </a:prstTxWarp>
              <a:spAutoFit/>
            </a:bodyPr>
            <a:lstStyle/>
            <a:p>
              <a:pPr algn="ctr">
                <a:lnSpc>
                  <a:spcPct val="90000"/>
                </a:lnSpc>
              </a:pPr>
              <a:r>
                <a:rPr lang="en-US" sz="2000" dirty="0">
                  <a:solidFill>
                    <a:schemeClr val="tx1"/>
                  </a:solidFill>
                  <a:latin typeface="Courier New" pitchFamily="1" charset="0"/>
                </a:rPr>
                <a:t>false &amp;&amp; </a:t>
              </a:r>
              <a:r>
                <a:rPr lang="en-US" sz="2000" b="0" i="1" dirty="0">
                  <a:solidFill>
                    <a:schemeClr val="tx1"/>
                  </a:solidFill>
                </a:rPr>
                <a:t>anything</a:t>
              </a:r>
              <a:endParaRPr lang="en-US" sz="2000" dirty="0">
                <a:solidFill>
                  <a:schemeClr val="tx1"/>
                </a:solidFill>
                <a:latin typeface="Courier New" pitchFamily="1" charset="0"/>
              </a:endParaRPr>
            </a:p>
          </p:txBody>
        </p:sp>
        <p:sp>
          <p:nvSpPr>
            <p:cNvPr id="38922" name="Rectangle 10"/>
            <p:cNvSpPr>
              <a:spLocks noChangeArrowheads="1"/>
            </p:cNvSpPr>
            <p:nvPr/>
          </p:nvSpPr>
          <p:spPr bwMode="auto">
            <a:xfrm>
              <a:off x="304" y="2849"/>
              <a:ext cx="5120" cy="288"/>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5000"/>
                </a:spcAft>
              </a:pPr>
              <a:r>
                <a:rPr lang="en-US" sz="2400" b="0" dirty="0">
                  <a:solidFill>
                    <a:schemeClr val="tx1"/>
                  </a:solidFill>
                </a:rPr>
                <a:t>	is always </a:t>
              </a:r>
              <a:r>
                <a:rPr lang="en-US" sz="2000" dirty="0">
                  <a:solidFill>
                    <a:schemeClr val="tx1"/>
                  </a:solidFill>
                  <a:latin typeface="Courier New" pitchFamily="1" charset="0"/>
                </a:rPr>
                <a:t>false</a:t>
              </a:r>
              <a:r>
                <a:rPr lang="en-US" sz="2400" b="0" dirty="0">
                  <a:solidFill>
                    <a:schemeClr val="tx1"/>
                  </a:solidFill>
                </a:rPr>
                <a:t>, the rest of the expression no longer matters.</a:t>
              </a:r>
            </a:p>
          </p:txBody>
        </p:sp>
      </p:grpSp>
      <p:sp>
        <p:nvSpPr>
          <p:cNvPr id="3" name="Slide Number Placeholder 2"/>
          <p:cNvSpPr>
            <a:spLocks noGrp="1"/>
          </p:cNvSpPr>
          <p:nvPr>
            <p:ph type="sldNum" sz="quarter" idx="12"/>
          </p:nvPr>
        </p:nvSpPr>
        <p:spPr/>
        <p:txBody>
          <a:bodyPr/>
          <a:lstStyle/>
          <a:p>
            <a:pPr>
              <a:defRPr/>
            </a:pPr>
            <a:fld id="{7F4B1FAA-A740-404F-BBC5-7C153B666279}" type="slidenum">
              <a:rPr lang="en-US" smtClean="0"/>
              <a:pPr>
                <a:defRPr/>
              </a:pPr>
              <a:t>40</a:t>
            </a:fld>
            <a:endParaRPr lang="en-US"/>
          </a:p>
        </p:txBody>
      </p:sp>
    </p:spTree>
    <p:extLst>
      <p:ext uri="{BB962C8B-B14F-4D97-AF65-F5344CB8AC3E}">
        <p14:creationId xmlns:p14="http://schemas.microsoft.com/office/powerpoint/2010/main" val="16523935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79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8"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76200"/>
            <a:ext cx="9144000" cy="717176"/>
          </a:xfrm>
          <a:noFill/>
        </p:spPr>
        <p:txBody>
          <a:bodyPr/>
          <a:lstStyle/>
          <a:p>
            <a:r>
              <a:rPr lang="en-US" dirty="0">
                <a:solidFill>
                  <a:srgbClr val="FF0000"/>
                </a:solidFill>
                <a:ea typeface="ＭＳ Ｐゴシック" pitchFamily="1" charset="-128"/>
                <a:cs typeface="ＭＳ Ｐゴシック" pitchFamily="1" charset="-128"/>
              </a:rPr>
              <a:t>The </a:t>
            </a:r>
            <a:r>
              <a:rPr lang="en-US" sz="3600" b="1" dirty="0">
                <a:solidFill>
                  <a:srgbClr val="FF0000"/>
                </a:solidFill>
                <a:latin typeface="Courier New" pitchFamily="1" charset="0"/>
                <a:ea typeface="ＭＳ Ｐゴシック" pitchFamily="1" charset="-128"/>
                <a:cs typeface="ＭＳ Ｐゴシック" pitchFamily="1" charset="-128"/>
              </a:rPr>
              <a:t>if</a:t>
            </a:r>
            <a:r>
              <a:rPr lang="en-US" dirty="0">
                <a:solidFill>
                  <a:srgbClr val="FF0000"/>
                </a:solidFill>
                <a:ea typeface="ＭＳ Ｐゴシック" pitchFamily="1" charset="-128"/>
                <a:cs typeface="ＭＳ Ｐゴシック" pitchFamily="1" charset="-128"/>
              </a:rPr>
              <a:t> </a:t>
            </a:r>
            <a:r>
              <a:rPr lang="en-US" sz="4000" dirty="0">
                <a:solidFill>
                  <a:srgbClr val="FF0000"/>
                </a:solidFill>
                <a:ea typeface="ＭＳ Ｐゴシック" pitchFamily="1" charset="-128"/>
                <a:cs typeface="ＭＳ Ｐゴシック" pitchFamily="1" charset="-128"/>
              </a:rPr>
              <a:t>Statement</a:t>
            </a:r>
            <a:endParaRPr lang="en-US" i="1" dirty="0">
              <a:solidFill>
                <a:srgbClr val="FF0000"/>
              </a:solidFill>
              <a:ea typeface="ＭＳ Ｐゴシック" pitchFamily="1" charset="-128"/>
              <a:cs typeface="ＭＳ Ｐゴシック" pitchFamily="1" charset="-128"/>
            </a:endParaRPr>
          </a:p>
        </p:txBody>
      </p:sp>
      <p:sp>
        <p:nvSpPr>
          <p:cNvPr id="40964" name="Rectangle 4"/>
          <p:cNvSpPr>
            <a:spLocks noChangeArrowheads="1"/>
          </p:cNvSpPr>
          <p:nvPr/>
        </p:nvSpPr>
        <p:spPr bwMode="auto">
          <a:xfrm>
            <a:off x="1676400" y="2400300"/>
            <a:ext cx="5791200" cy="1069975"/>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40965" name="Text Box 5"/>
          <p:cNvSpPr txBox="1">
            <a:spLocks noChangeArrowheads="1"/>
          </p:cNvSpPr>
          <p:nvPr/>
        </p:nvSpPr>
        <p:spPr bwMode="auto">
          <a:xfrm>
            <a:off x="1778000" y="2454275"/>
            <a:ext cx="5638800" cy="915988"/>
          </a:xfrm>
          <a:prstGeom prst="rect">
            <a:avLst/>
          </a:prstGeom>
          <a:noFill/>
          <a:ln w="9525">
            <a:noFill/>
            <a:miter lim="800000"/>
            <a:headEnd/>
            <a:tailEnd/>
          </a:ln>
        </p:spPr>
        <p:txBody>
          <a:bodyPr>
            <a:prstTxWarp prst="textNoShape">
              <a:avLst/>
            </a:prstTxWarp>
            <a:spAutoFit/>
          </a:bodyPr>
          <a:lstStyle/>
          <a:p>
            <a:r>
              <a:rPr lang="en-US" sz="1800">
                <a:solidFill>
                  <a:schemeClr val="tx1"/>
                </a:solidFill>
                <a:latin typeface="Courier New" pitchFamily="1" charset="0"/>
              </a:rPr>
              <a:t>if (</a:t>
            </a:r>
            <a:r>
              <a:rPr lang="en-US" sz="1800" b="0" i="1">
                <a:solidFill>
                  <a:schemeClr val="tx1"/>
                </a:solidFill>
              </a:rPr>
              <a:t>condition</a:t>
            </a:r>
            <a:r>
              <a:rPr lang="en-US" sz="1800">
                <a:solidFill>
                  <a:schemeClr val="tx1"/>
                </a:solidFill>
                <a:latin typeface="Courier New" pitchFamily="1" charset="0"/>
              </a:rPr>
              <a:t>) {</a:t>
            </a:r>
          </a:p>
          <a:p>
            <a:r>
              <a:rPr lang="en-US" sz="1800">
                <a:solidFill>
                  <a:schemeClr val="tx1"/>
                </a:solidFill>
                <a:latin typeface="Courier New" pitchFamily="1" charset="0"/>
              </a:rPr>
              <a:t>   </a:t>
            </a:r>
            <a:r>
              <a:rPr lang="en-US" sz="1800" b="0" i="1">
                <a:solidFill>
                  <a:schemeClr val="tx1"/>
                </a:solidFill>
              </a:rPr>
              <a:t>statements to be executed if the condition is true</a:t>
            </a:r>
            <a:endParaRPr lang="en-US" sz="1800">
              <a:solidFill>
                <a:schemeClr val="tx1"/>
              </a:solidFill>
              <a:latin typeface="Courier New" pitchFamily="1" charset="0"/>
            </a:endParaRPr>
          </a:p>
          <a:p>
            <a:r>
              <a:rPr lang="en-US" sz="1800">
                <a:solidFill>
                  <a:schemeClr val="tx1"/>
                </a:solidFill>
                <a:latin typeface="Courier New" pitchFamily="1" charset="0"/>
              </a:rPr>
              <a:t>}</a:t>
            </a:r>
          </a:p>
        </p:txBody>
      </p:sp>
      <p:sp>
        <p:nvSpPr>
          <p:cNvPr id="10" name="Rectangle 3"/>
          <p:cNvSpPr>
            <a:spLocks noChangeArrowheads="1"/>
          </p:cNvSpPr>
          <p:nvPr/>
        </p:nvSpPr>
        <p:spPr bwMode="auto">
          <a:xfrm>
            <a:off x="508000" y="1155700"/>
            <a:ext cx="8128000" cy="1054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simplest of the control statements is the </a:t>
            </a:r>
            <a:r>
              <a:rPr lang="en-US" sz="2000" dirty="0">
                <a:solidFill>
                  <a:schemeClr val="tx1"/>
                </a:solidFill>
                <a:latin typeface="Courier New" pitchFamily="1" charset="0"/>
              </a:rPr>
              <a:t>if</a:t>
            </a:r>
            <a:r>
              <a:rPr lang="en-US" sz="2400" b="0" dirty="0">
                <a:solidFill>
                  <a:schemeClr val="tx1"/>
                </a:solidFill>
              </a:rPr>
              <a:t> statement, which occurs in two forms.  You use the first when you need to perform an operation only if a particular condition is true:</a:t>
            </a:r>
          </a:p>
        </p:txBody>
      </p:sp>
      <p:grpSp>
        <p:nvGrpSpPr>
          <p:cNvPr id="14" name="Group 13"/>
          <p:cNvGrpSpPr/>
          <p:nvPr/>
        </p:nvGrpSpPr>
        <p:grpSpPr>
          <a:xfrm>
            <a:off x="508000" y="3610950"/>
            <a:ext cx="8128000" cy="2910502"/>
            <a:chOff x="508000" y="3610950"/>
            <a:chExt cx="8128000" cy="2910502"/>
          </a:xfrm>
        </p:grpSpPr>
        <p:sp>
          <p:nvSpPr>
            <p:cNvPr id="40968" name="Rectangle 8"/>
            <p:cNvSpPr>
              <a:spLocks noChangeArrowheads="1"/>
            </p:cNvSpPr>
            <p:nvPr/>
          </p:nvSpPr>
          <p:spPr bwMode="auto">
            <a:xfrm>
              <a:off x="1676400" y="4876801"/>
              <a:ext cx="5791200" cy="1644651"/>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40969" name="Text Box 9"/>
            <p:cNvSpPr txBox="1">
              <a:spLocks noChangeArrowheads="1"/>
            </p:cNvSpPr>
            <p:nvPr/>
          </p:nvSpPr>
          <p:spPr bwMode="auto">
            <a:xfrm>
              <a:off x="1778000" y="4919664"/>
              <a:ext cx="5638800" cy="1465263"/>
            </a:xfrm>
            <a:prstGeom prst="rect">
              <a:avLst/>
            </a:prstGeom>
            <a:noFill/>
            <a:ln w="9525">
              <a:noFill/>
              <a:miter lim="800000"/>
              <a:headEnd/>
              <a:tailEnd/>
            </a:ln>
          </p:spPr>
          <p:txBody>
            <a:bodyPr>
              <a:prstTxWarp prst="textNoShape">
                <a:avLst/>
              </a:prstTxWarp>
              <a:spAutoFit/>
            </a:bodyPr>
            <a:lstStyle/>
            <a:p>
              <a:r>
                <a:rPr lang="en-US" sz="1800">
                  <a:solidFill>
                    <a:schemeClr val="tx1"/>
                  </a:solidFill>
                  <a:latin typeface="Courier New" pitchFamily="1" charset="0"/>
                </a:rPr>
                <a:t>if (</a:t>
              </a:r>
              <a:r>
                <a:rPr lang="en-US" sz="1800" b="0" i="1">
                  <a:solidFill>
                    <a:schemeClr val="tx1"/>
                  </a:solidFill>
                </a:rPr>
                <a:t>condition</a:t>
              </a:r>
              <a:r>
                <a:rPr lang="en-US" sz="1800">
                  <a:solidFill>
                    <a:schemeClr val="tx1"/>
                  </a:solidFill>
                  <a:latin typeface="Courier New" pitchFamily="1" charset="0"/>
                </a:rPr>
                <a:t>) {</a:t>
              </a:r>
            </a:p>
            <a:p>
              <a:r>
                <a:rPr lang="en-US" sz="1800">
                  <a:solidFill>
                    <a:schemeClr val="tx1"/>
                  </a:solidFill>
                  <a:latin typeface="Courier New" pitchFamily="1" charset="0"/>
                </a:rPr>
                <a:t>   </a:t>
              </a:r>
              <a:r>
                <a:rPr lang="en-US" sz="1800" b="0" i="1">
                  <a:solidFill>
                    <a:schemeClr val="tx1"/>
                  </a:solidFill>
                </a:rPr>
                <a:t>statements to be executed if the condition is true</a:t>
              </a:r>
              <a:endParaRPr lang="en-US" sz="1800">
                <a:solidFill>
                  <a:schemeClr val="tx1"/>
                </a:solidFill>
                <a:latin typeface="Courier New" pitchFamily="1" charset="0"/>
              </a:endParaRPr>
            </a:p>
            <a:p>
              <a:r>
                <a:rPr lang="en-US" sz="1800">
                  <a:solidFill>
                    <a:schemeClr val="tx1"/>
                  </a:solidFill>
                  <a:latin typeface="Courier New" pitchFamily="1" charset="0"/>
                </a:rPr>
                <a:t>} else {</a:t>
              </a:r>
            </a:p>
            <a:p>
              <a:r>
                <a:rPr lang="en-US" sz="1800">
                  <a:solidFill>
                    <a:schemeClr val="tx1"/>
                  </a:solidFill>
                  <a:latin typeface="Courier New" pitchFamily="1" charset="0"/>
                </a:rPr>
                <a:t>   </a:t>
              </a:r>
              <a:r>
                <a:rPr lang="en-US" sz="1800" b="0" i="1">
                  <a:solidFill>
                    <a:schemeClr val="tx1"/>
                  </a:solidFill>
                </a:rPr>
                <a:t>statements to be executed if the condition is false</a:t>
              </a:r>
              <a:endParaRPr lang="en-US" sz="1800">
                <a:solidFill>
                  <a:schemeClr val="tx1"/>
                </a:solidFill>
                <a:latin typeface="Courier New" pitchFamily="1" charset="0"/>
              </a:endParaRPr>
            </a:p>
            <a:p>
              <a:r>
                <a:rPr lang="en-US" sz="1800">
                  <a:solidFill>
                    <a:schemeClr val="tx1"/>
                  </a:solidFill>
                  <a:latin typeface="Courier New" pitchFamily="1" charset="0"/>
                </a:rPr>
                <a:t>}</a:t>
              </a:r>
            </a:p>
          </p:txBody>
        </p:sp>
        <p:sp>
          <p:nvSpPr>
            <p:cNvPr id="12" name="Rectangle 3"/>
            <p:cNvSpPr>
              <a:spLocks noChangeArrowheads="1"/>
            </p:cNvSpPr>
            <p:nvPr/>
          </p:nvSpPr>
          <p:spPr bwMode="auto">
            <a:xfrm>
              <a:off x="508000" y="3610950"/>
              <a:ext cx="8128000" cy="1054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You use the second form whenever you need to choose between two alternative paths, depending on whether the condition is true or false:</a:t>
              </a:r>
            </a:p>
          </p:txBody>
        </p:sp>
      </p:gr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41</a:t>
            </a:fld>
            <a:endParaRPr lang="en-US"/>
          </a:p>
        </p:txBody>
      </p:sp>
    </p:spTree>
    <p:extLst>
      <p:ext uri="{BB962C8B-B14F-4D97-AF65-F5344CB8AC3E}">
        <p14:creationId xmlns:p14="http://schemas.microsoft.com/office/powerpoint/2010/main" val="25968884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0" y="76200"/>
            <a:ext cx="9144000" cy="1143000"/>
          </a:xfrm>
          <a:noFill/>
          <a:ln/>
        </p:spPr>
        <p:txBody>
          <a:bodyPr/>
          <a:lstStyle/>
          <a:p>
            <a:r>
              <a:rPr lang="en-US" sz="3800" dirty="0">
                <a:solidFill>
                  <a:srgbClr val="FF0000"/>
                </a:solidFill>
              </a:rPr>
              <a:t>Functions Involving Control Statements</a:t>
            </a:r>
            <a:endParaRPr lang="en-US" sz="4200" dirty="0">
              <a:solidFill>
                <a:schemeClr val="tx1"/>
              </a:solidFill>
            </a:endParaRPr>
          </a:p>
        </p:txBody>
      </p:sp>
      <p:sp>
        <p:nvSpPr>
          <p:cNvPr id="589827" name="Rectangle 3"/>
          <p:cNvSpPr>
            <a:spLocks noChangeArrowheads="1"/>
          </p:cNvSpPr>
          <p:nvPr/>
        </p:nvSpPr>
        <p:spPr bwMode="auto">
          <a:xfrm>
            <a:off x="482600" y="1155700"/>
            <a:ext cx="8128000" cy="13589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body of a function can contain statements of any type, including control statements.  As an example, the following function uses an </a:t>
            </a:r>
            <a:r>
              <a:rPr lang="en-US" sz="2000" dirty="0">
                <a:solidFill>
                  <a:schemeClr val="tx1"/>
                </a:solidFill>
                <a:latin typeface="Courier New" pitchFamily="1" charset="0"/>
              </a:rPr>
              <a:t>if</a:t>
            </a:r>
            <a:r>
              <a:rPr lang="en-US" sz="2400" b="0" dirty="0">
                <a:solidFill>
                  <a:schemeClr val="tx1"/>
                </a:solidFill>
              </a:rPr>
              <a:t> statement to find the larger of two values: </a:t>
            </a:r>
          </a:p>
        </p:txBody>
      </p:sp>
      <p:sp>
        <p:nvSpPr>
          <p:cNvPr id="589828" name="Rectangle 4"/>
          <p:cNvSpPr>
            <a:spLocks noChangeArrowheads="1"/>
          </p:cNvSpPr>
          <p:nvPr/>
        </p:nvSpPr>
        <p:spPr bwMode="auto">
          <a:xfrm>
            <a:off x="1714500" y="2372410"/>
            <a:ext cx="5715000" cy="22352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solidFill>
                <a:schemeClr val="tx1"/>
              </a:solidFill>
            </a:endParaRPr>
          </a:p>
        </p:txBody>
      </p:sp>
      <p:sp>
        <p:nvSpPr>
          <p:cNvPr id="589829" name="Rectangle 5"/>
          <p:cNvSpPr>
            <a:spLocks noChangeArrowheads="1"/>
          </p:cNvSpPr>
          <p:nvPr/>
        </p:nvSpPr>
        <p:spPr bwMode="auto">
          <a:xfrm>
            <a:off x="1754188" y="2454960"/>
            <a:ext cx="2893540" cy="2031325"/>
          </a:xfrm>
          <a:prstGeom prst="rect">
            <a:avLst/>
          </a:prstGeom>
          <a:noFill/>
          <a:ln w="9525">
            <a:noFill/>
            <a:miter lim="800000"/>
            <a:headEnd/>
            <a:tailEnd/>
          </a:ln>
          <a:effectLst/>
        </p:spPr>
        <p:txBody>
          <a:bodyPr wrap="none">
            <a:prstTxWarp prst="textNoShape">
              <a:avLst/>
            </a:prstTxWarp>
            <a:spAutoFit/>
          </a:bodyPr>
          <a:lstStyle/>
          <a:p>
            <a:r>
              <a:rPr lang="en-US" sz="1800" dirty="0">
                <a:solidFill>
                  <a:schemeClr val="tx1"/>
                </a:solidFill>
                <a:latin typeface="Courier New" pitchFamily="1" charset="0"/>
              </a:rPr>
              <a:t>function </a:t>
            </a:r>
            <a:r>
              <a:rPr lang="en-US" sz="1800" dirty="0" err="1">
                <a:solidFill>
                  <a:schemeClr val="tx1"/>
                </a:solidFill>
                <a:latin typeface="Courier New" pitchFamily="1" charset="0"/>
              </a:rPr>
              <a:t>max(x</a:t>
            </a:r>
            <a:r>
              <a:rPr lang="en-US" sz="1800" dirty="0">
                <a:solidFill>
                  <a:schemeClr val="tx1"/>
                </a:solidFill>
                <a:latin typeface="Courier New" pitchFamily="1" charset="0"/>
              </a:rPr>
              <a:t>, </a:t>
            </a:r>
            <a:r>
              <a:rPr lang="en-US" sz="1800" dirty="0" err="1">
                <a:solidFill>
                  <a:schemeClr val="tx1"/>
                </a:solidFill>
                <a:latin typeface="Courier New" pitchFamily="1" charset="0"/>
              </a:rPr>
              <a:t>y</a:t>
            </a:r>
            <a:r>
              <a:rPr lang="en-US" sz="1800" dirty="0">
                <a:solidFill>
                  <a:schemeClr val="tx1"/>
                </a:solidFill>
                <a:latin typeface="Courier New" pitchFamily="1" charset="0"/>
              </a:rPr>
              <a:t>)</a:t>
            </a:r>
            <a:r>
              <a:rPr lang="en-US" sz="1000" dirty="0">
                <a:solidFill>
                  <a:schemeClr val="tx1"/>
                </a:solidFill>
                <a:latin typeface="Courier New" pitchFamily="1" charset="0"/>
              </a:rPr>
              <a:t> </a:t>
            </a:r>
            <a:r>
              <a:rPr lang="en-US" sz="1800" dirty="0">
                <a:solidFill>
                  <a:schemeClr val="tx1"/>
                </a:solidFill>
                <a:latin typeface="Courier New" pitchFamily="1" charset="0"/>
              </a:rPr>
              <a:t>{</a:t>
            </a:r>
          </a:p>
          <a:p>
            <a:r>
              <a:rPr lang="en-US" sz="1800" dirty="0">
                <a:solidFill>
                  <a:schemeClr val="tx1"/>
                </a:solidFill>
                <a:latin typeface="Courier New" pitchFamily="1" charset="0"/>
              </a:rPr>
              <a:t>   if (</a:t>
            </a:r>
            <a:r>
              <a:rPr lang="en-US" sz="1800" dirty="0" err="1">
                <a:solidFill>
                  <a:schemeClr val="tx1"/>
                </a:solidFill>
                <a:latin typeface="Courier New" pitchFamily="1" charset="0"/>
              </a:rPr>
              <a:t>x</a:t>
            </a:r>
            <a:r>
              <a:rPr lang="en-US" sz="1800" dirty="0">
                <a:solidFill>
                  <a:schemeClr val="tx1"/>
                </a:solidFill>
                <a:latin typeface="Courier New" pitchFamily="1" charset="0"/>
              </a:rPr>
              <a:t> &gt; </a:t>
            </a:r>
            <a:r>
              <a:rPr lang="en-US" sz="1800" dirty="0" err="1">
                <a:solidFill>
                  <a:schemeClr val="tx1"/>
                </a:solidFill>
                <a:latin typeface="Courier New" pitchFamily="1" charset="0"/>
              </a:rPr>
              <a:t>y</a:t>
            </a:r>
            <a:r>
              <a:rPr lang="en-US" sz="1800" dirty="0">
                <a:solidFill>
                  <a:schemeClr val="tx1"/>
                </a:solidFill>
                <a:latin typeface="Courier New" pitchFamily="1" charset="0"/>
              </a:rPr>
              <a:t>)</a:t>
            </a:r>
            <a:r>
              <a:rPr lang="en-US" sz="1000" dirty="0">
                <a:solidFill>
                  <a:schemeClr val="tx1"/>
                </a:solidFill>
                <a:latin typeface="Courier New" pitchFamily="1" charset="0"/>
              </a:rPr>
              <a:t> </a:t>
            </a:r>
            <a:r>
              <a:rPr lang="en-US" sz="1800" dirty="0">
                <a:solidFill>
                  <a:schemeClr val="tx1"/>
                </a:solidFill>
                <a:latin typeface="Courier New" pitchFamily="1" charset="0"/>
              </a:rPr>
              <a:t>{</a:t>
            </a:r>
          </a:p>
          <a:p>
            <a:r>
              <a:rPr lang="en-US" sz="1800" dirty="0">
                <a:solidFill>
                  <a:schemeClr val="tx1"/>
                </a:solidFill>
                <a:latin typeface="Courier New" pitchFamily="1" charset="0"/>
              </a:rPr>
              <a:t>      return </a:t>
            </a:r>
            <a:r>
              <a:rPr lang="en-US" sz="1800" dirty="0" err="1">
                <a:solidFill>
                  <a:schemeClr val="tx1"/>
                </a:solidFill>
                <a:latin typeface="Courier New" pitchFamily="1" charset="0"/>
              </a:rPr>
              <a:t>x</a:t>
            </a:r>
            <a:r>
              <a:rPr lang="en-US" sz="1800" dirty="0">
                <a:solidFill>
                  <a:schemeClr val="tx1"/>
                </a:solidFill>
                <a:latin typeface="Courier New" pitchFamily="1" charset="0"/>
              </a:rPr>
              <a:t>;</a:t>
            </a:r>
          </a:p>
          <a:p>
            <a:r>
              <a:rPr lang="en-US" sz="1800" dirty="0">
                <a:solidFill>
                  <a:schemeClr val="tx1"/>
                </a:solidFill>
                <a:latin typeface="Courier New" pitchFamily="1" charset="0"/>
              </a:rPr>
              <a:t>   } else {</a:t>
            </a:r>
          </a:p>
          <a:p>
            <a:r>
              <a:rPr lang="en-US" sz="1800" dirty="0">
                <a:solidFill>
                  <a:schemeClr val="tx1"/>
                </a:solidFill>
                <a:latin typeface="Courier New" pitchFamily="1" charset="0"/>
              </a:rPr>
              <a:t>      return </a:t>
            </a:r>
            <a:r>
              <a:rPr lang="en-US" sz="1800" dirty="0" err="1">
                <a:solidFill>
                  <a:schemeClr val="tx1"/>
                </a:solidFill>
                <a:latin typeface="Courier New" pitchFamily="1" charset="0"/>
              </a:rPr>
              <a:t>y</a:t>
            </a:r>
            <a:r>
              <a:rPr lang="en-US" sz="1800" dirty="0">
                <a:solidFill>
                  <a:schemeClr val="tx1"/>
                </a:solidFill>
                <a:latin typeface="Courier New" pitchFamily="1" charset="0"/>
              </a:rPr>
              <a:t>;</a:t>
            </a:r>
          </a:p>
          <a:p>
            <a:r>
              <a:rPr lang="en-US" sz="1800" dirty="0">
                <a:solidFill>
                  <a:schemeClr val="tx1"/>
                </a:solidFill>
                <a:latin typeface="Courier New" pitchFamily="1" charset="0"/>
              </a:rPr>
              <a:t>   }</a:t>
            </a:r>
          </a:p>
          <a:p>
            <a:r>
              <a:rPr lang="en-US" sz="1800" dirty="0">
                <a:solidFill>
                  <a:schemeClr val="tx1"/>
                </a:solidFill>
                <a:latin typeface="Courier New" pitchFamily="1" charset="0"/>
              </a:rPr>
              <a:t>}</a:t>
            </a:r>
          </a:p>
        </p:txBody>
      </p:sp>
      <p:sp>
        <p:nvSpPr>
          <p:cNvPr id="589830" name="Rectangle 6"/>
          <p:cNvSpPr>
            <a:spLocks noChangeArrowheads="1"/>
          </p:cNvSpPr>
          <p:nvPr/>
        </p:nvSpPr>
        <p:spPr bwMode="auto">
          <a:xfrm>
            <a:off x="482600" y="4876800"/>
            <a:ext cx="8128000" cy="13589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As this example makes clear, </a:t>
            </a:r>
            <a:r>
              <a:rPr lang="en-US" sz="2000" dirty="0">
                <a:solidFill>
                  <a:schemeClr val="tx1"/>
                </a:solidFill>
                <a:latin typeface="Courier New" pitchFamily="1" charset="0"/>
              </a:rPr>
              <a:t>return</a:t>
            </a:r>
            <a:r>
              <a:rPr lang="en-US" sz="2400" b="0" dirty="0">
                <a:solidFill>
                  <a:schemeClr val="tx1"/>
                </a:solidFill>
              </a:rPr>
              <a:t> statements can be used at any point in the function and may appear more than once.</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42</a:t>
            </a:fld>
            <a:endParaRPr lang="en-US"/>
          </a:p>
        </p:txBody>
      </p:sp>
    </p:spTree>
    <p:extLst>
      <p:ext uri="{BB962C8B-B14F-4D97-AF65-F5344CB8AC3E}">
        <p14:creationId xmlns:p14="http://schemas.microsoft.com/office/powerpoint/2010/main" val="8706553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98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30"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76200"/>
            <a:ext cx="9144000" cy="690272"/>
          </a:xfrm>
          <a:noFill/>
        </p:spPr>
        <p:txBody>
          <a:bodyPr/>
          <a:lstStyle/>
          <a:p>
            <a:r>
              <a:rPr lang="en-US" sz="4000" dirty="0">
                <a:solidFill>
                  <a:srgbClr val="FF0000"/>
                </a:solidFill>
                <a:ea typeface="ＭＳ Ｐゴシック" pitchFamily="1" charset="-128"/>
                <a:cs typeface="ＭＳ Ｐゴシック" pitchFamily="1" charset="-128"/>
              </a:rPr>
              <a:t>The </a:t>
            </a:r>
            <a:r>
              <a:rPr lang="en-US" sz="3600" b="1" dirty="0">
                <a:solidFill>
                  <a:srgbClr val="FF0000"/>
                </a:solidFill>
                <a:latin typeface="Courier New" pitchFamily="1" charset="0"/>
                <a:ea typeface="ＭＳ Ｐゴシック" pitchFamily="1" charset="-128"/>
                <a:cs typeface="ＭＳ Ｐゴシック" pitchFamily="1" charset="-128"/>
              </a:rPr>
              <a:t>switch</a:t>
            </a:r>
            <a:r>
              <a:rPr lang="en-US" sz="4000" dirty="0">
                <a:solidFill>
                  <a:srgbClr val="FF0000"/>
                </a:solidFill>
                <a:ea typeface="ＭＳ Ｐゴシック" pitchFamily="1" charset="-128"/>
                <a:cs typeface="ＭＳ Ｐゴシック" pitchFamily="1" charset="-128"/>
              </a:rPr>
              <a:t> Statement</a:t>
            </a:r>
            <a:endParaRPr lang="en-US" i="1" dirty="0">
              <a:solidFill>
                <a:srgbClr val="FF0000"/>
              </a:solidFill>
              <a:ea typeface="ＭＳ Ｐゴシック" pitchFamily="1" charset="-128"/>
              <a:cs typeface="ＭＳ Ｐゴシック" pitchFamily="1" charset="-128"/>
            </a:endParaRPr>
          </a:p>
        </p:txBody>
      </p:sp>
      <p:sp>
        <p:nvSpPr>
          <p:cNvPr id="47107" name="Text Box 3"/>
          <p:cNvSpPr txBox="1">
            <a:spLocks noChangeArrowheads="1"/>
          </p:cNvSpPr>
          <p:nvPr/>
        </p:nvSpPr>
        <p:spPr bwMode="auto">
          <a:xfrm>
            <a:off x="457200" y="1143000"/>
            <a:ext cx="8229600" cy="757130"/>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The </a:t>
            </a:r>
            <a:r>
              <a:rPr lang="en-US" sz="2000">
                <a:solidFill>
                  <a:schemeClr val="tx1"/>
                </a:solidFill>
                <a:latin typeface="Courier New" pitchFamily="1" charset="0"/>
              </a:rPr>
              <a:t>switch</a:t>
            </a:r>
            <a:r>
              <a:rPr lang="en-US" sz="2400" b="0">
                <a:solidFill>
                  <a:schemeClr val="tx1"/>
                </a:solidFill>
              </a:rPr>
              <a:t> statement provides a convenient syntax for choosing among a set of possible paths:</a:t>
            </a:r>
          </a:p>
        </p:txBody>
      </p:sp>
      <p:sp>
        <p:nvSpPr>
          <p:cNvPr id="47131" name="Rectangle 5"/>
          <p:cNvSpPr>
            <a:spLocks noChangeArrowheads="1"/>
          </p:cNvSpPr>
          <p:nvPr/>
        </p:nvSpPr>
        <p:spPr bwMode="auto">
          <a:xfrm>
            <a:off x="393700" y="1066800"/>
            <a:ext cx="8382000" cy="1009650"/>
          </a:xfrm>
          <a:prstGeom prst="rect">
            <a:avLst/>
          </a:prstGeom>
          <a:solidFill>
            <a:srgbClr val="CCFFFF"/>
          </a:solidFill>
          <a:ln w="9525">
            <a:noFill/>
            <a:miter lim="800000"/>
            <a:headEnd/>
            <a:tailEnd/>
          </a:ln>
        </p:spPr>
        <p:txBody>
          <a:bodyPr wrap="none" anchor="ctr">
            <a:prstTxWarp prst="textNoShape">
              <a:avLst/>
            </a:prstTxWarp>
          </a:bodyPr>
          <a:lstStyle/>
          <a:p>
            <a:endParaRPr lang="en-US">
              <a:solidFill>
                <a:schemeClr val="tx1"/>
              </a:solidFill>
            </a:endParaRPr>
          </a:p>
        </p:txBody>
      </p:sp>
      <p:sp>
        <p:nvSpPr>
          <p:cNvPr id="47129" name="Rectangle 8"/>
          <p:cNvSpPr>
            <a:spLocks noChangeArrowheads="1"/>
          </p:cNvSpPr>
          <p:nvPr/>
        </p:nvSpPr>
        <p:spPr bwMode="auto">
          <a:xfrm>
            <a:off x="393700" y="1066800"/>
            <a:ext cx="8382000" cy="1009650"/>
          </a:xfrm>
          <a:prstGeom prst="rect">
            <a:avLst/>
          </a:prstGeom>
          <a:solidFill>
            <a:srgbClr val="CCFFFF"/>
          </a:solidFill>
          <a:ln w="9525">
            <a:noFill/>
            <a:miter lim="800000"/>
            <a:headEnd/>
            <a:tailEnd/>
          </a:ln>
        </p:spPr>
        <p:txBody>
          <a:bodyPr wrap="none" anchor="ctr">
            <a:prstTxWarp prst="textNoShape">
              <a:avLst/>
            </a:prstTxWarp>
          </a:bodyPr>
          <a:lstStyle/>
          <a:p>
            <a:endParaRPr lang="en-US">
              <a:solidFill>
                <a:schemeClr val="tx1"/>
              </a:solidFill>
            </a:endParaRPr>
          </a:p>
        </p:txBody>
      </p:sp>
      <p:grpSp>
        <p:nvGrpSpPr>
          <p:cNvPr id="47112" name="Group 16"/>
          <p:cNvGrpSpPr>
            <a:grpSpLocks/>
          </p:cNvGrpSpPr>
          <p:nvPr/>
        </p:nvGrpSpPr>
        <p:grpSpPr bwMode="auto">
          <a:xfrm>
            <a:off x="1676400" y="2179420"/>
            <a:ext cx="5791200" cy="3644900"/>
            <a:chOff x="1056" y="1328"/>
            <a:chExt cx="3648" cy="2296"/>
          </a:xfrm>
        </p:grpSpPr>
        <p:sp>
          <p:nvSpPr>
            <p:cNvPr id="47123" name="Rectangle 17"/>
            <p:cNvSpPr>
              <a:spLocks noChangeArrowheads="1"/>
            </p:cNvSpPr>
            <p:nvPr/>
          </p:nvSpPr>
          <p:spPr bwMode="auto">
            <a:xfrm>
              <a:off x="1056" y="1328"/>
              <a:ext cx="3648" cy="2296"/>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47124" name="Text Box 18"/>
            <p:cNvSpPr txBox="1">
              <a:spLocks noChangeArrowheads="1"/>
            </p:cNvSpPr>
            <p:nvPr/>
          </p:nvSpPr>
          <p:spPr bwMode="auto">
            <a:xfrm>
              <a:off x="1120" y="1384"/>
              <a:ext cx="3552" cy="2134"/>
            </a:xfrm>
            <a:prstGeom prst="rect">
              <a:avLst/>
            </a:prstGeom>
            <a:noFill/>
            <a:ln w="9525">
              <a:noFill/>
              <a:miter lim="800000"/>
              <a:headEnd/>
              <a:tailEnd/>
            </a:ln>
          </p:spPr>
          <p:txBody>
            <a:bodyPr>
              <a:prstTxWarp prst="textNoShape">
                <a:avLst/>
              </a:prstTxWarp>
              <a:spAutoFit/>
            </a:bodyPr>
            <a:lstStyle/>
            <a:p>
              <a:r>
                <a:rPr lang="en-US" sz="1800" dirty="0">
                  <a:solidFill>
                    <a:schemeClr val="tx1"/>
                  </a:solidFill>
                  <a:latin typeface="Courier New" pitchFamily="1" charset="0"/>
                </a:rPr>
                <a:t>switch ( </a:t>
              </a:r>
              <a:r>
                <a:rPr lang="en-US" sz="1800" b="0" i="1" dirty="0">
                  <a:solidFill>
                    <a:schemeClr val="tx1"/>
                  </a:solidFill>
                </a:rPr>
                <a:t>expression</a:t>
              </a:r>
              <a:r>
                <a:rPr lang="en-US" sz="1800" dirty="0">
                  <a:solidFill>
                    <a:schemeClr val="tx1"/>
                  </a:solidFill>
                  <a:latin typeface="Courier New" pitchFamily="1" charset="0"/>
                </a:rPr>
                <a:t> ) {</a:t>
              </a:r>
            </a:p>
            <a:p>
              <a:r>
                <a:rPr lang="en-US" sz="1800" dirty="0">
                  <a:solidFill>
                    <a:schemeClr val="tx1"/>
                  </a:solidFill>
                  <a:latin typeface="Courier New" pitchFamily="1" charset="0"/>
                </a:rPr>
                <a:t>  case </a:t>
              </a:r>
              <a:r>
                <a:rPr lang="en-US" sz="1800" b="0" i="1" dirty="0">
                  <a:solidFill>
                    <a:schemeClr val="tx1"/>
                  </a:solidFill>
                </a:rPr>
                <a:t>v</a:t>
              </a:r>
              <a:r>
                <a:rPr lang="en-US" sz="1600" b="0" baseline="-25000" dirty="0">
                  <a:solidFill>
                    <a:schemeClr val="tx1"/>
                  </a:solidFill>
                </a:rPr>
                <a:t>1</a:t>
              </a:r>
              <a:r>
                <a:rPr lang="en-US" sz="1800" dirty="0">
                  <a:solidFill>
                    <a:schemeClr val="tx1"/>
                  </a:solidFill>
                  <a:latin typeface="Courier New" pitchFamily="1" charset="0"/>
                </a:rPr>
                <a:t>:</a:t>
              </a:r>
            </a:p>
            <a:p>
              <a:r>
                <a:rPr lang="en-US" sz="1800" dirty="0">
                  <a:solidFill>
                    <a:schemeClr val="tx1"/>
                  </a:solidFill>
                  <a:latin typeface="Courier New" pitchFamily="1" charset="0"/>
                </a:rPr>
                <a:t>    </a:t>
              </a:r>
              <a:r>
                <a:rPr lang="en-US" sz="1800" b="0" i="1" dirty="0">
                  <a:solidFill>
                    <a:schemeClr val="tx1"/>
                  </a:solidFill>
                </a:rPr>
                <a:t>statements to be executed if expression = v</a:t>
              </a:r>
              <a:r>
                <a:rPr lang="en-US" sz="1600" b="0" baseline="-25000" dirty="0">
                  <a:solidFill>
                    <a:schemeClr val="tx1"/>
                  </a:solidFill>
                </a:rPr>
                <a:t>1</a:t>
              </a:r>
              <a:endParaRPr lang="en-US" sz="1800" dirty="0">
                <a:solidFill>
                  <a:schemeClr val="tx1"/>
                </a:solidFill>
                <a:latin typeface="Courier New" pitchFamily="1" charset="0"/>
              </a:endParaRPr>
            </a:p>
            <a:p>
              <a:r>
                <a:rPr lang="en-US" sz="1800" dirty="0">
                  <a:solidFill>
                    <a:schemeClr val="tx1"/>
                  </a:solidFill>
                  <a:latin typeface="Courier New" pitchFamily="1" charset="0"/>
                </a:rPr>
                <a:t>    break;</a:t>
              </a:r>
            </a:p>
            <a:p>
              <a:r>
                <a:rPr lang="en-US" sz="1800" dirty="0">
                  <a:solidFill>
                    <a:schemeClr val="tx1"/>
                  </a:solidFill>
                  <a:latin typeface="Courier New" pitchFamily="1" charset="0"/>
                </a:rPr>
                <a:t>  case </a:t>
              </a:r>
              <a:r>
                <a:rPr lang="en-US" sz="1800" b="0" i="1" dirty="0">
                  <a:solidFill>
                    <a:schemeClr val="tx1"/>
                  </a:solidFill>
                </a:rPr>
                <a:t>v</a:t>
              </a:r>
              <a:r>
                <a:rPr lang="en-US" sz="1600" b="0" baseline="-25000" dirty="0">
                  <a:solidFill>
                    <a:schemeClr val="tx1"/>
                  </a:solidFill>
                </a:rPr>
                <a:t>2</a:t>
              </a:r>
              <a:r>
                <a:rPr lang="en-US" sz="1800" dirty="0">
                  <a:solidFill>
                    <a:schemeClr val="tx1"/>
                  </a:solidFill>
                  <a:latin typeface="Courier New" pitchFamily="1" charset="0"/>
                </a:rPr>
                <a:t>:</a:t>
              </a:r>
            </a:p>
            <a:p>
              <a:r>
                <a:rPr lang="en-US" sz="1800" dirty="0">
                  <a:solidFill>
                    <a:schemeClr val="tx1"/>
                  </a:solidFill>
                  <a:latin typeface="Courier New" pitchFamily="1" charset="0"/>
                </a:rPr>
                <a:t>    </a:t>
              </a:r>
              <a:r>
                <a:rPr lang="en-US" sz="1800" b="0" i="1" dirty="0">
                  <a:solidFill>
                    <a:schemeClr val="tx1"/>
                  </a:solidFill>
                </a:rPr>
                <a:t>statements to be executed if expression = v</a:t>
              </a:r>
              <a:r>
                <a:rPr lang="en-US" sz="1600" b="0" baseline="-25000" dirty="0">
                  <a:solidFill>
                    <a:schemeClr val="tx1"/>
                  </a:solidFill>
                </a:rPr>
                <a:t>2</a:t>
              </a:r>
              <a:endParaRPr lang="en-US" sz="1800" dirty="0">
                <a:solidFill>
                  <a:schemeClr val="tx1"/>
                </a:solidFill>
                <a:latin typeface="Courier New" pitchFamily="1" charset="0"/>
              </a:endParaRPr>
            </a:p>
            <a:p>
              <a:r>
                <a:rPr lang="en-US" sz="1800" dirty="0">
                  <a:solidFill>
                    <a:schemeClr val="tx1"/>
                  </a:solidFill>
                  <a:latin typeface="Courier New" pitchFamily="1" charset="0"/>
                </a:rPr>
                <a:t>    break;</a:t>
              </a:r>
            </a:p>
            <a:p>
              <a:r>
                <a:rPr lang="en-US" sz="1800" dirty="0">
                  <a:solidFill>
                    <a:schemeClr val="tx1"/>
                  </a:solidFill>
                  <a:latin typeface="Courier New" pitchFamily="1" charset="0"/>
                </a:rPr>
                <a:t>  </a:t>
              </a:r>
              <a:r>
                <a:rPr lang="en-US" sz="1800" b="0" i="1" dirty="0">
                  <a:solidFill>
                    <a:schemeClr val="tx1"/>
                  </a:solidFill>
                </a:rPr>
                <a:t>. . . more case clauses if needed . . . </a:t>
              </a:r>
              <a:endParaRPr lang="en-US" sz="1800" dirty="0">
                <a:solidFill>
                  <a:schemeClr val="tx1"/>
                </a:solidFill>
                <a:latin typeface="Courier New" pitchFamily="1" charset="0"/>
              </a:endParaRPr>
            </a:p>
            <a:p>
              <a:r>
                <a:rPr lang="en-US" sz="1800" dirty="0">
                  <a:solidFill>
                    <a:schemeClr val="tx1"/>
                  </a:solidFill>
                  <a:latin typeface="Courier New" pitchFamily="1" charset="0"/>
                </a:rPr>
                <a:t>  default:</a:t>
              </a:r>
            </a:p>
            <a:p>
              <a:r>
                <a:rPr lang="en-US" sz="1800" dirty="0">
                  <a:solidFill>
                    <a:schemeClr val="tx1"/>
                  </a:solidFill>
                  <a:latin typeface="Courier New" pitchFamily="1" charset="0"/>
                </a:rPr>
                <a:t>    </a:t>
              </a:r>
              <a:r>
                <a:rPr lang="en-US" sz="1800" b="0" i="1" dirty="0">
                  <a:solidFill>
                    <a:schemeClr val="tx1"/>
                  </a:solidFill>
                </a:rPr>
                <a:t>statements to be executed if no values match</a:t>
              </a:r>
              <a:endParaRPr lang="en-US" sz="1800" dirty="0">
                <a:solidFill>
                  <a:schemeClr val="tx1"/>
                </a:solidFill>
                <a:latin typeface="Courier New" pitchFamily="1" charset="0"/>
              </a:endParaRPr>
            </a:p>
            <a:p>
              <a:r>
                <a:rPr lang="en-US" sz="1800" dirty="0">
                  <a:solidFill>
                    <a:schemeClr val="tx1"/>
                  </a:solidFill>
                  <a:latin typeface="Courier New" pitchFamily="1" charset="0"/>
                </a:rPr>
                <a:t>    break;</a:t>
              </a:r>
            </a:p>
            <a:p>
              <a:r>
                <a:rPr lang="en-US" sz="1800" dirty="0">
                  <a:solidFill>
                    <a:schemeClr val="tx1"/>
                  </a:solidFill>
                  <a:latin typeface="Courier New" pitchFamily="1" charset="0"/>
                </a:rPr>
                <a:t>}</a:t>
              </a:r>
            </a:p>
          </p:txBody>
        </p:sp>
      </p:grpSp>
      <p:sp>
        <p:nvSpPr>
          <p:cNvPr id="516118" name="Rectangle 22"/>
          <p:cNvSpPr>
            <a:spLocks noChangeArrowheads="1"/>
          </p:cNvSpPr>
          <p:nvPr/>
        </p:nvSpPr>
        <p:spPr bwMode="auto">
          <a:xfrm>
            <a:off x="3036888" y="2354803"/>
            <a:ext cx="1104900" cy="280987"/>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sp>
        <p:nvSpPr>
          <p:cNvPr id="516119" name="Rectangle 23"/>
          <p:cNvSpPr>
            <a:spLocks noChangeArrowheads="1"/>
          </p:cNvSpPr>
          <p:nvPr/>
        </p:nvSpPr>
        <p:spPr bwMode="auto">
          <a:xfrm>
            <a:off x="2362200" y="4805975"/>
            <a:ext cx="4264025" cy="561975"/>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sp>
        <p:nvSpPr>
          <p:cNvPr id="516120" name="Rectangle 24"/>
          <p:cNvSpPr>
            <a:spLocks noChangeArrowheads="1"/>
          </p:cNvSpPr>
          <p:nvPr/>
        </p:nvSpPr>
        <p:spPr bwMode="auto">
          <a:xfrm>
            <a:off x="2362200" y="3736685"/>
            <a:ext cx="4270375" cy="531813"/>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sp>
        <p:nvSpPr>
          <p:cNvPr id="516121" name="Rectangle 25"/>
          <p:cNvSpPr>
            <a:spLocks noChangeArrowheads="1"/>
          </p:cNvSpPr>
          <p:nvPr/>
        </p:nvSpPr>
        <p:spPr bwMode="auto">
          <a:xfrm>
            <a:off x="2362200" y="4014570"/>
            <a:ext cx="923925" cy="254000"/>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grpSp>
        <p:nvGrpSpPr>
          <p:cNvPr id="8" name="Group 26"/>
          <p:cNvGrpSpPr>
            <a:grpSpLocks/>
          </p:cNvGrpSpPr>
          <p:nvPr/>
        </p:nvGrpSpPr>
        <p:grpSpPr bwMode="auto">
          <a:xfrm>
            <a:off x="1676400" y="2179420"/>
            <a:ext cx="5791200" cy="3644900"/>
            <a:chOff x="1056" y="1328"/>
            <a:chExt cx="3648" cy="2296"/>
          </a:xfrm>
        </p:grpSpPr>
        <p:sp>
          <p:nvSpPr>
            <p:cNvPr id="47119" name="Rectangle 27"/>
            <p:cNvSpPr>
              <a:spLocks noChangeArrowheads="1"/>
            </p:cNvSpPr>
            <p:nvPr/>
          </p:nvSpPr>
          <p:spPr bwMode="auto">
            <a:xfrm>
              <a:off x="1056" y="1328"/>
              <a:ext cx="3648" cy="2296"/>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47120" name="Text Box 28"/>
            <p:cNvSpPr txBox="1">
              <a:spLocks noChangeArrowheads="1"/>
            </p:cNvSpPr>
            <p:nvPr/>
          </p:nvSpPr>
          <p:spPr bwMode="auto">
            <a:xfrm>
              <a:off x="1120" y="1384"/>
              <a:ext cx="3552" cy="2134"/>
            </a:xfrm>
            <a:prstGeom prst="rect">
              <a:avLst/>
            </a:prstGeom>
            <a:noFill/>
            <a:ln w="9525">
              <a:noFill/>
              <a:miter lim="800000"/>
              <a:headEnd/>
              <a:tailEnd/>
            </a:ln>
          </p:spPr>
          <p:txBody>
            <a:bodyPr>
              <a:prstTxWarp prst="textNoShape">
                <a:avLst/>
              </a:prstTxWarp>
              <a:spAutoFit/>
            </a:bodyPr>
            <a:lstStyle/>
            <a:p>
              <a:r>
                <a:rPr lang="en-US" sz="1800" dirty="0">
                  <a:solidFill>
                    <a:schemeClr val="tx1"/>
                  </a:solidFill>
                  <a:latin typeface="Courier New" pitchFamily="1" charset="0"/>
                </a:rPr>
                <a:t>switch ( </a:t>
              </a:r>
              <a:r>
                <a:rPr lang="en-US" sz="1800" b="0" i="1" dirty="0">
                  <a:solidFill>
                    <a:schemeClr val="tx1"/>
                  </a:solidFill>
                </a:rPr>
                <a:t>expression</a:t>
              </a:r>
              <a:r>
                <a:rPr lang="en-US" sz="1800" dirty="0">
                  <a:solidFill>
                    <a:schemeClr val="tx1"/>
                  </a:solidFill>
                  <a:latin typeface="Courier New" pitchFamily="1" charset="0"/>
                </a:rPr>
                <a:t> ) {</a:t>
              </a:r>
            </a:p>
            <a:p>
              <a:r>
                <a:rPr lang="en-US" sz="1800" dirty="0">
                  <a:solidFill>
                    <a:schemeClr val="tx1"/>
                  </a:solidFill>
                  <a:latin typeface="Courier New" pitchFamily="1" charset="0"/>
                </a:rPr>
                <a:t>  case </a:t>
              </a:r>
              <a:r>
                <a:rPr lang="en-US" sz="1800" b="0" i="1" dirty="0">
                  <a:solidFill>
                    <a:schemeClr val="tx1"/>
                  </a:solidFill>
                </a:rPr>
                <a:t>v</a:t>
              </a:r>
              <a:r>
                <a:rPr lang="en-US" sz="1600" b="0" baseline="-25000" dirty="0">
                  <a:solidFill>
                    <a:schemeClr val="tx1"/>
                  </a:solidFill>
                </a:rPr>
                <a:t>1</a:t>
              </a:r>
              <a:r>
                <a:rPr lang="en-US" sz="1800" dirty="0">
                  <a:solidFill>
                    <a:schemeClr val="tx1"/>
                  </a:solidFill>
                  <a:latin typeface="Courier New" pitchFamily="1" charset="0"/>
                </a:rPr>
                <a:t>:</a:t>
              </a:r>
            </a:p>
            <a:p>
              <a:r>
                <a:rPr lang="en-US" sz="1800" dirty="0">
                  <a:solidFill>
                    <a:schemeClr val="tx1"/>
                  </a:solidFill>
                  <a:latin typeface="Courier New" pitchFamily="1" charset="0"/>
                </a:rPr>
                <a:t>    </a:t>
              </a:r>
              <a:r>
                <a:rPr lang="en-US" sz="1800" b="0" i="1" dirty="0">
                  <a:solidFill>
                    <a:schemeClr val="tx1"/>
                  </a:solidFill>
                </a:rPr>
                <a:t>statements to be executed if expression = v</a:t>
              </a:r>
              <a:r>
                <a:rPr lang="en-US" sz="1600" b="0" baseline="-25000" dirty="0">
                  <a:solidFill>
                    <a:schemeClr val="tx1"/>
                  </a:solidFill>
                </a:rPr>
                <a:t>1</a:t>
              </a:r>
              <a:endParaRPr lang="en-US" sz="1800" dirty="0">
                <a:solidFill>
                  <a:schemeClr val="tx1"/>
                </a:solidFill>
                <a:latin typeface="Courier New" pitchFamily="1" charset="0"/>
              </a:endParaRPr>
            </a:p>
            <a:p>
              <a:r>
                <a:rPr lang="en-US" sz="1800" dirty="0">
                  <a:solidFill>
                    <a:schemeClr val="tx1"/>
                  </a:solidFill>
                  <a:latin typeface="Courier New" pitchFamily="1" charset="0"/>
                </a:rPr>
                <a:t>    break;</a:t>
              </a:r>
            </a:p>
            <a:p>
              <a:r>
                <a:rPr lang="en-US" sz="1800" dirty="0">
                  <a:solidFill>
                    <a:schemeClr val="tx1"/>
                  </a:solidFill>
                  <a:latin typeface="Courier New" pitchFamily="1" charset="0"/>
                </a:rPr>
                <a:t>  case </a:t>
              </a:r>
              <a:r>
                <a:rPr lang="en-US" sz="1800" b="0" i="1" dirty="0">
                  <a:solidFill>
                    <a:schemeClr val="tx1"/>
                  </a:solidFill>
                </a:rPr>
                <a:t>v</a:t>
              </a:r>
              <a:r>
                <a:rPr lang="en-US" sz="1600" b="0" baseline="-25000" dirty="0">
                  <a:solidFill>
                    <a:schemeClr val="tx1"/>
                  </a:solidFill>
                </a:rPr>
                <a:t>2</a:t>
              </a:r>
              <a:r>
                <a:rPr lang="en-US" sz="1800" dirty="0">
                  <a:solidFill>
                    <a:schemeClr val="tx1"/>
                  </a:solidFill>
                  <a:latin typeface="Courier New" pitchFamily="1" charset="0"/>
                </a:rPr>
                <a:t>:</a:t>
              </a:r>
            </a:p>
            <a:p>
              <a:r>
                <a:rPr lang="en-US" sz="1800" dirty="0">
                  <a:solidFill>
                    <a:schemeClr val="tx1"/>
                  </a:solidFill>
                  <a:latin typeface="Courier New" pitchFamily="1" charset="0"/>
                </a:rPr>
                <a:t>    </a:t>
              </a:r>
              <a:r>
                <a:rPr lang="en-US" sz="1800" b="0" i="1" dirty="0">
                  <a:solidFill>
                    <a:schemeClr val="tx1"/>
                  </a:solidFill>
                </a:rPr>
                <a:t>statements to be executed if expression = v</a:t>
              </a:r>
              <a:r>
                <a:rPr lang="en-US" sz="1600" b="0" baseline="-25000" dirty="0">
                  <a:solidFill>
                    <a:schemeClr val="tx1"/>
                  </a:solidFill>
                </a:rPr>
                <a:t>2</a:t>
              </a:r>
              <a:endParaRPr lang="en-US" sz="1800" dirty="0">
                <a:solidFill>
                  <a:schemeClr val="tx1"/>
                </a:solidFill>
                <a:latin typeface="Courier New" pitchFamily="1" charset="0"/>
              </a:endParaRPr>
            </a:p>
            <a:p>
              <a:r>
                <a:rPr lang="en-US" sz="1800" dirty="0">
                  <a:solidFill>
                    <a:schemeClr val="tx1"/>
                  </a:solidFill>
                  <a:latin typeface="Courier New" pitchFamily="1" charset="0"/>
                </a:rPr>
                <a:t>    break;</a:t>
              </a:r>
            </a:p>
            <a:p>
              <a:r>
                <a:rPr lang="en-US" sz="1800" dirty="0">
                  <a:solidFill>
                    <a:schemeClr val="tx1"/>
                  </a:solidFill>
                  <a:latin typeface="Courier New" pitchFamily="1" charset="0"/>
                </a:rPr>
                <a:t>  </a:t>
              </a:r>
              <a:r>
                <a:rPr lang="en-US" sz="1800" b="0" i="1" dirty="0">
                  <a:solidFill>
                    <a:schemeClr val="tx1"/>
                  </a:solidFill>
                </a:rPr>
                <a:t>. . . more case clauses if needed . . . </a:t>
              </a:r>
              <a:endParaRPr lang="en-US" sz="1800" dirty="0">
                <a:solidFill>
                  <a:schemeClr val="tx1"/>
                </a:solidFill>
                <a:latin typeface="Courier New" pitchFamily="1" charset="0"/>
              </a:endParaRPr>
            </a:p>
            <a:p>
              <a:r>
                <a:rPr lang="en-US" sz="1800" dirty="0">
                  <a:solidFill>
                    <a:schemeClr val="tx1"/>
                  </a:solidFill>
                  <a:latin typeface="Courier New" pitchFamily="1" charset="0"/>
                </a:rPr>
                <a:t>  default:</a:t>
              </a:r>
            </a:p>
            <a:p>
              <a:r>
                <a:rPr lang="en-US" sz="1800" dirty="0">
                  <a:solidFill>
                    <a:schemeClr val="tx1"/>
                  </a:solidFill>
                  <a:latin typeface="Courier New" pitchFamily="1" charset="0"/>
                </a:rPr>
                <a:t>    </a:t>
              </a:r>
              <a:r>
                <a:rPr lang="en-US" sz="1800" b="0" i="1" dirty="0">
                  <a:solidFill>
                    <a:schemeClr val="tx1"/>
                  </a:solidFill>
                </a:rPr>
                <a:t>statements to be executed if no values match</a:t>
              </a:r>
              <a:endParaRPr lang="en-US" sz="1800" dirty="0">
                <a:solidFill>
                  <a:schemeClr val="tx1"/>
                </a:solidFill>
                <a:latin typeface="Courier New" pitchFamily="1" charset="0"/>
              </a:endParaRPr>
            </a:p>
            <a:p>
              <a:r>
                <a:rPr lang="en-US" sz="1800" dirty="0">
                  <a:solidFill>
                    <a:schemeClr val="tx1"/>
                  </a:solidFill>
                  <a:latin typeface="Courier New" pitchFamily="1" charset="0"/>
                </a:rPr>
                <a:t>    break;</a:t>
              </a:r>
            </a:p>
            <a:p>
              <a:r>
                <a:rPr lang="en-US" sz="1800" dirty="0">
                  <a:solidFill>
                    <a:schemeClr val="tx1"/>
                  </a:solidFill>
                  <a:latin typeface="Courier New" pitchFamily="1" charset="0"/>
                </a:rPr>
                <a:t>}</a:t>
              </a:r>
            </a:p>
          </p:txBody>
        </p:sp>
      </p:grpSp>
      <p:grpSp>
        <p:nvGrpSpPr>
          <p:cNvPr id="36" name="Group 35"/>
          <p:cNvGrpSpPr/>
          <p:nvPr/>
        </p:nvGrpSpPr>
        <p:grpSpPr>
          <a:xfrm>
            <a:off x="0" y="1054567"/>
            <a:ext cx="9144000" cy="902893"/>
            <a:chOff x="0" y="304800"/>
            <a:chExt cx="9144000" cy="902893"/>
          </a:xfrm>
        </p:grpSpPr>
        <p:sp useBgFill="1">
          <p:nvSpPr>
            <p:cNvPr id="31" name="PPRect#2"/>
            <p:cNvSpPr/>
            <p:nvPr/>
          </p:nvSpPr>
          <p:spPr bwMode="auto">
            <a:xfrm>
              <a:off x="0" y="304800"/>
              <a:ext cx="9144000" cy="902893"/>
            </a:xfrm>
            <a:prstGeom prst="rect">
              <a:avLst/>
            </a:prstGeom>
            <a:ln w="12800" cap="flat" cmpd="sng" algn="ctr">
              <a:no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solidFill>
                  <a:schemeClr val="tx1"/>
                </a:solidFill>
              </a:endParaRPr>
            </a:p>
          </p:txBody>
        </p:sp>
        <p:sp>
          <p:nvSpPr>
            <p:cNvPr id="47128" name="Text Box 12"/>
            <p:cNvSpPr txBox="1">
              <a:spLocks noChangeArrowheads="1"/>
            </p:cNvSpPr>
            <p:nvPr/>
          </p:nvSpPr>
          <p:spPr bwMode="auto">
            <a:xfrm>
              <a:off x="457200" y="369130"/>
              <a:ext cx="8229600" cy="763286"/>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chemeClr val="tx1"/>
                  </a:solidFill>
                </a:rPr>
                <a:t>JavaScript evaluates statements in the </a:t>
              </a:r>
              <a:r>
                <a:rPr lang="en-US" sz="2000" dirty="0">
                  <a:solidFill>
                    <a:schemeClr val="tx1"/>
                  </a:solidFill>
                  <a:latin typeface="Courier New" pitchFamily="1" charset="0"/>
                </a:rPr>
                <a:t>case</a:t>
              </a:r>
              <a:r>
                <a:rPr lang="en-US" sz="2400" b="0" dirty="0">
                  <a:solidFill>
                    <a:schemeClr val="tx1"/>
                  </a:solidFill>
                </a:rPr>
                <a:t> or </a:t>
              </a:r>
              <a:r>
                <a:rPr lang="en-US" sz="2000" dirty="0">
                  <a:solidFill>
                    <a:schemeClr val="tx1"/>
                  </a:solidFill>
                  <a:latin typeface="Courier New"/>
                  <a:cs typeface="Courier New"/>
                </a:rPr>
                <a:t>default</a:t>
              </a:r>
              <a:r>
                <a:rPr lang="en-US" sz="2400" b="0" dirty="0">
                  <a:solidFill>
                    <a:schemeClr val="tx1"/>
                  </a:solidFill>
                </a:rPr>
                <a:t> clause until it reaches a </a:t>
              </a:r>
              <a:r>
                <a:rPr lang="en-US" sz="2000" dirty="0">
                  <a:solidFill>
                    <a:schemeClr val="tx1"/>
                  </a:solidFill>
                  <a:latin typeface="Courier New" pitchFamily="1" charset="0"/>
                </a:rPr>
                <a:t>break</a:t>
              </a:r>
              <a:r>
                <a:rPr lang="en-US" sz="2400" b="0" dirty="0">
                  <a:solidFill>
                    <a:schemeClr val="tx1"/>
                  </a:solidFill>
                </a:rPr>
                <a:t> or a </a:t>
              </a:r>
              <a:r>
                <a:rPr lang="en-US" sz="2000" dirty="0">
                  <a:solidFill>
                    <a:schemeClr val="tx1"/>
                  </a:solidFill>
                  <a:latin typeface="Courier New" pitchFamily="1" charset="0"/>
                </a:rPr>
                <a:t>return</a:t>
              </a:r>
              <a:r>
                <a:rPr lang="en-US" sz="2400" b="0" dirty="0">
                  <a:solidFill>
                    <a:schemeClr val="tx1"/>
                  </a:solidFill>
                </a:rPr>
                <a:t> statement.</a:t>
              </a:r>
            </a:p>
          </p:txBody>
        </p:sp>
      </p:grpSp>
      <p:grpSp>
        <p:nvGrpSpPr>
          <p:cNvPr id="35" name="Group 34"/>
          <p:cNvGrpSpPr/>
          <p:nvPr/>
        </p:nvGrpSpPr>
        <p:grpSpPr>
          <a:xfrm>
            <a:off x="0" y="1054567"/>
            <a:ext cx="9144000" cy="902893"/>
            <a:chOff x="0" y="3048000"/>
            <a:chExt cx="9144000" cy="902893"/>
          </a:xfrm>
        </p:grpSpPr>
        <p:sp useBgFill="1">
          <p:nvSpPr>
            <p:cNvPr id="32" name="PPRect#2"/>
            <p:cNvSpPr/>
            <p:nvPr/>
          </p:nvSpPr>
          <p:spPr bwMode="auto">
            <a:xfrm>
              <a:off x="0" y="3048000"/>
              <a:ext cx="9144000" cy="902893"/>
            </a:xfrm>
            <a:prstGeom prst="rect">
              <a:avLst/>
            </a:prstGeom>
            <a:ln w="12800" cap="flat" cmpd="sng" algn="ctr">
              <a:no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solidFill>
                  <a:schemeClr val="tx1"/>
                </a:solidFill>
              </a:endParaRPr>
            </a:p>
          </p:txBody>
        </p:sp>
        <p:sp>
          <p:nvSpPr>
            <p:cNvPr id="47126" name="Text Box 15"/>
            <p:cNvSpPr txBox="1">
              <a:spLocks noChangeArrowheads="1"/>
            </p:cNvSpPr>
            <p:nvPr/>
          </p:nvSpPr>
          <p:spPr bwMode="auto">
            <a:xfrm>
              <a:off x="457200" y="3122914"/>
              <a:ext cx="8229600" cy="763286"/>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chemeClr val="tx1"/>
                  </a:solidFill>
                </a:rPr>
                <a:t>If none of the values in the </a:t>
              </a:r>
              <a:r>
                <a:rPr lang="en-US" sz="2000" dirty="0">
                  <a:solidFill>
                    <a:schemeClr val="tx1"/>
                  </a:solidFill>
                  <a:latin typeface="Courier New" pitchFamily="1" charset="0"/>
                </a:rPr>
                <a:t>case</a:t>
              </a:r>
              <a:r>
                <a:rPr lang="en-US" sz="2400" b="0" dirty="0">
                  <a:solidFill>
                    <a:schemeClr val="tx1"/>
                  </a:solidFill>
                </a:rPr>
                <a:t> clauses match the expression, JavaScript evaluates the statements in the </a:t>
              </a:r>
              <a:r>
                <a:rPr lang="en-US" sz="2000" dirty="0">
                  <a:solidFill>
                    <a:schemeClr val="tx1"/>
                  </a:solidFill>
                  <a:latin typeface="Courier New" pitchFamily="1" charset="0"/>
                </a:rPr>
                <a:t>default</a:t>
              </a:r>
              <a:r>
                <a:rPr lang="en-US" sz="2400" b="0" dirty="0">
                  <a:solidFill>
                    <a:schemeClr val="tx1"/>
                  </a:solidFill>
                </a:rPr>
                <a:t> clause.</a:t>
              </a:r>
            </a:p>
          </p:txBody>
        </p:sp>
      </p:grpSp>
      <p:grpSp>
        <p:nvGrpSpPr>
          <p:cNvPr id="34" name="Group 33"/>
          <p:cNvGrpSpPr/>
          <p:nvPr/>
        </p:nvGrpSpPr>
        <p:grpSpPr>
          <a:xfrm>
            <a:off x="0" y="1054567"/>
            <a:ext cx="9144000" cy="902893"/>
            <a:chOff x="0" y="1295037"/>
            <a:chExt cx="9144000" cy="902893"/>
          </a:xfrm>
        </p:grpSpPr>
        <p:sp useBgFill="1">
          <p:nvSpPr>
            <p:cNvPr id="29" name="PPRect#2"/>
            <p:cNvSpPr/>
            <p:nvPr/>
          </p:nvSpPr>
          <p:spPr bwMode="auto">
            <a:xfrm>
              <a:off x="0" y="1295037"/>
              <a:ext cx="9144000" cy="902893"/>
            </a:xfrm>
            <a:prstGeom prst="rect">
              <a:avLst/>
            </a:prstGeom>
            <a:ln w="12800" cap="flat" cmpd="sng" algn="ctr">
              <a:no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solidFill>
                  <a:schemeClr val="tx1"/>
                </a:solidFill>
              </a:endParaRPr>
            </a:p>
          </p:txBody>
        </p:sp>
        <p:sp>
          <p:nvSpPr>
            <p:cNvPr id="47130" name="Text Box 9"/>
            <p:cNvSpPr txBox="1">
              <a:spLocks noChangeArrowheads="1"/>
            </p:cNvSpPr>
            <p:nvPr/>
          </p:nvSpPr>
          <p:spPr bwMode="auto">
            <a:xfrm>
              <a:off x="457200" y="1359367"/>
              <a:ext cx="8229600" cy="763286"/>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chemeClr val="tx1"/>
                  </a:solidFill>
                </a:rPr>
                <a:t>JavaScript then looks for a </a:t>
              </a:r>
              <a:r>
                <a:rPr lang="en-US" sz="2000" dirty="0">
                  <a:solidFill>
                    <a:schemeClr val="tx1"/>
                  </a:solidFill>
                  <a:latin typeface="Courier New" pitchFamily="1" charset="0"/>
                </a:rPr>
                <a:t>case</a:t>
              </a:r>
              <a:r>
                <a:rPr lang="en-US" sz="2400" b="0" dirty="0">
                  <a:solidFill>
                    <a:schemeClr val="tx1"/>
                  </a:solidFill>
                </a:rPr>
                <a:t> clause that matches </a:t>
              </a:r>
              <a:r>
                <a:rPr lang="en-US" sz="2400" b="0" i="1" dirty="0">
                  <a:solidFill>
                    <a:schemeClr val="tx1"/>
                  </a:solidFill>
                </a:rPr>
                <a:t>expression</a:t>
              </a:r>
              <a:r>
                <a:rPr lang="en-US" sz="2400" b="0" dirty="0">
                  <a:solidFill>
                    <a:schemeClr val="tx1"/>
                  </a:solidFill>
                </a:rPr>
                <a:t>.  If </a:t>
              </a:r>
              <a:r>
                <a:rPr lang="en-US" sz="2400" b="0" i="1" dirty="0">
                  <a:solidFill>
                    <a:schemeClr val="tx1"/>
                  </a:solidFill>
                </a:rPr>
                <a:t>expression</a:t>
              </a:r>
              <a:r>
                <a:rPr lang="en-US" sz="2400" b="0" dirty="0">
                  <a:solidFill>
                    <a:schemeClr val="tx1"/>
                  </a:solidFill>
                </a:rPr>
                <a:t> is equal to </a:t>
              </a:r>
              <a:r>
                <a:rPr lang="en-US" sz="2400" b="0" i="1" dirty="0">
                  <a:solidFill>
                    <a:schemeClr val="tx1"/>
                  </a:solidFill>
                </a:rPr>
                <a:t>v</a:t>
              </a:r>
              <a:r>
                <a:rPr lang="en-US" sz="2000" b="0" baseline="-25000" dirty="0">
                  <a:solidFill>
                    <a:schemeClr val="tx1"/>
                  </a:solidFill>
                </a:rPr>
                <a:t>2</a:t>
              </a:r>
              <a:r>
                <a:rPr lang="en-US" sz="2400" b="0" dirty="0">
                  <a:solidFill>
                    <a:schemeClr val="tx1"/>
                  </a:solidFill>
                </a:rPr>
                <a:t>, JavaScript chooses the second clause.</a:t>
              </a:r>
            </a:p>
          </p:txBody>
        </p:sp>
      </p:grpSp>
      <p:grpSp>
        <p:nvGrpSpPr>
          <p:cNvPr id="39" name="Group 38"/>
          <p:cNvGrpSpPr/>
          <p:nvPr/>
        </p:nvGrpSpPr>
        <p:grpSpPr>
          <a:xfrm>
            <a:off x="0" y="1054567"/>
            <a:ext cx="9144000" cy="902893"/>
            <a:chOff x="0" y="5116907"/>
            <a:chExt cx="9144000" cy="902893"/>
          </a:xfrm>
        </p:grpSpPr>
        <p:sp useBgFill="1">
          <p:nvSpPr>
            <p:cNvPr id="38" name="PPRect#2"/>
            <p:cNvSpPr/>
            <p:nvPr/>
          </p:nvSpPr>
          <p:spPr bwMode="auto">
            <a:xfrm>
              <a:off x="0" y="5116907"/>
              <a:ext cx="9144000" cy="902893"/>
            </a:xfrm>
            <a:prstGeom prst="rect">
              <a:avLst/>
            </a:prstGeom>
            <a:ln w="12800" cap="flat" cmpd="sng" algn="ctr">
              <a:no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solidFill>
                  <a:schemeClr val="tx1"/>
                </a:solidFill>
              </a:endParaRPr>
            </a:p>
          </p:txBody>
        </p:sp>
        <p:sp>
          <p:nvSpPr>
            <p:cNvPr id="47132" name="Text Box 6"/>
            <p:cNvSpPr txBox="1">
              <a:spLocks noChangeArrowheads="1"/>
            </p:cNvSpPr>
            <p:nvPr/>
          </p:nvSpPr>
          <p:spPr bwMode="auto">
            <a:xfrm>
              <a:off x="457200" y="5199074"/>
              <a:ext cx="8229600" cy="763286"/>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chemeClr val="tx1"/>
                  </a:solidFill>
                </a:rPr>
                <a:t>When JavaScript executes a </a:t>
              </a:r>
              <a:r>
                <a:rPr lang="en-US" sz="2000" dirty="0">
                  <a:solidFill>
                    <a:schemeClr val="tx1"/>
                  </a:solidFill>
                  <a:latin typeface="Courier New" pitchFamily="1" charset="0"/>
                </a:rPr>
                <a:t>switch</a:t>
              </a:r>
              <a:r>
                <a:rPr lang="en-US" sz="2400" b="0" dirty="0">
                  <a:solidFill>
                    <a:schemeClr val="tx1"/>
                  </a:solidFill>
                </a:rPr>
                <a:t> statement, it begins by evaluating </a:t>
              </a:r>
              <a:r>
                <a:rPr lang="en-US" sz="2400" b="0" i="1" dirty="0">
                  <a:solidFill>
                    <a:schemeClr val="tx1"/>
                  </a:solidFill>
                </a:rPr>
                <a:t>expression</a:t>
              </a:r>
              <a:r>
                <a:rPr lang="en-US" sz="2400" b="0" dirty="0">
                  <a:solidFill>
                    <a:schemeClr val="tx1"/>
                  </a:solidFill>
                </a:rPr>
                <a:t>.</a:t>
              </a:r>
            </a:p>
          </p:txBody>
        </p:sp>
      </p:grpSp>
      <p:grpSp>
        <p:nvGrpSpPr>
          <p:cNvPr id="40" name="Group 39"/>
          <p:cNvGrpSpPr/>
          <p:nvPr/>
        </p:nvGrpSpPr>
        <p:grpSpPr>
          <a:xfrm>
            <a:off x="0" y="1054567"/>
            <a:ext cx="9144000" cy="902893"/>
            <a:chOff x="0" y="3516707"/>
            <a:chExt cx="9144000" cy="902893"/>
          </a:xfrm>
        </p:grpSpPr>
        <p:sp useBgFill="1">
          <p:nvSpPr>
            <p:cNvPr id="30" name="PPRect#2"/>
            <p:cNvSpPr/>
            <p:nvPr/>
          </p:nvSpPr>
          <p:spPr bwMode="auto">
            <a:xfrm>
              <a:off x="0" y="3516707"/>
              <a:ext cx="9144000" cy="902893"/>
            </a:xfrm>
            <a:prstGeom prst="rect">
              <a:avLst/>
            </a:prstGeom>
            <a:ln w="12800" cap="flat" cmpd="sng" algn="ctr">
              <a:no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solidFill>
                  <a:schemeClr val="tx1"/>
                </a:solidFill>
              </a:endParaRPr>
            </a:p>
          </p:txBody>
        </p:sp>
        <p:sp>
          <p:nvSpPr>
            <p:cNvPr id="47122" name="Text Box 21"/>
            <p:cNvSpPr txBox="1">
              <a:spLocks noChangeArrowheads="1"/>
            </p:cNvSpPr>
            <p:nvPr/>
          </p:nvSpPr>
          <p:spPr bwMode="auto">
            <a:xfrm>
              <a:off x="457200" y="3594100"/>
              <a:ext cx="8229600" cy="757130"/>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chemeClr val="tx1"/>
                  </a:solidFill>
                </a:rPr>
                <a:t>The </a:t>
              </a:r>
              <a:r>
                <a:rPr lang="en-US" sz="2000" dirty="0">
                  <a:solidFill>
                    <a:schemeClr val="tx1"/>
                  </a:solidFill>
                  <a:latin typeface="Courier New" pitchFamily="1" charset="0"/>
                </a:rPr>
                <a:t>switch</a:t>
              </a:r>
              <a:r>
                <a:rPr lang="en-US" sz="2400" b="0" dirty="0">
                  <a:solidFill>
                    <a:schemeClr val="tx1"/>
                  </a:solidFill>
                </a:rPr>
                <a:t> statement provides a convenient syntax for choosing among a set of possible paths:</a:t>
              </a:r>
            </a:p>
          </p:txBody>
        </p:sp>
      </p:gr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43</a:t>
            </a:fld>
            <a:endParaRPr lang="en-US"/>
          </a:p>
        </p:txBody>
      </p:sp>
    </p:spTree>
    <p:extLst>
      <p:ext uri="{BB962C8B-B14F-4D97-AF65-F5344CB8AC3E}">
        <p14:creationId xmlns:p14="http://schemas.microsoft.com/office/powerpoint/2010/main" val="1029092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499"/>
                                          </p:stCondLst>
                                        </p:cTn>
                                        <p:tgtEl>
                                          <p:spTgt spid="516118"/>
                                        </p:tgtEl>
                                        <p:attrNameLst>
                                          <p:attrName>style.visibility</p:attrName>
                                        </p:attrNameLst>
                                      </p:cBhvr>
                                      <p:to>
                                        <p:strVal val="visible"/>
                                      </p:to>
                                    </p:set>
                                  </p:childTnLst>
                                  <p:subTnLst>
                                    <p:set>
                                      <p:cBhvr override="childStyle">
                                        <p:cTn dur="1" fill="hold" display="0" masterRel="nextClick" afterEffect="1"/>
                                        <p:tgtEl>
                                          <p:spTgt spid="51611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499"/>
                                          </p:stCondLst>
                                        </p:cTn>
                                        <p:tgtEl>
                                          <p:spTgt spid="516120"/>
                                        </p:tgtEl>
                                        <p:attrNameLst>
                                          <p:attrName>style.visibility</p:attrName>
                                        </p:attrNameLst>
                                      </p:cBhvr>
                                      <p:to>
                                        <p:strVal val="visible"/>
                                      </p:to>
                                    </p:set>
                                  </p:childTnLst>
                                  <p:subTnLst>
                                    <p:set>
                                      <p:cBhvr override="childStyle">
                                        <p:cTn dur="1" fill="hold" display="0" masterRel="nextClick" afterEffect="1"/>
                                        <p:tgtEl>
                                          <p:spTgt spid="51612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499"/>
                                          </p:stCondLst>
                                        </p:cTn>
                                        <p:tgtEl>
                                          <p:spTgt spid="516119"/>
                                        </p:tgtEl>
                                        <p:attrNameLst>
                                          <p:attrName>style.visibility</p:attrName>
                                        </p:attrNameLst>
                                      </p:cBhvr>
                                      <p:to>
                                        <p:strVal val="visible"/>
                                      </p:to>
                                    </p:set>
                                  </p:childTnLst>
                                  <p:subTnLst>
                                    <p:set>
                                      <p:cBhvr override="childStyle">
                                        <p:cTn dur="1" fill="hold" display="0" masterRel="nextClick" afterEffect="1"/>
                                        <p:tgtEl>
                                          <p:spTgt spid="516119"/>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3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499"/>
                                          </p:stCondLst>
                                        </p:cTn>
                                        <p:tgtEl>
                                          <p:spTgt spid="516121"/>
                                        </p:tgtEl>
                                        <p:attrNameLst>
                                          <p:attrName>style.visibility</p:attrName>
                                        </p:attrNameLst>
                                      </p:cBhvr>
                                      <p:to>
                                        <p:strVal val="visible"/>
                                      </p:to>
                                    </p:set>
                                  </p:childTnLst>
                                  <p:subTnLst>
                                    <p:set>
                                      <p:cBhvr override="childStyle">
                                        <p:cTn dur="1" fill="hold" display="0" masterRel="nextClick" afterEffect="1"/>
                                        <p:tgtEl>
                                          <p:spTgt spid="51612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18" grpId="0" animBg="1"/>
      <p:bldP spid="516119" grpId="0" animBg="1"/>
      <p:bldP spid="516120" grpId="0" animBg="1"/>
      <p:bldP spid="5161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76200"/>
            <a:ext cx="9144000" cy="1143000"/>
          </a:xfrm>
          <a:noFill/>
        </p:spPr>
        <p:txBody>
          <a:bodyPr/>
          <a:lstStyle/>
          <a:p>
            <a:r>
              <a:rPr lang="en-US" sz="4000">
                <a:solidFill>
                  <a:srgbClr val="FF0000"/>
                </a:solidFill>
                <a:ea typeface="ＭＳ Ｐゴシック" pitchFamily="1" charset="-128"/>
                <a:cs typeface="ＭＳ Ｐゴシック" pitchFamily="1" charset="-128"/>
              </a:rPr>
              <a:t>Example of the </a:t>
            </a:r>
            <a:r>
              <a:rPr lang="en-US" sz="3600" b="1">
                <a:solidFill>
                  <a:srgbClr val="FF0000"/>
                </a:solidFill>
                <a:latin typeface="Courier New" pitchFamily="1" charset="0"/>
                <a:ea typeface="ＭＳ Ｐゴシック" pitchFamily="1" charset="-128"/>
                <a:cs typeface="ＭＳ Ｐゴシック" pitchFamily="1" charset="-128"/>
              </a:rPr>
              <a:t>switch</a:t>
            </a:r>
            <a:r>
              <a:rPr lang="en-US" sz="4000">
                <a:solidFill>
                  <a:srgbClr val="FF0000"/>
                </a:solidFill>
                <a:ea typeface="ＭＳ Ｐゴシック" pitchFamily="1" charset="-128"/>
                <a:cs typeface="ＭＳ Ｐゴシック" pitchFamily="1" charset="-128"/>
              </a:rPr>
              <a:t> Statement </a:t>
            </a:r>
            <a:r>
              <a:rPr lang="en-US" sz="4000" i="1">
                <a:solidFill>
                  <a:srgbClr val="FF0000"/>
                </a:solidFill>
                <a:ea typeface="ＭＳ Ｐゴシック" pitchFamily="1" charset="-128"/>
                <a:cs typeface="ＭＳ Ｐゴシック" pitchFamily="1" charset="-128"/>
              </a:rPr>
              <a:t> </a:t>
            </a:r>
            <a:endParaRPr lang="en-US" i="1">
              <a:solidFill>
                <a:srgbClr val="FF0000"/>
              </a:solidFill>
              <a:ea typeface="ＭＳ Ｐゴシック" pitchFamily="1" charset="-128"/>
              <a:cs typeface="ＭＳ Ｐゴシック" pitchFamily="1" charset="-128"/>
            </a:endParaRPr>
          </a:p>
        </p:txBody>
      </p:sp>
      <p:grpSp>
        <p:nvGrpSpPr>
          <p:cNvPr id="49155" name="Group 3"/>
          <p:cNvGrpSpPr>
            <a:grpSpLocks/>
          </p:cNvGrpSpPr>
          <p:nvPr/>
        </p:nvGrpSpPr>
        <p:grpSpPr bwMode="auto">
          <a:xfrm>
            <a:off x="571500" y="1905000"/>
            <a:ext cx="8039100" cy="4648200"/>
            <a:chOff x="360" y="864"/>
            <a:chExt cx="5064" cy="2928"/>
          </a:xfrm>
        </p:grpSpPr>
        <p:sp>
          <p:nvSpPr>
            <p:cNvPr id="49157" name="Rectangle 4"/>
            <p:cNvSpPr>
              <a:spLocks noChangeArrowheads="1"/>
            </p:cNvSpPr>
            <p:nvPr/>
          </p:nvSpPr>
          <p:spPr bwMode="auto">
            <a:xfrm>
              <a:off x="360" y="864"/>
              <a:ext cx="5064" cy="2928"/>
            </a:xfrm>
            <a:prstGeom prst="rect">
              <a:avLst/>
            </a:prstGeom>
            <a:solidFill>
              <a:schemeClr val="bg1"/>
            </a:solidFill>
            <a:ln w="19050">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49158" name="Text Box 5"/>
            <p:cNvSpPr txBox="1">
              <a:spLocks noChangeArrowheads="1"/>
            </p:cNvSpPr>
            <p:nvPr/>
          </p:nvSpPr>
          <p:spPr bwMode="auto">
            <a:xfrm>
              <a:off x="408" y="912"/>
              <a:ext cx="5016" cy="2695"/>
            </a:xfrm>
            <a:prstGeom prst="rect">
              <a:avLst/>
            </a:prstGeom>
            <a:noFill/>
            <a:ln w="9525">
              <a:noFill/>
              <a:miter lim="800000"/>
              <a:headEnd/>
              <a:tailEnd/>
            </a:ln>
          </p:spPr>
          <p:txBody>
            <a:bodyPr>
              <a:prstTxWarp prst="textNoShape">
                <a:avLst/>
              </a:prstTxWarp>
              <a:spAutoFit/>
            </a:bodyPr>
            <a:lstStyle/>
            <a:p>
              <a:r>
                <a:rPr lang="en-US" sz="1600" noProof="1">
                  <a:solidFill>
                    <a:schemeClr val="tx1"/>
                  </a:solidFill>
                  <a:latin typeface="Courier New" pitchFamily="1" charset="0"/>
                </a:rPr>
                <a:t>function monthName(month) {</a:t>
              </a:r>
            </a:p>
            <a:p>
              <a:r>
                <a:rPr lang="en-US" sz="1600" noProof="1">
                  <a:solidFill>
                    <a:schemeClr val="tx1"/>
                  </a:solidFill>
                  <a:latin typeface="Courier New" pitchFamily="1" charset="0"/>
                </a:rPr>
                <a:t>   switch (month) {</a:t>
              </a:r>
            </a:p>
            <a:p>
              <a:r>
                <a:rPr lang="en-US" sz="1600" noProof="1">
                  <a:solidFill>
                    <a:schemeClr val="tx1"/>
                  </a:solidFill>
                  <a:latin typeface="Courier New" pitchFamily="1" charset="0"/>
                </a:rPr>
                <a:t>    case  1: return "January";</a:t>
              </a:r>
            </a:p>
            <a:p>
              <a:r>
                <a:rPr lang="en-US" sz="1600" noProof="1">
                  <a:solidFill>
                    <a:schemeClr val="tx1"/>
                  </a:solidFill>
                  <a:latin typeface="Courier New" pitchFamily="1" charset="0"/>
                </a:rPr>
                <a:t>    case  2: return "February";</a:t>
              </a:r>
            </a:p>
            <a:p>
              <a:r>
                <a:rPr lang="en-US" sz="1600" noProof="1">
                  <a:solidFill>
                    <a:schemeClr val="tx1"/>
                  </a:solidFill>
                  <a:latin typeface="Courier New" pitchFamily="1" charset="0"/>
                </a:rPr>
                <a:t>    case  3: return "March";</a:t>
              </a:r>
            </a:p>
            <a:p>
              <a:r>
                <a:rPr lang="en-US" sz="1600" noProof="1">
                  <a:solidFill>
                    <a:schemeClr val="tx1"/>
                  </a:solidFill>
                  <a:latin typeface="Courier New" pitchFamily="1" charset="0"/>
                </a:rPr>
                <a:t>    case  4: return "April";</a:t>
              </a:r>
            </a:p>
            <a:p>
              <a:r>
                <a:rPr lang="en-US" sz="1600" noProof="1">
                  <a:solidFill>
                    <a:schemeClr val="tx1"/>
                  </a:solidFill>
                  <a:latin typeface="Courier New" pitchFamily="1" charset="0"/>
                </a:rPr>
                <a:t>    case  5: return "May";</a:t>
              </a:r>
            </a:p>
            <a:p>
              <a:r>
                <a:rPr lang="en-US" sz="1600" noProof="1">
                  <a:solidFill>
                    <a:schemeClr val="tx1"/>
                  </a:solidFill>
                  <a:latin typeface="Courier New" pitchFamily="1" charset="0"/>
                </a:rPr>
                <a:t>    case  6: return "June";</a:t>
              </a:r>
            </a:p>
            <a:p>
              <a:r>
                <a:rPr lang="en-US" sz="1600" noProof="1">
                  <a:solidFill>
                    <a:schemeClr val="tx1"/>
                  </a:solidFill>
                  <a:latin typeface="Courier New" pitchFamily="1" charset="0"/>
                </a:rPr>
                <a:t>    case  7: return "July";</a:t>
              </a:r>
            </a:p>
            <a:p>
              <a:r>
                <a:rPr lang="en-US" sz="1600" noProof="1">
                  <a:solidFill>
                    <a:schemeClr val="tx1"/>
                  </a:solidFill>
                  <a:latin typeface="Courier New" pitchFamily="1" charset="0"/>
                </a:rPr>
                <a:t>    case  8: return "August";</a:t>
              </a:r>
            </a:p>
            <a:p>
              <a:r>
                <a:rPr lang="en-US" sz="1600" noProof="1">
                  <a:solidFill>
                    <a:schemeClr val="tx1"/>
                  </a:solidFill>
                  <a:latin typeface="Courier New" pitchFamily="1" charset="0"/>
                </a:rPr>
                <a:t>    case  9: return "September";</a:t>
              </a:r>
            </a:p>
            <a:p>
              <a:r>
                <a:rPr lang="en-US" sz="1600" noProof="1">
                  <a:solidFill>
                    <a:schemeClr val="tx1"/>
                  </a:solidFill>
                  <a:latin typeface="Courier New" pitchFamily="1" charset="0"/>
                </a:rPr>
                <a:t>    case 10: return "October";</a:t>
              </a:r>
            </a:p>
            <a:p>
              <a:r>
                <a:rPr lang="en-US" sz="1600" noProof="1">
                  <a:solidFill>
                    <a:schemeClr val="tx1"/>
                  </a:solidFill>
                  <a:latin typeface="Courier New" pitchFamily="1" charset="0"/>
                </a:rPr>
                <a:t>    case 11: return "November";</a:t>
              </a:r>
            </a:p>
            <a:p>
              <a:r>
                <a:rPr lang="en-US" sz="1600" noProof="1">
                  <a:solidFill>
                    <a:schemeClr val="tx1"/>
                  </a:solidFill>
                  <a:latin typeface="Courier New" pitchFamily="1" charset="0"/>
                </a:rPr>
                <a:t>    case 12: return "December";</a:t>
              </a:r>
            </a:p>
            <a:p>
              <a:r>
                <a:rPr lang="en-US" sz="1600" noProof="1">
                  <a:solidFill>
                    <a:schemeClr val="tx1"/>
                  </a:solidFill>
                  <a:latin typeface="Courier New" pitchFamily="1" charset="0"/>
                </a:rPr>
                <a:t>    default: return undefined;</a:t>
              </a:r>
            </a:p>
            <a:p>
              <a:r>
                <a:rPr lang="en-US" sz="1600" noProof="1">
                  <a:solidFill>
                    <a:schemeClr val="tx1"/>
                  </a:solidFill>
                  <a:latin typeface="Courier New" pitchFamily="1" charset="0"/>
                </a:rPr>
                <a:t>   }</a:t>
              </a:r>
            </a:p>
            <a:p>
              <a:r>
                <a:rPr lang="en-US" sz="1600" noProof="1">
                  <a:solidFill>
                    <a:schemeClr val="tx1"/>
                  </a:solidFill>
                  <a:latin typeface="Courier New" pitchFamily="1" charset="0"/>
                </a:rPr>
                <a:t>}</a:t>
              </a:r>
            </a:p>
          </p:txBody>
        </p:sp>
      </p:grpSp>
      <p:sp>
        <p:nvSpPr>
          <p:cNvPr id="49156" name="Text Box 6"/>
          <p:cNvSpPr txBox="1">
            <a:spLocks noChangeArrowheads="1"/>
          </p:cNvSpPr>
          <p:nvPr/>
        </p:nvSpPr>
        <p:spPr bwMode="auto">
          <a:xfrm>
            <a:off x="457200" y="1092200"/>
            <a:ext cx="8229600" cy="763286"/>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chemeClr val="tx1"/>
                </a:solidFill>
              </a:rPr>
              <a:t>The </a:t>
            </a:r>
            <a:r>
              <a:rPr lang="en-US" sz="2000" dirty="0">
                <a:solidFill>
                  <a:schemeClr val="tx1"/>
                </a:solidFill>
                <a:latin typeface="Courier New" pitchFamily="1" charset="0"/>
              </a:rPr>
              <a:t>switch</a:t>
            </a:r>
            <a:r>
              <a:rPr lang="en-US" sz="2400" b="0" dirty="0">
                <a:solidFill>
                  <a:schemeClr val="tx1"/>
                </a:solidFill>
              </a:rPr>
              <a:t> statement is useful when a function must choose among several cases, as in the following example:</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44</a:t>
            </a:fld>
            <a:endParaRPr lang="en-US"/>
          </a:p>
        </p:txBody>
      </p:sp>
    </p:spTree>
    <p:extLst>
      <p:ext uri="{BB962C8B-B14F-4D97-AF65-F5344CB8AC3E}">
        <p14:creationId xmlns:p14="http://schemas.microsoft.com/office/powerpoint/2010/main" val="252289069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76200"/>
            <a:ext cx="9144000" cy="703729"/>
          </a:xfrm>
          <a:noFill/>
        </p:spPr>
        <p:txBody>
          <a:bodyPr/>
          <a:lstStyle/>
          <a:p>
            <a:r>
              <a:rPr lang="en-US" sz="4000" dirty="0">
                <a:solidFill>
                  <a:srgbClr val="FF0000"/>
                </a:solidFill>
                <a:ea typeface="ＭＳ Ｐゴシック" pitchFamily="1" charset="-128"/>
                <a:cs typeface="ＭＳ Ｐゴシック" pitchFamily="1" charset="-128"/>
              </a:rPr>
              <a:t>The </a:t>
            </a:r>
            <a:r>
              <a:rPr lang="en-US" sz="3600" b="1" dirty="0">
                <a:solidFill>
                  <a:srgbClr val="FF0000"/>
                </a:solidFill>
                <a:latin typeface="Courier New" pitchFamily="1" charset="0"/>
                <a:ea typeface="ＭＳ Ｐゴシック" pitchFamily="1" charset="-128"/>
                <a:cs typeface="ＭＳ Ｐゴシック" pitchFamily="1" charset="-128"/>
              </a:rPr>
              <a:t>while</a:t>
            </a:r>
            <a:r>
              <a:rPr lang="en-US" sz="4000" dirty="0">
                <a:solidFill>
                  <a:srgbClr val="FF0000"/>
                </a:solidFill>
                <a:ea typeface="ＭＳ Ｐゴシック" pitchFamily="1" charset="-128"/>
                <a:cs typeface="ＭＳ Ｐゴシック" pitchFamily="1" charset="-128"/>
              </a:rPr>
              <a:t> Statement</a:t>
            </a:r>
            <a:endParaRPr lang="en-US" i="1" dirty="0">
              <a:solidFill>
                <a:srgbClr val="FF0000"/>
              </a:solidFill>
              <a:ea typeface="ＭＳ Ｐゴシック" pitchFamily="1" charset="-128"/>
              <a:cs typeface="ＭＳ Ｐゴシック" pitchFamily="1" charset="-128"/>
            </a:endParaRPr>
          </a:p>
        </p:txBody>
      </p:sp>
      <p:grpSp>
        <p:nvGrpSpPr>
          <p:cNvPr id="2" name="Group 4"/>
          <p:cNvGrpSpPr>
            <a:grpSpLocks/>
          </p:cNvGrpSpPr>
          <p:nvPr/>
        </p:nvGrpSpPr>
        <p:grpSpPr bwMode="auto">
          <a:xfrm>
            <a:off x="1676400" y="2082800"/>
            <a:ext cx="5791200" cy="1103313"/>
            <a:chOff x="1056" y="1312"/>
            <a:chExt cx="3648" cy="695"/>
          </a:xfrm>
        </p:grpSpPr>
        <p:sp>
          <p:nvSpPr>
            <p:cNvPr id="51213" name="Rectangle 5"/>
            <p:cNvSpPr>
              <a:spLocks noChangeArrowheads="1"/>
            </p:cNvSpPr>
            <p:nvPr/>
          </p:nvSpPr>
          <p:spPr bwMode="auto">
            <a:xfrm>
              <a:off x="1056" y="1312"/>
              <a:ext cx="3648" cy="695"/>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1214" name="Text Box 6"/>
            <p:cNvSpPr txBox="1">
              <a:spLocks noChangeArrowheads="1"/>
            </p:cNvSpPr>
            <p:nvPr/>
          </p:nvSpPr>
          <p:spPr bwMode="auto">
            <a:xfrm>
              <a:off x="1120" y="1352"/>
              <a:ext cx="3552" cy="577"/>
            </a:xfrm>
            <a:prstGeom prst="rect">
              <a:avLst/>
            </a:prstGeom>
            <a:noFill/>
            <a:ln w="9525">
              <a:noFill/>
              <a:miter lim="800000"/>
              <a:headEnd/>
              <a:tailEnd/>
            </a:ln>
          </p:spPr>
          <p:txBody>
            <a:bodyPr>
              <a:prstTxWarp prst="textNoShape">
                <a:avLst/>
              </a:prstTxWarp>
              <a:spAutoFit/>
            </a:bodyPr>
            <a:lstStyle/>
            <a:p>
              <a:r>
                <a:rPr lang="en-US" sz="1800">
                  <a:solidFill>
                    <a:schemeClr val="tx1"/>
                  </a:solidFill>
                  <a:latin typeface="Courier New" pitchFamily="1" charset="0"/>
                </a:rPr>
                <a:t>while ( </a:t>
              </a:r>
              <a:r>
                <a:rPr lang="en-US" sz="1800" b="0" i="1">
                  <a:solidFill>
                    <a:schemeClr val="tx1"/>
                  </a:solidFill>
                </a:rPr>
                <a:t>condition</a:t>
              </a:r>
              <a:r>
                <a:rPr lang="en-US" sz="1800">
                  <a:solidFill>
                    <a:schemeClr val="tx1"/>
                  </a:solidFill>
                  <a:latin typeface="Courier New" pitchFamily="1" charset="0"/>
                </a:rPr>
                <a:t> ) {</a:t>
              </a:r>
            </a:p>
            <a:p>
              <a:r>
                <a:rPr lang="en-US" sz="1800">
                  <a:solidFill>
                    <a:schemeClr val="tx1"/>
                  </a:solidFill>
                  <a:latin typeface="Courier New" pitchFamily="1" charset="0"/>
                </a:rPr>
                <a:t>    </a:t>
              </a:r>
              <a:r>
                <a:rPr lang="en-US" sz="1800" b="0" i="1">
                  <a:solidFill>
                    <a:schemeClr val="tx1"/>
                  </a:solidFill>
                </a:rPr>
                <a:t>statements to be repeated</a:t>
              </a:r>
              <a:endParaRPr lang="en-US" sz="1800">
                <a:solidFill>
                  <a:schemeClr val="tx1"/>
                </a:solidFill>
                <a:latin typeface="Courier New" pitchFamily="1" charset="0"/>
              </a:endParaRPr>
            </a:p>
            <a:p>
              <a:r>
                <a:rPr lang="en-US" sz="1800">
                  <a:solidFill>
                    <a:schemeClr val="tx1"/>
                  </a:solidFill>
                  <a:latin typeface="Courier New" pitchFamily="1" charset="0"/>
                </a:rPr>
                <a:t>}</a:t>
              </a:r>
            </a:p>
          </p:txBody>
        </p:sp>
      </p:grpSp>
      <p:sp>
        <p:nvSpPr>
          <p:cNvPr id="520199" name="Rectangle 7"/>
          <p:cNvSpPr>
            <a:spLocks noChangeArrowheads="1"/>
          </p:cNvSpPr>
          <p:nvPr/>
        </p:nvSpPr>
        <p:spPr bwMode="auto">
          <a:xfrm>
            <a:off x="2914650" y="2233984"/>
            <a:ext cx="995363" cy="258762"/>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sp>
        <p:nvSpPr>
          <p:cNvPr id="520200" name="Rectangle 8"/>
          <p:cNvSpPr>
            <a:spLocks noChangeArrowheads="1"/>
          </p:cNvSpPr>
          <p:nvPr/>
        </p:nvSpPr>
        <p:spPr bwMode="auto">
          <a:xfrm>
            <a:off x="2349500" y="2511796"/>
            <a:ext cx="2474913" cy="279400"/>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grpSp>
        <p:nvGrpSpPr>
          <p:cNvPr id="3" name="Group 12"/>
          <p:cNvGrpSpPr>
            <a:grpSpLocks/>
          </p:cNvGrpSpPr>
          <p:nvPr/>
        </p:nvGrpSpPr>
        <p:grpSpPr bwMode="auto">
          <a:xfrm>
            <a:off x="1676400" y="2082800"/>
            <a:ext cx="5791200" cy="1103313"/>
            <a:chOff x="1056" y="1312"/>
            <a:chExt cx="3648" cy="695"/>
          </a:xfrm>
        </p:grpSpPr>
        <p:sp>
          <p:nvSpPr>
            <p:cNvPr id="51211" name="Rectangle 13"/>
            <p:cNvSpPr>
              <a:spLocks noChangeArrowheads="1"/>
            </p:cNvSpPr>
            <p:nvPr/>
          </p:nvSpPr>
          <p:spPr bwMode="auto">
            <a:xfrm>
              <a:off x="1056" y="1312"/>
              <a:ext cx="3648" cy="695"/>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1212" name="Text Box 14"/>
            <p:cNvSpPr txBox="1">
              <a:spLocks noChangeArrowheads="1"/>
            </p:cNvSpPr>
            <p:nvPr/>
          </p:nvSpPr>
          <p:spPr bwMode="auto">
            <a:xfrm>
              <a:off x="1120" y="1354"/>
              <a:ext cx="3552" cy="577"/>
            </a:xfrm>
            <a:prstGeom prst="rect">
              <a:avLst/>
            </a:prstGeom>
            <a:noFill/>
            <a:ln w="9525">
              <a:noFill/>
              <a:miter lim="800000"/>
              <a:headEnd/>
              <a:tailEnd/>
            </a:ln>
          </p:spPr>
          <p:txBody>
            <a:bodyPr>
              <a:prstTxWarp prst="textNoShape">
                <a:avLst/>
              </a:prstTxWarp>
              <a:spAutoFit/>
            </a:bodyPr>
            <a:lstStyle/>
            <a:p>
              <a:r>
                <a:rPr lang="en-US" sz="1800">
                  <a:solidFill>
                    <a:schemeClr val="tx1"/>
                  </a:solidFill>
                  <a:latin typeface="Courier New" pitchFamily="1" charset="0"/>
                </a:rPr>
                <a:t>while ( </a:t>
              </a:r>
              <a:r>
                <a:rPr lang="en-US" sz="1800" b="0" i="1">
                  <a:solidFill>
                    <a:schemeClr val="tx1"/>
                  </a:solidFill>
                </a:rPr>
                <a:t>condition</a:t>
              </a:r>
              <a:r>
                <a:rPr lang="en-US" sz="1800">
                  <a:solidFill>
                    <a:schemeClr val="tx1"/>
                  </a:solidFill>
                  <a:latin typeface="Courier New" pitchFamily="1" charset="0"/>
                </a:rPr>
                <a:t> ) {</a:t>
              </a:r>
            </a:p>
            <a:p>
              <a:r>
                <a:rPr lang="en-US" sz="1800">
                  <a:solidFill>
                    <a:schemeClr val="tx1"/>
                  </a:solidFill>
                  <a:latin typeface="Courier New" pitchFamily="1" charset="0"/>
                </a:rPr>
                <a:t>    </a:t>
              </a:r>
              <a:r>
                <a:rPr lang="en-US" sz="1800" b="0" i="1">
                  <a:solidFill>
                    <a:schemeClr val="tx1"/>
                  </a:solidFill>
                </a:rPr>
                <a:t>statements to be repeated</a:t>
              </a:r>
              <a:endParaRPr lang="en-US" sz="1800">
                <a:solidFill>
                  <a:schemeClr val="tx1"/>
                </a:solidFill>
                <a:latin typeface="Courier New" pitchFamily="1" charset="0"/>
              </a:endParaRPr>
            </a:p>
            <a:p>
              <a:r>
                <a:rPr lang="en-US" sz="1800">
                  <a:solidFill>
                    <a:schemeClr val="tx1"/>
                  </a:solidFill>
                  <a:latin typeface="Courier New" pitchFamily="1" charset="0"/>
                </a:rPr>
                <a:t>}</a:t>
              </a:r>
            </a:p>
          </p:txBody>
        </p:sp>
      </p:grpSp>
      <p:sp>
        <p:nvSpPr>
          <p:cNvPr id="16" name="Rectangle 3"/>
          <p:cNvSpPr>
            <a:spLocks noChangeArrowheads="1"/>
          </p:cNvSpPr>
          <p:nvPr/>
        </p:nvSpPr>
        <p:spPr bwMode="auto">
          <a:xfrm>
            <a:off x="482600" y="1159850"/>
            <a:ext cx="8128000" cy="9017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a:t>
            </a:r>
            <a:r>
              <a:rPr lang="en-US" sz="2000" dirty="0">
                <a:solidFill>
                  <a:schemeClr val="tx1"/>
                </a:solidFill>
                <a:latin typeface="Courier New" pitchFamily="1" charset="0"/>
              </a:rPr>
              <a:t>while</a:t>
            </a:r>
            <a:r>
              <a:rPr lang="en-US" sz="2400" b="0" dirty="0">
                <a:solidFill>
                  <a:schemeClr val="tx1"/>
                </a:solidFill>
              </a:rPr>
              <a:t> statement is the simplest of JavaScript’s iterative control statements and has the following form: </a:t>
            </a:r>
          </a:p>
        </p:txBody>
      </p:sp>
      <p:sp>
        <p:nvSpPr>
          <p:cNvPr id="17" name="Rectangle 3"/>
          <p:cNvSpPr>
            <a:spLocks noChangeArrowheads="1"/>
          </p:cNvSpPr>
          <p:nvPr/>
        </p:nvSpPr>
        <p:spPr bwMode="auto">
          <a:xfrm>
            <a:off x="482600" y="3441700"/>
            <a:ext cx="8128000" cy="31877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When JavaScript encounters a </a:t>
            </a:r>
            <a:r>
              <a:rPr lang="en-US" sz="2000" dirty="0">
                <a:solidFill>
                  <a:schemeClr val="tx1"/>
                </a:solidFill>
                <a:latin typeface="Courier New" pitchFamily="1" charset="0"/>
              </a:rPr>
              <a:t>while</a:t>
            </a:r>
            <a:r>
              <a:rPr lang="en-US" sz="2400" b="0" dirty="0">
                <a:solidFill>
                  <a:schemeClr val="tx1"/>
                </a:solidFill>
              </a:rPr>
              <a:t> statement, it begins by evaluating the condition in parentheses.</a:t>
            </a:r>
          </a:p>
          <a:p>
            <a:pPr marL="342900" indent="-342900" algn="just">
              <a:lnSpc>
                <a:spcPct val="90000"/>
              </a:lnSpc>
              <a:spcAft>
                <a:spcPct val="50000"/>
              </a:spcAft>
              <a:buFontTx/>
              <a:buChar char="•"/>
            </a:pPr>
            <a:r>
              <a:rPr lang="en-US" sz="2400" b="0" dirty="0">
                <a:solidFill>
                  <a:schemeClr val="tx1"/>
                </a:solidFill>
              </a:rPr>
              <a:t>If the value of </a:t>
            </a:r>
            <a:r>
              <a:rPr lang="en-US" sz="2400" b="0" i="1" dirty="0">
                <a:solidFill>
                  <a:schemeClr val="tx1"/>
                </a:solidFill>
              </a:rPr>
              <a:t>condition</a:t>
            </a:r>
            <a:r>
              <a:rPr lang="en-US" sz="2400" b="0" dirty="0">
                <a:solidFill>
                  <a:schemeClr val="tx1"/>
                </a:solidFill>
              </a:rPr>
              <a:t> is </a:t>
            </a:r>
            <a:r>
              <a:rPr lang="en-US" sz="2000" dirty="0">
                <a:solidFill>
                  <a:schemeClr val="tx1"/>
                </a:solidFill>
                <a:latin typeface="Courier New" pitchFamily="1" charset="0"/>
              </a:rPr>
              <a:t>true</a:t>
            </a:r>
            <a:r>
              <a:rPr lang="en-US" sz="2400" b="0" dirty="0">
                <a:solidFill>
                  <a:schemeClr val="tx1"/>
                </a:solidFill>
              </a:rPr>
              <a:t>, JavaScript executes the statements in the body of the loop.</a:t>
            </a:r>
          </a:p>
          <a:p>
            <a:pPr marL="342900" indent="-342900" algn="just">
              <a:lnSpc>
                <a:spcPct val="90000"/>
              </a:lnSpc>
              <a:spcAft>
                <a:spcPct val="50000"/>
              </a:spcAft>
              <a:buFontTx/>
              <a:buChar char="•"/>
            </a:pPr>
            <a:r>
              <a:rPr lang="en-US" sz="2400" b="0" dirty="0">
                <a:solidFill>
                  <a:schemeClr val="tx1"/>
                </a:solidFill>
              </a:rPr>
              <a:t>At the end of each cycle, JavaScript reevaluates </a:t>
            </a:r>
            <a:r>
              <a:rPr lang="en-US" sz="2400" b="0" i="1" dirty="0">
                <a:solidFill>
                  <a:schemeClr val="tx1"/>
                </a:solidFill>
              </a:rPr>
              <a:t>condition</a:t>
            </a:r>
            <a:r>
              <a:rPr lang="en-US" sz="2400" b="0" dirty="0">
                <a:solidFill>
                  <a:schemeClr val="tx1"/>
                </a:solidFill>
              </a:rPr>
              <a:t> to see whether its value has changed.  If </a:t>
            </a:r>
            <a:r>
              <a:rPr lang="en-US" sz="2400" b="0" i="1" dirty="0">
                <a:solidFill>
                  <a:schemeClr val="tx1"/>
                </a:solidFill>
              </a:rPr>
              <a:t>condition</a:t>
            </a:r>
            <a:r>
              <a:rPr lang="en-US" sz="2400" b="0" dirty="0">
                <a:solidFill>
                  <a:schemeClr val="tx1"/>
                </a:solidFill>
              </a:rPr>
              <a:t> evaluates to </a:t>
            </a:r>
            <a:r>
              <a:rPr lang="en-US" sz="2000" dirty="0">
                <a:solidFill>
                  <a:schemeClr val="tx1"/>
                </a:solidFill>
                <a:latin typeface="Courier New" pitchFamily="1" charset="0"/>
              </a:rPr>
              <a:t>false</a:t>
            </a:r>
            <a:r>
              <a:rPr lang="en-US" sz="2400" b="0" dirty="0">
                <a:solidFill>
                  <a:schemeClr val="tx1"/>
                </a:solidFill>
              </a:rPr>
              <a:t>, JavaScript exits from the loop and continues with the statement following the end of the </a:t>
            </a:r>
            <a:r>
              <a:rPr lang="en-US" sz="2000" dirty="0">
                <a:solidFill>
                  <a:schemeClr val="tx1"/>
                </a:solidFill>
                <a:latin typeface="Courier New" pitchFamily="1" charset="0"/>
              </a:rPr>
              <a:t>while</a:t>
            </a:r>
            <a:r>
              <a:rPr lang="en-US" sz="2400" b="0" dirty="0">
                <a:solidFill>
                  <a:schemeClr val="tx1"/>
                </a:solidFill>
              </a:rPr>
              <a:t> body.</a:t>
            </a: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pPr>
                <a:defRPr/>
              </a:pPr>
              <a:t>45</a:t>
            </a:fld>
            <a:endParaRPr lang="en-US"/>
          </a:p>
        </p:txBody>
      </p:sp>
    </p:spTree>
    <p:extLst>
      <p:ext uri="{BB962C8B-B14F-4D97-AF65-F5344CB8AC3E}">
        <p14:creationId xmlns:p14="http://schemas.microsoft.com/office/powerpoint/2010/main" val="6476128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499"/>
                                          </p:stCondLst>
                                        </p:cTn>
                                        <p:tgtEl>
                                          <p:spTgt spid="520199"/>
                                        </p:tgtEl>
                                        <p:attrNameLst>
                                          <p:attrName>style.visibility</p:attrName>
                                        </p:attrNameLst>
                                      </p:cBhvr>
                                      <p:to>
                                        <p:strVal val="visible"/>
                                      </p:to>
                                    </p:set>
                                  </p:childTnLst>
                                  <p:subTnLst>
                                    <p:set>
                                      <p:cBhvr override="childStyle">
                                        <p:cTn dur="1" fill="hold" display="0" masterRel="nextClick" afterEffect="1"/>
                                        <p:tgtEl>
                                          <p:spTgt spid="520199"/>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7">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499"/>
                                          </p:stCondLst>
                                        </p:cTn>
                                        <p:tgtEl>
                                          <p:spTgt spid="520200"/>
                                        </p:tgtEl>
                                        <p:attrNameLst>
                                          <p:attrName>style.visibility</p:attrName>
                                        </p:attrNameLst>
                                      </p:cBhvr>
                                      <p:to>
                                        <p:strVal val="visible"/>
                                      </p:to>
                                    </p:set>
                                  </p:childTnLst>
                                  <p:subTnLst>
                                    <p:set>
                                      <p:cBhvr override="childStyle">
                                        <p:cTn dur="1" fill="hold" display="0" masterRel="nextClick" afterEffect="1"/>
                                        <p:tgtEl>
                                          <p:spTgt spid="520200"/>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9" grpId="0" animBg="1"/>
      <p:bldP spid="520200" grpId="0" animBg="1"/>
      <p:bldP spid="1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76200"/>
            <a:ext cx="9144000" cy="679226"/>
          </a:xfrm>
          <a:noFill/>
        </p:spPr>
        <p:txBody>
          <a:bodyPr/>
          <a:lstStyle/>
          <a:p>
            <a:r>
              <a:rPr lang="en-US" sz="4000" dirty="0">
                <a:solidFill>
                  <a:srgbClr val="FF0000"/>
                </a:solidFill>
                <a:ea typeface="ＭＳ Ｐゴシック" pitchFamily="1" charset="-128"/>
                <a:cs typeface="ＭＳ Ｐゴシック" pitchFamily="1" charset="-128"/>
              </a:rPr>
              <a:t>Logging Output on the Console</a:t>
            </a:r>
            <a:endParaRPr lang="en-US" dirty="0">
              <a:solidFill>
                <a:srgbClr val="FF0000"/>
              </a:solidFill>
              <a:ea typeface="ＭＳ Ｐゴシック" pitchFamily="1" charset="-128"/>
              <a:cs typeface="ＭＳ Ｐゴシック" pitchFamily="1" charset="-128"/>
            </a:endParaRPr>
          </a:p>
        </p:txBody>
      </p:sp>
      <p:grpSp>
        <p:nvGrpSpPr>
          <p:cNvPr id="20" name="Group 19"/>
          <p:cNvGrpSpPr/>
          <p:nvPr/>
        </p:nvGrpSpPr>
        <p:grpSpPr>
          <a:xfrm>
            <a:off x="482600" y="1155700"/>
            <a:ext cx="8128000" cy="3111500"/>
            <a:chOff x="482600" y="1155700"/>
            <a:chExt cx="8128000" cy="3111500"/>
          </a:xfrm>
        </p:grpSpPr>
        <p:sp>
          <p:nvSpPr>
            <p:cNvPr id="15" name="Rectangle 3"/>
            <p:cNvSpPr>
              <a:spLocks noChangeArrowheads="1"/>
            </p:cNvSpPr>
            <p:nvPr/>
          </p:nvSpPr>
          <p:spPr bwMode="auto">
            <a:xfrm>
              <a:off x="482600" y="1155700"/>
              <a:ext cx="8128000" cy="18161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One of the easiest ways to illustrate the operation of the iterative control structures is to display a message on the JavaScript console on every cycle of the loop.  The easiest way to do so is to invoke the </a:t>
              </a:r>
              <a:r>
                <a:rPr lang="en-US" sz="2000" dirty="0" err="1">
                  <a:solidFill>
                    <a:schemeClr val="tx1"/>
                  </a:solidFill>
                  <a:latin typeface="Courier New"/>
                  <a:cs typeface="Courier New"/>
                </a:rPr>
                <a:t>console.log</a:t>
              </a:r>
              <a:r>
                <a:rPr lang="en-US" sz="2400" b="0" dirty="0">
                  <a:solidFill>
                    <a:schemeClr val="tx1"/>
                  </a:solidFill>
                </a:rPr>
                <a:t> method, which displays one string value on the console.  For example, calling</a:t>
              </a:r>
            </a:p>
          </p:txBody>
        </p:sp>
        <p:grpSp>
          <p:nvGrpSpPr>
            <p:cNvPr id="16" name="Group 12"/>
            <p:cNvGrpSpPr>
              <a:grpSpLocks/>
            </p:cNvGrpSpPr>
            <p:nvPr/>
          </p:nvGrpSpPr>
          <p:grpSpPr bwMode="auto">
            <a:xfrm>
              <a:off x="1371600" y="3087688"/>
              <a:ext cx="6781800" cy="569913"/>
              <a:chOff x="864" y="1312"/>
              <a:chExt cx="4272" cy="359"/>
            </a:xfrm>
          </p:grpSpPr>
          <p:sp>
            <p:nvSpPr>
              <p:cNvPr id="17" name="Rectangle 13"/>
              <p:cNvSpPr>
                <a:spLocks noChangeArrowheads="1"/>
              </p:cNvSpPr>
              <p:nvPr/>
            </p:nvSpPr>
            <p:spPr bwMode="auto">
              <a:xfrm>
                <a:off x="864" y="1312"/>
                <a:ext cx="4272" cy="359"/>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18" name="Text Box 14"/>
              <p:cNvSpPr txBox="1">
                <a:spLocks noChangeArrowheads="1"/>
              </p:cNvSpPr>
              <p:nvPr/>
            </p:nvSpPr>
            <p:spPr bwMode="auto">
              <a:xfrm>
                <a:off x="912" y="1354"/>
                <a:ext cx="3552" cy="233"/>
              </a:xfrm>
              <a:prstGeom prst="rect">
                <a:avLst/>
              </a:prstGeom>
              <a:noFill/>
              <a:ln w="9525">
                <a:noFill/>
                <a:miter lim="800000"/>
                <a:headEnd/>
                <a:tailEnd/>
              </a:ln>
            </p:spPr>
            <p:txBody>
              <a:bodyPr>
                <a:prstTxWarp prst="textNoShape">
                  <a:avLst/>
                </a:prstTxWarp>
                <a:spAutoFit/>
              </a:bodyPr>
              <a:lstStyle/>
              <a:p>
                <a:r>
                  <a:rPr lang="en-US" sz="1800" dirty="0" err="1">
                    <a:solidFill>
                      <a:schemeClr val="tx1"/>
                    </a:solidFill>
                    <a:latin typeface="Courier New" pitchFamily="1" charset="0"/>
                  </a:rPr>
                  <a:t>console.log("hello</a:t>
                </a:r>
                <a:r>
                  <a:rPr lang="en-US" sz="1800" dirty="0">
                    <a:solidFill>
                      <a:schemeClr val="tx1"/>
                    </a:solidFill>
                    <a:latin typeface="Courier New" pitchFamily="1" charset="0"/>
                  </a:rPr>
                  <a:t>, world");</a:t>
                </a:r>
              </a:p>
            </p:txBody>
          </p:sp>
        </p:grpSp>
        <p:sp>
          <p:nvSpPr>
            <p:cNvPr id="19" name="Rectangle 3"/>
            <p:cNvSpPr>
              <a:spLocks noChangeArrowheads="1"/>
            </p:cNvSpPr>
            <p:nvPr/>
          </p:nvSpPr>
          <p:spPr bwMode="auto">
            <a:xfrm>
              <a:off x="482600" y="3722760"/>
              <a:ext cx="8128000" cy="544440"/>
            </a:xfrm>
            <a:prstGeom prst="rect">
              <a:avLst/>
            </a:prstGeom>
            <a:noFill/>
            <a:ln w="9525">
              <a:noFill/>
              <a:miter lim="800000"/>
              <a:headEnd/>
              <a:tailEnd/>
            </a:ln>
            <a:effectLst/>
          </p:spPr>
          <p:txBody>
            <a:bodyPr>
              <a:prstTxWarp prst="textNoShape">
                <a:avLst/>
              </a:prstTxWarp>
            </a:bodyPr>
            <a:lstStyle/>
            <a:p>
              <a:pPr marL="342900" algn="just">
                <a:lnSpc>
                  <a:spcPct val="90000"/>
                </a:lnSpc>
                <a:spcAft>
                  <a:spcPct val="50000"/>
                </a:spcAft>
              </a:pPr>
              <a:r>
                <a:rPr lang="en-US" sz="2400" b="0" dirty="0">
                  <a:solidFill>
                    <a:schemeClr val="tx1"/>
                  </a:solidFill>
                </a:rPr>
                <a:t>prints the string </a:t>
              </a:r>
              <a:r>
                <a:rPr lang="en-US" sz="2000" dirty="0">
                  <a:solidFill>
                    <a:schemeClr val="tx1"/>
                  </a:solidFill>
                  <a:latin typeface="Courier New"/>
                  <a:cs typeface="Courier New"/>
                </a:rPr>
                <a:t>"hello, world"</a:t>
              </a:r>
              <a:r>
                <a:rPr lang="en-US" sz="2400" b="0" dirty="0">
                  <a:solidFill>
                    <a:schemeClr val="tx1"/>
                  </a:solidFill>
                </a:rPr>
                <a:t> on the console.</a:t>
              </a:r>
            </a:p>
          </p:txBody>
        </p:sp>
      </p:grpSp>
      <p:grpSp>
        <p:nvGrpSpPr>
          <p:cNvPr id="21" name="Group 20"/>
          <p:cNvGrpSpPr/>
          <p:nvPr/>
        </p:nvGrpSpPr>
        <p:grpSpPr>
          <a:xfrm>
            <a:off x="482600" y="4203700"/>
            <a:ext cx="8128000" cy="1435101"/>
            <a:chOff x="482600" y="1155700"/>
            <a:chExt cx="8128000" cy="1435101"/>
          </a:xfrm>
        </p:grpSpPr>
        <p:sp>
          <p:nvSpPr>
            <p:cNvPr id="22" name="Rectangle 3"/>
            <p:cNvSpPr>
              <a:spLocks noChangeArrowheads="1"/>
            </p:cNvSpPr>
            <p:nvPr/>
          </p:nvSpPr>
          <p:spPr bwMode="auto">
            <a:xfrm>
              <a:off x="482600" y="1155700"/>
              <a:ext cx="8128000" cy="8255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Calls to the </a:t>
              </a:r>
              <a:r>
                <a:rPr lang="en-US" sz="2000" dirty="0" err="1">
                  <a:solidFill>
                    <a:schemeClr val="tx1"/>
                  </a:solidFill>
                  <a:latin typeface="Courier New"/>
                  <a:cs typeface="Courier New"/>
                </a:rPr>
                <a:t>console.log</a:t>
              </a:r>
              <a:r>
                <a:rPr lang="en-US" sz="2400" b="0" dirty="0">
                  <a:solidFill>
                    <a:schemeClr val="tx1"/>
                  </a:solidFill>
                </a:rPr>
                <a:t> method often use concatenation to assemble the string, as in this call from the next slide:</a:t>
              </a:r>
            </a:p>
          </p:txBody>
        </p:sp>
        <p:grpSp>
          <p:nvGrpSpPr>
            <p:cNvPr id="23" name="Group 12"/>
            <p:cNvGrpSpPr>
              <a:grpSpLocks/>
            </p:cNvGrpSpPr>
            <p:nvPr/>
          </p:nvGrpSpPr>
          <p:grpSpPr bwMode="auto">
            <a:xfrm>
              <a:off x="1371600" y="2020888"/>
              <a:ext cx="6784975" cy="569913"/>
              <a:chOff x="864" y="640"/>
              <a:chExt cx="4274" cy="359"/>
            </a:xfrm>
          </p:grpSpPr>
          <p:sp>
            <p:nvSpPr>
              <p:cNvPr id="25" name="Rectangle 13"/>
              <p:cNvSpPr>
                <a:spLocks noChangeArrowheads="1"/>
              </p:cNvSpPr>
              <p:nvPr/>
            </p:nvSpPr>
            <p:spPr bwMode="auto">
              <a:xfrm>
                <a:off x="864" y="640"/>
                <a:ext cx="4274" cy="359"/>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26" name="Text Box 14"/>
              <p:cNvSpPr txBox="1">
                <a:spLocks noChangeArrowheads="1"/>
              </p:cNvSpPr>
              <p:nvPr/>
            </p:nvSpPr>
            <p:spPr bwMode="auto">
              <a:xfrm>
                <a:off x="912" y="682"/>
                <a:ext cx="4176" cy="233"/>
              </a:xfrm>
              <a:prstGeom prst="rect">
                <a:avLst/>
              </a:prstGeom>
              <a:noFill/>
              <a:ln w="9525">
                <a:noFill/>
                <a:miter lim="800000"/>
                <a:headEnd/>
                <a:tailEnd/>
              </a:ln>
            </p:spPr>
            <p:txBody>
              <a:bodyPr wrap="square">
                <a:prstTxWarp prst="textNoShape">
                  <a:avLst/>
                </a:prstTxWarp>
                <a:spAutoFit/>
              </a:bodyPr>
              <a:lstStyle/>
              <a:p>
                <a:r>
                  <a:rPr lang="en-US" sz="1800" dirty="0" err="1">
                    <a:solidFill>
                      <a:schemeClr val="tx1"/>
                    </a:solidFill>
                    <a:latin typeface="Courier New" pitchFamily="1" charset="0"/>
                  </a:rPr>
                  <a:t>console.log("digitSum</a:t>
                </a:r>
                <a:r>
                  <a:rPr lang="en-US" sz="1800" dirty="0">
                    <a:solidFill>
                      <a:schemeClr val="tx1"/>
                    </a:solidFill>
                    <a:latin typeface="Courier New" pitchFamily="1" charset="0"/>
                  </a:rPr>
                  <a:t>(" + </a:t>
                </a:r>
                <a:r>
                  <a:rPr lang="en-US" sz="1800" dirty="0" err="1">
                    <a:solidFill>
                      <a:schemeClr val="tx1"/>
                    </a:solidFill>
                    <a:latin typeface="Courier New" pitchFamily="1" charset="0"/>
                  </a:rPr>
                  <a:t>n</a:t>
                </a:r>
                <a:r>
                  <a:rPr lang="en-US" sz="1800" dirty="0">
                    <a:solidFill>
                      <a:schemeClr val="tx1"/>
                    </a:solidFill>
                    <a:latin typeface="Courier New" pitchFamily="1" charset="0"/>
                  </a:rPr>
                  <a:t> + ") = " + result);</a:t>
                </a:r>
              </a:p>
            </p:txBody>
          </p:sp>
        </p:grpSp>
      </p:grpSp>
      <p:sp>
        <p:nvSpPr>
          <p:cNvPr id="28" name="Rectangle 3"/>
          <p:cNvSpPr>
            <a:spLocks noChangeArrowheads="1"/>
          </p:cNvSpPr>
          <p:nvPr/>
        </p:nvSpPr>
        <p:spPr bwMode="auto">
          <a:xfrm>
            <a:off x="482600" y="5803899"/>
            <a:ext cx="8128000" cy="8255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a:t>
            </a:r>
            <a:r>
              <a:rPr lang="en-US" sz="2000" dirty="0" err="1">
                <a:solidFill>
                  <a:schemeClr val="tx1"/>
                </a:solidFill>
                <a:latin typeface="Courier New"/>
                <a:cs typeface="Courier New"/>
              </a:rPr>
              <a:t>console.log</a:t>
            </a:r>
            <a:r>
              <a:rPr lang="en-US" sz="2400" b="0" dirty="0">
                <a:solidFill>
                  <a:schemeClr val="tx1"/>
                </a:solidFill>
              </a:rPr>
              <a:t> method is </a:t>
            </a:r>
            <a:r>
              <a:rPr lang="en-US" sz="2400" b="0" dirty="0">
                <a:solidFill>
                  <a:srgbClr val="C00000"/>
                </a:solidFill>
              </a:rPr>
              <a:t>                 useful in debugging</a:t>
            </a:r>
            <a:r>
              <a:rPr lang="en-US" sz="2400" b="0" dirty="0">
                <a:solidFill>
                  <a:schemeClr val="tx1"/>
                </a:solidFill>
              </a:rPr>
              <a:t>.</a:t>
            </a:r>
          </a:p>
        </p:txBody>
      </p:sp>
      <p:sp>
        <p:nvSpPr>
          <p:cNvPr id="32" name="TextBox 31"/>
          <p:cNvSpPr txBox="1"/>
          <p:nvPr/>
        </p:nvSpPr>
        <p:spPr>
          <a:xfrm>
            <a:off x="4407730" y="5767460"/>
            <a:ext cx="1459670" cy="461665"/>
          </a:xfrm>
          <a:prstGeom prst="rect">
            <a:avLst/>
          </a:prstGeom>
          <a:noFill/>
        </p:spPr>
        <p:txBody>
          <a:bodyPr wrap="square" rtlCol="0">
            <a:spAutoFit/>
          </a:bodyPr>
          <a:lstStyle/>
          <a:p>
            <a:r>
              <a:rPr lang="en-US" sz="2400" b="0" u="sng" dirty="0">
                <a:solidFill>
                  <a:schemeClr val="tx1"/>
                </a:solidFill>
              </a:rPr>
              <a:t>extremely</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46</a:t>
            </a:fld>
            <a:endParaRPr lang="en-US"/>
          </a:p>
        </p:txBody>
      </p:sp>
    </p:spTree>
    <p:extLst>
      <p:ext uri="{BB962C8B-B14F-4D97-AF65-F5344CB8AC3E}">
        <p14:creationId xmlns:p14="http://schemas.microsoft.com/office/powerpoint/2010/main" val="16108848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8" presetClass="emph" presetSubtype="0" accel="50000" decel="50000" fill="hold" grpId="1" nodeType="clickEffect">
                                  <p:stCondLst>
                                    <p:cond delay="0"/>
                                  </p:stCondLst>
                                  <p:childTnLst>
                                    <p:animRot by="21600000">
                                      <p:cBhvr>
                                        <p:cTn id="16" dur="1000" fill="hold"/>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32"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title"/>
        <p:cNvGrpSpPr/>
        <p:nvPr/>
      </p:nvGrpSpPr>
      <p:grpSpPr>
        <a:xfrm>
          <a:off x="0" y="0"/>
          <a:ext cx="0" cy="0"/>
          <a:chOff x="0" y="0"/>
          <a:chExt cx="0" cy="0"/>
        </a:xfrm>
      </p:grpSpPr>
      <p:sp>
        <p:nvSpPr>
          <p:cNvPr id="56" name="Title 1"/>
          <p:cNvSpPr>
            <a:spLocks noGrp="1"/>
          </p:cNvSpPr>
          <p:nvPr>
            <p:ph type="title"/>
          </p:nvPr>
        </p:nvSpPr>
        <p:spPr>
          <a:xfrm>
            <a:off x="0" y="0"/>
            <a:ext cx="9164800" cy="742400"/>
          </a:xfrm>
        </p:spPr>
        <p:txBody>
          <a:bodyPr/>
          <a:lstStyle/>
          <a:p>
            <a:r>
              <a:rPr lang="en-US" sz="4000" dirty="0">
                <a:solidFill>
                  <a:srgbClr val="FF0000"/>
                </a:solidFill>
                <a:latin typeface="Times New Roman"/>
                <a:cs typeface="Times New Roman"/>
              </a:rPr>
              <a:t>The </a:t>
            </a:r>
            <a:r>
              <a:rPr lang="en-US" sz="3600" b="1" dirty="0" err="1">
                <a:solidFill>
                  <a:srgbClr val="FF0000"/>
                </a:solidFill>
                <a:latin typeface="Courier New"/>
                <a:cs typeface="Courier New"/>
              </a:rPr>
              <a:t>digitSum</a:t>
            </a:r>
            <a:r>
              <a:rPr lang="en-US" sz="4000" dirty="0">
                <a:solidFill>
                  <a:srgbClr val="FF0000"/>
                </a:solidFill>
                <a:latin typeface="Times New Roman"/>
                <a:cs typeface="Times New Roman"/>
              </a:rPr>
              <a:t> Function</a:t>
            </a:r>
          </a:p>
        </p:txBody>
      </p:sp>
      <p:grpSp>
        <p:nvGrpSpPr>
          <p:cNvPr id="2" name="PPConsole#2"/>
          <p:cNvGrpSpPr/>
          <p:nvPr/>
        </p:nvGrpSpPr>
        <p:grpSpPr>
          <a:xfrm>
            <a:off x="2342400" y="5337600"/>
            <a:ext cx="4480000" cy="1280000"/>
            <a:chOff x="2342400" y="5337600"/>
            <a:chExt cx="4480000" cy="1280000"/>
          </a:xfrm>
        </p:grpSpPr>
        <p:pic>
          <p:nvPicPr>
            <p:cNvPr id="3" name="PPWindowImage#3" descr="image3.png"/>
            <p:cNvPicPr>
              <a:picLocks noChangeAspect="1"/>
            </p:cNvPicPr>
            <p:nvPr/>
          </p:nvPicPr>
          <p:blipFill>
            <a:blip r:embed="rId3"/>
            <a:stretch>
              <a:fillRect/>
            </a:stretch>
          </p:blipFill>
          <p:spPr>
            <a:xfrm>
              <a:off x="2342400" y="5337600"/>
              <a:ext cx="4480000" cy="1280000"/>
            </a:xfrm>
            <a:prstGeom prst="rect">
              <a:avLst/>
            </a:prstGeom>
          </p:spPr>
        </p:pic>
      </p:grpSp>
      <p:grpSp>
        <p:nvGrpSpPr>
          <p:cNvPr id="4" name="PPStackFrame#4"/>
          <p:cNvGrpSpPr/>
          <p:nvPr/>
        </p:nvGrpSpPr>
        <p:grpSpPr>
          <a:xfrm>
            <a:off x="256000" y="1088000"/>
            <a:ext cx="8524800" cy="2764800"/>
            <a:chOff x="256000" y="1088000"/>
            <a:chExt cx="8524800" cy="2764800"/>
          </a:xfrm>
        </p:grpSpPr>
        <p:sp>
          <p:nvSpPr>
            <p:cNvPr id="5" name="PPRect#5"/>
            <p:cNvSpPr/>
            <p:nvPr/>
          </p:nvSpPr>
          <p:spPr bwMode="auto">
            <a:xfrm>
              <a:off x="256000" y="1088000"/>
              <a:ext cx="8524800" cy="256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pic>
          <p:nvPicPr>
            <p:cNvPr id="7" name="PPCodeImage#7" descr="image7.png"/>
            <p:cNvPicPr>
              <a:picLocks noChangeAspect="1"/>
            </p:cNvPicPr>
            <p:nvPr/>
          </p:nvPicPr>
          <p:blipFill>
            <a:blip r:embed="rId4"/>
            <a:stretch>
              <a:fillRect/>
            </a:stretch>
          </p:blipFill>
          <p:spPr>
            <a:xfrm>
              <a:off x="256000" y="1088000"/>
              <a:ext cx="8512000" cy="2547200"/>
            </a:xfrm>
            <a:prstGeom prst="rect">
              <a:avLst/>
            </a:prstGeom>
          </p:spPr>
        </p:pic>
        <p:sp>
          <p:nvSpPr>
            <p:cNvPr id="6" name="PPRect#6"/>
            <p:cNvSpPr/>
            <p:nvPr/>
          </p:nvSpPr>
          <p:spPr bwMode="auto">
            <a:xfrm>
              <a:off x="256000" y="1088000"/>
              <a:ext cx="8524800" cy="2560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8" name="n"/>
            <p:cNvGrpSpPr/>
            <p:nvPr/>
          </p:nvGrpSpPr>
          <p:grpSpPr>
            <a:xfrm>
              <a:off x="6835200" y="2905600"/>
              <a:ext cx="896000" cy="665600"/>
              <a:chOff x="6835200" y="2905600"/>
              <a:chExt cx="896000" cy="665600"/>
            </a:xfrm>
          </p:grpSpPr>
          <p:sp>
            <p:nvSpPr>
              <p:cNvPr id="9" name="PPRect#9"/>
              <p:cNvSpPr/>
              <p:nvPr/>
            </p:nvSpPr>
            <p:spPr bwMode="auto">
              <a:xfrm>
                <a:off x="68352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0" name="PPRect#10"/>
              <p:cNvSpPr/>
              <p:nvPr/>
            </p:nvSpPr>
            <p:spPr bwMode="auto">
              <a:xfrm>
                <a:off x="68352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1" name="PPTextBox#11"/>
              <p:cNvSpPr/>
              <p:nvPr/>
            </p:nvSpPr>
            <p:spPr bwMode="auto">
              <a:xfrm>
                <a:off x="6848000" y="29056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n</a:t>
                </a:r>
              </a:p>
            </p:txBody>
          </p:sp>
        </p:grpSp>
        <p:grpSp>
          <p:nvGrpSpPr>
            <p:cNvPr id="12" name="result"/>
            <p:cNvGrpSpPr/>
            <p:nvPr/>
          </p:nvGrpSpPr>
          <p:grpSpPr>
            <a:xfrm>
              <a:off x="7808000" y="2905600"/>
              <a:ext cx="896000" cy="665600"/>
              <a:chOff x="7808000" y="2905600"/>
              <a:chExt cx="896000" cy="665600"/>
            </a:xfrm>
          </p:grpSpPr>
          <p:sp>
            <p:nvSpPr>
              <p:cNvPr id="13" name="PPRect#13"/>
              <p:cNvSpPr/>
              <p:nvPr/>
            </p:nvSpPr>
            <p:spPr bwMode="auto">
              <a:xfrm>
                <a:off x="78080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4" name="PPRect#14"/>
              <p:cNvSpPr/>
              <p:nvPr/>
            </p:nvSpPr>
            <p:spPr bwMode="auto">
              <a:xfrm>
                <a:off x="78080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5" name="PPTextBox#15"/>
              <p:cNvSpPr/>
              <p:nvPr/>
            </p:nvSpPr>
            <p:spPr bwMode="auto">
              <a:xfrm>
                <a:off x="7820800" y="2905600"/>
                <a:ext cx="8832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result</a:t>
                </a:r>
              </a:p>
            </p:txBody>
          </p:sp>
        </p:grpSp>
      </p:grpSp>
      <p:sp>
        <p:nvSpPr>
          <p:cNvPr id="16" name="PPRect#16"/>
          <p:cNvSpPr/>
          <p:nvPr/>
        </p:nvSpPr>
        <p:spPr bwMode="auto">
          <a:xfrm>
            <a:off x="742400" y="1395200"/>
            <a:ext cx="1894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7" name="PPRect#17"/>
          <p:cNvSpPr/>
          <p:nvPr/>
        </p:nvSpPr>
        <p:spPr bwMode="auto">
          <a:xfrm>
            <a:off x="6860800" y="32128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1729</a:t>
            </a:r>
          </a:p>
        </p:txBody>
      </p:sp>
      <p:sp>
        <p:nvSpPr>
          <p:cNvPr id="18" name="PPRect#18"/>
          <p:cNvSpPr/>
          <p:nvPr/>
        </p:nvSpPr>
        <p:spPr bwMode="auto">
          <a:xfrm>
            <a:off x="742400" y="1676800"/>
            <a:ext cx="3584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9" name="PPRect#19"/>
          <p:cNvSpPr/>
          <p:nvPr/>
        </p:nvSpPr>
        <p:spPr bwMode="auto">
          <a:xfrm>
            <a:off x="2572800" y="1676800"/>
            <a:ext cx="1587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54" name="PPRect#54"/>
          <p:cNvSpPr/>
          <p:nvPr/>
        </p:nvSpPr>
        <p:spPr bwMode="auto">
          <a:xfrm>
            <a:off x="742400" y="1958400"/>
            <a:ext cx="66816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53" name="PPRect#53"/>
          <p:cNvSpPr/>
          <p:nvPr/>
        </p:nvSpPr>
        <p:spPr bwMode="auto">
          <a:xfrm>
            <a:off x="7833600" y="32128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dirty="0">
                <a:solidFill>
                  <a:srgbClr val="000000"/>
                </a:solidFill>
                <a:latin typeface="Courier New" pitchFamily="84" charset="0"/>
              </a:rPr>
              <a:t>19</a:t>
            </a:r>
          </a:p>
        </p:txBody>
      </p:sp>
      <p:grpSp>
        <p:nvGrpSpPr>
          <p:cNvPr id="20" name="PPStackFrame#20"/>
          <p:cNvGrpSpPr/>
          <p:nvPr/>
        </p:nvGrpSpPr>
        <p:grpSpPr>
          <a:xfrm>
            <a:off x="384000" y="1395200"/>
            <a:ext cx="8524800" cy="2764800"/>
            <a:chOff x="384000" y="1395200"/>
            <a:chExt cx="8524800" cy="2764800"/>
          </a:xfrm>
        </p:grpSpPr>
        <p:sp>
          <p:nvSpPr>
            <p:cNvPr id="21" name="PPRect#21"/>
            <p:cNvSpPr/>
            <p:nvPr/>
          </p:nvSpPr>
          <p:spPr bwMode="auto">
            <a:xfrm>
              <a:off x="384000" y="1395200"/>
              <a:ext cx="8524800" cy="256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pic>
          <p:nvPicPr>
            <p:cNvPr id="23" name="PPCodeImage#23" descr="image23.png"/>
            <p:cNvPicPr>
              <a:picLocks noChangeAspect="1"/>
            </p:cNvPicPr>
            <p:nvPr/>
          </p:nvPicPr>
          <p:blipFill>
            <a:blip r:embed="rId5"/>
            <a:stretch>
              <a:fillRect/>
            </a:stretch>
          </p:blipFill>
          <p:spPr>
            <a:xfrm>
              <a:off x="384000" y="1395200"/>
              <a:ext cx="8512000" cy="2547200"/>
            </a:xfrm>
            <a:prstGeom prst="rect">
              <a:avLst/>
            </a:prstGeom>
          </p:spPr>
        </p:pic>
        <p:sp>
          <p:nvSpPr>
            <p:cNvPr id="22" name="PPRect#22"/>
            <p:cNvSpPr/>
            <p:nvPr/>
          </p:nvSpPr>
          <p:spPr bwMode="auto">
            <a:xfrm>
              <a:off x="384000" y="1395200"/>
              <a:ext cx="8524800" cy="2560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24" name="n"/>
            <p:cNvGrpSpPr/>
            <p:nvPr/>
          </p:nvGrpSpPr>
          <p:grpSpPr>
            <a:xfrm>
              <a:off x="6963200" y="3212800"/>
              <a:ext cx="896000" cy="665600"/>
              <a:chOff x="6963200" y="3212800"/>
              <a:chExt cx="896000" cy="665600"/>
            </a:xfrm>
          </p:grpSpPr>
          <p:sp>
            <p:nvSpPr>
              <p:cNvPr id="25" name="PPRect#25"/>
              <p:cNvSpPr/>
              <p:nvPr/>
            </p:nvSpPr>
            <p:spPr bwMode="auto">
              <a:xfrm>
                <a:off x="6963200" y="3494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26" name="PPRect#26"/>
              <p:cNvSpPr/>
              <p:nvPr/>
            </p:nvSpPr>
            <p:spPr bwMode="auto">
              <a:xfrm>
                <a:off x="6963200" y="3494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27" name="PPTextBox#27"/>
              <p:cNvSpPr/>
              <p:nvPr/>
            </p:nvSpPr>
            <p:spPr bwMode="auto">
              <a:xfrm>
                <a:off x="6976000" y="32128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n</a:t>
                </a:r>
              </a:p>
            </p:txBody>
          </p:sp>
        </p:grpSp>
        <p:grpSp>
          <p:nvGrpSpPr>
            <p:cNvPr id="28" name="sum"/>
            <p:cNvGrpSpPr/>
            <p:nvPr/>
          </p:nvGrpSpPr>
          <p:grpSpPr>
            <a:xfrm>
              <a:off x="7936000" y="3212800"/>
              <a:ext cx="896000" cy="665600"/>
              <a:chOff x="7936000" y="3212800"/>
              <a:chExt cx="896000" cy="665600"/>
            </a:xfrm>
          </p:grpSpPr>
          <p:sp>
            <p:nvSpPr>
              <p:cNvPr id="29" name="PPRect#29"/>
              <p:cNvSpPr/>
              <p:nvPr/>
            </p:nvSpPr>
            <p:spPr bwMode="auto">
              <a:xfrm>
                <a:off x="7936000" y="3494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30" name="PPRect#30"/>
              <p:cNvSpPr/>
              <p:nvPr/>
            </p:nvSpPr>
            <p:spPr bwMode="auto">
              <a:xfrm>
                <a:off x="7936000" y="3494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31" name="PPTextBox#31"/>
              <p:cNvSpPr/>
              <p:nvPr/>
            </p:nvSpPr>
            <p:spPr bwMode="auto">
              <a:xfrm>
                <a:off x="7948800" y="3212800"/>
                <a:ext cx="4608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sum</a:t>
                </a:r>
              </a:p>
            </p:txBody>
          </p:sp>
        </p:grpSp>
      </p:grpSp>
      <p:sp>
        <p:nvSpPr>
          <p:cNvPr id="32" name="PPRect#32"/>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1729</a:t>
            </a:r>
          </a:p>
        </p:txBody>
      </p:sp>
      <p:sp>
        <p:nvSpPr>
          <p:cNvPr id="33" name="PPRect#33"/>
          <p:cNvSpPr/>
          <p:nvPr/>
        </p:nvSpPr>
        <p:spPr bwMode="auto">
          <a:xfrm>
            <a:off x="870400" y="1702400"/>
            <a:ext cx="17536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34" name="PPRect#34"/>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0</a:t>
            </a:r>
          </a:p>
        </p:txBody>
      </p:sp>
      <p:sp>
        <p:nvSpPr>
          <p:cNvPr id="35" name="PPRect#35"/>
          <p:cNvSpPr/>
          <p:nvPr/>
        </p:nvSpPr>
        <p:spPr bwMode="auto">
          <a:xfrm>
            <a:off x="870400" y="1984000"/>
            <a:ext cx="2176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36" name="PPRect#36"/>
          <p:cNvSpPr/>
          <p:nvPr/>
        </p:nvSpPr>
        <p:spPr bwMode="auto">
          <a:xfrm>
            <a:off x="1292800" y="2265600"/>
            <a:ext cx="2035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37" name="PPRect#37"/>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9</a:t>
            </a:r>
          </a:p>
        </p:txBody>
      </p:sp>
      <p:sp>
        <p:nvSpPr>
          <p:cNvPr id="38" name="PPRect#38"/>
          <p:cNvSpPr/>
          <p:nvPr/>
        </p:nvSpPr>
        <p:spPr bwMode="auto">
          <a:xfrm>
            <a:off x="1292800" y="2547200"/>
            <a:ext cx="3302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39" name="PPRect#39"/>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172</a:t>
            </a:r>
          </a:p>
        </p:txBody>
      </p:sp>
      <p:sp>
        <p:nvSpPr>
          <p:cNvPr id="40" name="PPRect#40"/>
          <p:cNvSpPr/>
          <p:nvPr/>
        </p:nvSpPr>
        <p:spPr bwMode="auto">
          <a:xfrm>
            <a:off x="1292800" y="2265600"/>
            <a:ext cx="2035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1" name="PPRect#41"/>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11</a:t>
            </a:r>
          </a:p>
        </p:txBody>
      </p:sp>
      <p:sp>
        <p:nvSpPr>
          <p:cNvPr id="42" name="PPRect#42"/>
          <p:cNvSpPr/>
          <p:nvPr/>
        </p:nvSpPr>
        <p:spPr bwMode="auto">
          <a:xfrm>
            <a:off x="1292800" y="2547200"/>
            <a:ext cx="3302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3" name="PPRect#43"/>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17</a:t>
            </a:r>
          </a:p>
        </p:txBody>
      </p:sp>
      <p:sp>
        <p:nvSpPr>
          <p:cNvPr id="44" name="PPRect#44"/>
          <p:cNvSpPr/>
          <p:nvPr/>
        </p:nvSpPr>
        <p:spPr bwMode="auto">
          <a:xfrm>
            <a:off x="1292800" y="2265600"/>
            <a:ext cx="2035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5" name="PPRect#45"/>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18</a:t>
            </a:r>
          </a:p>
        </p:txBody>
      </p:sp>
      <p:sp>
        <p:nvSpPr>
          <p:cNvPr id="46" name="PPRect#46"/>
          <p:cNvSpPr/>
          <p:nvPr/>
        </p:nvSpPr>
        <p:spPr bwMode="auto">
          <a:xfrm>
            <a:off x="1292800" y="2547200"/>
            <a:ext cx="3302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7" name="PPRect#47"/>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a:t>
            </a:r>
          </a:p>
        </p:txBody>
      </p:sp>
      <p:sp>
        <p:nvSpPr>
          <p:cNvPr id="48" name="PPRect#48"/>
          <p:cNvSpPr/>
          <p:nvPr/>
        </p:nvSpPr>
        <p:spPr bwMode="auto">
          <a:xfrm>
            <a:off x="1292800" y="2265600"/>
            <a:ext cx="2035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9" name="PPRect#49"/>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dirty="0">
                <a:solidFill>
                  <a:srgbClr val="000000"/>
                </a:solidFill>
                <a:latin typeface="Courier New" pitchFamily="84" charset="0"/>
              </a:rPr>
              <a:t>19</a:t>
            </a:r>
          </a:p>
        </p:txBody>
      </p:sp>
      <p:sp>
        <p:nvSpPr>
          <p:cNvPr id="50" name="PPRect#50"/>
          <p:cNvSpPr/>
          <p:nvPr/>
        </p:nvSpPr>
        <p:spPr bwMode="auto">
          <a:xfrm>
            <a:off x="1292800" y="2547200"/>
            <a:ext cx="3302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51" name="PPRect#51"/>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0</a:t>
            </a:r>
          </a:p>
        </p:txBody>
      </p:sp>
      <p:sp>
        <p:nvSpPr>
          <p:cNvPr id="52" name="PPRect#52"/>
          <p:cNvSpPr/>
          <p:nvPr/>
        </p:nvSpPr>
        <p:spPr bwMode="auto">
          <a:xfrm>
            <a:off x="870400" y="3110400"/>
            <a:ext cx="1612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55" name="PPTextBox#55"/>
          <p:cNvSpPr/>
          <p:nvPr/>
        </p:nvSpPr>
        <p:spPr bwMode="auto">
          <a:xfrm>
            <a:off x="2380800" y="5606400"/>
            <a:ext cx="2191200" cy="261000"/>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digitSum(1729) = 19</a:t>
            </a:r>
          </a:p>
        </p:txBody>
      </p:sp>
      <p:grpSp>
        <p:nvGrpSpPr>
          <p:cNvPr id="73" name="Group 72"/>
          <p:cNvGrpSpPr/>
          <p:nvPr/>
        </p:nvGrpSpPr>
        <p:grpSpPr>
          <a:xfrm>
            <a:off x="0" y="990599"/>
            <a:ext cx="9144000" cy="3187705"/>
            <a:chOff x="0" y="990599"/>
            <a:chExt cx="9144000" cy="3187705"/>
          </a:xfrm>
        </p:grpSpPr>
        <p:sp useBgFill="1">
          <p:nvSpPr>
            <p:cNvPr id="71" name="PPRect#2"/>
            <p:cNvSpPr/>
            <p:nvPr/>
          </p:nvSpPr>
          <p:spPr bwMode="auto">
            <a:xfrm>
              <a:off x="0" y="990599"/>
              <a:ext cx="9144000" cy="3187705"/>
            </a:xfrm>
            <a:prstGeom prst="rect">
              <a:avLst/>
            </a:prstGeom>
            <a:ln w="12800" cap="flat" cmpd="sng" algn="ctr">
              <a:no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grpSp>
          <p:nvGrpSpPr>
            <p:cNvPr id="72" name="Group 71"/>
            <p:cNvGrpSpPr/>
            <p:nvPr/>
          </p:nvGrpSpPr>
          <p:grpSpPr>
            <a:xfrm>
              <a:off x="256000" y="1088000"/>
              <a:ext cx="8524800" cy="2764800"/>
              <a:chOff x="381000" y="4245600"/>
              <a:chExt cx="8524800" cy="2764800"/>
            </a:xfrm>
          </p:grpSpPr>
          <p:grpSp>
            <p:nvGrpSpPr>
              <p:cNvPr id="57" name="PPStackFrame#4"/>
              <p:cNvGrpSpPr/>
              <p:nvPr/>
            </p:nvGrpSpPr>
            <p:grpSpPr>
              <a:xfrm>
                <a:off x="381000" y="4245600"/>
                <a:ext cx="8524800" cy="2764800"/>
                <a:chOff x="256000" y="1088000"/>
                <a:chExt cx="8524800" cy="2764800"/>
              </a:xfrm>
            </p:grpSpPr>
            <p:sp>
              <p:nvSpPr>
                <p:cNvPr id="58" name="PPRect#5"/>
                <p:cNvSpPr/>
                <p:nvPr/>
              </p:nvSpPr>
              <p:spPr bwMode="auto">
                <a:xfrm>
                  <a:off x="256000" y="1088000"/>
                  <a:ext cx="8524800" cy="256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pic>
              <p:nvPicPr>
                <p:cNvPr id="59" name="PPCodeImage#7" descr="image7.png"/>
                <p:cNvPicPr>
                  <a:picLocks noChangeAspect="1"/>
                </p:cNvPicPr>
                <p:nvPr/>
              </p:nvPicPr>
              <p:blipFill>
                <a:blip r:embed="rId4"/>
                <a:stretch>
                  <a:fillRect/>
                </a:stretch>
              </p:blipFill>
              <p:spPr>
                <a:xfrm>
                  <a:off x="256000" y="1088000"/>
                  <a:ext cx="8512000" cy="2547200"/>
                </a:xfrm>
                <a:prstGeom prst="rect">
                  <a:avLst/>
                </a:prstGeom>
              </p:spPr>
            </p:pic>
            <p:sp>
              <p:nvSpPr>
                <p:cNvPr id="60" name="PPRect#6"/>
                <p:cNvSpPr/>
                <p:nvPr/>
              </p:nvSpPr>
              <p:spPr bwMode="auto">
                <a:xfrm>
                  <a:off x="256000" y="1088000"/>
                  <a:ext cx="8524800" cy="2560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61" name="n"/>
                <p:cNvGrpSpPr/>
                <p:nvPr/>
              </p:nvGrpSpPr>
              <p:grpSpPr>
                <a:xfrm>
                  <a:off x="6835200" y="2905600"/>
                  <a:ext cx="896000" cy="665600"/>
                  <a:chOff x="6835200" y="2905600"/>
                  <a:chExt cx="896000" cy="665600"/>
                </a:xfrm>
              </p:grpSpPr>
              <p:sp>
                <p:nvSpPr>
                  <p:cNvPr id="66" name="PPRect#9"/>
                  <p:cNvSpPr/>
                  <p:nvPr/>
                </p:nvSpPr>
                <p:spPr bwMode="auto">
                  <a:xfrm>
                    <a:off x="68352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67" name="PPRect#10"/>
                  <p:cNvSpPr/>
                  <p:nvPr/>
                </p:nvSpPr>
                <p:spPr bwMode="auto">
                  <a:xfrm>
                    <a:off x="68352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68" name="PPTextBox#11"/>
                  <p:cNvSpPr/>
                  <p:nvPr/>
                </p:nvSpPr>
                <p:spPr bwMode="auto">
                  <a:xfrm>
                    <a:off x="6848000" y="29056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n</a:t>
                    </a:r>
                  </a:p>
                </p:txBody>
              </p:sp>
            </p:grpSp>
            <p:grpSp>
              <p:nvGrpSpPr>
                <p:cNvPr id="62" name="result"/>
                <p:cNvGrpSpPr/>
                <p:nvPr/>
              </p:nvGrpSpPr>
              <p:grpSpPr>
                <a:xfrm>
                  <a:off x="7808000" y="2905600"/>
                  <a:ext cx="896000" cy="665600"/>
                  <a:chOff x="7808000" y="2905600"/>
                  <a:chExt cx="896000" cy="665600"/>
                </a:xfrm>
              </p:grpSpPr>
              <p:sp>
                <p:nvSpPr>
                  <p:cNvPr id="63" name="PPRect#13"/>
                  <p:cNvSpPr/>
                  <p:nvPr/>
                </p:nvSpPr>
                <p:spPr bwMode="auto">
                  <a:xfrm>
                    <a:off x="78080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64" name="PPRect#14"/>
                  <p:cNvSpPr/>
                  <p:nvPr/>
                </p:nvSpPr>
                <p:spPr bwMode="auto">
                  <a:xfrm>
                    <a:off x="78080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65" name="PPTextBox#15"/>
                  <p:cNvSpPr/>
                  <p:nvPr/>
                </p:nvSpPr>
                <p:spPr bwMode="auto">
                  <a:xfrm>
                    <a:off x="7820800" y="2905600"/>
                    <a:ext cx="8832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result</a:t>
                    </a:r>
                  </a:p>
                </p:txBody>
              </p:sp>
            </p:grpSp>
          </p:grpSp>
          <p:sp>
            <p:nvSpPr>
              <p:cNvPr id="69" name="PPRect#49"/>
              <p:cNvSpPr/>
              <p:nvPr/>
            </p:nvSpPr>
            <p:spPr bwMode="auto">
              <a:xfrm>
                <a:off x="7948540" y="636875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dirty="0">
                    <a:solidFill>
                      <a:srgbClr val="000000"/>
                    </a:solidFill>
                    <a:latin typeface="Courier New" pitchFamily="84" charset="0"/>
                  </a:rPr>
                  <a:t>19</a:t>
                </a:r>
              </a:p>
            </p:txBody>
          </p:sp>
          <p:sp>
            <p:nvSpPr>
              <p:cNvPr id="70" name="PPRect#49"/>
              <p:cNvSpPr/>
              <p:nvPr/>
            </p:nvSpPr>
            <p:spPr bwMode="auto">
              <a:xfrm>
                <a:off x="6981680" y="636875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dirty="0">
                    <a:solidFill>
                      <a:srgbClr val="000000"/>
                    </a:solidFill>
                    <a:latin typeface="Courier New" pitchFamily="84" charset="0"/>
                  </a:rPr>
                  <a:t>1729</a:t>
                </a:r>
              </a:p>
            </p:txBody>
          </p:sp>
        </p:grpSp>
      </p:grpSp>
      <p:sp>
        <p:nvSpPr>
          <p:cNvPr id="74" name="Slide Number Placeholder 73"/>
          <p:cNvSpPr>
            <a:spLocks noGrp="1"/>
          </p:cNvSpPr>
          <p:nvPr>
            <p:ph type="sldNum" sz="quarter" idx="12"/>
          </p:nvPr>
        </p:nvSpPr>
        <p:spPr/>
        <p:txBody>
          <a:bodyPr/>
          <a:lstStyle/>
          <a:p>
            <a:pPr>
              <a:defRPr/>
            </a:pPr>
            <a:fld id="{7F4B1FAA-A740-404F-BBC5-7C153B666279}" type="slidenum">
              <a:rPr lang="en-US" smtClean="0"/>
              <a:pPr>
                <a:defRPr/>
              </a:pPr>
              <a:t>47</a:t>
            </a:fld>
            <a:endParaRPr lang="en-US"/>
          </a:p>
        </p:txBody>
      </p:sp>
    </p:spTree>
    <p:extLst>
      <p:ext uri="{BB962C8B-B14F-4D97-AF65-F5344CB8AC3E}">
        <p14:creationId xmlns:p14="http://schemas.microsoft.com/office/powerpoint/2010/main" val="38060417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9"/>
                                        </p:tgtEl>
                                        <p:attrNameLst>
                                          <p:attrName>style.visibility</p:attrName>
                                        </p:attrNameLst>
                                      </p:cBhvr>
                                      <p:to>
                                        <p:strVal val="hidden"/>
                                      </p:to>
                                    </p:set>
                                  </p:childTnLst>
                                </p:cTn>
                              </p:par>
                            </p:childTnLst>
                          </p:cTn>
                        </p:par>
                        <p:par>
                          <p:cTn id="28" fill="hold">
                            <p:stCondLst>
                              <p:cond delay="0"/>
                            </p:stCondLst>
                            <p:childTnLst>
                              <p:par>
                                <p:cTn id="29" presetID="2" presetClass="entr" presetSubtype="6"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3"/>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35"/>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3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36"/>
                                        </p:tgtEl>
                                        <p:attrNameLst>
                                          <p:attrName>style.visibility</p:attrName>
                                        </p:attrNameLst>
                                      </p:cBhvr>
                                      <p:to>
                                        <p:strVal val="hidden"/>
                                      </p:to>
                                    </p:set>
                                  </p:childTnLst>
                                </p:cTn>
                              </p:par>
                            </p:childTnLst>
                          </p:cTn>
                        </p:par>
                        <p:par>
                          <p:cTn id="60" fill="hold">
                            <p:stCondLst>
                              <p:cond delay="0"/>
                            </p:stCondLst>
                            <p:childTnLst>
                              <p:par>
                                <p:cTn id="61" presetID="1" presetClass="entr" presetSubtype="0"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34"/>
                                        </p:tgtEl>
                                        <p:attrNameLst>
                                          <p:attrName>style.visibility</p:attrName>
                                        </p:attrNameLst>
                                      </p:cBhvr>
                                      <p:to>
                                        <p:strVal val="hidden"/>
                                      </p:to>
                                    </p:set>
                                  </p:childTnLst>
                                </p:cTn>
                              </p:par>
                            </p:childTnLst>
                          </p:cTn>
                        </p:par>
                        <p:par>
                          <p:cTn id="65" fill="hold">
                            <p:stCondLst>
                              <p:cond delay="0"/>
                            </p:stCondLst>
                            <p:childTnLst>
                              <p:par>
                                <p:cTn id="66" presetID="1" presetClass="entr" presetSubtype="0" fill="hold" nodeType="afterEffect">
                                  <p:stCondLst>
                                    <p:cond delay="0"/>
                                  </p:stCondLst>
                                  <p:childTnLst>
                                    <p:set>
                                      <p:cBhvr>
                                        <p:cTn id="67" dur="1" fill="hold">
                                          <p:stCondLst>
                                            <p:cond delay="0"/>
                                          </p:stCondLst>
                                        </p:cTn>
                                        <p:tgtEl>
                                          <p:spTgt spid="3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38"/>
                                        </p:tgtEl>
                                        <p:attrNameLst>
                                          <p:attrName>style.visibility</p:attrName>
                                        </p:attrNameLst>
                                      </p:cBhvr>
                                      <p:to>
                                        <p:strVal val="hidden"/>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32"/>
                                        </p:tgtEl>
                                        <p:attrNameLst>
                                          <p:attrName>style.visibility</p:attrName>
                                        </p:attrNameLst>
                                      </p:cBhvr>
                                      <p:to>
                                        <p:strVal val="hidden"/>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4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nodeType="clickEffect">
                                  <p:stCondLst>
                                    <p:cond delay="0"/>
                                  </p:stCondLst>
                                  <p:childTnLst>
                                    <p:set>
                                      <p:cBhvr>
                                        <p:cTn id="83" dur="1" fill="hold">
                                          <p:stCondLst>
                                            <p:cond delay="0"/>
                                          </p:stCondLst>
                                        </p:cTn>
                                        <p:tgtEl>
                                          <p:spTgt spid="40"/>
                                        </p:tgtEl>
                                        <p:attrNameLst>
                                          <p:attrName>style.visibility</p:attrName>
                                        </p:attrNameLst>
                                      </p:cBhvr>
                                      <p:to>
                                        <p:strVal val="hidden"/>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37"/>
                                        </p:tgtEl>
                                        <p:attrNameLst>
                                          <p:attrName>style.visibility</p:attrName>
                                        </p:attrNameLst>
                                      </p:cBhvr>
                                      <p:to>
                                        <p:strVal val="hidden"/>
                                      </p:to>
                                    </p:set>
                                  </p:childTnLst>
                                </p:cTn>
                              </p:par>
                            </p:childTnLst>
                          </p:cTn>
                        </p:par>
                        <p:par>
                          <p:cTn id="89" fill="hold">
                            <p:stCondLst>
                              <p:cond delay="0"/>
                            </p:stCondLst>
                            <p:childTnLst>
                              <p:par>
                                <p:cTn id="90" presetID="1" presetClass="entr" presetSubtype="0" fill="hold" nodeType="afterEffect">
                                  <p:stCondLst>
                                    <p:cond delay="0"/>
                                  </p:stCondLst>
                                  <p:childTnLst>
                                    <p:set>
                                      <p:cBhvr>
                                        <p:cTn id="91" dur="1" fill="hold">
                                          <p:stCondLst>
                                            <p:cond delay="0"/>
                                          </p:stCondLst>
                                        </p:cTn>
                                        <p:tgtEl>
                                          <p:spTgt spid="4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nodeType="clickEffect">
                                  <p:stCondLst>
                                    <p:cond delay="0"/>
                                  </p:stCondLst>
                                  <p:childTnLst>
                                    <p:set>
                                      <p:cBhvr>
                                        <p:cTn id="95" dur="1" fill="hold">
                                          <p:stCondLst>
                                            <p:cond delay="0"/>
                                          </p:stCondLst>
                                        </p:cTn>
                                        <p:tgtEl>
                                          <p:spTgt spid="42"/>
                                        </p:tgtEl>
                                        <p:attrNameLst>
                                          <p:attrName>style.visibility</p:attrName>
                                        </p:attrNameLst>
                                      </p:cBhvr>
                                      <p:to>
                                        <p:strVal val="hidden"/>
                                      </p:to>
                                    </p:set>
                                  </p:childTnLst>
                                </p:cTn>
                              </p:par>
                            </p:childTnLst>
                          </p:cTn>
                        </p:par>
                        <p:par>
                          <p:cTn id="96" fill="hold">
                            <p:stCondLst>
                              <p:cond delay="0"/>
                            </p:stCondLst>
                            <p:childTnLst>
                              <p:par>
                                <p:cTn id="97" presetID="1" presetClass="entr" presetSubtype="0" fill="hold" nodeType="afterEffect">
                                  <p:stCondLst>
                                    <p:cond delay="0"/>
                                  </p:stCondLst>
                                  <p:childTnLst>
                                    <p:set>
                                      <p:cBhvr>
                                        <p:cTn id="98" dur="1" fill="hold">
                                          <p:stCondLst>
                                            <p:cond delay="0"/>
                                          </p:stCondLst>
                                        </p:cTn>
                                        <p:tgtEl>
                                          <p:spTgt spid="43"/>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39"/>
                                        </p:tgtEl>
                                        <p:attrNameLst>
                                          <p:attrName>style.visibility</p:attrName>
                                        </p:attrNameLst>
                                      </p:cBhvr>
                                      <p:to>
                                        <p:strVal val="hidden"/>
                                      </p:to>
                                    </p:set>
                                  </p:childTnLst>
                                </p:cTn>
                              </p:par>
                            </p:childTnLst>
                          </p:cTn>
                        </p:par>
                        <p:par>
                          <p:cTn id="101" fill="hold">
                            <p:stCondLst>
                              <p:cond delay="0"/>
                            </p:stCondLst>
                            <p:childTnLst>
                              <p:par>
                                <p:cTn id="102" presetID="1" presetClass="entr" presetSubtype="0" fill="hold" nodeType="afterEffect">
                                  <p:stCondLst>
                                    <p:cond delay="0"/>
                                  </p:stCondLst>
                                  <p:childTnLst>
                                    <p:set>
                                      <p:cBhvr>
                                        <p:cTn id="103" dur="1" fill="hold">
                                          <p:stCondLst>
                                            <p:cond delay="0"/>
                                          </p:stCondLst>
                                        </p:cTn>
                                        <p:tgtEl>
                                          <p:spTgt spid="44"/>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44"/>
                                        </p:tgtEl>
                                        <p:attrNameLst>
                                          <p:attrName>style.visibility</p:attrName>
                                        </p:attrNameLst>
                                      </p:cBhvr>
                                      <p:to>
                                        <p:strVal val="hidden"/>
                                      </p:to>
                                    </p:set>
                                  </p:childTnLst>
                                </p:cTn>
                              </p:par>
                            </p:childTnLst>
                          </p:cTn>
                        </p:par>
                        <p:par>
                          <p:cTn id="108" fill="hold">
                            <p:stCondLst>
                              <p:cond delay="0"/>
                            </p:stCondLst>
                            <p:childTnLst>
                              <p:par>
                                <p:cTn id="109" presetID="1" presetClass="entr" presetSubtype="0" fill="hold" nodeType="after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41"/>
                                        </p:tgtEl>
                                        <p:attrNameLst>
                                          <p:attrName>style.visibility</p:attrName>
                                        </p:attrNameLst>
                                      </p:cBhvr>
                                      <p:to>
                                        <p:strVal val="hidden"/>
                                      </p:to>
                                    </p:set>
                                  </p:childTnLst>
                                </p:cTn>
                              </p:par>
                            </p:childTnLst>
                          </p:cTn>
                        </p:par>
                        <p:par>
                          <p:cTn id="113" fill="hold">
                            <p:stCondLst>
                              <p:cond delay="0"/>
                            </p:stCondLst>
                            <p:childTnLst>
                              <p:par>
                                <p:cTn id="114" presetID="1" presetClass="entr" presetSubtype="0" fill="hold" nodeType="afterEffect">
                                  <p:stCondLst>
                                    <p:cond delay="0"/>
                                  </p:stCondLst>
                                  <p:childTnLst>
                                    <p:set>
                                      <p:cBhvr>
                                        <p:cTn id="115" dur="1" fill="hold">
                                          <p:stCondLst>
                                            <p:cond delay="0"/>
                                          </p:stCondLst>
                                        </p:cTn>
                                        <p:tgtEl>
                                          <p:spTgt spid="46"/>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0"/>
                                          </p:stCondLst>
                                        </p:cTn>
                                        <p:tgtEl>
                                          <p:spTgt spid="46"/>
                                        </p:tgtEl>
                                        <p:attrNameLst>
                                          <p:attrName>style.visibility</p:attrName>
                                        </p:attrNameLst>
                                      </p:cBhvr>
                                      <p:to>
                                        <p:strVal val="hidden"/>
                                      </p:to>
                                    </p:set>
                                  </p:childTnLst>
                                </p:cTn>
                              </p:par>
                            </p:childTnLst>
                          </p:cTn>
                        </p:par>
                        <p:par>
                          <p:cTn id="120" fill="hold">
                            <p:stCondLst>
                              <p:cond delay="0"/>
                            </p:stCondLst>
                            <p:childTnLst>
                              <p:par>
                                <p:cTn id="121" presetID="1" presetClass="entr" presetSubtype="0" fill="hold" nodeType="afterEffect">
                                  <p:stCondLst>
                                    <p:cond delay="0"/>
                                  </p:stCondLst>
                                  <p:childTnLst>
                                    <p:set>
                                      <p:cBhvr>
                                        <p:cTn id="122" dur="1" fill="hold">
                                          <p:stCondLst>
                                            <p:cond delay="0"/>
                                          </p:stCondLst>
                                        </p:cTn>
                                        <p:tgtEl>
                                          <p:spTgt spid="47"/>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43"/>
                                        </p:tgtEl>
                                        <p:attrNameLst>
                                          <p:attrName>style.visibility</p:attrName>
                                        </p:attrNameLst>
                                      </p:cBhvr>
                                      <p:to>
                                        <p:strVal val="hidden"/>
                                      </p:to>
                                    </p:set>
                                  </p:childTnLst>
                                </p:cTn>
                              </p:par>
                            </p:childTnLst>
                          </p:cTn>
                        </p:par>
                        <p:par>
                          <p:cTn id="125" fill="hold">
                            <p:stCondLst>
                              <p:cond delay="0"/>
                            </p:stCondLst>
                            <p:childTnLst>
                              <p:par>
                                <p:cTn id="126" presetID="1" presetClass="entr" presetSubtype="0" fill="hold" nodeType="afterEffect">
                                  <p:stCondLst>
                                    <p:cond delay="0"/>
                                  </p:stCondLst>
                                  <p:childTnLst>
                                    <p:set>
                                      <p:cBhvr>
                                        <p:cTn id="127" dur="1" fill="hold">
                                          <p:stCondLst>
                                            <p:cond delay="0"/>
                                          </p:stCondLst>
                                        </p:cTn>
                                        <p:tgtEl>
                                          <p:spTgt spid="4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nodeType="clickEffect">
                                  <p:stCondLst>
                                    <p:cond delay="0"/>
                                  </p:stCondLst>
                                  <p:childTnLst>
                                    <p:set>
                                      <p:cBhvr>
                                        <p:cTn id="131" dur="1" fill="hold">
                                          <p:stCondLst>
                                            <p:cond delay="0"/>
                                          </p:stCondLst>
                                        </p:cTn>
                                        <p:tgtEl>
                                          <p:spTgt spid="48"/>
                                        </p:tgtEl>
                                        <p:attrNameLst>
                                          <p:attrName>style.visibility</p:attrName>
                                        </p:attrNameLst>
                                      </p:cBhvr>
                                      <p:to>
                                        <p:strVal val="hidden"/>
                                      </p:to>
                                    </p:set>
                                  </p:childTnLst>
                                </p:cTn>
                              </p:par>
                            </p:childTnLst>
                          </p:cTn>
                        </p:par>
                        <p:par>
                          <p:cTn id="132" fill="hold">
                            <p:stCondLst>
                              <p:cond delay="0"/>
                            </p:stCondLst>
                            <p:childTnLst>
                              <p:par>
                                <p:cTn id="133" presetID="1" presetClass="entr" presetSubtype="0" fill="hold" nodeType="afterEffect">
                                  <p:stCondLst>
                                    <p:cond delay="0"/>
                                  </p:stCondLst>
                                  <p:childTnLst>
                                    <p:set>
                                      <p:cBhvr>
                                        <p:cTn id="134" dur="1" fill="hold">
                                          <p:stCondLst>
                                            <p:cond delay="0"/>
                                          </p:stCondLst>
                                        </p:cTn>
                                        <p:tgtEl>
                                          <p:spTgt spid="49"/>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45"/>
                                        </p:tgtEl>
                                        <p:attrNameLst>
                                          <p:attrName>style.visibility</p:attrName>
                                        </p:attrNameLst>
                                      </p:cBhvr>
                                      <p:to>
                                        <p:strVal val="hidden"/>
                                      </p:to>
                                    </p:set>
                                  </p:childTnLst>
                                </p:cTn>
                              </p:par>
                            </p:childTnLst>
                          </p:cTn>
                        </p:par>
                        <p:par>
                          <p:cTn id="137" fill="hold">
                            <p:stCondLst>
                              <p:cond delay="0"/>
                            </p:stCondLst>
                            <p:childTnLst>
                              <p:par>
                                <p:cTn id="138" presetID="1" presetClass="entr" presetSubtype="0" fill="hold" nodeType="afterEffect">
                                  <p:stCondLst>
                                    <p:cond delay="0"/>
                                  </p:stCondLst>
                                  <p:childTnLst>
                                    <p:set>
                                      <p:cBhvr>
                                        <p:cTn id="139" dur="1" fill="hold">
                                          <p:stCondLst>
                                            <p:cond delay="0"/>
                                          </p:stCondLst>
                                        </p:cTn>
                                        <p:tgtEl>
                                          <p:spTgt spid="50"/>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nodeType="clickEffect">
                                  <p:stCondLst>
                                    <p:cond delay="0"/>
                                  </p:stCondLst>
                                  <p:childTnLst>
                                    <p:set>
                                      <p:cBhvr>
                                        <p:cTn id="143" dur="1" fill="hold">
                                          <p:stCondLst>
                                            <p:cond delay="0"/>
                                          </p:stCondLst>
                                        </p:cTn>
                                        <p:tgtEl>
                                          <p:spTgt spid="50"/>
                                        </p:tgtEl>
                                        <p:attrNameLst>
                                          <p:attrName>style.visibility</p:attrName>
                                        </p:attrNameLst>
                                      </p:cBhvr>
                                      <p:to>
                                        <p:strVal val="hidden"/>
                                      </p:to>
                                    </p:set>
                                  </p:childTnLst>
                                </p:cTn>
                              </p:par>
                            </p:childTnLst>
                          </p:cTn>
                        </p:par>
                        <p:par>
                          <p:cTn id="144" fill="hold">
                            <p:stCondLst>
                              <p:cond delay="0"/>
                            </p:stCondLst>
                            <p:childTnLst>
                              <p:par>
                                <p:cTn id="145" presetID="1" presetClass="entr" presetSubtype="0" fill="hold" nodeType="afterEffect">
                                  <p:stCondLst>
                                    <p:cond delay="0"/>
                                  </p:stCondLst>
                                  <p:childTnLst>
                                    <p:set>
                                      <p:cBhvr>
                                        <p:cTn id="146" dur="1" fill="hold">
                                          <p:stCondLst>
                                            <p:cond delay="0"/>
                                          </p:stCondLst>
                                        </p:cTn>
                                        <p:tgtEl>
                                          <p:spTgt spid="51"/>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47"/>
                                        </p:tgtEl>
                                        <p:attrNameLst>
                                          <p:attrName>style.visibility</p:attrName>
                                        </p:attrNameLst>
                                      </p:cBhvr>
                                      <p:to>
                                        <p:strVal val="hidden"/>
                                      </p:to>
                                    </p:set>
                                  </p:childTnLst>
                                </p:cTn>
                              </p:par>
                            </p:childTnLst>
                          </p:cTn>
                        </p:par>
                        <p:par>
                          <p:cTn id="149" fill="hold">
                            <p:stCondLst>
                              <p:cond delay="0"/>
                            </p:stCondLst>
                            <p:childTnLst>
                              <p:par>
                                <p:cTn id="150" presetID="1" presetClass="entr" presetSubtype="0" fill="hold" nodeType="afterEffect">
                                  <p:stCondLst>
                                    <p:cond delay="0"/>
                                  </p:stCondLst>
                                  <p:childTnLst>
                                    <p:set>
                                      <p:cBhvr>
                                        <p:cTn id="151" dur="1" fill="hold">
                                          <p:stCondLst>
                                            <p:cond delay="0"/>
                                          </p:stCondLst>
                                        </p:cTn>
                                        <p:tgtEl>
                                          <p:spTgt spid="52"/>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xit" presetSubtype="0" fill="hold" nodeType="clickEffect">
                                  <p:stCondLst>
                                    <p:cond delay="0"/>
                                  </p:stCondLst>
                                  <p:childTnLst>
                                    <p:set>
                                      <p:cBhvr>
                                        <p:cTn id="155" dur="1" fill="hold">
                                          <p:stCondLst>
                                            <p:cond delay="0"/>
                                          </p:stCondLst>
                                        </p:cTn>
                                        <p:tgtEl>
                                          <p:spTgt spid="52"/>
                                        </p:tgtEl>
                                        <p:attrNameLst>
                                          <p:attrName>style.visibility</p:attrName>
                                        </p:attrNameLst>
                                      </p:cBhvr>
                                      <p:to>
                                        <p:strVal val="hidden"/>
                                      </p:to>
                                    </p:set>
                                  </p:childTnLst>
                                </p:cTn>
                              </p:par>
                            </p:childTnLst>
                          </p:cTn>
                        </p:par>
                        <p:par>
                          <p:cTn id="156" fill="hold">
                            <p:stCondLst>
                              <p:cond delay="0"/>
                            </p:stCondLst>
                            <p:childTnLst>
                              <p:par>
                                <p:cTn id="157" presetID="1" presetClass="exit" presetSubtype="0" fill="hold" nodeType="afterEffect">
                                  <p:stCondLst>
                                    <p:cond delay="0"/>
                                  </p:stCondLst>
                                  <p:childTnLst>
                                    <p:set>
                                      <p:cBhvr>
                                        <p:cTn id="158" dur="1" fill="hold">
                                          <p:stCondLst>
                                            <p:cond delay="0"/>
                                          </p:stCondLst>
                                        </p:cTn>
                                        <p:tgtEl>
                                          <p:spTgt spid="51"/>
                                        </p:tgtEl>
                                        <p:attrNameLst>
                                          <p:attrName>style.visibility</p:attrName>
                                        </p:attrNameLst>
                                      </p:cBhvr>
                                      <p:to>
                                        <p:strVal val="hidden"/>
                                      </p:to>
                                    </p:set>
                                  </p:childTnLst>
                                </p:cTn>
                              </p:par>
                            </p:childTnLst>
                          </p:cTn>
                        </p:par>
                        <p:par>
                          <p:cTn id="159" fill="hold">
                            <p:stCondLst>
                              <p:cond delay="0"/>
                            </p:stCondLst>
                            <p:childTnLst>
                              <p:par>
                                <p:cTn id="160" presetID="1" presetClass="exit" presetSubtype="0" fill="hold" nodeType="afterEffect">
                                  <p:stCondLst>
                                    <p:cond delay="0"/>
                                  </p:stCondLst>
                                  <p:childTnLst>
                                    <p:set>
                                      <p:cBhvr>
                                        <p:cTn id="161" dur="1" fill="hold">
                                          <p:stCondLst>
                                            <p:cond delay="0"/>
                                          </p:stCondLst>
                                        </p:cTn>
                                        <p:tgtEl>
                                          <p:spTgt spid="49"/>
                                        </p:tgtEl>
                                        <p:attrNameLst>
                                          <p:attrName>style.visibility</p:attrName>
                                        </p:attrNameLst>
                                      </p:cBhvr>
                                      <p:to>
                                        <p:strVal val="hidden"/>
                                      </p:to>
                                    </p:set>
                                  </p:childTnLst>
                                </p:cTn>
                              </p:par>
                            </p:childTnLst>
                          </p:cTn>
                        </p:par>
                        <p:par>
                          <p:cTn id="162" fill="hold">
                            <p:stCondLst>
                              <p:cond delay="0"/>
                            </p:stCondLst>
                            <p:childTnLst>
                              <p:par>
                                <p:cTn id="163" presetID="53" presetClass="exit" presetSubtype="0" fill="hold" nodeType="afterEffect">
                                  <p:stCondLst>
                                    <p:cond delay="0"/>
                                  </p:stCondLst>
                                  <p:childTnLst>
                                    <p:anim calcmode="lin" valueType="num">
                                      <p:cBhvr>
                                        <p:cTn id="164" dur="500" fill="hold">
                                          <p:stCondLst>
                                            <p:cond delay="0"/>
                                          </p:stCondLst>
                                        </p:cTn>
                                        <p:tgtEl>
                                          <p:spTgt spid="20"/>
                                        </p:tgtEl>
                                        <p:attrNameLst>
                                          <p:attrName>ppt_w</p:attrName>
                                        </p:attrNameLst>
                                      </p:cBhvr>
                                      <p:tavLst>
                                        <p:tav tm="0">
                                          <p:val>
                                            <p:strVal val="ppt_w"/>
                                          </p:val>
                                        </p:tav>
                                        <p:tav tm="100000">
                                          <p:val>
                                            <p:fltVal val="0"/>
                                          </p:val>
                                        </p:tav>
                                      </p:tavLst>
                                    </p:anim>
                                    <p:anim calcmode="lin" valueType="num">
                                      <p:cBhvr>
                                        <p:cTn id="165" dur="500" fill="hold"/>
                                        <p:tgtEl>
                                          <p:spTgt spid="20"/>
                                        </p:tgtEl>
                                        <p:attrNameLst>
                                          <p:attrName>ppt_h</p:attrName>
                                        </p:attrNameLst>
                                      </p:cBhvr>
                                      <p:tavLst>
                                        <p:tav tm="0">
                                          <p:val>
                                            <p:strVal val="ppt_h"/>
                                          </p:val>
                                        </p:tav>
                                        <p:tav tm="100000">
                                          <p:val>
                                            <p:fltVal val="0"/>
                                          </p:val>
                                        </p:tav>
                                      </p:tavLst>
                                    </p:anim>
                                    <p:animEffect transition="out" filter="fade">
                                      <p:cBhvr>
                                        <p:cTn id="166" dur="500"/>
                                        <p:tgtEl>
                                          <p:spTgt spid="20"/>
                                        </p:tgtEl>
                                      </p:cBhvr>
                                    </p:animEffect>
                                    <p:set>
                                      <p:cBhvr>
                                        <p:cTn id="167" dur="1" fill="hold">
                                          <p:stCondLst>
                                            <p:cond delay="499"/>
                                          </p:stCondLst>
                                        </p:cTn>
                                        <p:tgtEl>
                                          <p:spTgt spid="20"/>
                                        </p:tgtEl>
                                        <p:attrNameLst>
                                          <p:attrName>style.visibility</p:attrName>
                                        </p:attrNameLst>
                                      </p:cBhvr>
                                      <p:to>
                                        <p:strVal val="hidden"/>
                                      </p:to>
                                    </p:set>
                                  </p:childTnLst>
                                </p:cTn>
                              </p:par>
                            </p:childTnLst>
                          </p:cTn>
                        </p:par>
                        <p:par>
                          <p:cTn id="168" fill="hold">
                            <p:stCondLst>
                              <p:cond delay="500"/>
                            </p:stCondLst>
                            <p:childTnLst>
                              <p:par>
                                <p:cTn id="169" presetID="1" presetClass="entr" presetSubtype="0" fill="hold" nodeType="afterEffect">
                                  <p:stCondLst>
                                    <p:cond delay="0"/>
                                  </p:stCondLst>
                                  <p:childTnLst>
                                    <p:set>
                                      <p:cBhvr>
                                        <p:cTn id="170" dur="1" fill="hold">
                                          <p:stCondLst>
                                            <p:cond delay="0"/>
                                          </p:stCondLst>
                                        </p:cTn>
                                        <p:tgtEl>
                                          <p:spTgt spid="53"/>
                                        </p:tgtEl>
                                        <p:attrNameLst>
                                          <p:attrName>style.visibility</p:attrName>
                                        </p:attrNameLst>
                                      </p:cBhvr>
                                      <p:to>
                                        <p:strVal val="visible"/>
                                      </p:to>
                                    </p:set>
                                  </p:childTnLst>
                                </p:cTn>
                              </p:par>
                            </p:childTnLst>
                          </p:cTn>
                        </p:par>
                        <p:par>
                          <p:cTn id="171" fill="hold">
                            <p:stCondLst>
                              <p:cond delay="500"/>
                            </p:stCondLst>
                            <p:childTnLst>
                              <p:par>
                                <p:cTn id="172" presetID="1" presetClass="entr" presetSubtype="0" fill="hold" nodeType="afterEffect">
                                  <p:stCondLst>
                                    <p:cond delay="0"/>
                                  </p:stCondLst>
                                  <p:childTnLst>
                                    <p:set>
                                      <p:cBhvr>
                                        <p:cTn id="173" dur="1" fill="hold">
                                          <p:stCondLst>
                                            <p:cond delay="0"/>
                                          </p:stCondLst>
                                        </p:cTn>
                                        <p:tgtEl>
                                          <p:spTgt spid="54"/>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xit" presetSubtype="0" fill="hold" nodeType="clickEffect">
                                  <p:stCondLst>
                                    <p:cond delay="0"/>
                                  </p:stCondLst>
                                  <p:childTnLst>
                                    <p:set>
                                      <p:cBhvr>
                                        <p:cTn id="177" dur="1" fill="hold">
                                          <p:stCondLst>
                                            <p:cond delay="0"/>
                                          </p:stCondLst>
                                        </p:cTn>
                                        <p:tgtEl>
                                          <p:spTgt spid="54"/>
                                        </p:tgtEl>
                                        <p:attrNameLst>
                                          <p:attrName>style.visibility</p:attrName>
                                        </p:attrNameLst>
                                      </p:cBhvr>
                                      <p:to>
                                        <p:strVal val="hidden"/>
                                      </p:to>
                                    </p:set>
                                  </p:childTnLst>
                                </p:cTn>
                              </p:par>
                            </p:childTnLst>
                          </p:cTn>
                        </p:par>
                        <p:par>
                          <p:cTn id="178" fill="hold">
                            <p:stCondLst>
                              <p:cond delay="0"/>
                            </p:stCondLst>
                            <p:childTnLst>
                              <p:par>
                                <p:cTn id="179" presetID="1" presetClass="entr" presetSubtype="0" fill="hold" nodeType="afterEffect">
                                  <p:stCondLst>
                                    <p:cond delay="0"/>
                                  </p:stCondLst>
                                  <p:childTnLst>
                                    <p:set>
                                      <p:cBhvr>
                                        <p:cTn id="180" dur="1" fill="hold">
                                          <p:stCondLst>
                                            <p:cond delay="0"/>
                                          </p:stCondLst>
                                        </p:cTn>
                                        <p:tgtEl>
                                          <p:spTgt spid="55"/>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nodeType="afterEffect">
                                  <p:stCondLst>
                                    <p:cond delay="0"/>
                                  </p:stCondLst>
                                  <p:childTnLst>
                                    <p:set>
                                      <p:cBhvr>
                                        <p:cTn id="183"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8" grpId="0" animBg="1"/>
      <p:bldP spid="18" grpId="1" animBg="1"/>
      <p:bldP spid="19" grpId="0" animBg="1"/>
      <p:bldP spid="19" grpId="1" animBg="1"/>
      <p:bldP spid="54" grpId="0" animBg="1"/>
      <p:bldP spid="54" grpId="1" animBg="1"/>
      <p:bldP spid="53" grpId="0" animBg="1"/>
      <p:bldP spid="20" grpId="0" animBg="1"/>
      <p:bldP spid="20"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5" grpId="0" animBg="1"/>
      <p:bldP spid="69" grpId="0" animBg="1"/>
      <p:bldP spid="69" grpId="1" animBg="1"/>
      <p:bldP spid="70" grpId="0" animBg="1"/>
      <p:bldP spid="70"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0" y="76200"/>
            <a:ext cx="9144000" cy="678838"/>
          </a:xfrm>
          <a:noFill/>
        </p:spPr>
        <p:txBody>
          <a:bodyPr/>
          <a:lstStyle/>
          <a:p>
            <a:r>
              <a:rPr lang="en-US" sz="4000" dirty="0">
                <a:solidFill>
                  <a:srgbClr val="FF0000"/>
                </a:solidFill>
                <a:ea typeface="ＭＳ Ｐゴシック" pitchFamily="1" charset="-128"/>
                <a:cs typeface="ＭＳ Ｐゴシック" pitchFamily="1" charset="-128"/>
              </a:rPr>
              <a:t>The </a:t>
            </a:r>
            <a:r>
              <a:rPr lang="en-US" sz="3600" b="1" dirty="0">
                <a:solidFill>
                  <a:srgbClr val="FF0000"/>
                </a:solidFill>
                <a:latin typeface="Courier New" pitchFamily="1" charset="0"/>
                <a:ea typeface="ＭＳ Ｐゴシック" pitchFamily="1" charset="-128"/>
                <a:cs typeface="ＭＳ Ｐゴシック" pitchFamily="1" charset="-128"/>
              </a:rPr>
              <a:t>for</a:t>
            </a:r>
            <a:r>
              <a:rPr lang="en-US" sz="4000" dirty="0">
                <a:solidFill>
                  <a:srgbClr val="FF0000"/>
                </a:solidFill>
                <a:ea typeface="ＭＳ Ｐゴシック" pitchFamily="1" charset="-128"/>
                <a:cs typeface="ＭＳ Ｐゴシック" pitchFamily="1" charset="-128"/>
              </a:rPr>
              <a:t> Statement</a:t>
            </a:r>
            <a:endParaRPr lang="en-US" i="1" dirty="0">
              <a:solidFill>
                <a:srgbClr val="FF0000"/>
              </a:solidFill>
              <a:ea typeface="ＭＳ Ｐゴシック" pitchFamily="1" charset="-128"/>
              <a:cs typeface="ＭＳ Ｐゴシック" pitchFamily="1" charset="-128"/>
            </a:endParaRPr>
          </a:p>
        </p:txBody>
      </p:sp>
      <p:grpSp>
        <p:nvGrpSpPr>
          <p:cNvPr id="2" name="Group 4"/>
          <p:cNvGrpSpPr>
            <a:grpSpLocks/>
          </p:cNvGrpSpPr>
          <p:nvPr/>
        </p:nvGrpSpPr>
        <p:grpSpPr bwMode="auto">
          <a:xfrm>
            <a:off x="1676400" y="2362200"/>
            <a:ext cx="5791200" cy="1139825"/>
            <a:chOff x="1056" y="1488"/>
            <a:chExt cx="3648" cy="718"/>
          </a:xfrm>
        </p:grpSpPr>
        <p:sp>
          <p:nvSpPr>
            <p:cNvPr id="55324" name="Rectangle 5"/>
            <p:cNvSpPr>
              <a:spLocks noChangeArrowheads="1"/>
            </p:cNvSpPr>
            <p:nvPr/>
          </p:nvSpPr>
          <p:spPr bwMode="auto">
            <a:xfrm>
              <a:off x="1056" y="1488"/>
              <a:ext cx="3648" cy="71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5325" name="Text Box 6"/>
            <p:cNvSpPr txBox="1">
              <a:spLocks noChangeArrowheads="1"/>
            </p:cNvSpPr>
            <p:nvPr/>
          </p:nvSpPr>
          <p:spPr bwMode="auto">
            <a:xfrm>
              <a:off x="1120" y="1544"/>
              <a:ext cx="3552" cy="577"/>
            </a:xfrm>
            <a:prstGeom prst="rect">
              <a:avLst/>
            </a:prstGeom>
            <a:noFill/>
            <a:ln w="9525">
              <a:noFill/>
              <a:miter lim="800000"/>
              <a:headEnd/>
              <a:tailEnd/>
            </a:ln>
          </p:spPr>
          <p:txBody>
            <a:bodyPr>
              <a:prstTxWarp prst="textNoShape">
                <a:avLst/>
              </a:prstTxWarp>
              <a:spAutoFit/>
            </a:bodyPr>
            <a:lstStyle/>
            <a:p>
              <a:r>
                <a:rPr lang="en-US" sz="1800">
                  <a:solidFill>
                    <a:schemeClr val="tx1"/>
                  </a:solidFill>
                  <a:latin typeface="Courier New" pitchFamily="1" charset="0"/>
                </a:rPr>
                <a:t>for ( </a:t>
              </a:r>
              <a:r>
                <a:rPr lang="en-US" sz="1800" b="0" i="1">
                  <a:solidFill>
                    <a:schemeClr val="tx1"/>
                  </a:solidFill>
                </a:rPr>
                <a:t>init</a:t>
              </a:r>
              <a:r>
                <a:rPr lang="en-US" sz="1800">
                  <a:solidFill>
                    <a:schemeClr val="tx1"/>
                  </a:solidFill>
                  <a:latin typeface="Courier New" pitchFamily="1" charset="0"/>
                </a:rPr>
                <a:t> ; </a:t>
              </a:r>
              <a:r>
                <a:rPr lang="en-US" sz="1800" b="0" i="1">
                  <a:solidFill>
                    <a:schemeClr val="tx1"/>
                  </a:solidFill>
                </a:rPr>
                <a:t>test</a:t>
              </a:r>
              <a:r>
                <a:rPr lang="en-US" sz="1800">
                  <a:solidFill>
                    <a:schemeClr val="tx1"/>
                  </a:solidFill>
                  <a:latin typeface="Courier New" pitchFamily="1" charset="0"/>
                </a:rPr>
                <a:t> ; </a:t>
              </a:r>
              <a:r>
                <a:rPr lang="en-US" sz="1800" b="0" i="1">
                  <a:solidFill>
                    <a:schemeClr val="tx1"/>
                  </a:solidFill>
                </a:rPr>
                <a:t>step</a:t>
              </a:r>
              <a:r>
                <a:rPr lang="en-US" sz="1800">
                  <a:solidFill>
                    <a:schemeClr val="tx1"/>
                  </a:solidFill>
                  <a:latin typeface="Courier New" pitchFamily="1" charset="0"/>
                </a:rPr>
                <a:t> ) {</a:t>
              </a:r>
            </a:p>
            <a:p>
              <a:r>
                <a:rPr lang="en-US" sz="1800">
                  <a:solidFill>
                    <a:schemeClr val="tx1"/>
                  </a:solidFill>
                  <a:latin typeface="Courier New" pitchFamily="1" charset="0"/>
                </a:rPr>
                <a:t>   </a:t>
              </a:r>
              <a:r>
                <a:rPr lang="en-US" sz="1800" b="0" i="1">
                  <a:solidFill>
                    <a:schemeClr val="tx1"/>
                  </a:solidFill>
                </a:rPr>
                <a:t>statements to be repeated</a:t>
              </a:r>
              <a:endParaRPr lang="en-US" sz="1800">
                <a:solidFill>
                  <a:schemeClr val="tx1"/>
                </a:solidFill>
                <a:latin typeface="Courier New" pitchFamily="1" charset="0"/>
              </a:endParaRPr>
            </a:p>
            <a:p>
              <a:r>
                <a:rPr lang="en-US" sz="1800">
                  <a:solidFill>
                    <a:schemeClr val="tx1"/>
                  </a:solidFill>
                  <a:latin typeface="Courier New" pitchFamily="1" charset="0"/>
                </a:rPr>
                <a:t>}</a:t>
              </a:r>
            </a:p>
          </p:txBody>
        </p:sp>
      </p:grpSp>
      <p:sp>
        <p:nvSpPr>
          <p:cNvPr id="524295" name="Rectangle 7"/>
          <p:cNvSpPr>
            <a:spLocks noChangeArrowheads="1"/>
          </p:cNvSpPr>
          <p:nvPr/>
        </p:nvSpPr>
        <p:spPr bwMode="auto">
          <a:xfrm>
            <a:off x="2628900" y="2522538"/>
            <a:ext cx="450850" cy="271462"/>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sp>
        <p:nvSpPr>
          <p:cNvPr id="524296" name="Rectangle 8"/>
          <p:cNvSpPr>
            <a:spLocks noChangeArrowheads="1"/>
          </p:cNvSpPr>
          <p:nvPr/>
        </p:nvSpPr>
        <p:spPr bwMode="auto">
          <a:xfrm>
            <a:off x="2249488" y="2803525"/>
            <a:ext cx="2436812" cy="279400"/>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sp>
        <p:nvSpPr>
          <p:cNvPr id="524298" name="Rectangle 10"/>
          <p:cNvSpPr>
            <a:spLocks noChangeArrowheads="1"/>
          </p:cNvSpPr>
          <p:nvPr/>
        </p:nvSpPr>
        <p:spPr bwMode="auto">
          <a:xfrm>
            <a:off x="3352800" y="2522538"/>
            <a:ext cx="452438" cy="271462"/>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sp>
        <p:nvSpPr>
          <p:cNvPr id="524299" name="Rectangle 11"/>
          <p:cNvSpPr>
            <a:spLocks noChangeArrowheads="1"/>
          </p:cNvSpPr>
          <p:nvPr/>
        </p:nvSpPr>
        <p:spPr bwMode="auto">
          <a:xfrm>
            <a:off x="4079875" y="2524125"/>
            <a:ext cx="500063" cy="271463"/>
          </a:xfrm>
          <a:prstGeom prst="rect">
            <a:avLst/>
          </a:prstGeom>
          <a:noFill/>
          <a:ln w="19050">
            <a:solidFill>
              <a:srgbClr val="FF0000"/>
            </a:solidFill>
            <a:miter lim="800000"/>
            <a:headEnd/>
            <a:tailEnd/>
          </a:ln>
        </p:spPr>
        <p:txBody>
          <a:bodyPr wrap="none" anchor="ctr">
            <a:prstTxWarp prst="textNoShape">
              <a:avLst/>
            </a:prstTxWarp>
          </a:bodyPr>
          <a:lstStyle/>
          <a:p>
            <a:endParaRPr lang="en-US">
              <a:solidFill>
                <a:schemeClr val="tx1"/>
              </a:solidFill>
            </a:endParaRPr>
          </a:p>
        </p:txBody>
      </p:sp>
      <p:grpSp>
        <p:nvGrpSpPr>
          <p:cNvPr id="3" name="Group 12"/>
          <p:cNvGrpSpPr>
            <a:grpSpLocks/>
          </p:cNvGrpSpPr>
          <p:nvPr/>
        </p:nvGrpSpPr>
        <p:grpSpPr bwMode="auto">
          <a:xfrm>
            <a:off x="863850" y="4131650"/>
            <a:ext cx="8001000" cy="420688"/>
            <a:chOff x="432" y="2640"/>
            <a:chExt cx="5040" cy="265"/>
          </a:xfrm>
        </p:grpSpPr>
        <p:sp>
          <p:nvSpPr>
            <p:cNvPr id="55322" name="Text Box 13"/>
            <p:cNvSpPr txBox="1">
              <a:spLocks noChangeArrowheads="1"/>
            </p:cNvSpPr>
            <p:nvPr/>
          </p:nvSpPr>
          <p:spPr bwMode="auto">
            <a:xfrm>
              <a:off x="672" y="2640"/>
              <a:ext cx="4800"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Evaluate </a:t>
              </a:r>
              <a:r>
                <a:rPr lang="en-US" sz="2400" b="0" i="1">
                  <a:solidFill>
                    <a:schemeClr val="tx1"/>
                  </a:solidFill>
                </a:rPr>
                <a:t>init</a:t>
              </a:r>
              <a:r>
                <a:rPr lang="en-US" sz="2400" b="0">
                  <a:solidFill>
                    <a:schemeClr val="tx1"/>
                  </a:solidFill>
                </a:rPr>
                <a:t>, which typically declares a </a:t>
              </a:r>
              <a:r>
                <a:rPr lang="en-US" sz="2400" i="1">
                  <a:solidFill>
                    <a:schemeClr val="tx1"/>
                  </a:solidFill>
                </a:rPr>
                <a:t>control variable</a:t>
              </a:r>
              <a:r>
                <a:rPr lang="en-US" sz="2400" b="0" i="1">
                  <a:solidFill>
                    <a:schemeClr val="tx1"/>
                  </a:solidFill>
                </a:rPr>
                <a:t>.</a:t>
              </a:r>
              <a:endParaRPr lang="en-US" sz="2400" b="0">
                <a:solidFill>
                  <a:schemeClr val="tx1"/>
                </a:solidFill>
              </a:endParaRPr>
            </a:p>
          </p:txBody>
        </p:sp>
        <p:sp>
          <p:nvSpPr>
            <p:cNvPr id="55323" name="Text Box 14"/>
            <p:cNvSpPr txBox="1">
              <a:spLocks noChangeArrowheads="1"/>
            </p:cNvSpPr>
            <p:nvPr/>
          </p:nvSpPr>
          <p:spPr bwMode="auto">
            <a:xfrm>
              <a:off x="432" y="2640"/>
              <a:ext cx="288"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1.</a:t>
              </a:r>
            </a:p>
          </p:txBody>
        </p:sp>
      </p:grpSp>
      <p:grpSp>
        <p:nvGrpSpPr>
          <p:cNvPr id="4" name="Group 15"/>
          <p:cNvGrpSpPr>
            <a:grpSpLocks/>
          </p:cNvGrpSpPr>
          <p:nvPr/>
        </p:nvGrpSpPr>
        <p:grpSpPr bwMode="auto">
          <a:xfrm>
            <a:off x="863850" y="4512650"/>
            <a:ext cx="8001000" cy="420688"/>
            <a:chOff x="432" y="2640"/>
            <a:chExt cx="5040" cy="265"/>
          </a:xfrm>
        </p:grpSpPr>
        <p:sp>
          <p:nvSpPr>
            <p:cNvPr id="55320" name="Text Box 16"/>
            <p:cNvSpPr txBox="1">
              <a:spLocks noChangeArrowheads="1"/>
            </p:cNvSpPr>
            <p:nvPr/>
          </p:nvSpPr>
          <p:spPr bwMode="auto">
            <a:xfrm>
              <a:off x="672" y="2640"/>
              <a:ext cx="4800"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Evaluate </a:t>
              </a:r>
              <a:r>
                <a:rPr lang="en-US" sz="2400" b="0" i="1">
                  <a:solidFill>
                    <a:schemeClr val="tx1"/>
                  </a:solidFill>
                </a:rPr>
                <a:t>test</a:t>
              </a:r>
              <a:r>
                <a:rPr lang="en-US" sz="2400" b="0">
                  <a:solidFill>
                    <a:schemeClr val="tx1"/>
                  </a:solidFill>
                </a:rPr>
                <a:t> and exit from the loop if the value is </a:t>
              </a:r>
              <a:r>
                <a:rPr lang="en-US" sz="2000">
                  <a:solidFill>
                    <a:schemeClr val="tx1"/>
                  </a:solidFill>
                  <a:latin typeface="Courier New" pitchFamily="1" charset="0"/>
                </a:rPr>
                <a:t>false</a:t>
              </a:r>
              <a:r>
                <a:rPr lang="en-US" sz="2400" b="0">
                  <a:solidFill>
                    <a:schemeClr val="tx1"/>
                  </a:solidFill>
                </a:rPr>
                <a:t>.</a:t>
              </a:r>
            </a:p>
          </p:txBody>
        </p:sp>
        <p:sp>
          <p:nvSpPr>
            <p:cNvPr id="55321" name="Text Box 17"/>
            <p:cNvSpPr txBox="1">
              <a:spLocks noChangeArrowheads="1"/>
            </p:cNvSpPr>
            <p:nvPr/>
          </p:nvSpPr>
          <p:spPr bwMode="auto">
            <a:xfrm>
              <a:off x="432" y="2640"/>
              <a:ext cx="288"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2.</a:t>
              </a:r>
            </a:p>
          </p:txBody>
        </p:sp>
      </p:grpSp>
      <p:grpSp>
        <p:nvGrpSpPr>
          <p:cNvPr id="5" name="Group 18"/>
          <p:cNvGrpSpPr>
            <a:grpSpLocks/>
          </p:cNvGrpSpPr>
          <p:nvPr/>
        </p:nvGrpSpPr>
        <p:grpSpPr bwMode="auto">
          <a:xfrm>
            <a:off x="863850" y="4919050"/>
            <a:ext cx="8001000" cy="420688"/>
            <a:chOff x="432" y="2640"/>
            <a:chExt cx="5040" cy="265"/>
          </a:xfrm>
        </p:grpSpPr>
        <p:sp>
          <p:nvSpPr>
            <p:cNvPr id="55318" name="Text Box 19"/>
            <p:cNvSpPr txBox="1">
              <a:spLocks noChangeArrowheads="1"/>
            </p:cNvSpPr>
            <p:nvPr/>
          </p:nvSpPr>
          <p:spPr bwMode="auto">
            <a:xfrm>
              <a:off x="672" y="2640"/>
              <a:ext cx="4800"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Execute the statements in the body of the loop.</a:t>
              </a:r>
            </a:p>
          </p:txBody>
        </p:sp>
        <p:sp>
          <p:nvSpPr>
            <p:cNvPr id="55319" name="Text Box 20"/>
            <p:cNvSpPr txBox="1">
              <a:spLocks noChangeArrowheads="1"/>
            </p:cNvSpPr>
            <p:nvPr/>
          </p:nvSpPr>
          <p:spPr bwMode="auto">
            <a:xfrm>
              <a:off x="432" y="2640"/>
              <a:ext cx="288"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3.</a:t>
              </a:r>
            </a:p>
          </p:txBody>
        </p:sp>
      </p:grpSp>
      <p:grpSp>
        <p:nvGrpSpPr>
          <p:cNvPr id="6" name="Group 21"/>
          <p:cNvGrpSpPr>
            <a:grpSpLocks/>
          </p:cNvGrpSpPr>
          <p:nvPr/>
        </p:nvGrpSpPr>
        <p:grpSpPr bwMode="auto">
          <a:xfrm>
            <a:off x="863850" y="5312750"/>
            <a:ext cx="8001000" cy="420688"/>
            <a:chOff x="432" y="2640"/>
            <a:chExt cx="5040" cy="265"/>
          </a:xfrm>
        </p:grpSpPr>
        <p:sp>
          <p:nvSpPr>
            <p:cNvPr id="55316" name="Text Box 22"/>
            <p:cNvSpPr txBox="1">
              <a:spLocks noChangeArrowheads="1"/>
            </p:cNvSpPr>
            <p:nvPr/>
          </p:nvSpPr>
          <p:spPr bwMode="auto">
            <a:xfrm>
              <a:off x="672" y="2640"/>
              <a:ext cx="4800"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Evaluate </a:t>
              </a:r>
              <a:r>
                <a:rPr lang="en-US" sz="2400" b="0" i="1">
                  <a:solidFill>
                    <a:schemeClr val="tx1"/>
                  </a:solidFill>
                </a:rPr>
                <a:t>step,</a:t>
              </a:r>
              <a:r>
                <a:rPr lang="en-US" sz="2400" b="0">
                  <a:solidFill>
                    <a:schemeClr val="tx1"/>
                  </a:solidFill>
                </a:rPr>
                <a:t> which usually updates the control variable.</a:t>
              </a:r>
            </a:p>
          </p:txBody>
        </p:sp>
        <p:sp>
          <p:nvSpPr>
            <p:cNvPr id="55317" name="Text Box 23"/>
            <p:cNvSpPr txBox="1">
              <a:spLocks noChangeArrowheads="1"/>
            </p:cNvSpPr>
            <p:nvPr/>
          </p:nvSpPr>
          <p:spPr bwMode="auto">
            <a:xfrm>
              <a:off x="432" y="2640"/>
              <a:ext cx="288"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4.</a:t>
              </a:r>
            </a:p>
          </p:txBody>
        </p:sp>
      </p:grpSp>
      <p:grpSp>
        <p:nvGrpSpPr>
          <p:cNvPr id="7" name="Group 24"/>
          <p:cNvGrpSpPr>
            <a:grpSpLocks/>
          </p:cNvGrpSpPr>
          <p:nvPr/>
        </p:nvGrpSpPr>
        <p:grpSpPr bwMode="auto">
          <a:xfrm>
            <a:off x="863850" y="5717563"/>
            <a:ext cx="8001000" cy="420687"/>
            <a:chOff x="432" y="2640"/>
            <a:chExt cx="5040" cy="265"/>
          </a:xfrm>
        </p:grpSpPr>
        <p:sp>
          <p:nvSpPr>
            <p:cNvPr id="55314" name="Text Box 25"/>
            <p:cNvSpPr txBox="1">
              <a:spLocks noChangeArrowheads="1"/>
            </p:cNvSpPr>
            <p:nvPr/>
          </p:nvSpPr>
          <p:spPr bwMode="auto">
            <a:xfrm>
              <a:off x="672" y="2640"/>
              <a:ext cx="4800"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Return to step 2 to begin the next loop cycle.</a:t>
              </a:r>
            </a:p>
          </p:txBody>
        </p:sp>
        <p:sp>
          <p:nvSpPr>
            <p:cNvPr id="55315" name="Text Box 26"/>
            <p:cNvSpPr txBox="1">
              <a:spLocks noChangeArrowheads="1"/>
            </p:cNvSpPr>
            <p:nvPr/>
          </p:nvSpPr>
          <p:spPr bwMode="auto">
            <a:xfrm>
              <a:off x="432" y="2640"/>
              <a:ext cx="288"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5.</a:t>
              </a:r>
            </a:p>
          </p:txBody>
        </p:sp>
      </p:grpSp>
      <p:grpSp>
        <p:nvGrpSpPr>
          <p:cNvPr id="8" name="Group 27"/>
          <p:cNvGrpSpPr>
            <a:grpSpLocks/>
          </p:cNvGrpSpPr>
          <p:nvPr/>
        </p:nvGrpSpPr>
        <p:grpSpPr bwMode="auto">
          <a:xfrm>
            <a:off x="1676400" y="2362200"/>
            <a:ext cx="5791200" cy="1139825"/>
            <a:chOff x="1056" y="1488"/>
            <a:chExt cx="3648" cy="718"/>
          </a:xfrm>
        </p:grpSpPr>
        <p:sp>
          <p:nvSpPr>
            <p:cNvPr id="55312" name="Rectangle 28"/>
            <p:cNvSpPr>
              <a:spLocks noChangeArrowheads="1"/>
            </p:cNvSpPr>
            <p:nvPr/>
          </p:nvSpPr>
          <p:spPr bwMode="auto">
            <a:xfrm>
              <a:off x="1056" y="1488"/>
              <a:ext cx="3648" cy="71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5313" name="Text Box 29"/>
            <p:cNvSpPr txBox="1">
              <a:spLocks noChangeArrowheads="1"/>
            </p:cNvSpPr>
            <p:nvPr/>
          </p:nvSpPr>
          <p:spPr bwMode="auto">
            <a:xfrm>
              <a:off x="1120" y="1544"/>
              <a:ext cx="3552" cy="577"/>
            </a:xfrm>
            <a:prstGeom prst="rect">
              <a:avLst/>
            </a:prstGeom>
            <a:noFill/>
            <a:ln w="9525">
              <a:noFill/>
              <a:miter lim="800000"/>
              <a:headEnd/>
              <a:tailEnd/>
            </a:ln>
          </p:spPr>
          <p:txBody>
            <a:bodyPr>
              <a:prstTxWarp prst="textNoShape">
                <a:avLst/>
              </a:prstTxWarp>
              <a:spAutoFit/>
            </a:bodyPr>
            <a:lstStyle/>
            <a:p>
              <a:r>
                <a:rPr lang="en-US" sz="1800">
                  <a:solidFill>
                    <a:schemeClr val="tx1"/>
                  </a:solidFill>
                  <a:latin typeface="Courier New" pitchFamily="1" charset="0"/>
                </a:rPr>
                <a:t>for ( </a:t>
              </a:r>
              <a:r>
                <a:rPr lang="en-US" sz="1800" b="0" i="1">
                  <a:solidFill>
                    <a:schemeClr val="tx1"/>
                  </a:solidFill>
                </a:rPr>
                <a:t>init</a:t>
              </a:r>
              <a:r>
                <a:rPr lang="en-US" sz="1800">
                  <a:solidFill>
                    <a:schemeClr val="tx1"/>
                  </a:solidFill>
                  <a:latin typeface="Courier New" pitchFamily="1" charset="0"/>
                </a:rPr>
                <a:t> ; </a:t>
              </a:r>
              <a:r>
                <a:rPr lang="en-US" sz="1800" b="0" i="1">
                  <a:solidFill>
                    <a:schemeClr val="tx1"/>
                  </a:solidFill>
                </a:rPr>
                <a:t>test</a:t>
              </a:r>
              <a:r>
                <a:rPr lang="en-US" sz="1800">
                  <a:solidFill>
                    <a:schemeClr val="tx1"/>
                  </a:solidFill>
                  <a:latin typeface="Courier New" pitchFamily="1" charset="0"/>
                </a:rPr>
                <a:t> ; </a:t>
              </a:r>
              <a:r>
                <a:rPr lang="en-US" sz="1800" b="0" i="1">
                  <a:solidFill>
                    <a:schemeClr val="tx1"/>
                  </a:solidFill>
                </a:rPr>
                <a:t>step</a:t>
              </a:r>
              <a:r>
                <a:rPr lang="en-US" sz="1800">
                  <a:solidFill>
                    <a:schemeClr val="tx1"/>
                  </a:solidFill>
                  <a:latin typeface="Courier New" pitchFamily="1" charset="0"/>
                </a:rPr>
                <a:t> ) {</a:t>
              </a:r>
            </a:p>
            <a:p>
              <a:r>
                <a:rPr lang="en-US" sz="1800">
                  <a:solidFill>
                    <a:schemeClr val="tx1"/>
                  </a:solidFill>
                  <a:latin typeface="Courier New" pitchFamily="1" charset="0"/>
                </a:rPr>
                <a:t>   </a:t>
              </a:r>
              <a:r>
                <a:rPr lang="en-US" sz="1800" b="0" i="1">
                  <a:solidFill>
                    <a:schemeClr val="tx1"/>
                  </a:solidFill>
                </a:rPr>
                <a:t>statements to be repeated</a:t>
              </a:r>
              <a:endParaRPr lang="en-US" sz="1800">
                <a:solidFill>
                  <a:schemeClr val="tx1"/>
                </a:solidFill>
                <a:latin typeface="Courier New" pitchFamily="1" charset="0"/>
              </a:endParaRPr>
            </a:p>
            <a:p>
              <a:r>
                <a:rPr lang="en-US" sz="1800">
                  <a:solidFill>
                    <a:schemeClr val="tx1"/>
                  </a:solidFill>
                  <a:latin typeface="Courier New" pitchFamily="1" charset="0"/>
                </a:rPr>
                <a:t>}</a:t>
              </a:r>
            </a:p>
          </p:txBody>
        </p:sp>
      </p:grpSp>
      <p:sp>
        <p:nvSpPr>
          <p:cNvPr id="30" name="Rectangle 3"/>
          <p:cNvSpPr>
            <a:spLocks noChangeArrowheads="1"/>
          </p:cNvSpPr>
          <p:nvPr/>
        </p:nvSpPr>
        <p:spPr bwMode="auto">
          <a:xfrm>
            <a:off x="482600" y="1159850"/>
            <a:ext cx="8128000" cy="120235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a:t>
            </a:r>
            <a:r>
              <a:rPr lang="en-US" sz="2000" dirty="0">
                <a:solidFill>
                  <a:schemeClr val="tx1"/>
                </a:solidFill>
                <a:latin typeface="Courier New" pitchFamily="1" charset="0"/>
              </a:rPr>
              <a:t>for</a:t>
            </a:r>
            <a:r>
              <a:rPr lang="en-US" sz="2400" b="0" dirty="0">
                <a:solidFill>
                  <a:schemeClr val="tx1"/>
                </a:solidFill>
              </a:rPr>
              <a:t> statement in JavaScript is a powerful tool for specifying the structure of a loop independently from the operations the loop performs.  The syntax looks like this: </a:t>
            </a:r>
          </a:p>
        </p:txBody>
      </p:sp>
      <p:sp>
        <p:nvSpPr>
          <p:cNvPr id="31" name="Rectangle 3"/>
          <p:cNvSpPr>
            <a:spLocks noChangeArrowheads="1"/>
          </p:cNvSpPr>
          <p:nvPr/>
        </p:nvSpPr>
        <p:spPr bwMode="auto">
          <a:xfrm>
            <a:off x="533400" y="3698190"/>
            <a:ext cx="8128000" cy="5334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JavaScript evaluates a </a:t>
            </a:r>
            <a:r>
              <a:rPr lang="en-US" sz="2000" dirty="0">
                <a:solidFill>
                  <a:schemeClr val="tx1"/>
                </a:solidFill>
                <a:latin typeface="Courier New" pitchFamily="1" charset="0"/>
              </a:rPr>
              <a:t>for</a:t>
            </a:r>
            <a:r>
              <a:rPr lang="en-US" sz="2400" b="0" dirty="0">
                <a:solidFill>
                  <a:schemeClr val="tx1"/>
                </a:solidFill>
              </a:rPr>
              <a:t> statement as follows: </a:t>
            </a:r>
          </a:p>
        </p:txBody>
      </p:sp>
      <p:sp>
        <p:nvSpPr>
          <p:cNvPr id="9" name="Slide Number Placeholder 8"/>
          <p:cNvSpPr>
            <a:spLocks noGrp="1"/>
          </p:cNvSpPr>
          <p:nvPr>
            <p:ph type="sldNum" sz="quarter" idx="12"/>
          </p:nvPr>
        </p:nvSpPr>
        <p:spPr/>
        <p:txBody>
          <a:bodyPr/>
          <a:lstStyle/>
          <a:p>
            <a:pPr>
              <a:defRPr/>
            </a:pPr>
            <a:fld id="{7F4B1FAA-A740-404F-BBC5-7C153B666279}" type="slidenum">
              <a:rPr lang="en-US" smtClean="0"/>
              <a:pPr>
                <a:defRPr/>
              </a:pPr>
              <a:t>48</a:t>
            </a:fld>
            <a:endParaRPr lang="en-US"/>
          </a:p>
        </p:txBody>
      </p:sp>
    </p:spTree>
    <p:extLst>
      <p:ext uri="{BB962C8B-B14F-4D97-AF65-F5344CB8AC3E}">
        <p14:creationId xmlns:p14="http://schemas.microsoft.com/office/powerpoint/2010/main" val="36908975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24295"/>
                                        </p:tgtEl>
                                        <p:attrNameLst>
                                          <p:attrName>style.visibility</p:attrName>
                                        </p:attrNameLst>
                                      </p:cBhvr>
                                      <p:to>
                                        <p:strVal val="visible"/>
                                      </p:to>
                                    </p:set>
                                  </p:childTnLst>
                                  <p:subTnLst>
                                    <p:set>
                                      <p:cBhvr override="childStyle">
                                        <p:cTn dur="1" fill="hold" display="0" masterRel="nextClick" afterEffect="1"/>
                                        <p:tgtEl>
                                          <p:spTgt spid="52429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24298"/>
                                        </p:tgtEl>
                                        <p:attrNameLst>
                                          <p:attrName>style.visibility</p:attrName>
                                        </p:attrNameLst>
                                      </p:cBhvr>
                                      <p:to>
                                        <p:strVal val="visible"/>
                                      </p:to>
                                    </p:set>
                                  </p:childTnLst>
                                  <p:subTnLst>
                                    <p:set>
                                      <p:cBhvr override="childStyle">
                                        <p:cTn dur="1" fill="hold" display="0" masterRel="nextClick" afterEffect="1"/>
                                        <p:tgtEl>
                                          <p:spTgt spid="524298"/>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24296"/>
                                        </p:tgtEl>
                                        <p:attrNameLst>
                                          <p:attrName>style.visibility</p:attrName>
                                        </p:attrNameLst>
                                      </p:cBhvr>
                                      <p:to>
                                        <p:strVal val="visible"/>
                                      </p:to>
                                    </p:set>
                                  </p:childTnLst>
                                  <p:subTnLst>
                                    <p:set>
                                      <p:cBhvr override="childStyle">
                                        <p:cTn dur="1" fill="hold" display="0" masterRel="nextClick" afterEffect="1"/>
                                        <p:tgtEl>
                                          <p:spTgt spid="52429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24299"/>
                                        </p:tgtEl>
                                        <p:attrNameLst>
                                          <p:attrName>style.visibility</p:attrName>
                                        </p:attrNameLst>
                                      </p:cBhvr>
                                      <p:to>
                                        <p:strVal val="visible"/>
                                      </p:to>
                                    </p:set>
                                  </p:childTnLst>
                                  <p:subTnLst>
                                    <p:set>
                                      <p:cBhvr override="childStyle">
                                        <p:cTn dur="1" fill="hold" display="0" masterRel="nextClick" afterEffect="1"/>
                                        <p:tgtEl>
                                          <p:spTgt spid="524299"/>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7"/>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5" grpId="0" animBg="1"/>
      <p:bldP spid="524296" grpId="0" animBg="1"/>
      <p:bldP spid="524298" grpId="0" animBg="1"/>
      <p:bldP spid="524299" grpId="0" animBg="1"/>
      <p:bldP spid="3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76200"/>
            <a:ext cx="9144000" cy="755650"/>
          </a:xfrm>
          <a:noFill/>
        </p:spPr>
        <p:txBody>
          <a:bodyPr/>
          <a:lstStyle/>
          <a:p>
            <a:r>
              <a:rPr lang="en-US" sz="3600">
                <a:solidFill>
                  <a:srgbClr val="FF0000"/>
                </a:solidFill>
                <a:ea typeface="ＭＳ Ｐゴシック" pitchFamily="1" charset="-128"/>
                <a:cs typeface="ＭＳ Ｐゴシック" pitchFamily="1" charset="-128"/>
              </a:rPr>
              <a:t>Exercise: Reading </a:t>
            </a:r>
            <a:r>
              <a:rPr lang="en-US" sz="3200" b="1">
                <a:solidFill>
                  <a:srgbClr val="FF0000"/>
                </a:solidFill>
                <a:latin typeface="Courier New" pitchFamily="1" charset="0"/>
                <a:ea typeface="ＭＳ Ｐゴシック" pitchFamily="1" charset="-128"/>
                <a:cs typeface="ＭＳ Ｐゴシック" pitchFamily="1" charset="-128"/>
              </a:rPr>
              <a:t>for</a:t>
            </a:r>
            <a:r>
              <a:rPr lang="en-US" sz="3600">
                <a:solidFill>
                  <a:srgbClr val="FF0000"/>
                </a:solidFill>
                <a:ea typeface="ＭＳ Ｐゴシック" pitchFamily="1" charset="-128"/>
                <a:cs typeface="ＭＳ Ｐゴシック" pitchFamily="1" charset="-128"/>
              </a:rPr>
              <a:t> Statements </a:t>
            </a:r>
          </a:p>
        </p:txBody>
      </p:sp>
      <p:sp>
        <p:nvSpPr>
          <p:cNvPr id="59395" name="Text Box 3"/>
          <p:cNvSpPr txBox="1">
            <a:spLocks noChangeArrowheads="1"/>
          </p:cNvSpPr>
          <p:nvPr/>
        </p:nvSpPr>
        <p:spPr bwMode="auto">
          <a:xfrm>
            <a:off x="457200" y="1143000"/>
            <a:ext cx="8229600" cy="420688"/>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Describe the effect of each of the following </a:t>
            </a:r>
            <a:r>
              <a:rPr lang="en-US" sz="2000">
                <a:solidFill>
                  <a:schemeClr val="tx1"/>
                </a:solidFill>
                <a:latin typeface="Courier New" pitchFamily="1" charset="0"/>
              </a:rPr>
              <a:t>for</a:t>
            </a:r>
            <a:r>
              <a:rPr lang="en-US" sz="2400" b="0">
                <a:solidFill>
                  <a:schemeClr val="tx1"/>
                </a:solidFill>
              </a:rPr>
              <a:t> statements: </a:t>
            </a:r>
          </a:p>
        </p:txBody>
      </p:sp>
      <p:sp>
        <p:nvSpPr>
          <p:cNvPr id="528388" name="Text Box 4"/>
          <p:cNvSpPr txBox="1">
            <a:spLocks noChangeArrowheads="1"/>
          </p:cNvSpPr>
          <p:nvPr/>
        </p:nvSpPr>
        <p:spPr bwMode="auto">
          <a:xfrm>
            <a:off x="990600" y="2209800"/>
            <a:ext cx="7145338" cy="641350"/>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b="0" i="1">
                <a:solidFill>
                  <a:schemeClr val="tx1"/>
                </a:solidFill>
              </a:rPr>
              <a:t>This statement executes the loop body ten times, with the control variable </a:t>
            </a:r>
            <a:r>
              <a:rPr lang="en-US" sz="1800">
                <a:solidFill>
                  <a:schemeClr val="tx1"/>
                </a:solidFill>
                <a:latin typeface="Courier New" pitchFamily="1" charset="0"/>
              </a:rPr>
              <a:t>i</a:t>
            </a:r>
            <a:r>
              <a:rPr lang="en-US" sz="2000" b="0" i="1">
                <a:solidFill>
                  <a:schemeClr val="tx1"/>
                </a:solidFill>
              </a:rPr>
              <a:t> taking on each successive value between 1 and 10.</a:t>
            </a:r>
          </a:p>
        </p:txBody>
      </p:sp>
      <p:grpSp>
        <p:nvGrpSpPr>
          <p:cNvPr id="2" name="Group 5"/>
          <p:cNvGrpSpPr>
            <a:grpSpLocks/>
          </p:cNvGrpSpPr>
          <p:nvPr/>
        </p:nvGrpSpPr>
        <p:grpSpPr bwMode="auto">
          <a:xfrm>
            <a:off x="457200" y="1638300"/>
            <a:ext cx="7696200" cy="533400"/>
            <a:chOff x="288" y="1032"/>
            <a:chExt cx="4848" cy="336"/>
          </a:xfrm>
        </p:grpSpPr>
        <p:sp>
          <p:nvSpPr>
            <p:cNvPr id="59413" name="Rectangle 6"/>
            <p:cNvSpPr>
              <a:spLocks noChangeArrowheads="1"/>
            </p:cNvSpPr>
            <p:nvPr/>
          </p:nvSpPr>
          <p:spPr bwMode="auto">
            <a:xfrm>
              <a:off x="624" y="1032"/>
              <a:ext cx="4512" cy="336"/>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9414" name="Text Box 7"/>
            <p:cNvSpPr txBox="1">
              <a:spLocks noChangeArrowheads="1"/>
            </p:cNvSpPr>
            <p:nvPr/>
          </p:nvSpPr>
          <p:spPr bwMode="auto">
            <a:xfrm>
              <a:off x="640" y="1066"/>
              <a:ext cx="3552" cy="250"/>
            </a:xfrm>
            <a:prstGeom prst="rect">
              <a:avLst/>
            </a:prstGeom>
            <a:noFill/>
            <a:ln w="9525">
              <a:noFill/>
              <a:miter lim="800000"/>
              <a:headEnd/>
              <a:tailEnd/>
            </a:ln>
          </p:spPr>
          <p:txBody>
            <a:bodyPr>
              <a:prstTxWarp prst="textNoShape">
                <a:avLst/>
              </a:prstTxWarp>
              <a:spAutoFit/>
            </a:bodyPr>
            <a:lstStyle/>
            <a:p>
              <a:r>
                <a:rPr lang="en-US" sz="2000" dirty="0">
                  <a:solidFill>
                    <a:schemeClr val="tx1"/>
                  </a:solidFill>
                  <a:latin typeface="Courier New" pitchFamily="1" charset="0"/>
                </a:rPr>
                <a:t>for (</a:t>
              </a:r>
              <a:r>
                <a:rPr lang="en-US" sz="2000" dirty="0" err="1">
                  <a:solidFill>
                    <a:schemeClr val="tx1"/>
                  </a:solidFill>
                  <a:latin typeface="Courier New" pitchFamily="1" charset="0"/>
                </a:rPr>
                <a:t>var</a:t>
              </a:r>
              <a:r>
                <a:rPr lang="en-US" sz="2000" dirty="0">
                  <a:solidFill>
                    <a:schemeClr val="tx1"/>
                  </a:solidFill>
                  <a:latin typeface="Courier New" pitchFamily="1" charset="0"/>
                </a:rPr>
                <a:t> </a:t>
              </a:r>
              <a:r>
                <a:rPr lang="en-US" sz="2000" dirty="0" err="1">
                  <a:solidFill>
                    <a:schemeClr val="tx1"/>
                  </a:solidFill>
                  <a:latin typeface="Courier New" pitchFamily="1" charset="0"/>
                </a:rPr>
                <a:t>i</a:t>
              </a:r>
              <a:r>
                <a:rPr lang="en-US" sz="2000" dirty="0">
                  <a:solidFill>
                    <a:schemeClr val="tx1"/>
                  </a:solidFill>
                  <a:latin typeface="Courier New" pitchFamily="1" charset="0"/>
                </a:rPr>
                <a:t> = 1; </a:t>
              </a:r>
              <a:r>
                <a:rPr lang="en-US" sz="2000" dirty="0" err="1">
                  <a:solidFill>
                    <a:schemeClr val="tx1"/>
                  </a:solidFill>
                  <a:latin typeface="Courier New" pitchFamily="1" charset="0"/>
                </a:rPr>
                <a:t>i</a:t>
              </a:r>
              <a:r>
                <a:rPr lang="en-US" sz="2000" dirty="0">
                  <a:solidFill>
                    <a:schemeClr val="tx1"/>
                  </a:solidFill>
                  <a:latin typeface="Courier New" pitchFamily="1" charset="0"/>
                </a:rPr>
                <a:t> &lt;= 10; </a:t>
              </a:r>
              <a:r>
                <a:rPr lang="en-US" sz="2000" dirty="0" err="1">
                  <a:solidFill>
                    <a:schemeClr val="tx1"/>
                  </a:solidFill>
                  <a:latin typeface="Courier New" pitchFamily="1" charset="0"/>
                </a:rPr>
                <a:t>i</a:t>
              </a:r>
              <a:r>
                <a:rPr lang="en-US" sz="2000" dirty="0">
                  <a:solidFill>
                    <a:schemeClr val="tx1"/>
                  </a:solidFill>
                  <a:latin typeface="Courier New" pitchFamily="1" charset="0"/>
                </a:rPr>
                <a:t>++)</a:t>
              </a:r>
            </a:p>
          </p:txBody>
        </p:sp>
        <p:sp>
          <p:nvSpPr>
            <p:cNvPr id="59415" name="Text Box 8"/>
            <p:cNvSpPr txBox="1">
              <a:spLocks noChangeArrowheads="1"/>
            </p:cNvSpPr>
            <p:nvPr/>
          </p:nvSpPr>
          <p:spPr bwMode="auto">
            <a:xfrm>
              <a:off x="288" y="1071"/>
              <a:ext cx="288"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1.</a:t>
              </a:r>
            </a:p>
          </p:txBody>
        </p:sp>
      </p:grpSp>
      <p:sp>
        <p:nvSpPr>
          <p:cNvPr id="528393" name="Text Box 9"/>
          <p:cNvSpPr txBox="1">
            <a:spLocks noChangeArrowheads="1"/>
          </p:cNvSpPr>
          <p:nvPr/>
        </p:nvSpPr>
        <p:spPr bwMode="auto">
          <a:xfrm>
            <a:off x="990600" y="3549650"/>
            <a:ext cx="7150100" cy="641350"/>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b="0" i="1">
                <a:solidFill>
                  <a:schemeClr val="tx1"/>
                </a:solidFill>
              </a:rPr>
              <a:t>This statement executes the loop body </a:t>
            </a:r>
            <a:r>
              <a:rPr lang="en-US" sz="1800">
                <a:solidFill>
                  <a:schemeClr val="tx1"/>
                </a:solidFill>
                <a:latin typeface="Courier New" pitchFamily="1" charset="0"/>
              </a:rPr>
              <a:t>N</a:t>
            </a:r>
            <a:r>
              <a:rPr lang="en-US" sz="2000" b="0" i="1">
                <a:solidFill>
                  <a:schemeClr val="tx1"/>
                </a:solidFill>
              </a:rPr>
              <a:t> times, with </a:t>
            </a:r>
            <a:r>
              <a:rPr lang="en-US" sz="1800">
                <a:solidFill>
                  <a:schemeClr val="tx1"/>
                </a:solidFill>
                <a:latin typeface="Courier New" pitchFamily="1" charset="0"/>
              </a:rPr>
              <a:t>i</a:t>
            </a:r>
            <a:r>
              <a:rPr lang="en-US" sz="2000" b="0" i="1">
                <a:solidFill>
                  <a:schemeClr val="tx1"/>
                </a:solidFill>
              </a:rPr>
              <a:t> counting from </a:t>
            </a:r>
            <a:r>
              <a:rPr lang="en-US" sz="1800">
                <a:solidFill>
                  <a:schemeClr val="tx1"/>
                </a:solidFill>
                <a:latin typeface="Courier New" pitchFamily="1" charset="0"/>
              </a:rPr>
              <a:t>0</a:t>
            </a:r>
            <a:r>
              <a:rPr lang="en-US" sz="2000" b="0" i="1">
                <a:solidFill>
                  <a:schemeClr val="tx1"/>
                </a:solidFill>
              </a:rPr>
              <a:t> to </a:t>
            </a:r>
            <a:r>
              <a:rPr lang="en-US" sz="1800">
                <a:solidFill>
                  <a:schemeClr val="tx1"/>
                </a:solidFill>
                <a:latin typeface="Courier New" pitchFamily="1" charset="0"/>
              </a:rPr>
              <a:t>N</a:t>
            </a:r>
            <a:r>
              <a:rPr lang="en-US" sz="400">
                <a:solidFill>
                  <a:schemeClr val="tx1"/>
                </a:solidFill>
                <a:latin typeface="Courier New" pitchFamily="1" charset="0"/>
              </a:rPr>
              <a:t> </a:t>
            </a:r>
            <a:r>
              <a:rPr lang="en-US" sz="1800">
                <a:solidFill>
                  <a:schemeClr val="tx1"/>
                </a:solidFill>
                <a:latin typeface="Courier New" pitchFamily="1" charset="0"/>
              </a:rPr>
              <a:t>-</a:t>
            </a:r>
            <a:r>
              <a:rPr lang="en-US" sz="400">
                <a:solidFill>
                  <a:schemeClr val="tx1"/>
                </a:solidFill>
                <a:latin typeface="Courier New" pitchFamily="1" charset="0"/>
              </a:rPr>
              <a:t> </a:t>
            </a:r>
            <a:r>
              <a:rPr lang="en-US" sz="1800">
                <a:solidFill>
                  <a:schemeClr val="tx1"/>
                </a:solidFill>
                <a:latin typeface="Courier New" pitchFamily="1" charset="0"/>
              </a:rPr>
              <a:t>1</a:t>
            </a:r>
            <a:r>
              <a:rPr lang="en-US" sz="2000" b="0" i="1">
                <a:solidFill>
                  <a:schemeClr val="tx1"/>
                </a:solidFill>
              </a:rPr>
              <a:t>.  This version is the standard Repeat-N-Times idiom.</a:t>
            </a:r>
          </a:p>
        </p:txBody>
      </p:sp>
      <p:grpSp>
        <p:nvGrpSpPr>
          <p:cNvPr id="3" name="Group 10"/>
          <p:cNvGrpSpPr>
            <a:grpSpLocks/>
          </p:cNvGrpSpPr>
          <p:nvPr/>
        </p:nvGrpSpPr>
        <p:grpSpPr bwMode="auto">
          <a:xfrm>
            <a:off x="457200" y="2978150"/>
            <a:ext cx="7696200" cy="533400"/>
            <a:chOff x="288" y="1860"/>
            <a:chExt cx="4848" cy="336"/>
          </a:xfrm>
        </p:grpSpPr>
        <p:sp>
          <p:nvSpPr>
            <p:cNvPr id="59410" name="Rectangle 11"/>
            <p:cNvSpPr>
              <a:spLocks noChangeArrowheads="1"/>
            </p:cNvSpPr>
            <p:nvPr/>
          </p:nvSpPr>
          <p:spPr bwMode="auto">
            <a:xfrm>
              <a:off x="624" y="1860"/>
              <a:ext cx="4512" cy="336"/>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9411" name="Text Box 12"/>
            <p:cNvSpPr txBox="1">
              <a:spLocks noChangeArrowheads="1"/>
            </p:cNvSpPr>
            <p:nvPr/>
          </p:nvSpPr>
          <p:spPr bwMode="auto">
            <a:xfrm>
              <a:off x="640" y="1894"/>
              <a:ext cx="3552" cy="250"/>
            </a:xfrm>
            <a:prstGeom prst="rect">
              <a:avLst/>
            </a:prstGeom>
            <a:noFill/>
            <a:ln w="9525">
              <a:noFill/>
              <a:miter lim="800000"/>
              <a:headEnd/>
              <a:tailEnd/>
            </a:ln>
          </p:spPr>
          <p:txBody>
            <a:bodyPr>
              <a:prstTxWarp prst="textNoShape">
                <a:avLst/>
              </a:prstTxWarp>
              <a:spAutoFit/>
            </a:bodyPr>
            <a:lstStyle/>
            <a:p>
              <a:r>
                <a:rPr lang="en-US" sz="2000" dirty="0">
                  <a:solidFill>
                    <a:schemeClr val="tx1"/>
                  </a:solidFill>
                  <a:latin typeface="Courier New" pitchFamily="1" charset="0"/>
                </a:rPr>
                <a:t>for (</a:t>
              </a:r>
              <a:r>
                <a:rPr lang="en-US" sz="2000" dirty="0" err="1">
                  <a:solidFill>
                    <a:schemeClr val="tx1"/>
                  </a:solidFill>
                  <a:latin typeface="Courier New" pitchFamily="1" charset="0"/>
                </a:rPr>
                <a:t>var</a:t>
              </a:r>
              <a:r>
                <a:rPr lang="en-US" sz="2000" dirty="0">
                  <a:solidFill>
                    <a:schemeClr val="tx1"/>
                  </a:solidFill>
                  <a:latin typeface="Courier New" pitchFamily="1" charset="0"/>
                </a:rPr>
                <a:t> </a:t>
              </a:r>
              <a:r>
                <a:rPr lang="en-US" sz="2000" dirty="0" err="1">
                  <a:solidFill>
                    <a:schemeClr val="tx1"/>
                  </a:solidFill>
                  <a:latin typeface="Courier New" pitchFamily="1" charset="0"/>
                </a:rPr>
                <a:t>i</a:t>
              </a:r>
              <a:r>
                <a:rPr lang="en-US" sz="2000" dirty="0">
                  <a:solidFill>
                    <a:schemeClr val="tx1"/>
                  </a:solidFill>
                  <a:latin typeface="Courier New" pitchFamily="1" charset="0"/>
                </a:rPr>
                <a:t> = 0; </a:t>
              </a:r>
              <a:r>
                <a:rPr lang="en-US" sz="2000" dirty="0" err="1">
                  <a:solidFill>
                    <a:schemeClr val="tx1"/>
                  </a:solidFill>
                  <a:latin typeface="Courier New" pitchFamily="1" charset="0"/>
                </a:rPr>
                <a:t>i</a:t>
              </a:r>
              <a:r>
                <a:rPr lang="en-US" sz="2000" dirty="0">
                  <a:solidFill>
                    <a:schemeClr val="tx1"/>
                  </a:solidFill>
                  <a:latin typeface="Courier New" pitchFamily="1" charset="0"/>
                </a:rPr>
                <a:t> &lt; N; </a:t>
              </a:r>
              <a:r>
                <a:rPr lang="en-US" sz="2000" dirty="0" err="1">
                  <a:solidFill>
                    <a:schemeClr val="tx1"/>
                  </a:solidFill>
                  <a:latin typeface="Courier New" pitchFamily="1" charset="0"/>
                </a:rPr>
                <a:t>i</a:t>
              </a:r>
              <a:r>
                <a:rPr lang="en-US" sz="2000" dirty="0">
                  <a:solidFill>
                    <a:schemeClr val="tx1"/>
                  </a:solidFill>
                  <a:latin typeface="Courier New" pitchFamily="1" charset="0"/>
                </a:rPr>
                <a:t>++)</a:t>
              </a:r>
            </a:p>
          </p:txBody>
        </p:sp>
        <p:sp>
          <p:nvSpPr>
            <p:cNvPr id="59412" name="Text Box 13"/>
            <p:cNvSpPr txBox="1">
              <a:spLocks noChangeArrowheads="1"/>
            </p:cNvSpPr>
            <p:nvPr/>
          </p:nvSpPr>
          <p:spPr bwMode="auto">
            <a:xfrm>
              <a:off x="288" y="1899"/>
              <a:ext cx="288"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2.</a:t>
              </a:r>
            </a:p>
          </p:txBody>
        </p:sp>
      </p:grpSp>
      <p:sp>
        <p:nvSpPr>
          <p:cNvPr id="528398" name="Text Box 14"/>
          <p:cNvSpPr txBox="1">
            <a:spLocks noChangeArrowheads="1"/>
          </p:cNvSpPr>
          <p:nvPr/>
        </p:nvSpPr>
        <p:spPr bwMode="auto">
          <a:xfrm>
            <a:off x="990600" y="4889500"/>
            <a:ext cx="7086600" cy="366713"/>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b="0" i="1">
                <a:solidFill>
                  <a:schemeClr val="tx1"/>
                </a:solidFill>
              </a:rPr>
              <a:t>This statement counts backward from 99 to 1 by twos.</a:t>
            </a:r>
          </a:p>
        </p:txBody>
      </p:sp>
      <p:grpSp>
        <p:nvGrpSpPr>
          <p:cNvPr id="4" name="Group 15"/>
          <p:cNvGrpSpPr>
            <a:grpSpLocks/>
          </p:cNvGrpSpPr>
          <p:nvPr/>
        </p:nvGrpSpPr>
        <p:grpSpPr bwMode="auto">
          <a:xfrm>
            <a:off x="457200" y="4318000"/>
            <a:ext cx="7696200" cy="533400"/>
            <a:chOff x="288" y="2688"/>
            <a:chExt cx="4848" cy="336"/>
          </a:xfrm>
        </p:grpSpPr>
        <p:sp>
          <p:nvSpPr>
            <p:cNvPr id="59407" name="Rectangle 16"/>
            <p:cNvSpPr>
              <a:spLocks noChangeArrowheads="1"/>
            </p:cNvSpPr>
            <p:nvPr/>
          </p:nvSpPr>
          <p:spPr bwMode="auto">
            <a:xfrm>
              <a:off x="624" y="2688"/>
              <a:ext cx="4512" cy="336"/>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9408" name="Text Box 17"/>
            <p:cNvSpPr txBox="1">
              <a:spLocks noChangeArrowheads="1"/>
            </p:cNvSpPr>
            <p:nvPr/>
          </p:nvSpPr>
          <p:spPr bwMode="auto">
            <a:xfrm>
              <a:off x="640" y="2722"/>
              <a:ext cx="3632" cy="252"/>
            </a:xfrm>
            <a:prstGeom prst="rect">
              <a:avLst/>
            </a:prstGeom>
            <a:noFill/>
            <a:ln w="9525">
              <a:noFill/>
              <a:miter lim="800000"/>
              <a:headEnd/>
              <a:tailEnd/>
            </a:ln>
          </p:spPr>
          <p:txBody>
            <a:bodyPr wrap="square">
              <a:prstTxWarp prst="textNoShape">
                <a:avLst/>
              </a:prstTxWarp>
              <a:spAutoFit/>
            </a:bodyPr>
            <a:lstStyle/>
            <a:p>
              <a:r>
                <a:rPr lang="en-US" sz="2000" dirty="0">
                  <a:solidFill>
                    <a:schemeClr val="tx1"/>
                  </a:solidFill>
                  <a:latin typeface="Courier New" pitchFamily="1" charset="0"/>
                </a:rPr>
                <a:t>for (</a:t>
              </a:r>
              <a:r>
                <a:rPr lang="en-US" sz="2000" dirty="0" err="1">
                  <a:solidFill>
                    <a:schemeClr val="tx1"/>
                  </a:solidFill>
                  <a:latin typeface="Courier New" pitchFamily="1" charset="0"/>
                </a:rPr>
                <a:t>var</a:t>
              </a:r>
              <a:r>
                <a:rPr lang="en-US" sz="2000" dirty="0">
                  <a:solidFill>
                    <a:schemeClr val="tx1"/>
                  </a:solidFill>
                  <a:latin typeface="Courier New" pitchFamily="1" charset="0"/>
                </a:rPr>
                <a:t> </a:t>
              </a:r>
              <a:r>
                <a:rPr lang="en-US" sz="2000" dirty="0" err="1">
                  <a:solidFill>
                    <a:schemeClr val="tx1"/>
                  </a:solidFill>
                  <a:latin typeface="Courier New" pitchFamily="1" charset="0"/>
                </a:rPr>
                <a:t>n</a:t>
              </a:r>
              <a:r>
                <a:rPr lang="en-US" sz="2000" dirty="0">
                  <a:solidFill>
                    <a:schemeClr val="tx1"/>
                  </a:solidFill>
                  <a:latin typeface="Courier New" pitchFamily="1" charset="0"/>
                </a:rPr>
                <a:t> = 99; </a:t>
              </a:r>
              <a:r>
                <a:rPr lang="en-US" sz="2000" dirty="0" err="1">
                  <a:solidFill>
                    <a:schemeClr val="tx1"/>
                  </a:solidFill>
                  <a:latin typeface="Courier New" pitchFamily="1" charset="0"/>
                </a:rPr>
                <a:t>n</a:t>
              </a:r>
              <a:r>
                <a:rPr lang="en-US" sz="2000" dirty="0">
                  <a:solidFill>
                    <a:schemeClr val="tx1"/>
                  </a:solidFill>
                  <a:latin typeface="Courier New" pitchFamily="1" charset="0"/>
                </a:rPr>
                <a:t> &gt;= 1; </a:t>
              </a:r>
              <a:r>
                <a:rPr lang="en-US" sz="2000" dirty="0" err="1">
                  <a:solidFill>
                    <a:schemeClr val="tx1"/>
                  </a:solidFill>
                  <a:latin typeface="Courier New" pitchFamily="1" charset="0"/>
                </a:rPr>
                <a:t>n</a:t>
              </a:r>
              <a:r>
                <a:rPr lang="en-US" sz="2000" dirty="0">
                  <a:solidFill>
                    <a:schemeClr val="tx1"/>
                  </a:solidFill>
                  <a:latin typeface="Courier New" pitchFamily="1" charset="0"/>
                </a:rPr>
                <a:t> -= 2)</a:t>
              </a:r>
            </a:p>
          </p:txBody>
        </p:sp>
        <p:sp>
          <p:nvSpPr>
            <p:cNvPr id="59409" name="Text Box 18"/>
            <p:cNvSpPr txBox="1">
              <a:spLocks noChangeArrowheads="1"/>
            </p:cNvSpPr>
            <p:nvPr/>
          </p:nvSpPr>
          <p:spPr bwMode="auto">
            <a:xfrm>
              <a:off x="288" y="2727"/>
              <a:ext cx="288"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3.</a:t>
              </a:r>
            </a:p>
          </p:txBody>
        </p:sp>
      </p:grpSp>
      <p:sp>
        <p:nvSpPr>
          <p:cNvPr id="528403" name="Text Box 19"/>
          <p:cNvSpPr txBox="1">
            <a:spLocks noChangeArrowheads="1"/>
          </p:cNvSpPr>
          <p:nvPr/>
        </p:nvSpPr>
        <p:spPr bwMode="auto">
          <a:xfrm>
            <a:off x="990600" y="6000750"/>
            <a:ext cx="7159625" cy="641350"/>
          </a:xfrm>
          <a:prstGeom prst="rect">
            <a:avLst/>
          </a:prstGeom>
          <a:noFill/>
          <a:ln w="9525">
            <a:noFill/>
            <a:miter lim="800000"/>
            <a:headEnd/>
            <a:tailEnd/>
          </a:ln>
        </p:spPr>
        <p:txBody>
          <a:bodyPr>
            <a:prstTxWarp prst="textNoShape">
              <a:avLst/>
            </a:prstTxWarp>
            <a:spAutoFit/>
          </a:bodyPr>
          <a:lstStyle/>
          <a:p>
            <a:pPr algn="just">
              <a:lnSpc>
                <a:spcPct val="90000"/>
              </a:lnSpc>
            </a:pPr>
            <a:r>
              <a:rPr lang="en-US" sz="2000" b="0" i="1">
                <a:solidFill>
                  <a:schemeClr val="tx1"/>
                </a:solidFill>
              </a:rPr>
              <a:t>This statement executes the loop body with the variable </a:t>
            </a:r>
            <a:r>
              <a:rPr lang="en-US" sz="1800">
                <a:solidFill>
                  <a:schemeClr val="tx1"/>
                </a:solidFill>
                <a:latin typeface="Courier New" pitchFamily="1" charset="0"/>
              </a:rPr>
              <a:t>x</a:t>
            </a:r>
            <a:r>
              <a:rPr lang="en-US" sz="2000" b="0" i="1">
                <a:solidFill>
                  <a:schemeClr val="tx1"/>
                </a:solidFill>
              </a:rPr>
              <a:t> taking on successive powers of two from 1 up to 1024.</a:t>
            </a:r>
          </a:p>
        </p:txBody>
      </p:sp>
      <p:grpSp>
        <p:nvGrpSpPr>
          <p:cNvPr id="5" name="Group 20"/>
          <p:cNvGrpSpPr>
            <a:grpSpLocks/>
          </p:cNvGrpSpPr>
          <p:nvPr/>
        </p:nvGrpSpPr>
        <p:grpSpPr bwMode="auto">
          <a:xfrm>
            <a:off x="457200" y="5429250"/>
            <a:ext cx="7696200" cy="533400"/>
            <a:chOff x="288" y="3420"/>
            <a:chExt cx="4848" cy="336"/>
          </a:xfrm>
        </p:grpSpPr>
        <p:sp>
          <p:nvSpPr>
            <p:cNvPr id="59404" name="Rectangle 21"/>
            <p:cNvSpPr>
              <a:spLocks noChangeArrowheads="1"/>
            </p:cNvSpPr>
            <p:nvPr/>
          </p:nvSpPr>
          <p:spPr bwMode="auto">
            <a:xfrm>
              <a:off x="624" y="3420"/>
              <a:ext cx="4512" cy="336"/>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9405" name="Text Box 22"/>
            <p:cNvSpPr txBox="1">
              <a:spLocks noChangeArrowheads="1"/>
            </p:cNvSpPr>
            <p:nvPr/>
          </p:nvSpPr>
          <p:spPr bwMode="auto">
            <a:xfrm>
              <a:off x="640" y="3454"/>
              <a:ext cx="4448" cy="250"/>
            </a:xfrm>
            <a:prstGeom prst="rect">
              <a:avLst/>
            </a:prstGeom>
            <a:noFill/>
            <a:ln w="9525">
              <a:noFill/>
              <a:miter lim="800000"/>
              <a:headEnd/>
              <a:tailEnd/>
            </a:ln>
          </p:spPr>
          <p:txBody>
            <a:bodyPr>
              <a:prstTxWarp prst="textNoShape">
                <a:avLst/>
              </a:prstTxWarp>
              <a:spAutoFit/>
            </a:bodyPr>
            <a:lstStyle/>
            <a:p>
              <a:r>
                <a:rPr lang="en-US" sz="2000" dirty="0">
                  <a:solidFill>
                    <a:schemeClr val="tx1"/>
                  </a:solidFill>
                  <a:latin typeface="Courier New" pitchFamily="1" charset="0"/>
                </a:rPr>
                <a:t>for (</a:t>
              </a:r>
              <a:r>
                <a:rPr lang="en-US" sz="2000" dirty="0" err="1">
                  <a:solidFill>
                    <a:schemeClr val="tx1"/>
                  </a:solidFill>
                  <a:latin typeface="Courier New" pitchFamily="1" charset="0"/>
                </a:rPr>
                <a:t>var</a:t>
              </a:r>
              <a:r>
                <a:rPr lang="en-US" sz="2000" dirty="0">
                  <a:solidFill>
                    <a:schemeClr val="tx1"/>
                  </a:solidFill>
                  <a:latin typeface="Courier New" pitchFamily="1" charset="0"/>
                </a:rPr>
                <a:t> </a:t>
              </a:r>
              <a:r>
                <a:rPr lang="en-US" sz="2000" dirty="0" err="1">
                  <a:solidFill>
                    <a:schemeClr val="tx1"/>
                  </a:solidFill>
                  <a:latin typeface="Courier New" pitchFamily="1" charset="0"/>
                </a:rPr>
                <a:t>x</a:t>
              </a:r>
              <a:r>
                <a:rPr lang="en-US" sz="2000" dirty="0">
                  <a:solidFill>
                    <a:schemeClr val="tx1"/>
                  </a:solidFill>
                  <a:latin typeface="Courier New" pitchFamily="1" charset="0"/>
                </a:rPr>
                <a:t> = 1; </a:t>
              </a:r>
              <a:r>
                <a:rPr lang="en-US" sz="2000" dirty="0" err="1">
                  <a:solidFill>
                    <a:schemeClr val="tx1"/>
                  </a:solidFill>
                  <a:latin typeface="Courier New" pitchFamily="1" charset="0"/>
                </a:rPr>
                <a:t>x</a:t>
              </a:r>
              <a:r>
                <a:rPr lang="en-US" sz="2000" dirty="0">
                  <a:solidFill>
                    <a:schemeClr val="tx1"/>
                  </a:solidFill>
                  <a:latin typeface="Courier New" pitchFamily="1" charset="0"/>
                </a:rPr>
                <a:t> &lt;= 1024; </a:t>
              </a:r>
              <a:r>
                <a:rPr lang="en-US" sz="2000" dirty="0" err="1">
                  <a:solidFill>
                    <a:schemeClr val="tx1"/>
                  </a:solidFill>
                  <a:latin typeface="Courier New" pitchFamily="1" charset="0"/>
                </a:rPr>
                <a:t>x</a:t>
              </a:r>
              <a:r>
                <a:rPr lang="en-US" sz="2000" dirty="0">
                  <a:solidFill>
                    <a:schemeClr val="tx1"/>
                  </a:solidFill>
                  <a:latin typeface="Courier New" pitchFamily="1" charset="0"/>
                </a:rPr>
                <a:t> *= 2)</a:t>
              </a:r>
            </a:p>
          </p:txBody>
        </p:sp>
        <p:sp>
          <p:nvSpPr>
            <p:cNvPr id="59406" name="Text Box 23"/>
            <p:cNvSpPr txBox="1">
              <a:spLocks noChangeArrowheads="1"/>
            </p:cNvSpPr>
            <p:nvPr/>
          </p:nvSpPr>
          <p:spPr bwMode="auto">
            <a:xfrm>
              <a:off x="288" y="3459"/>
              <a:ext cx="288" cy="265"/>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4.</a:t>
              </a:r>
            </a:p>
          </p:txBody>
        </p:sp>
      </p:gr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49</a:t>
            </a:fld>
            <a:endParaRPr lang="en-US"/>
          </a:p>
        </p:txBody>
      </p:sp>
    </p:spTree>
    <p:extLst>
      <p:ext uri="{BB962C8B-B14F-4D97-AF65-F5344CB8AC3E}">
        <p14:creationId xmlns:p14="http://schemas.microsoft.com/office/powerpoint/2010/main" val="26982753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8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839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839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284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8" grpId="0" build="p" autoUpdateAnimBg="0"/>
      <p:bldP spid="528393" grpId="0" build="p" autoUpdateAnimBg="0"/>
      <p:bldP spid="528398" grpId="0" build="p" autoUpdateAnimBg="0"/>
      <p:bldP spid="52840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programming</a:t>
            </a:r>
            <a:endParaRPr lang="en-US" sz="40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5</a:t>
            </a:fld>
            <a:endParaRPr lang="en-US"/>
          </a:p>
        </p:txBody>
      </p:sp>
      <p:sp>
        <p:nvSpPr>
          <p:cNvPr id="7" name="Content Placeholder 2"/>
          <p:cNvSpPr txBox="1">
            <a:spLocks/>
          </p:cNvSpPr>
          <p:nvPr/>
        </p:nvSpPr>
        <p:spPr bwMode="auto">
          <a:xfrm>
            <a:off x="533400" y="3352800"/>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split breaks apart a string into an array using a delimiter</a:t>
            </a:r>
          </a:p>
          <a:p>
            <a:pPr lvl="1"/>
            <a:r>
              <a:rPr lang="en-US" dirty="0"/>
              <a:t>can also be used with regular expressions (seen later)</a:t>
            </a:r>
          </a:p>
          <a:p>
            <a:r>
              <a:rPr lang="en-US" dirty="0"/>
              <a:t>join merges an array into a single string, placing a delimiter between them</a:t>
            </a:r>
            <a:endParaRPr lang="en-US" sz="1100" dirty="0">
              <a:latin typeface="Courier New" pitchFamily="49" charset="0"/>
              <a:cs typeface="Courier New"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52666"/>
            <a:ext cx="9144000" cy="4519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9724761"/>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0" y="76200"/>
            <a:ext cx="9144000" cy="703729"/>
          </a:xfrm>
          <a:noFill/>
          <a:ln/>
        </p:spPr>
        <p:txBody>
          <a:bodyPr/>
          <a:lstStyle/>
          <a:p>
            <a:r>
              <a:rPr lang="en-US" sz="4000" dirty="0">
                <a:solidFill>
                  <a:srgbClr val="FF0000"/>
                </a:solidFill>
              </a:rPr>
              <a:t>The </a:t>
            </a:r>
            <a:r>
              <a:rPr lang="en-US" sz="3600" b="1" dirty="0">
                <a:solidFill>
                  <a:srgbClr val="FF0000"/>
                </a:solidFill>
                <a:latin typeface="Courier New" pitchFamily="1" charset="0"/>
              </a:rPr>
              <a:t>factorial</a:t>
            </a:r>
            <a:r>
              <a:rPr lang="en-US" sz="4000" dirty="0">
                <a:solidFill>
                  <a:srgbClr val="FF0000"/>
                </a:solidFill>
              </a:rPr>
              <a:t> Function</a:t>
            </a:r>
            <a:endParaRPr lang="en-US" dirty="0">
              <a:solidFill>
                <a:schemeClr val="tx1"/>
              </a:solidFill>
            </a:endParaRPr>
          </a:p>
        </p:txBody>
      </p:sp>
      <p:sp>
        <p:nvSpPr>
          <p:cNvPr id="591875" name="Rectangle 3"/>
          <p:cNvSpPr>
            <a:spLocks noChangeArrowheads="1"/>
          </p:cNvSpPr>
          <p:nvPr/>
        </p:nvSpPr>
        <p:spPr bwMode="auto">
          <a:xfrm>
            <a:off x="482600" y="1155700"/>
            <a:ext cx="8128000" cy="13589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a:t>
            </a:r>
            <a:r>
              <a:rPr lang="en-US" sz="2400" i="1" dirty="0">
                <a:solidFill>
                  <a:schemeClr val="tx1"/>
                </a:solidFill>
              </a:rPr>
              <a:t>factorial</a:t>
            </a:r>
            <a:r>
              <a:rPr lang="en-US" sz="2400" b="0" dirty="0">
                <a:solidFill>
                  <a:schemeClr val="tx1"/>
                </a:solidFill>
              </a:rPr>
              <a:t> of a number </a:t>
            </a:r>
            <a:r>
              <a:rPr lang="en-US" sz="2400" b="0" i="1" dirty="0" err="1">
                <a:solidFill>
                  <a:schemeClr val="tx1"/>
                </a:solidFill>
              </a:rPr>
              <a:t>n</a:t>
            </a:r>
            <a:r>
              <a:rPr lang="en-US" sz="2400" b="0" dirty="0">
                <a:solidFill>
                  <a:schemeClr val="tx1"/>
                </a:solidFill>
              </a:rPr>
              <a:t> (which is usually written as </a:t>
            </a:r>
            <a:r>
              <a:rPr lang="en-US" sz="2400" b="0" i="1" dirty="0" err="1">
                <a:solidFill>
                  <a:schemeClr val="tx1"/>
                </a:solidFill>
              </a:rPr>
              <a:t>n</a:t>
            </a:r>
            <a:r>
              <a:rPr lang="en-US" sz="2400" b="0" dirty="0">
                <a:solidFill>
                  <a:schemeClr val="tx1"/>
                </a:solidFill>
              </a:rPr>
              <a:t>! in mathematics) is defined to be the product of the integers from 1 up to </a:t>
            </a:r>
            <a:r>
              <a:rPr lang="en-US" sz="2400" b="0" i="1" dirty="0" err="1">
                <a:solidFill>
                  <a:schemeClr val="tx1"/>
                </a:solidFill>
              </a:rPr>
              <a:t>n</a:t>
            </a:r>
            <a:r>
              <a:rPr lang="en-US" sz="2400" b="0" dirty="0">
                <a:solidFill>
                  <a:schemeClr val="tx1"/>
                </a:solidFill>
              </a:rPr>
              <a:t>.  Thus, 5! is equal to 120, which is 1</a:t>
            </a:r>
            <a:r>
              <a:rPr lang="en-US" sz="1200" b="0" dirty="0">
                <a:solidFill>
                  <a:schemeClr val="tx1"/>
                </a:solidFill>
              </a:rPr>
              <a:t> </a:t>
            </a:r>
            <a:r>
              <a:rPr lang="en-US" sz="2200" b="0" baseline="15000" dirty="0" err="1">
                <a:solidFill>
                  <a:schemeClr val="tx1"/>
                </a:solidFill>
                <a:latin typeface="Helvetica Neue" pitchFamily="1" charset="0"/>
              </a:rPr>
              <a:t>x</a:t>
            </a:r>
            <a:r>
              <a:rPr lang="en-US" sz="1200" b="0" dirty="0">
                <a:solidFill>
                  <a:schemeClr val="tx1"/>
                </a:solidFill>
              </a:rPr>
              <a:t> </a:t>
            </a:r>
            <a:r>
              <a:rPr lang="en-US" sz="2400" b="0" dirty="0">
                <a:solidFill>
                  <a:schemeClr val="tx1"/>
                </a:solidFill>
              </a:rPr>
              <a:t>2</a:t>
            </a:r>
            <a:r>
              <a:rPr lang="en-US" sz="1200" b="0" dirty="0">
                <a:solidFill>
                  <a:schemeClr val="tx1"/>
                </a:solidFill>
              </a:rPr>
              <a:t> </a:t>
            </a:r>
            <a:r>
              <a:rPr lang="en-US" sz="2200" b="0" baseline="15000" dirty="0" err="1">
                <a:solidFill>
                  <a:schemeClr val="tx1"/>
                </a:solidFill>
                <a:latin typeface="Helvetica Neue" pitchFamily="1" charset="0"/>
              </a:rPr>
              <a:t>x</a:t>
            </a:r>
            <a:r>
              <a:rPr lang="en-US" sz="1200" b="0" dirty="0">
                <a:solidFill>
                  <a:schemeClr val="tx1"/>
                </a:solidFill>
              </a:rPr>
              <a:t> </a:t>
            </a:r>
            <a:r>
              <a:rPr lang="en-US" sz="2400" b="0" dirty="0">
                <a:solidFill>
                  <a:schemeClr val="tx1"/>
                </a:solidFill>
              </a:rPr>
              <a:t>3</a:t>
            </a:r>
            <a:r>
              <a:rPr lang="en-US" sz="1200" b="0" dirty="0">
                <a:solidFill>
                  <a:schemeClr val="tx1"/>
                </a:solidFill>
              </a:rPr>
              <a:t> </a:t>
            </a:r>
            <a:r>
              <a:rPr lang="en-US" sz="2200" b="0" baseline="15000" dirty="0" err="1">
                <a:solidFill>
                  <a:schemeClr val="tx1"/>
                </a:solidFill>
                <a:latin typeface="Helvetica Neue" pitchFamily="1" charset="0"/>
              </a:rPr>
              <a:t>x</a:t>
            </a:r>
            <a:r>
              <a:rPr lang="en-US" sz="1200" b="0" dirty="0">
                <a:solidFill>
                  <a:schemeClr val="tx1"/>
                </a:solidFill>
              </a:rPr>
              <a:t> </a:t>
            </a:r>
            <a:r>
              <a:rPr lang="en-US" sz="2400" b="0" dirty="0">
                <a:solidFill>
                  <a:schemeClr val="tx1"/>
                </a:solidFill>
              </a:rPr>
              <a:t>4</a:t>
            </a:r>
            <a:r>
              <a:rPr lang="en-US" sz="1200" b="0" dirty="0">
                <a:solidFill>
                  <a:schemeClr val="tx1"/>
                </a:solidFill>
              </a:rPr>
              <a:t> </a:t>
            </a:r>
            <a:r>
              <a:rPr lang="en-US" sz="2200" b="0" baseline="15000" dirty="0" err="1">
                <a:solidFill>
                  <a:schemeClr val="tx1"/>
                </a:solidFill>
                <a:latin typeface="Helvetica Neue" pitchFamily="1" charset="0"/>
              </a:rPr>
              <a:t>x</a:t>
            </a:r>
            <a:r>
              <a:rPr lang="en-US" sz="1200" b="0" dirty="0">
                <a:solidFill>
                  <a:schemeClr val="tx1"/>
                </a:solidFill>
              </a:rPr>
              <a:t> </a:t>
            </a:r>
            <a:r>
              <a:rPr lang="en-US" sz="2400" b="0" dirty="0">
                <a:solidFill>
                  <a:schemeClr val="tx1"/>
                </a:solidFill>
              </a:rPr>
              <a:t>5.</a:t>
            </a:r>
          </a:p>
        </p:txBody>
      </p:sp>
      <p:grpSp>
        <p:nvGrpSpPr>
          <p:cNvPr id="2" name="Group 4"/>
          <p:cNvGrpSpPr>
            <a:grpSpLocks/>
          </p:cNvGrpSpPr>
          <p:nvPr/>
        </p:nvGrpSpPr>
        <p:grpSpPr bwMode="auto">
          <a:xfrm>
            <a:off x="482600" y="2284340"/>
            <a:ext cx="8128000" cy="3225800"/>
            <a:chOff x="304" y="1424"/>
            <a:chExt cx="5120" cy="2032"/>
          </a:xfrm>
        </p:grpSpPr>
        <p:grpSp>
          <p:nvGrpSpPr>
            <p:cNvPr id="3" name="Group 5"/>
            <p:cNvGrpSpPr>
              <a:grpSpLocks/>
            </p:cNvGrpSpPr>
            <p:nvPr/>
          </p:nvGrpSpPr>
          <p:grpSpPr bwMode="auto">
            <a:xfrm>
              <a:off x="864" y="2038"/>
              <a:ext cx="4241" cy="1418"/>
              <a:chOff x="864" y="2038"/>
              <a:chExt cx="4241" cy="1418"/>
            </a:xfrm>
          </p:grpSpPr>
          <p:sp>
            <p:nvSpPr>
              <p:cNvPr id="591878" name="Rectangle 6"/>
              <p:cNvSpPr>
                <a:spLocks noChangeArrowheads="1"/>
              </p:cNvSpPr>
              <p:nvPr/>
            </p:nvSpPr>
            <p:spPr bwMode="auto">
              <a:xfrm>
                <a:off x="864" y="2038"/>
                <a:ext cx="4241" cy="141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solidFill>
                    <a:schemeClr val="tx1"/>
                  </a:solidFill>
                </a:endParaRPr>
              </a:p>
            </p:txBody>
          </p:sp>
          <p:sp>
            <p:nvSpPr>
              <p:cNvPr id="591879" name="Rectangle 7"/>
              <p:cNvSpPr>
                <a:spLocks noChangeArrowheads="1"/>
              </p:cNvSpPr>
              <p:nvPr/>
            </p:nvSpPr>
            <p:spPr bwMode="auto">
              <a:xfrm>
                <a:off x="889" y="2062"/>
                <a:ext cx="4151" cy="1269"/>
              </a:xfrm>
              <a:prstGeom prst="rect">
                <a:avLst/>
              </a:prstGeom>
              <a:noFill/>
              <a:ln w="9525">
                <a:noFill/>
                <a:miter lim="800000"/>
                <a:headEnd/>
                <a:tailEnd/>
              </a:ln>
              <a:effectLst/>
            </p:spPr>
            <p:txBody>
              <a:bodyPr>
                <a:prstTxWarp prst="textNoShape">
                  <a:avLst/>
                </a:prstTxWarp>
                <a:spAutoFit/>
              </a:bodyPr>
              <a:lstStyle/>
              <a:p>
                <a:r>
                  <a:rPr lang="en-US" sz="1800" dirty="0">
                    <a:solidFill>
                      <a:schemeClr val="tx1"/>
                    </a:solidFill>
                    <a:latin typeface="Courier New" pitchFamily="1" charset="0"/>
                  </a:rPr>
                  <a:t>function </a:t>
                </a:r>
                <a:r>
                  <a:rPr lang="en-US" sz="1800" dirty="0" err="1">
                    <a:solidFill>
                      <a:schemeClr val="tx1"/>
                    </a:solidFill>
                    <a:latin typeface="Courier New" pitchFamily="1" charset="0"/>
                  </a:rPr>
                  <a:t>fact(n</a:t>
                </a:r>
                <a:r>
                  <a:rPr lang="en-US" sz="1800" dirty="0">
                    <a:solidFill>
                      <a:schemeClr val="tx1"/>
                    </a:solidFill>
                    <a:latin typeface="Courier New" pitchFamily="1" charset="0"/>
                  </a:rPr>
                  <a:t>)</a:t>
                </a:r>
                <a:r>
                  <a:rPr lang="en-US" sz="1000" dirty="0">
                    <a:solidFill>
                      <a:schemeClr val="tx1"/>
                    </a:solidFill>
                    <a:latin typeface="Courier New" pitchFamily="1" charset="0"/>
                  </a:rPr>
                  <a:t> </a:t>
                </a:r>
                <a:r>
                  <a:rPr lang="en-US" sz="1800" dirty="0">
                    <a:solidFill>
                      <a:schemeClr val="tx1"/>
                    </a:solidFill>
                    <a:latin typeface="Courier New" pitchFamily="1" charset="0"/>
                  </a:rPr>
                  <a:t>{</a:t>
                </a:r>
              </a:p>
              <a:p>
                <a:r>
                  <a:rPr lang="en-US" sz="1800" dirty="0">
                    <a:solidFill>
                      <a:schemeClr val="tx1"/>
                    </a:solidFill>
                    <a:latin typeface="Courier New" pitchFamily="1" charset="0"/>
                  </a:rPr>
                  <a:t>   </a:t>
                </a:r>
                <a:r>
                  <a:rPr lang="en-US" sz="1800" dirty="0" err="1">
                    <a:solidFill>
                      <a:schemeClr val="tx1"/>
                    </a:solidFill>
                    <a:latin typeface="Courier New" pitchFamily="1" charset="0"/>
                  </a:rPr>
                  <a:t>var</a:t>
                </a:r>
                <a:r>
                  <a:rPr lang="en-US" sz="1800" dirty="0">
                    <a:solidFill>
                      <a:schemeClr val="tx1"/>
                    </a:solidFill>
                    <a:latin typeface="Courier New" pitchFamily="1" charset="0"/>
                  </a:rPr>
                  <a:t> result = 1;</a:t>
                </a:r>
              </a:p>
              <a:p>
                <a:r>
                  <a:rPr lang="en-US" sz="1800" dirty="0">
                    <a:solidFill>
                      <a:schemeClr val="tx1"/>
                    </a:solidFill>
                    <a:latin typeface="Courier New" pitchFamily="1" charset="0"/>
                  </a:rPr>
                  <a:t>   for (</a:t>
                </a:r>
                <a:r>
                  <a:rPr lang="en-US" sz="1800" dirty="0" err="1">
                    <a:solidFill>
                      <a:schemeClr val="tx1"/>
                    </a:solidFill>
                    <a:latin typeface="Courier New" pitchFamily="1" charset="0"/>
                  </a:rPr>
                  <a:t>var</a:t>
                </a:r>
                <a:r>
                  <a:rPr lang="en-US" sz="1800" dirty="0">
                    <a:solidFill>
                      <a:schemeClr val="tx1"/>
                    </a:solidFill>
                    <a:latin typeface="Courier New" pitchFamily="1" charset="0"/>
                  </a:rPr>
                  <a:t> </a:t>
                </a:r>
                <a:r>
                  <a:rPr lang="en-US" sz="1800" dirty="0" err="1">
                    <a:solidFill>
                      <a:schemeClr val="tx1"/>
                    </a:solidFill>
                    <a:latin typeface="Courier New" pitchFamily="1" charset="0"/>
                  </a:rPr>
                  <a:t>i</a:t>
                </a:r>
                <a:r>
                  <a:rPr lang="en-US" sz="1800" dirty="0">
                    <a:solidFill>
                      <a:schemeClr val="tx1"/>
                    </a:solidFill>
                    <a:latin typeface="Courier New" pitchFamily="1" charset="0"/>
                  </a:rPr>
                  <a:t> = 1; </a:t>
                </a:r>
                <a:r>
                  <a:rPr lang="en-US" sz="1800" dirty="0" err="1">
                    <a:solidFill>
                      <a:schemeClr val="tx1"/>
                    </a:solidFill>
                    <a:latin typeface="Courier New" pitchFamily="1" charset="0"/>
                  </a:rPr>
                  <a:t>i</a:t>
                </a:r>
                <a:r>
                  <a:rPr lang="en-US" sz="1800" dirty="0">
                    <a:solidFill>
                      <a:schemeClr val="tx1"/>
                    </a:solidFill>
                    <a:latin typeface="Courier New" pitchFamily="1" charset="0"/>
                  </a:rPr>
                  <a:t> &lt;= </a:t>
                </a:r>
                <a:r>
                  <a:rPr lang="en-US" sz="1800" dirty="0" err="1">
                    <a:solidFill>
                      <a:schemeClr val="tx1"/>
                    </a:solidFill>
                    <a:latin typeface="Courier New" pitchFamily="1" charset="0"/>
                  </a:rPr>
                  <a:t>n</a:t>
                </a:r>
                <a:r>
                  <a:rPr lang="en-US" sz="1800" dirty="0">
                    <a:solidFill>
                      <a:schemeClr val="tx1"/>
                    </a:solidFill>
                    <a:latin typeface="Courier New" pitchFamily="1" charset="0"/>
                  </a:rPr>
                  <a:t>; </a:t>
                </a:r>
                <a:r>
                  <a:rPr lang="en-US" sz="1800" dirty="0" err="1">
                    <a:solidFill>
                      <a:schemeClr val="tx1"/>
                    </a:solidFill>
                    <a:latin typeface="Courier New" pitchFamily="1" charset="0"/>
                  </a:rPr>
                  <a:t>i</a:t>
                </a:r>
                <a:r>
                  <a:rPr lang="en-US" sz="1800" dirty="0">
                    <a:solidFill>
                      <a:schemeClr val="tx1"/>
                    </a:solidFill>
                    <a:latin typeface="Courier New" pitchFamily="1" charset="0"/>
                  </a:rPr>
                  <a:t>++)</a:t>
                </a:r>
                <a:r>
                  <a:rPr lang="en-US" sz="1000" dirty="0">
                    <a:solidFill>
                      <a:schemeClr val="tx1"/>
                    </a:solidFill>
                    <a:latin typeface="Courier New" pitchFamily="1" charset="0"/>
                  </a:rPr>
                  <a:t> </a:t>
                </a:r>
                <a:r>
                  <a:rPr lang="en-US" sz="1800" dirty="0">
                    <a:solidFill>
                      <a:schemeClr val="tx1"/>
                    </a:solidFill>
                    <a:latin typeface="Courier New" pitchFamily="1" charset="0"/>
                  </a:rPr>
                  <a:t>{</a:t>
                </a:r>
              </a:p>
              <a:p>
                <a:r>
                  <a:rPr lang="en-US" sz="1800" dirty="0">
                    <a:solidFill>
                      <a:schemeClr val="tx1"/>
                    </a:solidFill>
                    <a:latin typeface="Courier New" pitchFamily="1" charset="0"/>
                  </a:rPr>
                  <a:t>      result = result * </a:t>
                </a:r>
                <a:r>
                  <a:rPr lang="en-US" sz="1800" dirty="0" err="1">
                    <a:solidFill>
                      <a:schemeClr val="tx1"/>
                    </a:solidFill>
                    <a:latin typeface="Courier New" pitchFamily="1" charset="0"/>
                  </a:rPr>
                  <a:t>i</a:t>
                </a:r>
                <a:r>
                  <a:rPr lang="en-US" sz="1800" dirty="0">
                    <a:solidFill>
                      <a:schemeClr val="tx1"/>
                    </a:solidFill>
                    <a:latin typeface="Courier New" pitchFamily="1" charset="0"/>
                  </a:rPr>
                  <a:t>;</a:t>
                </a:r>
              </a:p>
              <a:p>
                <a:r>
                  <a:rPr lang="en-US" sz="1800" dirty="0">
                    <a:solidFill>
                      <a:schemeClr val="tx1"/>
                    </a:solidFill>
                    <a:latin typeface="Courier New" pitchFamily="1" charset="0"/>
                  </a:rPr>
                  <a:t>   }</a:t>
                </a:r>
              </a:p>
              <a:p>
                <a:r>
                  <a:rPr lang="en-US" sz="1800" dirty="0">
                    <a:solidFill>
                      <a:schemeClr val="tx1"/>
                    </a:solidFill>
                    <a:latin typeface="Courier New" pitchFamily="1" charset="0"/>
                  </a:rPr>
                  <a:t>   return result;</a:t>
                </a:r>
              </a:p>
              <a:p>
                <a:r>
                  <a:rPr lang="en-US" sz="1800" dirty="0">
                    <a:solidFill>
                      <a:schemeClr val="tx1"/>
                    </a:solidFill>
                    <a:latin typeface="Courier New" pitchFamily="1" charset="0"/>
                  </a:rPr>
                  <a:t>}</a:t>
                </a:r>
              </a:p>
            </p:txBody>
          </p:sp>
        </p:grpSp>
        <p:sp>
          <p:nvSpPr>
            <p:cNvPr id="591880" name="Rectangle 8"/>
            <p:cNvSpPr>
              <a:spLocks noChangeArrowheads="1"/>
            </p:cNvSpPr>
            <p:nvPr/>
          </p:nvSpPr>
          <p:spPr bwMode="auto">
            <a:xfrm>
              <a:off x="304" y="1424"/>
              <a:ext cx="5120" cy="592"/>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following function definition uses a </a:t>
              </a:r>
              <a:r>
                <a:rPr lang="en-US" sz="2000" dirty="0">
                  <a:solidFill>
                    <a:schemeClr val="tx1"/>
                  </a:solidFill>
                  <a:latin typeface="Courier New" pitchFamily="1" charset="0"/>
                </a:rPr>
                <a:t>for</a:t>
              </a:r>
              <a:r>
                <a:rPr lang="en-US" sz="2400" b="0" dirty="0">
                  <a:solidFill>
                    <a:schemeClr val="tx1"/>
                  </a:solidFill>
                </a:rPr>
                <a:t> loop to compute the factorial function:</a:t>
              </a:r>
              <a:endParaRPr lang="en-US" sz="1200" b="0" dirty="0">
                <a:solidFill>
                  <a:schemeClr val="tx1"/>
                </a:solidFill>
              </a:endParaRPr>
            </a:p>
          </p:txBody>
        </p:sp>
      </p:grpSp>
      <p:sp>
        <p:nvSpPr>
          <p:cNvPr id="4" name="Slide Number Placeholder 3"/>
          <p:cNvSpPr>
            <a:spLocks noGrp="1"/>
          </p:cNvSpPr>
          <p:nvPr>
            <p:ph type="sldNum" sz="quarter" idx="12"/>
          </p:nvPr>
        </p:nvSpPr>
        <p:spPr/>
        <p:txBody>
          <a:bodyPr/>
          <a:lstStyle/>
          <a:p>
            <a:pPr>
              <a:defRPr/>
            </a:pPr>
            <a:fld id="{7F4B1FAA-A740-404F-BBC5-7C153B666279}" type="slidenum">
              <a:rPr lang="en-US" smtClean="0"/>
              <a:pPr>
                <a:defRPr/>
              </a:pPr>
              <a:t>50</a:t>
            </a:fld>
            <a:endParaRPr lang="en-US"/>
          </a:p>
        </p:txBody>
      </p:sp>
    </p:spTree>
    <p:extLst>
      <p:ext uri="{BB962C8B-B14F-4D97-AF65-F5344CB8AC3E}">
        <p14:creationId xmlns:p14="http://schemas.microsoft.com/office/powerpoint/2010/main" val="32528153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title"/>
        <p:cNvGrpSpPr/>
        <p:nvPr/>
      </p:nvGrpSpPr>
      <p:grpSpPr>
        <a:xfrm>
          <a:off x="0" y="0"/>
          <a:ext cx="0" cy="0"/>
          <a:chOff x="0" y="0"/>
          <a:chExt cx="0" cy="0"/>
        </a:xfrm>
      </p:grpSpPr>
      <p:sp>
        <p:nvSpPr>
          <p:cNvPr id="144" name="Title 1"/>
          <p:cNvSpPr>
            <a:spLocks noGrp="1"/>
          </p:cNvSpPr>
          <p:nvPr>
            <p:ph type="title"/>
          </p:nvPr>
        </p:nvSpPr>
        <p:spPr>
          <a:xfrm>
            <a:off x="0" y="0"/>
            <a:ext cx="9164800" cy="1152000"/>
          </a:xfrm>
        </p:spPr>
        <p:txBody>
          <a:bodyPr/>
          <a:lstStyle/>
          <a:p>
            <a:r>
              <a:rPr lang="en-US" sz="4000" dirty="0">
                <a:solidFill>
                  <a:srgbClr val="FF0000"/>
                </a:solidFill>
                <a:latin typeface="Times New Roman"/>
                <a:cs typeface="Times New Roman"/>
              </a:rPr>
              <a:t>The </a:t>
            </a:r>
            <a:r>
              <a:rPr lang="en-US" sz="3600" b="1" dirty="0" err="1">
                <a:solidFill>
                  <a:srgbClr val="FF0000"/>
                </a:solidFill>
                <a:latin typeface="Courier New"/>
                <a:cs typeface="Courier New"/>
              </a:rPr>
              <a:t>factorialTable</a:t>
            </a:r>
            <a:r>
              <a:rPr lang="en-US" sz="4000" dirty="0">
                <a:solidFill>
                  <a:srgbClr val="FF0000"/>
                </a:solidFill>
                <a:latin typeface="Times New Roman"/>
                <a:cs typeface="Times New Roman"/>
              </a:rPr>
              <a:t> Function</a:t>
            </a:r>
          </a:p>
        </p:txBody>
      </p:sp>
      <p:grpSp>
        <p:nvGrpSpPr>
          <p:cNvPr id="2" name="PPConsole#2"/>
          <p:cNvGrpSpPr/>
          <p:nvPr/>
        </p:nvGrpSpPr>
        <p:grpSpPr>
          <a:xfrm>
            <a:off x="1715200" y="3938087"/>
            <a:ext cx="5158400" cy="2708030"/>
            <a:chOff x="2538415" y="4169609"/>
            <a:chExt cx="4283985" cy="2447991"/>
          </a:xfrm>
        </p:grpSpPr>
        <p:pic>
          <p:nvPicPr>
            <p:cNvPr id="3" name="PPWindowImage#3" descr="image3.png"/>
            <p:cNvPicPr>
              <a:picLocks noChangeAspect="1"/>
            </p:cNvPicPr>
            <p:nvPr/>
          </p:nvPicPr>
          <p:blipFill>
            <a:blip r:embed="rId3"/>
            <a:stretch>
              <a:fillRect/>
            </a:stretch>
          </p:blipFill>
          <p:spPr>
            <a:xfrm>
              <a:off x="2538415" y="4169609"/>
              <a:ext cx="4283985" cy="2447991"/>
            </a:xfrm>
            <a:prstGeom prst="rect">
              <a:avLst/>
            </a:prstGeom>
          </p:spPr>
        </p:pic>
      </p:grpSp>
      <p:sp>
        <p:nvSpPr>
          <p:cNvPr id="4" name="PPTextBox#4"/>
          <p:cNvSpPr/>
          <p:nvPr/>
        </p:nvSpPr>
        <p:spPr bwMode="auto">
          <a:xfrm>
            <a:off x="2380800" y="4326400"/>
            <a:ext cx="332800" cy="217600"/>
          </a:xfrm>
          <a:prstGeom prst="rect">
            <a:avLst/>
          </a:prstGeom>
          <a:noFill/>
          <a:ln>
            <a:noFill/>
          </a:ln>
          <a:effectLst/>
        </p:spPr>
        <p:txBody>
          <a:bodyPr vert="horz" wrap="square" lIns="0" tIns="0" rIns="0" bIns="0" numCol="1" rtlCol="0" anchor="t" anchorCtr="0" compatLnSpc="1">
            <a:prstTxWarp prst="textNoShape">
              <a:avLst/>
            </a:prstTxWarp>
          </a:bodyPr>
          <a:lstStyle/>
          <a:p>
            <a:r>
              <a:rPr lang="en-US">
                <a:solidFill>
                  <a:srgbClr val="000000"/>
                </a:solidFill>
                <a:latin typeface="Courier New" pitchFamily="84" charset="0"/>
              </a:rPr>
              <a:t>-&gt; </a:t>
            </a:r>
          </a:p>
        </p:txBody>
      </p:sp>
      <p:sp>
        <p:nvSpPr>
          <p:cNvPr id="5" name="PPTextBox#5"/>
          <p:cNvSpPr/>
          <p:nvPr/>
        </p:nvSpPr>
        <p:spPr bwMode="auto">
          <a:xfrm>
            <a:off x="2688000" y="4326400"/>
            <a:ext cx="3481600" cy="201915"/>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err="1">
                <a:solidFill>
                  <a:srgbClr val="0000FF"/>
                </a:solidFill>
                <a:latin typeface="Courier New" pitchFamily="84" charset="0"/>
              </a:rPr>
              <a:t>factorialTable</a:t>
            </a:r>
            <a:r>
              <a:rPr lang="en-US" dirty="0">
                <a:solidFill>
                  <a:srgbClr val="0000FF"/>
                </a:solidFill>
                <a:latin typeface="Courier New" pitchFamily="84" charset="0"/>
              </a:rPr>
              <a:t>(0, 7); </a:t>
            </a:r>
          </a:p>
        </p:txBody>
      </p:sp>
      <p:grpSp>
        <p:nvGrpSpPr>
          <p:cNvPr id="6" name="PPStackFrame#6"/>
          <p:cNvGrpSpPr/>
          <p:nvPr/>
        </p:nvGrpSpPr>
        <p:grpSpPr>
          <a:xfrm>
            <a:off x="256000" y="1088000"/>
            <a:ext cx="8524800" cy="2764800"/>
            <a:chOff x="256000" y="1088000"/>
            <a:chExt cx="8524800" cy="2764800"/>
          </a:xfrm>
        </p:grpSpPr>
        <p:sp>
          <p:nvSpPr>
            <p:cNvPr id="7" name="PPRect#7"/>
            <p:cNvSpPr/>
            <p:nvPr/>
          </p:nvSpPr>
          <p:spPr bwMode="auto">
            <a:xfrm>
              <a:off x="256000" y="1088000"/>
              <a:ext cx="8524800" cy="256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pic>
          <p:nvPicPr>
            <p:cNvPr id="9" name="PPCodeImage#9" descr="image9.png"/>
            <p:cNvPicPr>
              <a:picLocks noChangeAspect="1"/>
            </p:cNvPicPr>
            <p:nvPr/>
          </p:nvPicPr>
          <p:blipFill>
            <a:blip r:embed="rId4"/>
            <a:stretch>
              <a:fillRect/>
            </a:stretch>
          </p:blipFill>
          <p:spPr>
            <a:xfrm>
              <a:off x="256000" y="1088000"/>
              <a:ext cx="8512000" cy="2547200"/>
            </a:xfrm>
            <a:prstGeom prst="rect">
              <a:avLst/>
            </a:prstGeom>
          </p:spPr>
        </p:pic>
        <p:sp>
          <p:nvSpPr>
            <p:cNvPr id="8" name="PPRect#8"/>
            <p:cNvSpPr/>
            <p:nvPr/>
          </p:nvSpPr>
          <p:spPr bwMode="auto">
            <a:xfrm>
              <a:off x="256000" y="1088000"/>
              <a:ext cx="8524800" cy="2560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10" name="min"/>
            <p:cNvGrpSpPr/>
            <p:nvPr/>
          </p:nvGrpSpPr>
          <p:grpSpPr>
            <a:xfrm>
              <a:off x="5862400" y="2905600"/>
              <a:ext cx="896000" cy="665600"/>
              <a:chOff x="5862400" y="2905600"/>
              <a:chExt cx="896000" cy="665600"/>
            </a:xfrm>
          </p:grpSpPr>
          <p:sp>
            <p:nvSpPr>
              <p:cNvPr id="11" name="PPRect#11"/>
              <p:cNvSpPr/>
              <p:nvPr/>
            </p:nvSpPr>
            <p:spPr bwMode="auto">
              <a:xfrm>
                <a:off x="58624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2" name="PPRect#12"/>
              <p:cNvSpPr/>
              <p:nvPr/>
            </p:nvSpPr>
            <p:spPr bwMode="auto">
              <a:xfrm>
                <a:off x="58624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3" name="PPTextBox#13"/>
              <p:cNvSpPr/>
              <p:nvPr/>
            </p:nvSpPr>
            <p:spPr bwMode="auto">
              <a:xfrm>
                <a:off x="5875200" y="2905600"/>
                <a:ext cx="4608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min</a:t>
                </a:r>
              </a:p>
            </p:txBody>
          </p:sp>
        </p:grpSp>
        <p:grpSp>
          <p:nvGrpSpPr>
            <p:cNvPr id="14" name="max"/>
            <p:cNvGrpSpPr/>
            <p:nvPr/>
          </p:nvGrpSpPr>
          <p:grpSpPr>
            <a:xfrm>
              <a:off x="6835200" y="2905600"/>
              <a:ext cx="896000" cy="665600"/>
              <a:chOff x="6835200" y="2905600"/>
              <a:chExt cx="896000" cy="665600"/>
            </a:xfrm>
          </p:grpSpPr>
          <p:sp>
            <p:nvSpPr>
              <p:cNvPr id="15" name="PPRect#15"/>
              <p:cNvSpPr/>
              <p:nvPr/>
            </p:nvSpPr>
            <p:spPr bwMode="auto">
              <a:xfrm>
                <a:off x="68352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6" name="PPRect#16"/>
              <p:cNvSpPr/>
              <p:nvPr/>
            </p:nvSpPr>
            <p:spPr bwMode="auto">
              <a:xfrm>
                <a:off x="68352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7" name="PPTextBox#17"/>
              <p:cNvSpPr/>
              <p:nvPr/>
            </p:nvSpPr>
            <p:spPr bwMode="auto">
              <a:xfrm>
                <a:off x="6848000" y="2905600"/>
                <a:ext cx="4608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max</a:t>
                </a:r>
              </a:p>
            </p:txBody>
          </p:sp>
        </p:grpSp>
        <p:grpSp>
          <p:nvGrpSpPr>
            <p:cNvPr id="18" name="i"/>
            <p:cNvGrpSpPr/>
            <p:nvPr/>
          </p:nvGrpSpPr>
          <p:grpSpPr>
            <a:xfrm>
              <a:off x="7808000" y="2905600"/>
              <a:ext cx="896000" cy="665600"/>
              <a:chOff x="7808000" y="2905600"/>
              <a:chExt cx="896000" cy="665600"/>
            </a:xfrm>
          </p:grpSpPr>
          <p:sp>
            <p:nvSpPr>
              <p:cNvPr id="19" name="PPRect#19"/>
              <p:cNvSpPr/>
              <p:nvPr/>
            </p:nvSpPr>
            <p:spPr bwMode="auto">
              <a:xfrm>
                <a:off x="78080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20" name="PPRect#20"/>
              <p:cNvSpPr/>
              <p:nvPr/>
            </p:nvSpPr>
            <p:spPr bwMode="auto">
              <a:xfrm>
                <a:off x="78080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21" name="PPTextBox#21"/>
              <p:cNvSpPr/>
              <p:nvPr/>
            </p:nvSpPr>
            <p:spPr bwMode="auto">
              <a:xfrm>
                <a:off x="7820800" y="29056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i</a:t>
                </a:r>
              </a:p>
            </p:txBody>
          </p:sp>
        </p:grpSp>
      </p:grpSp>
      <p:sp>
        <p:nvSpPr>
          <p:cNvPr id="22" name="PPRect#22"/>
          <p:cNvSpPr/>
          <p:nvPr/>
        </p:nvSpPr>
        <p:spPr bwMode="auto">
          <a:xfrm>
            <a:off x="5888000" y="32128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0</a:t>
            </a:r>
          </a:p>
        </p:txBody>
      </p:sp>
      <p:sp>
        <p:nvSpPr>
          <p:cNvPr id="161" name="TextBox 160"/>
          <p:cNvSpPr txBox="1"/>
          <p:nvPr/>
        </p:nvSpPr>
        <p:spPr>
          <a:xfrm>
            <a:off x="6553200" y="1447800"/>
            <a:ext cx="1676400" cy="595548"/>
          </a:xfrm>
          <a:prstGeom prst="rect">
            <a:avLst/>
          </a:prstGeom>
          <a:noFill/>
        </p:spPr>
        <p:txBody>
          <a:bodyPr wrap="square" rtlCol="0">
            <a:spAutoFit/>
          </a:bodyPr>
          <a:lstStyle/>
          <a:p>
            <a:pPr>
              <a:lnSpc>
                <a:spcPct val="90000"/>
              </a:lnSpc>
            </a:pPr>
            <a:r>
              <a:rPr lang="en-US" sz="1800" b="0" i="1" dirty="0">
                <a:solidFill>
                  <a:srgbClr val="0000FF"/>
                </a:solidFill>
                <a:latin typeface="Times New Roman"/>
                <a:cs typeface="Times New Roman"/>
              </a:rPr>
              <a:t>run this loop</a:t>
            </a:r>
          </a:p>
          <a:p>
            <a:pPr>
              <a:lnSpc>
                <a:spcPct val="90000"/>
              </a:lnSpc>
            </a:pPr>
            <a:r>
              <a:rPr lang="en-US" sz="1800" b="0" i="1" dirty="0">
                <a:solidFill>
                  <a:srgbClr val="0000FF"/>
                </a:solidFill>
                <a:latin typeface="Times New Roman"/>
                <a:cs typeface="Times New Roman"/>
              </a:rPr>
              <a:t>six more times</a:t>
            </a:r>
          </a:p>
        </p:txBody>
      </p:sp>
      <p:sp>
        <p:nvSpPr>
          <p:cNvPr id="23" name="PPRect#23"/>
          <p:cNvSpPr/>
          <p:nvPr/>
        </p:nvSpPr>
        <p:spPr bwMode="auto">
          <a:xfrm>
            <a:off x="6860800" y="32128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7</a:t>
            </a:r>
          </a:p>
        </p:txBody>
      </p:sp>
      <p:sp>
        <p:nvSpPr>
          <p:cNvPr id="24" name="PPRect#24"/>
          <p:cNvSpPr/>
          <p:nvPr/>
        </p:nvSpPr>
        <p:spPr bwMode="auto">
          <a:xfrm>
            <a:off x="742400" y="1395200"/>
            <a:ext cx="5414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25" name="PPRect#25"/>
          <p:cNvSpPr/>
          <p:nvPr/>
        </p:nvSpPr>
        <p:spPr bwMode="auto">
          <a:xfrm>
            <a:off x="1587200" y="1395200"/>
            <a:ext cx="1612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26" name="PPRect#26"/>
          <p:cNvSpPr/>
          <p:nvPr/>
        </p:nvSpPr>
        <p:spPr bwMode="auto">
          <a:xfrm>
            <a:off x="7833600" y="32128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0</a:t>
            </a:r>
          </a:p>
        </p:txBody>
      </p:sp>
      <p:sp>
        <p:nvSpPr>
          <p:cNvPr id="27" name="PPRect#27"/>
          <p:cNvSpPr/>
          <p:nvPr/>
        </p:nvSpPr>
        <p:spPr bwMode="auto">
          <a:xfrm>
            <a:off x="3558400" y="1395200"/>
            <a:ext cx="1190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28" name="PPRect#28"/>
          <p:cNvSpPr/>
          <p:nvPr/>
        </p:nvSpPr>
        <p:spPr bwMode="auto">
          <a:xfrm>
            <a:off x="1164800" y="1676800"/>
            <a:ext cx="4992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29" name="PPRect#29"/>
          <p:cNvSpPr/>
          <p:nvPr/>
        </p:nvSpPr>
        <p:spPr bwMode="auto">
          <a:xfrm>
            <a:off x="4684800" y="1676800"/>
            <a:ext cx="1024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30" name="PPStackFrame#30"/>
          <p:cNvGrpSpPr/>
          <p:nvPr/>
        </p:nvGrpSpPr>
        <p:grpSpPr>
          <a:xfrm>
            <a:off x="384000" y="1395200"/>
            <a:ext cx="8524800" cy="2764800"/>
            <a:chOff x="384000" y="1395200"/>
            <a:chExt cx="8524800" cy="2764800"/>
          </a:xfrm>
        </p:grpSpPr>
        <p:sp>
          <p:nvSpPr>
            <p:cNvPr id="31" name="PPRect#31"/>
            <p:cNvSpPr/>
            <p:nvPr/>
          </p:nvSpPr>
          <p:spPr bwMode="auto">
            <a:xfrm>
              <a:off x="384000" y="1395200"/>
              <a:ext cx="8524800" cy="256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pic>
          <p:nvPicPr>
            <p:cNvPr id="33" name="PPCodeImage#33" descr="image33.png"/>
            <p:cNvPicPr>
              <a:picLocks noChangeAspect="1"/>
            </p:cNvPicPr>
            <p:nvPr/>
          </p:nvPicPr>
          <p:blipFill>
            <a:blip r:embed="rId5"/>
            <a:stretch>
              <a:fillRect/>
            </a:stretch>
          </p:blipFill>
          <p:spPr>
            <a:xfrm>
              <a:off x="384000" y="1395200"/>
              <a:ext cx="8512000" cy="2547200"/>
            </a:xfrm>
            <a:prstGeom prst="rect">
              <a:avLst/>
            </a:prstGeom>
          </p:spPr>
        </p:pic>
        <p:sp>
          <p:nvSpPr>
            <p:cNvPr id="32" name="PPRect#32"/>
            <p:cNvSpPr/>
            <p:nvPr/>
          </p:nvSpPr>
          <p:spPr bwMode="auto">
            <a:xfrm>
              <a:off x="384000" y="1395200"/>
              <a:ext cx="8524800" cy="2560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34" name="n"/>
            <p:cNvGrpSpPr/>
            <p:nvPr/>
          </p:nvGrpSpPr>
          <p:grpSpPr>
            <a:xfrm>
              <a:off x="5990400" y="3212800"/>
              <a:ext cx="896000" cy="665600"/>
              <a:chOff x="5990400" y="3212800"/>
              <a:chExt cx="896000" cy="665600"/>
            </a:xfrm>
          </p:grpSpPr>
          <p:sp>
            <p:nvSpPr>
              <p:cNvPr id="35" name="PPRect#35"/>
              <p:cNvSpPr/>
              <p:nvPr/>
            </p:nvSpPr>
            <p:spPr bwMode="auto">
              <a:xfrm>
                <a:off x="5990400" y="3494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36" name="PPRect#36"/>
              <p:cNvSpPr/>
              <p:nvPr/>
            </p:nvSpPr>
            <p:spPr bwMode="auto">
              <a:xfrm>
                <a:off x="5990400" y="3494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37" name="PPTextBox#37"/>
              <p:cNvSpPr/>
              <p:nvPr/>
            </p:nvSpPr>
            <p:spPr bwMode="auto">
              <a:xfrm>
                <a:off x="6003200" y="32128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n</a:t>
                </a:r>
              </a:p>
            </p:txBody>
          </p:sp>
        </p:grpSp>
        <p:grpSp>
          <p:nvGrpSpPr>
            <p:cNvPr id="38" name="result"/>
            <p:cNvGrpSpPr/>
            <p:nvPr/>
          </p:nvGrpSpPr>
          <p:grpSpPr>
            <a:xfrm>
              <a:off x="6963200" y="3212800"/>
              <a:ext cx="896000" cy="665600"/>
              <a:chOff x="6963200" y="3212800"/>
              <a:chExt cx="896000" cy="665600"/>
            </a:xfrm>
          </p:grpSpPr>
          <p:sp>
            <p:nvSpPr>
              <p:cNvPr id="39" name="PPRect#39"/>
              <p:cNvSpPr/>
              <p:nvPr/>
            </p:nvSpPr>
            <p:spPr bwMode="auto">
              <a:xfrm>
                <a:off x="6963200" y="3494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0" name="PPRect#40"/>
              <p:cNvSpPr/>
              <p:nvPr/>
            </p:nvSpPr>
            <p:spPr bwMode="auto">
              <a:xfrm>
                <a:off x="6963200" y="3494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1" name="PPTextBox#41"/>
              <p:cNvSpPr/>
              <p:nvPr/>
            </p:nvSpPr>
            <p:spPr bwMode="auto">
              <a:xfrm>
                <a:off x="6976000" y="3212800"/>
                <a:ext cx="8832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result</a:t>
                </a:r>
              </a:p>
            </p:txBody>
          </p:sp>
        </p:grpSp>
        <p:grpSp>
          <p:nvGrpSpPr>
            <p:cNvPr id="42" name="i"/>
            <p:cNvGrpSpPr/>
            <p:nvPr/>
          </p:nvGrpSpPr>
          <p:grpSpPr>
            <a:xfrm>
              <a:off x="7936000" y="3212800"/>
              <a:ext cx="896000" cy="665600"/>
              <a:chOff x="7936000" y="3212800"/>
              <a:chExt cx="896000" cy="665600"/>
            </a:xfrm>
          </p:grpSpPr>
          <p:sp>
            <p:nvSpPr>
              <p:cNvPr id="43" name="PPRect#43"/>
              <p:cNvSpPr/>
              <p:nvPr/>
            </p:nvSpPr>
            <p:spPr bwMode="auto">
              <a:xfrm>
                <a:off x="7936000" y="3494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4" name="PPRect#44"/>
              <p:cNvSpPr/>
              <p:nvPr/>
            </p:nvSpPr>
            <p:spPr bwMode="auto">
              <a:xfrm>
                <a:off x="7936000" y="3494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5" name="PPTextBox#45"/>
              <p:cNvSpPr/>
              <p:nvPr/>
            </p:nvSpPr>
            <p:spPr bwMode="auto">
              <a:xfrm>
                <a:off x="7948800" y="32128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i</a:t>
                </a:r>
              </a:p>
            </p:txBody>
          </p:sp>
        </p:grpSp>
      </p:grpSp>
      <p:sp>
        <p:nvSpPr>
          <p:cNvPr id="46" name="PPRect#46"/>
          <p:cNvSpPr/>
          <p:nvPr/>
        </p:nvSpPr>
        <p:spPr bwMode="auto">
          <a:xfrm>
            <a:off x="60160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0</a:t>
            </a:r>
          </a:p>
        </p:txBody>
      </p:sp>
      <p:sp>
        <p:nvSpPr>
          <p:cNvPr id="47" name="PPRect#47"/>
          <p:cNvSpPr/>
          <p:nvPr/>
        </p:nvSpPr>
        <p:spPr bwMode="auto">
          <a:xfrm>
            <a:off x="870400" y="1702400"/>
            <a:ext cx="2176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48" name="PPRect#48"/>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a:t>
            </a:r>
          </a:p>
        </p:txBody>
      </p:sp>
      <p:sp>
        <p:nvSpPr>
          <p:cNvPr id="49" name="PPRect#49"/>
          <p:cNvSpPr/>
          <p:nvPr/>
        </p:nvSpPr>
        <p:spPr bwMode="auto">
          <a:xfrm>
            <a:off x="870400" y="1984000"/>
            <a:ext cx="4851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50" name="PPRect#50"/>
          <p:cNvSpPr/>
          <p:nvPr/>
        </p:nvSpPr>
        <p:spPr bwMode="auto">
          <a:xfrm>
            <a:off x="1715200" y="1984000"/>
            <a:ext cx="1331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51" name="PPRect#51"/>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a:t>
            </a:r>
          </a:p>
        </p:txBody>
      </p:sp>
      <p:sp>
        <p:nvSpPr>
          <p:cNvPr id="52" name="PPRect#52"/>
          <p:cNvSpPr/>
          <p:nvPr/>
        </p:nvSpPr>
        <p:spPr bwMode="auto">
          <a:xfrm>
            <a:off x="34048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53" name="PPRect#53"/>
          <p:cNvSpPr/>
          <p:nvPr/>
        </p:nvSpPr>
        <p:spPr bwMode="auto">
          <a:xfrm>
            <a:off x="870400" y="2828800"/>
            <a:ext cx="2035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54" name="PPValueTag#54"/>
          <p:cNvGrpSpPr/>
          <p:nvPr/>
        </p:nvGrpSpPr>
        <p:grpSpPr>
          <a:xfrm>
            <a:off x="4684800" y="1945600"/>
            <a:ext cx="1024000" cy="537600"/>
            <a:chOff x="4684800" y="1945600"/>
            <a:chExt cx="1024000" cy="537600"/>
          </a:xfrm>
        </p:grpSpPr>
        <p:sp>
          <p:nvSpPr>
            <p:cNvPr id="55" name="PPLine#55"/>
            <p:cNvSpPr>
              <a:spLocks noChangeShapeType="1"/>
            </p:cNvSpPr>
            <p:nvPr/>
          </p:nvSpPr>
          <p:spPr bwMode="auto">
            <a:xfrm flipV="1">
              <a:off x="4684800" y="1945600"/>
              <a:ext cx="1024000" cy="0"/>
            </a:xfrm>
            <a:prstGeom prst="line">
              <a:avLst/>
            </a:prstGeom>
            <a:noFill/>
            <a:ln w="25600">
              <a:solidFill>
                <a:srgbClr val="FF0000"/>
              </a:solidFill>
              <a:prstDash val="solid"/>
              <a:round/>
              <a:headEnd/>
              <a:tailEnd/>
            </a:ln>
            <a:effectLst/>
          </p:spPr>
          <p:txBody>
            <a:bodyPr/>
            <a:lstStyle/>
            <a:p>
              <a:endParaRPr lang="en-US"/>
            </a:p>
          </p:txBody>
        </p:sp>
        <p:sp>
          <p:nvSpPr>
            <p:cNvPr id="56" name="PPOvalCallout#56"/>
            <p:cNvSpPr/>
            <p:nvPr/>
          </p:nvSpPr>
          <p:spPr bwMode="auto">
            <a:xfrm>
              <a:off x="4812800" y="2099200"/>
              <a:ext cx="768000" cy="384000"/>
            </a:xfrm>
            <a:prstGeom prst="wedgeEllipseCallout">
              <a:avLst>
                <a:gd name="adj1" fmla="val 0"/>
                <a:gd name="adj2" fmla="val -80000"/>
              </a:avLst>
            </a:prstGeom>
            <a:solidFill>
              <a:srgbClr val="FFFF99"/>
            </a:solid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57" name="PPTextBox#57"/>
            <p:cNvSpPr/>
            <p:nvPr/>
          </p:nvSpPr>
          <p:spPr bwMode="auto">
            <a:xfrm>
              <a:off x="4812800" y="2099200"/>
              <a:ext cx="768000" cy="345600"/>
            </a:xfrm>
            <a:prstGeom prst="rect">
              <a:avLst/>
            </a:prstGeom>
            <a:noFill/>
            <a:ln>
              <a:noFill/>
            </a:ln>
            <a:effectLst/>
          </p:spPr>
          <p:txBody>
            <a:bodyPr vert="horz" wrap="square" lIns="0" tIns="0" rIns="0" bIns="0" numCol="1" rtlCol="0" anchor="ctr" anchorCtr="0" compatLnSpc="1">
              <a:prstTxWarp prst="textNoShape">
                <a:avLst/>
              </a:prstTxWarp>
            </a:bodyPr>
            <a:lstStyle/>
            <a:p>
              <a:pPr algn="ctr"/>
              <a:r>
                <a:rPr lang="en-US" sz="2000">
                  <a:solidFill>
                    <a:srgbClr val="000000"/>
                  </a:solidFill>
                  <a:latin typeface="Courier New" pitchFamily="84" charset="0"/>
                </a:rPr>
                <a:t>1</a:t>
              </a:r>
            </a:p>
          </p:txBody>
        </p:sp>
      </p:grpSp>
      <p:sp>
        <p:nvSpPr>
          <p:cNvPr id="58" name="PPTextBox#58"/>
          <p:cNvSpPr/>
          <p:nvPr/>
        </p:nvSpPr>
        <p:spPr bwMode="auto">
          <a:xfrm>
            <a:off x="2380800" y="4543999"/>
            <a:ext cx="2432000" cy="253115"/>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0! = 1</a:t>
            </a:r>
          </a:p>
        </p:txBody>
      </p:sp>
      <p:sp>
        <p:nvSpPr>
          <p:cNvPr id="59" name="PPRect#59"/>
          <p:cNvSpPr/>
          <p:nvPr/>
        </p:nvSpPr>
        <p:spPr bwMode="auto">
          <a:xfrm>
            <a:off x="5107200" y="13952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60" name="PPRect#60"/>
          <p:cNvSpPr/>
          <p:nvPr/>
        </p:nvSpPr>
        <p:spPr bwMode="auto">
          <a:xfrm>
            <a:off x="7833600" y="32128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a:t>
            </a:r>
          </a:p>
        </p:txBody>
      </p:sp>
      <p:sp>
        <p:nvSpPr>
          <p:cNvPr id="61" name="PPRect#61"/>
          <p:cNvSpPr/>
          <p:nvPr/>
        </p:nvSpPr>
        <p:spPr bwMode="auto">
          <a:xfrm>
            <a:off x="3558400" y="1395200"/>
            <a:ext cx="1190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62" name="PPRect#62"/>
          <p:cNvSpPr/>
          <p:nvPr/>
        </p:nvSpPr>
        <p:spPr bwMode="auto">
          <a:xfrm>
            <a:off x="1164800" y="1676800"/>
            <a:ext cx="4992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63" name="PPTextBox#63"/>
          <p:cNvSpPr/>
          <p:nvPr/>
        </p:nvSpPr>
        <p:spPr bwMode="auto">
          <a:xfrm>
            <a:off x="2380800" y="4761600"/>
            <a:ext cx="1932800" cy="217600"/>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1! = 1</a:t>
            </a:r>
          </a:p>
        </p:txBody>
      </p:sp>
      <p:sp>
        <p:nvSpPr>
          <p:cNvPr id="64" name="PPTextBox#64"/>
          <p:cNvSpPr/>
          <p:nvPr/>
        </p:nvSpPr>
        <p:spPr bwMode="auto">
          <a:xfrm>
            <a:off x="2380800" y="4979200"/>
            <a:ext cx="1505400" cy="201915"/>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2! = 2</a:t>
            </a:r>
          </a:p>
        </p:txBody>
      </p:sp>
      <p:sp>
        <p:nvSpPr>
          <p:cNvPr id="65" name="PPTextBox#65"/>
          <p:cNvSpPr/>
          <p:nvPr/>
        </p:nvSpPr>
        <p:spPr bwMode="auto">
          <a:xfrm>
            <a:off x="2380800" y="5196800"/>
            <a:ext cx="1177600" cy="201915"/>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3! = 6</a:t>
            </a:r>
          </a:p>
        </p:txBody>
      </p:sp>
      <p:sp>
        <p:nvSpPr>
          <p:cNvPr id="66" name="PPTextBox#66"/>
          <p:cNvSpPr/>
          <p:nvPr/>
        </p:nvSpPr>
        <p:spPr bwMode="auto">
          <a:xfrm>
            <a:off x="2380800" y="5414400"/>
            <a:ext cx="1505400" cy="201915"/>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4! = 24</a:t>
            </a:r>
          </a:p>
        </p:txBody>
      </p:sp>
      <p:sp>
        <p:nvSpPr>
          <p:cNvPr id="67" name="PPTextBox#67"/>
          <p:cNvSpPr/>
          <p:nvPr/>
        </p:nvSpPr>
        <p:spPr bwMode="auto">
          <a:xfrm>
            <a:off x="2380799" y="5632000"/>
            <a:ext cx="1639871" cy="217600"/>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5! = 120</a:t>
            </a:r>
          </a:p>
        </p:txBody>
      </p:sp>
      <p:sp>
        <p:nvSpPr>
          <p:cNvPr id="68" name="PPTextBox#68"/>
          <p:cNvSpPr/>
          <p:nvPr/>
        </p:nvSpPr>
        <p:spPr bwMode="auto">
          <a:xfrm>
            <a:off x="2380799" y="5849600"/>
            <a:ext cx="1344035" cy="217600"/>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6! = 720</a:t>
            </a:r>
          </a:p>
        </p:txBody>
      </p:sp>
      <p:sp>
        <p:nvSpPr>
          <p:cNvPr id="69" name="PPRect#69"/>
          <p:cNvSpPr/>
          <p:nvPr/>
        </p:nvSpPr>
        <p:spPr bwMode="auto">
          <a:xfrm>
            <a:off x="7833600" y="32128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6</a:t>
            </a:r>
          </a:p>
        </p:txBody>
      </p:sp>
      <p:sp>
        <p:nvSpPr>
          <p:cNvPr id="70" name="PPRect#70"/>
          <p:cNvSpPr/>
          <p:nvPr/>
        </p:nvSpPr>
        <p:spPr bwMode="auto">
          <a:xfrm>
            <a:off x="5107200" y="13952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71" name="PPRect#71"/>
          <p:cNvSpPr/>
          <p:nvPr/>
        </p:nvSpPr>
        <p:spPr bwMode="auto">
          <a:xfrm>
            <a:off x="7833600" y="32128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7</a:t>
            </a:r>
          </a:p>
        </p:txBody>
      </p:sp>
      <p:sp>
        <p:nvSpPr>
          <p:cNvPr id="72" name="PPRect#72"/>
          <p:cNvSpPr/>
          <p:nvPr/>
        </p:nvSpPr>
        <p:spPr bwMode="auto">
          <a:xfrm>
            <a:off x="3558400" y="1395200"/>
            <a:ext cx="1190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73" name="PPRect#73"/>
          <p:cNvSpPr/>
          <p:nvPr/>
        </p:nvSpPr>
        <p:spPr bwMode="auto">
          <a:xfrm>
            <a:off x="1164800" y="1676800"/>
            <a:ext cx="4992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74" name="PPRect#74"/>
          <p:cNvSpPr/>
          <p:nvPr/>
        </p:nvSpPr>
        <p:spPr bwMode="auto">
          <a:xfrm>
            <a:off x="4684800" y="1676800"/>
            <a:ext cx="1024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75" name="PPStackFrame#75"/>
          <p:cNvGrpSpPr/>
          <p:nvPr/>
        </p:nvGrpSpPr>
        <p:grpSpPr>
          <a:xfrm>
            <a:off x="384000" y="1395200"/>
            <a:ext cx="8524800" cy="2764800"/>
            <a:chOff x="384000" y="1395200"/>
            <a:chExt cx="8524800" cy="2764800"/>
          </a:xfrm>
        </p:grpSpPr>
        <p:sp>
          <p:nvSpPr>
            <p:cNvPr id="76" name="PPRect#76"/>
            <p:cNvSpPr/>
            <p:nvPr/>
          </p:nvSpPr>
          <p:spPr bwMode="auto">
            <a:xfrm>
              <a:off x="384000" y="1395200"/>
              <a:ext cx="8524800" cy="256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pic>
          <p:nvPicPr>
            <p:cNvPr id="78" name="PPCodeImage#78" descr="image78.png"/>
            <p:cNvPicPr>
              <a:picLocks noChangeAspect="1"/>
            </p:cNvPicPr>
            <p:nvPr/>
          </p:nvPicPr>
          <p:blipFill>
            <a:blip r:embed="rId5"/>
            <a:stretch>
              <a:fillRect/>
            </a:stretch>
          </p:blipFill>
          <p:spPr>
            <a:xfrm>
              <a:off x="384000" y="1395200"/>
              <a:ext cx="8512000" cy="2547200"/>
            </a:xfrm>
            <a:prstGeom prst="rect">
              <a:avLst/>
            </a:prstGeom>
          </p:spPr>
        </p:pic>
        <p:sp>
          <p:nvSpPr>
            <p:cNvPr id="77" name="PPRect#77"/>
            <p:cNvSpPr/>
            <p:nvPr/>
          </p:nvSpPr>
          <p:spPr bwMode="auto">
            <a:xfrm>
              <a:off x="384000" y="1395200"/>
              <a:ext cx="8524800" cy="2560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79" name="n"/>
            <p:cNvGrpSpPr/>
            <p:nvPr/>
          </p:nvGrpSpPr>
          <p:grpSpPr>
            <a:xfrm>
              <a:off x="5990400" y="3212800"/>
              <a:ext cx="896000" cy="665600"/>
              <a:chOff x="5990400" y="3212800"/>
              <a:chExt cx="896000" cy="665600"/>
            </a:xfrm>
          </p:grpSpPr>
          <p:sp>
            <p:nvSpPr>
              <p:cNvPr id="80" name="PPRect#80"/>
              <p:cNvSpPr/>
              <p:nvPr/>
            </p:nvSpPr>
            <p:spPr bwMode="auto">
              <a:xfrm>
                <a:off x="5990400" y="3494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81" name="PPRect#81"/>
              <p:cNvSpPr/>
              <p:nvPr/>
            </p:nvSpPr>
            <p:spPr bwMode="auto">
              <a:xfrm>
                <a:off x="5990400" y="3494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82" name="PPTextBox#82"/>
              <p:cNvSpPr/>
              <p:nvPr/>
            </p:nvSpPr>
            <p:spPr bwMode="auto">
              <a:xfrm>
                <a:off x="6003200" y="32128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n</a:t>
                </a:r>
              </a:p>
            </p:txBody>
          </p:sp>
        </p:grpSp>
        <p:grpSp>
          <p:nvGrpSpPr>
            <p:cNvPr id="83" name="result"/>
            <p:cNvGrpSpPr/>
            <p:nvPr/>
          </p:nvGrpSpPr>
          <p:grpSpPr>
            <a:xfrm>
              <a:off x="6963200" y="3212800"/>
              <a:ext cx="896000" cy="665600"/>
              <a:chOff x="6963200" y="3212800"/>
              <a:chExt cx="896000" cy="665600"/>
            </a:xfrm>
          </p:grpSpPr>
          <p:sp>
            <p:nvSpPr>
              <p:cNvPr id="84" name="PPRect#84"/>
              <p:cNvSpPr/>
              <p:nvPr/>
            </p:nvSpPr>
            <p:spPr bwMode="auto">
              <a:xfrm>
                <a:off x="6963200" y="3494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85" name="PPRect#85"/>
              <p:cNvSpPr/>
              <p:nvPr/>
            </p:nvSpPr>
            <p:spPr bwMode="auto">
              <a:xfrm>
                <a:off x="6963200" y="3494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86" name="PPTextBox#86"/>
              <p:cNvSpPr/>
              <p:nvPr/>
            </p:nvSpPr>
            <p:spPr bwMode="auto">
              <a:xfrm>
                <a:off x="6976000" y="3212800"/>
                <a:ext cx="8832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result</a:t>
                </a:r>
              </a:p>
            </p:txBody>
          </p:sp>
        </p:grpSp>
        <p:grpSp>
          <p:nvGrpSpPr>
            <p:cNvPr id="87" name="i"/>
            <p:cNvGrpSpPr/>
            <p:nvPr/>
          </p:nvGrpSpPr>
          <p:grpSpPr>
            <a:xfrm>
              <a:off x="7936000" y="3212800"/>
              <a:ext cx="896000" cy="665600"/>
              <a:chOff x="7936000" y="3212800"/>
              <a:chExt cx="896000" cy="665600"/>
            </a:xfrm>
          </p:grpSpPr>
          <p:sp>
            <p:nvSpPr>
              <p:cNvPr id="88" name="PPRect#88"/>
              <p:cNvSpPr/>
              <p:nvPr/>
            </p:nvSpPr>
            <p:spPr bwMode="auto">
              <a:xfrm>
                <a:off x="7936000" y="3494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89" name="PPRect#89"/>
              <p:cNvSpPr/>
              <p:nvPr/>
            </p:nvSpPr>
            <p:spPr bwMode="auto">
              <a:xfrm>
                <a:off x="7936000" y="3494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90" name="PPTextBox#90"/>
              <p:cNvSpPr/>
              <p:nvPr/>
            </p:nvSpPr>
            <p:spPr bwMode="auto">
              <a:xfrm>
                <a:off x="7948800" y="32128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i</a:t>
                </a:r>
              </a:p>
            </p:txBody>
          </p:sp>
        </p:grpSp>
      </p:grpSp>
      <p:sp>
        <p:nvSpPr>
          <p:cNvPr id="91" name="PPRect#91"/>
          <p:cNvSpPr/>
          <p:nvPr/>
        </p:nvSpPr>
        <p:spPr bwMode="auto">
          <a:xfrm>
            <a:off x="60160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7</a:t>
            </a:r>
          </a:p>
        </p:txBody>
      </p:sp>
      <p:sp>
        <p:nvSpPr>
          <p:cNvPr id="92" name="PPRect#92"/>
          <p:cNvSpPr/>
          <p:nvPr/>
        </p:nvSpPr>
        <p:spPr bwMode="auto">
          <a:xfrm>
            <a:off x="870400" y="1702400"/>
            <a:ext cx="2176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93" name="PPRect#93"/>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a:t>
            </a:r>
          </a:p>
        </p:txBody>
      </p:sp>
      <p:sp>
        <p:nvSpPr>
          <p:cNvPr id="94" name="PPRect#94"/>
          <p:cNvSpPr/>
          <p:nvPr/>
        </p:nvSpPr>
        <p:spPr bwMode="auto">
          <a:xfrm>
            <a:off x="870400" y="1984000"/>
            <a:ext cx="4851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95" name="PPRect#95"/>
          <p:cNvSpPr/>
          <p:nvPr/>
        </p:nvSpPr>
        <p:spPr bwMode="auto">
          <a:xfrm>
            <a:off x="1715200" y="1984000"/>
            <a:ext cx="1331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96" name="PPRect#96"/>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a:t>
            </a:r>
          </a:p>
        </p:txBody>
      </p:sp>
      <p:sp>
        <p:nvSpPr>
          <p:cNvPr id="97" name="PPRect#97"/>
          <p:cNvSpPr/>
          <p:nvPr/>
        </p:nvSpPr>
        <p:spPr bwMode="auto">
          <a:xfrm>
            <a:off x="34048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98" name="PPRect#98"/>
          <p:cNvSpPr/>
          <p:nvPr/>
        </p:nvSpPr>
        <p:spPr bwMode="auto">
          <a:xfrm>
            <a:off x="1292800" y="2265600"/>
            <a:ext cx="2880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99" name="PPRect#99"/>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a:t>
            </a:r>
          </a:p>
        </p:txBody>
      </p:sp>
      <p:sp>
        <p:nvSpPr>
          <p:cNvPr id="100" name="PPRect#100"/>
          <p:cNvSpPr/>
          <p:nvPr/>
        </p:nvSpPr>
        <p:spPr bwMode="auto">
          <a:xfrm>
            <a:off x="46720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01" name="PPRect#101"/>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2</a:t>
            </a:r>
          </a:p>
        </p:txBody>
      </p:sp>
      <p:sp>
        <p:nvSpPr>
          <p:cNvPr id="102" name="PPRect#102"/>
          <p:cNvSpPr/>
          <p:nvPr/>
        </p:nvSpPr>
        <p:spPr bwMode="auto">
          <a:xfrm>
            <a:off x="34048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03" name="PPRect#103"/>
          <p:cNvSpPr/>
          <p:nvPr/>
        </p:nvSpPr>
        <p:spPr bwMode="auto">
          <a:xfrm>
            <a:off x="1292800" y="2265600"/>
            <a:ext cx="2880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04" name="PPRect#104"/>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2</a:t>
            </a:r>
          </a:p>
        </p:txBody>
      </p:sp>
      <p:sp>
        <p:nvSpPr>
          <p:cNvPr id="105" name="PPRect#105"/>
          <p:cNvSpPr/>
          <p:nvPr/>
        </p:nvSpPr>
        <p:spPr bwMode="auto">
          <a:xfrm>
            <a:off x="46720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06" name="PPRect#106"/>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3</a:t>
            </a:r>
          </a:p>
        </p:txBody>
      </p:sp>
      <p:sp>
        <p:nvSpPr>
          <p:cNvPr id="107" name="PPRect#107"/>
          <p:cNvSpPr/>
          <p:nvPr/>
        </p:nvSpPr>
        <p:spPr bwMode="auto">
          <a:xfrm>
            <a:off x="34048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08" name="PPRect#108"/>
          <p:cNvSpPr/>
          <p:nvPr/>
        </p:nvSpPr>
        <p:spPr bwMode="auto">
          <a:xfrm>
            <a:off x="1292800" y="2265600"/>
            <a:ext cx="2880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09" name="PPRect#109"/>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6</a:t>
            </a:r>
          </a:p>
        </p:txBody>
      </p:sp>
      <p:sp>
        <p:nvSpPr>
          <p:cNvPr id="110" name="PPRect#110"/>
          <p:cNvSpPr/>
          <p:nvPr/>
        </p:nvSpPr>
        <p:spPr bwMode="auto">
          <a:xfrm>
            <a:off x="46720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11" name="PPRect#111"/>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4</a:t>
            </a:r>
          </a:p>
        </p:txBody>
      </p:sp>
      <p:sp>
        <p:nvSpPr>
          <p:cNvPr id="112" name="PPRect#112"/>
          <p:cNvSpPr/>
          <p:nvPr/>
        </p:nvSpPr>
        <p:spPr bwMode="auto">
          <a:xfrm>
            <a:off x="34048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13" name="PPRect#113"/>
          <p:cNvSpPr/>
          <p:nvPr/>
        </p:nvSpPr>
        <p:spPr bwMode="auto">
          <a:xfrm>
            <a:off x="1292800" y="2265600"/>
            <a:ext cx="2880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14" name="PPRect#114"/>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24</a:t>
            </a:r>
          </a:p>
        </p:txBody>
      </p:sp>
      <p:sp>
        <p:nvSpPr>
          <p:cNvPr id="115" name="PPRect#115"/>
          <p:cNvSpPr/>
          <p:nvPr/>
        </p:nvSpPr>
        <p:spPr bwMode="auto">
          <a:xfrm>
            <a:off x="46720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16" name="PPRect#116"/>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5</a:t>
            </a:r>
          </a:p>
        </p:txBody>
      </p:sp>
      <p:sp>
        <p:nvSpPr>
          <p:cNvPr id="117" name="PPRect#117"/>
          <p:cNvSpPr/>
          <p:nvPr/>
        </p:nvSpPr>
        <p:spPr bwMode="auto">
          <a:xfrm>
            <a:off x="34048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18" name="PPRect#118"/>
          <p:cNvSpPr/>
          <p:nvPr/>
        </p:nvSpPr>
        <p:spPr bwMode="auto">
          <a:xfrm>
            <a:off x="1292800" y="2265600"/>
            <a:ext cx="2880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19" name="PPRect#119"/>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120</a:t>
            </a:r>
          </a:p>
        </p:txBody>
      </p:sp>
      <p:sp>
        <p:nvSpPr>
          <p:cNvPr id="120" name="PPRect#120"/>
          <p:cNvSpPr/>
          <p:nvPr/>
        </p:nvSpPr>
        <p:spPr bwMode="auto">
          <a:xfrm>
            <a:off x="46720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21" name="PPRect#121"/>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6</a:t>
            </a:r>
          </a:p>
        </p:txBody>
      </p:sp>
      <p:sp>
        <p:nvSpPr>
          <p:cNvPr id="122" name="PPRect#122"/>
          <p:cNvSpPr/>
          <p:nvPr/>
        </p:nvSpPr>
        <p:spPr bwMode="auto">
          <a:xfrm>
            <a:off x="34048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23" name="PPRect#123"/>
          <p:cNvSpPr/>
          <p:nvPr/>
        </p:nvSpPr>
        <p:spPr bwMode="auto">
          <a:xfrm>
            <a:off x="1292800" y="2265600"/>
            <a:ext cx="2880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24" name="PPRect#124"/>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720</a:t>
            </a:r>
          </a:p>
        </p:txBody>
      </p:sp>
      <p:sp>
        <p:nvSpPr>
          <p:cNvPr id="125" name="PPRect#125"/>
          <p:cNvSpPr/>
          <p:nvPr/>
        </p:nvSpPr>
        <p:spPr bwMode="auto">
          <a:xfrm>
            <a:off x="46720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26" name="PPRect#126"/>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7</a:t>
            </a:r>
          </a:p>
        </p:txBody>
      </p:sp>
      <p:sp>
        <p:nvSpPr>
          <p:cNvPr id="127" name="PPRect#127"/>
          <p:cNvSpPr/>
          <p:nvPr/>
        </p:nvSpPr>
        <p:spPr bwMode="auto">
          <a:xfrm>
            <a:off x="34048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28" name="PPRect#128"/>
          <p:cNvSpPr/>
          <p:nvPr/>
        </p:nvSpPr>
        <p:spPr bwMode="auto">
          <a:xfrm>
            <a:off x="1292800" y="2265600"/>
            <a:ext cx="28800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29" name="PPRect#129"/>
          <p:cNvSpPr/>
          <p:nvPr/>
        </p:nvSpPr>
        <p:spPr bwMode="auto">
          <a:xfrm>
            <a:off x="69888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5040</a:t>
            </a:r>
          </a:p>
        </p:txBody>
      </p:sp>
      <p:sp>
        <p:nvSpPr>
          <p:cNvPr id="130" name="PPRect#130"/>
          <p:cNvSpPr/>
          <p:nvPr/>
        </p:nvSpPr>
        <p:spPr bwMode="auto">
          <a:xfrm>
            <a:off x="46720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31" name="PPRect#131"/>
          <p:cNvSpPr/>
          <p:nvPr/>
        </p:nvSpPr>
        <p:spPr bwMode="auto">
          <a:xfrm>
            <a:off x="7961600" y="3520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8</a:t>
            </a:r>
          </a:p>
        </p:txBody>
      </p:sp>
      <p:sp>
        <p:nvSpPr>
          <p:cNvPr id="132" name="PPRect#132"/>
          <p:cNvSpPr/>
          <p:nvPr/>
        </p:nvSpPr>
        <p:spPr bwMode="auto">
          <a:xfrm>
            <a:off x="34048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33" name="PPRect#133"/>
          <p:cNvSpPr/>
          <p:nvPr/>
        </p:nvSpPr>
        <p:spPr bwMode="auto">
          <a:xfrm>
            <a:off x="870400" y="2828800"/>
            <a:ext cx="2035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134" name="PPValueTag#134"/>
          <p:cNvGrpSpPr/>
          <p:nvPr/>
        </p:nvGrpSpPr>
        <p:grpSpPr>
          <a:xfrm>
            <a:off x="4684800" y="1945600"/>
            <a:ext cx="1024000" cy="537600"/>
            <a:chOff x="4684800" y="1945600"/>
            <a:chExt cx="1024000" cy="537600"/>
          </a:xfrm>
        </p:grpSpPr>
        <p:sp>
          <p:nvSpPr>
            <p:cNvPr id="135" name="PPLine#135"/>
            <p:cNvSpPr>
              <a:spLocks noChangeShapeType="1"/>
            </p:cNvSpPr>
            <p:nvPr/>
          </p:nvSpPr>
          <p:spPr bwMode="auto">
            <a:xfrm flipV="1">
              <a:off x="4684800" y="1945600"/>
              <a:ext cx="1024000" cy="0"/>
            </a:xfrm>
            <a:prstGeom prst="line">
              <a:avLst/>
            </a:prstGeom>
            <a:noFill/>
            <a:ln w="25600">
              <a:solidFill>
                <a:srgbClr val="FF0000"/>
              </a:solidFill>
              <a:prstDash val="solid"/>
              <a:round/>
              <a:headEnd/>
              <a:tailEnd/>
            </a:ln>
            <a:effectLst/>
          </p:spPr>
          <p:txBody>
            <a:bodyPr/>
            <a:lstStyle/>
            <a:p>
              <a:endParaRPr lang="en-US"/>
            </a:p>
          </p:txBody>
        </p:sp>
        <p:sp>
          <p:nvSpPr>
            <p:cNvPr id="136" name="PPOvalCallout#136"/>
            <p:cNvSpPr/>
            <p:nvPr/>
          </p:nvSpPr>
          <p:spPr bwMode="auto">
            <a:xfrm>
              <a:off x="4812800" y="2099200"/>
              <a:ext cx="768000" cy="384000"/>
            </a:xfrm>
            <a:prstGeom prst="wedgeEllipseCallout">
              <a:avLst>
                <a:gd name="adj1" fmla="val 0"/>
                <a:gd name="adj2" fmla="val -80000"/>
              </a:avLst>
            </a:prstGeom>
            <a:solidFill>
              <a:srgbClr val="FFFF99"/>
            </a:solid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37" name="PPTextBox#137"/>
            <p:cNvSpPr/>
            <p:nvPr/>
          </p:nvSpPr>
          <p:spPr bwMode="auto">
            <a:xfrm>
              <a:off x="4812800" y="2099200"/>
              <a:ext cx="768000" cy="345600"/>
            </a:xfrm>
            <a:prstGeom prst="rect">
              <a:avLst/>
            </a:prstGeom>
            <a:noFill/>
            <a:ln>
              <a:noFill/>
            </a:ln>
            <a:effectLst/>
          </p:spPr>
          <p:txBody>
            <a:bodyPr vert="horz" wrap="square" lIns="0" tIns="0" rIns="0" bIns="0" numCol="1" rtlCol="0" anchor="ctr" anchorCtr="0" compatLnSpc="1">
              <a:prstTxWarp prst="textNoShape">
                <a:avLst/>
              </a:prstTxWarp>
            </a:bodyPr>
            <a:lstStyle/>
            <a:p>
              <a:pPr algn="ctr"/>
              <a:r>
                <a:rPr lang="en-US" sz="2000">
                  <a:solidFill>
                    <a:srgbClr val="000000"/>
                  </a:solidFill>
                  <a:latin typeface="Courier New" pitchFamily="84" charset="0"/>
                </a:rPr>
                <a:t>5040</a:t>
              </a:r>
            </a:p>
          </p:txBody>
        </p:sp>
      </p:grpSp>
      <p:sp>
        <p:nvSpPr>
          <p:cNvPr id="138" name="PPTextBox#138"/>
          <p:cNvSpPr/>
          <p:nvPr/>
        </p:nvSpPr>
        <p:spPr bwMode="auto">
          <a:xfrm>
            <a:off x="2380799" y="6067200"/>
            <a:ext cx="1572635" cy="217600"/>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7! = 5040</a:t>
            </a:r>
          </a:p>
        </p:txBody>
      </p:sp>
      <p:sp>
        <p:nvSpPr>
          <p:cNvPr id="139" name="PPRect#139"/>
          <p:cNvSpPr/>
          <p:nvPr/>
        </p:nvSpPr>
        <p:spPr bwMode="auto">
          <a:xfrm>
            <a:off x="5107200" y="13952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40" name="PPRect#140"/>
          <p:cNvSpPr/>
          <p:nvPr/>
        </p:nvSpPr>
        <p:spPr bwMode="auto">
          <a:xfrm>
            <a:off x="7833600" y="32128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8</a:t>
            </a:r>
          </a:p>
        </p:txBody>
      </p:sp>
      <p:sp>
        <p:nvSpPr>
          <p:cNvPr id="141" name="PPRect#141"/>
          <p:cNvSpPr/>
          <p:nvPr/>
        </p:nvSpPr>
        <p:spPr bwMode="auto">
          <a:xfrm>
            <a:off x="3558400" y="1395200"/>
            <a:ext cx="1190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43" name="PPTextBox#143"/>
          <p:cNvSpPr/>
          <p:nvPr/>
        </p:nvSpPr>
        <p:spPr bwMode="auto">
          <a:xfrm>
            <a:off x="2380800" y="6284800"/>
            <a:ext cx="1344034" cy="217600"/>
          </a:xfrm>
          <a:prstGeom prst="rect">
            <a:avLst/>
          </a:prstGeom>
          <a:noFill/>
          <a:ln>
            <a:noFill/>
          </a:ln>
          <a:effectLst/>
        </p:spPr>
        <p:txBody>
          <a:bodyPr vert="horz" wrap="square" lIns="0" tIns="0" rIns="0" bIns="0" numCol="1" rtlCol="0" anchor="t" anchorCtr="0" compatLnSpc="1">
            <a:prstTxWarp prst="textNoShape">
              <a:avLst/>
            </a:prstTxWarp>
          </a:bodyPr>
          <a:lstStyle/>
          <a:p>
            <a:r>
              <a:rPr lang="en-US" dirty="0">
                <a:solidFill>
                  <a:srgbClr val="000000"/>
                </a:solidFill>
                <a:latin typeface="Courier New" pitchFamily="84" charset="0"/>
              </a:rPr>
              <a:t>-&gt;</a:t>
            </a:r>
          </a:p>
        </p:txBody>
      </p:sp>
      <p:grpSp>
        <p:nvGrpSpPr>
          <p:cNvPr id="142" name="Group 165"/>
          <p:cNvGrpSpPr/>
          <p:nvPr/>
        </p:nvGrpSpPr>
        <p:grpSpPr>
          <a:xfrm>
            <a:off x="0" y="1030515"/>
            <a:ext cx="9144000" cy="2971800"/>
            <a:chOff x="0" y="4572000"/>
            <a:chExt cx="9144000" cy="2971800"/>
          </a:xfrm>
        </p:grpSpPr>
        <p:sp useBgFill="1">
          <p:nvSpPr>
            <p:cNvPr id="165" name="PPRect#2"/>
            <p:cNvSpPr/>
            <p:nvPr/>
          </p:nvSpPr>
          <p:spPr bwMode="auto">
            <a:xfrm>
              <a:off x="0" y="4572000"/>
              <a:ext cx="9144000" cy="2971800"/>
            </a:xfrm>
            <a:prstGeom prst="rect">
              <a:avLst/>
            </a:prstGeom>
            <a:ln w="12800" cap="flat" cmpd="sng" algn="ctr">
              <a:no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145" name="PPStackFrame#6"/>
            <p:cNvGrpSpPr/>
            <p:nvPr/>
          </p:nvGrpSpPr>
          <p:grpSpPr>
            <a:xfrm>
              <a:off x="253925" y="4626600"/>
              <a:ext cx="8524800" cy="2764800"/>
              <a:chOff x="256000" y="1088000"/>
              <a:chExt cx="8524800" cy="2764800"/>
            </a:xfrm>
          </p:grpSpPr>
          <p:sp>
            <p:nvSpPr>
              <p:cNvPr id="146" name="PPRect#7"/>
              <p:cNvSpPr/>
              <p:nvPr/>
            </p:nvSpPr>
            <p:spPr bwMode="auto">
              <a:xfrm>
                <a:off x="256000" y="1088000"/>
                <a:ext cx="8524800" cy="256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pic>
            <p:nvPicPr>
              <p:cNvPr id="147" name="PPCodeImage#9" descr="image9.png"/>
              <p:cNvPicPr>
                <a:picLocks noChangeAspect="1"/>
              </p:cNvPicPr>
              <p:nvPr/>
            </p:nvPicPr>
            <p:blipFill>
              <a:blip r:embed="rId4"/>
              <a:stretch>
                <a:fillRect/>
              </a:stretch>
            </p:blipFill>
            <p:spPr>
              <a:xfrm>
                <a:off x="256000" y="1088000"/>
                <a:ext cx="8512000" cy="2547200"/>
              </a:xfrm>
              <a:prstGeom prst="rect">
                <a:avLst/>
              </a:prstGeom>
            </p:spPr>
          </p:pic>
          <p:sp>
            <p:nvSpPr>
              <p:cNvPr id="148" name="PPRect#8"/>
              <p:cNvSpPr/>
              <p:nvPr/>
            </p:nvSpPr>
            <p:spPr bwMode="auto">
              <a:xfrm>
                <a:off x="256000" y="1088000"/>
                <a:ext cx="8524800" cy="2560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grpSp>
            <p:nvGrpSpPr>
              <p:cNvPr id="149" name="min"/>
              <p:cNvGrpSpPr/>
              <p:nvPr/>
            </p:nvGrpSpPr>
            <p:grpSpPr>
              <a:xfrm>
                <a:off x="5862400" y="2905600"/>
                <a:ext cx="896000" cy="665600"/>
                <a:chOff x="5862400" y="2905600"/>
                <a:chExt cx="896000" cy="665600"/>
              </a:xfrm>
            </p:grpSpPr>
            <p:sp>
              <p:nvSpPr>
                <p:cNvPr id="158" name="PPRect#11"/>
                <p:cNvSpPr/>
                <p:nvPr/>
              </p:nvSpPr>
              <p:spPr bwMode="auto">
                <a:xfrm>
                  <a:off x="58624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59" name="PPRect#12"/>
                <p:cNvSpPr/>
                <p:nvPr/>
              </p:nvSpPr>
              <p:spPr bwMode="auto">
                <a:xfrm>
                  <a:off x="58624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60" name="PPTextBox#13"/>
                <p:cNvSpPr/>
                <p:nvPr/>
              </p:nvSpPr>
              <p:spPr bwMode="auto">
                <a:xfrm>
                  <a:off x="5875200" y="2905600"/>
                  <a:ext cx="4608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min</a:t>
                  </a:r>
                </a:p>
              </p:txBody>
            </p:sp>
          </p:grpSp>
          <p:grpSp>
            <p:nvGrpSpPr>
              <p:cNvPr id="150" name="max"/>
              <p:cNvGrpSpPr/>
              <p:nvPr/>
            </p:nvGrpSpPr>
            <p:grpSpPr>
              <a:xfrm>
                <a:off x="6835200" y="2905600"/>
                <a:ext cx="896000" cy="665600"/>
                <a:chOff x="6835200" y="2905600"/>
                <a:chExt cx="896000" cy="665600"/>
              </a:xfrm>
            </p:grpSpPr>
            <p:sp>
              <p:nvSpPr>
                <p:cNvPr id="155" name="PPRect#15"/>
                <p:cNvSpPr/>
                <p:nvPr/>
              </p:nvSpPr>
              <p:spPr bwMode="auto">
                <a:xfrm>
                  <a:off x="68352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56" name="PPRect#16"/>
                <p:cNvSpPr/>
                <p:nvPr/>
              </p:nvSpPr>
              <p:spPr bwMode="auto">
                <a:xfrm>
                  <a:off x="68352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57" name="PPTextBox#17"/>
                <p:cNvSpPr/>
                <p:nvPr/>
              </p:nvSpPr>
              <p:spPr bwMode="auto">
                <a:xfrm>
                  <a:off x="6848000" y="2905600"/>
                  <a:ext cx="4608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max</a:t>
                  </a:r>
                </a:p>
              </p:txBody>
            </p:sp>
          </p:grpSp>
          <p:grpSp>
            <p:nvGrpSpPr>
              <p:cNvPr id="151" name="i"/>
              <p:cNvGrpSpPr/>
              <p:nvPr/>
            </p:nvGrpSpPr>
            <p:grpSpPr>
              <a:xfrm>
                <a:off x="7808000" y="2905600"/>
                <a:ext cx="896000" cy="665600"/>
                <a:chOff x="7808000" y="2905600"/>
                <a:chExt cx="896000" cy="665600"/>
              </a:xfrm>
            </p:grpSpPr>
            <p:sp>
              <p:nvSpPr>
                <p:cNvPr id="152" name="PPRect#19"/>
                <p:cNvSpPr/>
                <p:nvPr/>
              </p:nvSpPr>
              <p:spPr bwMode="auto">
                <a:xfrm>
                  <a:off x="7808000" y="31872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53" name="PPRect#20"/>
                <p:cNvSpPr/>
                <p:nvPr/>
              </p:nvSpPr>
              <p:spPr bwMode="auto">
                <a:xfrm>
                  <a:off x="7808000" y="31872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algn="ctr"/>
                  <a:endParaRPr b="0">
                    <a:solidFill>
                      <a:srgbClr val="000000"/>
                    </a:solidFill>
                    <a:latin typeface="Helvetica Neue" pitchFamily="1" charset="0"/>
                  </a:endParaRPr>
                </a:p>
              </p:txBody>
            </p:sp>
            <p:sp>
              <p:nvSpPr>
                <p:cNvPr id="154" name="PPTextBox#21"/>
                <p:cNvSpPr/>
                <p:nvPr/>
              </p:nvSpPr>
              <p:spPr bwMode="auto">
                <a:xfrm>
                  <a:off x="7820800" y="29056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r>
                    <a:rPr lang="en-US" sz="1800">
                      <a:solidFill>
                        <a:srgbClr val="000000"/>
                      </a:solidFill>
                      <a:latin typeface="Courier New" pitchFamily="84" charset="0"/>
                    </a:rPr>
                    <a:t>i</a:t>
                  </a:r>
                </a:p>
              </p:txBody>
            </p:sp>
          </p:grpSp>
        </p:grpSp>
        <p:sp>
          <p:nvSpPr>
            <p:cNvPr id="162" name="PPRect#140"/>
            <p:cNvSpPr/>
            <p:nvPr/>
          </p:nvSpPr>
          <p:spPr bwMode="auto">
            <a:xfrm>
              <a:off x="7817150" y="6754505"/>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a:solidFill>
                    <a:srgbClr val="000000"/>
                  </a:solidFill>
                  <a:latin typeface="Courier New" pitchFamily="84" charset="0"/>
                </a:rPr>
                <a:t>8</a:t>
              </a:r>
            </a:p>
          </p:txBody>
        </p:sp>
        <p:sp>
          <p:nvSpPr>
            <p:cNvPr id="163" name="PPRect#140"/>
            <p:cNvSpPr/>
            <p:nvPr/>
          </p:nvSpPr>
          <p:spPr bwMode="auto">
            <a:xfrm>
              <a:off x="6845905" y="6754505"/>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dirty="0">
                  <a:solidFill>
                    <a:srgbClr val="000000"/>
                  </a:solidFill>
                  <a:latin typeface="Courier New" pitchFamily="84" charset="0"/>
                </a:rPr>
                <a:t>7</a:t>
              </a:r>
            </a:p>
          </p:txBody>
        </p:sp>
        <p:sp>
          <p:nvSpPr>
            <p:cNvPr id="164" name="PPRect#140"/>
            <p:cNvSpPr/>
            <p:nvPr/>
          </p:nvSpPr>
          <p:spPr bwMode="auto">
            <a:xfrm>
              <a:off x="5875820" y="6754505"/>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algn="ctr"/>
              <a:r>
                <a:rPr lang="en-US" sz="1800" dirty="0">
                  <a:solidFill>
                    <a:srgbClr val="000000"/>
                  </a:solidFill>
                  <a:latin typeface="Courier New" pitchFamily="84" charset="0"/>
                </a:rPr>
                <a:t>0</a:t>
              </a:r>
            </a:p>
          </p:txBody>
        </p:sp>
      </p:grpSp>
      <p:sp>
        <p:nvSpPr>
          <p:cNvPr id="166" name="Slide Number Placeholder 165"/>
          <p:cNvSpPr>
            <a:spLocks noGrp="1"/>
          </p:cNvSpPr>
          <p:nvPr>
            <p:ph type="sldNum" sz="quarter" idx="12"/>
          </p:nvPr>
        </p:nvSpPr>
        <p:spPr/>
        <p:txBody>
          <a:bodyPr/>
          <a:lstStyle/>
          <a:p>
            <a:pPr>
              <a:defRPr/>
            </a:pPr>
            <a:fld id="{7F4B1FAA-A740-404F-BBC5-7C153B666279}" type="slidenum">
              <a:rPr lang="en-US" smtClean="0"/>
              <a:pPr>
                <a:defRPr/>
              </a:pPr>
              <a:t>51</a:t>
            </a:fld>
            <a:endParaRPr lang="en-US"/>
          </a:p>
        </p:txBody>
      </p:sp>
    </p:spTree>
    <p:extLst>
      <p:ext uri="{BB962C8B-B14F-4D97-AF65-F5344CB8AC3E}">
        <p14:creationId xmlns:p14="http://schemas.microsoft.com/office/powerpoint/2010/main" val="341942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24"/>
                                        </p:tgtEl>
                                        <p:attrNameLst>
                                          <p:attrName>style.visibility</p:attrName>
                                        </p:attrNameLst>
                                      </p:cBhvr>
                                      <p:to>
                                        <p:strVal val="hidden"/>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7"/>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28"/>
                                        </p:tgtEl>
                                        <p:attrNameLst>
                                          <p:attrName>style.visibility</p:attrName>
                                        </p:attrNameLst>
                                      </p:cBhvr>
                                      <p:to>
                                        <p:strVal val="hidden"/>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9"/>
                                        </p:tgtEl>
                                        <p:attrNameLst>
                                          <p:attrName>style.visibility</p:attrName>
                                        </p:attrNameLst>
                                      </p:cBhvr>
                                      <p:to>
                                        <p:strVal val="hidden"/>
                                      </p:to>
                                    </p:set>
                                  </p:childTnLst>
                                </p:cTn>
                              </p:par>
                            </p:childTnLst>
                          </p:cTn>
                        </p:par>
                        <p:par>
                          <p:cTn id="55" fill="hold">
                            <p:stCondLst>
                              <p:cond delay="0"/>
                            </p:stCondLst>
                            <p:childTnLst>
                              <p:par>
                                <p:cTn id="56" presetID="2" presetClass="entr" presetSubtype="6" fill="hold" nodeType="after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1+#ppt_w/2"/>
                                          </p:val>
                                        </p:tav>
                                        <p:tav tm="100000">
                                          <p:val>
                                            <p:strVal val="#ppt_x"/>
                                          </p:val>
                                        </p:tav>
                                      </p:tavLst>
                                    </p:anim>
                                    <p:anim calcmode="lin" valueType="num">
                                      <p:cBhvr additive="base">
                                        <p:cTn id="59" dur="500" fill="hold"/>
                                        <p:tgtEl>
                                          <p:spTgt spid="30"/>
                                        </p:tgtEl>
                                        <p:attrNameLst>
                                          <p:attrName>ppt_y</p:attrName>
                                        </p:attrNameLst>
                                      </p:cBhvr>
                                      <p:tavLst>
                                        <p:tav tm="0">
                                          <p:val>
                                            <p:strVal val="1+#ppt_h/2"/>
                                          </p:val>
                                        </p:tav>
                                        <p:tav tm="100000">
                                          <p:val>
                                            <p:strVal val="#ppt_y"/>
                                          </p:val>
                                        </p:tav>
                                      </p:tavLst>
                                    </p:anim>
                                  </p:childTnLst>
                                </p:cTn>
                              </p:par>
                            </p:childTnLst>
                          </p:cTn>
                        </p:par>
                        <p:par>
                          <p:cTn id="60" fill="hold">
                            <p:stCondLst>
                              <p:cond delay="500"/>
                            </p:stCondLst>
                            <p:childTnLst>
                              <p:par>
                                <p:cTn id="61" presetID="1" presetClass="entr" presetSubtype="0" fill="hold" nodeType="after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nodeType="afterEffect">
                                  <p:stCondLst>
                                    <p:cond delay="0"/>
                                  </p:stCondLst>
                                  <p:childTnLst>
                                    <p:set>
                                      <p:cBhvr>
                                        <p:cTn id="65" dur="1" fill="hold">
                                          <p:stCondLst>
                                            <p:cond delay="0"/>
                                          </p:stCondLst>
                                        </p:cTn>
                                        <p:tgtEl>
                                          <p:spTgt spid="4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nodeType="clickEffect">
                                  <p:stCondLst>
                                    <p:cond delay="0"/>
                                  </p:stCondLst>
                                  <p:childTnLst>
                                    <p:set>
                                      <p:cBhvr>
                                        <p:cTn id="69" dur="1" fill="hold">
                                          <p:stCondLst>
                                            <p:cond delay="0"/>
                                          </p:stCondLst>
                                        </p:cTn>
                                        <p:tgtEl>
                                          <p:spTgt spid="47"/>
                                        </p:tgtEl>
                                        <p:attrNameLst>
                                          <p:attrName>style.visibility</p:attrName>
                                        </p:attrNameLst>
                                      </p:cBhvr>
                                      <p:to>
                                        <p:strVal val="hidden"/>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nodeType="afterEffect">
                                  <p:stCondLst>
                                    <p:cond delay="0"/>
                                  </p:stCondLst>
                                  <p:childTnLst>
                                    <p:set>
                                      <p:cBhvr>
                                        <p:cTn id="75" dur="1" fill="hold">
                                          <p:stCondLst>
                                            <p:cond delay="0"/>
                                          </p:stCondLst>
                                        </p:cTn>
                                        <p:tgtEl>
                                          <p:spTgt spid="4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nodeType="clickEffect">
                                  <p:stCondLst>
                                    <p:cond delay="0"/>
                                  </p:stCondLst>
                                  <p:childTnLst>
                                    <p:set>
                                      <p:cBhvr>
                                        <p:cTn id="79" dur="1" fill="hold">
                                          <p:stCondLst>
                                            <p:cond delay="0"/>
                                          </p:stCondLst>
                                        </p:cTn>
                                        <p:tgtEl>
                                          <p:spTgt spid="49"/>
                                        </p:tgtEl>
                                        <p:attrNameLst>
                                          <p:attrName>style.visibility</p:attrName>
                                        </p:attrNameLst>
                                      </p:cBhvr>
                                      <p:to>
                                        <p:strVal val="hidden"/>
                                      </p:to>
                                    </p:set>
                                  </p:childTnLst>
                                </p:cTn>
                              </p:par>
                            </p:childTnLst>
                          </p:cTn>
                        </p:par>
                        <p:par>
                          <p:cTn id="80" fill="hold">
                            <p:stCondLst>
                              <p:cond delay="0"/>
                            </p:stCondLst>
                            <p:childTnLst>
                              <p:par>
                                <p:cTn id="81" presetID="1" presetClass="entr" presetSubtype="0" fill="hold" nodeType="after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50"/>
                                        </p:tgtEl>
                                        <p:attrNameLst>
                                          <p:attrName>style.visibility</p:attrName>
                                        </p:attrNameLst>
                                      </p:cBhvr>
                                      <p:to>
                                        <p:strVal val="hidden"/>
                                      </p:to>
                                    </p:set>
                                  </p:childTnLst>
                                </p:cTn>
                              </p:par>
                            </p:childTnLst>
                          </p:cTn>
                        </p:par>
                        <p:par>
                          <p:cTn id="87" fill="hold">
                            <p:stCondLst>
                              <p:cond delay="0"/>
                            </p:stCondLst>
                            <p:childTnLst>
                              <p:par>
                                <p:cTn id="88" presetID="1" presetClass="entr" presetSubtype="0" fill="hold" nodeType="afterEffect">
                                  <p:stCondLst>
                                    <p:cond delay="0"/>
                                  </p:stCondLst>
                                  <p:childTnLst>
                                    <p:set>
                                      <p:cBhvr>
                                        <p:cTn id="89" dur="1" fill="hold">
                                          <p:stCondLst>
                                            <p:cond delay="0"/>
                                          </p:stCondLst>
                                        </p:cTn>
                                        <p:tgtEl>
                                          <p:spTgt spid="51"/>
                                        </p:tgtEl>
                                        <p:attrNameLst>
                                          <p:attrName>style.visibility</p:attrName>
                                        </p:attrNameLst>
                                      </p:cBhvr>
                                      <p:to>
                                        <p:strVal val="visible"/>
                                      </p:to>
                                    </p:set>
                                  </p:childTnLst>
                                </p:cTn>
                              </p:par>
                            </p:childTnLst>
                          </p:cTn>
                        </p:par>
                        <p:par>
                          <p:cTn id="90" fill="hold">
                            <p:stCondLst>
                              <p:cond delay="0"/>
                            </p:stCondLst>
                            <p:childTnLst>
                              <p:par>
                                <p:cTn id="91" presetID="1" presetClass="entr" presetSubtype="0" fill="hold" nodeType="after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52"/>
                                        </p:tgtEl>
                                        <p:attrNameLst>
                                          <p:attrName>style.visibility</p:attrName>
                                        </p:attrNameLst>
                                      </p:cBhvr>
                                      <p:to>
                                        <p:strVal val="hidden"/>
                                      </p:to>
                                    </p:set>
                                  </p:childTnLst>
                                </p:cTn>
                              </p:par>
                            </p:childTnLst>
                          </p:cTn>
                        </p:par>
                        <p:par>
                          <p:cTn id="97" fill="hold">
                            <p:stCondLst>
                              <p:cond delay="0"/>
                            </p:stCondLst>
                            <p:childTnLst>
                              <p:par>
                                <p:cTn id="98" presetID="1" presetClass="entr" presetSubtype="0" fill="hold" nodeType="afterEffect">
                                  <p:stCondLst>
                                    <p:cond delay="0"/>
                                  </p:stCondLst>
                                  <p:childTnLst>
                                    <p:set>
                                      <p:cBhvr>
                                        <p:cTn id="99" dur="1" fill="hold">
                                          <p:stCondLst>
                                            <p:cond delay="0"/>
                                          </p:stCondLst>
                                        </p:cTn>
                                        <p:tgtEl>
                                          <p:spTgt spid="5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nodeType="clickEffect">
                                  <p:stCondLst>
                                    <p:cond delay="0"/>
                                  </p:stCondLst>
                                  <p:childTnLst>
                                    <p:set>
                                      <p:cBhvr>
                                        <p:cTn id="103" dur="1" fill="hold">
                                          <p:stCondLst>
                                            <p:cond delay="0"/>
                                          </p:stCondLst>
                                        </p:cTn>
                                        <p:tgtEl>
                                          <p:spTgt spid="53"/>
                                        </p:tgtEl>
                                        <p:attrNameLst>
                                          <p:attrName>style.visibility</p:attrName>
                                        </p:attrNameLst>
                                      </p:cBhvr>
                                      <p:to>
                                        <p:strVal val="hidden"/>
                                      </p:to>
                                    </p:set>
                                  </p:childTnLst>
                                </p:cTn>
                              </p:par>
                            </p:childTnLst>
                          </p:cTn>
                        </p:par>
                        <p:par>
                          <p:cTn id="104" fill="hold">
                            <p:stCondLst>
                              <p:cond delay="0"/>
                            </p:stCondLst>
                            <p:childTnLst>
                              <p:par>
                                <p:cTn id="105" presetID="1" presetClass="exit" presetSubtype="0" fill="hold" nodeType="afterEffect">
                                  <p:stCondLst>
                                    <p:cond delay="0"/>
                                  </p:stCondLst>
                                  <p:childTnLst>
                                    <p:set>
                                      <p:cBhvr>
                                        <p:cTn id="106" dur="1" fill="hold">
                                          <p:stCondLst>
                                            <p:cond delay="0"/>
                                          </p:stCondLst>
                                        </p:cTn>
                                        <p:tgtEl>
                                          <p:spTgt spid="46"/>
                                        </p:tgtEl>
                                        <p:attrNameLst>
                                          <p:attrName>style.visibility</p:attrName>
                                        </p:attrNameLst>
                                      </p:cBhvr>
                                      <p:to>
                                        <p:strVal val="hidden"/>
                                      </p:to>
                                    </p:set>
                                  </p:childTnLst>
                                </p:cTn>
                              </p:par>
                            </p:childTnLst>
                          </p:cTn>
                        </p:par>
                        <p:par>
                          <p:cTn id="107" fill="hold">
                            <p:stCondLst>
                              <p:cond delay="0"/>
                            </p:stCondLst>
                            <p:childTnLst>
                              <p:par>
                                <p:cTn id="108" presetID="1" presetClass="exit" presetSubtype="0" fill="hold" nodeType="afterEffect">
                                  <p:stCondLst>
                                    <p:cond delay="0"/>
                                  </p:stCondLst>
                                  <p:childTnLst>
                                    <p:set>
                                      <p:cBhvr>
                                        <p:cTn id="109" dur="1" fill="hold">
                                          <p:stCondLst>
                                            <p:cond delay="0"/>
                                          </p:stCondLst>
                                        </p:cTn>
                                        <p:tgtEl>
                                          <p:spTgt spid="48"/>
                                        </p:tgtEl>
                                        <p:attrNameLst>
                                          <p:attrName>style.visibility</p:attrName>
                                        </p:attrNameLst>
                                      </p:cBhvr>
                                      <p:to>
                                        <p:strVal val="hidden"/>
                                      </p:to>
                                    </p:set>
                                  </p:childTnLst>
                                </p:cTn>
                              </p:par>
                            </p:childTnLst>
                          </p:cTn>
                        </p:par>
                        <p:par>
                          <p:cTn id="110" fill="hold">
                            <p:stCondLst>
                              <p:cond delay="0"/>
                            </p:stCondLst>
                            <p:childTnLst>
                              <p:par>
                                <p:cTn id="111" presetID="1" presetClass="exit" presetSubtype="0" fill="hold" nodeType="afterEffect">
                                  <p:stCondLst>
                                    <p:cond delay="0"/>
                                  </p:stCondLst>
                                  <p:childTnLst>
                                    <p:set>
                                      <p:cBhvr>
                                        <p:cTn id="112" dur="1" fill="hold">
                                          <p:stCondLst>
                                            <p:cond delay="0"/>
                                          </p:stCondLst>
                                        </p:cTn>
                                        <p:tgtEl>
                                          <p:spTgt spid="51"/>
                                        </p:tgtEl>
                                        <p:attrNameLst>
                                          <p:attrName>style.visibility</p:attrName>
                                        </p:attrNameLst>
                                      </p:cBhvr>
                                      <p:to>
                                        <p:strVal val="hidden"/>
                                      </p:to>
                                    </p:set>
                                  </p:childTnLst>
                                </p:cTn>
                              </p:par>
                            </p:childTnLst>
                          </p:cTn>
                        </p:par>
                        <p:par>
                          <p:cTn id="113" fill="hold">
                            <p:stCondLst>
                              <p:cond delay="0"/>
                            </p:stCondLst>
                            <p:childTnLst>
                              <p:par>
                                <p:cTn id="114" presetID="53" presetClass="exit" presetSubtype="0" fill="hold" nodeType="afterEffect">
                                  <p:stCondLst>
                                    <p:cond delay="0"/>
                                  </p:stCondLst>
                                  <p:childTnLst>
                                    <p:anim calcmode="lin" valueType="num">
                                      <p:cBhvr>
                                        <p:cTn id="115" dur="500" fill="hold">
                                          <p:stCondLst>
                                            <p:cond delay="0"/>
                                          </p:stCondLst>
                                        </p:cTn>
                                        <p:tgtEl>
                                          <p:spTgt spid="30"/>
                                        </p:tgtEl>
                                        <p:attrNameLst>
                                          <p:attrName>ppt_w</p:attrName>
                                        </p:attrNameLst>
                                      </p:cBhvr>
                                      <p:tavLst>
                                        <p:tav tm="0">
                                          <p:val>
                                            <p:strVal val="ppt_w"/>
                                          </p:val>
                                        </p:tav>
                                        <p:tav tm="100000">
                                          <p:val>
                                            <p:fltVal val="0"/>
                                          </p:val>
                                        </p:tav>
                                      </p:tavLst>
                                    </p:anim>
                                    <p:anim calcmode="lin" valueType="num">
                                      <p:cBhvr>
                                        <p:cTn id="116" dur="500" fill="hold"/>
                                        <p:tgtEl>
                                          <p:spTgt spid="30"/>
                                        </p:tgtEl>
                                        <p:attrNameLst>
                                          <p:attrName>ppt_h</p:attrName>
                                        </p:attrNameLst>
                                      </p:cBhvr>
                                      <p:tavLst>
                                        <p:tav tm="0">
                                          <p:val>
                                            <p:strVal val="ppt_h"/>
                                          </p:val>
                                        </p:tav>
                                        <p:tav tm="100000">
                                          <p:val>
                                            <p:fltVal val="0"/>
                                          </p:val>
                                        </p:tav>
                                      </p:tavLst>
                                    </p:anim>
                                    <p:animEffect transition="out" filter="fade">
                                      <p:cBhvr>
                                        <p:cTn id="117" dur="500"/>
                                        <p:tgtEl>
                                          <p:spTgt spid="30"/>
                                        </p:tgtEl>
                                      </p:cBhvr>
                                    </p:animEffect>
                                    <p:set>
                                      <p:cBhvr>
                                        <p:cTn id="118" dur="1" fill="hold">
                                          <p:stCondLst>
                                            <p:cond delay="499"/>
                                          </p:stCondLst>
                                        </p:cTn>
                                        <p:tgtEl>
                                          <p:spTgt spid="30"/>
                                        </p:tgtEl>
                                        <p:attrNameLst>
                                          <p:attrName>style.visibility</p:attrName>
                                        </p:attrNameLst>
                                      </p:cBhvr>
                                      <p:to>
                                        <p:strVal val="hidden"/>
                                      </p:to>
                                    </p:set>
                                  </p:childTnLst>
                                </p:cTn>
                              </p:par>
                            </p:childTnLst>
                          </p:cTn>
                        </p:par>
                        <p:par>
                          <p:cTn id="119" fill="hold">
                            <p:stCondLst>
                              <p:cond delay="500"/>
                            </p:stCondLst>
                            <p:childTnLst>
                              <p:par>
                                <p:cTn id="120" presetID="1" presetClass="entr" presetSubtype="0" fill="hold" nodeType="afterEffect">
                                  <p:stCondLst>
                                    <p:cond delay="0"/>
                                  </p:stCondLst>
                                  <p:childTnLst>
                                    <p:set>
                                      <p:cBhvr>
                                        <p:cTn id="121" dur="1" fill="hold">
                                          <p:stCondLst>
                                            <p:cond delay="0"/>
                                          </p:stCondLst>
                                        </p:cTn>
                                        <p:tgtEl>
                                          <p:spTgt spid="54"/>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nodeType="clickEffect">
                                  <p:stCondLst>
                                    <p:cond delay="0"/>
                                  </p:stCondLst>
                                  <p:childTnLst>
                                    <p:set>
                                      <p:cBhvr>
                                        <p:cTn id="125" dur="1" fill="hold">
                                          <p:stCondLst>
                                            <p:cond delay="0"/>
                                          </p:stCondLst>
                                        </p:cTn>
                                        <p:tgtEl>
                                          <p:spTgt spid="54"/>
                                        </p:tgtEl>
                                        <p:attrNameLst>
                                          <p:attrName>style.visibility</p:attrName>
                                        </p:attrNameLst>
                                      </p:cBhvr>
                                      <p:to>
                                        <p:strVal val="hidden"/>
                                      </p:to>
                                    </p:set>
                                  </p:childTnLst>
                                </p:cTn>
                              </p:par>
                            </p:childTnLst>
                          </p:cTn>
                        </p:par>
                        <p:par>
                          <p:cTn id="126" fill="hold">
                            <p:stCondLst>
                              <p:cond delay="0"/>
                            </p:stCondLst>
                            <p:childTnLst>
                              <p:par>
                                <p:cTn id="127" presetID="1" presetClass="entr" presetSubtype="0" fill="hold" nodeType="afterEffect">
                                  <p:stCondLst>
                                    <p:cond delay="0"/>
                                  </p:stCondLst>
                                  <p:childTnLst>
                                    <p:set>
                                      <p:cBhvr>
                                        <p:cTn id="128" dur="1" fill="hold">
                                          <p:stCondLst>
                                            <p:cond delay="0"/>
                                          </p:stCondLst>
                                        </p:cTn>
                                        <p:tgtEl>
                                          <p:spTgt spid="58"/>
                                        </p:tgtEl>
                                        <p:attrNameLst>
                                          <p:attrName>style.visibility</p:attrName>
                                        </p:attrNameLst>
                                      </p:cBhvr>
                                      <p:to>
                                        <p:strVal val="visible"/>
                                      </p:to>
                                    </p:set>
                                  </p:childTnLst>
                                </p:cTn>
                              </p:par>
                            </p:childTnLst>
                          </p:cTn>
                        </p:par>
                        <p:par>
                          <p:cTn id="129" fill="hold">
                            <p:stCondLst>
                              <p:cond delay="0"/>
                            </p:stCondLst>
                            <p:childTnLst>
                              <p:par>
                                <p:cTn id="130" presetID="1" presetClass="entr" presetSubtype="0" fill="hold" nodeType="afterEffect">
                                  <p:stCondLst>
                                    <p:cond delay="0"/>
                                  </p:stCondLst>
                                  <p:childTnLst>
                                    <p:set>
                                      <p:cBhvr>
                                        <p:cTn id="131" dur="1" fill="hold">
                                          <p:stCondLst>
                                            <p:cond delay="0"/>
                                          </p:stCondLst>
                                        </p:cTn>
                                        <p:tgtEl>
                                          <p:spTgt spid="59"/>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nodeType="clickEffect">
                                  <p:stCondLst>
                                    <p:cond delay="0"/>
                                  </p:stCondLst>
                                  <p:childTnLst>
                                    <p:set>
                                      <p:cBhvr>
                                        <p:cTn id="135" dur="1" fill="hold">
                                          <p:stCondLst>
                                            <p:cond delay="0"/>
                                          </p:stCondLst>
                                        </p:cTn>
                                        <p:tgtEl>
                                          <p:spTgt spid="59"/>
                                        </p:tgtEl>
                                        <p:attrNameLst>
                                          <p:attrName>style.visibility</p:attrName>
                                        </p:attrNameLst>
                                      </p:cBhvr>
                                      <p:to>
                                        <p:strVal val="hidden"/>
                                      </p:to>
                                    </p:set>
                                  </p:childTnLst>
                                </p:cTn>
                              </p:par>
                            </p:childTnLst>
                          </p:cTn>
                        </p:par>
                        <p:par>
                          <p:cTn id="136" fill="hold">
                            <p:stCondLst>
                              <p:cond delay="0"/>
                            </p:stCondLst>
                            <p:childTnLst>
                              <p:par>
                                <p:cTn id="137" presetID="1" presetClass="entr" presetSubtype="0" fill="hold" nodeType="afterEffect">
                                  <p:stCondLst>
                                    <p:cond delay="0"/>
                                  </p:stCondLst>
                                  <p:childTnLst>
                                    <p:set>
                                      <p:cBhvr>
                                        <p:cTn id="138" dur="1" fill="hold">
                                          <p:stCondLst>
                                            <p:cond delay="0"/>
                                          </p:stCondLst>
                                        </p:cTn>
                                        <p:tgtEl>
                                          <p:spTgt spid="60"/>
                                        </p:tgtEl>
                                        <p:attrNameLst>
                                          <p:attrName>style.visibility</p:attrName>
                                        </p:attrNameLst>
                                      </p:cBhvr>
                                      <p:to>
                                        <p:strVal val="visible"/>
                                      </p:to>
                                    </p:set>
                                  </p:childTnLst>
                                </p:cTn>
                              </p:par>
                              <p:par>
                                <p:cTn id="139" presetID="1" presetClass="exit" presetSubtype="0" fill="hold" nodeType="withEffect">
                                  <p:stCondLst>
                                    <p:cond delay="0"/>
                                  </p:stCondLst>
                                  <p:childTnLst>
                                    <p:set>
                                      <p:cBhvr>
                                        <p:cTn id="140" dur="1" fill="hold">
                                          <p:stCondLst>
                                            <p:cond delay="0"/>
                                          </p:stCondLst>
                                        </p:cTn>
                                        <p:tgtEl>
                                          <p:spTgt spid="26"/>
                                        </p:tgtEl>
                                        <p:attrNameLst>
                                          <p:attrName>style.visibility</p:attrName>
                                        </p:attrNameLst>
                                      </p:cBhvr>
                                      <p:to>
                                        <p:strVal val="hidden"/>
                                      </p:to>
                                    </p:set>
                                  </p:childTnLst>
                                </p:cTn>
                              </p:par>
                            </p:childTnLst>
                          </p:cTn>
                        </p:par>
                        <p:par>
                          <p:cTn id="141" fill="hold">
                            <p:stCondLst>
                              <p:cond delay="0"/>
                            </p:stCondLst>
                            <p:childTnLst>
                              <p:par>
                                <p:cTn id="142" presetID="1" presetClass="entr" presetSubtype="0" fill="hold" nodeType="afterEffect">
                                  <p:stCondLst>
                                    <p:cond delay="0"/>
                                  </p:stCondLst>
                                  <p:childTnLst>
                                    <p:set>
                                      <p:cBhvr>
                                        <p:cTn id="143" dur="1" fill="hold">
                                          <p:stCondLst>
                                            <p:cond delay="0"/>
                                          </p:stCondLst>
                                        </p:cTn>
                                        <p:tgtEl>
                                          <p:spTgt spid="61"/>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nodeType="clickEffect">
                                  <p:stCondLst>
                                    <p:cond delay="0"/>
                                  </p:stCondLst>
                                  <p:childTnLst>
                                    <p:set>
                                      <p:cBhvr>
                                        <p:cTn id="147" dur="1" fill="hold">
                                          <p:stCondLst>
                                            <p:cond delay="0"/>
                                          </p:stCondLst>
                                        </p:cTn>
                                        <p:tgtEl>
                                          <p:spTgt spid="61"/>
                                        </p:tgtEl>
                                        <p:attrNameLst>
                                          <p:attrName>style.visibility</p:attrName>
                                        </p:attrNameLst>
                                      </p:cBhvr>
                                      <p:to>
                                        <p:strVal val="hidden"/>
                                      </p:to>
                                    </p:set>
                                  </p:childTnLst>
                                </p:cTn>
                              </p:par>
                            </p:childTnLst>
                          </p:cTn>
                        </p:par>
                        <p:par>
                          <p:cTn id="148" fill="hold">
                            <p:stCondLst>
                              <p:cond delay="0"/>
                            </p:stCondLst>
                            <p:childTnLst>
                              <p:par>
                                <p:cTn id="149" presetID="1" presetClass="entr" presetSubtype="0" fill="hold" nodeType="afterEffect">
                                  <p:stCondLst>
                                    <p:cond delay="0"/>
                                  </p:stCondLst>
                                  <p:childTnLst>
                                    <p:set>
                                      <p:cBhvr>
                                        <p:cTn id="150" dur="1" fill="hold">
                                          <p:stCondLst>
                                            <p:cond delay="0"/>
                                          </p:stCondLst>
                                        </p:cTn>
                                        <p:tgtEl>
                                          <p:spTgt spid="6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nodeType="clickEffect">
                                  <p:stCondLst>
                                    <p:cond delay="0"/>
                                  </p:stCondLst>
                                  <p:childTnLst>
                                    <p:set>
                                      <p:cBhvr>
                                        <p:cTn id="154" dur="1" fill="hold">
                                          <p:stCondLst>
                                            <p:cond delay="0"/>
                                          </p:stCondLst>
                                        </p:cTn>
                                        <p:tgtEl>
                                          <p:spTgt spid="62"/>
                                        </p:tgtEl>
                                        <p:attrNameLst>
                                          <p:attrName>style.visibility</p:attrName>
                                        </p:attrNameLst>
                                      </p:cBhvr>
                                      <p:to>
                                        <p:strVal val="hidden"/>
                                      </p:to>
                                    </p:set>
                                  </p:childTnLst>
                                </p:cTn>
                              </p:par>
                            </p:childTnLst>
                          </p:cTn>
                        </p:par>
                        <p:par>
                          <p:cTn id="155" fill="hold">
                            <p:stCondLst>
                              <p:cond delay="0"/>
                            </p:stCondLst>
                            <p:childTnLst>
                              <p:par>
                                <p:cTn id="156" presetID="1" presetClass="entr" presetSubtype="0" fill="hold" grpId="0" nodeType="afterEffect">
                                  <p:stCondLst>
                                    <p:cond delay="0"/>
                                  </p:stCondLst>
                                  <p:childTnLst>
                                    <p:set>
                                      <p:cBhvr>
                                        <p:cTn id="157" dur="1" fill="hold">
                                          <p:stCondLst>
                                            <p:cond delay="0"/>
                                          </p:stCondLst>
                                        </p:cTn>
                                        <p:tgtEl>
                                          <p:spTgt spid="161"/>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63"/>
                                        </p:tgtEl>
                                        <p:attrNameLst>
                                          <p:attrName>style.visibility</p:attrName>
                                        </p:attrNameLst>
                                      </p:cBhvr>
                                      <p:to>
                                        <p:strVal val="visible"/>
                                      </p:to>
                                    </p:set>
                                  </p:childTnLst>
                                </p:cTn>
                              </p:par>
                            </p:childTnLst>
                          </p:cTn>
                        </p:par>
                        <p:par>
                          <p:cTn id="162" fill="hold">
                            <p:stCondLst>
                              <p:cond delay="0"/>
                            </p:stCondLst>
                            <p:childTnLst>
                              <p:par>
                                <p:cTn id="163" presetID="1" presetClass="entr" presetSubtype="0" fill="hold" nodeType="afterEffect">
                                  <p:stCondLst>
                                    <p:cond delay="0"/>
                                  </p:stCondLst>
                                  <p:childTnLst>
                                    <p:set>
                                      <p:cBhvr>
                                        <p:cTn id="164" dur="1" fill="hold">
                                          <p:stCondLst>
                                            <p:cond delay="0"/>
                                          </p:stCondLst>
                                        </p:cTn>
                                        <p:tgtEl>
                                          <p:spTgt spid="64"/>
                                        </p:tgtEl>
                                        <p:attrNameLst>
                                          <p:attrName>style.visibility</p:attrName>
                                        </p:attrNameLst>
                                      </p:cBhvr>
                                      <p:to>
                                        <p:strVal val="visible"/>
                                      </p:to>
                                    </p:set>
                                  </p:childTnLst>
                                </p:cTn>
                              </p:par>
                            </p:childTnLst>
                          </p:cTn>
                        </p:par>
                        <p:par>
                          <p:cTn id="165" fill="hold">
                            <p:stCondLst>
                              <p:cond delay="0"/>
                            </p:stCondLst>
                            <p:childTnLst>
                              <p:par>
                                <p:cTn id="166" presetID="1" presetClass="entr" presetSubtype="0" fill="hold" nodeType="afterEffect">
                                  <p:stCondLst>
                                    <p:cond delay="0"/>
                                  </p:stCondLst>
                                  <p:childTnLst>
                                    <p:set>
                                      <p:cBhvr>
                                        <p:cTn id="167" dur="1" fill="hold">
                                          <p:stCondLst>
                                            <p:cond delay="0"/>
                                          </p:stCondLst>
                                        </p:cTn>
                                        <p:tgtEl>
                                          <p:spTgt spid="65"/>
                                        </p:tgtEl>
                                        <p:attrNameLst>
                                          <p:attrName>style.visibility</p:attrName>
                                        </p:attrNameLst>
                                      </p:cBhvr>
                                      <p:to>
                                        <p:strVal val="visible"/>
                                      </p:to>
                                    </p:set>
                                  </p:childTnLst>
                                </p:cTn>
                              </p:par>
                            </p:childTnLst>
                          </p:cTn>
                        </p:par>
                        <p:par>
                          <p:cTn id="168" fill="hold">
                            <p:stCondLst>
                              <p:cond delay="0"/>
                            </p:stCondLst>
                            <p:childTnLst>
                              <p:par>
                                <p:cTn id="169" presetID="1" presetClass="entr" presetSubtype="0" fill="hold" nodeType="afterEffect">
                                  <p:stCondLst>
                                    <p:cond delay="0"/>
                                  </p:stCondLst>
                                  <p:childTnLst>
                                    <p:set>
                                      <p:cBhvr>
                                        <p:cTn id="170" dur="1" fill="hold">
                                          <p:stCondLst>
                                            <p:cond delay="0"/>
                                          </p:stCondLst>
                                        </p:cTn>
                                        <p:tgtEl>
                                          <p:spTgt spid="66"/>
                                        </p:tgtEl>
                                        <p:attrNameLst>
                                          <p:attrName>style.visibility</p:attrName>
                                        </p:attrNameLst>
                                      </p:cBhvr>
                                      <p:to>
                                        <p:strVal val="visible"/>
                                      </p:to>
                                    </p:set>
                                  </p:childTnLst>
                                </p:cTn>
                              </p:par>
                            </p:childTnLst>
                          </p:cTn>
                        </p:par>
                        <p:par>
                          <p:cTn id="171" fill="hold">
                            <p:stCondLst>
                              <p:cond delay="0"/>
                            </p:stCondLst>
                            <p:childTnLst>
                              <p:par>
                                <p:cTn id="172" presetID="1" presetClass="entr" presetSubtype="0" fill="hold" nodeType="afterEffect">
                                  <p:stCondLst>
                                    <p:cond delay="0"/>
                                  </p:stCondLst>
                                  <p:childTnLst>
                                    <p:set>
                                      <p:cBhvr>
                                        <p:cTn id="173" dur="1" fill="hold">
                                          <p:stCondLst>
                                            <p:cond delay="0"/>
                                          </p:stCondLst>
                                        </p:cTn>
                                        <p:tgtEl>
                                          <p:spTgt spid="67"/>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nodeType="afterEffect">
                                  <p:stCondLst>
                                    <p:cond delay="0"/>
                                  </p:stCondLst>
                                  <p:childTnLst>
                                    <p:set>
                                      <p:cBhvr>
                                        <p:cTn id="176" dur="1" fill="hold">
                                          <p:stCondLst>
                                            <p:cond delay="0"/>
                                          </p:stCondLst>
                                        </p:cTn>
                                        <p:tgtEl>
                                          <p:spTgt spid="68"/>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61"/>
                                        </p:tgtEl>
                                        <p:attrNameLst>
                                          <p:attrName>style.visibility</p:attrName>
                                        </p:attrNameLst>
                                      </p:cBhvr>
                                      <p:to>
                                        <p:strVal val="hidden"/>
                                      </p:to>
                                    </p:set>
                                  </p:childTnLst>
                                </p:cTn>
                              </p:par>
                            </p:childTnLst>
                          </p:cTn>
                        </p:par>
                        <p:par>
                          <p:cTn id="181" fill="hold">
                            <p:stCondLst>
                              <p:cond delay="0"/>
                            </p:stCondLst>
                            <p:childTnLst>
                              <p:par>
                                <p:cTn id="182" presetID="1" presetClass="entr" presetSubtype="0" fill="hold" nodeType="afterEffect">
                                  <p:stCondLst>
                                    <p:cond delay="0"/>
                                  </p:stCondLst>
                                  <p:childTnLst>
                                    <p:set>
                                      <p:cBhvr>
                                        <p:cTn id="183" dur="1" fill="hold">
                                          <p:stCondLst>
                                            <p:cond delay="0"/>
                                          </p:stCondLst>
                                        </p:cTn>
                                        <p:tgtEl>
                                          <p:spTgt spid="69"/>
                                        </p:tgtEl>
                                        <p:attrNameLst>
                                          <p:attrName>style.visibility</p:attrName>
                                        </p:attrNameLst>
                                      </p:cBhvr>
                                      <p:to>
                                        <p:strVal val="visible"/>
                                      </p:to>
                                    </p:set>
                                  </p:childTnLst>
                                </p:cTn>
                              </p:par>
                              <p:par>
                                <p:cTn id="184" presetID="1" presetClass="exit" presetSubtype="0" fill="hold" nodeType="withEffect">
                                  <p:stCondLst>
                                    <p:cond delay="0"/>
                                  </p:stCondLst>
                                  <p:childTnLst>
                                    <p:set>
                                      <p:cBhvr>
                                        <p:cTn id="185" dur="1" fill="hold">
                                          <p:stCondLst>
                                            <p:cond delay="0"/>
                                          </p:stCondLst>
                                        </p:cTn>
                                        <p:tgtEl>
                                          <p:spTgt spid="60"/>
                                        </p:tgtEl>
                                        <p:attrNameLst>
                                          <p:attrName>style.visibility</p:attrName>
                                        </p:attrNameLst>
                                      </p:cBhvr>
                                      <p:to>
                                        <p:strVal val="hidden"/>
                                      </p:to>
                                    </p:set>
                                  </p:childTnLst>
                                </p:cTn>
                              </p:par>
                            </p:childTnLst>
                          </p:cTn>
                        </p:par>
                        <p:par>
                          <p:cTn id="186" fill="hold">
                            <p:stCondLst>
                              <p:cond delay="0"/>
                            </p:stCondLst>
                            <p:childTnLst>
                              <p:par>
                                <p:cTn id="187" presetID="1" presetClass="entr" presetSubtype="0" fill="hold" nodeType="afterEffect">
                                  <p:stCondLst>
                                    <p:cond delay="0"/>
                                  </p:stCondLst>
                                  <p:childTnLst>
                                    <p:set>
                                      <p:cBhvr>
                                        <p:cTn id="188" dur="1" fill="hold">
                                          <p:stCondLst>
                                            <p:cond delay="0"/>
                                          </p:stCondLst>
                                        </p:cTn>
                                        <p:tgtEl>
                                          <p:spTgt spid="70"/>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nodeType="clickEffect">
                                  <p:stCondLst>
                                    <p:cond delay="0"/>
                                  </p:stCondLst>
                                  <p:childTnLst>
                                    <p:set>
                                      <p:cBhvr>
                                        <p:cTn id="192" dur="1" fill="hold">
                                          <p:stCondLst>
                                            <p:cond delay="0"/>
                                          </p:stCondLst>
                                        </p:cTn>
                                        <p:tgtEl>
                                          <p:spTgt spid="70"/>
                                        </p:tgtEl>
                                        <p:attrNameLst>
                                          <p:attrName>style.visibility</p:attrName>
                                        </p:attrNameLst>
                                      </p:cBhvr>
                                      <p:to>
                                        <p:strVal val="hidden"/>
                                      </p:to>
                                    </p:set>
                                  </p:childTnLst>
                                </p:cTn>
                              </p:par>
                            </p:childTnLst>
                          </p:cTn>
                        </p:par>
                        <p:par>
                          <p:cTn id="193" fill="hold">
                            <p:stCondLst>
                              <p:cond delay="0"/>
                            </p:stCondLst>
                            <p:childTnLst>
                              <p:par>
                                <p:cTn id="194" presetID="1" presetClass="entr" presetSubtype="0" fill="hold" nodeType="afterEffect">
                                  <p:stCondLst>
                                    <p:cond delay="0"/>
                                  </p:stCondLst>
                                  <p:childTnLst>
                                    <p:set>
                                      <p:cBhvr>
                                        <p:cTn id="195" dur="1" fill="hold">
                                          <p:stCondLst>
                                            <p:cond delay="0"/>
                                          </p:stCondLst>
                                        </p:cTn>
                                        <p:tgtEl>
                                          <p:spTgt spid="71"/>
                                        </p:tgtEl>
                                        <p:attrNameLst>
                                          <p:attrName>style.visibility</p:attrName>
                                        </p:attrNameLst>
                                      </p:cBhvr>
                                      <p:to>
                                        <p:strVal val="visible"/>
                                      </p:to>
                                    </p:set>
                                  </p:childTnLst>
                                </p:cTn>
                              </p:par>
                              <p:par>
                                <p:cTn id="196" presetID="1" presetClass="exit" presetSubtype="0" fill="hold" nodeType="withEffect">
                                  <p:stCondLst>
                                    <p:cond delay="0"/>
                                  </p:stCondLst>
                                  <p:childTnLst>
                                    <p:set>
                                      <p:cBhvr>
                                        <p:cTn id="197" dur="1" fill="hold">
                                          <p:stCondLst>
                                            <p:cond delay="0"/>
                                          </p:stCondLst>
                                        </p:cTn>
                                        <p:tgtEl>
                                          <p:spTgt spid="69"/>
                                        </p:tgtEl>
                                        <p:attrNameLst>
                                          <p:attrName>style.visibility</p:attrName>
                                        </p:attrNameLst>
                                      </p:cBhvr>
                                      <p:to>
                                        <p:strVal val="hidden"/>
                                      </p:to>
                                    </p:set>
                                  </p:childTnLst>
                                </p:cTn>
                              </p:par>
                            </p:childTnLst>
                          </p:cTn>
                        </p:par>
                        <p:par>
                          <p:cTn id="198" fill="hold">
                            <p:stCondLst>
                              <p:cond delay="0"/>
                            </p:stCondLst>
                            <p:childTnLst>
                              <p:par>
                                <p:cTn id="199" presetID="1" presetClass="entr" presetSubtype="0" fill="hold" nodeType="afterEffect">
                                  <p:stCondLst>
                                    <p:cond delay="0"/>
                                  </p:stCondLst>
                                  <p:childTnLst>
                                    <p:set>
                                      <p:cBhvr>
                                        <p:cTn id="200" dur="1" fill="hold">
                                          <p:stCondLst>
                                            <p:cond delay="0"/>
                                          </p:stCondLst>
                                        </p:cTn>
                                        <p:tgtEl>
                                          <p:spTgt spid="72"/>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nodeType="clickEffect">
                                  <p:stCondLst>
                                    <p:cond delay="0"/>
                                  </p:stCondLst>
                                  <p:childTnLst>
                                    <p:set>
                                      <p:cBhvr>
                                        <p:cTn id="204" dur="1" fill="hold">
                                          <p:stCondLst>
                                            <p:cond delay="0"/>
                                          </p:stCondLst>
                                        </p:cTn>
                                        <p:tgtEl>
                                          <p:spTgt spid="72"/>
                                        </p:tgtEl>
                                        <p:attrNameLst>
                                          <p:attrName>style.visibility</p:attrName>
                                        </p:attrNameLst>
                                      </p:cBhvr>
                                      <p:to>
                                        <p:strVal val="hidden"/>
                                      </p:to>
                                    </p:set>
                                  </p:childTnLst>
                                </p:cTn>
                              </p:par>
                            </p:childTnLst>
                          </p:cTn>
                        </p:par>
                        <p:par>
                          <p:cTn id="205" fill="hold">
                            <p:stCondLst>
                              <p:cond delay="0"/>
                            </p:stCondLst>
                            <p:childTnLst>
                              <p:par>
                                <p:cTn id="206" presetID="1" presetClass="entr" presetSubtype="0" fill="hold" nodeType="afterEffect">
                                  <p:stCondLst>
                                    <p:cond delay="0"/>
                                  </p:stCondLst>
                                  <p:childTnLst>
                                    <p:set>
                                      <p:cBhvr>
                                        <p:cTn id="207" dur="1" fill="hold">
                                          <p:stCondLst>
                                            <p:cond delay="0"/>
                                          </p:stCondLst>
                                        </p:cTn>
                                        <p:tgtEl>
                                          <p:spTgt spid="73"/>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xit" presetSubtype="0" fill="hold" nodeType="clickEffect">
                                  <p:stCondLst>
                                    <p:cond delay="0"/>
                                  </p:stCondLst>
                                  <p:childTnLst>
                                    <p:set>
                                      <p:cBhvr>
                                        <p:cTn id="211" dur="1" fill="hold">
                                          <p:stCondLst>
                                            <p:cond delay="0"/>
                                          </p:stCondLst>
                                        </p:cTn>
                                        <p:tgtEl>
                                          <p:spTgt spid="73"/>
                                        </p:tgtEl>
                                        <p:attrNameLst>
                                          <p:attrName>style.visibility</p:attrName>
                                        </p:attrNameLst>
                                      </p:cBhvr>
                                      <p:to>
                                        <p:strVal val="hidden"/>
                                      </p:to>
                                    </p:set>
                                  </p:childTnLst>
                                </p:cTn>
                              </p:par>
                            </p:childTnLst>
                          </p:cTn>
                        </p:par>
                        <p:par>
                          <p:cTn id="212" fill="hold">
                            <p:stCondLst>
                              <p:cond delay="0"/>
                            </p:stCondLst>
                            <p:childTnLst>
                              <p:par>
                                <p:cTn id="213" presetID="1" presetClass="entr" presetSubtype="0" fill="hold" nodeType="afterEffect">
                                  <p:stCondLst>
                                    <p:cond delay="0"/>
                                  </p:stCondLst>
                                  <p:childTnLst>
                                    <p:set>
                                      <p:cBhvr>
                                        <p:cTn id="214" dur="1" fill="hold">
                                          <p:stCondLst>
                                            <p:cond delay="0"/>
                                          </p:stCondLst>
                                        </p:cTn>
                                        <p:tgtEl>
                                          <p:spTgt spid="74"/>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nodeType="clickEffect">
                                  <p:stCondLst>
                                    <p:cond delay="0"/>
                                  </p:stCondLst>
                                  <p:childTnLst>
                                    <p:set>
                                      <p:cBhvr>
                                        <p:cTn id="218" dur="1" fill="hold">
                                          <p:stCondLst>
                                            <p:cond delay="0"/>
                                          </p:stCondLst>
                                        </p:cTn>
                                        <p:tgtEl>
                                          <p:spTgt spid="74"/>
                                        </p:tgtEl>
                                        <p:attrNameLst>
                                          <p:attrName>style.visibility</p:attrName>
                                        </p:attrNameLst>
                                      </p:cBhvr>
                                      <p:to>
                                        <p:strVal val="hidden"/>
                                      </p:to>
                                    </p:set>
                                  </p:childTnLst>
                                </p:cTn>
                              </p:par>
                            </p:childTnLst>
                          </p:cTn>
                        </p:par>
                        <p:par>
                          <p:cTn id="219" fill="hold">
                            <p:stCondLst>
                              <p:cond delay="0"/>
                            </p:stCondLst>
                            <p:childTnLst>
                              <p:par>
                                <p:cTn id="220" presetID="2" presetClass="entr" presetSubtype="6" fill="hold" nodeType="afterEffect">
                                  <p:stCondLst>
                                    <p:cond delay="0"/>
                                  </p:stCondLst>
                                  <p:childTnLst>
                                    <p:set>
                                      <p:cBhvr>
                                        <p:cTn id="221" dur="1" fill="hold">
                                          <p:stCondLst>
                                            <p:cond delay="0"/>
                                          </p:stCondLst>
                                        </p:cTn>
                                        <p:tgtEl>
                                          <p:spTgt spid="75"/>
                                        </p:tgtEl>
                                        <p:attrNameLst>
                                          <p:attrName>style.visibility</p:attrName>
                                        </p:attrNameLst>
                                      </p:cBhvr>
                                      <p:to>
                                        <p:strVal val="visible"/>
                                      </p:to>
                                    </p:set>
                                    <p:anim calcmode="lin" valueType="num">
                                      <p:cBhvr additive="base">
                                        <p:cTn id="222" dur="500" fill="hold"/>
                                        <p:tgtEl>
                                          <p:spTgt spid="75"/>
                                        </p:tgtEl>
                                        <p:attrNameLst>
                                          <p:attrName>ppt_x</p:attrName>
                                        </p:attrNameLst>
                                      </p:cBhvr>
                                      <p:tavLst>
                                        <p:tav tm="0">
                                          <p:val>
                                            <p:strVal val="1+#ppt_w/2"/>
                                          </p:val>
                                        </p:tav>
                                        <p:tav tm="100000">
                                          <p:val>
                                            <p:strVal val="#ppt_x"/>
                                          </p:val>
                                        </p:tav>
                                      </p:tavLst>
                                    </p:anim>
                                    <p:anim calcmode="lin" valueType="num">
                                      <p:cBhvr additive="base">
                                        <p:cTn id="223" dur="500" fill="hold"/>
                                        <p:tgtEl>
                                          <p:spTgt spid="75"/>
                                        </p:tgtEl>
                                        <p:attrNameLst>
                                          <p:attrName>ppt_y</p:attrName>
                                        </p:attrNameLst>
                                      </p:cBhvr>
                                      <p:tavLst>
                                        <p:tav tm="0">
                                          <p:val>
                                            <p:strVal val="1+#ppt_h/2"/>
                                          </p:val>
                                        </p:tav>
                                        <p:tav tm="100000">
                                          <p:val>
                                            <p:strVal val="#ppt_y"/>
                                          </p:val>
                                        </p:tav>
                                      </p:tavLst>
                                    </p:anim>
                                  </p:childTnLst>
                                </p:cTn>
                              </p:par>
                            </p:childTnLst>
                          </p:cTn>
                        </p:par>
                        <p:par>
                          <p:cTn id="224" fill="hold">
                            <p:stCondLst>
                              <p:cond delay="500"/>
                            </p:stCondLst>
                            <p:childTnLst>
                              <p:par>
                                <p:cTn id="225" presetID="1" presetClass="entr" presetSubtype="0" fill="hold" nodeType="afterEffect">
                                  <p:stCondLst>
                                    <p:cond delay="0"/>
                                  </p:stCondLst>
                                  <p:childTnLst>
                                    <p:set>
                                      <p:cBhvr>
                                        <p:cTn id="226" dur="1" fill="hold">
                                          <p:stCondLst>
                                            <p:cond delay="0"/>
                                          </p:stCondLst>
                                        </p:cTn>
                                        <p:tgtEl>
                                          <p:spTgt spid="91"/>
                                        </p:tgtEl>
                                        <p:attrNameLst>
                                          <p:attrName>style.visibility</p:attrName>
                                        </p:attrNameLst>
                                      </p:cBhvr>
                                      <p:to>
                                        <p:strVal val="visible"/>
                                      </p:to>
                                    </p:set>
                                  </p:childTnLst>
                                </p:cTn>
                              </p:par>
                            </p:childTnLst>
                          </p:cTn>
                        </p:par>
                        <p:par>
                          <p:cTn id="227" fill="hold">
                            <p:stCondLst>
                              <p:cond delay="500"/>
                            </p:stCondLst>
                            <p:childTnLst>
                              <p:par>
                                <p:cTn id="228" presetID="1" presetClass="entr" presetSubtype="0" fill="hold" nodeType="afterEffect">
                                  <p:stCondLst>
                                    <p:cond delay="0"/>
                                  </p:stCondLst>
                                  <p:childTnLst>
                                    <p:set>
                                      <p:cBhvr>
                                        <p:cTn id="229" dur="1" fill="hold">
                                          <p:stCondLst>
                                            <p:cond delay="0"/>
                                          </p:stCondLst>
                                        </p:cTn>
                                        <p:tgtEl>
                                          <p:spTgt spid="92"/>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xit" presetSubtype="0" fill="hold" nodeType="clickEffect">
                                  <p:stCondLst>
                                    <p:cond delay="0"/>
                                  </p:stCondLst>
                                  <p:childTnLst>
                                    <p:set>
                                      <p:cBhvr>
                                        <p:cTn id="233" dur="1" fill="hold">
                                          <p:stCondLst>
                                            <p:cond delay="0"/>
                                          </p:stCondLst>
                                        </p:cTn>
                                        <p:tgtEl>
                                          <p:spTgt spid="92"/>
                                        </p:tgtEl>
                                        <p:attrNameLst>
                                          <p:attrName>style.visibility</p:attrName>
                                        </p:attrNameLst>
                                      </p:cBhvr>
                                      <p:to>
                                        <p:strVal val="hidden"/>
                                      </p:to>
                                    </p:set>
                                  </p:childTnLst>
                                </p:cTn>
                              </p:par>
                            </p:childTnLst>
                          </p:cTn>
                        </p:par>
                        <p:par>
                          <p:cTn id="234" fill="hold">
                            <p:stCondLst>
                              <p:cond delay="0"/>
                            </p:stCondLst>
                            <p:childTnLst>
                              <p:par>
                                <p:cTn id="235" presetID="1" presetClass="entr" presetSubtype="0" fill="hold" nodeType="afterEffect">
                                  <p:stCondLst>
                                    <p:cond delay="0"/>
                                  </p:stCondLst>
                                  <p:childTnLst>
                                    <p:set>
                                      <p:cBhvr>
                                        <p:cTn id="236" dur="1" fill="hold">
                                          <p:stCondLst>
                                            <p:cond delay="0"/>
                                          </p:stCondLst>
                                        </p:cTn>
                                        <p:tgtEl>
                                          <p:spTgt spid="93"/>
                                        </p:tgtEl>
                                        <p:attrNameLst>
                                          <p:attrName>style.visibility</p:attrName>
                                        </p:attrNameLst>
                                      </p:cBhvr>
                                      <p:to>
                                        <p:strVal val="visible"/>
                                      </p:to>
                                    </p:set>
                                  </p:childTnLst>
                                </p:cTn>
                              </p:par>
                            </p:childTnLst>
                          </p:cTn>
                        </p:par>
                        <p:par>
                          <p:cTn id="237" fill="hold">
                            <p:stCondLst>
                              <p:cond delay="0"/>
                            </p:stCondLst>
                            <p:childTnLst>
                              <p:par>
                                <p:cTn id="238" presetID="1" presetClass="entr" presetSubtype="0" fill="hold" nodeType="afterEffect">
                                  <p:stCondLst>
                                    <p:cond delay="0"/>
                                  </p:stCondLst>
                                  <p:childTnLst>
                                    <p:set>
                                      <p:cBhvr>
                                        <p:cTn id="239" dur="1" fill="hold">
                                          <p:stCondLst>
                                            <p:cond delay="0"/>
                                          </p:stCondLst>
                                        </p:cTn>
                                        <p:tgtEl>
                                          <p:spTgt spid="94"/>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xit" presetSubtype="0" fill="hold" nodeType="clickEffect">
                                  <p:stCondLst>
                                    <p:cond delay="0"/>
                                  </p:stCondLst>
                                  <p:childTnLst>
                                    <p:set>
                                      <p:cBhvr>
                                        <p:cTn id="243" dur="1" fill="hold">
                                          <p:stCondLst>
                                            <p:cond delay="0"/>
                                          </p:stCondLst>
                                        </p:cTn>
                                        <p:tgtEl>
                                          <p:spTgt spid="94"/>
                                        </p:tgtEl>
                                        <p:attrNameLst>
                                          <p:attrName>style.visibility</p:attrName>
                                        </p:attrNameLst>
                                      </p:cBhvr>
                                      <p:to>
                                        <p:strVal val="hidden"/>
                                      </p:to>
                                    </p:set>
                                  </p:childTnLst>
                                </p:cTn>
                              </p:par>
                            </p:childTnLst>
                          </p:cTn>
                        </p:par>
                        <p:par>
                          <p:cTn id="244" fill="hold">
                            <p:stCondLst>
                              <p:cond delay="0"/>
                            </p:stCondLst>
                            <p:childTnLst>
                              <p:par>
                                <p:cTn id="245" presetID="1" presetClass="entr" presetSubtype="0" fill="hold" nodeType="afterEffect">
                                  <p:stCondLst>
                                    <p:cond delay="0"/>
                                  </p:stCondLst>
                                  <p:childTnLst>
                                    <p:set>
                                      <p:cBhvr>
                                        <p:cTn id="246" dur="1" fill="hold">
                                          <p:stCondLst>
                                            <p:cond delay="0"/>
                                          </p:stCondLst>
                                        </p:cTn>
                                        <p:tgtEl>
                                          <p:spTgt spid="95"/>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xit" presetSubtype="0" fill="hold" nodeType="clickEffect">
                                  <p:stCondLst>
                                    <p:cond delay="0"/>
                                  </p:stCondLst>
                                  <p:childTnLst>
                                    <p:set>
                                      <p:cBhvr>
                                        <p:cTn id="250" dur="1" fill="hold">
                                          <p:stCondLst>
                                            <p:cond delay="0"/>
                                          </p:stCondLst>
                                        </p:cTn>
                                        <p:tgtEl>
                                          <p:spTgt spid="95"/>
                                        </p:tgtEl>
                                        <p:attrNameLst>
                                          <p:attrName>style.visibility</p:attrName>
                                        </p:attrNameLst>
                                      </p:cBhvr>
                                      <p:to>
                                        <p:strVal val="hidden"/>
                                      </p:to>
                                    </p:set>
                                  </p:childTnLst>
                                </p:cTn>
                              </p:par>
                            </p:childTnLst>
                          </p:cTn>
                        </p:par>
                        <p:par>
                          <p:cTn id="251" fill="hold">
                            <p:stCondLst>
                              <p:cond delay="0"/>
                            </p:stCondLst>
                            <p:childTnLst>
                              <p:par>
                                <p:cTn id="252" presetID="1" presetClass="entr" presetSubtype="0" fill="hold" nodeType="afterEffect">
                                  <p:stCondLst>
                                    <p:cond delay="0"/>
                                  </p:stCondLst>
                                  <p:childTnLst>
                                    <p:set>
                                      <p:cBhvr>
                                        <p:cTn id="253" dur="1" fill="hold">
                                          <p:stCondLst>
                                            <p:cond delay="0"/>
                                          </p:stCondLst>
                                        </p:cTn>
                                        <p:tgtEl>
                                          <p:spTgt spid="96"/>
                                        </p:tgtEl>
                                        <p:attrNameLst>
                                          <p:attrName>style.visibility</p:attrName>
                                        </p:attrNameLst>
                                      </p:cBhvr>
                                      <p:to>
                                        <p:strVal val="visible"/>
                                      </p:to>
                                    </p:set>
                                  </p:childTnLst>
                                </p:cTn>
                              </p:par>
                            </p:childTnLst>
                          </p:cTn>
                        </p:par>
                        <p:par>
                          <p:cTn id="254" fill="hold">
                            <p:stCondLst>
                              <p:cond delay="0"/>
                            </p:stCondLst>
                            <p:childTnLst>
                              <p:par>
                                <p:cTn id="255" presetID="1" presetClass="entr" presetSubtype="0" fill="hold" nodeType="afterEffect">
                                  <p:stCondLst>
                                    <p:cond delay="0"/>
                                  </p:stCondLst>
                                  <p:childTnLst>
                                    <p:set>
                                      <p:cBhvr>
                                        <p:cTn id="256" dur="1" fill="hold">
                                          <p:stCondLst>
                                            <p:cond delay="0"/>
                                          </p:stCondLst>
                                        </p:cTn>
                                        <p:tgtEl>
                                          <p:spTgt spid="97"/>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xit" presetSubtype="0" fill="hold" nodeType="clickEffect">
                                  <p:stCondLst>
                                    <p:cond delay="0"/>
                                  </p:stCondLst>
                                  <p:childTnLst>
                                    <p:set>
                                      <p:cBhvr>
                                        <p:cTn id="260" dur="1" fill="hold">
                                          <p:stCondLst>
                                            <p:cond delay="0"/>
                                          </p:stCondLst>
                                        </p:cTn>
                                        <p:tgtEl>
                                          <p:spTgt spid="97"/>
                                        </p:tgtEl>
                                        <p:attrNameLst>
                                          <p:attrName>style.visibility</p:attrName>
                                        </p:attrNameLst>
                                      </p:cBhvr>
                                      <p:to>
                                        <p:strVal val="hidden"/>
                                      </p:to>
                                    </p:set>
                                  </p:childTnLst>
                                </p:cTn>
                              </p:par>
                            </p:childTnLst>
                          </p:cTn>
                        </p:par>
                        <p:par>
                          <p:cTn id="261" fill="hold">
                            <p:stCondLst>
                              <p:cond delay="0"/>
                            </p:stCondLst>
                            <p:childTnLst>
                              <p:par>
                                <p:cTn id="262" presetID="1" presetClass="entr" presetSubtype="0" fill="hold" nodeType="afterEffect">
                                  <p:stCondLst>
                                    <p:cond delay="0"/>
                                  </p:stCondLst>
                                  <p:childTnLst>
                                    <p:set>
                                      <p:cBhvr>
                                        <p:cTn id="263" dur="1" fill="hold">
                                          <p:stCondLst>
                                            <p:cond delay="0"/>
                                          </p:stCondLst>
                                        </p:cTn>
                                        <p:tgtEl>
                                          <p:spTgt spid="98"/>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nodeType="clickEffect">
                                  <p:stCondLst>
                                    <p:cond delay="0"/>
                                  </p:stCondLst>
                                  <p:childTnLst>
                                    <p:set>
                                      <p:cBhvr>
                                        <p:cTn id="267" dur="1" fill="hold">
                                          <p:stCondLst>
                                            <p:cond delay="0"/>
                                          </p:stCondLst>
                                        </p:cTn>
                                        <p:tgtEl>
                                          <p:spTgt spid="98"/>
                                        </p:tgtEl>
                                        <p:attrNameLst>
                                          <p:attrName>style.visibility</p:attrName>
                                        </p:attrNameLst>
                                      </p:cBhvr>
                                      <p:to>
                                        <p:strVal val="hidden"/>
                                      </p:to>
                                    </p:set>
                                  </p:childTnLst>
                                </p:cTn>
                              </p:par>
                            </p:childTnLst>
                          </p:cTn>
                        </p:par>
                        <p:par>
                          <p:cTn id="268" fill="hold">
                            <p:stCondLst>
                              <p:cond delay="0"/>
                            </p:stCondLst>
                            <p:childTnLst>
                              <p:par>
                                <p:cTn id="269" presetID="1" presetClass="entr" presetSubtype="0" fill="hold" nodeType="afterEffect">
                                  <p:stCondLst>
                                    <p:cond delay="0"/>
                                  </p:stCondLst>
                                  <p:childTnLst>
                                    <p:set>
                                      <p:cBhvr>
                                        <p:cTn id="270" dur="1" fill="hold">
                                          <p:stCondLst>
                                            <p:cond delay="0"/>
                                          </p:stCondLst>
                                        </p:cTn>
                                        <p:tgtEl>
                                          <p:spTgt spid="99"/>
                                        </p:tgtEl>
                                        <p:attrNameLst>
                                          <p:attrName>style.visibility</p:attrName>
                                        </p:attrNameLst>
                                      </p:cBhvr>
                                      <p:to>
                                        <p:strVal val="visible"/>
                                      </p:to>
                                    </p:set>
                                  </p:childTnLst>
                                </p:cTn>
                              </p:par>
                              <p:par>
                                <p:cTn id="271" presetID="1" presetClass="exit" presetSubtype="0" fill="hold" nodeType="withEffect">
                                  <p:stCondLst>
                                    <p:cond delay="0"/>
                                  </p:stCondLst>
                                  <p:childTnLst>
                                    <p:set>
                                      <p:cBhvr>
                                        <p:cTn id="272" dur="1" fill="hold">
                                          <p:stCondLst>
                                            <p:cond delay="0"/>
                                          </p:stCondLst>
                                        </p:cTn>
                                        <p:tgtEl>
                                          <p:spTgt spid="93"/>
                                        </p:tgtEl>
                                        <p:attrNameLst>
                                          <p:attrName>style.visibility</p:attrName>
                                        </p:attrNameLst>
                                      </p:cBhvr>
                                      <p:to>
                                        <p:strVal val="hidden"/>
                                      </p:to>
                                    </p:set>
                                  </p:childTnLst>
                                </p:cTn>
                              </p:par>
                            </p:childTnLst>
                          </p:cTn>
                        </p:par>
                        <p:par>
                          <p:cTn id="273" fill="hold">
                            <p:stCondLst>
                              <p:cond delay="0"/>
                            </p:stCondLst>
                            <p:childTnLst>
                              <p:par>
                                <p:cTn id="274" presetID="1" presetClass="entr" presetSubtype="0" fill="hold" nodeType="afterEffect">
                                  <p:stCondLst>
                                    <p:cond delay="0"/>
                                  </p:stCondLst>
                                  <p:childTnLst>
                                    <p:set>
                                      <p:cBhvr>
                                        <p:cTn id="275" dur="1" fill="hold">
                                          <p:stCondLst>
                                            <p:cond delay="0"/>
                                          </p:stCondLst>
                                        </p:cTn>
                                        <p:tgtEl>
                                          <p:spTgt spid="100"/>
                                        </p:tgtEl>
                                        <p:attrNameLst>
                                          <p:attrName>style.visibility</p:attrName>
                                        </p:attrNameLst>
                                      </p:cBhvr>
                                      <p:to>
                                        <p:strVal val="visible"/>
                                      </p:to>
                                    </p:se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nodeType="clickEffect">
                                  <p:stCondLst>
                                    <p:cond delay="0"/>
                                  </p:stCondLst>
                                  <p:childTnLst>
                                    <p:set>
                                      <p:cBhvr>
                                        <p:cTn id="279" dur="1" fill="hold">
                                          <p:stCondLst>
                                            <p:cond delay="0"/>
                                          </p:stCondLst>
                                        </p:cTn>
                                        <p:tgtEl>
                                          <p:spTgt spid="100"/>
                                        </p:tgtEl>
                                        <p:attrNameLst>
                                          <p:attrName>style.visibility</p:attrName>
                                        </p:attrNameLst>
                                      </p:cBhvr>
                                      <p:to>
                                        <p:strVal val="hidden"/>
                                      </p:to>
                                    </p:set>
                                  </p:childTnLst>
                                </p:cTn>
                              </p:par>
                            </p:childTnLst>
                          </p:cTn>
                        </p:par>
                        <p:par>
                          <p:cTn id="280" fill="hold">
                            <p:stCondLst>
                              <p:cond delay="0"/>
                            </p:stCondLst>
                            <p:childTnLst>
                              <p:par>
                                <p:cTn id="281" presetID="1" presetClass="entr" presetSubtype="0" fill="hold" nodeType="afterEffect">
                                  <p:stCondLst>
                                    <p:cond delay="0"/>
                                  </p:stCondLst>
                                  <p:childTnLst>
                                    <p:set>
                                      <p:cBhvr>
                                        <p:cTn id="282" dur="1" fill="hold">
                                          <p:stCondLst>
                                            <p:cond delay="0"/>
                                          </p:stCondLst>
                                        </p:cTn>
                                        <p:tgtEl>
                                          <p:spTgt spid="101"/>
                                        </p:tgtEl>
                                        <p:attrNameLst>
                                          <p:attrName>style.visibility</p:attrName>
                                        </p:attrNameLst>
                                      </p:cBhvr>
                                      <p:to>
                                        <p:strVal val="visible"/>
                                      </p:to>
                                    </p:set>
                                  </p:childTnLst>
                                </p:cTn>
                              </p:par>
                              <p:par>
                                <p:cTn id="283" presetID="1" presetClass="exit" presetSubtype="0" fill="hold" nodeType="withEffect">
                                  <p:stCondLst>
                                    <p:cond delay="0"/>
                                  </p:stCondLst>
                                  <p:childTnLst>
                                    <p:set>
                                      <p:cBhvr>
                                        <p:cTn id="284" dur="1" fill="hold">
                                          <p:stCondLst>
                                            <p:cond delay="0"/>
                                          </p:stCondLst>
                                        </p:cTn>
                                        <p:tgtEl>
                                          <p:spTgt spid="96"/>
                                        </p:tgtEl>
                                        <p:attrNameLst>
                                          <p:attrName>style.visibility</p:attrName>
                                        </p:attrNameLst>
                                      </p:cBhvr>
                                      <p:to>
                                        <p:strVal val="hidden"/>
                                      </p:to>
                                    </p:set>
                                  </p:childTnLst>
                                </p:cTn>
                              </p:par>
                            </p:childTnLst>
                          </p:cTn>
                        </p:par>
                        <p:par>
                          <p:cTn id="285" fill="hold">
                            <p:stCondLst>
                              <p:cond delay="0"/>
                            </p:stCondLst>
                            <p:childTnLst>
                              <p:par>
                                <p:cTn id="286" presetID="1" presetClass="entr" presetSubtype="0" fill="hold" nodeType="afterEffect">
                                  <p:stCondLst>
                                    <p:cond delay="0"/>
                                  </p:stCondLst>
                                  <p:childTnLst>
                                    <p:set>
                                      <p:cBhvr>
                                        <p:cTn id="287" dur="1" fill="hold">
                                          <p:stCondLst>
                                            <p:cond delay="0"/>
                                          </p:stCondLst>
                                        </p:cTn>
                                        <p:tgtEl>
                                          <p:spTgt spid="102"/>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nodeType="clickEffect">
                                  <p:stCondLst>
                                    <p:cond delay="0"/>
                                  </p:stCondLst>
                                  <p:childTnLst>
                                    <p:set>
                                      <p:cBhvr>
                                        <p:cTn id="291" dur="1" fill="hold">
                                          <p:stCondLst>
                                            <p:cond delay="0"/>
                                          </p:stCondLst>
                                        </p:cTn>
                                        <p:tgtEl>
                                          <p:spTgt spid="102"/>
                                        </p:tgtEl>
                                        <p:attrNameLst>
                                          <p:attrName>style.visibility</p:attrName>
                                        </p:attrNameLst>
                                      </p:cBhvr>
                                      <p:to>
                                        <p:strVal val="hidden"/>
                                      </p:to>
                                    </p:set>
                                  </p:childTnLst>
                                </p:cTn>
                              </p:par>
                            </p:childTnLst>
                          </p:cTn>
                        </p:par>
                        <p:par>
                          <p:cTn id="292" fill="hold">
                            <p:stCondLst>
                              <p:cond delay="0"/>
                            </p:stCondLst>
                            <p:childTnLst>
                              <p:par>
                                <p:cTn id="293" presetID="1" presetClass="entr" presetSubtype="0" fill="hold" nodeType="afterEffect">
                                  <p:stCondLst>
                                    <p:cond delay="0"/>
                                  </p:stCondLst>
                                  <p:childTnLst>
                                    <p:set>
                                      <p:cBhvr>
                                        <p:cTn id="294" dur="1" fill="hold">
                                          <p:stCondLst>
                                            <p:cond delay="0"/>
                                          </p:stCondLst>
                                        </p:cTn>
                                        <p:tgtEl>
                                          <p:spTgt spid="103"/>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presetID="1" presetClass="exit" presetSubtype="0" fill="hold" nodeType="clickEffect">
                                  <p:stCondLst>
                                    <p:cond delay="0"/>
                                  </p:stCondLst>
                                  <p:childTnLst>
                                    <p:set>
                                      <p:cBhvr>
                                        <p:cTn id="298" dur="1" fill="hold">
                                          <p:stCondLst>
                                            <p:cond delay="0"/>
                                          </p:stCondLst>
                                        </p:cTn>
                                        <p:tgtEl>
                                          <p:spTgt spid="103"/>
                                        </p:tgtEl>
                                        <p:attrNameLst>
                                          <p:attrName>style.visibility</p:attrName>
                                        </p:attrNameLst>
                                      </p:cBhvr>
                                      <p:to>
                                        <p:strVal val="hidden"/>
                                      </p:to>
                                    </p:set>
                                  </p:childTnLst>
                                </p:cTn>
                              </p:par>
                            </p:childTnLst>
                          </p:cTn>
                        </p:par>
                        <p:par>
                          <p:cTn id="299" fill="hold">
                            <p:stCondLst>
                              <p:cond delay="0"/>
                            </p:stCondLst>
                            <p:childTnLst>
                              <p:par>
                                <p:cTn id="300" presetID="1" presetClass="entr" presetSubtype="0" fill="hold" nodeType="afterEffect">
                                  <p:stCondLst>
                                    <p:cond delay="0"/>
                                  </p:stCondLst>
                                  <p:childTnLst>
                                    <p:set>
                                      <p:cBhvr>
                                        <p:cTn id="301" dur="1" fill="hold">
                                          <p:stCondLst>
                                            <p:cond delay="0"/>
                                          </p:stCondLst>
                                        </p:cTn>
                                        <p:tgtEl>
                                          <p:spTgt spid="104"/>
                                        </p:tgtEl>
                                        <p:attrNameLst>
                                          <p:attrName>style.visibility</p:attrName>
                                        </p:attrNameLst>
                                      </p:cBhvr>
                                      <p:to>
                                        <p:strVal val="visible"/>
                                      </p:to>
                                    </p:set>
                                  </p:childTnLst>
                                </p:cTn>
                              </p:par>
                              <p:par>
                                <p:cTn id="302" presetID="1" presetClass="exit" presetSubtype="0" fill="hold" nodeType="withEffect">
                                  <p:stCondLst>
                                    <p:cond delay="0"/>
                                  </p:stCondLst>
                                  <p:childTnLst>
                                    <p:set>
                                      <p:cBhvr>
                                        <p:cTn id="303" dur="1" fill="hold">
                                          <p:stCondLst>
                                            <p:cond delay="0"/>
                                          </p:stCondLst>
                                        </p:cTn>
                                        <p:tgtEl>
                                          <p:spTgt spid="99"/>
                                        </p:tgtEl>
                                        <p:attrNameLst>
                                          <p:attrName>style.visibility</p:attrName>
                                        </p:attrNameLst>
                                      </p:cBhvr>
                                      <p:to>
                                        <p:strVal val="hidden"/>
                                      </p:to>
                                    </p:set>
                                  </p:childTnLst>
                                </p:cTn>
                              </p:par>
                            </p:childTnLst>
                          </p:cTn>
                        </p:par>
                        <p:par>
                          <p:cTn id="304" fill="hold">
                            <p:stCondLst>
                              <p:cond delay="0"/>
                            </p:stCondLst>
                            <p:childTnLst>
                              <p:par>
                                <p:cTn id="305" presetID="1" presetClass="entr" presetSubtype="0" fill="hold" nodeType="afterEffect">
                                  <p:stCondLst>
                                    <p:cond delay="0"/>
                                  </p:stCondLst>
                                  <p:childTnLst>
                                    <p:set>
                                      <p:cBhvr>
                                        <p:cTn id="306" dur="1" fill="hold">
                                          <p:stCondLst>
                                            <p:cond delay="0"/>
                                          </p:stCondLst>
                                        </p:cTn>
                                        <p:tgtEl>
                                          <p:spTgt spid="105"/>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presetID="1" presetClass="exit" presetSubtype="0" fill="hold" nodeType="clickEffect">
                                  <p:stCondLst>
                                    <p:cond delay="0"/>
                                  </p:stCondLst>
                                  <p:childTnLst>
                                    <p:set>
                                      <p:cBhvr>
                                        <p:cTn id="310" dur="1" fill="hold">
                                          <p:stCondLst>
                                            <p:cond delay="0"/>
                                          </p:stCondLst>
                                        </p:cTn>
                                        <p:tgtEl>
                                          <p:spTgt spid="105"/>
                                        </p:tgtEl>
                                        <p:attrNameLst>
                                          <p:attrName>style.visibility</p:attrName>
                                        </p:attrNameLst>
                                      </p:cBhvr>
                                      <p:to>
                                        <p:strVal val="hidden"/>
                                      </p:to>
                                    </p:set>
                                  </p:childTnLst>
                                </p:cTn>
                              </p:par>
                            </p:childTnLst>
                          </p:cTn>
                        </p:par>
                        <p:par>
                          <p:cTn id="311" fill="hold">
                            <p:stCondLst>
                              <p:cond delay="0"/>
                            </p:stCondLst>
                            <p:childTnLst>
                              <p:par>
                                <p:cTn id="312" presetID="1" presetClass="entr" presetSubtype="0" fill="hold" nodeType="afterEffect">
                                  <p:stCondLst>
                                    <p:cond delay="0"/>
                                  </p:stCondLst>
                                  <p:childTnLst>
                                    <p:set>
                                      <p:cBhvr>
                                        <p:cTn id="313" dur="1" fill="hold">
                                          <p:stCondLst>
                                            <p:cond delay="0"/>
                                          </p:stCondLst>
                                        </p:cTn>
                                        <p:tgtEl>
                                          <p:spTgt spid="106"/>
                                        </p:tgtEl>
                                        <p:attrNameLst>
                                          <p:attrName>style.visibility</p:attrName>
                                        </p:attrNameLst>
                                      </p:cBhvr>
                                      <p:to>
                                        <p:strVal val="visible"/>
                                      </p:to>
                                    </p:set>
                                  </p:childTnLst>
                                </p:cTn>
                              </p:par>
                              <p:par>
                                <p:cTn id="314" presetID="1" presetClass="exit" presetSubtype="0" fill="hold" nodeType="withEffect">
                                  <p:stCondLst>
                                    <p:cond delay="0"/>
                                  </p:stCondLst>
                                  <p:childTnLst>
                                    <p:set>
                                      <p:cBhvr>
                                        <p:cTn id="315" dur="1" fill="hold">
                                          <p:stCondLst>
                                            <p:cond delay="0"/>
                                          </p:stCondLst>
                                        </p:cTn>
                                        <p:tgtEl>
                                          <p:spTgt spid="101"/>
                                        </p:tgtEl>
                                        <p:attrNameLst>
                                          <p:attrName>style.visibility</p:attrName>
                                        </p:attrNameLst>
                                      </p:cBhvr>
                                      <p:to>
                                        <p:strVal val="hidden"/>
                                      </p:to>
                                    </p:set>
                                  </p:childTnLst>
                                </p:cTn>
                              </p:par>
                            </p:childTnLst>
                          </p:cTn>
                        </p:par>
                        <p:par>
                          <p:cTn id="316" fill="hold">
                            <p:stCondLst>
                              <p:cond delay="0"/>
                            </p:stCondLst>
                            <p:childTnLst>
                              <p:par>
                                <p:cTn id="317" presetID="1" presetClass="entr" presetSubtype="0" fill="hold" nodeType="afterEffect">
                                  <p:stCondLst>
                                    <p:cond delay="0"/>
                                  </p:stCondLst>
                                  <p:childTnLst>
                                    <p:set>
                                      <p:cBhvr>
                                        <p:cTn id="318" dur="1" fill="hold">
                                          <p:stCondLst>
                                            <p:cond delay="0"/>
                                          </p:stCondLst>
                                        </p:cTn>
                                        <p:tgtEl>
                                          <p:spTgt spid="107"/>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nodeType="clickEffect">
                                  <p:stCondLst>
                                    <p:cond delay="0"/>
                                  </p:stCondLst>
                                  <p:childTnLst>
                                    <p:set>
                                      <p:cBhvr>
                                        <p:cTn id="322" dur="1" fill="hold">
                                          <p:stCondLst>
                                            <p:cond delay="0"/>
                                          </p:stCondLst>
                                        </p:cTn>
                                        <p:tgtEl>
                                          <p:spTgt spid="107"/>
                                        </p:tgtEl>
                                        <p:attrNameLst>
                                          <p:attrName>style.visibility</p:attrName>
                                        </p:attrNameLst>
                                      </p:cBhvr>
                                      <p:to>
                                        <p:strVal val="hidden"/>
                                      </p:to>
                                    </p:set>
                                  </p:childTnLst>
                                </p:cTn>
                              </p:par>
                            </p:childTnLst>
                          </p:cTn>
                        </p:par>
                        <p:par>
                          <p:cTn id="323" fill="hold">
                            <p:stCondLst>
                              <p:cond delay="0"/>
                            </p:stCondLst>
                            <p:childTnLst>
                              <p:par>
                                <p:cTn id="324" presetID="1" presetClass="entr" presetSubtype="0" fill="hold" nodeType="afterEffect">
                                  <p:stCondLst>
                                    <p:cond delay="0"/>
                                  </p:stCondLst>
                                  <p:childTnLst>
                                    <p:set>
                                      <p:cBhvr>
                                        <p:cTn id="325" dur="1" fill="hold">
                                          <p:stCondLst>
                                            <p:cond delay="0"/>
                                          </p:stCondLst>
                                        </p:cTn>
                                        <p:tgtEl>
                                          <p:spTgt spid="108"/>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nodeType="clickEffect">
                                  <p:stCondLst>
                                    <p:cond delay="0"/>
                                  </p:stCondLst>
                                  <p:childTnLst>
                                    <p:set>
                                      <p:cBhvr>
                                        <p:cTn id="329" dur="1" fill="hold">
                                          <p:stCondLst>
                                            <p:cond delay="0"/>
                                          </p:stCondLst>
                                        </p:cTn>
                                        <p:tgtEl>
                                          <p:spTgt spid="108"/>
                                        </p:tgtEl>
                                        <p:attrNameLst>
                                          <p:attrName>style.visibility</p:attrName>
                                        </p:attrNameLst>
                                      </p:cBhvr>
                                      <p:to>
                                        <p:strVal val="hidden"/>
                                      </p:to>
                                    </p:set>
                                  </p:childTnLst>
                                </p:cTn>
                              </p:par>
                            </p:childTnLst>
                          </p:cTn>
                        </p:par>
                        <p:par>
                          <p:cTn id="330" fill="hold">
                            <p:stCondLst>
                              <p:cond delay="0"/>
                            </p:stCondLst>
                            <p:childTnLst>
                              <p:par>
                                <p:cTn id="331" presetID="1" presetClass="entr" presetSubtype="0" fill="hold" nodeType="afterEffect">
                                  <p:stCondLst>
                                    <p:cond delay="0"/>
                                  </p:stCondLst>
                                  <p:childTnLst>
                                    <p:set>
                                      <p:cBhvr>
                                        <p:cTn id="332" dur="1" fill="hold">
                                          <p:stCondLst>
                                            <p:cond delay="0"/>
                                          </p:stCondLst>
                                        </p:cTn>
                                        <p:tgtEl>
                                          <p:spTgt spid="109"/>
                                        </p:tgtEl>
                                        <p:attrNameLst>
                                          <p:attrName>style.visibility</p:attrName>
                                        </p:attrNameLst>
                                      </p:cBhvr>
                                      <p:to>
                                        <p:strVal val="visible"/>
                                      </p:to>
                                    </p:set>
                                  </p:childTnLst>
                                </p:cTn>
                              </p:par>
                              <p:par>
                                <p:cTn id="333" presetID="1" presetClass="exit" presetSubtype="0" fill="hold" nodeType="withEffect">
                                  <p:stCondLst>
                                    <p:cond delay="0"/>
                                  </p:stCondLst>
                                  <p:childTnLst>
                                    <p:set>
                                      <p:cBhvr>
                                        <p:cTn id="334" dur="1" fill="hold">
                                          <p:stCondLst>
                                            <p:cond delay="0"/>
                                          </p:stCondLst>
                                        </p:cTn>
                                        <p:tgtEl>
                                          <p:spTgt spid="104"/>
                                        </p:tgtEl>
                                        <p:attrNameLst>
                                          <p:attrName>style.visibility</p:attrName>
                                        </p:attrNameLst>
                                      </p:cBhvr>
                                      <p:to>
                                        <p:strVal val="hidden"/>
                                      </p:to>
                                    </p:set>
                                  </p:childTnLst>
                                </p:cTn>
                              </p:par>
                            </p:childTnLst>
                          </p:cTn>
                        </p:par>
                        <p:par>
                          <p:cTn id="335" fill="hold">
                            <p:stCondLst>
                              <p:cond delay="0"/>
                            </p:stCondLst>
                            <p:childTnLst>
                              <p:par>
                                <p:cTn id="336" presetID="1" presetClass="entr" presetSubtype="0" fill="hold" nodeType="afterEffect">
                                  <p:stCondLst>
                                    <p:cond delay="0"/>
                                  </p:stCondLst>
                                  <p:childTnLst>
                                    <p:set>
                                      <p:cBhvr>
                                        <p:cTn id="337" dur="1" fill="hold">
                                          <p:stCondLst>
                                            <p:cond delay="0"/>
                                          </p:stCondLst>
                                        </p:cTn>
                                        <p:tgtEl>
                                          <p:spTgt spid="110"/>
                                        </p:tgtEl>
                                        <p:attrNameLst>
                                          <p:attrName>style.visibility</p:attrName>
                                        </p:attrNameLst>
                                      </p:cBhvr>
                                      <p:to>
                                        <p:strVal val="visible"/>
                                      </p:to>
                                    </p:set>
                                  </p:childTnLst>
                                </p:cTn>
                              </p:par>
                            </p:childTnLst>
                          </p:cTn>
                        </p:par>
                      </p:childTnLst>
                    </p:cTn>
                  </p:par>
                  <p:par>
                    <p:cTn id="338" fill="hold">
                      <p:stCondLst>
                        <p:cond delay="indefinite"/>
                      </p:stCondLst>
                      <p:childTnLst>
                        <p:par>
                          <p:cTn id="339" fill="hold">
                            <p:stCondLst>
                              <p:cond delay="0"/>
                            </p:stCondLst>
                            <p:childTnLst>
                              <p:par>
                                <p:cTn id="340" presetID="1" presetClass="exit" presetSubtype="0" fill="hold" nodeType="clickEffect">
                                  <p:stCondLst>
                                    <p:cond delay="0"/>
                                  </p:stCondLst>
                                  <p:childTnLst>
                                    <p:set>
                                      <p:cBhvr>
                                        <p:cTn id="341" dur="1" fill="hold">
                                          <p:stCondLst>
                                            <p:cond delay="0"/>
                                          </p:stCondLst>
                                        </p:cTn>
                                        <p:tgtEl>
                                          <p:spTgt spid="110"/>
                                        </p:tgtEl>
                                        <p:attrNameLst>
                                          <p:attrName>style.visibility</p:attrName>
                                        </p:attrNameLst>
                                      </p:cBhvr>
                                      <p:to>
                                        <p:strVal val="hidden"/>
                                      </p:to>
                                    </p:set>
                                  </p:childTnLst>
                                </p:cTn>
                              </p:par>
                            </p:childTnLst>
                          </p:cTn>
                        </p:par>
                        <p:par>
                          <p:cTn id="342" fill="hold">
                            <p:stCondLst>
                              <p:cond delay="0"/>
                            </p:stCondLst>
                            <p:childTnLst>
                              <p:par>
                                <p:cTn id="343" presetID="1" presetClass="entr" presetSubtype="0" fill="hold" nodeType="afterEffect">
                                  <p:stCondLst>
                                    <p:cond delay="0"/>
                                  </p:stCondLst>
                                  <p:childTnLst>
                                    <p:set>
                                      <p:cBhvr>
                                        <p:cTn id="344" dur="1" fill="hold">
                                          <p:stCondLst>
                                            <p:cond delay="0"/>
                                          </p:stCondLst>
                                        </p:cTn>
                                        <p:tgtEl>
                                          <p:spTgt spid="111"/>
                                        </p:tgtEl>
                                        <p:attrNameLst>
                                          <p:attrName>style.visibility</p:attrName>
                                        </p:attrNameLst>
                                      </p:cBhvr>
                                      <p:to>
                                        <p:strVal val="visible"/>
                                      </p:to>
                                    </p:set>
                                  </p:childTnLst>
                                </p:cTn>
                              </p:par>
                              <p:par>
                                <p:cTn id="345" presetID="1" presetClass="exit" presetSubtype="0" fill="hold" nodeType="withEffect">
                                  <p:stCondLst>
                                    <p:cond delay="0"/>
                                  </p:stCondLst>
                                  <p:childTnLst>
                                    <p:set>
                                      <p:cBhvr>
                                        <p:cTn id="346" dur="1" fill="hold">
                                          <p:stCondLst>
                                            <p:cond delay="0"/>
                                          </p:stCondLst>
                                        </p:cTn>
                                        <p:tgtEl>
                                          <p:spTgt spid="106"/>
                                        </p:tgtEl>
                                        <p:attrNameLst>
                                          <p:attrName>style.visibility</p:attrName>
                                        </p:attrNameLst>
                                      </p:cBhvr>
                                      <p:to>
                                        <p:strVal val="hidden"/>
                                      </p:to>
                                    </p:set>
                                  </p:childTnLst>
                                </p:cTn>
                              </p:par>
                            </p:childTnLst>
                          </p:cTn>
                        </p:par>
                        <p:par>
                          <p:cTn id="347" fill="hold">
                            <p:stCondLst>
                              <p:cond delay="0"/>
                            </p:stCondLst>
                            <p:childTnLst>
                              <p:par>
                                <p:cTn id="348" presetID="1" presetClass="entr" presetSubtype="0" fill="hold" nodeType="afterEffect">
                                  <p:stCondLst>
                                    <p:cond delay="0"/>
                                  </p:stCondLst>
                                  <p:childTnLst>
                                    <p:set>
                                      <p:cBhvr>
                                        <p:cTn id="349" dur="1" fill="hold">
                                          <p:stCondLst>
                                            <p:cond delay="0"/>
                                          </p:stCondLst>
                                        </p:cTn>
                                        <p:tgtEl>
                                          <p:spTgt spid="112"/>
                                        </p:tgtEl>
                                        <p:attrNameLst>
                                          <p:attrName>style.visibility</p:attrName>
                                        </p:attrNameLst>
                                      </p:cBhvr>
                                      <p:to>
                                        <p:strVal val="visible"/>
                                      </p:to>
                                    </p:set>
                                  </p:childTnLst>
                                </p:cTn>
                              </p:par>
                            </p:childTnLst>
                          </p:cTn>
                        </p:par>
                      </p:childTnLst>
                    </p:cTn>
                  </p:par>
                  <p:par>
                    <p:cTn id="350" fill="hold">
                      <p:stCondLst>
                        <p:cond delay="indefinite"/>
                      </p:stCondLst>
                      <p:childTnLst>
                        <p:par>
                          <p:cTn id="351" fill="hold">
                            <p:stCondLst>
                              <p:cond delay="0"/>
                            </p:stCondLst>
                            <p:childTnLst>
                              <p:par>
                                <p:cTn id="352" presetID="1" presetClass="exit" presetSubtype="0" fill="hold" nodeType="clickEffect">
                                  <p:stCondLst>
                                    <p:cond delay="0"/>
                                  </p:stCondLst>
                                  <p:childTnLst>
                                    <p:set>
                                      <p:cBhvr>
                                        <p:cTn id="353" dur="1" fill="hold">
                                          <p:stCondLst>
                                            <p:cond delay="0"/>
                                          </p:stCondLst>
                                        </p:cTn>
                                        <p:tgtEl>
                                          <p:spTgt spid="112"/>
                                        </p:tgtEl>
                                        <p:attrNameLst>
                                          <p:attrName>style.visibility</p:attrName>
                                        </p:attrNameLst>
                                      </p:cBhvr>
                                      <p:to>
                                        <p:strVal val="hidden"/>
                                      </p:to>
                                    </p:set>
                                  </p:childTnLst>
                                </p:cTn>
                              </p:par>
                            </p:childTnLst>
                          </p:cTn>
                        </p:par>
                        <p:par>
                          <p:cTn id="354" fill="hold">
                            <p:stCondLst>
                              <p:cond delay="0"/>
                            </p:stCondLst>
                            <p:childTnLst>
                              <p:par>
                                <p:cTn id="355" presetID="1" presetClass="entr" presetSubtype="0" fill="hold" nodeType="afterEffect">
                                  <p:stCondLst>
                                    <p:cond delay="0"/>
                                  </p:stCondLst>
                                  <p:childTnLst>
                                    <p:set>
                                      <p:cBhvr>
                                        <p:cTn id="356" dur="1" fill="hold">
                                          <p:stCondLst>
                                            <p:cond delay="0"/>
                                          </p:stCondLst>
                                        </p:cTn>
                                        <p:tgtEl>
                                          <p:spTgt spid="113"/>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1" presetClass="exit" presetSubtype="0" fill="hold" nodeType="clickEffect">
                                  <p:stCondLst>
                                    <p:cond delay="0"/>
                                  </p:stCondLst>
                                  <p:childTnLst>
                                    <p:set>
                                      <p:cBhvr>
                                        <p:cTn id="360" dur="1" fill="hold">
                                          <p:stCondLst>
                                            <p:cond delay="0"/>
                                          </p:stCondLst>
                                        </p:cTn>
                                        <p:tgtEl>
                                          <p:spTgt spid="113"/>
                                        </p:tgtEl>
                                        <p:attrNameLst>
                                          <p:attrName>style.visibility</p:attrName>
                                        </p:attrNameLst>
                                      </p:cBhvr>
                                      <p:to>
                                        <p:strVal val="hidden"/>
                                      </p:to>
                                    </p:set>
                                  </p:childTnLst>
                                </p:cTn>
                              </p:par>
                            </p:childTnLst>
                          </p:cTn>
                        </p:par>
                        <p:par>
                          <p:cTn id="361" fill="hold">
                            <p:stCondLst>
                              <p:cond delay="0"/>
                            </p:stCondLst>
                            <p:childTnLst>
                              <p:par>
                                <p:cTn id="362" presetID="1" presetClass="entr" presetSubtype="0" fill="hold" nodeType="afterEffect">
                                  <p:stCondLst>
                                    <p:cond delay="0"/>
                                  </p:stCondLst>
                                  <p:childTnLst>
                                    <p:set>
                                      <p:cBhvr>
                                        <p:cTn id="363" dur="1" fill="hold">
                                          <p:stCondLst>
                                            <p:cond delay="0"/>
                                          </p:stCondLst>
                                        </p:cTn>
                                        <p:tgtEl>
                                          <p:spTgt spid="114"/>
                                        </p:tgtEl>
                                        <p:attrNameLst>
                                          <p:attrName>style.visibility</p:attrName>
                                        </p:attrNameLst>
                                      </p:cBhvr>
                                      <p:to>
                                        <p:strVal val="visible"/>
                                      </p:to>
                                    </p:set>
                                  </p:childTnLst>
                                </p:cTn>
                              </p:par>
                              <p:par>
                                <p:cTn id="364" presetID="1" presetClass="exit" presetSubtype="0" fill="hold" nodeType="withEffect">
                                  <p:stCondLst>
                                    <p:cond delay="0"/>
                                  </p:stCondLst>
                                  <p:childTnLst>
                                    <p:set>
                                      <p:cBhvr>
                                        <p:cTn id="365" dur="1" fill="hold">
                                          <p:stCondLst>
                                            <p:cond delay="0"/>
                                          </p:stCondLst>
                                        </p:cTn>
                                        <p:tgtEl>
                                          <p:spTgt spid="109"/>
                                        </p:tgtEl>
                                        <p:attrNameLst>
                                          <p:attrName>style.visibility</p:attrName>
                                        </p:attrNameLst>
                                      </p:cBhvr>
                                      <p:to>
                                        <p:strVal val="hidden"/>
                                      </p:to>
                                    </p:set>
                                  </p:childTnLst>
                                </p:cTn>
                              </p:par>
                            </p:childTnLst>
                          </p:cTn>
                        </p:par>
                        <p:par>
                          <p:cTn id="366" fill="hold">
                            <p:stCondLst>
                              <p:cond delay="0"/>
                            </p:stCondLst>
                            <p:childTnLst>
                              <p:par>
                                <p:cTn id="367" presetID="1" presetClass="entr" presetSubtype="0" fill="hold" nodeType="afterEffect">
                                  <p:stCondLst>
                                    <p:cond delay="0"/>
                                  </p:stCondLst>
                                  <p:childTnLst>
                                    <p:set>
                                      <p:cBhvr>
                                        <p:cTn id="368" dur="1" fill="hold">
                                          <p:stCondLst>
                                            <p:cond delay="0"/>
                                          </p:stCondLst>
                                        </p:cTn>
                                        <p:tgtEl>
                                          <p:spTgt spid="115"/>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xit" presetSubtype="0" fill="hold" nodeType="clickEffect">
                                  <p:stCondLst>
                                    <p:cond delay="0"/>
                                  </p:stCondLst>
                                  <p:childTnLst>
                                    <p:set>
                                      <p:cBhvr>
                                        <p:cTn id="372" dur="1" fill="hold">
                                          <p:stCondLst>
                                            <p:cond delay="0"/>
                                          </p:stCondLst>
                                        </p:cTn>
                                        <p:tgtEl>
                                          <p:spTgt spid="115"/>
                                        </p:tgtEl>
                                        <p:attrNameLst>
                                          <p:attrName>style.visibility</p:attrName>
                                        </p:attrNameLst>
                                      </p:cBhvr>
                                      <p:to>
                                        <p:strVal val="hidden"/>
                                      </p:to>
                                    </p:set>
                                  </p:childTnLst>
                                </p:cTn>
                              </p:par>
                            </p:childTnLst>
                          </p:cTn>
                        </p:par>
                        <p:par>
                          <p:cTn id="373" fill="hold">
                            <p:stCondLst>
                              <p:cond delay="0"/>
                            </p:stCondLst>
                            <p:childTnLst>
                              <p:par>
                                <p:cTn id="374" presetID="1" presetClass="entr" presetSubtype="0" fill="hold" nodeType="afterEffect">
                                  <p:stCondLst>
                                    <p:cond delay="0"/>
                                  </p:stCondLst>
                                  <p:childTnLst>
                                    <p:set>
                                      <p:cBhvr>
                                        <p:cTn id="375" dur="1" fill="hold">
                                          <p:stCondLst>
                                            <p:cond delay="0"/>
                                          </p:stCondLst>
                                        </p:cTn>
                                        <p:tgtEl>
                                          <p:spTgt spid="116"/>
                                        </p:tgtEl>
                                        <p:attrNameLst>
                                          <p:attrName>style.visibility</p:attrName>
                                        </p:attrNameLst>
                                      </p:cBhvr>
                                      <p:to>
                                        <p:strVal val="visible"/>
                                      </p:to>
                                    </p:set>
                                  </p:childTnLst>
                                </p:cTn>
                              </p:par>
                              <p:par>
                                <p:cTn id="376" presetID="1" presetClass="exit" presetSubtype="0" fill="hold" nodeType="withEffect">
                                  <p:stCondLst>
                                    <p:cond delay="0"/>
                                  </p:stCondLst>
                                  <p:childTnLst>
                                    <p:set>
                                      <p:cBhvr>
                                        <p:cTn id="377" dur="1" fill="hold">
                                          <p:stCondLst>
                                            <p:cond delay="0"/>
                                          </p:stCondLst>
                                        </p:cTn>
                                        <p:tgtEl>
                                          <p:spTgt spid="111"/>
                                        </p:tgtEl>
                                        <p:attrNameLst>
                                          <p:attrName>style.visibility</p:attrName>
                                        </p:attrNameLst>
                                      </p:cBhvr>
                                      <p:to>
                                        <p:strVal val="hidden"/>
                                      </p:to>
                                    </p:set>
                                  </p:childTnLst>
                                </p:cTn>
                              </p:par>
                            </p:childTnLst>
                          </p:cTn>
                        </p:par>
                        <p:par>
                          <p:cTn id="378" fill="hold">
                            <p:stCondLst>
                              <p:cond delay="0"/>
                            </p:stCondLst>
                            <p:childTnLst>
                              <p:par>
                                <p:cTn id="379" presetID="1" presetClass="entr" presetSubtype="0" fill="hold" nodeType="afterEffect">
                                  <p:stCondLst>
                                    <p:cond delay="0"/>
                                  </p:stCondLst>
                                  <p:childTnLst>
                                    <p:set>
                                      <p:cBhvr>
                                        <p:cTn id="380" dur="1" fill="hold">
                                          <p:stCondLst>
                                            <p:cond delay="0"/>
                                          </p:stCondLst>
                                        </p:cTn>
                                        <p:tgtEl>
                                          <p:spTgt spid="117"/>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xit" presetSubtype="0" fill="hold" nodeType="clickEffect">
                                  <p:stCondLst>
                                    <p:cond delay="0"/>
                                  </p:stCondLst>
                                  <p:childTnLst>
                                    <p:set>
                                      <p:cBhvr>
                                        <p:cTn id="384" dur="1" fill="hold">
                                          <p:stCondLst>
                                            <p:cond delay="0"/>
                                          </p:stCondLst>
                                        </p:cTn>
                                        <p:tgtEl>
                                          <p:spTgt spid="117"/>
                                        </p:tgtEl>
                                        <p:attrNameLst>
                                          <p:attrName>style.visibility</p:attrName>
                                        </p:attrNameLst>
                                      </p:cBhvr>
                                      <p:to>
                                        <p:strVal val="hidden"/>
                                      </p:to>
                                    </p:set>
                                  </p:childTnLst>
                                </p:cTn>
                              </p:par>
                            </p:childTnLst>
                          </p:cTn>
                        </p:par>
                        <p:par>
                          <p:cTn id="385" fill="hold">
                            <p:stCondLst>
                              <p:cond delay="0"/>
                            </p:stCondLst>
                            <p:childTnLst>
                              <p:par>
                                <p:cTn id="386" presetID="1" presetClass="entr" presetSubtype="0" fill="hold" nodeType="afterEffect">
                                  <p:stCondLst>
                                    <p:cond delay="0"/>
                                  </p:stCondLst>
                                  <p:childTnLst>
                                    <p:set>
                                      <p:cBhvr>
                                        <p:cTn id="387" dur="1" fill="hold">
                                          <p:stCondLst>
                                            <p:cond delay="0"/>
                                          </p:stCondLst>
                                        </p:cTn>
                                        <p:tgtEl>
                                          <p:spTgt spid="118"/>
                                        </p:tgtEl>
                                        <p:attrNameLst>
                                          <p:attrName>style.visibility</p:attrName>
                                        </p:attrNameLst>
                                      </p:cBhvr>
                                      <p:to>
                                        <p:strVal val="visible"/>
                                      </p:to>
                                    </p:set>
                                  </p:childTnLst>
                                </p:cTn>
                              </p:par>
                            </p:childTnLst>
                          </p:cTn>
                        </p:par>
                      </p:childTnLst>
                    </p:cTn>
                  </p:par>
                  <p:par>
                    <p:cTn id="388" fill="hold">
                      <p:stCondLst>
                        <p:cond delay="indefinite"/>
                      </p:stCondLst>
                      <p:childTnLst>
                        <p:par>
                          <p:cTn id="389" fill="hold">
                            <p:stCondLst>
                              <p:cond delay="0"/>
                            </p:stCondLst>
                            <p:childTnLst>
                              <p:par>
                                <p:cTn id="390" presetID="1" presetClass="exit" presetSubtype="0" fill="hold" nodeType="clickEffect">
                                  <p:stCondLst>
                                    <p:cond delay="0"/>
                                  </p:stCondLst>
                                  <p:childTnLst>
                                    <p:set>
                                      <p:cBhvr>
                                        <p:cTn id="391" dur="1" fill="hold">
                                          <p:stCondLst>
                                            <p:cond delay="0"/>
                                          </p:stCondLst>
                                        </p:cTn>
                                        <p:tgtEl>
                                          <p:spTgt spid="118"/>
                                        </p:tgtEl>
                                        <p:attrNameLst>
                                          <p:attrName>style.visibility</p:attrName>
                                        </p:attrNameLst>
                                      </p:cBhvr>
                                      <p:to>
                                        <p:strVal val="hidden"/>
                                      </p:to>
                                    </p:set>
                                  </p:childTnLst>
                                </p:cTn>
                              </p:par>
                            </p:childTnLst>
                          </p:cTn>
                        </p:par>
                        <p:par>
                          <p:cTn id="392" fill="hold">
                            <p:stCondLst>
                              <p:cond delay="0"/>
                            </p:stCondLst>
                            <p:childTnLst>
                              <p:par>
                                <p:cTn id="393" presetID="1" presetClass="entr" presetSubtype="0" fill="hold" nodeType="afterEffect">
                                  <p:stCondLst>
                                    <p:cond delay="0"/>
                                  </p:stCondLst>
                                  <p:childTnLst>
                                    <p:set>
                                      <p:cBhvr>
                                        <p:cTn id="394" dur="1" fill="hold">
                                          <p:stCondLst>
                                            <p:cond delay="0"/>
                                          </p:stCondLst>
                                        </p:cTn>
                                        <p:tgtEl>
                                          <p:spTgt spid="119"/>
                                        </p:tgtEl>
                                        <p:attrNameLst>
                                          <p:attrName>style.visibility</p:attrName>
                                        </p:attrNameLst>
                                      </p:cBhvr>
                                      <p:to>
                                        <p:strVal val="visible"/>
                                      </p:to>
                                    </p:set>
                                  </p:childTnLst>
                                </p:cTn>
                              </p:par>
                              <p:par>
                                <p:cTn id="395" presetID="1" presetClass="exit" presetSubtype="0" fill="hold" nodeType="withEffect">
                                  <p:stCondLst>
                                    <p:cond delay="0"/>
                                  </p:stCondLst>
                                  <p:childTnLst>
                                    <p:set>
                                      <p:cBhvr>
                                        <p:cTn id="396" dur="1" fill="hold">
                                          <p:stCondLst>
                                            <p:cond delay="0"/>
                                          </p:stCondLst>
                                        </p:cTn>
                                        <p:tgtEl>
                                          <p:spTgt spid="114"/>
                                        </p:tgtEl>
                                        <p:attrNameLst>
                                          <p:attrName>style.visibility</p:attrName>
                                        </p:attrNameLst>
                                      </p:cBhvr>
                                      <p:to>
                                        <p:strVal val="hidden"/>
                                      </p:to>
                                    </p:set>
                                  </p:childTnLst>
                                </p:cTn>
                              </p:par>
                            </p:childTnLst>
                          </p:cTn>
                        </p:par>
                        <p:par>
                          <p:cTn id="397" fill="hold">
                            <p:stCondLst>
                              <p:cond delay="0"/>
                            </p:stCondLst>
                            <p:childTnLst>
                              <p:par>
                                <p:cTn id="398" presetID="1" presetClass="entr" presetSubtype="0" fill="hold" nodeType="afterEffect">
                                  <p:stCondLst>
                                    <p:cond delay="0"/>
                                  </p:stCondLst>
                                  <p:childTnLst>
                                    <p:set>
                                      <p:cBhvr>
                                        <p:cTn id="399" dur="1" fill="hold">
                                          <p:stCondLst>
                                            <p:cond delay="0"/>
                                          </p:stCondLst>
                                        </p:cTn>
                                        <p:tgtEl>
                                          <p:spTgt spid="120"/>
                                        </p:tgtEl>
                                        <p:attrNameLst>
                                          <p:attrName>style.visibility</p:attrName>
                                        </p:attrNameLst>
                                      </p:cBhvr>
                                      <p:to>
                                        <p:strVal val="visible"/>
                                      </p:to>
                                    </p:set>
                                  </p:childTnLst>
                                </p:cTn>
                              </p:par>
                            </p:childTnLst>
                          </p:cTn>
                        </p:par>
                      </p:childTnLst>
                    </p:cTn>
                  </p:par>
                  <p:par>
                    <p:cTn id="400" fill="hold">
                      <p:stCondLst>
                        <p:cond delay="indefinite"/>
                      </p:stCondLst>
                      <p:childTnLst>
                        <p:par>
                          <p:cTn id="401" fill="hold">
                            <p:stCondLst>
                              <p:cond delay="0"/>
                            </p:stCondLst>
                            <p:childTnLst>
                              <p:par>
                                <p:cTn id="402" presetID="1" presetClass="exit" presetSubtype="0" fill="hold" nodeType="clickEffect">
                                  <p:stCondLst>
                                    <p:cond delay="0"/>
                                  </p:stCondLst>
                                  <p:childTnLst>
                                    <p:set>
                                      <p:cBhvr>
                                        <p:cTn id="403" dur="1" fill="hold">
                                          <p:stCondLst>
                                            <p:cond delay="0"/>
                                          </p:stCondLst>
                                        </p:cTn>
                                        <p:tgtEl>
                                          <p:spTgt spid="120"/>
                                        </p:tgtEl>
                                        <p:attrNameLst>
                                          <p:attrName>style.visibility</p:attrName>
                                        </p:attrNameLst>
                                      </p:cBhvr>
                                      <p:to>
                                        <p:strVal val="hidden"/>
                                      </p:to>
                                    </p:set>
                                  </p:childTnLst>
                                </p:cTn>
                              </p:par>
                            </p:childTnLst>
                          </p:cTn>
                        </p:par>
                        <p:par>
                          <p:cTn id="404" fill="hold">
                            <p:stCondLst>
                              <p:cond delay="0"/>
                            </p:stCondLst>
                            <p:childTnLst>
                              <p:par>
                                <p:cTn id="405" presetID="1" presetClass="entr" presetSubtype="0" fill="hold" nodeType="afterEffect">
                                  <p:stCondLst>
                                    <p:cond delay="0"/>
                                  </p:stCondLst>
                                  <p:childTnLst>
                                    <p:set>
                                      <p:cBhvr>
                                        <p:cTn id="406" dur="1" fill="hold">
                                          <p:stCondLst>
                                            <p:cond delay="0"/>
                                          </p:stCondLst>
                                        </p:cTn>
                                        <p:tgtEl>
                                          <p:spTgt spid="121"/>
                                        </p:tgtEl>
                                        <p:attrNameLst>
                                          <p:attrName>style.visibility</p:attrName>
                                        </p:attrNameLst>
                                      </p:cBhvr>
                                      <p:to>
                                        <p:strVal val="visible"/>
                                      </p:to>
                                    </p:set>
                                  </p:childTnLst>
                                </p:cTn>
                              </p:par>
                              <p:par>
                                <p:cTn id="407" presetID="1" presetClass="exit" presetSubtype="0" fill="hold" nodeType="withEffect">
                                  <p:stCondLst>
                                    <p:cond delay="0"/>
                                  </p:stCondLst>
                                  <p:childTnLst>
                                    <p:set>
                                      <p:cBhvr>
                                        <p:cTn id="408" dur="1" fill="hold">
                                          <p:stCondLst>
                                            <p:cond delay="0"/>
                                          </p:stCondLst>
                                        </p:cTn>
                                        <p:tgtEl>
                                          <p:spTgt spid="116"/>
                                        </p:tgtEl>
                                        <p:attrNameLst>
                                          <p:attrName>style.visibility</p:attrName>
                                        </p:attrNameLst>
                                      </p:cBhvr>
                                      <p:to>
                                        <p:strVal val="hidden"/>
                                      </p:to>
                                    </p:set>
                                  </p:childTnLst>
                                </p:cTn>
                              </p:par>
                            </p:childTnLst>
                          </p:cTn>
                        </p:par>
                        <p:par>
                          <p:cTn id="409" fill="hold">
                            <p:stCondLst>
                              <p:cond delay="0"/>
                            </p:stCondLst>
                            <p:childTnLst>
                              <p:par>
                                <p:cTn id="410" presetID="1" presetClass="entr" presetSubtype="0" fill="hold" nodeType="afterEffect">
                                  <p:stCondLst>
                                    <p:cond delay="0"/>
                                  </p:stCondLst>
                                  <p:childTnLst>
                                    <p:set>
                                      <p:cBhvr>
                                        <p:cTn id="411" dur="1" fill="hold">
                                          <p:stCondLst>
                                            <p:cond delay="0"/>
                                          </p:stCondLst>
                                        </p:cTn>
                                        <p:tgtEl>
                                          <p:spTgt spid="122"/>
                                        </p:tgtEl>
                                        <p:attrNameLst>
                                          <p:attrName>style.visibility</p:attrName>
                                        </p:attrNameLst>
                                      </p:cBhvr>
                                      <p:to>
                                        <p:strVal val="visible"/>
                                      </p:to>
                                    </p:set>
                                  </p:childTnLst>
                                </p:cTn>
                              </p:par>
                            </p:childTnLst>
                          </p:cTn>
                        </p:par>
                      </p:childTnLst>
                    </p:cTn>
                  </p:par>
                  <p:par>
                    <p:cTn id="412" fill="hold">
                      <p:stCondLst>
                        <p:cond delay="indefinite"/>
                      </p:stCondLst>
                      <p:childTnLst>
                        <p:par>
                          <p:cTn id="413" fill="hold">
                            <p:stCondLst>
                              <p:cond delay="0"/>
                            </p:stCondLst>
                            <p:childTnLst>
                              <p:par>
                                <p:cTn id="414" presetID="1" presetClass="exit" presetSubtype="0" fill="hold" nodeType="clickEffect">
                                  <p:stCondLst>
                                    <p:cond delay="0"/>
                                  </p:stCondLst>
                                  <p:childTnLst>
                                    <p:set>
                                      <p:cBhvr>
                                        <p:cTn id="415" dur="1" fill="hold">
                                          <p:stCondLst>
                                            <p:cond delay="0"/>
                                          </p:stCondLst>
                                        </p:cTn>
                                        <p:tgtEl>
                                          <p:spTgt spid="122"/>
                                        </p:tgtEl>
                                        <p:attrNameLst>
                                          <p:attrName>style.visibility</p:attrName>
                                        </p:attrNameLst>
                                      </p:cBhvr>
                                      <p:to>
                                        <p:strVal val="hidden"/>
                                      </p:to>
                                    </p:set>
                                  </p:childTnLst>
                                </p:cTn>
                              </p:par>
                            </p:childTnLst>
                          </p:cTn>
                        </p:par>
                        <p:par>
                          <p:cTn id="416" fill="hold">
                            <p:stCondLst>
                              <p:cond delay="0"/>
                            </p:stCondLst>
                            <p:childTnLst>
                              <p:par>
                                <p:cTn id="417" presetID="1" presetClass="entr" presetSubtype="0" fill="hold" nodeType="afterEffect">
                                  <p:stCondLst>
                                    <p:cond delay="0"/>
                                  </p:stCondLst>
                                  <p:childTnLst>
                                    <p:set>
                                      <p:cBhvr>
                                        <p:cTn id="418" dur="1" fill="hold">
                                          <p:stCondLst>
                                            <p:cond delay="0"/>
                                          </p:stCondLst>
                                        </p:cTn>
                                        <p:tgtEl>
                                          <p:spTgt spid="123"/>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presetID="1" presetClass="exit" presetSubtype="0" fill="hold" nodeType="clickEffect">
                                  <p:stCondLst>
                                    <p:cond delay="0"/>
                                  </p:stCondLst>
                                  <p:childTnLst>
                                    <p:set>
                                      <p:cBhvr>
                                        <p:cTn id="422" dur="1" fill="hold">
                                          <p:stCondLst>
                                            <p:cond delay="0"/>
                                          </p:stCondLst>
                                        </p:cTn>
                                        <p:tgtEl>
                                          <p:spTgt spid="123"/>
                                        </p:tgtEl>
                                        <p:attrNameLst>
                                          <p:attrName>style.visibility</p:attrName>
                                        </p:attrNameLst>
                                      </p:cBhvr>
                                      <p:to>
                                        <p:strVal val="hidden"/>
                                      </p:to>
                                    </p:set>
                                  </p:childTnLst>
                                </p:cTn>
                              </p:par>
                            </p:childTnLst>
                          </p:cTn>
                        </p:par>
                        <p:par>
                          <p:cTn id="423" fill="hold">
                            <p:stCondLst>
                              <p:cond delay="0"/>
                            </p:stCondLst>
                            <p:childTnLst>
                              <p:par>
                                <p:cTn id="424" presetID="1" presetClass="entr" presetSubtype="0" fill="hold" nodeType="afterEffect">
                                  <p:stCondLst>
                                    <p:cond delay="0"/>
                                  </p:stCondLst>
                                  <p:childTnLst>
                                    <p:set>
                                      <p:cBhvr>
                                        <p:cTn id="425" dur="1" fill="hold">
                                          <p:stCondLst>
                                            <p:cond delay="0"/>
                                          </p:stCondLst>
                                        </p:cTn>
                                        <p:tgtEl>
                                          <p:spTgt spid="124"/>
                                        </p:tgtEl>
                                        <p:attrNameLst>
                                          <p:attrName>style.visibility</p:attrName>
                                        </p:attrNameLst>
                                      </p:cBhvr>
                                      <p:to>
                                        <p:strVal val="visible"/>
                                      </p:to>
                                    </p:set>
                                  </p:childTnLst>
                                </p:cTn>
                              </p:par>
                              <p:par>
                                <p:cTn id="426" presetID="1" presetClass="exit" presetSubtype="0" fill="hold" nodeType="withEffect">
                                  <p:stCondLst>
                                    <p:cond delay="0"/>
                                  </p:stCondLst>
                                  <p:childTnLst>
                                    <p:set>
                                      <p:cBhvr>
                                        <p:cTn id="427" dur="1" fill="hold">
                                          <p:stCondLst>
                                            <p:cond delay="0"/>
                                          </p:stCondLst>
                                        </p:cTn>
                                        <p:tgtEl>
                                          <p:spTgt spid="119"/>
                                        </p:tgtEl>
                                        <p:attrNameLst>
                                          <p:attrName>style.visibility</p:attrName>
                                        </p:attrNameLst>
                                      </p:cBhvr>
                                      <p:to>
                                        <p:strVal val="hidden"/>
                                      </p:to>
                                    </p:set>
                                  </p:childTnLst>
                                </p:cTn>
                              </p:par>
                            </p:childTnLst>
                          </p:cTn>
                        </p:par>
                        <p:par>
                          <p:cTn id="428" fill="hold">
                            <p:stCondLst>
                              <p:cond delay="0"/>
                            </p:stCondLst>
                            <p:childTnLst>
                              <p:par>
                                <p:cTn id="429" presetID="1" presetClass="entr" presetSubtype="0" fill="hold" nodeType="afterEffect">
                                  <p:stCondLst>
                                    <p:cond delay="0"/>
                                  </p:stCondLst>
                                  <p:childTnLst>
                                    <p:set>
                                      <p:cBhvr>
                                        <p:cTn id="430" dur="1" fill="hold">
                                          <p:stCondLst>
                                            <p:cond delay="0"/>
                                          </p:stCondLst>
                                        </p:cTn>
                                        <p:tgtEl>
                                          <p:spTgt spid="125"/>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presetID="1" presetClass="exit" presetSubtype="0" fill="hold" nodeType="clickEffect">
                                  <p:stCondLst>
                                    <p:cond delay="0"/>
                                  </p:stCondLst>
                                  <p:childTnLst>
                                    <p:set>
                                      <p:cBhvr>
                                        <p:cTn id="434" dur="1" fill="hold">
                                          <p:stCondLst>
                                            <p:cond delay="0"/>
                                          </p:stCondLst>
                                        </p:cTn>
                                        <p:tgtEl>
                                          <p:spTgt spid="125"/>
                                        </p:tgtEl>
                                        <p:attrNameLst>
                                          <p:attrName>style.visibility</p:attrName>
                                        </p:attrNameLst>
                                      </p:cBhvr>
                                      <p:to>
                                        <p:strVal val="hidden"/>
                                      </p:to>
                                    </p:set>
                                  </p:childTnLst>
                                </p:cTn>
                              </p:par>
                            </p:childTnLst>
                          </p:cTn>
                        </p:par>
                        <p:par>
                          <p:cTn id="435" fill="hold">
                            <p:stCondLst>
                              <p:cond delay="0"/>
                            </p:stCondLst>
                            <p:childTnLst>
                              <p:par>
                                <p:cTn id="436" presetID="1" presetClass="entr" presetSubtype="0" fill="hold" nodeType="afterEffect">
                                  <p:stCondLst>
                                    <p:cond delay="0"/>
                                  </p:stCondLst>
                                  <p:childTnLst>
                                    <p:set>
                                      <p:cBhvr>
                                        <p:cTn id="437" dur="1" fill="hold">
                                          <p:stCondLst>
                                            <p:cond delay="0"/>
                                          </p:stCondLst>
                                        </p:cTn>
                                        <p:tgtEl>
                                          <p:spTgt spid="126"/>
                                        </p:tgtEl>
                                        <p:attrNameLst>
                                          <p:attrName>style.visibility</p:attrName>
                                        </p:attrNameLst>
                                      </p:cBhvr>
                                      <p:to>
                                        <p:strVal val="visible"/>
                                      </p:to>
                                    </p:set>
                                  </p:childTnLst>
                                </p:cTn>
                              </p:par>
                              <p:par>
                                <p:cTn id="438" presetID="1" presetClass="exit" presetSubtype="0" fill="hold" nodeType="withEffect">
                                  <p:stCondLst>
                                    <p:cond delay="0"/>
                                  </p:stCondLst>
                                  <p:childTnLst>
                                    <p:set>
                                      <p:cBhvr>
                                        <p:cTn id="439" dur="1" fill="hold">
                                          <p:stCondLst>
                                            <p:cond delay="0"/>
                                          </p:stCondLst>
                                        </p:cTn>
                                        <p:tgtEl>
                                          <p:spTgt spid="121"/>
                                        </p:tgtEl>
                                        <p:attrNameLst>
                                          <p:attrName>style.visibility</p:attrName>
                                        </p:attrNameLst>
                                      </p:cBhvr>
                                      <p:to>
                                        <p:strVal val="hidden"/>
                                      </p:to>
                                    </p:set>
                                  </p:childTnLst>
                                </p:cTn>
                              </p:par>
                            </p:childTnLst>
                          </p:cTn>
                        </p:par>
                        <p:par>
                          <p:cTn id="440" fill="hold">
                            <p:stCondLst>
                              <p:cond delay="0"/>
                            </p:stCondLst>
                            <p:childTnLst>
                              <p:par>
                                <p:cTn id="441" presetID="1" presetClass="entr" presetSubtype="0" fill="hold" nodeType="afterEffect">
                                  <p:stCondLst>
                                    <p:cond delay="0"/>
                                  </p:stCondLst>
                                  <p:childTnLst>
                                    <p:set>
                                      <p:cBhvr>
                                        <p:cTn id="442" dur="1" fill="hold">
                                          <p:stCondLst>
                                            <p:cond delay="0"/>
                                          </p:stCondLst>
                                        </p:cTn>
                                        <p:tgtEl>
                                          <p:spTgt spid="127"/>
                                        </p:tgtEl>
                                        <p:attrNameLst>
                                          <p:attrName>style.visibility</p:attrName>
                                        </p:attrNameLst>
                                      </p:cBhvr>
                                      <p:to>
                                        <p:strVal val="visible"/>
                                      </p:to>
                                    </p:set>
                                  </p:childTnLst>
                                </p:cTn>
                              </p:par>
                            </p:childTnLst>
                          </p:cTn>
                        </p:par>
                      </p:childTnLst>
                    </p:cTn>
                  </p:par>
                  <p:par>
                    <p:cTn id="443" fill="hold">
                      <p:stCondLst>
                        <p:cond delay="indefinite"/>
                      </p:stCondLst>
                      <p:childTnLst>
                        <p:par>
                          <p:cTn id="444" fill="hold">
                            <p:stCondLst>
                              <p:cond delay="0"/>
                            </p:stCondLst>
                            <p:childTnLst>
                              <p:par>
                                <p:cTn id="445" presetID="1" presetClass="exit" presetSubtype="0" fill="hold" nodeType="clickEffect">
                                  <p:stCondLst>
                                    <p:cond delay="0"/>
                                  </p:stCondLst>
                                  <p:childTnLst>
                                    <p:set>
                                      <p:cBhvr>
                                        <p:cTn id="446" dur="1" fill="hold">
                                          <p:stCondLst>
                                            <p:cond delay="0"/>
                                          </p:stCondLst>
                                        </p:cTn>
                                        <p:tgtEl>
                                          <p:spTgt spid="127"/>
                                        </p:tgtEl>
                                        <p:attrNameLst>
                                          <p:attrName>style.visibility</p:attrName>
                                        </p:attrNameLst>
                                      </p:cBhvr>
                                      <p:to>
                                        <p:strVal val="hidden"/>
                                      </p:to>
                                    </p:set>
                                  </p:childTnLst>
                                </p:cTn>
                              </p:par>
                            </p:childTnLst>
                          </p:cTn>
                        </p:par>
                        <p:par>
                          <p:cTn id="447" fill="hold">
                            <p:stCondLst>
                              <p:cond delay="0"/>
                            </p:stCondLst>
                            <p:childTnLst>
                              <p:par>
                                <p:cTn id="448" presetID="1" presetClass="entr" presetSubtype="0" fill="hold" nodeType="afterEffect">
                                  <p:stCondLst>
                                    <p:cond delay="0"/>
                                  </p:stCondLst>
                                  <p:childTnLst>
                                    <p:set>
                                      <p:cBhvr>
                                        <p:cTn id="449" dur="1" fill="hold">
                                          <p:stCondLst>
                                            <p:cond delay="0"/>
                                          </p:stCondLst>
                                        </p:cTn>
                                        <p:tgtEl>
                                          <p:spTgt spid="128"/>
                                        </p:tgtEl>
                                        <p:attrNameLst>
                                          <p:attrName>style.visibility</p:attrName>
                                        </p:attrNameLst>
                                      </p:cBhvr>
                                      <p:to>
                                        <p:strVal val="visible"/>
                                      </p:to>
                                    </p:set>
                                  </p:childTnLst>
                                </p:cTn>
                              </p:par>
                            </p:childTnLst>
                          </p:cTn>
                        </p:par>
                      </p:childTnLst>
                    </p:cTn>
                  </p:par>
                  <p:par>
                    <p:cTn id="450" fill="hold">
                      <p:stCondLst>
                        <p:cond delay="indefinite"/>
                      </p:stCondLst>
                      <p:childTnLst>
                        <p:par>
                          <p:cTn id="451" fill="hold">
                            <p:stCondLst>
                              <p:cond delay="0"/>
                            </p:stCondLst>
                            <p:childTnLst>
                              <p:par>
                                <p:cTn id="452" presetID="1" presetClass="exit" presetSubtype="0" fill="hold" nodeType="clickEffect">
                                  <p:stCondLst>
                                    <p:cond delay="0"/>
                                  </p:stCondLst>
                                  <p:childTnLst>
                                    <p:set>
                                      <p:cBhvr>
                                        <p:cTn id="453" dur="1" fill="hold">
                                          <p:stCondLst>
                                            <p:cond delay="0"/>
                                          </p:stCondLst>
                                        </p:cTn>
                                        <p:tgtEl>
                                          <p:spTgt spid="128"/>
                                        </p:tgtEl>
                                        <p:attrNameLst>
                                          <p:attrName>style.visibility</p:attrName>
                                        </p:attrNameLst>
                                      </p:cBhvr>
                                      <p:to>
                                        <p:strVal val="hidden"/>
                                      </p:to>
                                    </p:set>
                                  </p:childTnLst>
                                </p:cTn>
                              </p:par>
                            </p:childTnLst>
                          </p:cTn>
                        </p:par>
                        <p:par>
                          <p:cTn id="454" fill="hold">
                            <p:stCondLst>
                              <p:cond delay="0"/>
                            </p:stCondLst>
                            <p:childTnLst>
                              <p:par>
                                <p:cTn id="455" presetID="1" presetClass="entr" presetSubtype="0" fill="hold" nodeType="afterEffect">
                                  <p:stCondLst>
                                    <p:cond delay="0"/>
                                  </p:stCondLst>
                                  <p:childTnLst>
                                    <p:set>
                                      <p:cBhvr>
                                        <p:cTn id="456" dur="1" fill="hold">
                                          <p:stCondLst>
                                            <p:cond delay="0"/>
                                          </p:stCondLst>
                                        </p:cTn>
                                        <p:tgtEl>
                                          <p:spTgt spid="129"/>
                                        </p:tgtEl>
                                        <p:attrNameLst>
                                          <p:attrName>style.visibility</p:attrName>
                                        </p:attrNameLst>
                                      </p:cBhvr>
                                      <p:to>
                                        <p:strVal val="visible"/>
                                      </p:to>
                                    </p:set>
                                  </p:childTnLst>
                                </p:cTn>
                              </p:par>
                              <p:par>
                                <p:cTn id="457" presetID="1" presetClass="exit" presetSubtype="0" fill="hold" nodeType="withEffect">
                                  <p:stCondLst>
                                    <p:cond delay="0"/>
                                  </p:stCondLst>
                                  <p:childTnLst>
                                    <p:set>
                                      <p:cBhvr>
                                        <p:cTn id="458" dur="1" fill="hold">
                                          <p:stCondLst>
                                            <p:cond delay="0"/>
                                          </p:stCondLst>
                                        </p:cTn>
                                        <p:tgtEl>
                                          <p:spTgt spid="124"/>
                                        </p:tgtEl>
                                        <p:attrNameLst>
                                          <p:attrName>style.visibility</p:attrName>
                                        </p:attrNameLst>
                                      </p:cBhvr>
                                      <p:to>
                                        <p:strVal val="hidden"/>
                                      </p:to>
                                    </p:set>
                                  </p:childTnLst>
                                </p:cTn>
                              </p:par>
                            </p:childTnLst>
                          </p:cTn>
                        </p:par>
                        <p:par>
                          <p:cTn id="459" fill="hold">
                            <p:stCondLst>
                              <p:cond delay="0"/>
                            </p:stCondLst>
                            <p:childTnLst>
                              <p:par>
                                <p:cTn id="460" presetID="1" presetClass="entr" presetSubtype="0" fill="hold" nodeType="afterEffect">
                                  <p:stCondLst>
                                    <p:cond delay="0"/>
                                  </p:stCondLst>
                                  <p:childTnLst>
                                    <p:set>
                                      <p:cBhvr>
                                        <p:cTn id="461" dur="1" fill="hold">
                                          <p:stCondLst>
                                            <p:cond delay="0"/>
                                          </p:stCondLst>
                                        </p:cTn>
                                        <p:tgtEl>
                                          <p:spTgt spid="130"/>
                                        </p:tgtEl>
                                        <p:attrNameLst>
                                          <p:attrName>style.visibility</p:attrName>
                                        </p:attrNameLst>
                                      </p:cBhvr>
                                      <p:to>
                                        <p:strVal val="visible"/>
                                      </p:to>
                                    </p:set>
                                  </p:childTnLst>
                                </p:cTn>
                              </p:par>
                            </p:childTnLst>
                          </p:cTn>
                        </p:par>
                      </p:childTnLst>
                    </p:cTn>
                  </p:par>
                  <p:par>
                    <p:cTn id="462" fill="hold">
                      <p:stCondLst>
                        <p:cond delay="indefinite"/>
                      </p:stCondLst>
                      <p:childTnLst>
                        <p:par>
                          <p:cTn id="463" fill="hold">
                            <p:stCondLst>
                              <p:cond delay="0"/>
                            </p:stCondLst>
                            <p:childTnLst>
                              <p:par>
                                <p:cTn id="464" presetID="1" presetClass="exit" presetSubtype="0" fill="hold" nodeType="clickEffect">
                                  <p:stCondLst>
                                    <p:cond delay="0"/>
                                  </p:stCondLst>
                                  <p:childTnLst>
                                    <p:set>
                                      <p:cBhvr>
                                        <p:cTn id="465" dur="1" fill="hold">
                                          <p:stCondLst>
                                            <p:cond delay="0"/>
                                          </p:stCondLst>
                                        </p:cTn>
                                        <p:tgtEl>
                                          <p:spTgt spid="130"/>
                                        </p:tgtEl>
                                        <p:attrNameLst>
                                          <p:attrName>style.visibility</p:attrName>
                                        </p:attrNameLst>
                                      </p:cBhvr>
                                      <p:to>
                                        <p:strVal val="hidden"/>
                                      </p:to>
                                    </p:set>
                                  </p:childTnLst>
                                </p:cTn>
                              </p:par>
                            </p:childTnLst>
                          </p:cTn>
                        </p:par>
                        <p:par>
                          <p:cTn id="466" fill="hold">
                            <p:stCondLst>
                              <p:cond delay="0"/>
                            </p:stCondLst>
                            <p:childTnLst>
                              <p:par>
                                <p:cTn id="467" presetID="1" presetClass="entr" presetSubtype="0" fill="hold" nodeType="afterEffect">
                                  <p:stCondLst>
                                    <p:cond delay="0"/>
                                  </p:stCondLst>
                                  <p:childTnLst>
                                    <p:set>
                                      <p:cBhvr>
                                        <p:cTn id="468" dur="1" fill="hold">
                                          <p:stCondLst>
                                            <p:cond delay="0"/>
                                          </p:stCondLst>
                                        </p:cTn>
                                        <p:tgtEl>
                                          <p:spTgt spid="131"/>
                                        </p:tgtEl>
                                        <p:attrNameLst>
                                          <p:attrName>style.visibility</p:attrName>
                                        </p:attrNameLst>
                                      </p:cBhvr>
                                      <p:to>
                                        <p:strVal val="visible"/>
                                      </p:to>
                                    </p:set>
                                  </p:childTnLst>
                                </p:cTn>
                              </p:par>
                              <p:par>
                                <p:cTn id="469" presetID="1" presetClass="exit" presetSubtype="0" fill="hold" nodeType="withEffect">
                                  <p:stCondLst>
                                    <p:cond delay="0"/>
                                  </p:stCondLst>
                                  <p:childTnLst>
                                    <p:set>
                                      <p:cBhvr>
                                        <p:cTn id="470" dur="1" fill="hold">
                                          <p:stCondLst>
                                            <p:cond delay="0"/>
                                          </p:stCondLst>
                                        </p:cTn>
                                        <p:tgtEl>
                                          <p:spTgt spid="126"/>
                                        </p:tgtEl>
                                        <p:attrNameLst>
                                          <p:attrName>style.visibility</p:attrName>
                                        </p:attrNameLst>
                                      </p:cBhvr>
                                      <p:to>
                                        <p:strVal val="hidden"/>
                                      </p:to>
                                    </p:set>
                                  </p:childTnLst>
                                </p:cTn>
                              </p:par>
                            </p:childTnLst>
                          </p:cTn>
                        </p:par>
                        <p:par>
                          <p:cTn id="471" fill="hold">
                            <p:stCondLst>
                              <p:cond delay="0"/>
                            </p:stCondLst>
                            <p:childTnLst>
                              <p:par>
                                <p:cTn id="472" presetID="1" presetClass="entr" presetSubtype="0" fill="hold" nodeType="afterEffect">
                                  <p:stCondLst>
                                    <p:cond delay="0"/>
                                  </p:stCondLst>
                                  <p:childTnLst>
                                    <p:set>
                                      <p:cBhvr>
                                        <p:cTn id="473" dur="1" fill="hold">
                                          <p:stCondLst>
                                            <p:cond delay="0"/>
                                          </p:stCondLst>
                                        </p:cTn>
                                        <p:tgtEl>
                                          <p:spTgt spid="132"/>
                                        </p:tgtEl>
                                        <p:attrNameLst>
                                          <p:attrName>style.visibility</p:attrName>
                                        </p:attrNameLst>
                                      </p:cBhvr>
                                      <p:to>
                                        <p:strVal val="visible"/>
                                      </p:to>
                                    </p:set>
                                  </p:childTnLst>
                                </p:cTn>
                              </p:par>
                            </p:childTnLst>
                          </p:cTn>
                        </p:par>
                      </p:childTnLst>
                    </p:cTn>
                  </p:par>
                  <p:par>
                    <p:cTn id="474" fill="hold">
                      <p:stCondLst>
                        <p:cond delay="indefinite"/>
                      </p:stCondLst>
                      <p:childTnLst>
                        <p:par>
                          <p:cTn id="475" fill="hold">
                            <p:stCondLst>
                              <p:cond delay="0"/>
                            </p:stCondLst>
                            <p:childTnLst>
                              <p:par>
                                <p:cTn id="476" presetID="1" presetClass="exit" presetSubtype="0" fill="hold" nodeType="clickEffect">
                                  <p:stCondLst>
                                    <p:cond delay="0"/>
                                  </p:stCondLst>
                                  <p:childTnLst>
                                    <p:set>
                                      <p:cBhvr>
                                        <p:cTn id="477" dur="1" fill="hold">
                                          <p:stCondLst>
                                            <p:cond delay="0"/>
                                          </p:stCondLst>
                                        </p:cTn>
                                        <p:tgtEl>
                                          <p:spTgt spid="132"/>
                                        </p:tgtEl>
                                        <p:attrNameLst>
                                          <p:attrName>style.visibility</p:attrName>
                                        </p:attrNameLst>
                                      </p:cBhvr>
                                      <p:to>
                                        <p:strVal val="hidden"/>
                                      </p:to>
                                    </p:set>
                                  </p:childTnLst>
                                </p:cTn>
                              </p:par>
                            </p:childTnLst>
                          </p:cTn>
                        </p:par>
                        <p:par>
                          <p:cTn id="478" fill="hold">
                            <p:stCondLst>
                              <p:cond delay="0"/>
                            </p:stCondLst>
                            <p:childTnLst>
                              <p:par>
                                <p:cTn id="479" presetID="1" presetClass="entr" presetSubtype="0" fill="hold" nodeType="afterEffect">
                                  <p:stCondLst>
                                    <p:cond delay="0"/>
                                  </p:stCondLst>
                                  <p:childTnLst>
                                    <p:set>
                                      <p:cBhvr>
                                        <p:cTn id="480" dur="1" fill="hold">
                                          <p:stCondLst>
                                            <p:cond delay="0"/>
                                          </p:stCondLst>
                                        </p:cTn>
                                        <p:tgtEl>
                                          <p:spTgt spid="133"/>
                                        </p:tgtEl>
                                        <p:attrNameLst>
                                          <p:attrName>style.visibility</p:attrName>
                                        </p:attrNameLst>
                                      </p:cBhvr>
                                      <p:to>
                                        <p:strVal val="visible"/>
                                      </p:to>
                                    </p:set>
                                  </p:childTnLst>
                                </p:cTn>
                              </p:par>
                            </p:childTnLst>
                          </p:cTn>
                        </p:par>
                      </p:childTnLst>
                    </p:cTn>
                  </p:par>
                  <p:par>
                    <p:cTn id="481" fill="hold">
                      <p:stCondLst>
                        <p:cond delay="indefinite"/>
                      </p:stCondLst>
                      <p:childTnLst>
                        <p:par>
                          <p:cTn id="482" fill="hold">
                            <p:stCondLst>
                              <p:cond delay="0"/>
                            </p:stCondLst>
                            <p:childTnLst>
                              <p:par>
                                <p:cTn id="483" presetID="1" presetClass="exit" presetSubtype="0" fill="hold" nodeType="clickEffect">
                                  <p:stCondLst>
                                    <p:cond delay="0"/>
                                  </p:stCondLst>
                                  <p:childTnLst>
                                    <p:set>
                                      <p:cBhvr>
                                        <p:cTn id="484" dur="1" fill="hold">
                                          <p:stCondLst>
                                            <p:cond delay="0"/>
                                          </p:stCondLst>
                                        </p:cTn>
                                        <p:tgtEl>
                                          <p:spTgt spid="133"/>
                                        </p:tgtEl>
                                        <p:attrNameLst>
                                          <p:attrName>style.visibility</p:attrName>
                                        </p:attrNameLst>
                                      </p:cBhvr>
                                      <p:to>
                                        <p:strVal val="hidden"/>
                                      </p:to>
                                    </p:set>
                                  </p:childTnLst>
                                </p:cTn>
                              </p:par>
                            </p:childTnLst>
                          </p:cTn>
                        </p:par>
                        <p:par>
                          <p:cTn id="485" fill="hold">
                            <p:stCondLst>
                              <p:cond delay="0"/>
                            </p:stCondLst>
                            <p:childTnLst>
                              <p:par>
                                <p:cTn id="486" presetID="1" presetClass="exit" presetSubtype="0" fill="hold" nodeType="afterEffect">
                                  <p:stCondLst>
                                    <p:cond delay="0"/>
                                  </p:stCondLst>
                                  <p:childTnLst>
                                    <p:set>
                                      <p:cBhvr>
                                        <p:cTn id="487" dur="1" fill="hold">
                                          <p:stCondLst>
                                            <p:cond delay="0"/>
                                          </p:stCondLst>
                                        </p:cTn>
                                        <p:tgtEl>
                                          <p:spTgt spid="91"/>
                                        </p:tgtEl>
                                        <p:attrNameLst>
                                          <p:attrName>style.visibility</p:attrName>
                                        </p:attrNameLst>
                                      </p:cBhvr>
                                      <p:to>
                                        <p:strVal val="hidden"/>
                                      </p:to>
                                    </p:set>
                                  </p:childTnLst>
                                </p:cTn>
                              </p:par>
                            </p:childTnLst>
                          </p:cTn>
                        </p:par>
                        <p:par>
                          <p:cTn id="488" fill="hold">
                            <p:stCondLst>
                              <p:cond delay="0"/>
                            </p:stCondLst>
                            <p:childTnLst>
                              <p:par>
                                <p:cTn id="489" presetID="1" presetClass="exit" presetSubtype="0" fill="hold" nodeType="afterEffect">
                                  <p:stCondLst>
                                    <p:cond delay="0"/>
                                  </p:stCondLst>
                                  <p:childTnLst>
                                    <p:set>
                                      <p:cBhvr>
                                        <p:cTn id="490" dur="1" fill="hold">
                                          <p:stCondLst>
                                            <p:cond delay="0"/>
                                          </p:stCondLst>
                                        </p:cTn>
                                        <p:tgtEl>
                                          <p:spTgt spid="129"/>
                                        </p:tgtEl>
                                        <p:attrNameLst>
                                          <p:attrName>style.visibility</p:attrName>
                                        </p:attrNameLst>
                                      </p:cBhvr>
                                      <p:to>
                                        <p:strVal val="hidden"/>
                                      </p:to>
                                    </p:set>
                                  </p:childTnLst>
                                </p:cTn>
                              </p:par>
                            </p:childTnLst>
                          </p:cTn>
                        </p:par>
                        <p:par>
                          <p:cTn id="491" fill="hold">
                            <p:stCondLst>
                              <p:cond delay="0"/>
                            </p:stCondLst>
                            <p:childTnLst>
                              <p:par>
                                <p:cTn id="492" presetID="1" presetClass="exit" presetSubtype="0" fill="hold" nodeType="afterEffect">
                                  <p:stCondLst>
                                    <p:cond delay="0"/>
                                  </p:stCondLst>
                                  <p:childTnLst>
                                    <p:set>
                                      <p:cBhvr>
                                        <p:cTn id="493" dur="1" fill="hold">
                                          <p:stCondLst>
                                            <p:cond delay="0"/>
                                          </p:stCondLst>
                                        </p:cTn>
                                        <p:tgtEl>
                                          <p:spTgt spid="131"/>
                                        </p:tgtEl>
                                        <p:attrNameLst>
                                          <p:attrName>style.visibility</p:attrName>
                                        </p:attrNameLst>
                                      </p:cBhvr>
                                      <p:to>
                                        <p:strVal val="hidden"/>
                                      </p:to>
                                    </p:set>
                                  </p:childTnLst>
                                </p:cTn>
                              </p:par>
                            </p:childTnLst>
                          </p:cTn>
                        </p:par>
                        <p:par>
                          <p:cTn id="494" fill="hold">
                            <p:stCondLst>
                              <p:cond delay="0"/>
                            </p:stCondLst>
                            <p:childTnLst>
                              <p:par>
                                <p:cTn id="495" presetID="53" presetClass="exit" presetSubtype="0" fill="hold" nodeType="afterEffect">
                                  <p:stCondLst>
                                    <p:cond delay="0"/>
                                  </p:stCondLst>
                                  <p:childTnLst>
                                    <p:anim calcmode="lin" valueType="num">
                                      <p:cBhvr>
                                        <p:cTn id="496" dur="500" fill="hold">
                                          <p:stCondLst>
                                            <p:cond delay="0"/>
                                          </p:stCondLst>
                                        </p:cTn>
                                        <p:tgtEl>
                                          <p:spTgt spid="75"/>
                                        </p:tgtEl>
                                        <p:attrNameLst>
                                          <p:attrName>ppt_w</p:attrName>
                                        </p:attrNameLst>
                                      </p:cBhvr>
                                      <p:tavLst>
                                        <p:tav tm="0">
                                          <p:val>
                                            <p:strVal val="ppt_w"/>
                                          </p:val>
                                        </p:tav>
                                        <p:tav tm="100000">
                                          <p:val>
                                            <p:fltVal val="0"/>
                                          </p:val>
                                        </p:tav>
                                      </p:tavLst>
                                    </p:anim>
                                    <p:anim calcmode="lin" valueType="num">
                                      <p:cBhvr>
                                        <p:cTn id="497" dur="500" fill="hold"/>
                                        <p:tgtEl>
                                          <p:spTgt spid="75"/>
                                        </p:tgtEl>
                                        <p:attrNameLst>
                                          <p:attrName>ppt_h</p:attrName>
                                        </p:attrNameLst>
                                      </p:cBhvr>
                                      <p:tavLst>
                                        <p:tav tm="0">
                                          <p:val>
                                            <p:strVal val="ppt_h"/>
                                          </p:val>
                                        </p:tav>
                                        <p:tav tm="100000">
                                          <p:val>
                                            <p:fltVal val="0"/>
                                          </p:val>
                                        </p:tav>
                                      </p:tavLst>
                                    </p:anim>
                                    <p:animEffect transition="out" filter="fade">
                                      <p:cBhvr>
                                        <p:cTn id="498" dur="500"/>
                                        <p:tgtEl>
                                          <p:spTgt spid="75"/>
                                        </p:tgtEl>
                                      </p:cBhvr>
                                    </p:animEffect>
                                    <p:set>
                                      <p:cBhvr>
                                        <p:cTn id="499" dur="1" fill="hold">
                                          <p:stCondLst>
                                            <p:cond delay="499"/>
                                          </p:stCondLst>
                                        </p:cTn>
                                        <p:tgtEl>
                                          <p:spTgt spid="75"/>
                                        </p:tgtEl>
                                        <p:attrNameLst>
                                          <p:attrName>style.visibility</p:attrName>
                                        </p:attrNameLst>
                                      </p:cBhvr>
                                      <p:to>
                                        <p:strVal val="hidden"/>
                                      </p:to>
                                    </p:set>
                                  </p:childTnLst>
                                </p:cTn>
                              </p:par>
                            </p:childTnLst>
                          </p:cTn>
                        </p:par>
                        <p:par>
                          <p:cTn id="500" fill="hold">
                            <p:stCondLst>
                              <p:cond delay="500"/>
                            </p:stCondLst>
                            <p:childTnLst>
                              <p:par>
                                <p:cTn id="501" presetID="1" presetClass="entr" presetSubtype="0" fill="hold" nodeType="afterEffect">
                                  <p:stCondLst>
                                    <p:cond delay="0"/>
                                  </p:stCondLst>
                                  <p:childTnLst>
                                    <p:set>
                                      <p:cBhvr>
                                        <p:cTn id="502" dur="1" fill="hold">
                                          <p:stCondLst>
                                            <p:cond delay="0"/>
                                          </p:stCondLst>
                                        </p:cTn>
                                        <p:tgtEl>
                                          <p:spTgt spid="134"/>
                                        </p:tgtEl>
                                        <p:attrNameLst>
                                          <p:attrName>style.visibility</p:attrName>
                                        </p:attrNameLst>
                                      </p:cBhvr>
                                      <p:to>
                                        <p:strVal val="visible"/>
                                      </p:to>
                                    </p:set>
                                  </p:childTnLst>
                                </p:cTn>
                              </p:par>
                            </p:childTnLst>
                          </p:cTn>
                        </p:par>
                      </p:childTnLst>
                    </p:cTn>
                  </p:par>
                  <p:par>
                    <p:cTn id="503" fill="hold">
                      <p:stCondLst>
                        <p:cond delay="indefinite"/>
                      </p:stCondLst>
                      <p:childTnLst>
                        <p:par>
                          <p:cTn id="504" fill="hold">
                            <p:stCondLst>
                              <p:cond delay="0"/>
                            </p:stCondLst>
                            <p:childTnLst>
                              <p:par>
                                <p:cTn id="505" presetID="1" presetClass="exit" presetSubtype="0" fill="hold" nodeType="clickEffect">
                                  <p:stCondLst>
                                    <p:cond delay="0"/>
                                  </p:stCondLst>
                                  <p:childTnLst>
                                    <p:set>
                                      <p:cBhvr>
                                        <p:cTn id="506" dur="1" fill="hold">
                                          <p:stCondLst>
                                            <p:cond delay="0"/>
                                          </p:stCondLst>
                                        </p:cTn>
                                        <p:tgtEl>
                                          <p:spTgt spid="134"/>
                                        </p:tgtEl>
                                        <p:attrNameLst>
                                          <p:attrName>style.visibility</p:attrName>
                                        </p:attrNameLst>
                                      </p:cBhvr>
                                      <p:to>
                                        <p:strVal val="hidden"/>
                                      </p:to>
                                    </p:set>
                                  </p:childTnLst>
                                </p:cTn>
                              </p:par>
                            </p:childTnLst>
                          </p:cTn>
                        </p:par>
                        <p:par>
                          <p:cTn id="507" fill="hold">
                            <p:stCondLst>
                              <p:cond delay="0"/>
                            </p:stCondLst>
                            <p:childTnLst>
                              <p:par>
                                <p:cTn id="508" presetID="1" presetClass="entr" presetSubtype="0" fill="hold" nodeType="afterEffect">
                                  <p:stCondLst>
                                    <p:cond delay="0"/>
                                  </p:stCondLst>
                                  <p:childTnLst>
                                    <p:set>
                                      <p:cBhvr>
                                        <p:cTn id="509" dur="1" fill="hold">
                                          <p:stCondLst>
                                            <p:cond delay="0"/>
                                          </p:stCondLst>
                                        </p:cTn>
                                        <p:tgtEl>
                                          <p:spTgt spid="138"/>
                                        </p:tgtEl>
                                        <p:attrNameLst>
                                          <p:attrName>style.visibility</p:attrName>
                                        </p:attrNameLst>
                                      </p:cBhvr>
                                      <p:to>
                                        <p:strVal val="visible"/>
                                      </p:to>
                                    </p:set>
                                  </p:childTnLst>
                                </p:cTn>
                              </p:par>
                            </p:childTnLst>
                          </p:cTn>
                        </p:par>
                        <p:par>
                          <p:cTn id="510" fill="hold">
                            <p:stCondLst>
                              <p:cond delay="0"/>
                            </p:stCondLst>
                            <p:childTnLst>
                              <p:par>
                                <p:cTn id="511" presetID="1" presetClass="entr" presetSubtype="0" fill="hold" nodeType="afterEffect">
                                  <p:stCondLst>
                                    <p:cond delay="0"/>
                                  </p:stCondLst>
                                  <p:childTnLst>
                                    <p:set>
                                      <p:cBhvr>
                                        <p:cTn id="512" dur="1" fill="hold">
                                          <p:stCondLst>
                                            <p:cond delay="0"/>
                                          </p:stCondLst>
                                        </p:cTn>
                                        <p:tgtEl>
                                          <p:spTgt spid="139"/>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presetID="1" presetClass="exit" presetSubtype="0" fill="hold" nodeType="clickEffect">
                                  <p:stCondLst>
                                    <p:cond delay="0"/>
                                  </p:stCondLst>
                                  <p:childTnLst>
                                    <p:set>
                                      <p:cBhvr>
                                        <p:cTn id="516" dur="1" fill="hold">
                                          <p:stCondLst>
                                            <p:cond delay="0"/>
                                          </p:stCondLst>
                                        </p:cTn>
                                        <p:tgtEl>
                                          <p:spTgt spid="139"/>
                                        </p:tgtEl>
                                        <p:attrNameLst>
                                          <p:attrName>style.visibility</p:attrName>
                                        </p:attrNameLst>
                                      </p:cBhvr>
                                      <p:to>
                                        <p:strVal val="hidden"/>
                                      </p:to>
                                    </p:set>
                                  </p:childTnLst>
                                </p:cTn>
                              </p:par>
                            </p:childTnLst>
                          </p:cTn>
                        </p:par>
                        <p:par>
                          <p:cTn id="517" fill="hold">
                            <p:stCondLst>
                              <p:cond delay="0"/>
                            </p:stCondLst>
                            <p:childTnLst>
                              <p:par>
                                <p:cTn id="518" presetID="1" presetClass="entr" presetSubtype="0" fill="hold" nodeType="afterEffect">
                                  <p:stCondLst>
                                    <p:cond delay="0"/>
                                  </p:stCondLst>
                                  <p:childTnLst>
                                    <p:set>
                                      <p:cBhvr>
                                        <p:cTn id="519" dur="1" fill="hold">
                                          <p:stCondLst>
                                            <p:cond delay="0"/>
                                          </p:stCondLst>
                                        </p:cTn>
                                        <p:tgtEl>
                                          <p:spTgt spid="140"/>
                                        </p:tgtEl>
                                        <p:attrNameLst>
                                          <p:attrName>style.visibility</p:attrName>
                                        </p:attrNameLst>
                                      </p:cBhvr>
                                      <p:to>
                                        <p:strVal val="visible"/>
                                      </p:to>
                                    </p:set>
                                  </p:childTnLst>
                                </p:cTn>
                              </p:par>
                              <p:par>
                                <p:cTn id="520" presetID="1" presetClass="exit" presetSubtype="0" fill="hold" nodeType="withEffect">
                                  <p:stCondLst>
                                    <p:cond delay="0"/>
                                  </p:stCondLst>
                                  <p:childTnLst>
                                    <p:set>
                                      <p:cBhvr>
                                        <p:cTn id="521" dur="1" fill="hold">
                                          <p:stCondLst>
                                            <p:cond delay="0"/>
                                          </p:stCondLst>
                                        </p:cTn>
                                        <p:tgtEl>
                                          <p:spTgt spid="71"/>
                                        </p:tgtEl>
                                        <p:attrNameLst>
                                          <p:attrName>style.visibility</p:attrName>
                                        </p:attrNameLst>
                                      </p:cBhvr>
                                      <p:to>
                                        <p:strVal val="hidden"/>
                                      </p:to>
                                    </p:set>
                                  </p:childTnLst>
                                </p:cTn>
                              </p:par>
                            </p:childTnLst>
                          </p:cTn>
                        </p:par>
                        <p:par>
                          <p:cTn id="522" fill="hold">
                            <p:stCondLst>
                              <p:cond delay="0"/>
                            </p:stCondLst>
                            <p:childTnLst>
                              <p:par>
                                <p:cTn id="523" presetID="1" presetClass="entr" presetSubtype="0" fill="hold" nodeType="afterEffect">
                                  <p:stCondLst>
                                    <p:cond delay="0"/>
                                  </p:stCondLst>
                                  <p:childTnLst>
                                    <p:set>
                                      <p:cBhvr>
                                        <p:cTn id="524" dur="1" fill="hold">
                                          <p:stCondLst>
                                            <p:cond delay="0"/>
                                          </p:stCondLst>
                                        </p:cTn>
                                        <p:tgtEl>
                                          <p:spTgt spid="141"/>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presetID="1" presetClass="exit" presetSubtype="0" fill="hold" nodeType="clickEffect">
                                  <p:stCondLst>
                                    <p:cond delay="0"/>
                                  </p:stCondLst>
                                  <p:childTnLst>
                                    <p:set>
                                      <p:cBhvr>
                                        <p:cTn id="528" dur="1" fill="hold">
                                          <p:stCondLst>
                                            <p:cond delay="0"/>
                                          </p:stCondLst>
                                        </p:cTn>
                                        <p:tgtEl>
                                          <p:spTgt spid="141"/>
                                        </p:tgtEl>
                                        <p:attrNameLst>
                                          <p:attrName>style.visibility</p:attrName>
                                        </p:attrNameLst>
                                      </p:cBhvr>
                                      <p:to>
                                        <p:strVal val="hidden"/>
                                      </p:to>
                                    </p:set>
                                  </p:childTnLst>
                                </p:cTn>
                              </p:par>
                            </p:childTnLst>
                          </p:cTn>
                        </p:par>
                        <p:par>
                          <p:cTn id="529" fill="hold">
                            <p:stCondLst>
                              <p:cond delay="0"/>
                            </p:stCondLst>
                            <p:childTnLst>
                              <p:par>
                                <p:cTn id="530" presetID="1" presetClass="entr" presetSubtype="0" fill="hold" nodeType="afterEffect">
                                  <p:stCondLst>
                                    <p:cond delay="0"/>
                                  </p:stCondLst>
                                  <p:childTnLst>
                                    <p:set>
                                      <p:cBhvr>
                                        <p:cTn id="531" dur="1" fill="hold">
                                          <p:stCondLst>
                                            <p:cond delay="0"/>
                                          </p:stCondLst>
                                        </p:cTn>
                                        <p:tgtEl>
                                          <p:spTgt spid="143"/>
                                        </p:tgtEl>
                                        <p:attrNameLst>
                                          <p:attrName>style.visibility</p:attrName>
                                        </p:attrNameLst>
                                      </p:cBhvr>
                                      <p:to>
                                        <p:strVal val="visible"/>
                                      </p:to>
                                    </p:set>
                                  </p:childTnLst>
                                </p:cTn>
                              </p:par>
                            </p:childTnLst>
                          </p:cTn>
                        </p:par>
                        <p:par>
                          <p:cTn id="532" fill="hold">
                            <p:stCondLst>
                              <p:cond delay="0"/>
                            </p:stCondLst>
                            <p:childTnLst>
                              <p:par>
                                <p:cTn id="533" presetID="1" presetClass="entr" presetSubtype="0" fill="hold" nodeType="afterEffect">
                                  <p:stCondLst>
                                    <p:cond delay="0"/>
                                  </p:stCondLst>
                                  <p:childTnLst>
                                    <p:set>
                                      <p:cBhvr>
                                        <p:cTn id="534"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2" grpId="0" animBg="1"/>
      <p:bldP spid="161" grpId="0"/>
      <p:bldP spid="161" grpId="1"/>
      <p:bldP spid="23" grpId="0"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8" grpId="0" animBg="1"/>
      <p:bldP spid="59" grpId="0" animBg="1"/>
      <p:bldP spid="59" grpId="1" animBg="1"/>
      <p:bldP spid="60" grpId="0" animBg="1"/>
      <p:bldP spid="60" grpId="1" animBg="1"/>
      <p:bldP spid="61" grpId="0" animBg="1"/>
      <p:bldP spid="61" grpId="1" animBg="1"/>
      <p:bldP spid="62" grpId="0" animBg="1"/>
      <p:bldP spid="62" grpId="1" animBg="1"/>
      <p:bldP spid="63" grpId="0" animBg="1"/>
      <p:bldP spid="64" grpId="0" animBg="1"/>
      <p:bldP spid="65" grpId="0" animBg="1"/>
      <p:bldP spid="66" grpId="0" animBg="1"/>
      <p:bldP spid="67" grpId="0" animBg="1"/>
      <p:bldP spid="68" grpId="0"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119" grpId="0" animBg="1"/>
      <p:bldP spid="119" grpId="1" animBg="1"/>
      <p:bldP spid="120" grpId="0" animBg="1"/>
      <p:bldP spid="120" grpId="1" animBg="1"/>
      <p:bldP spid="121" grpId="0" animBg="1"/>
      <p:bldP spid="121" grpId="1"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P spid="134" grpId="0" animBg="1"/>
      <p:bldP spid="134" grpId="1" animBg="1"/>
      <p:bldP spid="138" grpId="0" animBg="1"/>
      <p:bldP spid="139" grpId="0" animBg="1"/>
      <p:bldP spid="139" grpId="1" animBg="1"/>
      <p:bldP spid="140" grpId="0" animBg="1"/>
      <p:bldP spid="141" grpId="0" animBg="1"/>
      <p:bldP spid="141" grpId="1" animBg="1"/>
      <p:bldP spid="143" grpId="0" animBg="1"/>
      <p:bldP spid="162" grpId="0" animBg="1"/>
      <p:bldP spid="163" grpId="0" animBg="1"/>
      <p:bldP spid="16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76200"/>
            <a:ext cx="9144000" cy="676835"/>
          </a:xfrm>
          <a:noFill/>
        </p:spPr>
        <p:txBody>
          <a:bodyPr/>
          <a:lstStyle/>
          <a:p>
            <a:r>
              <a:rPr lang="en-US" sz="4000" dirty="0">
                <a:solidFill>
                  <a:srgbClr val="FF0000"/>
                </a:solidFill>
                <a:ea typeface="ＭＳ Ｐゴシック" pitchFamily="1" charset="-128"/>
                <a:cs typeface="ＭＳ Ｐゴシック" pitchFamily="1" charset="-128"/>
              </a:rPr>
              <a:t>Comparing </a:t>
            </a:r>
            <a:r>
              <a:rPr lang="en-US" sz="3600" b="1" dirty="0">
                <a:solidFill>
                  <a:srgbClr val="FF0000"/>
                </a:solidFill>
                <a:latin typeface="Courier New" pitchFamily="1" charset="0"/>
                <a:ea typeface="ＭＳ Ｐゴシック" pitchFamily="1" charset="-128"/>
                <a:cs typeface="ＭＳ Ｐゴシック" pitchFamily="1" charset="-128"/>
              </a:rPr>
              <a:t>for</a:t>
            </a:r>
            <a:r>
              <a:rPr lang="en-US" sz="4000" dirty="0">
                <a:solidFill>
                  <a:srgbClr val="FF0000"/>
                </a:solidFill>
                <a:ea typeface="ＭＳ Ｐゴシック" pitchFamily="1" charset="-128"/>
                <a:cs typeface="ＭＳ Ｐゴシック" pitchFamily="1" charset="-128"/>
              </a:rPr>
              <a:t> and </a:t>
            </a:r>
            <a:r>
              <a:rPr lang="en-US" sz="3600" b="1" dirty="0">
                <a:solidFill>
                  <a:srgbClr val="FF0000"/>
                </a:solidFill>
                <a:latin typeface="Courier New" pitchFamily="1" charset="0"/>
                <a:ea typeface="ＭＳ Ｐゴシック" pitchFamily="1" charset="-128"/>
                <a:cs typeface="ＭＳ Ｐゴシック" pitchFamily="1" charset="-128"/>
              </a:rPr>
              <a:t>while</a:t>
            </a:r>
            <a:r>
              <a:rPr lang="en-US" sz="4000" dirty="0">
                <a:solidFill>
                  <a:srgbClr val="FF0000"/>
                </a:solidFill>
                <a:ea typeface="ＭＳ Ｐゴシック" pitchFamily="1" charset="-128"/>
                <a:cs typeface="ＭＳ Ｐゴシック" pitchFamily="1" charset="-128"/>
              </a:rPr>
              <a:t> </a:t>
            </a:r>
            <a:endParaRPr lang="en-US" dirty="0">
              <a:solidFill>
                <a:srgbClr val="FF0000"/>
              </a:solidFill>
              <a:ea typeface="ＭＳ Ｐゴシック" pitchFamily="1" charset="-128"/>
              <a:cs typeface="ＭＳ Ｐゴシック" pitchFamily="1" charset="-128"/>
            </a:endParaRPr>
          </a:p>
        </p:txBody>
      </p:sp>
      <p:grpSp>
        <p:nvGrpSpPr>
          <p:cNvPr id="2" name="Group 5"/>
          <p:cNvGrpSpPr>
            <a:grpSpLocks/>
          </p:cNvGrpSpPr>
          <p:nvPr/>
        </p:nvGrpSpPr>
        <p:grpSpPr bwMode="auto">
          <a:xfrm>
            <a:off x="1676400" y="1671638"/>
            <a:ext cx="5791200" cy="1223962"/>
            <a:chOff x="1152" y="1584"/>
            <a:chExt cx="3648" cy="771"/>
          </a:xfrm>
        </p:grpSpPr>
        <p:sp>
          <p:nvSpPr>
            <p:cNvPr id="57353" name="Rectangle 6"/>
            <p:cNvSpPr>
              <a:spLocks noChangeArrowheads="1"/>
            </p:cNvSpPr>
            <p:nvPr/>
          </p:nvSpPr>
          <p:spPr bwMode="auto">
            <a:xfrm>
              <a:off x="1152" y="1584"/>
              <a:ext cx="3648" cy="771"/>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7354" name="Text Box 7"/>
            <p:cNvSpPr txBox="1">
              <a:spLocks noChangeArrowheads="1"/>
            </p:cNvSpPr>
            <p:nvPr/>
          </p:nvSpPr>
          <p:spPr bwMode="auto">
            <a:xfrm>
              <a:off x="1216" y="1640"/>
              <a:ext cx="3552" cy="634"/>
            </a:xfrm>
            <a:prstGeom prst="rect">
              <a:avLst/>
            </a:prstGeom>
            <a:solidFill>
              <a:schemeClr val="bg1"/>
            </a:solidFill>
            <a:ln w="9525">
              <a:noFill/>
              <a:miter lim="800000"/>
              <a:headEnd/>
              <a:tailEnd/>
            </a:ln>
          </p:spPr>
          <p:txBody>
            <a:bodyPr>
              <a:prstTxWarp prst="textNoShape">
                <a:avLst/>
              </a:prstTxWarp>
              <a:spAutoFit/>
            </a:bodyPr>
            <a:lstStyle/>
            <a:p>
              <a:r>
                <a:rPr lang="en-US" sz="2000">
                  <a:solidFill>
                    <a:schemeClr val="tx1"/>
                  </a:solidFill>
                  <a:latin typeface="Courier New" pitchFamily="1" charset="0"/>
                </a:rPr>
                <a:t>for ( </a:t>
              </a:r>
              <a:r>
                <a:rPr lang="en-US" sz="2000" b="0" i="1">
                  <a:solidFill>
                    <a:schemeClr val="tx1"/>
                  </a:solidFill>
                </a:rPr>
                <a:t>init</a:t>
              </a:r>
              <a:r>
                <a:rPr lang="en-US" sz="2000">
                  <a:solidFill>
                    <a:schemeClr val="tx1"/>
                  </a:solidFill>
                  <a:latin typeface="Courier New" pitchFamily="1" charset="0"/>
                </a:rPr>
                <a:t> ; </a:t>
              </a:r>
              <a:r>
                <a:rPr lang="en-US" sz="2000" b="0" i="1">
                  <a:solidFill>
                    <a:schemeClr val="tx1"/>
                  </a:solidFill>
                </a:rPr>
                <a:t>test</a:t>
              </a:r>
              <a:r>
                <a:rPr lang="en-US" sz="2000">
                  <a:solidFill>
                    <a:schemeClr val="tx1"/>
                  </a:solidFill>
                  <a:latin typeface="Courier New" pitchFamily="1" charset="0"/>
                </a:rPr>
                <a:t> ; </a:t>
              </a:r>
              <a:r>
                <a:rPr lang="en-US" sz="2000" b="0" i="1">
                  <a:solidFill>
                    <a:schemeClr val="tx1"/>
                  </a:solidFill>
                </a:rPr>
                <a:t>step</a:t>
              </a:r>
              <a:r>
                <a:rPr lang="en-US" sz="2000">
                  <a:solidFill>
                    <a:schemeClr val="tx1"/>
                  </a:solidFill>
                  <a:latin typeface="Courier New" pitchFamily="1" charset="0"/>
                </a:rPr>
                <a:t> ) {</a:t>
              </a:r>
            </a:p>
            <a:p>
              <a:r>
                <a:rPr lang="en-US" sz="2000">
                  <a:solidFill>
                    <a:schemeClr val="tx1"/>
                  </a:solidFill>
                  <a:latin typeface="Courier New" pitchFamily="1" charset="0"/>
                </a:rPr>
                <a:t>   </a:t>
              </a:r>
              <a:r>
                <a:rPr lang="en-US" sz="2000" b="0" i="1">
                  <a:solidFill>
                    <a:schemeClr val="tx1"/>
                  </a:solidFill>
                </a:rPr>
                <a:t>statements to be repeated</a:t>
              </a:r>
              <a:endParaRPr lang="en-US" sz="2000">
                <a:solidFill>
                  <a:schemeClr val="tx1"/>
                </a:solidFill>
                <a:latin typeface="Courier New" pitchFamily="1" charset="0"/>
              </a:endParaRPr>
            </a:p>
            <a:p>
              <a:r>
                <a:rPr lang="en-US" sz="2000">
                  <a:solidFill>
                    <a:schemeClr val="tx1"/>
                  </a:solidFill>
                  <a:latin typeface="Courier New" pitchFamily="1" charset="0"/>
                </a:rPr>
                <a:t>}</a:t>
              </a:r>
            </a:p>
          </p:txBody>
        </p:sp>
      </p:grpSp>
      <p:sp>
        <p:nvSpPr>
          <p:cNvPr id="57350" name="Rectangle 8"/>
          <p:cNvSpPr>
            <a:spLocks noChangeArrowheads="1"/>
          </p:cNvSpPr>
          <p:nvPr/>
        </p:nvSpPr>
        <p:spPr bwMode="auto">
          <a:xfrm>
            <a:off x="1676400" y="3652838"/>
            <a:ext cx="5791200" cy="1833562"/>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7351" name="Text Box 9"/>
          <p:cNvSpPr txBox="1">
            <a:spLocks noChangeArrowheads="1"/>
          </p:cNvSpPr>
          <p:nvPr/>
        </p:nvSpPr>
        <p:spPr bwMode="auto">
          <a:xfrm>
            <a:off x="1778000" y="3741738"/>
            <a:ext cx="5638800" cy="1616075"/>
          </a:xfrm>
          <a:prstGeom prst="rect">
            <a:avLst/>
          </a:prstGeom>
          <a:noFill/>
          <a:ln w="9525">
            <a:noFill/>
            <a:miter lim="800000"/>
            <a:headEnd/>
            <a:tailEnd/>
          </a:ln>
        </p:spPr>
        <p:txBody>
          <a:bodyPr>
            <a:prstTxWarp prst="textNoShape">
              <a:avLst/>
            </a:prstTxWarp>
            <a:spAutoFit/>
          </a:bodyPr>
          <a:lstStyle/>
          <a:p>
            <a:r>
              <a:rPr lang="en-US" sz="2000" b="0" i="1" dirty="0">
                <a:solidFill>
                  <a:schemeClr val="tx1"/>
                </a:solidFill>
              </a:rPr>
              <a:t>init</a:t>
            </a:r>
            <a:r>
              <a:rPr lang="en-US" sz="2000" dirty="0">
                <a:solidFill>
                  <a:schemeClr val="tx1"/>
                </a:solidFill>
                <a:latin typeface="Courier New" pitchFamily="1" charset="0"/>
              </a:rPr>
              <a:t>;</a:t>
            </a:r>
          </a:p>
          <a:p>
            <a:r>
              <a:rPr lang="en-US" sz="2000" dirty="0">
                <a:solidFill>
                  <a:schemeClr val="tx1"/>
                </a:solidFill>
                <a:latin typeface="Courier New" pitchFamily="1" charset="0"/>
              </a:rPr>
              <a:t>while (</a:t>
            </a:r>
            <a:r>
              <a:rPr lang="en-US" sz="800" dirty="0">
                <a:solidFill>
                  <a:schemeClr val="tx1"/>
                </a:solidFill>
                <a:latin typeface="Courier New" pitchFamily="1" charset="0"/>
              </a:rPr>
              <a:t> </a:t>
            </a:r>
            <a:r>
              <a:rPr lang="en-US" sz="2000" b="0" i="1" dirty="0">
                <a:solidFill>
                  <a:schemeClr val="tx1"/>
                </a:solidFill>
              </a:rPr>
              <a:t>test</a:t>
            </a:r>
            <a:r>
              <a:rPr lang="en-US" sz="800" dirty="0">
                <a:solidFill>
                  <a:schemeClr val="tx1"/>
                </a:solidFill>
                <a:latin typeface="Courier New" pitchFamily="1" charset="0"/>
              </a:rPr>
              <a:t> </a:t>
            </a:r>
            <a:r>
              <a:rPr lang="en-US" sz="2000" dirty="0">
                <a:solidFill>
                  <a:schemeClr val="tx1"/>
                </a:solidFill>
                <a:latin typeface="Courier New" pitchFamily="1" charset="0"/>
              </a:rPr>
              <a:t>) {</a:t>
            </a:r>
          </a:p>
          <a:p>
            <a:r>
              <a:rPr lang="en-US" sz="2000" dirty="0">
                <a:solidFill>
                  <a:schemeClr val="tx1"/>
                </a:solidFill>
                <a:latin typeface="Courier New" pitchFamily="1" charset="0"/>
              </a:rPr>
              <a:t>   </a:t>
            </a:r>
            <a:r>
              <a:rPr lang="en-US" sz="2000" b="0" i="1" dirty="0">
                <a:solidFill>
                  <a:schemeClr val="tx1"/>
                </a:solidFill>
              </a:rPr>
              <a:t>statements to be repeated</a:t>
            </a:r>
          </a:p>
          <a:p>
            <a:r>
              <a:rPr lang="en-US" sz="2000" dirty="0">
                <a:solidFill>
                  <a:schemeClr val="tx1"/>
                </a:solidFill>
                <a:latin typeface="Courier New" pitchFamily="1" charset="0"/>
              </a:rPr>
              <a:t>   </a:t>
            </a:r>
            <a:r>
              <a:rPr lang="en-US" sz="2000" b="0" i="1" dirty="0">
                <a:solidFill>
                  <a:schemeClr val="tx1"/>
                </a:solidFill>
              </a:rPr>
              <a:t>step</a:t>
            </a:r>
            <a:r>
              <a:rPr lang="en-US" sz="2000" dirty="0">
                <a:solidFill>
                  <a:schemeClr val="tx1"/>
                </a:solidFill>
                <a:latin typeface="Courier New" pitchFamily="1" charset="0"/>
              </a:rPr>
              <a:t>;</a:t>
            </a:r>
          </a:p>
          <a:p>
            <a:r>
              <a:rPr lang="en-US" sz="2000" dirty="0">
                <a:solidFill>
                  <a:schemeClr val="tx1"/>
                </a:solidFill>
                <a:latin typeface="Courier New" pitchFamily="1" charset="0"/>
              </a:rPr>
              <a:t>}</a:t>
            </a:r>
          </a:p>
        </p:txBody>
      </p:sp>
      <p:sp>
        <p:nvSpPr>
          <p:cNvPr id="11" name="Rectangle 3"/>
          <p:cNvSpPr>
            <a:spLocks noChangeArrowheads="1"/>
          </p:cNvSpPr>
          <p:nvPr/>
        </p:nvSpPr>
        <p:spPr bwMode="auto">
          <a:xfrm>
            <a:off x="482600" y="1155700"/>
            <a:ext cx="8128000" cy="520700"/>
          </a:xfrm>
          <a:prstGeom prst="rect">
            <a:avLst/>
          </a:prstGeom>
          <a:noFill/>
          <a:ln w="9525">
            <a:noFill/>
            <a:miter lim="800000"/>
            <a:headEnd/>
            <a:tailEnd/>
          </a:ln>
          <a:effectLst/>
        </p:spPr>
        <p:txBody>
          <a:bodyPr>
            <a:prstTxWarp prst="textNoShape">
              <a:avLst/>
            </a:prstTxWarp>
          </a:bodyPr>
          <a:lstStyle/>
          <a:p>
            <a:pPr marL="342900" indent="-342900" algn="just">
              <a:lnSpc>
                <a:spcPct val="85000"/>
              </a:lnSpc>
              <a:spcAft>
                <a:spcPct val="50000"/>
              </a:spcAft>
              <a:buFontTx/>
              <a:buChar char="•"/>
            </a:pPr>
            <a:r>
              <a:rPr lang="en-US" sz="2400" b="0" dirty="0">
                <a:solidFill>
                  <a:schemeClr val="tx1"/>
                </a:solidFill>
              </a:rPr>
              <a:t>The </a:t>
            </a:r>
            <a:r>
              <a:rPr lang="en-US" sz="2000" dirty="0">
                <a:solidFill>
                  <a:schemeClr val="tx1"/>
                </a:solidFill>
                <a:latin typeface="Courier New"/>
                <a:cs typeface="Courier New"/>
              </a:rPr>
              <a:t>for</a:t>
            </a:r>
            <a:r>
              <a:rPr lang="en-US" sz="2400" b="0" dirty="0">
                <a:solidFill>
                  <a:schemeClr val="tx1"/>
                </a:solidFill>
              </a:rPr>
              <a:t> statement</a:t>
            </a:r>
          </a:p>
        </p:txBody>
      </p:sp>
      <p:sp>
        <p:nvSpPr>
          <p:cNvPr id="12" name="Rectangle 3"/>
          <p:cNvSpPr>
            <a:spLocks noChangeArrowheads="1"/>
          </p:cNvSpPr>
          <p:nvPr/>
        </p:nvSpPr>
        <p:spPr bwMode="auto">
          <a:xfrm>
            <a:off x="482600" y="3060700"/>
            <a:ext cx="8128000" cy="520700"/>
          </a:xfrm>
          <a:prstGeom prst="rect">
            <a:avLst/>
          </a:prstGeom>
          <a:noFill/>
          <a:ln w="9525">
            <a:noFill/>
            <a:miter lim="800000"/>
            <a:headEnd/>
            <a:tailEnd/>
          </a:ln>
          <a:effectLst/>
        </p:spPr>
        <p:txBody>
          <a:bodyPr>
            <a:prstTxWarp prst="textNoShape">
              <a:avLst/>
            </a:prstTxWarp>
          </a:bodyPr>
          <a:lstStyle/>
          <a:p>
            <a:pPr marL="342900" algn="just">
              <a:lnSpc>
                <a:spcPct val="85000"/>
              </a:lnSpc>
              <a:spcAft>
                <a:spcPct val="50000"/>
              </a:spcAft>
            </a:pPr>
            <a:r>
              <a:rPr lang="en-US" sz="2400" b="0" dirty="0">
                <a:solidFill>
                  <a:schemeClr val="tx1"/>
                </a:solidFill>
              </a:rPr>
              <a:t>is functionally equivalent to the following code using </a:t>
            </a:r>
            <a:r>
              <a:rPr lang="en-US" sz="2000" dirty="0">
                <a:solidFill>
                  <a:schemeClr val="tx1"/>
                </a:solidFill>
                <a:latin typeface="Courier New" pitchFamily="1" charset="0"/>
              </a:rPr>
              <a:t>while</a:t>
            </a:r>
            <a:r>
              <a:rPr lang="en-US" sz="2400" b="0" dirty="0">
                <a:solidFill>
                  <a:schemeClr val="tx1"/>
                </a:solidFill>
                <a:latin typeface="Times New Roman"/>
                <a:cs typeface="Times New Roman"/>
              </a:rPr>
              <a:t>:</a:t>
            </a:r>
          </a:p>
        </p:txBody>
      </p:sp>
      <p:sp>
        <p:nvSpPr>
          <p:cNvPr id="13" name="Rectangle 3"/>
          <p:cNvSpPr>
            <a:spLocks noChangeArrowheads="1"/>
          </p:cNvSpPr>
          <p:nvPr/>
        </p:nvSpPr>
        <p:spPr bwMode="auto">
          <a:xfrm>
            <a:off x="482600" y="5638800"/>
            <a:ext cx="8128000" cy="1066800"/>
          </a:xfrm>
          <a:prstGeom prst="rect">
            <a:avLst/>
          </a:prstGeom>
          <a:noFill/>
          <a:ln w="9525">
            <a:noFill/>
            <a:miter lim="800000"/>
            <a:headEnd/>
            <a:tailEnd/>
          </a:ln>
          <a:effectLst/>
        </p:spPr>
        <p:txBody>
          <a:bodyPr>
            <a:prstTxWarp prst="textNoShape">
              <a:avLst/>
            </a:prstTxWarp>
          </a:bodyPr>
          <a:lstStyle/>
          <a:p>
            <a:pPr marL="342900" indent="-342900" algn="just">
              <a:lnSpc>
                <a:spcPct val="85000"/>
              </a:lnSpc>
              <a:spcAft>
                <a:spcPct val="50000"/>
              </a:spcAft>
              <a:buFontTx/>
              <a:buChar char="•"/>
            </a:pPr>
            <a:r>
              <a:rPr lang="en-US" sz="2400" b="0" dirty="0">
                <a:solidFill>
                  <a:schemeClr val="tx1"/>
                </a:solidFill>
              </a:rPr>
              <a:t>The advantage of the </a:t>
            </a:r>
            <a:r>
              <a:rPr lang="en-US" sz="2000" dirty="0">
                <a:solidFill>
                  <a:schemeClr val="tx1"/>
                </a:solidFill>
                <a:latin typeface="Courier New" pitchFamily="1" charset="0"/>
              </a:rPr>
              <a:t>for</a:t>
            </a:r>
            <a:r>
              <a:rPr lang="en-US" sz="2400" b="0" dirty="0">
                <a:solidFill>
                  <a:schemeClr val="tx1"/>
                </a:solidFill>
              </a:rPr>
              <a:t> statement is that everything you need to know to understand how many times the loop will run is explicitly included in the header line.</a:t>
            </a:r>
          </a:p>
        </p:txBody>
      </p:sp>
      <p:sp>
        <p:nvSpPr>
          <p:cNvPr id="3" name="Slide Number Placeholder 2"/>
          <p:cNvSpPr>
            <a:spLocks noGrp="1"/>
          </p:cNvSpPr>
          <p:nvPr>
            <p:ph type="sldNum" sz="quarter" idx="12"/>
          </p:nvPr>
        </p:nvSpPr>
        <p:spPr/>
        <p:txBody>
          <a:bodyPr/>
          <a:lstStyle/>
          <a:p>
            <a:pPr>
              <a:defRPr/>
            </a:pPr>
            <a:fld id="{7F4B1FAA-A740-404F-BBC5-7C153B666279}" type="slidenum">
              <a:rPr lang="en-US" smtClean="0"/>
              <a:pPr>
                <a:defRPr/>
              </a:pPr>
              <a:t>52</a:t>
            </a:fld>
            <a:endParaRPr lang="en-US"/>
          </a:p>
        </p:txBody>
      </p:sp>
    </p:spTree>
    <p:extLst>
      <p:ext uri="{BB962C8B-B14F-4D97-AF65-F5344CB8AC3E}">
        <p14:creationId xmlns:p14="http://schemas.microsoft.com/office/powerpoint/2010/main" val="15936828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endParaRPr lang="en-US" sz="4000" dirty="0">
              <a:latin typeface="Courier New" pitchFamily="49" charset="0"/>
              <a:cs typeface="Courier New" pitchFamily="49" charset="0"/>
            </a:endParaRPr>
          </a:p>
        </p:txBody>
      </p:sp>
      <p:sp>
        <p:nvSpPr>
          <p:cNvPr id="8" name="TextBox 7"/>
          <p:cNvSpPr txBox="1"/>
          <p:nvPr/>
        </p:nvSpPr>
        <p:spPr>
          <a:xfrm>
            <a:off x="609600" y="1210235"/>
            <a:ext cx="8153400" cy="1200329"/>
          </a:xfrm>
          <a:prstGeom prst="rect">
            <a:avLst/>
          </a:prstGeom>
          <a:solidFill>
            <a:schemeClr val="accent6">
              <a:lumMod val="50000"/>
            </a:schemeClr>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 // empty array</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[value, value, ..., value]; // pre-filled</a:t>
            </a:r>
          </a:p>
          <a:p>
            <a:r>
              <a:rPr lang="en-US" dirty="0">
                <a:latin typeface="Courier New" pitchFamily="49" charset="0"/>
                <a:cs typeface="Courier New" pitchFamily="49" charset="0"/>
              </a:rPr>
              <a:t>name[index] = value; // store element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9" name="TextBox 8"/>
          <p:cNvSpPr txBox="1"/>
          <p:nvPr/>
        </p:nvSpPr>
        <p:spPr>
          <a:xfrm>
            <a:off x="609600" y="2990671"/>
            <a:ext cx="8153400" cy="2031325"/>
          </a:xfrm>
          <a:prstGeom prst="rect">
            <a:avLst/>
          </a:prstGeom>
          <a:solidFill>
            <a:schemeClr val="accent6">
              <a:lumMod val="50000"/>
            </a:schemeClr>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ducks = ["Huey", "Dewey", "Louie"];</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stooges = [];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0</a:t>
            </a:r>
          </a:p>
          <a:p>
            <a:r>
              <a:rPr lang="en-US" dirty="0">
                <a:latin typeface="Courier New" pitchFamily="49" charset="0"/>
                <a:cs typeface="Courier New" pitchFamily="49" charset="0"/>
              </a:rPr>
              <a:t>stooges[0] = "Larry";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1</a:t>
            </a:r>
          </a:p>
          <a:p>
            <a:r>
              <a:rPr lang="en-US" dirty="0">
                <a:latin typeface="Courier New" pitchFamily="49" charset="0"/>
                <a:cs typeface="Courier New" pitchFamily="49" charset="0"/>
              </a:rPr>
              <a:t>stooges[1] = "Moe";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2</a:t>
            </a:r>
          </a:p>
          <a:p>
            <a:r>
              <a:rPr lang="en-US" dirty="0">
                <a:latin typeface="Courier New" pitchFamily="49" charset="0"/>
                <a:cs typeface="Courier New" pitchFamily="49" charset="0"/>
              </a:rPr>
              <a:t>stooges[4] = "Curly";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5</a:t>
            </a:r>
          </a:p>
          <a:p>
            <a:r>
              <a:rPr lang="en-US" dirty="0">
                <a:latin typeface="Courier New" pitchFamily="49" charset="0"/>
                <a:cs typeface="Courier New" pitchFamily="49" charset="0"/>
              </a:rPr>
              <a:t>stooges[4] = "</a:t>
            </a:r>
            <a:r>
              <a:rPr lang="en-US" dirty="0" err="1">
                <a:latin typeface="Courier New" pitchFamily="49" charset="0"/>
                <a:cs typeface="Courier New" pitchFamily="49" charset="0"/>
              </a:rPr>
              <a:t>Shemp</a:t>
            </a:r>
            <a:r>
              <a:rPr lang="en-US" dirty="0">
                <a:latin typeface="Courier New" pitchFamily="49" charset="0"/>
                <a:cs typeface="Courier New" pitchFamily="49" charset="0"/>
              </a:rPr>
              <a:t>";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5</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3" name="Slide Number Placeholder 2"/>
          <p:cNvSpPr>
            <a:spLocks noGrp="1"/>
          </p:cNvSpPr>
          <p:nvPr>
            <p:ph type="sldNum" sz="quarter" idx="12"/>
          </p:nvPr>
        </p:nvSpPr>
        <p:spPr/>
        <p:txBody>
          <a:bodyPr/>
          <a:lstStyle/>
          <a:p>
            <a:pPr>
              <a:defRPr/>
            </a:pPr>
            <a:fld id="{7F4B1FAA-A740-404F-BBC5-7C153B666279}" type="slidenum">
              <a:rPr lang="en-US" smtClean="0"/>
              <a:pPr>
                <a:defRPr/>
              </a:pPr>
              <a:t>53</a:t>
            </a:fld>
            <a:endParaRPr lang="en-US"/>
          </a:p>
        </p:txBody>
      </p:sp>
    </p:spTree>
    <p:extLst>
      <p:ext uri="{BB962C8B-B14F-4D97-AF65-F5344CB8AC3E}">
        <p14:creationId xmlns:p14="http://schemas.microsoft.com/office/powerpoint/2010/main" val="3848128736"/>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Array methods</a:t>
            </a:r>
            <a:endParaRPr lang="en-US" sz="4000" dirty="0">
              <a:solidFill>
                <a:srgbClr val="FF0000"/>
              </a:solidFill>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54</a:t>
            </a:fld>
            <a:endParaRPr lang="en-US" dirty="0"/>
          </a:p>
        </p:txBody>
      </p:sp>
      <p:sp>
        <p:nvSpPr>
          <p:cNvPr id="8" name="TextBox 7"/>
          <p:cNvSpPr txBox="1"/>
          <p:nvPr/>
        </p:nvSpPr>
        <p:spPr>
          <a:xfrm>
            <a:off x="676835" y="1160929"/>
            <a:ext cx="8153400" cy="2031325"/>
          </a:xfrm>
          <a:prstGeom prst="rect">
            <a:avLst/>
          </a:prstGeom>
          <a:solidFill>
            <a:schemeClr val="accent6">
              <a:lumMod val="50000"/>
            </a:schemeClr>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a =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 //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a:t>
            </a:r>
          </a:p>
          <a:p>
            <a:r>
              <a:rPr lang="en-US" dirty="0" err="1">
                <a:latin typeface="Courier New" pitchFamily="49" charset="0"/>
                <a:cs typeface="Courier New" pitchFamily="49" charset="0"/>
              </a:rPr>
              <a:t>a.push</a:t>
            </a:r>
            <a:r>
              <a:rPr lang="en-US" dirty="0">
                <a:latin typeface="Courier New" pitchFamily="49" charset="0"/>
                <a:cs typeface="Courier New" pitchFamily="49" charset="0"/>
              </a:rPr>
              <a:t>("Brian"); //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 Brian</a:t>
            </a:r>
          </a:p>
          <a:p>
            <a:r>
              <a:rPr lang="en-US" dirty="0" err="1">
                <a:latin typeface="Courier New" pitchFamily="49" charset="0"/>
                <a:cs typeface="Courier New" pitchFamily="49" charset="0"/>
              </a:rPr>
              <a:t>a.unshift</a:t>
            </a:r>
            <a:r>
              <a:rPr lang="en-US" dirty="0">
                <a:latin typeface="Courier New" pitchFamily="49" charset="0"/>
                <a:cs typeface="Courier New" pitchFamily="49" charset="0"/>
              </a:rPr>
              <a:t>("Kelly"); // Kelly,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 Brian</a:t>
            </a:r>
          </a:p>
          <a:p>
            <a:r>
              <a:rPr lang="en-US" dirty="0" err="1">
                <a:latin typeface="Courier New" pitchFamily="49" charset="0"/>
                <a:cs typeface="Courier New" pitchFamily="49" charset="0"/>
              </a:rPr>
              <a:t>a.pop</a:t>
            </a:r>
            <a:r>
              <a:rPr lang="en-US" dirty="0">
                <a:latin typeface="Courier New" pitchFamily="49" charset="0"/>
                <a:cs typeface="Courier New" pitchFamily="49" charset="0"/>
              </a:rPr>
              <a:t>(); // Kelly,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a:t>
            </a:r>
          </a:p>
          <a:p>
            <a:r>
              <a:rPr lang="en-US" dirty="0" err="1">
                <a:latin typeface="Courier New" pitchFamily="49" charset="0"/>
                <a:cs typeface="Courier New" pitchFamily="49" charset="0"/>
              </a:rPr>
              <a:t>a.shift</a:t>
            </a:r>
            <a:r>
              <a:rPr lang="en-US" dirty="0">
                <a:latin typeface="Courier New" pitchFamily="49" charset="0"/>
                <a:cs typeface="Courier New" pitchFamily="49" charset="0"/>
              </a:rPr>
              <a:t>(); //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a:t>
            </a:r>
          </a:p>
          <a:p>
            <a:r>
              <a:rPr lang="en-US" dirty="0" err="1">
                <a:latin typeface="Courier New" pitchFamily="49" charset="0"/>
                <a:cs typeface="Courier New" pitchFamily="49" charset="0"/>
              </a:rPr>
              <a:t>a.sort</a:t>
            </a:r>
            <a:r>
              <a:rPr lang="en-US" dirty="0">
                <a:latin typeface="Courier New" pitchFamily="49" charset="0"/>
                <a:cs typeface="Courier New" pitchFamily="49" charset="0"/>
              </a:rPr>
              <a:t>(); // Jason, </a:t>
            </a:r>
            <a:r>
              <a:rPr lang="en-US" dirty="0" err="1">
                <a:latin typeface="Courier New" pitchFamily="49" charset="0"/>
                <a:cs typeface="Courier New" pitchFamily="49" charset="0"/>
              </a:rPr>
              <a:t>Stef</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7" name="Content Placeholder 2"/>
          <p:cNvSpPr txBox="1">
            <a:spLocks/>
          </p:cNvSpPr>
          <p:nvPr/>
        </p:nvSpPr>
        <p:spPr bwMode="auto">
          <a:xfrm>
            <a:off x="533400" y="3352800"/>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800" b="0" dirty="0"/>
              <a:t>array serves as many data structures: list, queue, stack, ...</a:t>
            </a:r>
          </a:p>
          <a:p>
            <a:r>
              <a:rPr lang="en-US" sz="2800" b="0" dirty="0"/>
              <a:t>methods: </a:t>
            </a:r>
            <a:r>
              <a:rPr lang="en-US" sz="2000" b="0" dirty="0" err="1">
                <a:latin typeface="Courier New" pitchFamily="49" charset="0"/>
                <a:cs typeface="Courier New" pitchFamily="49" charset="0"/>
              </a:rPr>
              <a:t>concat</a:t>
            </a:r>
            <a:r>
              <a:rPr lang="en-US" sz="2000" b="0" dirty="0">
                <a:latin typeface="Courier New" pitchFamily="49" charset="0"/>
                <a:cs typeface="Courier New" pitchFamily="49" charset="0"/>
              </a:rPr>
              <a:t>, join, pop, push, reverse, shift, slice, sort, splice, </a:t>
            </a:r>
            <a:r>
              <a:rPr lang="en-US" sz="2000" b="0" dirty="0" err="1">
                <a:latin typeface="Courier New" pitchFamily="49" charset="0"/>
                <a:cs typeface="Courier New" pitchFamily="49" charset="0"/>
              </a:rPr>
              <a:t>toString</a:t>
            </a:r>
            <a:r>
              <a:rPr lang="en-US" sz="2000" b="0" dirty="0">
                <a:latin typeface="Courier New" pitchFamily="49" charset="0"/>
                <a:cs typeface="Courier New" pitchFamily="49" charset="0"/>
              </a:rPr>
              <a:t>, </a:t>
            </a:r>
            <a:r>
              <a:rPr lang="en-US" sz="2000" b="0" dirty="0" err="1">
                <a:latin typeface="Courier New" pitchFamily="49" charset="0"/>
                <a:cs typeface="Courier New" pitchFamily="49" charset="0"/>
              </a:rPr>
              <a:t>unshift</a:t>
            </a:r>
            <a:endParaRPr lang="en-US" sz="2800" b="0" dirty="0">
              <a:latin typeface="Courier New" pitchFamily="49" charset="0"/>
              <a:cs typeface="Courier New" pitchFamily="49" charset="0"/>
            </a:endParaRPr>
          </a:p>
          <a:p>
            <a:pPr lvl="1"/>
            <a:r>
              <a:rPr lang="en-US" sz="2400" b="0" dirty="0">
                <a:solidFill>
                  <a:srgbClr val="0000CC"/>
                </a:solidFill>
              </a:rPr>
              <a:t>push and pop add / remove from back</a:t>
            </a:r>
          </a:p>
          <a:p>
            <a:pPr lvl="1"/>
            <a:r>
              <a:rPr lang="en-US" sz="2400" b="0" dirty="0" err="1">
                <a:solidFill>
                  <a:srgbClr val="00FF00"/>
                </a:solidFill>
              </a:rPr>
              <a:t>unshift</a:t>
            </a:r>
            <a:r>
              <a:rPr lang="en-US" sz="2400" b="0" dirty="0">
                <a:solidFill>
                  <a:srgbClr val="00FF00"/>
                </a:solidFill>
              </a:rPr>
              <a:t> and shift add / remove from front</a:t>
            </a:r>
          </a:p>
          <a:p>
            <a:pPr lvl="1"/>
            <a:r>
              <a:rPr lang="en-US" sz="2400" b="0" dirty="0"/>
              <a:t>shift and pop </a:t>
            </a:r>
            <a:r>
              <a:rPr lang="en-US" sz="2400" b="0" dirty="0">
                <a:solidFill>
                  <a:srgbClr val="C00000"/>
                </a:solidFill>
              </a:rPr>
              <a:t>return the element that is removed</a:t>
            </a:r>
            <a:endParaRPr lang="en-US" sz="1050" b="0" dirty="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4181120109"/>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0" y="2616200"/>
            <a:ext cx="9144000" cy="1143000"/>
          </a:xfrm>
        </p:spPr>
        <p:txBody>
          <a:bodyPr/>
          <a:lstStyle/>
          <a:p>
            <a:r>
              <a:rPr lang="en-US" sz="6000" dirty="0">
                <a:solidFill>
                  <a:srgbClr val="FF0000"/>
                </a:solidFill>
              </a:rPr>
              <a:t>Strings in JavaScript</a:t>
            </a:r>
          </a:p>
        </p:txBody>
      </p:sp>
    </p:spTree>
    <p:extLst>
      <p:ext uri="{BB962C8B-B14F-4D97-AF65-F5344CB8AC3E}">
        <p14:creationId xmlns:p14="http://schemas.microsoft.com/office/powerpoint/2010/main" val="687068646"/>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76200"/>
            <a:ext cx="9144000" cy="1143000"/>
          </a:xfrm>
          <a:noFill/>
        </p:spPr>
        <p:txBody>
          <a:bodyPr/>
          <a:lstStyle/>
          <a:p>
            <a:r>
              <a:rPr lang="en-US" sz="4000" dirty="0">
                <a:solidFill>
                  <a:srgbClr val="FF0000"/>
                </a:solidFill>
              </a:rPr>
              <a:t>Review: Strings as an Abstract Idea</a:t>
            </a:r>
            <a:endParaRPr lang="en-US" dirty="0">
              <a:solidFill>
                <a:srgbClr val="FF0000"/>
              </a:solidFill>
            </a:endParaRPr>
          </a:p>
        </p:txBody>
      </p:sp>
      <p:sp>
        <p:nvSpPr>
          <p:cNvPr id="43011" name="Rectangle 3"/>
          <p:cNvSpPr>
            <a:spLocks noChangeArrowheads="1"/>
          </p:cNvSpPr>
          <p:nvPr/>
        </p:nvSpPr>
        <p:spPr bwMode="auto">
          <a:xfrm>
            <a:off x="482600" y="1155700"/>
            <a:ext cx="8128000" cy="51689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rgbClr val="000000"/>
                </a:solidFill>
                <a:latin typeface="Times New Roman" pitchFamily="1" charset="0"/>
              </a:rPr>
              <a:t>Characters are most often used in programming when they are combined to form collections of consecutive characters called </a:t>
            </a:r>
            <a:r>
              <a:rPr lang="en-US" sz="2400" i="1" dirty="0">
                <a:solidFill>
                  <a:srgbClr val="000000"/>
                </a:solidFill>
                <a:latin typeface="Times New Roman" pitchFamily="1" charset="0"/>
              </a:rPr>
              <a:t>strings</a:t>
            </a:r>
            <a:r>
              <a:rPr lang="en-US" sz="2400" b="0" i="1" dirty="0">
                <a:solidFill>
                  <a:srgbClr val="000000"/>
                </a:solidFill>
                <a:latin typeface="Times New Roman" pitchFamily="1" charset="0"/>
              </a:rPr>
              <a:t>.</a:t>
            </a:r>
            <a:endParaRPr lang="en-US" sz="2400" b="0" dirty="0">
              <a:solidFill>
                <a:srgbClr val="000000"/>
              </a:solidFill>
              <a:latin typeface="Times New Roman" pitchFamily="1" charset="0"/>
            </a:endParaRPr>
          </a:p>
          <a:p>
            <a:pPr marL="342900" indent="-342900" algn="just">
              <a:lnSpc>
                <a:spcPct val="90000"/>
              </a:lnSpc>
              <a:spcAft>
                <a:spcPct val="50000"/>
              </a:spcAft>
              <a:buFontTx/>
              <a:buChar char="•"/>
            </a:pPr>
            <a:r>
              <a:rPr lang="en-US" sz="2400" b="0" dirty="0">
                <a:solidFill>
                  <a:srgbClr val="000000"/>
                </a:solidFill>
                <a:latin typeface="Times New Roman" pitchFamily="1" charset="0"/>
              </a:rPr>
              <a:t>As you will discover when you have a chance to look more closely at the internal structure of memory, strings are stored internally as a sequence of characters in sequential memory addresses.</a:t>
            </a:r>
          </a:p>
          <a:p>
            <a:pPr marL="342900" indent="-342900" algn="just">
              <a:lnSpc>
                <a:spcPct val="90000"/>
              </a:lnSpc>
              <a:spcAft>
                <a:spcPct val="50000"/>
              </a:spcAft>
              <a:buFontTx/>
              <a:buChar char="•"/>
            </a:pPr>
            <a:r>
              <a:rPr lang="en-US" sz="2400" b="0" dirty="0">
                <a:solidFill>
                  <a:srgbClr val="000000"/>
                </a:solidFill>
                <a:latin typeface="Times New Roman" pitchFamily="1" charset="0"/>
              </a:rPr>
              <a:t>The internal representation, however, is really just an implementation detail.  For most applications, it is best to think of a string as an abstract conceptual unit rather than as the characters it contains.</a:t>
            </a:r>
          </a:p>
          <a:p>
            <a:pPr marL="342900" indent="-342900" algn="just">
              <a:lnSpc>
                <a:spcPct val="90000"/>
              </a:lnSpc>
              <a:spcAft>
                <a:spcPct val="50000"/>
              </a:spcAft>
              <a:buFontTx/>
              <a:buChar char="•"/>
            </a:pPr>
            <a:r>
              <a:rPr lang="en-US" sz="2400" b="0" dirty="0">
                <a:solidFill>
                  <a:srgbClr val="000000"/>
                </a:solidFill>
                <a:latin typeface="Times New Roman" pitchFamily="1" charset="0"/>
              </a:rPr>
              <a:t>JavaScript emphasizes the abstract view by defining a built-in string type that defines high-level operations on string values.</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56</a:t>
            </a:fld>
            <a:endParaRPr lang="en-US"/>
          </a:p>
        </p:txBody>
      </p:sp>
    </p:spTree>
    <p:extLst>
      <p:ext uri="{BB962C8B-B14F-4D97-AF65-F5344CB8AC3E}">
        <p14:creationId xmlns:p14="http://schemas.microsoft.com/office/powerpoint/2010/main" val="567675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76200"/>
            <a:ext cx="9144000" cy="1143000"/>
          </a:xfrm>
          <a:noFill/>
        </p:spPr>
        <p:txBody>
          <a:bodyPr/>
          <a:lstStyle/>
          <a:p>
            <a:r>
              <a:rPr lang="en-US" sz="4000">
                <a:solidFill>
                  <a:srgbClr val="FF0000"/>
                </a:solidFill>
              </a:rPr>
              <a:t>Using Methods in the </a:t>
            </a:r>
            <a:r>
              <a:rPr lang="en-US" sz="3600" b="1">
                <a:solidFill>
                  <a:srgbClr val="FF0000"/>
                </a:solidFill>
                <a:latin typeface="Courier New" pitchFamily="1" charset="0"/>
              </a:rPr>
              <a:t>String</a:t>
            </a:r>
            <a:r>
              <a:rPr lang="en-US" sz="4000">
                <a:solidFill>
                  <a:srgbClr val="FF0000"/>
                </a:solidFill>
              </a:rPr>
              <a:t> Class</a:t>
            </a:r>
            <a:endParaRPr lang="en-US">
              <a:solidFill>
                <a:srgbClr val="FF0000"/>
              </a:solidFill>
            </a:endParaRPr>
          </a:p>
        </p:txBody>
      </p:sp>
      <p:sp>
        <p:nvSpPr>
          <p:cNvPr id="45059" name="Rectangle 3"/>
          <p:cNvSpPr>
            <a:spLocks noChangeArrowheads="1"/>
          </p:cNvSpPr>
          <p:nvPr/>
        </p:nvSpPr>
        <p:spPr bwMode="auto">
          <a:xfrm>
            <a:off x="482600" y="1155700"/>
            <a:ext cx="8128000" cy="53975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JavaScript defines many useful methods that operate on strings.  Before trying to use those methods individually, it is important to understand how those methods work at a more general level.</a:t>
            </a:r>
          </a:p>
          <a:p>
            <a:pPr marL="342900" indent="-342900" algn="just">
              <a:lnSpc>
                <a:spcPct val="90000"/>
              </a:lnSpc>
              <a:spcAft>
                <a:spcPct val="50000"/>
              </a:spcAft>
              <a:buFontTx/>
              <a:buChar char="•"/>
            </a:pPr>
            <a:r>
              <a:rPr lang="en-US" sz="2400" b="0" dirty="0">
                <a:solidFill>
                  <a:schemeClr val="tx1"/>
                </a:solidFill>
              </a:rPr>
              <a:t>Because strings are objects, JavaScript uses the receiver syntax to call string methods.  Thus, if </a:t>
            </a:r>
            <a:r>
              <a:rPr lang="en-US" sz="2000" dirty="0" err="1">
                <a:solidFill>
                  <a:schemeClr val="tx1"/>
                </a:solidFill>
                <a:latin typeface="Courier New"/>
                <a:cs typeface="Courier New"/>
              </a:rPr>
              <a:t>str</a:t>
            </a:r>
            <a:r>
              <a:rPr lang="en-US" sz="2400" b="0" dirty="0">
                <a:solidFill>
                  <a:schemeClr val="tx1"/>
                </a:solidFill>
              </a:rPr>
              <a:t> is a string, you would apply the method </a:t>
            </a:r>
            <a:r>
              <a:rPr lang="en-US" sz="2000" b="0" i="1" dirty="0">
                <a:solidFill>
                  <a:schemeClr val="tx1"/>
                </a:solidFill>
              </a:rPr>
              <a:t>name</a:t>
            </a:r>
            <a:r>
              <a:rPr lang="en-US" sz="2000" b="0" dirty="0">
                <a:solidFill>
                  <a:schemeClr val="tx1"/>
                </a:solidFill>
              </a:rPr>
              <a:t> </a:t>
            </a:r>
            <a:r>
              <a:rPr lang="en-US" sz="2400" b="0" dirty="0">
                <a:solidFill>
                  <a:schemeClr val="tx1"/>
                </a:solidFill>
              </a:rPr>
              <a:t>using </a:t>
            </a:r>
            <a:r>
              <a:rPr lang="en-US" sz="2000" dirty="0" err="1">
                <a:solidFill>
                  <a:schemeClr val="tx1"/>
                </a:solidFill>
                <a:latin typeface="Courier New"/>
                <a:cs typeface="Courier New"/>
              </a:rPr>
              <a:t>str.</a:t>
            </a:r>
            <a:r>
              <a:rPr lang="en-US" sz="2000" b="0" i="1" dirty="0" err="1">
                <a:solidFill>
                  <a:schemeClr val="tx1"/>
                </a:solidFill>
              </a:rPr>
              <a:t>name</a:t>
            </a:r>
            <a:r>
              <a:rPr lang="en-US" sz="2000" dirty="0" err="1">
                <a:solidFill>
                  <a:schemeClr val="tx1"/>
                </a:solidFill>
                <a:latin typeface="Courier New"/>
                <a:cs typeface="Courier New"/>
              </a:rPr>
              <a:t>(</a:t>
            </a:r>
            <a:r>
              <a:rPr lang="en-US" sz="2000" b="0" i="1" dirty="0" err="1">
                <a:solidFill>
                  <a:schemeClr val="tx1"/>
                </a:solidFill>
              </a:rPr>
              <a:t>arguments</a:t>
            </a:r>
            <a:r>
              <a:rPr lang="en-US" sz="2000" dirty="0">
                <a:solidFill>
                  <a:schemeClr val="tx1"/>
                </a:solidFill>
                <a:latin typeface="Courier New"/>
                <a:cs typeface="Courier New"/>
              </a:rPr>
              <a:t>)</a:t>
            </a:r>
            <a:r>
              <a:rPr lang="en-US" sz="2400" b="0" dirty="0">
                <a:solidFill>
                  <a:schemeClr val="tx1"/>
                </a:solidFill>
              </a:rPr>
              <a:t>.</a:t>
            </a:r>
          </a:p>
          <a:p>
            <a:pPr marL="342900" indent="-342900" algn="just">
              <a:lnSpc>
                <a:spcPct val="90000"/>
              </a:lnSpc>
              <a:spcAft>
                <a:spcPct val="50000"/>
              </a:spcAft>
              <a:buFontTx/>
              <a:buChar char="•"/>
            </a:pPr>
            <a:r>
              <a:rPr lang="en-US" sz="2400" b="0" dirty="0">
                <a:solidFill>
                  <a:schemeClr val="tx1"/>
                </a:solidFill>
              </a:rPr>
              <a:t>None of the methods in JavaScript’s </a:t>
            </a:r>
            <a:r>
              <a:rPr lang="en-US" sz="2000" dirty="0">
                <a:solidFill>
                  <a:schemeClr val="tx1"/>
                </a:solidFill>
                <a:latin typeface="Courier New" pitchFamily="1" charset="0"/>
              </a:rPr>
              <a:t>String</a:t>
            </a:r>
            <a:r>
              <a:rPr lang="en-US" sz="2400" b="0" dirty="0">
                <a:solidFill>
                  <a:schemeClr val="tx1"/>
                </a:solidFill>
              </a:rPr>
              <a:t> class change the value of the string used as the receiver.  What happens instead is that these methods </a:t>
            </a:r>
            <a:r>
              <a:rPr lang="en-US" sz="2400" i="1" dirty="0">
                <a:solidFill>
                  <a:schemeClr val="tx1"/>
                </a:solidFill>
              </a:rPr>
              <a:t>return</a:t>
            </a:r>
            <a:r>
              <a:rPr lang="en-US" sz="2400" b="0" dirty="0">
                <a:solidFill>
                  <a:schemeClr val="tx1"/>
                </a:solidFill>
              </a:rPr>
              <a:t> a new string on which the desired changes have been performed.</a:t>
            </a:r>
          </a:p>
          <a:p>
            <a:pPr marL="342900" indent="-342900" algn="just">
              <a:lnSpc>
                <a:spcPct val="90000"/>
              </a:lnSpc>
              <a:spcAft>
                <a:spcPct val="50000"/>
              </a:spcAft>
              <a:buFontTx/>
              <a:buChar char="•"/>
            </a:pPr>
            <a:r>
              <a:rPr lang="en-US" sz="2400" b="0" dirty="0">
                <a:solidFill>
                  <a:schemeClr val="tx1"/>
                </a:solidFill>
              </a:rPr>
              <a:t>Classes that prohibit clients from changing an object’s state are said to be </a:t>
            </a:r>
            <a:r>
              <a:rPr lang="en-US" sz="2400" i="1" dirty="0">
                <a:solidFill>
                  <a:srgbClr val="C00000"/>
                </a:solidFill>
              </a:rPr>
              <a:t>immutable</a:t>
            </a:r>
            <a:r>
              <a:rPr lang="en-US" sz="2400" b="0" i="1" dirty="0">
                <a:solidFill>
                  <a:schemeClr val="tx1"/>
                </a:solidFill>
              </a:rPr>
              <a:t>.</a:t>
            </a:r>
            <a:r>
              <a:rPr lang="en-US" sz="2400" b="0" dirty="0">
                <a:solidFill>
                  <a:schemeClr val="tx1"/>
                </a:solidFill>
              </a:rPr>
              <a:t>  Immutable classes have many advantages and play an important role in programming.</a:t>
            </a:r>
          </a:p>
          <a:p>
            <a:pPr marL="342900" indent="-342900" algn="just">
              <a:lnSpc>
                <a:spcPct val="90000"/>
              </a:lnSpc>
              <a:spcAft>
                <a:spcPct val="50000"/>
              </a:spcAft>
              <a:buFontTx/>
              <a:buChar char="•"/>
            </a:pPr>
            <a:endParaRPr lang="en-US" sz="2400" b="0" dirty="0">
              <a:solidFill>
                <a:schemeClr val="tx1"/>
              </a:solidFill>
            </a:endParaRP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57</a:t>
            </a:fld>
            <a:endParaRPr lang="en-US"/>
          </a:p>
        </p:txBody>
      </p:sp>
    </p:spTree>
    <p:extLst>
      <p:ext uri="{BB962C8B-B14F-4D97-AF65-F5344CB8AC3E}">
        <p14:creationId xmlns:p14="http://schemas.microsoft.com/office/powerpoint/2010/main" val="13857313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76200"/>
            <a:ext cx="9144000" cy="1143000"/>
          </a:xfrm>
          <a:noFill/>
        </p:spPr>
        <p:txBody>
          <a:bodyPr/>
          <a:lstStyle/>
          <a:p>
            <a:r>
              <a:rPr lang="en-US" sz="4000" dirty="0">
                <a:solidFill>
                  <a:srgbClr val="FF0000"/>
                </a:solidFill>
              </a:rPr>
              <a:t>Selecting Characters from a String</a:t>
            </a:r>
            <a:endParaRPr lang="en-US" dirty="0">
              <a:solidFill>
                <a:srgbClr val="FF0000"/>
              </a:solidFill>
            </a:endParaRPr>
          </a:p>
        </p:txBody>
      </p:sp>
      <p:sp>
        <p:nvSpPr>
          <p:cNvPr id="49155" name="Rectangle 3"/>
          <p:cNvSpPr>
            <a:spLocks noChangeArrowheads="1"/>
          </p:cNvSpPr>
          <p:nvPr/>
        </p:nvSpPr>
        <p:spPr bwMode="auto">
          <a:xfrm>
            <a:off x="482600" y="1155700"/>
            <a:ext cx="8128000" cy="5207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Conceptually, a string is an ordered collection of characters.</a:t>
            </a:r>
          </a:p>
        </p:txBody>
      </p:sp>
      <p:grpSp>
        <p:nvGrpSpPr>
          <p:cNvPr id="2" name="Group 4"/>
          <p:cNvGrpSpPr>
            <a:grpSpLocks/>
          </p:cNvGrpSpPr>
          <p:nvPr/>
        </p:nvGrpSpPr>
        <p:grpSpPr bwMode="auto">
          <a:xfrm>
            <a:off x="482600" y="1686466"/>
            <a:ext cx="8131175" cy="2232027"/>
            <a:chOff x="304" y="1010"/>
            <a:chExt cx="5122" cy="1406"/>
          </a:xfrm>
        </p:grpSpPr>
        <p:sp>
          <p:nvSpPr>
            <p:cNvPr id="49162" name="Rectangle 5"/>
            <p:cNvSpPr>
              <a:spLocks noChangeArrowheads="1"/>
            </p:cNvSpPr>
            <p:nvPr/>
          </p:nvSpPr>
          <p:spPr bwMode="auto">
            <a:xfrm>
              <a:off x="304" y="1010"/>
              <a:ext cx="5122" cy="88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In JavaScript, the character positions in a string are identified by an </a:t>
              </a:r>
              <a:r>
                <a:rPr lang="en-US" sz="2400" i="1" dirty="0">
                  <a:solidFill>
                    <a:schemeClr val="tx1"/>
                  </a:solidFill>
                </a:rPr>
                <a:t>index</a:t>
              </a:r>
              <a:r>
                <a:rPr lang="en-US" sz="2400" b="0" dirty="0">
                  <a:solidFill>
                    <a:schemeClr val="tx1"/>
                  </a:solidFill>
                </a:rPr>
                <a:t> that begins at 0 and extends up to one less than the length of the string.  For example, the characters in the string </a:t>
              </a:r>
              <a:r>
                <a:rPr lang="en-US" sz="2000" dirty="0">
                  <a:solidFill>
                    <a:schemeClr val="tx1"/>
                  </a:solidFill>
                  <a:latin typeface="Courier New" pitchFamily="1" charset="0"/>
                </a:rPr>
                <a:t>"hello,</a:t>
              </a:r>
              <a:r>
                <a:rPr lang="en-US" sz="2000" b="0" dirty="0">
                  <a:solidFill>
                    <a:schemeClr val="tx1"/>
                  </a:solidFill>
                </a:rPr>
                <a:t> </a:t>
              </a:r>
              <a:r>
                <a:rPr lang="en-US" sz="2000" dirty="0">
                  <a:solidFill>
                    <a:schemeClr val="tx1"/>
                  </a:solidFill>
                  <a:latin typeface="Courier New" pitchFamily="1" charset="0"/>
                </a:rPr>
                <a:t>world"</a:t>
              </a:r>
              <a:r>
                <a:rPr lang="en-US" sz="2400" b="0" dirty="0">
                  <a:solidFill>
                    <a:schemeClr val="tx1"/>
                  </a:solidFill>
                </a:rPr>
                <a:t> are arranged like this:</a:t>
              </a:r>
            </a:p>
          </p:txBody>
        </p:sp>
        <p:sp>
          <p:nvSpPr>
            <p:cNvPr id="49163" name="Rectangle 6"/>
            <p:cNvSpPr>
              <a:spLocks noChangeArrowheads="1"/>
            </p:cNvSpPr>
            <p:nvPr/>
          </p:nvSpPr>
          <p:spPr bwMode="auto">
            <a:xfrm>
              <a:off x="1208"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h</a:t>
              </a:r>
              <a:endParaRPr lang="en-US" sz="1600" b="0">
                <a:solidFill>
                  <a:schemeClr val="tx1"/>
                </a:solidFill>
              </a:endParaRPr>
            </a:p>
          </p:txBody>
        </p:sp>
        <p:sp>
          <p:nvSpPr>
            <p:cNvPr id="49164" name="Text Box 7"/>
            <p:cNvSpPr txBox="1">
              <a:spLocks noChangeArrowheads="1"/>
            </p:cNvSpPr>
            <p:nvPr/>
          </p:nvSpPr>
          <p:spPr bwMode="auto">
            <a:xfrm>
              <a:off x="1205"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0</a:t>
              </a:r>
            </a:p>
          </p:txBody>
        </p:sp>
        <p:sp>
          <p:nvSpPr>
            <p:cNvPr id="49165" name="Rectangle 8"/>
            <p:cNvSpPr>
              <a:spLocks noChangeArrowheads="1"/>
            </p:cNvSpPr>
            <p:nvPr/>
          </p:nvSpPr>
          <p:spPr bwMode="auto">
            <a:xfrm>
              <a:off x="1496"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e</a:t>
              </a:r>
              <a:endParaRPr lang="en-US" sz="1600" b="0">
                <a:solidFill>
                  <a:schemeClr val="tx1"/>
                </a:solidFill>
              </a:endParaRPr>
            </a:p>
          </p:txBody>
        </p:sp>
        <p:sp>
          <p:nvSpPr>
            <p:cNvPr id="49166" name="Text Box 9"/>
            <p:cNvSpPr txBox="1">
              <a:spLocks noChangeArrowheads="1"/>
            </p:cNvSpPr>
            <p:nvPr/>
          </p:nvSpPr>
          <p:spPr bwMode="auto">
            <a:xfrm>
              <a:off x="1493"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1</a:t>
              </a:r>
            </a:p>
          </p:txBody>
        </p:sp>
        <p:sp>
          <p:nvSpPr>
            <p:cNvPr id="49167" name="Rectangle 10"/>
            <p:cNvSpPr>
              <a:spLocks noChangeArrowheads="1"/>
            </p:cNvSpPr>
            <p:nvPr/>
          </p:nvSpPr>
          <p:spPr bwMode="auto">
            <a:xfrm>
              <a:off x="1784"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l</a:t>
              </a:r>
              <a:endParaRPr lang="en-US" sz="1600" b="0">
                <a:solidFill>
                  <a:schemeClr val="tx1"/>
                </a:solidFill>
              </a:endParaRPr>
            </a:p>
          </p:txBody>
        </p:sp>
        <p:sp>
          <p:nvSpPr>
            <p:cNvPr id="49168" name="Text Box 11"/>
            <p:cNvSpPr txBox="1">
              <a:spLocks noChangeArrowheads="1"/>
            </p:cNvSpPr>
            <p:nvPr/>
          </p:nvSpPr>
          <p:spPr bwMode="auto">
            <a:xfrm>
              <a:off x="1781"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2</a:t>
              </a:r>
            </a:p>
          </p:txBody>
        </p:sp>
        <p:sp>
          <p:nvSpPr>
            <p:cNvPr id="49169" name="Rectangle 12"/>
            <p:cNvSpPr>
              <a:spLocks noChangeArrowheads="1"/>
            </p:cNvSpPr>
            <p:nvPr/>
          </p:nvSpPr>
          <p:spPr bwMode="auto">
            <a:xfrm>
              <a:off x="2072"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l</a:t>
              </a:r>
              <a:endParaRPr lang="en-US" sz="1600" b="0">
                <a:solidFill>
                  <a:schemeClr val="tx1"/>
                </a:solidFill>
              </a:endParaRPr>
            </a:p>
          </p:txBody>
        </p:sp>
        <p:sp>
          <p:nvSpPr>
            <p:cNvPr id="49170" name="Text Box 13"/>
            <p:cNvSpPr txBox="1">
              <a:spLocks noChangeArrowheads="1"/>
            </p:cNvSpPr>
            <p:nvPr/>
          </p:nvSpPr>
          <p:spPr bwMode="auto">
            <a:xfrm>
              <a:off x="2069"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3</a:t>
              </a:r>
            </a:p>
          </p:txBody>
        </p:sp>
        <p:sp>
          <p:nvSpPr>
            <p:cNvPr id="49171" name="Rectangle 14"/>
            <p:cNvSpPr>
              <a:spLocks noChangeArrowheads="1"/>
            </p:cNvSpPr>
            <p:nvPr/>
          </p:nvSpPr>
          <p:spPr bwMode="auto">
            <a:xfrm>
              <a:off x="2360"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o</a:t>
              </a:r>
              <a:endParaRPr lang="en-US" sz="1600" b="0">
                <a:solidFill>
                  <a:schemeClr val="tx1"/>
                </a:solidFill>
              </a:endParaRPr>
            </a:p>
          </p:txBody>
        </p:sp>
        <p:sp>
          <p:nvSpPr>
            <p:cNvPr id="49172" name="Text Box 15"/>
            <p:cNvSpPr txBox="1">
              <a:spLocks noChangeArrowheads="1"/>
            </p:cNvSpPr>
            <p:nvPr/>
          </p:nvSpPr>
          <p:spPr bwMode="auto">
            <a:xfrm>
              <a:off x="2357"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4</a:t>
              </a:r>
            </a:p>
          </p:txBody>
        </p:sp>
        <p:sp>
          <p:nvSpPr>
            <p:cNvPr id="49173" name="Rectangle 16"/>
            <p:cNvSpPr>
              <a:spLocks noChangeArrowheads="1"/>
            </p:cNvSpPr>
            <p:nvPr/>
          </p:nvSpPr>
          <p:spPr bwMode="auto">
            <a:xfrm>
              <a:off x="2648"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a:t>
              </a:r>
              <a:endParaRPr lang="en-US" sz="1600" b="0">
                <a:solidFill>
                  <a:schemeClr val="tx1"/>
                </a:solidFill>
              </a:endParaRPr>
            </a:p>
          </p:txBody>
        </p:sp>
        <p:sp>
          <p:nvSpPr>
            <p:cNvPr id="49174" name="Text Box 17"/>
            <p:cNvSpPr txBox="1">
              <a:spLocks noChangeArrowheads="1"/>
            </p:cNvSpPr>
            <p:nvPr/>
          </p:nvSpPr>
          <p:spPr bwMode="auto">
            <a:xfrm>
              <a:off x="2645"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5</a:t>
              </a:r>
            </a:p>
          </p:txBody>
        </p:sp>
        <p:sp>
          <p:nvSpPr>
            <p:cNvPr id="49175" name="Rectangle 18"/>
            <p:cNvSpPr>
              <a:spLocks noChangeArrowheads="1"/>
            </p:cNvSpPr>
            <p:nvPr/>
          </p:nvSpPr>
          <p:spPr bwMode="auto">
            <a:xfrm>
              <a:off x="2936"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 </a:t>
              </a:r>
              <a:endParaRPr lang="en-US" sz="1600" b="0">
                <a:solidFill>
                  <a:schemeClr val="tx1"/>
                </a:solidFill>
              </a:endParaRPr>
            </a:p>
          </p:txBody>
        </p:sp>
        <p:sp>
          <p:nvSpPr>
            <p:cNvPr id="49176" name="Text Box 19"/>
            <p:cNvSpPr txBox="1">
              <a:spLocks noChangeArrowheads="1"/>
            </p:cNvSpPr>
            <p:nvPr/>
          </p:nvSpPr>
          <p:spPr bwMode="auto">
            <a:xfrm>
              <a:off x="2933"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6</a:t>
              </a:r>
            </a:p>
          </p:txBody>
        </p:sp>
        <p:sp>
          <p:nvSpPr>
            <p:cNvPr id="49177" name="Rectangle 20"/>
            <p:cNvSpPr>
              <a:spLocks noChangeArrowheads="1"/>
            </p:cNvSpPr>
            <p:nvPr/>
          </p:nvSpPr>
          <p:spPr bwMode="auto">
            <a:xfrm>
              <a:off x="3224"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w</a:t>
              </a:r>
              <a:endParaRPr lang="en-US" sz="1600" b="0">
                <a:solidFill>
                  <a:schemeClr val="tx1"/>
                </a:solidFill>
              </a:endParaRPr>
            </a:p>
          </p:txBody>
        </p:sp>
        <p:sp>
          <p:nvSpPr>
            <p:cNvPr id="49178" name="Text Box 21"/>
            <p:cNvSpPr txBox="1">
              <a:spLocks noChangeArrowheads="1"/>
            </p:cNvSpPr>
            <p:nvPr/>
          </p:nvSpPr>
          <p:spPr bwMode="auto">
            <a:xfrm>
              <a:off x="3221"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7</a:t>
              </a:r>
            </a:p>
          </p:txBody>
        </p:sp>
        <p:sp>
          <p:nvSpPr>
            <p:cNvPr id="49179" name="Rectangle 22"/>
            <p:cNvSpPr>
              <a:spLocks noChangeArrowheads="1"/>
            </p:cNvSpPr>
            <p:nvPr/>
          </p:nvSpPr>
          <p:spPr bwMode="auto">
            <a:xfrm>
              <a:off x="3512"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o</a:t>
              </a:r>
              <a:endParaRPr lang="en-US" sz="1600" b="0">
                <a:solidFill>
                  <a:schemeClr val="tx1"/>
                </a:solidFill>
              </a:endParaRPr>
            </a:p>
          </p:txBody>
        </p:sp>
        <p:sp>
          <p:nvSpPr>
            <p:cNvPr id="49180" name="Text Box 23"/>
            <p:cNvSpPr txBox="1">
              <a:spLocks noChangeArrowheads="1"/>
            </p:cNvSpPr>
            <p:nvPr/>
          </p:nvSpPr>
          <p:spPr bwMode="auto">
            <a:xfrm>
              <a:off x="3509"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8</a:t>
              </a:r>
            </a:p>
          </p:txBody>
        </p:sp>
        <p:sp>
          <p:nvSpPr>
            <p:cNvPr id="49181" name="Rectangle 24"/>
            <p:cNvSpPr>
              <a:spLocks noChangeArrowheads="1"/>
            </p:cNvSpPr>
            <p:nvPr/>
          </p:nvSpPr>
          <p:spPr bwMode="auto">
            <a:xfrm>
              <a:off x="3800"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r</a:t>
              </a:r>
              <a:endParaRPr lang="en-US" sz="1600" b="0">
                <a:solidFill>
                  <a:schemeClr val="tx1"/>
                </a:solidFill>
              </a:endParaRPr>
            </a:p>
          </p:txBody>
        </p:sp>
        <p:sp>
          <p:nvSpPr>
            <p:cNvPr id="49182" name="Text Box 25"/>
            <p:cNvSpPr txBox="1">
              <a:spLocks noChangeArrowheads="1"/>
            </p:cNvSpPr>
            <p:nvPr/>
          </p:nvSpPr>
          <p:spPr bwMode="auto">
            <a:xfrm>
              <a:off x="3797"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9</a:t>
              </a:r>
            </a:p>
          </p:txBody>
        </p:sp>
        <p:sp>
          <p:nvSpPr>
            <p:cNvPr id="49183" name="Rectangle 26"/>
            <p:cNvSpPr>
              <a:spLocks noChangeArrowheads="1"/>
            </p:cNvSpPr>
            <p:nvPr/>
          </p:nvSpPr>
          <p:spPr bwMode="auto">
            <a:xfrm>
              <a:off x="4088"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l</a:t>
              </a:r>
              <a:endParaRPr lang="en-US" sz="1600" b="0">
                <a:solidFill>
                  <a:schemeClr val="tx1"/>
                </a:solidFill>
              </a:endParaRPr>
            </a:p>
          </p:txBody>
        </p:sp>
        <p:sp>
          <p:nvSpPr>
            <p:cNvPr id="49184" name="Text Box 27"/>
            <p:cNvSpPr txBox="1">
              <a:spLocks noChangeArrowheads="1"/>
            </p:cNvSpPr>
            <p:nvPr/>
          </p:nvSpPr>
          <p:spPr bwMode="auto">
            <a:xfrm>
              <a:off x="4085"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10</a:t>
              </a:r>
            </a:p>
          </p:txBody>
        </p:sp>
        <p:sp>
          <p:nvSpPr>
            <p:cNvPr id="49185" name="Rectangle 28"/>
            <p:cNvSpPr>
              <a:spLocks noChangeArrowheads="1"/>
            </p:cNvSpPr>
            <p:nvPr/>
          </p:nvSpPr>
          <p:spPr bwMode="auto">
            <a:xfrm>
              <a:off x="4376" y="1987"/>
              <a:ext cx="288"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lnSpc>
                  <a:spcPct val="90000"/>
                </a:lnSpc>
              </a:pPr>
              <a:r>
                <a:rPr lang="en-US" sz="2000">
                  <a:solidFill>
                    <a:schemeClr val="tx1"/>
                  </a:solidFill>
                  <a:latin typeface="Courier New" pitchFamily="1" charset="0"/>
                </a:rPr>
                <a:t>d</a:t>
              </a:r>
              <a:endParaRPr lang="en-US" sz="1600" b="0">
                <a:solidFill>
                  <a:schemeClr val="tx1"/>
                </a:solidFill>
              </a:endParaRPr>
            </a:p>
          </p:txBody>
        </p:sp>
        <p:sp>
          <p:nvSpPr>
            <p:cNvPr id="49186" name="Text Box 29"/>
            <p:cNvSpPr txBox="1">
              <a:spLocks noChangeArrowheads="1"/>
            </p:cNvSpPr>
            <p:nvPr/>
          </p:nvSpPr>
          <p:spPr bwMode="auto">
            <a:xfrm>
              <a:off x="4373" y="2251"/>
              <a:ext cx="283" cy="165"/>
            </a:xfrm>
            <a:prstGeom prst="rect">
              <a:avLst/>
            </a:prstGeom>
            <a:noFill/>
            <a:ln w="9525">
              <a:noFill/>
              <a:miter lim="800000"/>
              <a:headEnd/>
              <a:tailEnd/>
            </a:ln>
          </p:spPr>
          <p:txBody>
            <a:bodyPr>
              <a:prstTxWarp prst="textNoShape">
                <a:avLst/>
              </a:prstTxWarp>
              <a:spAutoFit/>
            </a:bodyPr>
            <a:lstStyle/>
            <a:p>
              <a:pPr algn="ctr">
                <a:lnSpc>
                  <a:spcPct val="90000"/>
                </a:lnSpc>
                <a:spcBef>
                  <a:spcPct val="50000"/>
                </a:spcBef>
              </a:pPr>
              <a:r>
                <a:rPr lang="en-US" sz="1200" b="0">
                  <a:solidFill>
                    <a:schemeClr val="tx1"/>
                  </a:solidFill>
                </a:rPr>
                <a:t>11</a:t>
              </a:r>
            </a:p>
          </p:txBody>
        </p:sp>
      </p:grpSp>
      <p:sp>
        <p:nvSpPr>
          <p:cNvPr id="823326" name="Rectangle 30"/>
          <p:cNvSpPr>
            <a:spLocks noChangeArrowheads="1"/>
          </p:cNvSpPr>
          <p:nvPr/>
        </p:nvSpPr>
        <p:spPr bwMode="auto">
          <a:xfrm>
            <a:off x="482600" y="3935340"/>
            <a:ext cx="8128000" cy="117006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You can obtain the number of characters by checking the </a:t>
            </a:r>
            <a:r>
              <a:rPr lang="en-US" sz="2000" dirty="0">
                <a:solidFill>
                  <a:schemeClr val="tx1"/>
                </a:solidFill>
                <a:latin typeface="Courier New" pitchFamily="1" charset="0"/>
              </a:rPr>
              <a:t>length</a:t>
            </a:r>
            <a:r>
              <a:rPr lang="en-US" sz="2400" b="0" dirty="0">
                <a:solidFill>
                  <a:schemeClr val="tx1"/>
                </a:solidFill>
                <a:latin typeface="Times New Roman"/>
                <a:cs typeface="Times New Roman"/>
              </a:rPr>
              <a:t> property, as in </a:t>
            </a:r>
            <a:r>
              <a:rPr lang="en-US" sz="2000" dirty="0" err="1">
                <a:solidFill>
                  <a:schemeClr val="tx1"/>
                </a:solidFill>
                <a:latin typeface="Courier New"/>
                <a:cs typeface="Courier New"/>
              </a:rPr>
              <a:t>str.length</a:t>
            </a:r>
            <a:r>
              <a:rPr lang="en-US" sz="2400" b="0" dirty="0">
                <a:solidFill>
                  <a:schemeClr val="tx1"/>
                </a:solidFill>
                <a:latin typeface="Times New Roman"/>
                <a:cs typeface="Times New Roman"/>
              </a:rPr>
              <a:t>.</a:t>
            </a:r>
            <a:endParaRPr lang="en-US" sz="2400" b="0" dirty="0">
              <a:solidFill>
                <a:schemeClr val="tx1"/>
              </a:solidFill>
            </a:endParaRPr>
          </a:p>
        </p:txBody>
      </p:sp>
      <p:grpSp>
        <p:nvGrpSpPr>
          <p:cNvPr id="3" name="Group 31"/>
          <p:cNvGrpSpPr>
            <a:grpSpLocks/>
          </p:cNvGrpSpPr>
          <p:nvPr/>
        </p:nvGrpSpPr>
        <p:grpSpPr bwMode="auto">
          <a:xfrm>
            <a:off x="482600" y="4787900"/>
            <a:ext cx="8131175" cy="1765300"/>
            <a:chOff x="304" y="2776"/>
            <a:chExt cx="5122" cy="1112"/>
          </a:xfrm>
        </p:grpSpPr>
        <p:sp>
          <p:nvSpPr>
            <p:cNvPr id="49159" name="Rectangle 32"/>
            <p:cNvSpPr>
              <a:spLocks noChangeArrowheads="1"/>
            </p:cNvSpPr>
            <p:nvPr/>
          </p:nvSpPr>
          <p:spPr bwMode="auto">
            <a:xfrm>
              <a:off x="304" y="2776"/>
              <a:ext cx="5122" cy="48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20000"/>
                </a:spcAft>
                <a:buFontTx/>
                <a:buChar char="•"/>
              </a:pPr>
              <a:r>
                <a:rPr lang="en-US" sz="2400" b="0" dirty="0">
                  <a:solidFill>
                    <a:schemeClr val="tx1"/>
                  </a:solidFill>
                </a:rPr>
                <a:t>You can select an individual character by calling </a:t>
              </a:r>
              <a:r>
                <a:rPr lang="en-US" sz="2000" dirty="0" err="1">
                  <a:solidFill>
                    <a:schemeClr val="tx1"/>
                  </a:solidFill>
                  <a:latin typeface="Courier New" pitchFamily="1" charset="0"/>
                </a:rPr>
                <a:t>charAt(</a:t>
              </a:r>
              <a:r>
                <a:rPr lang="en-US" sz="2000" b="0" i="1" dirty="0" err="1">
                  <a:solidFill>
                    <a:schemeClr val="tx1"/>
                  </a:solidFill>
                </a:rPr>
                <a:t>k</a:t>
              </a:r>
              <a:r>
                <a:rPr lang="en-US" sz="2000" dirty="0">
                  <a:solidFill>
                    <a:schemeClr val="tx1"/>
                  </a:solidFill>
                  <a:latin typeface="Courier New" pitchFamily="1" charset="0"/>
                </a:rPr>
                <a:t>)</a:t>
              </a:r>
              <a:r>
                <a:rPr lang="en-US" sz="2400" b="0" dirty="0">
                  <a:solidFill>
                    <a:schemeClr val="tx1"/>
                  </a:solidFill>
                </a:rPr>
                <a:t>, where </a:t>
              </a:r>
              <a:r>
                <a:rPr lang="en-US" sz="2400" b="0" i="1" dirty="0" err="1">
                  <a:solidFill>
                    <a:schemeClr val="tx1"/>
                  </a:solidFill>
                </a:rPr>
                <a:t>k</a:t>
              </a:r>
              <a:r>
                <a:rPr lang="en-US" sz="2400" b="0" dirty="0">
                  <a:solidFill>
                    <a:schemeClr val="tx1"/>
                  </a:solidFill>
                </a:rPr>
                <a:t> is the index of the desired character.  The expression  </a:t>
              </a:r>
            </a:p>
          </p:txBody>
        </p:sp>
        <p:sp>
          <p:nvSpPr>
            <p:cNvPr id="49160" name="Rectangle 33"/>
            <p:cNvSpPr>
              <a:spLocks noChangeArrowheads="1"/>
            </p:cNvSpPr>
            <p:nvPr/>
          </p:nvSpPr>
          <p:spPr bwMode="auto">
            <a:xfrm>
              <a:off x="304" y="3552"/>
              <a:ext cx="5122" cy="336"/>
            </a:xfrm>
            <a:prstGeom prst="rect">
              <a:avLst/>
            </a:prstGeom>
            <a:noFill/>
            <a:ln w="9525">
              <a:noFill/>
              <a:miter lim="800000"/>
              <a:headEnd/>
              <a:tailEnd/>
            </a:ln>
          </p:spPr>
          <p:txBody>
            <a:bodyPr>
              <a:prstTxWarp prst="textNoShape">
                <a:avLst/>
              </a:prstTxWarp>
            </a:bodyPr>
            <a:lstStyle/>
            <a:p>
              <a:pPr marL="342900" algn="just">
                <a:lnSpc>
                  <a:spcPct val="90000"/>
                </a:lnSpc>
                <a:spcAft>
                  <a:spcPct val="50000"/>
                </a:spcAft>
              </a:pPr>
              <a:r>
                <a:rPr lang="en-US" sz="2400" b="0" dirty="0">
                  <a:solidFill>
                    <a:schemeClr val="tx1"/>
                  </a:solidFill>
                </a:rPr>
                <a:t>returns the one-character string </a:t>
              </a:r>
              <a:r>
                <a:rPr lang="en-US" sz="2000" dirty="0">
                  <a:solidFill>
                    <a:schemeClr val="tx1"/>
                  </a:solidFill>
                  <a:latin typeface="Courier New" pitchFamily="1" charset="0"/>
                </a:rPr>
                <a:t>"</a:t>
              </a:r>
              <a:r>
                <a:rPr lang="en-US" sz="2000" dirty="0" err="1">
                  <a:solidFill>
                    <a:schemeClr val="tx1"/>
                  </a:solidFill>
                  <a:latin typeface="Courier New" pitchFamily="1" charset="0"/>
                </a:rPr>
                <a:t>h</a:t>
              </a:r>
              <a:r>
                <a:rPr lang="en-US" sz="2000" dirty="0">
                  <a:solidFill>
                    <a:schemeClr val="tx1"/>
                  </a:solidFill>
                  <a:latin typeface="Courier New" pitchFamily="1" charset="0"/>
                </a:rPr>
                <a:t>"</a:t>
              </a:r>
              <a:r>
                <a:rPr lang="en-US" sz="2400" b="0" dirty="0">
                  <a:solidFill>
                    <a:schemeClr val="tx1"/>
                  </a:solidFill>
                </a:rPr>
                <a:t> that appears at index 0.</a:t>
              </a:r>
            </a:p>
          </p:txBody>
        </p:sp>
        <p:sp>
          <p:nvSpPr>
            <p:cNvPr id="49161" name="Rectangle 34"/>
            <p:cNvSpPr>
              <a:spLocks noChangeArrowheads="1"/>
            </p:cNvSpPr>
            <p:nvPr/>
          </p:nvSpPr>
          <p:spPr bwMode="auto">
            <a:xfrm>
              <a:off x="2160" y="3285"/>
              <a:ext cx="1474" cy="236"/>
            </a:xfrm>
            <a:prstGeom prst="rect">
              <a:avLst/>
            </a:prstGeom>
            <a:noFill/>
            <a:ln w="9525">
              <a:noFill/>
              <a:miter lim="800000"/>
              <a:headEnd/>
              <a:tailEnd/>
            </a:ln>
          </p:spPr>
          <p:txBody>
            <a:bodyPr wrap="none">
              <a:prstTxWarp prst="textNoShape">
                <a:avLst/>
              </a:prstTxWarp>
              <a:spAutoFit/>
            </a:bodyPr>
            <a:lstStyle/>
            <a:p>
              <a:pPr>
                <a:lnSpc>
                  <a:spcPct val="90000"/>
                </a:lnSpc>
              </a:pPr>
              <a:r>
                <a:rPr lang="en-US" sz="2000" dirty="0">
                  <a:solidFill>
                    <a:schemeClr val="tx1"/>
                  </a:solidFill>
                  <a:latin typeface="Courier New" pitchFamily="1" charset="0"/>
                </a:rPr>
                <a:t>str.charAt(0);</a:t>
              </a:r>
            </a:p>
          </p:txBody>
        </p:sp>
      </p:grpSp>
      <p:sp>
        <p:nvSpPr>
          <p:cNvPr id="4" name="Slide Number Placeholder 3"/>
          <p:cNvSpPr>
            <a:spLocks noGrp="1"/>
          </p:cNvSpPr>
          <p:nvPr>
            <p:ph type="sldNum" sz="quarter" idx="12"/>
          </p:nvPr>
        </p:nvSpPr>
        <p:spPr/>
        <p:txBody>
          <a:bodyPr/>
          <a:lstStyle/>
          <a:p>
            <a:pPr>
              <a:defRPr/>
            </a:pPr>
            <a:fld id="{7F4B1FAA-A740-404F-BBC5-7C153B666279}" type="slidenum">
              <a:rPr lang="en-US" smtClean="0"/>
              <a:pPr>
                <a:defRPr/>
              </a:pPr>
              <a:t>58</a:t>
            </a:fld>
            <a:endParaRPr lang="en-US"/>
          </a:p>
        </p:txBody>
      </p:sp>
    </p:spTree>
    <p:extLst>
      <p:ext uri="{BB962C8B-B14F-4D97-AF65-F5344CB8AC3E}">
        <p14:creationId xmlns:p14="http://schemas.microsoft.com/office/powerpoint/2010/main" val="4230257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332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26"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76200"/>
            <a:ext cx="9144000" cy="730624"/>
          </a:xfrm>
          <a:noFill/>
        </p:spPr>
        <p:txBody>
          <a:bodyPr/>
          <a:lstStyle/>
          <a:p>
            <a:r>
              <a:rPr lang="en-US" sz="4000" dirty="0">
                <a:solidFill>
                  <a:srgbClr val="FF0000"/>
                </a:solidFill>
              </a:rPr>
              <a:t>Concatenation</a:t>
            </a:r>
            <a:endParaRPr lang="en-US" dirty="0">
              <a:solidFill>
                <a:srgbClr val="FF0000"/>
              </a:solidFill>
            </a:endParaRPr>
          </a:p>
        </p:txBody>
      </p:sp>
      <p:sp>
        <p:nvSpPr>
          <p:cNvPr id="51203" name="Rectangle 3"/>
          <p:cNvSpPr>
            <a:spLocks noChangeArrowheads="1"/>
          </p:cNvSpPr>
          <p:nvPr/>
        </p:nvSpPr>
        <p:spPr bwMode="auto">
          <a:xfrm>
            <a:off x="482600" y="1155700"/>
            <a:ext cx="8128000" cy="3721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One of the most useful operations available for strings is </a:t>
            </a:r>
            <a:r>
              <a:rPr lang="en-US" sz="2400" i="1" dirty="0">
                <a:solidFill>
                  <a:schemeClr val="tx1"/>
                </a:solidFill>
              </a:rPr>
              <a:t>concatenation</a:t>
            </a:r>
            <a:r>
              <a:rPr lang="en-US" sz="2400" b="0" i="1" dirty="0">
                <a:solidFill>
                  <a:schemeClr val="tx1"/>
                </a:solidFill>
              </a:rPr>
              <a:t>,</a:t>
            </a:r>
            <a:r>
              <a:rPr lang="en-US" sz="2400" b="0" dirty="0">
                <a:solidFill>
                  <a:schemeClr val="tx1"/>
                </a:solidFill>
              </a:rPr>
              <a:t> which consists of combining two strings end to end with no intervening characters.</a:t>
            </a:r>
          </a:p>
          <a:p>
            <a:pPr marL="342900" indent="-342900" algn="just">
              <a:lnSpc>
                <a:spcPct val="90000"/>
              </a:lnSpc>
              <a:spcAft>
                <a:spcPct val="50000"/>
              </a:spcAft>
              <a:buFontTx/>
              <a:buChar char="•"/>
            </a:pPr>
            <a:r>
              <a:rPr lang="en-US" sz="2400" b="0" dirty="0">
                <a:solidFill>
                  <a:schemeClr val="tx1"/>
                </a:solidFill>
              </a:rPr>
              <a:t>As you know from earlier in the quarter, concatenation is built into JavaScript in the form of the </a:t>
            </a:r>
            <a:r>
              <a:rPr lang="en-US" sz="2000" dirty="0">
                <a:solidFill>
                  <a:srgbClr val="C00000"/>
                </a:solidFill>
                <a:latin typeface="Courier New" pitchFamily="1" charset="0"/>
              </a:rPr>
              <a:t>+</a:t>
            </a:r>
            <a:r>
              <a:rPr lang="en-US" sz="2400" b="0" dirty="0">
                <a:solidFill>
                  <a:schemeClr val="tx1"/>
                </a:solidFill>
              </a:rPr>
              <a:t> </a:t>
            </a:r>
            <a:r>
              <a:rPr lang="en-US" sz="2400" b="0" dirty="0">
                <a:solidFill>
                  <a:srgbClr val="C00000"/>
                </a:solidFill>
              </a:rPr>
              <a:t>operator</a:t>
            </a:r>
            <a:r>
              <a:rPr lang="en-US" sz="2400" b="0" dirty="0">
                <a:solidFill>
                  <a:schemeClr val="tx1"/>
                </a:solidFill>
              </a:rPr>
              <a:t>.</a:t>
            </a:r>
          </a:p>
          <a:p>
            <a:pPr marL="342900" indent="-342900" algn="just">
              <a:lnSpc>
                <a:spcPct val="90000"/>
              </a:lnSpc>
              <a:spcAft>
                <a:spcPct val="50000"/>
              </a:spcAft>
              <a:buFontTx/>
              <a:buChar char="•"/>
            </a:pPr>
            <a:r>
              <a:rPr lang="en-US" sz="2400" b="0" dirty="0">
                <a:solidFill>
                  <a:schemeClr val="tx1"/>
                </a:solidFill>
              </a:rPr>
              <a:t>It is also important to recall that JavaScript interprets the </a:t>
            </a:r>
            <a:r>
              <a:rPr lang="en-US" sz="2000" dirty="0">
                <a:solidFill>
                  <a:schemeClr val="tx1"/>
                </a:solidFill>
                <a:latin typeface="Courier New" pitchFamily="1" charset="0"/>
              </a:rPr>
              <a:t>+</a:t>
            </a:r>
            <a:r>
              <a:rPr lang="en-US" sz="2400" b="0" dirty="0">
                <a:solidFill>
                  <a:schemeClr val="tx1"/>
                </a:solidFill>
              </a:rPr>
              <a:t> operator as concatenation only if at least one of the operands is a string.  If both operands are numbers, the </a:t>
            </a:r>
            <a:r>
              <a:rPr lang="en-US" sz="2000" dirty="0">
                <a:solidFill>
                  <a:schemeClr val="tx1"/>
                </a:solidFill>
                <a:latin typeface="Courier New" pitchFamily="1" charset="0"/>
              </a:rPr>
              <a:t>+</a:t>
            </a:r>
            <a:r>
              <a:rPr lang="en-US" sz="2400" b="0" dirty="0">
                <a:solidFill>
                  <a:schemeClr val="tx1"/>
                </a:solidFill>
              </a:rPr>
              <a:t> operator signifies addition.</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59</a:t>
            </a:fld>
            <a:endParaRPr lang="en-US"/>
          </a:p>
        </p:txBody>
      </p:sp>
    </p:spTree>
    <p:extLst>
      <p:ext uri="{BB962C8B-B14F-4D97-AF65-F5344CB8AC3E}">
        <p14:creationId xmlns:p14="http://schemas.microsoft.com/office/powerpoint/2010/main" val="39270072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programming</a:t>
            </a:r>
            <a:endParaRPr lang="en-US" sz="40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6</a:t>
            </a:fld>
            <a:endParaRPr lang="en-US"/>
          </a:p>
        </p:txBody>
      </p:sp>
      <p:sp>
        <p:nvSpPr>
          <p:cNvPr id="7" name="Content Placeholder 2"/>
          <p:cNvSpPr txBox="1">
            <a:spLocks/>
          </p:cNvSpPr>
          <p:nvPr/>
        </p:nvSpPr>
        <p:spPr bwMode="auto">
          <a:xfrm>
            <a:off x="320488" y="1210234"/>
            <a:ext cx="8153400" cy="43585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just"/>
            <a:r>
              <a:rPr lang="en-US" b="0" dirty="0">
                <a:latin typeface="Gill Sans MT" panose="020B0502020104020203" pitchFamily="34" charset="0"/>
              </a:rPr>
              <a:t>We are used to start a program with a main method (or implicit main like in PHP)</a:t>
            </a:r>
          </a:p>
          <a:p>
            <a:pPr algn="just"/>
            <a:r>
              <a:rPr lang="en-US" b="0" dirty="0">
                <a:latin typeface="Gill Sans MT" panose="020B0502020104020203" pitchFamily="34" charset="0"/>
              </a:rPr>
              <a:t>JavaScript programs instead wait for </a:t>
            </a:r>
            <a:r>
              <a:rPr lang="en-US" b="0" dirty="0">
                <a:solidFill>
                  <a:srgbClr val="C00000"/>
                </a:solidFill>
                <a:latin typeface="Gill Sans MT" panose="020B0502020104020203" pitchFamily="34" charset="0"/>
              </a:rPr>
              <a:t>user actions </a:t>
            </a:r>
            <a:r>
              <a:rPr lang="en-US" b="0" dirty="0">
                <a:latin typeface="Gill Sans MT" panose="020B0502020104020203" pitchFamily="34" charset="0"/>
              </a:rPr>
              <a:t>called </a:t>
            </a:r>
            <a:r>
              <a:rPr lang="en-US" b="0" i="1" dirty="0">
                <a:solidFill>
                  <a:srgbClr val="C00000"/>
                </a:solidFill>
                <a:latin typeface="Gill Sans MT" panose="020B0502020104020203" pitchFamily="34" charset="0"/>
              </a:rPr>
              <a:t>events</a:t>
            </a:r>
            <a:r>
              <a:rPr lang="en-US" b="0" dirty="0">
                <a:solidFill>
                  <a:srgbClr val="C00000"/>
                </a:solidFill>
                <a:latin typeface="Gill Sans MT" panose="020B0502020104020203" pitchFamily="34" charset="0"/>
              </a:rPr>
              <a:t> </a:t>
            </a:r>
            <a:r>
              <a:rPr lang="en-US" b="0" dirty="0">
                <a:latin typeface="Gill Sans MT" panose="020B0502020104020203" pitchFamily="34" charset="0"/>
              </a:rPr>
              <a:t>and respond to them</a:t>
            </a:r>
          </a:p>
          <a:p>
            <a:pPr algn="just"/>
            <a:r>
              <a:rPr lang="en-US" b="0" dirty="0">
                <a:latin typeface="Gill Sans MT" panose="020B0502020104020203" pitchFamily="34" charset="0"/>
              </a:rPr>
              <a:t>event-driven programming: writing programs driven by user events</a:t>
            </a:r>
          </a:p>
          <a:p>
            <a:pPr algn="just"/>
            <a:r>
              <a:rPr lang="en-US" b="0" dirty="0">
                <a:latin typeface="Gill Sans MT" panose="020B0502020104020203" pitchFamily="34" charset="0"/>
              </a:rPr>
              <a:t>Let's write a page with a clickable button that pops up a "Hello, World" window... </a:t>
            </a:r>
          </a:p>
        </p:txBody>
      </p:sp>
    </p:spTree>
    <p:extLst>
      <p:ext uri="{BB962C8B-B14F-4D97-AF65-F5344CB8AC3E}">
        <p14:creationId xmlns:p14="http://schemas.microsoft.com/office/powerpoint/2010/main" val="1280060392"/>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0" y="76200"/>
            <a:ext cx="9144000" cy="770965"/>
          </a:xfrm>
          <a:noFill/>
        </p:spPr>
        <p:txBody>
          <a:bodyPr/>
          <a:lstStyle/>
          <a:p>
            <a:r>
              <a:rPr lang="en-US" sz="4000" dirty="0">
                <a:solidFill>
                  <a:srgbClr val="FF0000"/>
                </a:solidFill>
              </a:rPr>
              <a:t>Extracting Substrings</a:t>
            </a:r>
            <a:endParaRPr lang="en-US" dirty="0">
              <a:solidFill>
                <a:srgbClr val="FF0000"/>
              </a:solidFill>
            </a:endParaRPr>
          </a:p>
        </p:txBody>
      </p:sp>
      <p:sp>
        <p:nvSpPr>
          <p:cNvPr id="53251" name="Rectangle 3"/>
          <p:cNvSpPr>
            <a:spLocks noChangeArrowheads="1"/>
          </p:cNvSpPr>
          <p:nvPr/>
        </p:nvSpPr>
        <p:spPr bwMode="auto">
          <a:xfrm>
            <a:off x="482600" y="1155700"/>
            <a:ext cx="8128000" cy="1054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a:t>
            </a:r>
            <a:r>
              <a:rPr lang="en-US" sz="2000" dirty="0">
                <a:solidFill>
                  <a:schemeClr val="tx1"/>
                </a:solidFill>
                <a:latin typeface="Courier New" pitchFamily="1" charset="0"/>
              </a:rPr>
              <a:t>substring</a:t>
            </a:r>
            <a:r>
              <a:rPr lang="en-US" sz="2400" b="0" dirty="0">
                <a:solidFill>
                  <a:schemeClr val="tx1"/>
                </a:solidFill>
              </a:rPr>
              <a:t> method makes it possible to extract a piece of a larger string by providing index numbers that determine the extent of the substring.</a:t>
            </a:r>
          </a:p>
        </p:txBody>
      </p:sp>
      <p:grpSp>
        <p:nvGrpSpPr>
          <p:cNvPr id="2" name="Group 4"/>
          <p:cNvGrpSpPr>
            <a:grpSpLocks/>
          </p:cNvGrpSpPr>
          <p:nvPr/>
        </p:nvGrpSpPr>
        <p:grpSpPr bwMode="auto">
          <a:xfrm>
            <a:off x="482600" y="2286000"/>
            <a:ext cx="8143875" cy="2333626"/>
            <a:chOff x="304" y="1440"/>
            <a:chExt cx="5130" cy="1470"/>
          </a:xfrm>
        </p:grpSpPr>
        <p:sp>
          <p:nvSpPr>
            <p:cNvPr id="53256" name="Rectangle 5"/>
            <p:cNvSpPr>
              <a:spLocks noChangeArrowheads="1"/>
            </p:cNvSpPr>
            <p:nvPr/>
          </p:nvSpPr>
          <p:spPr bwMode="auto">
            <a:xfrm>
              <a:off x="312" y="2230"/>
              <a:ext cx="5122" cy="680"/>
            </a:xfrm>
            <a:prstGeom prst="rect">
              <a:avLst/>
            </a:prstGeom>
            <a:noFill/>
            <a:ln w="9525">
              <a:noFill/>
              <a:miter lim="800000"/>
              <a:headEnd/>
              <a:tailEnd/>
            </a:ln>
          </p:spPr>
          <p:txBody>
            <a:bodyPr>
              <a:prstTxWarp prst="textNoShape">
                <a:avLst/>
              </a:prstTxWarp>
            </a:bodyPr>
            <a:lstStyle/>
            <a:p>
              <a:pPr marL="342900" algn="just">
                <a:lnSpc>
                  <a:spcPct val="90000"/>
                </a:lnSpc>
                <a:spcAft>
                  <a:spcPct val="50000"/>
                </a:spcAft>
              </a:pPr>
              <a:r>
                <a:rPr lang="en-US" sz="2400" b="0" dirty="0">
                  <a:solidFill>
                    <a:schemeClr val="tx1"/>
                  </a:solidFill>
                </a:rPr>
                <a:t>where </a:t>
              </a:r>
              <a:r>
                <a:rPr lang="en-US" sz="2000" dirty="0">
                  <a:solidFill>
                    <a:schemeClr val="tx1"/>
                  </a:solidFill>
                  <a:latin typeface="Courier New" pitchFamily="1" charset="0"/>
                </a:rPr>
                <a:t>p1</a:t>
              </a:r>
              <a:r>
                <a:rPr lang="en-US" sz="2400" b="0" dirty="0">
                  <a:solidFill>
                    <a:schemeClr val="tx1"/>
                  </a:solidFill>
                </a:rPr>
                <a:t> is the first index position in the desired substring and </a:t>
              </a:r>
              <a:r>
                <a:rPr lang="en-US" sz="2000" dirty="0">
                  <a:solidFill>
                    <a:schemeClr val="tx1"/>
                  </a:solidFill>
                  <a:latin typeface="Courier New" pitchFamily="1" charset="0"/>
                </a:rPr>
                <a:t>p2</a:t>
              </a:r>
              <a:r>
                <a:rPr lang="en-US" sz="2400" b="0" dirty="0">
                  <a:solidFill>
                    <a:schemeClr val="tx1"/>
                  </a:solidFill>
                </a:rPr>
                <a:t> is the index position immediately following the last position in the substring.</a:t>
              </a:r>
            </a:p>
          </p:txBody>
        </p:sp>
        <p:sp>
          <p:nvSpPr>
            <p:cNvPr id="53257" name="Rectangle 6"/>
            <p:cNvSpPr>
              <a:spLocks noChangeArrowheads="1"/>
            </p:cNvSpPr>
            <p:nvPr/>
          </p:nvSpPr>
          <p:spPr bwMode="auto">
            <a:xfrm>
              <a:off x="304" y="1440"/>
              <a:ext cx="5122" cy="336"/>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general form of the </a:t>
              </a:r>
              <a:r>
                <a:rPr lang="en-US" sz="2000" dirty="0">
                  <a:solidFill>
                    <a:schemeClr val="tx1"/>
                  </a:solidFill>
                  <a:latin typeface="Courier New" pitchFamily="1" charset="0"/>
                </a:rPr>
                <a:t>substring</a:t>
              </a:r>
              <a:r>
                <a:rPr lang="en-US" sz="2400" b="0" dirty="0">
                  <a:solidFill>
                    <a:schemeClr val="tx1"/>
                  </a:solidFill>
                </a:rPr>
                <a:t> call is</a:t>
              </a:r>
            </a:p>
          </p:txBody>
        </p:sp>
        <p:sp>
          <p:nvSpPr>
            <p:cNvPr id="53258" name="Rectangle 7"/>
            <p:cNvSpPr>
              <a:spLocks noChangeArrowheads="1"/>
            </p:cNvSpPr>
            <p:nvPr/>
          </p:nvSpPr>
          <p:spPr bwMode="auto">
            <a:xfrm>
              <a:off x="1776" y="1783"/>
              <a:ext cx="2304" cy="35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r>
                <a:rPr lang="en-US" sz="2000">
                  <a:solidFill>
                    <a:schemeClr val="tx1"/>
                  </a:solidFill>
                  <a:latin typeface="Courier New" pitchFamily="1" charset="0"/>
                </a:rPr>
                <a:t>str.substring(p1,</a:t>
              </a:r>
              <a:r>
                <a:rPr lang="en-US" sz="2000" b="0">
                  <a:solidFill>
                    <a:schemeClr val="tx1"/>
                  </a:solidFill>
                </a:rPr>
                <a:t> </a:t>
              </a:r>
              <a:r>
                <a:rPr lang="en-US" sz="2000">
                  <a:solidFill>
                    <a:schemeClr val="tx1"/>
                  </a:solidFill>
                  <a:latin typeface="Courier New" pitchFamily="1" charset="0"/>
                </a:rPr>
                <a:t>p2);</a:t>
              </a:r>
            </a:p>
          </p:txBody>
        </p:sp>
      </p:grpSp>
      <p:grpSp>
        <p:nvGrpSpPr>
          <p:cNvPr id="3" name="Group 8"/>
          <p:cNvGrpSpPr>
            <a:grpSpLocks/>
          </p:cNvGrpSpPr>
          <p:nvPr/>
        </p:nvGrpSpPr>
        <p:grpSpPr bwMode="auto">
          <a:xfrm>
            <a:off x="482600" y="4646544"/>
            <a:ext cx="8131175" cy="1797052"/>
            <a:chOff x="304" y="2912"/>
            <a:chExt cx="5122" cy="1132"/>
          </a:xfrm>
        </p:grpSpPr>
        <p:sp>
          <p:nvSpPr>
            <p:cNvPr id="53254" name="Rectangle 9"/>
            <p:cNvSpPr>
              <a:spLocks noChangeArrowheads="1"/>
            </p:cNvSpPr>
            <p:nvPr/>
          </p:nvSpPr>
          <p:spPr bwMode="auto">
            <a:xfrm>
              <a:off x="304" y="2912"/>
              <a:ext cx="5122" cy="736"/>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As an example, if you wanted to select the substring </a:t>
              </a:r>
              <a:r>
                <a:rPr lang="en-US" sz="2000" dirty="0">
                  <a:solidFill>
                    <a:schemeClr val="tx1"/>
                  </a:solidFill>
                  <a:latin typeface="Courier New" pitchFamily="1" charset="0"/>
                </a:rPr>
                <a:t>"ell"</a:t>
              </a:r>
              <a:r>
                <a:rPr lang="en-US" sz="2400" b="0" dirty="0">
                  <a:solidFill>
                    <a:schemeClr val="tx1"/>
                  </a:solidFill>
                </a:rPr>
                <a:t> from a string variable </a:t>
              </a:r>
              <a:r>
                <a:rPr lang="en-US" sz="2000" dirty="0" err="1">
                  <a:solidFill>
                    <a:schemeClr val="tx1"/>
                  </a:solidFill>
                  <a:latin typeface="Courier New" pitchFamily="1" charset="0"/>
                </a:rPr>
                <a:t>str</a:t>
              </a:r>
              <a:r>
                <a:rPr lang="en-US" sz="2400" b="0" dirty="0">
                  <a:solidFill>
                    <a:schemeClr val="tx1"/>
                  </a:solidFill>
                </a:rPr>
                <a:t> containing </a:t>
              </a:r>
              <a:r>
                <a:rPr lang="en-US" sz="2000" dirty="0">
                  <a:solidFill>
                    <a:schemeClr val="tx1"/>
                  </a:solidFill>
                  <a:latin typeface="Courier New" pitchFamily="1" charset="0"/>
                </a:rPr>
                <a:t>"hello, world"</a:t>
              </a:r>
              <a:r>
                <a:rPr lang="en-US" sz="2400" b="0" dirty="0">
                  <a:solidFill>
                    <a:schemeClr val="tx1"/>
                  </a:solidFill>
                </a:rPr>
                <a:t> you would make the following call:</a:t>
              </a:r>
            </a:p>
          </p:txBody>
        </p:sp>
        <p:sp>
          <p:nvSpPr>
            <p:cNvPr id="53255" name="Rectangle 10"/>
            <p:cNvSpPr>
              <a:spLocks noChangeArrowheads="1"/>
            </p:cNvSpPr>
            <p:nvPr/>
          </p:nvSpPr>
          <p:spPr bwMode="auto">
            <a:xfrm>
              <a:off x="1776" y="3686"/>
              <a:ext cx="2304" cy="35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r>
                <a:rPr lang="en-US" sz="2000">
                  <a:solidFill>
                    <a:schemeClr val="tx1"/>
                  </a:solidFill>
                  <a:latin typeface="Courier New" pitchFamily="1" charset="0"/>
                </a:rPr>
                <a:t>str.substring(1,</a:t>
              </a:r>
              <a:r>
                <a:rPr lang="en-US" sz="2000" b="0">
                  <a:solidFill>
                    <a:schemeClr val="tx1"/>
                  </a:solidFill>
                </a:rPr>
                <a:t> </a:t>
              </a:r>
              <a:r>
                <a:rPr lang="en-US" sz="2000">
                  <a:solidFill>
                    <a:schemeClr val="tx1"/>
                  </a:solidFill>
                  <a:latin typeface="Courier New" pitchFamily="1" charset="0"/>
                </a:rPr>
                <a:t>4);</a:t>
              </a:r>
            </a:p>
          </p:txBody>
        </p:sp>
      </p:grpSp>
      <p:sp>
        <p:nvSpPr>
          <p:cNvPr id="4" name="Slide Number Placeholder 3"/>
          <p:cNvSpPr>
            <a:spLocks noGrp="1"/>
          </p:cNvSpPr>
          <p:nvPr>
            <p:ph type="sldNum" sz="quarter" idx="12"/>
          </p:nvPr>
        </p:nvSpPr>
        <p:spPr/>
        <p:txBody>
          <a:bodyPr/>
          <a:lstStyle/>
          <a:p>
            <a:pPr>
              <a:defRPr/>
            </a:pPr>
            <a:fld id="{7F4B1FAA-A740-404F-BBC5-7C153B666279}" type="slidenum">
              <a:rPr lang="en-US" smtClean="0"/>
              <a:pPr>
                <a:defRPr/>
              </a:pPr>
              <a:t>60</a:t>
            </a:fld>
            <a:endParaRPr lang="en-US"/>
          </a:p>
        </p:txBody>
      </p:sp>
    </p:spTree>
    <p:extLst>
      <p:ext uri="{BB962C8B-B14F-4D97-AF65-F5344CB8AC3E}">
        <p14:creationId xmlns:p14="http://schemas.microsoft.com/office/powerpoint/2010/main" val="41698590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76200"/>
            <a:ext cx="9144000" cy="717176"/>
          </a:xfrm>
          <a:noFill/>
        </p:spPr>
        <p:txBody>
          <a:bodyPr/>
          <a:lstStyle/>
          <a:p>
            <a:r>
              <a:rPr lang="en-US" sz="4000" dirty="0">
                <a:solidFill>
                  <a:srgbClr val="FF0000"/>
                </a:solidFill>
              </a:rPr>
              <a:t>Comparing Strings</a:t>
            </a:r>
            <a:endParaRPr lang="en-US" dirty="0">
              <a:solidFill>
                <a:srgbClr val="FF0000"/>
              </a:solidFill>
            </a:endParaRPr>
          </a:p>
        </p:txBody>
      </p:sp>
      <p:sp>
        <p:nvSpPr>
          <p:cNvPr id="57347" name="Rectangle 3"/>
          <p:cNvSpPr>
            <a:spLocks noChangeArrowheads="1"/>
          </p:cNvSpPr>
          <p:nvPr/>
        </p:nvSpPr>
        <p:spPr bwMode="auto">
          <a:xfrm>
            <a:off x="482600" y="1155700"/>
            <a:ext cx="8128000" cy="10541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JavaScript allows you to call the standard relational operators to compare the values of two strings in a natural way.  For example, if </a:t>
            </a:r>
            <a:r>
              <a:rPr lang="en-US" sz="2000" dirty="0">
                <a:solidFill>
                  <a:schemeClr val="tx1"/>
                </a:solidFill>
                <a:latin typeface="Courier New" pitchFamily="1" charset="0"/>
              </a:rPr>
              <a:t>s1</a:t>
            </a:r>
            <a:r>
              <a:rPr lang="en-US" sz="2400" b="0" dirty="0">
                <a:solidFill>
                  <a:schemeClr val="tx1"/>
                </a:solidFill>
              </a:rPr>
              <a:t> and </a:t>
            </a:r>
            <a:r>
              <a:rPr lang="en-US" sz="2000" dirty="0">
                <a:solidFill>
                  <a:schemeClr val="tx1"/>
                </a:solidFill>
                <a:latin typeface="Courier New" pitchFamily="1" charset="0"/>
              </a:rPr>
              <a:t>s2</a:t>
            </a:r>
            <a:r>
              <a:rPr lang="en-US" sz="2400" b="0" dirty="0">
                <a:solidFill>
                  <a:schemeClr val="tx1"/>
                </a:solidFill>
              </a:rPr>
              <a:t> are strings, the expression</a:t>
            </a:r>
          </a:p>
        </p:txBody>
      </p:sp>
      <p:sp>
        <p:nvSpPr>
          <p:cNvPr id="57348" name="Rectangle 4"/>
          <p:cNvSpPr>
            <a:spLocks noChangeArrowheads="1"/>
          </p:cNvSpPr>
          <p:nvPr/>
        </p:nvSpPr>
        <p:spPr bwMode="auto">
          <a:xfrm>
            <a:off x="495300" y="2895600"/>
            <a:ext cx="8131175" cy="5334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pPr>
            <a:r>
              <a:rPr lang="en-US" sz="2400" b="0" dirty="0">
                <a:solidFill>
                  <a:schemeClr val="tx1"/>
                </a:solidFill>
              </a:rPr>
              <a:t>	is </a:t>
            </a:r>
            <a:r>
              <a:rPr lang="en-US" sz="2000" dirty="0">
                <a:solidFill>
                  <a:schemeClr val="tx1"/>
                </a:solidFill>
                <a:latin typeface="Courier New" pitchFamily="1" charset="0"/>
              </a:rPr>
              <a:t>true</a:t>
            </a:r>
            <a:r>
              <a:rPr lang="en-US" sz="2400" b="0" dirty="0">
                <a:solidFill>
                  <a:schemeClr val="tx1"/>
                </a:solidFill>
              </a:rPr>
              <a:t> if the strings </a:t>
            </a:r>
            <a:r>
              <a:rPr lang="en-US" sz="2000" dirty="0">
                <a:solidFill>
                  <a:schemeClr val="tx1"/>
                </a:solidFill>
                <a:latin typeface="Courier New" pitchFamily="1" charset="0"/>
              </a:rPr>
              <a:t>s1</a:t>
            </a:r>
            <a:r>
              <a:rPr lang="en-US" sz="2400" b="0" dirty="0">
                <a:solidFill>
                  <a:schemeClr val="tx1"/>
                </a:solidFill>
              </a:rPr>
              <a:t> and </a:t>
            </a:r>
            <a:r>
              <a:rPr lang="en-US" sz="2000" dirty="0">
                <a:solidFill>
                  <a:schemeClr val="tx1"/>
                </a:solidFill>
                <a:latin typeface="Courier New" pitchFamily="1" charset="0"/>
              </a:rPr>
              <a:t>s2</a:t>
            </a:r>
            <a:r>
              <a:rPr lang="en-US" sz="2400" b="0" dirty="0">
                <a:solidFill>
                  <a:schemeClr val="tx1"/>
                </a:solidFill>
              </a:rPr>
              <a:t> contain the same characters.</a:t>
            </a:r>
          </a:p>
        </p:txBody>
      </p:sp>
      <p:sp>
        <p:nvSpPr>
          <p:cNvPr id="57349" name="Rectangle 5"/>
          <p:cNvSpPr>
            <a:spLocks noChangeArrowheads="1"/>
          </p:cNvSpPr>
          <p:nvPr/>
        </p:nvSpPr>
        <p:spPr bwMode="auto">
          <a:xfrm>
            <a:off x="3429000" y="2319950"/>
            <a:ext cx="2286000" cy="4826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r>
              <a:rPr lang="en-US" sz="2000" dirty="0">
                <a:solidFill>
                  <a:schemeClr val="tx1"/>
                </a:solidFill>
                <a:latin typeface="Courier New" pitchFamily="1" charset="0"/>
              </a:rPr>
              <a:t>s1 === s2</a:t>
            </a:r>
          </a:p>
        </p:txBody>
      </p:sp>
      <p:sp>
        <p:nvSpPr>
          <p:cNvPr id="57351" name="Rectangle 6"/>
          <p:cNvSpPr>
            <a:spLocks noChangeArrowheads="1"/>
          </p:cNvSpPr>
          <p:nvPr/>
        </p:nvSpPr>
        <p:spPr bwMode="auto">
          <a:xfrm>
            <a:off x="482600" y="3365500"/>
            <a:ext cx="8128000" cy="2959100"/>
          </a:xfrm>
          <a:prstGeom prst="rect">
            <a:avLst/>
          </a:prstGeom>
          <a:noFill/>
          <a:ln w="9525">
            <a:noFill/>
            <a:miter lim="800000"/>
            <a:headEnd/>
            <a:tailEnd/>
          </a:ln>
        </p:spPr>
        <p:txBody>
          <a:bodyPr>
            <a:prstTxWarp prst="textNoShape">
              <a:avLst/>
            </a:prstTxWarp>
          </a:bodyPr>
          <a:lstStyle/>
          <a:p>
            <a:pPr marL="342900" indent="-342900" algn="just">
              <a:lnSpc>
                <a:spcPct val="85000"/>
              </a:lnSpc>
              <a:spcAft>
                <a:spcPct val="50000"/>
              </a:spcAft>
              <a:buFontTx/>
              <a:buChar char="•"/>
            </a:pPr>
            <a:r>
              <a:rPr lang="en-US" sz="2400" b="0" dirty="0">
                <a:solidFill>
                  <a:schemeClr val="tx1"/>
                </a:solidFill>
              </a:rPr>
              <a:t>String comparisons involving the operators </a:t>
            </a:r>
            <a:r>
              <a:rPr lang="en-US" sz="2000" dirty="0">
                <a:solidFill>
                  <a:schemeClr val="tx1"/>
                </a:solidFill>
                <a:latin typeface="Courier New"/>
                <a:cs typeface="Courier New"/>
              </a:rPr>
              <a:t>&lt;</a:t>
            </a:r>
            <a:r>
              <a:rPr lang="en-US" sz="2400" b="0" dirty="0">
                <a:solidFill>
                  <a:schemeClr val="tx1"/>
                </a:solidFill>
              </a:rPr>
              <a:t>, </a:t>
            </a:r>
            <a:r>
              <a:rPr lang="en-US" sz="2000" dirty="0">
                <a:solidFill>
                  <a:schemeClr val="tx1"/>
                </a:solidFill>
                <a:latin typeface="Courier New"/>
                <a:cs typeface="Courier New"/>
              </a:rPr>
              <a:t>&lt;=</a:t>
            </a:r>
            <a:r>
              <a:rPr lang="en-US" sz="2400" b="0" dirty="0">
                <a:solidFill>
                  <a:schemeClr val="tx1"/>
                </a:solidFill>
              </a:rPr>
              <a:t>, </a:t>
            </a:r>
            <a:r>
              <a:rPr lang="en-US" sz="2000" dirty="0">
                <a:solidFill>
                  <a:schemeClr val="tx1"/>
                </a:solidFill>
                <a:latin typeface="Courier New"/>
                <a:cs typeface="Courier New"/>
              </a:rPr>
              <a:t>&gt;</a:t>
            </a:r>
            <a:r>
              <a:rPr lang="en-US" sz="2400" b="0" dirty="0">
                <a:solidFill>
                  <a:schemeClr val="tx1"/>
                </a:solidFill>
              </a:rPr>
              <a:t>, and </a:t>
            </a:r>
            <a:r>
              <a:rPr lang="en-US" sz="2000" dirty="0">
                <a:solidFill>
                  <a:schemeClr val="tx1"/>
                </a:solidFill>
                <a:latin typeface="Courier New"/>
                <a:cs typeface="Courier New"/>
              </a:rPr>
              <a:t>&gt;=</a:t>
            </a:r>
            <a:r>
              <a:rPr lang="en-US" sz="2400" b="0" dirty="0">
                <a:solidFill>
                  <a:schemeClr val="tx1"/>
                </a:solidFill>
              </a:rPr>
              <a:t> are implemented in a fashion similar to traditional alphabetic ordering: if the first characters match, the comparison operator checks the second characters, and so on.</a:t>
            </a:r>
          </a:p>
          <a:p>
            <a:pPr marL="342900" indent="-342900" algn="just">
              <a:lnSpc>
                <a:spcPct val="85000"/>
              </a:lnSpc>
              <a:spcAft>
                <a:spcPct val="50000"/>
              </a:spcAft>
              <a:buFontTx/>
              <a:buChar char="•"/>
            </a:pPr>
            <a:r>
              <a:rPr lang="en-US" sz="2400" b="0" dirty="0">
                <a:solidFill>
                  <a:schemeClr val="tx1"/>
                </a:solidFill>
              </a:rPr>
              <a:t>Characters are compared numerically using their Unicode values.  For example, </a:t>
            </a:r>
            <a:r>
              <a:rPr lang="en-US" sz="2000" dirty="0">
                <a:solidFill>
                  <a:schemeClr val="tx1"/>
                </a:solidFill>
                <a:latin typeface="Courier New"/>
                <a:cs typeface="Courier New"/>
              </a:rPr>
              <a:t>"cat"</a:t>
            </a:r>
            <a:r>
              <a:rPr lang="en-US" sz="2000" dirty="0">
                <a:solidFill>
                  <a:schemeClr val="tx1"/>
                </a:solidFill>
                <a:latin typeface="Times New Roman"/>
                <a:cs typeface="Times New Roman"/>
              </a:rPr>
              <a:t> </a:t>
            </a:r>
            <a:r>
              <a:rPr lang="en-US" sz="2000" dirty="0">
                <a:solidFill>
                  <a:schemeClr val="tx1"/>
                </a:solidFill>
                <a:latin typeface="Courier New"/>
                <a:cs typeface="Courier New"/>
              </a:rPr>
              <a:t>&gt;</a:t>
            </a:r>
            <a:r>
              <a:rPr lang="en-US" sz="2000" dirty="0">
                <a:solidFill>
                  <a:schemeClr val="tx1"/>
                </a:solidFill>
                <a:latin typeface="Times New Roman"/>
                <a:cs typeface="Times New Roman"/>
              </a:rPr>
              <a:t> </a:t>
            </a:r>
            <a:r>
              <a:rPr lang="en-US" sz="2000" dirty="0">
                <a:solidFill>
                  <a:schemeClr val="tx1"/>
                </a:solidFill>
                <a:latin typeface="Courier New"/>
                <a:cs typeface="Courier New"/>
              </a:rPr>
              <a:t>"CAT"</a:t>
            </a:r>
            <a:r>
              <a:rPr lang="en-US" sz="2400" b="0" dirty="0">
                <a:solidFill>
                  <a:schemeClr val="tx1"/>
                </a:solidFill>
                <a:latin typeface="Times New Roman"/>
                <a:cs typeface="Times New Roman"/>
              </a:rPr>
              <a:t> because the character code for </a:t>
            </a:r>
            <a:r>
              <a:rPr lang="en-US" sz="2000" dirty="0">
                <a:solidFill>
                  <a:schemeClr val="tx1"/>
                </a:solidFill>
                <a:latin typeface="Courier New"/>
                <a:cs typeface="Courier New"/>
              </a:rPr>
              <a:t>"</a:t>
            </a:r>
            <a:r>
              <a:rPr lang="en-US" sz="2000" dirty="0" err="1">
                <a:solidFill>
                  <a:schemeClr val="tx1"/>
                </a:solidFill>
                <a:latin typeface="Courier New"/>
                <a:cs typeface="Courier New"/>
              </a:rPr>
              <a:t>c</a:t>
            </a:r>
            <a:r>
              <a:rPr lang="en-US" sz="2000" dirty="0">
                <a:solidFill>
                  <a:schemeClr val="tx1"/>
                </a:solidFill>
                <a:latin typeface="Courier New"/>
                <a:cs typeface="Courier New"/>
              </a:rPr>
              <a:t>"</a:t>
            </a:r>
            <a:r>
              <a:rPr lang="en-US" sz="2400" b="0" dirty="0">
                <a:solidFill>
                  <a:schemeClr val="tx1"/>
                </a:solidFill>
                <a:latin typeface="Times New Roman"/>
                <a:cs typeface="Times New Roman"/>
              </a:rPr>
              <a:t> (99) is greater than the code for </a:t>
            </a:r>
            <a:r>
              <a:rPr lang="en-US" sz="2000" dirty="0">
                <a:solidFill>
                  <a:schemeClr val="tx1"/>
                </a:solidFill>
                <a:latin typeface="Courier New"/>
                <a:cs typeface="Courier New"/>
              </a:rPr>
              <a:t>"C"</a:t>
            </a:r>
            <a:r>
              <a:rPr lang="en-US" sz="2400" b="0" dirty="0">
                <a:solidFill>
                  <a:schemeClr val="tx1"/>
                </a:solidFill>
                <a:latin typeface="Times New Roman"/>
                <a:cs typeface="Times New Roman"/>
              </a:rPr>
              <a:t> (67).  This style of comparison is called </a:t>
            </a:r>
            <a:r>
              <a:rPr lang="en-US" sz="2400" i="1" dirty="0">
                <a:solidFill>
                  <a:schemeClr val="tx1"/>
                </a:solidFill>
                <a:latin typeface="Times New Roman"/>
                <a:cs typeface="Times New Roman"/>
              </a:rPr>
              <a:t>lexicographic ordering</a:t>
            </a:r>
            <a:r>
              <a:rPr lang="en-US" sz="2400" b="0" i="1" dirty="0">
                <a:solidFill>
                  <a:schemeClr val="tx1"/>
                </a:solidFill>
                <a:latin typeface="Times New Roman"/>
                <a:cs typeface="Times New Roman"/>
              </a:rPr>
              <a:t>.</a:t>
            </a:r>
            <a:endParaRPr lang="en-US" sz="2400" i="1" dirty="0">
              <a:solidFill>
                <a:schemeClr val="tx1"/>
              </a:solidFill>
              <a:latin typeface="Courier New"/>
              <a:cs typeface="Courier New"/>
            </a:endParaRP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61</a:t>
            </a:fld>
            <a:endParaRPr lang="en-US"/>
          </a:p>
        </p:txBody>
      </p:sp>
    </p:spTree>
    <p:extLst>
      <p:ext uri="{BB962C8B-B14F-4D97-AF65-F5344CB8AC3E}">
        <p14:creationId xmlns:p14="http://schemas.microsoft.com/office/powerpoint/2010/main" val="19940450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76200"/>
            <a:ext cx="9144000" cy="697598"/>
          </a:xfrm>
          <a:noFill/>
        </p:spPr>
        <p:txBody>
          <a:bodyPr/>
          <a:lstStyle/>
          <a:p>
            <a:r>
              <a:rPr lang="en-US" sz="4000" dirty="0">
                <a:solidFill>
                  <a:srgbClr val="FF0000"/>
                </a:solidFill>
              </a:rPr>
              <a:t>Searching in a String</a:t>
            </a:r>
            <a:endParaRPr lang="en-US" dirty="0">
              <a:solidFill>
                <a:srgbClr val="FF0000"/>
              </a:solidFill>
            </a:endParaRPr>
          </a:p>
        </p:txBody>
      </p:sp>
      <p:sp>
        <p:nvSpPr>
          <p:cNvPr id="59403" name="Rectangle 5"/>
          <p:cNvSpPr>
            <a:spLocks noChangeArrowheads="1"/>
          </p:cNvSpPr>
          <p:nvPr/>
        </p:nvSpPr>
        <p:spPr bwMode="auto">
          <a:xfrm>
            <a:off x="482600" y="1155700"/>
            <a:ext cx="8128000" cy="1676400"/>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method </a:t>
            </a:r>
            <a:r>
              <a:rPr lang="en-US" sz="2000" dirty="0" err="1">
                <a:solidFill>
                  <a:schemeClr val="tx1"/>
                </a:solidFill>
                <a:latin typeface="Courier New" pitchFamily="1" charset="0"/>
              </a:rPr>
              <a:t>indexOf</a:t>
            </a:r>
            <a:r>
              <a:rPr lang="en-US" sz="2400" b="0" dirty="0">
                <a:solidFill>
                  <a:schemeClr val="tx1"/>
                </a:solidFill>
              </a:rPr>
              <a:t> takes a string and returns the index within the receiver at which the first instance of that string begins.  If the string is not found, </a:t>
            </a:r>
            <a:r>
              <a:rPr lang="en-US" sz="2000" dirty="0" err="1">
                <a:solidFill>
                  <a:schemeClr val="tx1"/>
                </a:solidFill>
                <a:latin typeface="Courier New" pitchFamily="1" charset="0"/>
              </a:rPr>
              <a:t>indexOf</a:t>
            </a:r>
            <a:r>
              <a:rPr lang="en-US" sz="2400" b="0" dirty="0">
                <a:solidFill>
                  <a:schemeClr val="tx1"/>
                </a:solidFill>
              </a:rPr>
              <a:t> returns </a:t>
            </a:r>
            <a:r>
              <a:rPr lang="en-US" sz="2000" b="0" dirty="0">
                <a:solidFill>
                  <a:schemeClr val="tx1"/>
                </a:solidFill>
                <a:latin typeface="Courier New" pitchFamily="1" charset="0"/>
              </a:rPr>
              <a:t>-</a:t>
            </a:r>
            <a:r>
              <a:rPr lang="en-US" sz="2000" b="0" dirty="0">
                <a:solidFill>
                  <a:schemeClr val="tx1"/>
                </a:solidFill>
              </a:rPr>
              <a:t>1</a:t>
            </a:r>
            <a:r>
              <a:rPr lang="en-US" sz="2400" b="0" dirty="0">
                <a:solidFill>
                  <a:schemeClr val="tx1"/>
                </a:solidFill>
              </a:rPr>
              <a:t>.  For example, if </a:t>
            </a:r>
            <a:r>
              <a:rPr lang="en-US" sz="2000" dirty="0" err="1">
                <a:solidFill>
                  <a:schemeClr val="tx1"/>
                </a:solidFill>
                <a:latin typeface="Courier New" pitchFamily="1" charset="0"/>
              </a:rPr>
              <a:t>str</a:t>
            </a:r>
            <a:r>
              <a:rPr lang="en-US" sz="2400" b="0" dirty="0">
                <a:solidFill>
                  <a:schemeClr val="tx1"/>
                </a:solidFill>
              </a:rPr>
              <a:t> contains the string </a:t>
            </a:r>
            <a:r>
              <a:rPr lang="en-US" sz="2000" dirty="0">
                <a:solidFill>
                  <a:schemeClr val="tx1"/>
                </a:solidFill>
                <a:latin typeface="Courier New" pitchFamily="1" charset="0"/>
              </a:rPr>
              <a:t>"hello,</a:t>
            </a:r>
            <a:r>
              <a:rPr lang="en-US" sz="2000" b="0" dirty="0">
                <a:solidFill>
                  <a:schemeClr val="tx1"/>
                </a:solidFill>
              </a:rPr>
              <a:t> </a:t>
            </a:r>
            <a:r>
              <a:rPr lang="en-US" sz="2000" dirty="0">
                <a:solidFill>
                  <a:schemeClr val="tx1"/>
                </a:solidFill>
                <a:latin typeface="Courier New" pitchFamily="1" charset="0"/>
              </a:rPr>
              <a:t>world"</a:t>
            </a:r>
            <a:r>
              <a:rPr lang="en-US" sz="2400" b="0" dirty="0">
                <a:solidFill>
                  <a:schemeClr val="tx1"/>
                </a:solidFill>
              </a:rPr>
              <a:t>:</a:t>
            </a:r>
          </a:p>
        </p:txBody>
      </p:sp>
      <p:grpSp>
        <p:nvGrpSpPr>
          <p:cNvPr id="25" name="Group 24"/>
          <p:cNvGrpSpPr/>
          <p:nvPr/>
        </p:nvGrpSpPr>
        <p:grpSpPr>
          <a:xfrm>
            <a:off x="2387600" y="2728010"/>
            <a:ext cx="4346575" cy="1386790"/>
            <a:chOff x="2387600" y="2921000"/>
            <a:chExt cx="4346575" cy="1386790"/>
          </a:xfrm>
        </p:grpSpPr>
        <p:sp>
          <p:nvSpPr>
            <p:cNvPr id="59404" name="Rectangle 6"/>
            <p:cNvSpPr>
              <a:spLocks noChangeArrowheads="1"/>
            </p:cNvSpPr>
            <p:nvPr/>
          </p:nvSpPr>
          <p:spPr bwMode="auto">
            <a:xfrm>
              <a:off x="2387600" y="2942540"/>
              <a:ext cx="4346575" cy="136525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9405" name="Text Box 7"/>
            <p:cNvSpPr txBox="1">
              <a:spLocks noChangeArrowheads="1"/>
            </p:cNvSpPr>
            <p:nvPr/>
          </p:nvSpPr>
          <p:spPr bwMode="auto">
            <a:xfrm>
              <a:off x="2578100" y="2921000"/>
              <a:ext cx="25146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dirty="0" err="1">
                  <a:solidFill>
                    <a:schemeClr val="tx1"/>
                  </a:solidFill>
                  <a:latin typeface="Courier New" pitchFamily="1" charset="0"/>
                </a:rPr>
                <a:t>str.indexOf("h</a:t>
              </a:r>
              <a:r>
                <a:rPr lang="en-US" sz="1800" dirty="0">
                  <a:solidFill>
                    <a:schemeClr val="tx1"/>
                  </a:solidFill>
                  <a:latin typeface="Courier New" pitchFamily="1" charset="0"/>
                </a:rPr>
                <a:t>")</a:t>
              </a:r>
            </a:p>
          </p:txBody>
        </p:sp>
        <p:sp>
          <p:nvSpPr>
            <p:cNvPr id="59406" name="Text Box 8"/>
            <p:cNvSpPr txBox="1">
              <a:spLocks noChangeArrowheads="1"/>
            </p:cNvSpPr>
            <p:nvPr/>
          </p:nvSpPr>
          <p:spPr bwMode="auto">
            <a:xfrm>
              <a:off x="5283200" y="2921000"/>
              <a:ext cx="9144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b="0" i="1">
                  <a:solidFill>
                    <a:schemeClr val="tx1"/>
                  </a:solidFill>
                </a:rPr>
                <a:t>returns</a:t>
              </a:r>
              <a:endParaRPr lang="en-US" sz="1800">
                <a:solidFill>
                  <a:schemeClr val="tx1"/>
                </a:solidFill>
                <a:latin typeface="Courier New" pitchFamily="1" charset="0"/>
              </a:endParaRPr>
            </a:p>
          </p:txBody>
        </p:sp>
        <p:sp>
          <p:nvSpPr>
            <p:cNvPr id="59407" name="Text Box 9"/>
            <p:cNvSpPr txBox="1">
              <a:spLocks noChangeArrowheads="1"/>
            </p:cNvSpPr>
            <p:nvPr/>
          </p:nvSpPr>
          <p:spPr bwMode="auto">
            <a:xfrm>
              <a:off x="5626100" y="2921000"/>
              <a:ext cx="914400" cy="366713"/>
            </a:xfrm>
            <a:prstGeom prst="rect">
              <a:avLst/>
            </a:prstGeom>
            <a:noFill/>
            <a:ln w="9525">
              <a:noFill/>
              <a:miter lim="800000"/>
              <a:headEnd/>
              <a:tailEnd/>
            </a:ln>
          </p:spPr>
          <p:txBody>
            <a:bodyPr>
              <a:prstTxWarp prst="textNoShape">
                <a:avLst/>
              </a:prstTxWarp>
              <a:spAutoFit/>
            </a:bodyPr>
            <a:lstStyle/>
            <a:p>
              <a:pPr algn="r">
                <a:spcBef>
                  <a:spcPct val="50000"/>
                </a:spcBef>
              </a:pPr>
              <a:r>
                <a:rPr lang="en-US" sz="1800" b="0">
                  <a:solidFill>
                    <a:schemeClr val="tx1"/>
                  </a:solidFill>
                </a:rPr>
                <a:t>0</a:t>
              </a:r>
              <a:endParaRPr lang="en-US" sz="1800">
                <a:solidFill>
                  <a:schemeClr val="tx1"/>
                </a:solidFill>
                <a:latin typeface="Courier New" pitchFamily="1" charset="0"/>
              </a:endParaRPr>
            </a:p>
          </p:txBody>
        </p:sp>
        <p:sp>
          <p:nvSpPr>
            <p:cNvPr id="59408" name="Text Box 10"/>
            <p:cNvSpPr txBox="1">
              <a:spLocks noChangeArrowheads="1"/>
            </p:cNvSpPr>
            <p:nvPr/>
          </p:nvSpPr>
          <p:spPr bwMode="auto">
            <a:xfrm>
              <a:off x="2578100" y="3240088"/>
              <a:ext cx="28194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a:solidFill>
                    <a:schemeClr val="tx1"/>
                  </a:solidFill>
                  <a:latin typeface="Courier New" pitchFamily="1" charset="0"/>
                </a:rPr>
                <a:t>str.indexOf("o")</a:t>
              </a:r>
            </a:p>
          </p:txBody>
        </p:sp>
        <p:sp>
          <p:nvSpPr>
            <p:cNvPr id="59409" name="Text Box 11"/>
            <p:cNvSpPr txBox="1">
              <a:spLocks noChangeArrowheads="1"/>
            </p:cNvSpPr>
            <p:nvPr/>
          </p:nvSpPr>
          <p:spPr bwMode="auto">
            <a:xfrm>
              <a:off x="5283200" y="3240088"/>
              <a:ext cx="9144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b="0" i="1">
                  <a:solidFill>
                    <a:schemeClr val="tx1"/>
                  </a:solidFill>
                </a:rPr>
                <a:t>returns</a:t>
              </a:r>
              <a:endParaRPr lang="en-US" sz="1800">
                <a:solidFill>
                  <a:schemeClr val="tx1"/>
                </a:solidFill>
                <a:latin typeface="Courier New" pitchFamily="1" charset="0"/>
              </a:endParaRPr>
            </a:p>
          </p:txBody>
        </p:sp>
        <p:sp>
          <p:nvSpPr>
            <p:cNvPr id="59410" name="Text Box 12"/>
            <p:cNvSpPr txBox="1">
              <a:spLocks noChangeArrowheads="1"/>
            </p:cNvSpPr>
            <p:nvPr/>
          </p:nvSpPr>
          <p:spPr bwMode="auto">
            <a:xfrm>
              <a:off x="5626100" y="3240088"/>
              <a:ext cx="914400" cy="366713"/>
            </a:xfrm>
            <a:prstGeom prst="rect">
              <a:avLst/>
            </a:prstGeom>
            <a:noFill/>
            <a:ln w="9525">
              <a:noFill/>
              <a:miter lim="800000"/>
              <a:headEnd/>
              <a:tailEnd/>
            </a:ln>
          </p:spPr>
          <p:txBody>
            <a:bodyPr>
              <a:prstTxWarp prst="textNoShape">
                <a:avLst/>
              </a:prstTxWarp>
              <a:spAutoFit/>
            </a:bodyPr>
            <a:lstStyle/>
            <a:p>
              <a:pPr algn="r">
                <a:spcBef>
                  <a:spcPct val="50000"/>
                </a:spcBef>
              </a:pPr>
              <a:r>
                <a:rPr lang="en-US" sz="1800" b="0">
                  <a:solidFill>
                    <a:schemeClr val="tx1"/>
                  </a:solidFill>
                </a:rPr>
                <a:t>4</a:t>
              </a:r>
              <a:endParaRPr lang="en-US" sz="1800">
                <a:solidFill>
                  <a:schemeClr val="tx1"/>
                </a:solidFill>
                <a:latin typeface="Courier New" pitchFamily="1" charset="0"/>
              </a:endParaRPr>
            </a:p>
          </p:txBody>
        </p:sp>
        <p:sp>
          <p:nvSpPr>
            <p:cNvPr id="59411" name="Text Box 13"/>
            <p:cNvSpPr txBox="1">
              <a:spLocks noChangeArrowheads="1"/>
            </p:cNvSpPr>
            <p:nvPr/>
          </p:nvSpPr>
          <p:spPr bwMode="auto">
            <a:xfrm>
              <a:off x="2578100" y="3559175"/>
              <a:ext cx="28194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a:solidFill>
                    <a:schemeClr val="tx1"/>
                  </a:solidFill>
                  <a:latin typeface="Courier New" pitchFamily="1" charset="0"/>
                </a:rPr>
                <a:t>str.indexOf("ell")</a:t>
              </a:r>
            </a:p>
          </p:txBody>
        </p:sp>
        <p:sp>
          <p:nvSpPr>
            <p:cNvPr id="59412" name="Text Box 14"/>
            <p:cNvSpPr txBox="1">
              <a:spLocks noChangeArrowheads="1"/>
            </p:cNvSpPr>
            <p:nvPr/>
          </p:nvSpPr>
          <p:spPr bwMode="auto">
            <a:xfrm>
              <a:off x="5283200" y="3559175"/>
              <a:ext cx="9144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b="0" i="1">
                  <a:solidFill>
                    <a:schemeClr val="tx1"/>
                  </a:solidFill>
                </a:rPr>
                <a:t>returns</a:t>
              </a:r>
              <a:endParaRPr lang="en-US" sz="1800">
                <a:solidFill>
                  <a:schemeClr val="tx1"/>
                </a:solidFill>
                <a:latin typeface="Courier New" pitchFamily="1" charset="0"/>
              </a:endParaRPr>
            </a:p>
          </p:txBody>
        </p:sp>
        <p:sp>
          <p:nvSpPr>
            <p:cNvPr id="59413" name="Text Box 15"/>
            <p:cNvSpPr txBox="1">
              <a:spLocks noChangeArrowheads="1"/>
            </p:cNvSpPr>
            <p:nvPr/>
          </p:nvSpPr>
          <p:spPr bwMode="auto">
            <a:xfrm>
              <a:off x="5626100" y="3559175"/>
              <a:ext cx="914400" cy="366713"/>
            </a:xfrm>
            <a:prstGeom prst="rect">
              <a:avLst/>
            </a:prstGeom>
            <a:noFill/>
            <a:ln w="9525">
              <a:noFill/>
              <a:miter lim="800000"/>
              <a:headEnd/>
              <a:tailEnd/>
            </a:ln>
          </p:spPr>
          <p:txBody>
            <a:bodyPr>
              <a:prstTxWarp prst="textNoShape">
                <a:avLst/>
              </a:prstTxWarp>
              <a:spAutoFit/>
            </a:bodyPr>
            <a:lstStyle/>
            <a:p>
              <a:pPr algn="r">
                <a:spcBef>
                  <a:spcPct val="50000"/>
                </a:spcBef>
              </a:pPr>
              <a:r>
                <a:rPr lang="en-US" sz="1800" b="0">
                  <a:solidFill>
                    <a:schemeClr val="tx1"/>
                  </a:solidFill>
                </a:rPr>
                <a:t>1</a:t>
              </a:r>
              <a:endParaRPr lang="en-US" sz="1800">
                <a:solidFill>
                  <a:schemeClr val="tx1"/>
                </a:solidFill>
                <a:latin typeface="Courier New" pitchFamily="1" charset="0"/>
              </a:endParaRPr>
            </a:p>
          </p:txBody>
        </p:sp>
        <p:sp>
          <p:nvSpPr>
            <p:cNvPr id="59414" name="Text Box 16"/>
            <p:cNvSpPr txBox="1">
              <a:spLocks noChangeArrowheads="1"/>
            </p:cNvSpPr>
            <p:nvPr/>
          </p:nvSpPr>
          <p:spPr bwMode="auto">
            <a:xfrm>
              <a:off x="2578100" y="3878263"/>
              <a:ext cx="25146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dirty="0" err="1">
                  <a:solidFill>
                    <a:schemeClr val="tx1"/>
                  </a:solidFill>
                  <a:latin typeface="Courier New" pitchFamily="1" charset="0"/>
                </a:rPr>
                <a:t>str.indexOf("x</a:t>
              </a:r>
              <a:r>
                <a:rPr lang="en-US" sz="1800" dirty="0">
                  <a:solidFill>
                    <a:schemeClr val="tx1"/>
                  </a:solidFill>
                  <a:latin typeface="Courier New" pitchFamily="1" charset="0"/>
                </a:rPr>
                <a:t>")</a:t>
              </a:r>
            </a:p>
          </p:txBody>
        </p:sp>
        <p:sp>
          <p:nvSpPr>
            <p:cNvPr id="59415" name="Text Box 17"/>
            <p:cNvSpPr txBox="1">
              <a:spLocks noChangeArrowheads="1"/>
            </p:cNvSpPr>
            <p:nvPr/>
          </p:nvSpPr>
          <p:spPr bwMode="auto">
            <a:xfrm>
              <a:off x="5283200" y="3878263"/>
              <a:ext cx="9144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b="0" i="1">
                  <a:solidFill>
                    <a:schemeClr val="tx1"/>
                  </a:solidFill>
                </a:rPr>
                <a:t>returns</a:t>
              </a:r>
              <a:endParaRPr lang="en-US" sz="1800">
                <a:solidFill>
                  <a:schemeClr val="tx1"/>
                </a:solidFill>
                <a:latin typeface="Courier New" pitchFamily="1" charset="0"/>
              </a:endParaRPr>
            </a:p>
          </p:txBody>
        </p:sp>
        <p:sp>
          <p:nvSpPr>
            <p:cNvPr id="59416" name="Text Box 18"/>
            <p:cNvSpPr txBox="1">
              <a:spLocks noChangeArrowheads="1"/>
            </p:cNvSpPr>
            <p:nvPr/>
          </p:nvSpPr>
          <p:spPr bwMode="auto">
            <a:xfrm>
              <a:off x="5626100" y="3878263"/>
              <a:ext cx="914400" cy="366713"/>
            </a:xfrm>
            <a:prstGeom prst="rect">
              <a:avLst/>
            </a:prstGeom>
            <a:noFill/>
            <a:ln w="9525">
              <a:noFill/>
              <a:miter lim="800000"/>
              <a:headEnd/>
              <a:tailEnd/>
            </a:ln>
          </p:spPr>
          <p:txBody>
            <a:bodyPr>
              <a:prstTxWarp prst="textNoShape">
                <a:avLst/>
              </a:prstTxWarp>
              <a:spAutoFit/>
            </a:bodyPr>
            <a:lstStyle/>
            <a:p>
              <a:pPr algn="r">
                <a:spcBef>
                  <a:spcPct val="50000"/>
                </a:spcBef>
              </a:pPr>
              <a:r>
                <a:rPr lang="en-US" sz="1800" b="0">
                  <a:solidFill>
                    <a:schemeClr val="tx1"/>
                  </a:solidFill>
                  <a:latin typeface="Courier New" pitchFamily="1" charset="0"/>
                </a:rPr>
                <a:t>-</a:t>
              </a:r>
              <a:r>
                <a:rPr lang="en-US" sz="1800" b="0">
                  <a:solidFill>
                    <a:schemeClr val="tx1"/>
                  </a:solidFill>
                </a:rPr>
                <a:t>1</a:t>
              </a:r>
              <a:endParaRPr lang="en-US" sz="1800">
                <a:solidFill>
                  <a:schemeClr val="tx1"/>
                </a:solidFill>
                <a:latin typeface="Courier New" pitchFamily="1" charset="0"/>
              </a:endParaRPr>
            </a:p>
          </p:txBody>
        </p:sp>
      </p:grpSp>
      <p:grpSp>
        <p:nvGrpSpPr>
          <p:cNvPr id="3" name="Group 19"/>
          <p:cNvGrpSpPr>
            <a:grpSpLocks/>
          </p:cNvGrpSpPr>
          <p:nvPr/>
        </p:nvGrpSpPr>
        <p:grpSpPr bwMode="auto">
          <a:xfrm>
            <a:off x="288047" y="4323448"/>
            <a:ext cx="8128000" cy="1258887"/>
            <a:chOff x="304" y="3305"/>
            <a:chExt cx="5120" cy="793"/>
          </a:xfrm>
        </p:grpSpPr>
        <p:sp>
          <p:nvSpPr>
            <p:cNvPr id="59398" name="Rectangle 20"/>
            <p:cNvSpPr>
              <a:spLocks noChangeArrowheads="1"/>
            </p:cNvSpPr>
            <p:nvPr/>
          </p:nvSpPr>
          <p:spPr bwMode="auto">
            <a:xfrm>
              <a:off x="304" y="3305"/>
              <a:ext cx="5120" cy="495"/>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a:t>
              </a:r>
              <a:r>
                <a:rPr lang="en-US" sz="2000" dirty="0" err="1">
                  <a:solidFill>
                    <a:schemeClr val="tx1"/>
                  </a:solidFill>
                  <a:latin typeface="Courier New" pitchFamily="1" charset="0"/>
                </a:rPr>
                <a:t>indexOf</a:t>
              </a:r>
              <a:r>
                <a:rPr lang="en-US" sz="2400" b="0" dirty="0">
                  <a:solidFill>
                    <a:schemeClr val="tx1"/>
                  </a:solidFill>
                </a:rPr>
                <a:t> method takes an optional second argument that indicates the </a:t>
              </a:r>
              <a:r>
                <a:rPr lang="en-US" sz="2400" b="0" dirty="0">
                  <a:solidFill>
                    <a:srgbClr val="FF0000"/>
                  </a:solidFill>
                </a:rPr>
                <a:t>starting position </a:t>
              </a:r>
              <a:r>
                <a:rPr lang="en-US" sz="2400" b="0" dirty="0">
                  <a:solidFill>
                    <a:schemeClr val="tx1"/>
                  </a:solidFill>
                </a:rPr>
                <a:t>for the search.  Thus:</a:t>
              </a:r>
            </a:p>
          </p:txBody>
        </p:sp>
        <p:sp>
          <p:nvSpPr>
            <p:cNvPr id="59399" name="Rectangle 21"/>
            <p:cNvSpPr>
              <a:spLocks noChangeArrowheads="1"/>
            </p:cNvSpPr>
            <p:nvPr/>
          </p:nvSpPr>
          <p:spPr bwMode="auto">
            <a:xfrm>
              <a:off x="1504" y="3848"/>
              <a:ext cx="2738" cy="25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solidFill>
                  <a:schemeClr val="tx1"/>
                </a:solidFill>
              </a:endParaRPr>
            </a:p>
          </p:txBody>
        </p:sp>
        <p:sp>
          <p:nvSpPr>
            <p:cNvPr id="59400" name="Text Box 22"/>
            <p:cNvSpPr txBox="1">
              <a:spLocks noChangeArrowheads="1"/>
            </p:cNvSpPr>
            <p:nvPr/>
          </p:nvSpPr>
          <p:spPr bwMode="auto">
            <a:xfrm>
              <a:off x="1624" y="3857"/>
              <a:ext cx="1776"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dirty="0" err="1">
                  <a:solidFill>
                    <a:schemeClr val="tx1"/>
                  </a:solidFill>
                  <a:latin typeface="Courier New" pitchFamily="1" charset="0"/>
                </a:rPr>
                <a:t>str.indexOf</a:t>
              </a:r>
              <a:r>
                <a:rPr lang="en-US" sz="1800" dirty="0">
                  <a:solidFill>
                    <a:schemeClr val="tx1"/>
                  </a:solidFill>
                  <a:latin typeface="Courier New" pitchFamily="1" charset="0"/>
                </a:rPr>
                <a:t>("o",</a:t>
              </a:r>
              <a:r>
                <a:rPr lang="en-US" sz="1800" b="0" i="1" dirty="0">
                  <a:solidFill>
                    <a:schemeClr val="tx1"/>
                  </a:solidFill>
                </a:rPr>
                <a:t> </a:t>
              </a:r>
              <a:r>
                <a:rPr lang="en-US" sz="1800" dirty="0">
                  <a:solidFill>
                    <a:schemeClr val="tx1"/>
                  </a:solidFill>
                  <a:latin typeface="Courier New" pitchFamily="1" charset="0"/>
                </a:rPr>
                <a:t>5)</a:t>
              </a:r>
            </a:p>
          </p:txBody>
        </p:sp>
        <p:sp>
          <p:nvSpPr>
            <p:cNvPr id="59401" name="Text Box 23"/>
            <p:cNvSpPr txBox="1">
              <a:spLocks noChangeArrowheads="1"/>
            </p:cNvSpPr>
            <p:nvPr/>
          </p:nvSpPr>
          <p:spPr bwMode="auto">
            <a:xfrm>
              <a:off x="3328" y="3857"/>
              <a:ext cx="576"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0" i="1">
                  <a:solidFill>
                    <a:schemeClr val="tx1"/>
                  </a:solidFill>
                </a:rPr>
                <a:t>returns</a:t>
              </a:r>
              <a:endParaRPr lang="en-US" sz="1800">
                <a:solidFill>
                  <a:schemeClr val="tx1"/>
                </a:solidFill>
                <a:latin typeface="Courier New" pitchFamily="1" charset="0"/>
              </a:endParaRPr>
            </a:p>
          </p:txBody>
        </p:sp>
        <p:sp>
          <p:nvSpPr>
            <p:cNvPr id="59402" name="Text Box 24"/>
            <p:cNvSpPr txBox="1">
              <a:spLocks noChangeArrowheads="1"/>
            </p:cNvSpPr>
            <p:nvPr/>
          </p:nvSpPr>
          <p:spPr bwMode="auto">
            <a:xfrm>
              <a:off x="3544" y="3857"/>
              <a:ext cx="576" cy="231"/>
            </a:xfrm>
            <a:prstGeom prst="rect">
              <a:avLst/>
            </a:prstGeom>
            <a:noFill/>
            <a:ln w="9525">
              <a:noFill/>
              <a:miter lim="800000"/>
              <a:headEnd/>
              <a:tailEnd/>
            </a:ln>
          </p:spPr>
          <p:txBody>
            <a:bodyPr>
              <a:prstTxWarp prst="textNoShape">
                <a:avLst/>
              </a:prstTxWarp>
              <a:spAutoFit/>
            </a:bodyPr>
            <a:lstStyle/>
            <a:p>
              <a:pPr algn="r">
                <a:spcBef>
                  <a:spcPct val="50000"/>
                </a:spcBef>
              </a:pPr>
              <a:r>
                <a:rPr lang="en-US" sz="1800" b="0" dirty="0">
                  <a:solidFill>
                    <a:schemeClr val="tx1"/>
                  </a:solidFill>
                </a:rPr>
                <a:t>8</a:t>
              </a:r>
              <a:endParaRPr lang="en-US" sz="1800" dirty="0">
                <a:solidFill>
                  <a:schemeClr val="tx1"/>
                </a:solidFill>
                <a:latin typeface="Courier New" pitchFamily="1" charset="0"/>
              </a:endParaRPr>
            </a:p>
          </p:txBody>
        </p:sp>
      </p:grpSp>
      <p:sp>
        <p:nvSpPr>
          <p:cNvPr id="27" name="Rectangle 20"/>
          <p:cNvSpPr>
            <a:spLocks noChangeArrowheads="1"/>
          </p:cNvSpPr>
          <p:nvPr/>
        </p:nvSpPr>
        <p:spPr bwMode="auto">
          <a:xfrm>
            <a:off x="482600" y="5675313"/>
            <a:ext cx="8128000" cy="785812"/>
          </a:xfrm>
          <a:prstGeom prst="rect">
            <a:avLst/>
          </a:prstGeom>
          <a:noFill/>
          <a:ln w="9525">
            <a:noFill/>
            <a:miter lim="800000"/>
            <a:headEnd/>
            <a:tailEnd/>
          </a:ln>
        </p:spPr>
        <p:txBody>
          <a:bodyPr>
            <a:prstTxWarp prst="textNoShape">
              <a:avLst/>
            </a:prstTxWarp>
          </a:bodyPr>
          <a:lstStyle/>
          <a:p>
            <a:pPr marL="342900" indent="-342900" algn="just">
              <a:lnSpc>
                <a:spcPct val="90000"/>
              </a:lnSpc>
              <a:spcAft>
                <a:spcPct val="50000"/>
              </a:spcAft>
              <a:buFontTx/>
              <a:buChar char="•"/>
            </a:pPr>
            <a:r>
              <a:rPr lang="en-US" sz="2400" b="0" dirty="0">
                <a:solidFill>
                  <a:schemeClr val="tx1"/>
                </a:solidFill>
              </a:rPr>
              <a:t>The </a:t>
            </a:r>
            <a:r>
              <a:rPr lang="en-US" sz="2000" dirty="0" err="1">
                <a:solidFill>
                  <a:schemeClr val="tx1"/>
                </a:solidFill>
                <a:latin typeface="Courier New" pitchFamily="1" charset="0"/>
              </a:rPr>
              <a:t>lastIndexOf</a:t>
            </a:r>
            <a:r>
              <a:rPr lang="en-US" sz="2400" b="0" dirty="0">
                <a:solidFill>
                  <a:schemeClr val="tx1"/>
                </a:solidFill>
              </a:rPr>
              <a:t> method works similarly except that it searches backward from the end of the receiving string.</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62</a:t>
            </a:fld>
            <a:endParaRPr lang="en-US"/>
          </a:p>
        </p:txBody>
      </p:sp>
    </p:spTree>
    <p:extLst>
      <p:ext uri="{BB962C8B-B14F-4D97-AF65-F5344CB8AC3E}">
        <p14:creationId xmlns:p14="http://schemas.microsoft.com/office/powerpoint/2010/main" val="4016869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609600" y="1295400"/>
            <a:ext cx="7924800" cy="49530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cxnSp>
        <p:nvCxnSpPr>
          <p:cNvPr id="45" name="Straight Connector 44"/>
          <p:cNvCxnSpPr/>
          <p:nvPr/>
        </p:nvCxnSpPr>
        <p:spPr bwMode="auto">
          <a:xfrm rot="10800000" flipH="1">
            <a:off x="609600" y="3417432"/>
            <a:ext cx="79248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rot="10800000" flipH="1">
            <a:off x="609600" y="2002744"/>
            <a:ext cx="79248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rot="10800000" flipH="1">
            <a:off x="609600" y="2710088"/>
            <a:ext cx="79248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rot="10800000" flipH="1">
            <a:off x="609600" y="4124776"/>
            <a:ext cx="79248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rot="10800000" flipH="1">
            <a:off x="609600" y="4832120"/>
            <a:ext cx="79248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rot="10800000" flipH="1">
            <a:off x="609600" y="5539464"/>
            <a:ext cx="79248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1442" name="Rectangle 2"/>
          <p:cNvSpPr>
            <a:spLocks noGrp="1" noChangeArrowheads="1"/>
          </p:cNvSpPr>
          <p:nvPr>
            <p:ph type="title"/>
          </p:nvPr>
        </p:nvSpPr>
        <p:spPr>
          <a:xfrm>
            <a:off x="0" y="76200"/>
            <a:ext cx="9144000" cy="1143000"/>
          </a:xfrm>
        </p:spPr>
        <p:txBody>
          <a:bodyPr/>
          <a:lstStyle/>
          <a:p>
            <a:r>
              <a:rPr lang="en-US" sz="4000">
                <a:solidFill>
                  <a:srgbClr val="FF0000"/>
                </a:solidFill>
              </a:rPr>
              <a:t>Other Methods in the </a:t>
            </a:r>
            <a:r>
              <a:rPr lang="en-US" sz="3600" b="1">
                <a:solidFill>
                  <a:srgbClr val="FF0000"/>
                </a:solidFill>
                <a:latin typeface="Courier New" pitchFamily="1" charset="0"/>
              </a:rPr>
              <a:t>String</a:t>
            </a:r>
            <a:r>
              <a:rPr lang="en-US" sz="4000">
                <a:solidFill>
                  <a:srgbClr val="FF0000"/>
                </a:solidFill>
              </a:rPr>
              <a:t> Class</a:t>
            </a:r>
            <a:endParaRPr lang="en-US">
              <a:solidFill>
                <a:srgbClr val="FF0000"/>
              </a:solidFill>
            </a:endParaRPr>
          </a:p>
        </p:txBody>
      </p:sp>
      <p:grpSp>
        <p:nvGrpSpPr>
          <p:cNvPr id="35" name="Group 34"/>
          <p:cNvGrpSpPr/>
          <p:nvPr/>
        </p:nvGrpSpPr>
        <p:grpSpPr>
          <a:xfrm>
            <a:off x="647700" y="1256470"/>
            <a:ext cx="7924800" cy="681098"/>
            <a:chOff x="647700" y="1244600"/>
            <a:chExt cx="7924800" cy="681098"/>
          </a:xfrm>
        </p:grpSpPr>
        <p:sp>
          <p:nvSpPr>
            <p:cNvPr id="61473" name="Text Box 5"/>
            <p:cNvSpPr txBox="1">
              <a:spLocks noChangeArrowheads="1"/>
            </p:cNvSpPr>
            <p:nvPr/>
          </p:nvSpPr>
          <p:spPr bwMode="auto">
            <a:xfrm>
              <a:off x="647700" y="1244600"/>
              <a:ext cx="7848600" cy="400110"/>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err="1">
                  <a:solidFill>
                    <a:schemeClr val="tx1"/>
                  </a:solidFill>
                  <a:latin typeface="Courier New" pitchFamily="1" charset="0"/>
                </a:rPr>
                <a:t>String.fromCharCode(</a:t>
              </a:r>
              <a:r>
                <a:rPr lang="en-US" sz="2000" b="0" i="1" dirty="0" err="1">
                  <a:solidFill>
                    <a:schemeClr val="tx1"/>
                  </a:solidFill>
                  <a:latin typeface="Times New Roman"/>
                  <a:cs typeface="Times New Roman"/>
                </a:rPr>
                <a:t>code</a:t>
              </a:r>
              <a:r>
                <a:rPr lang="en-US" sz="2000" dirty="0">
                  <a:solidFill>
                    <a:schemeClr val="tx1"/>
                  </a:solidFill>
                  <a:latin typeface="Courier New" pitchFamily="1" charset="0"/>
                </a:rPr>
                <a:t>)</a:t>
              </a:r>
            </a:p>
          </p:txBody>
        </p:sp>
        <p:sp>
          <p:nvSpPr>
            <p:cNvPr id="61474" name="Text Box 6"/>
            <p:cNvSpPr txBox="1">
              <a:spLocks noChangeArrowheads="1"/>
            </p:cNvSpPr>
            <p:nvPr/>
          </p:nvSpPr>
          <p:spPr bwMode="auto">
            <a:xfrm>
              <a:off x="952500" y="1525588"/>
              <a:ext cx="7620000" cy="40011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dirty="0">
                  <a:solidFill>
                    <a:srgbClr val="FF0000"/>
                  </a:solidFill>
                </a:rPr>
                <a:t>Returns the one-character string whose Unicode value is </a:t>
              </a:r>
              <a:r>
                <a:rPr lang="en-US" sz="2000" b="0" i="1" dirty="0">
                  <a:solidFill>
                    <a:srgbClr val="FF0000"/>
                  </a:solidFill>
                </a:rPr>
                <a:t>code.</a:t>
              </a:r>
              <a:endParaRPr lang="en-US" sz="2000" b="0" dirty="0">
                <a:solidFill>
                  <a:srgbClr val="FF0000"/>
                </a:solidFill>
              </a:endParaRPr>
            </a:p>
          </p:txBody>
        </p:sp>
      </p:grpSp>
      <p:grpSp>
        <p:nvGrpSpPr>
          <p:cNvPr id="36" name="Group 35"/>
          <p:cNvGrpSpPr/>
          <p:nvPr/>
        </p:nvGrpSpPr>
        <p:grpSpPr>
          <a:xfrm>
            <a:off x="647700" y="1956589"/>
            <a:ext cx="7924800" cy="693798"/>
            <a:chOff x="647700" y="1892300"/>
            <a:chExt cx="7924800" cy="693798"/>
          </a:xfrm>
        </p:grpSpPr>
        <p:sp>
          <p:nvSpPr>
            <p:cNvPr id="61470" name="Text Box 9"/>
            <p:cNvSpPr txBox="1">
              <a:spLocks noChangeArrowheads="1"/>
            </p:cNvSpPr>
            <p:nvPr/>
          </p:nvSpPr>
          <p:spPr bwMode="auto">
            <a:xfrm>
              <a:off x="647700" y="1892300"/>
              <a:ext cx="78486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err="1">
                  <a:solidFill>
                    <a:schemeClr val="tx1"/>
                  </a:solidFill>
                  <a:latin typeface="Courier New" pitchFamily="1" charset="0"/>
                </a:rPr>
                <a:t>charCodeAt(</a:t>
              </a:r>
              <a:r>
                <a:rPr lang="en-US" sz="2000" b="0" i="1" dirty="0" err="1">
                  <a:solidFill>
                    <a:schemeClr val="tx1"/>
                  </a:solidFill>
                  <a:latin typeface="Times New Roman"/>
                  <a:cs typeface="Times New Roman"/>
                </a:rPr>
                <a:t>index</a:t>
              </a:r>
              <a:r>
                <a:rPr lang="en-US" sz="2000" dirty="0">
                  <a:solidFill>
                    <a:schemeClr val="tx1"/>
                  </a:solidFill>
                  <a:latin typeface="Courier New" pitchFamily="1" charset="0"/>
                </a:rPr>
                <a:t>)</a:t>
              </a:r>
            </a:p>
          </p:txBody>
        </p:sp>
        <p:sp>
          <p:nvSpPr>
            <p:cNvPr id="61471" name="Text Box 10"/>
            <p:cNvSpPr txBox="1">
              <a:spLocks noChangeArrowheads="1"/>
            </p:cNvSpPr>
            <p:nvPr/>
          </p:nvSpPr>
          <p:spPr bwMode="auto">
            <a:xfrm>
              <a:off x="952500" y="2185988"/>
              <a:ext cx="7620000" cy="40011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dirty="0">
                  <a:solidFill>
                    <a:srgbClr val="FF0000"/>
                  </a:solidFill>
                </a:rPr>
                <a:t>Returns the Unicode value of the character at the specified index.</a:t>
              </a:r>
            </a:p>
          </p:txBody>
        </p:sp>
      </p:grpSp>
      <p:grpSp>
        <p:nvGrpSpPr>
          <p:cNvPr id="40" name="Group 39"/>
          <p:cNvGrpSpPr/>
          <p:nvPr/>
        </p:nvGrpSpPr>
        <p:grpSpPr>
          <a:xfrm>
            <a:off x="647700" y="4095041"/>
            <a:ext cx="7924800" cy="693798"/>
            <a:chOff x="647700" y="4559299"/>
            <a:chExt cx="7924800" cy="693798"/>
          </a:xfrm>
        </p:grpSpPr>
        <p:sp>
          <p:nvSpPr>
            <p:cNvPr id="61467" name="Text Box 13"/>
            <p:cNvSpPr txBox="1">
              <a:spLocks noChangeArrowheads="1"/>
            </p:cNvSpPr>
            <p:nvPr/>
          </p:nvSpPr>
          <p:spPr bwMode="auto">
            <a:xfrm>
              <a:off x="647700" y="4559299"/>
              <a:ext cx="78486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err="1">
                  <a:solidFill>
                    <a:schemeClr val="tx1"/>
                  </a:solidFill>
                  <a:latin typeface="Courier New" pitchFamily="1" charset="0"/>
                </a:rPr>
                <a:t>startsWith(</a:t>
              </a:r>
              <a:r>
                <a:rPr lang="en-US" sz="2000" b="0" i="1" dirty="0" err="1">
                  <a:solidFill>
                    <a:schemeClr val="tx1"/>
                  </a:solidFill>
                  <a:latin typeface="Times New Roman"/>
                  <a:cs typeface="Times New Roman"/>
                </a:rPr>
                <a:t>prefix</a:t>
              </a:r>
              <a:r>
                <a:rPr lang="en-US" sz="2000" dirty="0">
                  <a:solidFill>
                    <a:schemeClr val="tx1"/>
                  </a:solidFill>
                  <a:latin typeface="Courier New" pitchFamily="1" charset="0"/>
                </a:rPr>
                <a:t>)</a:t>
              </a:r>
            </a:p>
          </p:txBody>
        </p:sp>
        <p:sp>
          <p:nvSpPr>
            <p:cNvPr id="61468" name="Text Box 14"/>
            <p:cNvSpPr txBox="1">
              <a:spLocks noChangeArrowheads="1"/>
            </p:cNvSpPr>
            <p:nvPr/>
          </p:nvSpPr>
          <p:spPr bwMode="auto">
            <a:xfrm>
              <a:off x="952500" y="4852987"/>
              <a:ext cx="7620000" cy="40011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dirty="0">
                  <a:solidFill>
                    <a:srgbClr val="FF0000"/>
                  </a:solidFill>
                </a:rPr>
                <a:t>Returns </a:t>
              </a:r>
              <a:r>
                <a:rPr lang="en-US" sz="1800" dirty="0">
                  <a:solidFill>
                    <a:srgbClr val="FF0000"/>
                  </a:solidFill>
                  <a:latin typeface="Courier New" pitchFamily="1" charset="0"/>
                </a:rPr>
                <a:t>true</a:t>
              </a:r>
              <a:r>
                <a:rPr lang="en-US" sz="2000" b="0" dirty="0">
                  <a:solidFill>
                    <a:srgbClr val="FF0000"/>
                  </a:solidFill>
                </a:rPr>
                <a:t> if this string starts with </a:t>
              </a:r>
              <a:r>
                <a:rPr lang="en-US" sz="2000" b="0" i="1" dirty="0">
                  <a:solidFill>
                    <a:srgbClr val="FF0000"/>
                  </a:solidFill>
                </a:rPr>
                <a:t>prefix.</a:t>
              </a:r>
              <a:endParaRPr lang="en-US" sz="2000" b="0" dirty="0">
                <a:solidFill>
                  <a:srgbClr val="FF0000"/>
                </a:solidFill>
              </a:endParaRPr>
            </a:p>
          </p:txBody>
        </p:sp>
      </p:grpSp>
      <p:grpSp>
        <p:nvGrpSpPr>
          <p:cNvPr id="41" name="Group 40"/>
          <p:cNvGrpSpPr/>
          <p:nvPr/>
        </p:nvGrpSpPr>
        <p:grpSpPr>
          <a:xfrm>
            <a:off x="647700" y="4807859"/>
            <a:ext cx="7924800" cy="681098"/>
            <a:chOff x="647700" y="5232399"/>
            <a:chExt cx="7924800" cy="681098"/>
          </a:xfrm>
        </p:grpSpPr>
        <p:sp>
          <p:nvSpPr>
            <p:cNvPr id="61464" name="Text Box 17"/>
            <p:cNvSpPr txBox="1">
              <a:spLocks noChangeArrowheads="1"/>
            </p:cNvSpPr>
            <p:nvPr/>
          </p:nvSpPr>
          <p:spPr bwMode="auto">
            <a:xfrm>
              <a:off x="647700" y="5232399"/>
              <a:ext cx="78486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err="1">
                  <a:solidFill>
                    <a:schemeClr val="tx1"/>
                  </a:solidFill>
                  <a:latin typeface="Courier New" pitchFamily="1" charset="0"/>
                </a:rPr>
                <a:t>endsWith(</a:t>
              </a:r>
              <a:r>
                <a:rPr lang="en-US" sz="2000" b="0" i="1" dirty="0" err="1">
                  <a:solidFill>
                    <a:schemeClr val="tx1"/>
                  </a:solidFill>
                  <a:latin typeface="Times New Roman"/>
                  <a:cs typeface="Times New Roman"/>
                </a:rPr>
                <a:t>suffix</a:t>
              </a:r>
              <a:r>
                <a:rPr lang="en-US" sz="2000" dirty="0">
                  <a:solidFill>
                    <a:schemeClr val="tx1"/>
                  </a:solidFill>
                  <a:latin typeface="Courier New" pitchFamily="1" charset="0"/>
                </a:rPr>
                <a:t>)</a:t>
              </a:r>
            </a:p>
          </p:txBody>
        </p:sp>
        <p:sp>
          <p:nvSpPr>
            <p:cNvPr id="61465" name="Text Box 18"/>
            <p:cNvSpPr txBox="1">
              <a:spLocks noChangeArrowheads="1"/>
            </p:cNvSpPr>
            <p:nvPr/>
          </p:nvSpPr>
          <p:spPr bwMode="auto">
            <a:xfrm>
              <a:off x="952500" y="5513387"/>
              <a:ext cx="7620000" cy="40011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dirty="0">
                  <a:solidFill>
                    <a:srgbClr val="FF0000"/>
                  </a:solidFill>
                </a:rPr>
                <a:t>Returns </a:t>
              </a:r>
              <a:r>
                <a:rPr lang="en-US" sz="1800" dirty="0">
                  <a:solidFill>
                    <a:srgbClr val="FF0000"/>
                  </a:solidFill>
                  <a:latin typeface="Courier New" pitchFamily="1" charset="0"/>
                </a:rPr>
                <a:t>true</a:t>
              </a:r>
              <a:r>
                <a:rPr lang="en-US" sz="2000" b="0" dirty="0">
                  <a:solidFill>
                    <a:srgbClr val="FF0000"/>
                  </a:solidFill>
                </a:rPr>
                <a:t> if this string ends with </a:t>
              </a:r>
              <a:r>
                <a:rPr lang="en-US" sz="2000" b="0" i="1" dirty="0">
                  <a:solidFill>
                    <a:srgbClr val="FF0000"/>
                  </a:solidFill>
                </a:rPr>
                <a:t>suffix.</a:t>
              </a:r>
              <a:endParaRPr lang="en-US" sz="2000" b="0" dirty="0">
                <a:solidFill>
                  <a:srgbClr val="FF0000"/>
                </a:solidFill>
              </a:endParaRPr>
            </a:p>
          </p:txBody>
        </p:sp>
      </p:grpSp>
      <p:grpSp>
        <p:nvGrpSpPr>
          <p:cNvPr id="42" name="Group 41"/>
          <p:cNvGrpSpPr/>
          <p:nvPr/>
        </p:nvGrpSpPr>
        <p:grpSpPr>
          <a:xfrm>
            <a:off x="647700" y="5507979"/>
            <a:ext cx="7924800" cy="693798"/>
            <a:chOff x="647700" y="5816599"/>
            <a:chExt cx="7924800" cy="693798"/>
          </a:xfrm>
        </p:grpSpPr>
        <p:sp>
          <p:nvSpPr>
            <p:cNvPr id="61458" name="Text Box 25"/>
            <p:cNvSpPr txBox="1">
              <a:spLocks noChangeArrowheads="1"/>
            </p:cNvSpPr>
            <p:nvPr/>
          </p:nvSpPr>
          <p:spPr bwMode="auto">
            <a:xfrm>
              <a:off x="647700" y="5816599"/>
              <a:ext cx="78486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a:solidFill>
                    <a:schemeClr val="tx1"/>
                  </a:solidFill>
                  <a:latin typeface="Courier New" pitchFamily="1" charset="0"/>
                </a:rPr>
                <a:t>trim()</a:t>
              </a:r>
            </a:p>
          </p:txBody>
        </p:sp>
        <p:sp>
          <p:nvSpPr>
            <p:cNvPr id="61459" name="Text Box 26"/>
            <p:cNvSpPr txBox="1">
              <a:spLocks noChangeArrowheads="1"/>
            </p:cNvSpPr>
            <p:nvPr/>
          </p:nvSpPr>
          <p:spPr bwMode="auto">
            <a:xfrm>
              <a:off x="952500" y="6110287"/>
              <a:ext cx="7620000" cy="40011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dirty="0">
                  <a:solidFill>
                    <a:srgbClr val="FF0000"/>
                  </a:solidFill>
                </a:rPr>
                <a:t>Returns a copy of this string with leading and trailing spaces removed.</a:t>
              </a:r>
            </a:p>
          </p:txBody>
        </p:sp>
      </p:grpSp>
      <p:grpSp>
        <p:nvGrpSpPr>
          <p:cNvPr id="38" name="Group 37"/>
          <p:cNvGrpSpPr/>
          <p:nvPr/>
        </p:nvGrpSpPr>
        <p:grpSpPr>
          <a:xfrm>
            <a:off x="647700" y="2669407"/>
            <a:ext cx="7924800" cy="693797"/>
            <a:chOff x="647700" y="2946401"/>
            <a:chExt cx="7924800" cy="693797"/>
          </a:xfrm>
        </p:grpSpPr>
        <p:sp>
          <p:nvSpPr>
            <p:cNvPr id="61455" name="Text Box 29"/>
            <p:cNvSpPr txBox="1">
              <a:spLocks noChangeArrowheads="1"/>
            </p:cNvSpPr>
            <p:nvPr/>
          </p:nvSpPr>
          <p:spPr bwMode="auto">
            <a:xfrm>
              <a:off x="647700" y="2946401"/>
              <a:ext cx="78486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err="1">
                  <a:solidFill>
                    <a:schemeClr val="tx1"/>
                  </a:solidFill>
                  <a:latin typeface="Courier New" pitchFamily="1" charset="0"/>
                </a:rPr>
                <a:t>toLowerCase</a:t>
              </a:r>
              <a:r>
                <a:rPr lang="en-US" sz="2000" dirty="0">
                  <a:solidFill>
                    <a:schemeClr val="tx1"/>
                  </a:solidFill>
                  <a:latin typeface="Courier New" pitchFamily="1" charset="0"/>
                </a:rPr>
                <a:t>()</a:t>
              </a:r>
            </a:p>
          </p:txBody>
        </p:sp>
        <p:sp>
          <p:nvSpPr>
            <p:cNvPr id="61456" name="Text Box 30"/>
            <p:cNvSpPr txBox="1">
              <a:spLocks noChangeArrowheads="1"/>
            </p:cNvSpPr>
            <p:nvPr/>
          </p:nvSpPr>
          <p:spPr bwMode="auto">
            <a:xfrm>
              <a:off x="952500" y="3240088"/>
              <a:ext cx="7620000" cy="40011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dirty="0">
                  <a:solidFill>
                    <a:srgbClr val="FF0000"/>
                  </a:solidFill>
                </a:rPr>
                <a:t>Returns a copy of this string converted to lower case.</a:t>
              </a:r>
            </a:p>
          </p:txBody>
        </p:sp>
      </p:grpSp>
      <p:grpSp>
        <p:nvGrpSpPr>
          <p:cNvPr id="39" name="Group 38"/>
          <p:cNvGrpSpPr/>
          <p:nvPr/>
        </p:nvGrpSpPr>
        <p:grpSpPr>
          <a:xfrm>
            <a:off x="647700" y="3382224"/>
            <a:ext cx="7924800" cy="693797"/>
            <a:chOff x="647700" y="3606801"/>
            <a:chExt cx="7924800" cy="693797"/>
          </a:xfrm>
        </p:grpSpPr>
        <p:sp>
          <p:nvSpPr>
            <p:cNvPr id="61452" name="Text Box 33"/>
            <p:cNvSpPr txBox="1">
              <a:spLocks noChangeArrowheads="1"/>
            </p:cNvSpPr>
            <p:nvPr/>
          </p:nvSpPr>
          <p:spPr bwMode="auto">
            <a:xfrm>
              <a:off x="647700" y="3606801"/>
              <a:ext cx="78486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dirty="0" err="1">
                  <a:solidFill>
                    <a:schemeClr val="tx1"/>
                  </a:solidFill>
                  <a:latin typeface="Courier New" pitchFamily="1" charset="0"/>
                </a:rPr>
                <a:t>toUpperCase</a:t>
              </a:r>
              <a:r>
                <a:rPr lang="en-US" sz="2000" dirty="0">
                  <a:solidFill>
                    <a:schemeClr val="tx1"/>
                  </a:solidFill>
                  <a:latin typeface="Courier New" pitchFamily="1" charset="0"/>
                </a:rPr>
                <a:t>()</a:t>
              </a:r>
            </a:p>
          </p:txBody>
        </p:sp>
        <p:sp>
          <p:nvSpPr>
            <p:cNvPr id="61453" name="Text Box 34"/>
            <p:cNvSpPr txBox="1">
              <a:spLocks noChangeArrowheads="1"/>
            </p:cNvSpPr>
            <p:nvPr/>
          </p:nvSpPr>
          <p:spPr bwMode="auto">
            <a:xfrm>
              <a:off x="952500" y="3900488"/>
              <a:ext cx="7620000" cy="400110"/>
            </a:xfrm>
            <a:prstGeom prst="rect">
              <a:avLst/>
            </a:prstGeom>
            <a:noFill/>
            <a:ln w="9525">
              <a:noFill/>
              <a:miter lim="800000"/>
              <a:headEnd/>
              <a:tailEnd/>
            </a:ln>
          </p:spPr>
          <p:txBody>
            <a:bodyPr>
              <a:prstTxWarp prst="textNoShape">
                <a:avLst/>
              </a:prstTxWarp>
              <a:spAutoFit/>
            </a:bodyPr>
            <a:lstStyle/>
            <a:p>
              <a:pPr>
                <a:spcBef>
                  <a:spcPct val="50000"/>
                </a:spcBef>
              </a:pPr>
              <a:r>
                <a:rPr lang="en-US" sz="2000" b="0" dirty="0">
                  <a:solidFill>
                    <a:srgbClr val="FF0000"/>
                  </a:solidFill>
                </a:rPr>
                <a:t>Returns a copy of this string converted to upper case.</a:t>
              </a:r>
            </a:p>
          </p:txBody>
        </p:sp>
      </p:grpSp>
      <p:cxnSp>
        <p:nvCxnSpPr>
          <p:cNvPr id="55" name="Straight Connector 54"/>
          <p:cNvCxnSpPr/>
          <p:nvPr/>
        </p:nvCxnSpPr>
        <p:spPr bwMode="auto">
          <a:xfrm rot="10800000" flipH="1">
            <a:off x="609600" y="6246811"/>
            <a:ext cx="79248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rot="10800000" flipH="1">
            <a:off x="609600" y="1295400"/>
            <a:ext cx="79248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63</a:t>
            </a:fld>
            <a:endParaRPr lang="en-US"/>
          </a:p>
        </p:txBody>
      </p:sp>
    </p:spTree>
    <p:extLst>
      <p:ext uri="{BB962C8B-B14F-4D97-AF65-F5344CB8AC3E}">
        <p14:creationId xmlns:p14="http://schemas.microsoft.com/office/powerpoint/2010/main" val="1423782439"/>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76200"/>
            <a:ext cx="9144000" cy="717176"/>
          </a:xfrm>
          <a:noFill/>
        </p:spPr>
        <p:txBody>
          <a:bodyPr/>
          <a:lstStyle/>
          <a:p>
            <a:r>
              <a:rPr lang="en-US" sz="4000" dirty="0">
                <a:solidFill>
                  <a:srgbClr val="FF0000"/>
                </a:solidFill>
              </a:rPr>
              <a:t>Simple String Idioms</a:t>
            </a:r>
            <a:endParaRPr lang="en-US" dirty="0">
              <a:solidFill>
                <a:srgbClr val="FF0000"/>
              </a:solidFill>
            </a:endParaRPr>
          </a:p>
        </p:txBody>
      </p:sp>
      <p:sp>
        <p:nvSpPr>
          <p:cNvPr id="63492" name="Text Box 4"/>
          <p:cNvSpPr txBox="1">
            <a:spLocks noChangeArrowheads="1"/>
          </p:cNvSpPr>
          <p:nvPr/>
        </p:nvSpPr>
        <p:spPr bwMode="auto">
          <a:xfrm>
            <a:off x="457200" y="1143000"/>
            <a:ext cx="8229600" cy="763286"/>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chemeClr val="tx1"/>
                </a:solidFill>
              </a:rPr>
              <a:t>When you work with strings, there are two idiomatic patterns that are particularly important: </a:t>
            </a:r>
          </a:p>
        </p:txBody>
      </p:sp>
      <p:grpSp>
        <p:nvGrpSpPr>
          <p:cNvPr id="12" name="Group 11"/>
          <p:cNvGrpSpPr/>
          <p:nvPr/>
        </p:nvGrpSpPr>
        <p:grpSpPr>
          <a:xfrm>
            <a:off x="457200" y="2057400"/>
            <a:ext cx="8229600" cy="1905000"/>
            <a:chOff x="457200" y="2057400"/>
            <a:chExt cx="8229600" cy="1905000"/>
          </a:xfrm>
        </p:grpSpPr>
        <p:sp>
          <p:nvSpPr>
            <p:cNvPr id="63491" name="Rectangle 3"/>
            <p:cNvSpPr>
              <a:spLocks noChangeArrowheads="1"/>
            </p:cNvSpPr>
            <p:nvPr/>
          </p:nvSpPr>
          <p:spPr bwMode="auto">
            <a:xfrm>
              <a:off x="1333500" y="2566988"/>
              <a:ext cx="6486525" cy="1395412"/>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r>
                <a:rPr lang="en-US" sz="2000" dirty="0">
                  <a:solidFill>
                    <a:schemeClr val="tx1"/>
                  </a:solidFill>
                  <a:latin typeface="Courier New" pitchFamily="1" charset="0"/>
                </a:rPr>
                <a:t>for (</a:t>
              </a:r>
              <a:r>
                <a:rPr lang="en-US" sz="2000" dirty="0" err="1">
                  <a:solidFill>
                    <a:schemeClr val="tx1"/>
                  </a:solidFill>
                  <a:latin typeface="Courier New" pitchFamily="1" charset="0"/>
                </a:rPr>
                <a:t>var</a:t>
              </a:r>
              <a:r>
                <a:rPr lang="en-US" sz="2000" dirty="0">
                  <a:solidFill>
                    <a:schemeClr val="tx1"/>
                  </a:solidFill>
                  <a:latin typeface="Courier New" pitchFamily="1" charset="0"/>
                </a:rPr>
                <a:t> </a:t>
              </a:r>
              <a:r>
                <a:rPr lang="en-US" sz="2000" dirty="0" err="1">
                  <a:solidFill>
                    <a:schemeClr val="tx1"/>
                  </a:solidFill>
                  <a:latin typeface="Courier New" pitchFamily="1" charset="0"/>
                </a:rPr>
                <a:t>i</a:t>
              </a:r>
              <a:r>
                <a:rPr lang="en-US" sz="2000" dirty="0">
                  <a:solidFill>
                    <a:schemeClr val="tx1"/>
                  </a:solidFill>
                  <a:latin typeface="Courier New" pitchFamily="1" charset="0"/>
                </a:rPr>
                <a:t> = 0; </a:t>
              </a:r>
              <a:r>
                <a:rPr lang="en-US" sz="2000" dirty="0" err="1">
                  <a:solidFill>
                    <a:schemeClr val="tx1"/>
                  </a:solidFill>
                  <a:latin typeface="Courier New" pitchFamily="1" charset="0"/>
                </a:rPr>
                <a:t>i</a:t>
              </a:r>
              <a:r>
                <a:rPr lang="en-US" sz="2000" dirty="0">
                  <a:solidFill>
                    <a:schemeClr val="tx1"/>
                  </a:solidFill>
                  <a:latin typeface="Courier New" pitchFamily="1" charset="0"/>
                </a:rPr>
                <a:t> &lt; </a:t>
              </a:r>
              <a:r>
                <a:rPr lang="en-US" sz="2000" dirty="0" err="1">
                  <a:solidFill>
                    <a:schemeClr val="tx1"/>
                  </a:solidFill>
                  <a:latin typeface="Courier New" pitchFamily="1" charset="0"/>
                </a:rPr>
                <a:t>str.length</a:t>
              </a:r>
              <a:r>
                <a:rPr lang="en-US" sz="2000" dirty="0">
                  <a:solidFill>
                    <a:schemeClr val="tx1"/>
                  </a:solidFill>
                  <a:latin typeface="Courier New" pitchFamily="1" charset="0"/>
                </a:rPr>
                <a:t>; </a:t>
              </a:r>
              <a:r>
                <a:rPr lang="en-US" sz="2000" dirty="0" err="1">
                  <a:solidFill>
                    <a:schemeClr val="tx1"/>
                  </a:solidFill>
                  <a:latin typeface="Courier New" pitchFamily="1" charset="0"/>
                </a:rPr>
                <a:t>i</a:t>
              </a:r>
              <a:r>
                <a:rPr lang="en-US" sz="2000" dirty="0">
                  <a:solidFill>
                    <a:schemeClr val="tx1"/>
                  </a:solidFill>
                  <a:latin typeface="Courier New" pitchFamily="1" charset="0"/>
                </a:rPr>
                <a:t>++)</a:t>
              </a:r>
              <a:r>
                <a:rPr lang="en-US" sz="1000" dirty="0">
                  <a:solidFill>
                    <a:schemeClr val="tx1"/>
                  </a:solidFill>
                  <a:latin typeface="Courier New" pitchFamily="1" charset="0"/>
                </a:rPr>
                <a:t> </a:t>
              </a:r>
              <a:r>
                <a:rPr lang="en-US" sz="2000" dirty="0">
                  <a:solidFill>
                    <a:schemeClr val="tx1"/>
                  </a:solidFill>
                  <a:latin typeface="Courier New" pitchFamily="1" charset="0"/>
                </a:rPr>
                <a:t>{</a:t>
              </a:r>
            </a:p>
            <a:p>
              <a:r>
                <a:rPr lang="en-US" sz="2000" dirty="0">
                  <a:solidFill>
                    <a:schemeClr val="tx1"/>
                  </a:solidFill>
                  <a:latin typeface="Courier New" pitchFamily="1" charset="0"/>
                </a:rPr>
                <a:t>   </a:t>
              </a:r>
              <a:r>
                <a:rPr lang="en-US" sz="2000" dirty="0" err="1">
                  <a:solidFill>
                    <a:schemeClr val="tx1"/>
                  </a:solidFill>
                  <a:latin typeface="Courier New" pitchFamily="1" charset="0"/>
                </a:rPr>
                <a:t>var</a:t>
              </a:r>
              <a:r>
                <a:rPr lang="en-US" sz="2000" dirty="0">
                  <a:solidFill>
                    <a:schemeClr val="tx1"/>
                  </a:solidFill>
                  <a:latin typeface="Courier New" pitchFamily="1" charset="0"/>
                </a:rPr>
                <a:t> </a:t>
              </a:r>
              <a:r>
                <a:rPr lang="en-US" sz="2000" dirty="0" err="1">
                  <a:solidFill>
                    <a:schemeClr val="tx1"/>
                  </a:solidFill>
                  <a:latin typeface="Courier New" pitchFamily="1" charset="0"/>
                </a:rPr>
                <a:t>ch</a:t>
              </a:r>
              <a:r>
                <a:rPr lang="en-US" sz="2000" dirty="0">
                  <a:solidFill>
                    <a:schemeClr val="tx1"/>
                  </a:solidFill>
                  <a:latin typeface="Courier New" pitchFamily="1" charset="0"/>
                </a:rPr>
                <a:t> = </a:t>
              </a:r>
              <a:r>
                <a:rPr lang="en-US" sz="2000" dirty="0" err="1">
                  <a:solidFill>
                    <a:schemeClr val="tx1"/>
                  </a:solidFill>
                  <a:latin typeface="Courier New" pitchFamily="1" charset="0"/>
                </a:rPr>
                <a:t>str.charAt(i</a:t>
              </a:r>
              <a:r>
                <a:rPr lang="en-US" sz="2000" dirty="0">
                  <a:solidFill>
                    <a:schemeClr val="tx1"/>
                  </a:solidFill>
                  <a:latin typeface="Courier New" pitchFamily="1" charset="0"/>
                </a:rPr>
                <a:t>);</a:t>
              </a:r>
            </a:p>
            <a:p>
              <a:r>
                <a:rPr lang="en-US" sz="2000" dirty="0">
                  <a:solidFill>
                    <a:schemeClr val="tx1"/>
                  </a:solidFill>
                  <a:latin typeface="Courier New" pitchFamily="1" charset="0"/>
                </a:rPr>
                <a:t>   </a:t>
              </a:r>
              <a:r>
                <a:rPr lang="en-US" sz="2000" b="0" i="1" dirty="0">
                  <a:solidFill>
                    <a:schemeClr val="tx1"/>
                  </a:solidFill>
                </a:rPr>
                <a:t>. . . code to process each character in turn . . .</a:t>
              </a:r>
            </a:p>
            <a:p>
              <a:r>
                <a:rPr lang="en-US" sz="2000" dirty="0">
                  <a:solidFill>
                    <a:schemeClr val="tx1"/>
                  </a:solidFill>
                  <a:latin typeface="Courier New" pitchFamily="1" charset="0"/>
                </a:rPr>
                <a:t>}</a:t>
              </a:r>
            </a:p>
          </p:txBody>
        </p:sp>
        <p:sp>
          <p:nvSpPr>
            <p:cNvPr id="63493" name="Text Box 5"/>
            <p:cNvSpPr txBox="1">
              <a:spLocks noChangeArrowheads="1"/>
            </p:cNvSpPr>
            <p:nvPr/>
          </p:nvSpPr>
          <p:spPr bwMode="auto">
            <a:xfrm>
              <a:off x="882650" y="2057400"/>
              <a:ext cx="7804150" cy="430887"/>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chemeClr val="tx1"/>
                  </a:solidFill>
                </a:rPr>
                <a:t>Iterating through the characters in a string. </a:t>
              </a:r>
            </a:p>
          </p:txBody>
        </p:sp>
        <p:sp>
          <p:nvSpPr>
            <p:cNvPr id="63494" name="Text Box 6"/>
            <p:cNvSpPr txBox="1">
              <a:spLocks noChangeArrowheads="1"/>
            </p:cNvSpPr>
            <p:nvPr/>
          </p:nvSpPr>
          <p:spPr bwMode="auto">
            <a:xfrm>
              <a:off x="457200" y="2057400"/>
              <a:ext cx="609600" cy="430887"/>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1.</a:t>
              </a:r>
            </a:p>
          </p:txBody>
        </p:sp>
      </p:grpSp>
      <p:grpSp>
        <p:nvGrpSpPr>
          <p:cNvPr id="2" name="Group 10"/>
          <p:cNvGrpSpPr>
            <a:grpSpLocks/>
          </p:cNvGrpSpPr>
          <p:nvPr/>
        </p:nvGrpSpPr>
        <p:grpSpPr bwMode="auto">
          <a:xfrm>
            <a:off x="457200" y="4191000"/>
            <a:ext cx="8229600" cy="2209800"/>
            <a:chOff x="288" y="2640"/>
            <a:chExt cx="5184" cy="1392"/>
          </a:xfrm>
        </p:grpSpPr>
        <p:sp>
          <p:nvSpPr>
            <p:cNvPr id="63496" name="Rectangle 7"/>
            <p:cNvSpPr>
              <a:spLocks noChangeArrowheads="1"/>
            </p:cNvSpPr>
            <p:nvPr/>
          </p:nvSpPr>
          <p:spPr bwMode="auto">
            <a:xfrm>
              <a:off x="840" y="2961"/>
              <a:ext cx="4086" cy="1071"/>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r>
                <a:rPr lang="en-US" sz="2000" dirty="0" err="1">
                  <a:solidFill>
                    <a:schemeClr val="tx1"/>
                  </a:solidFill>
                  <a:latin typeface="Courier New" pitchFamily="1" charset="0"/>
                </a:rPr>
                <a:t>var</a:t>
              </a:r>
              <a:r>
                <a:rPr lang="en-US" sz="2000" dirty="0">
                  <a:solidFill>
                    <a:schemeClr val="tx1"/>
                  </a:solidFill>
                  <a:latin typeface="Courier New" pitchFamily="1" charset="0"/>
                </a:rPr>
                <a:t> result = "";</a:t>
              </a:r>
            </a:p>
            <a:p>
              <a:r>
                <a:rPr lang="en-US" sz="2000" dirty="0">
                  <a:solidFill>
                    <a:schemeClr val="tx1"/>
                  </a:solidFill>
                  <a:latin typeface="Courier New" pitchFamily="1" charset="0"/>
                </a:rPr>
                <a:t>for (</a:t>
              </a:r>
              <a:r>
                <a:rPr lang="en-US" sz="2000" b="0" i="1" dirty="0">
                  <a:solidFill>
                    <a:schemeClr val="tx1"/>
                  </a:solidFill>
                </a:rPr>
                <a:t>whatever limits are appropriate to the application</a:t>
              </a:r>
              <a:r>
                <a:rPr lang="en-US" sz="2000" dirty="0">
                  <a:solidFill>
                    <a:schemeClr val="tx1"/>
                  </a:solidFill>
                  <a:latin typeface="Courier New" pitchFamily="1" charset="0"/>
                </a:rPr>
                <a:t>)</a:t>
              </a:r>
              <a:r>
                <a:rPr lang="en-US" sz="1000" dirty="0">
                  <a:solidFill>
                    <a:schemeClr val="tx1"/>
                  </a:solidFill>
                  <a:latin typeface="Courier New" pitchFamily="1" charset="0"/>
                </a:rPr>
                <a:t> </a:t>
              </a:r>
              <a:r>
                <a:rPr lang="en-US" sz="2000" dirty="0">
                  <a:solidFill>
                    <a:schemeClr val="tx1"/>
                  </a:solidFill>
                  <a:latin typeface="Courier New" pitchFamily="1" charset="0"/>
                </a:rPr>
                <a:t>{</a:t>
              </a:r>
              <a:r>
                <a:rPr lang="en-US" sz="2000" b="0" i="1" dirty="0">
                  <a:solidFill>
                    <a:schemeClr val="tx1"/>
                  </a:solidFill>
                </a:rPr>
                <a:t> </a:t>
              </a:r>
              <a:endParaRPr lang="en-US" sz="2000" dirty="0">
                <a:solidFill>
                  <a:schemeClr val="tx1"/>
                </a:solidFill>
                <a:latin typeface="Courier New" pitchFamily="1" charset="0"/>
              </a:endParaRPr>
            </a:p>
            <a:p>
              <a:r>
                <a:rPr lang="en-US" sz="2000" dirty="0">
                  <a:solidFill>
                    <a:schemeClr val="tx1"/>
                  </a:solidFill>
                  <a:latin typeface="Courier New" pitchFamily="1" charset="0"/>
                </a:rPr>
                <a:t>   </a:t>
              </a:r>
              <a:r>
                <a:rPr lang="en-US" sz="2000" b="0" i="1" dirty="0">
                  <a:solidFill>
                    <a:schemeClr val="tx1"/>
                  </a:solidFill>
                </a:rPr>
                <a:t>. . . code to determine the next character to be added . . .</a:t>
              </a:r>
            </a:p>
            <a:p>
              <a:r>
                <a:rPr lang="en-US" sz="2000" dirty="0">
                  <a:solidFill>
                    <a:schemeClr val="tx1"/>
                  </a:solidFill>
                  <a:latin typeface="Courier New" pitchFamily="1" charset="0"/>
                </a:rPr>
                <a:t>   result += </a:t>
              </a:r>
              <a:r>
                <a:rPr lang="en-US" sz="2000" dirty="0" err="1">
                  <a:solidFill>
                    <a:schemeClr val="tx1"/>
                  </a:solidFill>
                  <a:latin typeface="Courier New" pitchFamily="1" charset="0"/>
                </a:rPr>
                <a:t>ch</a:t>
              </a:r>
              <a:r>
                <a:rPr lang="en-US" sz="2000" dirty="0">
                  <a:solidFill>
                    <a:schemeClr val="tx1"/>
                  </a:solidFill>
                  <a:latin typeface="Courier New" pitchFamily="1" charset="0"/>
                </a:rPr>
                <a:t>;</a:t>
              </a:r>
            </a:p>
            <a:p>
              <a:r>
                <a:rPr lang="en-US" sz="2000" dirty="0">
                  <a:solidFill>
                    <a:schemeClr val="tx1"/>
                  </a:solidFill>
                  <a:latin typeface="Courier New" pitchFamily="1" charset="0"/>
                </a:rPr>
                <a:t>}</a:t>
              </a:r>
            </a:p>
          </p:txBody>
        </p:sp>
        <p:sp>
          <p:nvSpPr>
            <p:cNvPr id="63497" name="Text Box 8"/>
            <p:cNvSpPr txBox="1">
              <a:spLocks noChangeArrowheads="1"/>
            </p:cNvSpPr>
            <p:nvPr/>
          </p:nvSpPr>
          <p:spPr bwMode="auto">
            <a:xfrm>
              <a:off x="556" y="2640"/>
              <a:ext cx="4916" cy="271"/>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dirty="0">
                  <a:solidFill>
                    <a:schemeClr val="tx1"/>
                  </a:solidFill>
                </a:rPr>
                <a:t>Growing a new string character by character. </a:t>
              </a:r>
            </a:p>
          </p:txBody>
        </p:sp>
        <p:sp>
          <p:nvSpPr>
            <p:cNvPr id="63498" name="Text Box 9"/>
            <p:cNvSpPr txBox="1">
              <a:spLocks noChangeArrowheads="1"/>
            </p:cNvSpPr>
            <p:nvPr/>
          </p:nvSpPr>
          <p:spPr bwMode="auto">
            <a:xfrm>
              <a:off x="288" y="2640"/>
              <a:ext cx="384" cy="271"/>
            </a:xfrm>
            <a:prstGeom prst="rect">
              <a:avLst/>
            </a:prstGeom>
            <a:noFill/>
            <a:ln w="9525">
              <a:noFill/>
              <a:miter lim="800000"/>
              <a:headEnd/>
              <a:tailEnd/>
            </a:ln>
          </p:spPr>
          <p:txBody>
            <a:bodyPr>
              <a:prstTxWarp prst="textNoShape">
                <a:avLst/>
              </a:prstTxWarp>
              <a:spAutoFit/>
            </a:bodyPr>
            <a:lstStyle/>
            <a:p>
              <a:pPr algn="just">
                <a:lnSpc>
                  <a:spcPct val="90000"/>
                </a:lnSpc>
              </a:pPr>
              <a:r>
                <a:rPr lang="en-US" sz="2400" b="0">
                  <a:solidFill>
                    <a:schemeClr val="tx1"/>
                  </a:solidFill>
                </a:rPr>
                <a:t>2.</a:t>
              </a:r>
            </a:p>
          </p:txBody>
        </p:sp>
      </p:grpSp>
      <p:sp>
        <p:nvSpPr>
          <p:cNvPr id="3" name="Slide Number Placeholder 2"/>
          <p:cNvSpPr>
            <a:spLocks noGrp="1"/>
          </p:cNvSpPr>
          <p:nvPr>
            <p:ph type="sldNum" sz="quarter" idx="12"/>
          </p:nvPr>
        </p:nvSpPr>
        <p:spPr/>
        <p:txBody>
          <a:bodyPr/>
          <a:lstStyle/>
          <a:p>
            <a:pPr>
              <a:defRPr/>
            </a:pPr>
            <a:fld id="{7F4B1FAA-A740-404F-BBC5-7C153B666279}" type="slidenum">
              <a:rPr lang="en-US" smtClean="0"/>
              <a:pPr>
                <a:defRPr/>
              </a:pPr>
              <a:t>64</a:t>
            </a:fld>
            <a:endParaRPr lang="en-US"/>
          </a:p>
        </p:txBody>
      </p:sp>
    </p:spTree>
    <p:extLst>
      <p:ext uri="{BB962C8B-B14F-4D97-AF65-F5344CB8AC3E}">
        <p14:creationId xmlns:p14="http://schemas.microsoft.com/office/powerpoint/2010/main" val="20447982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76200"/>
            <a:ext cx="9144000" cy="589400"/>
          </a:xfrm>
          <a:noFill/>
        </p:spPr>
        <p:txBody>
          <a:bodyPr/>
          <a:lstStyle/>
          <a:p>
            <a:r>
              <a:rPr lang="en-US" sz="4000" dirty="0">
                <a:solidFill>
                  <a:srgbClr val="FF0000"/>
                </a:solidFill>
              </a:rPr>
              <a:t>Reversing a String</a:t>
            </a:r>
            <a:endParaRPr lang="en-US" dirty="0">
              <a:solidFill>
                <a:srgbClr val="FF0000"/>
              </a:solidFill>
            </a:endParaRPr>
          </a:p>
        </p:txBody>
      </p:sp>
      <p:grpSp>
        <p:nvGrpSpPr>
          <p:cNvPr id="104" name="PPConsole#2"/>
          <p:cNvGrpSpPr/>
          <p:nvPr/>
        </p:nvGrpSpPr>
        <p:grpSpPr>
          <a:xfrm>
            <a:off x="2342400" y="5337600"/>
            <a:ext cx="4480000" cy="1280000"/>
            <a:chOff x="2342400" y="5337600"/>
            <a:chExt cx="4480000" cy="1280000"/>
          </a:xfrm>
        </p:grpSpPr>
        <p:pic>
          <p:nvPicPr>
            <p:cNvPr id="105" name="PPWindowImage#3" descr="image3.png"/>
            <p:cNvPicPr>
              <a:picLocks noChangeAspect="1"/>
            </p:cNvPicPr>
            <p:nvPr/>
          </p:nvPicPr>
          <p:blipFill>
            <a:blip r:embed="rId3"/>
            <a:stretch>
              <a:fillRect/>
            </a:stretch>
          </p:blipFill>
          <p:spPr>
            <a:xfrm>
              <a:off x="2342400" y="5337600"/>
              <a:ext cx="4480000" cy="1280000"/>
            </a:xfrm>
            <a:prstGeom prst="rect">
              <a:avLst/>
            </a:prstGeom>
          </p:spPr>
        </p:pic>
      </p:grpSp>
      <p:grpSp>
        <p:nvGrpSpPr>
          <p:cNvPr id="106" name="PPStackFrame#4"/>
          <p:cNvGrpSpPr/>
          <p:nvPr/>
        </p:nvGrpSpPr>
        <p:grpSpPr>
          <a:xfrm>
            <a:off x="256000" y="1088000"/>
            <a:ext cx="8524800" cy="2304000"/>
            <a:chOff x="256000" y="1088000"/>
            <a:chExt cx="8524800" cy="2304000"/>
          </a:xfrm>
        </p:grpSpPr>
        <p:sp>
          <p:nvSpPr>
            <p:cNvPr id="107" name="PPRect#5"/>
            <p:cNvSpPr/>
            <p:nvPr/>
          </p:nvSpPr>
          <p:spPr bwMode="auto">
            <a:xfrm>
              <a:off x="256000" y="1088000"/>
              <a:ext cx="8524800" cy="2304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pic>
          <p:nvPicPr>
            <p:cNvPr id="108" name="PPCodeImage#7" descr="image7.png"/>
            <p:cNvPicPr>
              <a:picLocks noChangeAspect="1"/>
            </p:cNvPicPr>
            <p:nvPr/>
          </p:nvPicPr>
          <p:blipFill>
            <a:blip r:embed="rId4"/>
            <a:stretch>
              <a:fillRect/>
            </a:stretch>
          </p:blipFill>
          <p:spPr>
            <a:xfrm>
              <a:off x="256000" y="1088000"/>
              <a:ext cx="8512000" cy="2291200"/>
            </a:xfrm>
            <a:prstGeom prst="rect">
              <a:avLst/>
            </a:prstGeom>
          </p:spPr>
        </p:pic>
        <p:sp>
          <p:nvSpPr>
            <p:cNvPr id="109" name="PPRect#6"/>
            <p:cNvSpPr/>
            <p:nvPr/>
          </p:nvSpPr>
          <p:spPr bwMode="auto">
            <a:xfrm>
              <a:off x="256000" y="1088000"/>
              <a:ext cx="8524800" cy="230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grpSp>
      <p:sp>
        <p:nvSpPr>
          <p:cNvPr id="110" name="PPTextBox#8"/>
          <p:cNvSpPr/>
          <p:nvPr/>
        </p:nvSpPr>
        <p:spPr bwMode="auto">
          <a:xfrm>
            <a:off x="2380800" y="5606400"/>
            <a:ext cx="230400" cy="2176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ourier New" pitchFamily="84" charset="0"/>
              </a:rPr>
              <a:t>&gt; </a:t>
            </a:r>
          </a:p>
        </p:txBody>
      </p:sp>
      <p:sp>
        <p:nvSpPr>
          <p:cNvPr id="111" name="PPTextBox#9"/>
          <p:cNvSpPr/>
          <p:nvPr/>
        </p:nvSpPr>
        <p:spPr bwMode="auto">
          <a:xfrm>
            <a:off x="2585600" y="5606400"/>
            <a:ext cx="2214400" cy="2176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FF"/>
                </a:solidFill>
                <a:effectLst/>
                <a:latin typeface="Courier New" pitchFamily="84" charset="0"/>
              </a:rPr>
              <a:t>reverse("stressed")  </a:t>
            </a:r>
          </a:p>
        </p:txBody>
      </p:sp>
      <p:grpSp>
        <p:nvGrpSpPr>
          <p:cNvPr id="112" name="PPStackFrame#10"/>
          <p:cNvGrpSpPr/>
          <p:nvPr/>
        </p:nvGrpSpPr>
        <p:grpSpPr>
          <a:xfrm>
            <a:off x="384000" y="1395200"/>
            <a:ext cx="8524800" cy="2508800"/>
            <a:chOff x="384000" y="1395200"/>
            <a:chExt cx="8524800" cy="2508800"/>
          </a:xfrm>
        </p:grpSpPr>
        <p:sp>
          <p:nvSpPr>
            <p:cNvPr id="113" name="PPRect#11"/>
            <p:cNvSpPr/>
            <p:nvPr/>
          </p:nvSpPr>
          <p:spPr bwMode="auto">
            <a:xfrm>
              <a:off x="384000" y="1395200"/>
              <a:ext cx="8524800" cy="2304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pic>
          <p:nvPicPr>
            <p:cNvPr id="114" name="PPCodeImage#13" descr="image13.png"/>
            <p:cNvPicPr>
              <a:picLocks noChangeAspect="1"/>
            </p:cNvPicPr>
            <p:nvPr/>
          </p:nvPicPr>
          <p:blipFill>
            <a:blip r:embed="rId5"/>
            <a:stretch>
              <a:fillRect/>
            </a:stretch>
          </p:blipFill>
          <p:spPr>
            <a:xfrm>
              <a:off x="384000" y="1395200"/>
              <a:ext cx="8512000" cy="2291200"/>
            </a:xfrm>
            <a:prstGeom prst="rect">
              <a:avLst/>
            </a:prstGeom>
          </p:spPr>
        </p:pic>
        <p:sp>
          <p:nvSpPr>
            <p:cNvPr id="115" name="PPRect#12"/>
            <p:cNvSpPr/>
            <p:nvPr/>
          </p:nvSpPr>
          <p:spPr bwMode="auto">
            <a:xfrm>
              <a:off x="384000" y="1395200"/>
              <a:ext cx="8524800" cy="230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grpSp>
          <p:nvGrpSpPr>
            <p:cNvPr id="116" name="str"/>
            <p:cNvGrpSpPr/>
            <p:nvPr/>
          </p:nvGrpSpPr>
          <p:grpSpPr>
            <a:xfrm>
              <a:off x="4710400" y="2956800"/>
              <a:ext cx="1536000" cy="665600"/>
              <a:chOff x="4710400" y="2956800"/>
              <a:chExt cx="1536000" cy="665600"/>
            </a:xfrm>
          </p:grpSpPr>
          <p:sp>
            <p:nvSpPr>
              <p:cNvPr id="125" name="PPRect#15"/>
              <p:cNvSpPr/>
              <p:nvPr/>
            </p:nvSpPr>
            <p:spPr bwMode="auto">
              <a:xfrm>
                <a:off x="4710400" y="3238400"/>
                <a:ext cx="153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26" name="PPRect#16"/>
              <p:cNvSpPr/>
              <p:nvPr/>
            </p:nvSpPr>
            <p:spPr bwMode="auto">
              <a:xfrm>
                <a:off x="4710400" y="3238400"/>
                <a:ext cx="153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27" name="PPTextBox#17"/>
              <p:cNvSpPr/>
              <p:nvPr/>
            </p:nvSpPr>
            <p:spPr bwMode="auto">
              <a:xfrm>
                <a:off x="4723200" y="2956800"/>
                <a:ext cx="460800" cy="2688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str</a:t>
                </a:r>
              </a:p>
            </p:txBody>
          </p:sp>
        </p:grpSp>
        <p:grpSp>
          <p:nvGrpSpPr>
            <p:cNvPr id="117" name="result"/>
            <p:cNvGrpSpPr/>
            <p:nvPr/>
          </p:nvGrpSpPr>
          <p:grpSpPr>
            <a:xfrm>
              <a:off x="6323200" y="2956800"/>
              <a:ext cx="1536000" cy="665600"/>
              <a:chOff x="6323200" y="2956800"/>
              <a:chExt cx="1536000" cy="665600"/>
            </a:xfrm>
          </p:grpSpPr>
          <p:sp>
            <p:nvSpPr>
              <p:cNvPr id="122" name="PPRect#19"/>
              <p:cNvSpPr/>
              <p:nvPr/>
            </p:nvSpPr>
            <p:spPr bwMode="auto">
              <a:xfrm>
                <a:off x="6323200" y="3238400"/>
                <a:ext cx="153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23" name="PPRect#20"/>
              <p:cNvSpPr/>
              <p:nvPr/>
            </p:nvSpPr>
            <p:spPr bwMode="auto">
              <a:xfrm>
                <a:off x="6323200" y="3238400"/>
                <a:ext cx="153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24" name="PPTextBox#21"/>
              <p:cNvSpPr/>
              <p:nvPr/>
            </p:nvSpPr>
            <p:spPr bwMode="auto">
              <a:xfrm>
                <a:off x="6336000" y="2956800"/>
                <a:ext cx="883200" cy="2688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result</a:t>
                </a:r>
              </a:p>
            </p:txBody>
          </p:sp>
        </p:grpSp>
        <p:grpSp>
          <p:nvGrpSpPr>
            <p:cNvPr id="118" name="i"/>
            <p:cNvGrpSpPr/>
            <p:nvPr/>
          </p:nvGrpSpPr>
          <p:grpSpPr>
            <a:xfrm>
              <a:off x="7936000" y="2956800"/>
              <a:ext cx="896000" cy="665600"/>
              <a:chOff x="7936000" y="2956800"/>
              <a:chExt cx="896000" cy="665600"/>
            </a:xfrm>
          </p:grpSpPr>
          <p:sp>
            <p:nvSpPr>
              <p:cNvPr id="119" name="PPRect#23"/>
              <p:cNvSpPr/>
              <p:nvPr/>
            </p:nvSpPr>
            <p:spPr bwMode="auto">
              <a:xfrm>
                <a:off x="7936000" y="3238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20" name="PPRect#24"/>
              <p:cNvSpPr/>
              <p:nvPr/>
            </p:nvSpPr>
            <p:spPr bwMode="auto">
              <a:xfrm>
                <a:off x="7936000" y="3238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21" name="PPTextBox#25"/>
              <p:cNvSpPr/>
              <p:nvPr/>
            </p:nvSpPr>
            <p:spPr bwMode="auto">
              <a:xfrm>
                <a:off x="7948800" y="29568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i</a:t>
                </a:r>
              </a:p>
            </p:txBody>
          </p:sp>
        </p:grpSp>
      </p:grpSp>
      <p:sp>
        <p:nvSpPr>
          <p:cNvPr id="128" name="PPRect#26"/>
          <p:cNvSpPr/>
          <p:nvPr/>
        </p:nvSpPr>
        <p:spPr bwMode="auto">
          <a:xfrm>
            <a:off x="47360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"stressed"</a:t>
            </a:r>
          </a:p>
        </p:txBody>
      </p:sp>
      <p:sp>
        <p:nvSpPr>
          <p:cNvPr id="129" name="PPRect#27"/>
          <p:cNvSpPr/>
          <p:nvPr/>
        </p:nvSpPr>
        <p:spPr bwMode="auto">
          <a:xfrm>
            <a:off x="870400" y="1702400"/>
            <a:ext cx="2316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30" name="PPRect#28"/>
          <p:cNvSpPr/>
          <p:nvPr/>
        </p:nvSpPr>
        <p:spPr bwMode="auto">
          <a:xfrm>
            <a:off x="63488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a:t>
            </a:r>
          </a:p>
        </p:txBody>
      </p:sp>
      <p:sp>
        <p:nvSpPr>
          <p:cNvPr id="131" name="PPRect#29"/>
          <p:cNvSpPr/>
          <p:nvPr/>
        </p:nvSpPr>
        <p:spPr bwMode="auto">
          <a:xfrm>
            <a:off x="870400" y="1984000"/>
            <a:ext cx="66816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32" name="PPRect#30"/>
          <p:cNvSpPr/>
          <p:nvPr/>
        </p:nvSpPr>
        <p:spPr bwMode="auto">
          <a:xfrm>
            <a:off x="1715200" y="1984000"/>
            <a:ext cx="31616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33" name="PPRect#31"/>
          <p:cNvSpPr/>
          <p:nvPr/>
        </p:nvSpPr>
        <p:spPr bwMode="auto">
          <a:xfrm>
            <a:off x="7961600" y="3264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7</a:t>
            </a:r>
          </a:p>
        </p:txBody>
      </p:sp>
      <p:sp>
        <p:nvSpPr>
          <p:cNvPr id="134" name="PPRect#32"/>
          <p:cNvSpPr/>
          <p:nvPr/>
        </p:nvSpPr>
        <p:spPr bwMode="auto">
          <a:xfrm>
            <a:off x="5235200" y="1984000"/>
            <a:ext cx="9088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35" name="PPRect#33"/>
          <p:cNvSpPr/>
          <p:nvPr/>
        </p:nvSpPr>
        <p:spPr bwMode="auto">
          <a:xfrm>
            <a:off x="1292800" y="2265600"/>
            <a:ext cx="3443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36" name="PPRect#34"/>
          <p:cNvSpPr/>
          <p:nvPr/>
        </p:nvSpPr>
        <p:spPr bwMode="auto">
          <a:xfrm>
            <a:off x="63488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"d"</a:t>
            </a:r>
          </a:p>
        </p:txBody>
      </p:sp>
      <p:sp>
        <p:nvSpPr>
          <p:cNvPr id="137" name="PPRect#35"/>
          <p:cNvSpPr/>
          <p:nvPr/>
        </p:nvSpPr>
        <p:spPr bwMode="auto">
          <a:xfrm>
            <a:off x="65024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38" name="PPRect#36"/>
          <p:cNvSpPr/>
          <p:nvPr/>
        </p:nvSpPr>
        <p:spPr bwMode="auto">
          <a:xfrm>
            <a:off x="7961600" y="3264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6</a:t>
            </a:r>
          </a:p>
        </p:txBody>
      </p:sp>
      <p:sp>
        <p:nvSpPr>
          <p:cNvPr id="139" name="PPRect#37"/>
          <p:cNvSpPr/>
          <p:nvPr/>
        </p:nvSpPr>
        <p:spPr bwMode="auto">
          <a:xfrm>
            <a:off x="1292800" y="2265600"/>
            <a:ext cx="3443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40" name="PPRect#38"/>
          <p:cNvSpPr/>
          <p:nvPr/>
        </p:nvSpPr>
        <p:spPr bwMode="auto">
          <a:xfrm>
            <a:off x="63488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"de"</a:t>
            </a:r>
          </a:p>
        </p:txBody>
      </p:sp>
      <p:sp>
        <p:nvSpPr>
          <p:cNvPr id="141" name="PPRect#39"/>
          <p:cNvSpPr/>
          <p:nvPr/>
        </p:nvSpPr>
        <p:spPr bwMode="auto">
          <a:xfrm>
            <a:off x="65024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42" name="PPRect#40"/>
          <p:cNvSpPr/>
          <p:nvPr/>
        </p:nvSpPr>
        <p:spPr bwMode="auto">
          <a:xfrm>
            <a:off x="7961600" y="3264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5</a:t>
            </a:r>
          </a:p>
        </p:txBody>
      </p:sp>
      <p:sp>
        <p:nvSpPr>
          <p:cNvPr id="143" name="PPRect#41"/>
          <p:cNvSpPr/>
          <p:nvPr/>
        </p:nvSpPr>
        <p:spPr bwMode="auto">
          <a:xfrm>
            <a:off x="1292800" y="2265600"/>
            <a:ext cx="3443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44" name="PPRect#42"/>
          <p:cNvSpPr/>
          <p:nvPr/>
        </p:nvSpPr>
        <p:spPr bwMode="auto">
          <a:xfrm>
            <a:off x="63488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"des"</a:t>
            </a:r>
          </a:p>
        </p:txBody>
      </p:sp>
      <p:sp>
        <p:nvSpPr>
          <p:cNvPr id="145" name="PPRect#43"/>
          <p:cNvSpPr/>
          <p:nvPr/>
        </p:nvSpPr>
        <p:spPr bwMode="auto">
          <a:xfrm>
            <a:off x="65024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46" name="PPRect#44"/>
          <p:cNvSpPr/>
          <p:nvPr/>
        </p:nvSpPr>
        <p:spPr bwMode="auto">
          <a:xfrm>
            <a:off x="7961600" y="3264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4</a:t>
            </a:r>
          </a:p>
        </p:txBody>
      </p:sp>
      <p:sp>
        <p:nvSpPr>
          <p:cNvPr id="147" name="PPRect#45"/>
          <p:cNvSpPr/>
          <p:nvPr/>
        </p:nvSpPr>
        <p:spPr bwMode="auto">
          <a:xfrm>
            <a:off x="1292800" y="2265600"/>
            <a:ext cx="3443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48" name="PPRect#46"/>
          <p:cNvSpPr/>
          <p:nvPr/>
        </p:nvSpPr>
        <p:spPr bwMode="auto">
          <a:xfrm>
            <a:off x="63488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"dess"</a:t>
            </a:r>
          </a:p>
        </p:txBody>
      </p:sp>
      <p:sp>
        <p:nvSpPr>
          <p:cNvPr id="149" name="PPRect#47"/>
          <p:cNvSpPr/>
          <p:nvPr/>
        </p:nvSpPr>
        <p:spPr bwMode="auto">
          <a:xfrm>
            <a:off x="65024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50" name="PPRect#48"/>
          <p:cNvSpPr/>
          <p:nvPr/>
        </p:nvSpPr>
        <p:spPr bwMode="auto">
          <a:xfrm>
            <a:off x="7961600" y="3264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3</a:t>
            </a:r>
          </a:p>
        </p:txBody>
      </p:sp>
      <p:sp>
        <p:nvSpPr>
          <p:cNvPr id="151" name="PPRect#49"/>
          <p:cNvSpPr/>
          <p:nvPr/>
        </p:nvSpPr>
        <p:spPr bwMode="auto">
          <a:xfrm>
            <a:off x="1292800" y="2265600"/>
            <a:ext cx="3443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52" name="PPRect#50"/>
          <p:cNvSpPr/>
          <p:nvPr/>
        </p:nvSpPr>
        <p:spPr bwMode="auto">
          <a:xfrm>
            <a:off x="63488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"desse"</a:t>
            </a:r>
          </a:p>
        </p:txBody>
      </p:sp>
      <p:sp>
        <p:nvSpPr>
          <p:cNvPr id="153" name="PPRect#51"/>
          <p:cNvSpPr/>
          <p:nvPr/>
        </p:nvSpPr>
        <p:spPr bwMode="auto">
          <a:xfrm>
            <a:off x="65024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54" name="PPRect#52"/>
          <p:cNvSpPr/>
          <p:nvPr/>
        </p:nvSpPr>
        <p:spPr bwMode="auto">
          <a:xfrm>
            <a:off x="7961600" y="3264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2</a:t>
            </a:r>
          </a:p>
        </p:txBody>
      </p:sp>
      <p:sp>
        <p:nvSpPr>
          <p:cNvPr id="155" name="PPRect#53"/>
          <p:cNvSpPr/>
          <p:nvPr/>
        </p:nvSpPr>
        <p:spPr bwMode="auto">
          <a:xfrm>
            <a:off x="1292800" y="2265600"/>
            <a:ext cx="3443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56" name="PPRect#54"/>
          <p:cNvSpPr/>
          <p:nvPr/>
        </p:nvSpPr>
        <p:spPr bwMode="auto">
          <a:xfrm>
            <a:off x="63488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"desser"</a:t>
            </a:r>
          </a:p>
        </p:txBody>
      </p:sp>
      <p:sp>
        <p:nvSpPr>
          <p:cNvPr id="157" name="PPRect#55"/>
          <p:cNvSpPr/>
          <p:nvPr/>
        </p:nvSpPr>
        <p:spPr bwMode="auto">
          <a:xfrm>
            <a:off x="65024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58" name="PPRect#56"/>
          <p:cNvSpPr/>
          <p:nvPr/>
        </p:nvSpPr>
        <p:spPr bwMode="auto">
          <a:xfrm>
            <a:off x="7961600" y="3264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1</a:t>
            </a:r>
          </a:p>
        </p:txBody>
      </p:sp>
      <p:sp>
        <p:nvSpPr>
          <p:cNvPr id="159" name="PPRect#57"/>
          <p:cNvSpPr/>
          <p:nvPr/>
        </p:nvSpPr>
        <p:spPr bwMode="auto">
          <a:xfrm>
            <a:off x="1292800" y="2265600"/>
            <a:ext cx="3443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60" name="PPRect#58"/>
          <p:cNvSpPr/>
          <p:nvPr/>
        </p:nvSpPr>
        <p:spPr bwMode="auto">
          <a:xfrm>
            <a:off x="63488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"dessert"</a:t>
            </a:r>
          </a:p>
        </p:txBody>
      </p:sp>
      <p:sp>
        <p:nvSpPr>
          <p:cNvPr id="161" name="PPRect#59"/>
          <p:cNvSpPr/>
          <p:nvPr/>
        </p:nvSpPr>
        <p:spPr bwMode="auto">
          <a:xfrm>
            <a:off x="65024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62" name="PPRect#60"/>
          <p:cNvSpPr/>
          <p:nvPr/>
        </p:nvSpPr>
        <p:spPr bwMode="auto">
          <a:xfrm>
            <a:off x="7961600" y="3264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0</a:t>
            </a:r>
          </a:p>
        </p:txBody>
      </p:sp>
      <p:sp>
        <p:nvSpPr>
          <p:cNvPr id="163" name="PPRect#61"/>
          <p:cNvSpPr/>
          <p:nvPr/>
        </p:nvSpPr>
        <p:spPr bwMode="auto">
          <a:xfrm>
            <a:off x="1292800" y="2265600"/>
            <a:ext cx="3443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64" name="PPRect#62"/>
          <p:cNvSpPr/>
          <p:nvPr/>
        </p:nvSpPr>
        <p:spPr bwMode="auto">
          <a:xfrm>
            <a:off x="6348800" y="3264000"/>
            <a:ext cx="149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"desserts"</a:t>
            </a:r>
          </a:p>
        </p:txBody>
      </p:sp>
      <p:sp>
        <p:nvSpPr>
          <p:cNvPr id="165" name="PPRect#63"/>
          <p:cNvSpPr/>
          <p:nvPr/>
        </p:nvSpPr>
        <p:spPr bwMode="auto">
          <a:xfrm>
            <a:off x="6502400" y="1984000"/>
            <a:ext cx="4864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66" name="PPRect#64"/>
          <p:cNvSpPr/>
          <p:nvPr/>
        </p:nvSpPr>
        <p:spPr bwMode="auto">
          <a:xfrm>
            <a:off x="7961600" y="3264000"/>
            <a:ext cx="857600" cy="320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-1</a:t>
            </a:r>
          </a:p>
        </p:txBody>
      </p:sp>
      <p:sp>
        <p:nvSpPr>
          <p:cNvPr id="167" name="PPRect#65"/>
          <p:cNvSpPr/>
          <p:nvPr/>
        </p:nvSpPr>
        <p:spPr bwMode="auto">
          <a:xfrm>
            <a:off x="870400" y="2828800"/>
            <a:ext cx="2035200" cy="268800"/>
          </a:xfrm>
          <a:prstGeom prst="rect">
            <a:avLst/>
          </a:prstGeom>
          <a:noFill/>
          <a:ln w="25600" cap="flat" cmpd="sng" algn="ctr">
            <a:solidFill>
              <a:srgbClr val="FF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68" name="PPTextBox#66"/>
          <p:cNvSpPr/>
          <p:nvPr/>
        </p:nvSpPr>
        <p:spPr bwMode="auto">
          <a:xfrm>
            <a:off x="2380800" y="5824000"/>
            <a:ext cx="857600" cy="2176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ourier New" pitchFamily="84" charset="0"/>
              </a:rPr>
              <a:t>desserts</a:t>
            </a:r>
          </a:p>
        </p:txBody>
      </p:sp>
      <p:sp>
        <p:nvSpPr>
          <p:cNvPr id="169" name="PPTextBox#67"/>
          <p:cNvSpPr/>
          <p:nvPr/>
        </p:nvSpPr>
        <p:spPr bwMode="auto">
          <a:xfrm>
            <a:off x="2380800" y="6041600"/>
            <a:ext cx="128000" cy="2176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ourier New" pitchFamily="84" charset="0"/>
              </a:rPr>
              <a:t>&gt;</a:t>
            </a:r>
          </a:p>
        </p:txBody>
      </p:sp>
      <p:grpSp>
        <p:nvGrpSpPr>
          <p:cNvPr id="190" name="Group 189"/>
          <p:cNvGrpSpPr/>
          <p:nvPr/>
        </p:nvGrpSpPr>
        <p:grpSpPr>
          <a:xfrm>
            <a:off x="256000" y="1088000"/>
            <a:ext cx="8652800" cy="2611200"/>
            <a:chOff x="408400" y="1240400"/>
            <a:chExt cx="8652800" cy="2611200"/>
          </a:xfrm>
        </p:grpSpPr>
        <p:grpSp>
          <p:nvGrpSpPr>
            <p:cNvPr id="170" name="PPStackFrame#4"/>
            <p:cNvGrpSpPr/>
            <p:nvPr/>
          </p:nvGrpSpPr>
          <p:grpSpPr>
            <a:xfrm>
              <a:off x="408400" y="1240400"/>
              <a:ext cx="8524800" cy="2304000"/>
              <a:chOff x="256000" y="1088000"/>
              <a:chExt cx="8524800" cy="2304000"/>
            </a:xfrm>
          </p:grpSpPr>
          <p:sp>
            <p:nvSpPr>
              <p:cNvPr id="171" name="PPRect#5"/>
              <p:cNvSpPr/>
              <p:nvPr/>
            </p:nvSpPr>
            <p:spPr bwMode="auto">
              <a:xfrm>
                <a:off x="256000" y="1088000"/>
                <a:ext cx="8524800" cy="2304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pic>
            <p:nvPicPr>
              <p:cNvPr id="172" name="PPCodeImage#7" descr="image7.png"/>
              <p:cNvPicPr>
                <a:picLocks noChangeAspect="1"/>
              </p:cNvPicPr>
              <p:nvPr/>
            </p:nvPicPr>
            <p:blipFill>
              <a:blip r:embed="rId4"/>
              <a:stretch>
                <a:fillRect/>
              </a:stretch>
            </p:blipFill>
            <p:spPr>
              <a:xfrm>
                <a:off x="256000" y="1088000"/>
                <a:ext cx="8512000" cy="2291200"/>
              </a:xfrm>
              <a:prstGeom prst="rect">
                <a:avLst/>
              </a:prstGeom>
            </p:spPr>
          </p:pic>
          <p:sp>
            <p:nvSpPr>
              <p:cNvPr id="173" name="PPRect#6"/>
              <p:cNvSpPr/>
              <p:nvPr/>
            </p:nvSpPr>
            <p:spPr bwMode="auto">
              <a:xfrm>
                <a:off x="256000" y="1088000"/>
                <a:ext cx="8524800" cy="230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grpSp>
        <p:grpSp>
          <p:nvGrpSpPr>
            <p:cNvPr id="174" name="PPStackFrame#10"/>
            <p:cNvGrpSpPr/>
            <p:nvPr/>
          </p:nvGrpSpPr>
          <p:grpSpPr>
            <a:xfrm>
              <a:off x="536400" y="1547600"/>
              <a:ext cx="8524800" cy="2304000"/>
              <a:chOff x="384000" y="1395200"/>
              <a:chExt cx="8524800" cy="2304000"/>
            </a:xfrm>
          </p:grpSpPr>
          <p:sp>
            <p:nvSpPr>
              <p:cNvPr id="175" name="PPRect#11"/>
              <p:cNvSpPr/>
              <p:nvPr/>
            </p:nvSpPr>
            <p:spPr bwMode="auto">
              <a:xfrm>
                <a:off x="384000" y="1395200"/>
                <a:ext cx="8524800" cy="2304000"/>
              </a:xfrm>
              <a:prstGeom prst="rect">
                <a:avLst/>
              </a:prstGeom>
              <a:solidFill>
                <a:srgbClr val="FFFFFF"/>
              </a:solidFill>
              <a:ln w="12800" cap="flat" cmpd="sng" algn="ctr">
                <a:solidFill>
                  <a:srgbClr val="FFFFFF"/>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pic>
            <p:nvPicPr>
              <p:cNvPr id="176" name="PPCodeImage#13" descr="image13.png"/>
              <p:cNvPicPr>
                <a:picLocks noChangeAspect="1"/>
              </p:cNvPicPr>
              <p:nvPr/>
            </p:nvPicPr>
            <p:blipFill>
              <a:blip r:embed="rId5"/>
              <a:stretch>
                <a:fillRect/>
              </a:stretch>
            </p:blipFill>
            <p:spPr>
              <a:xfrm>
                <a:off x="384000" y="1395200"/>
                <a:ext cx="8512000" cy="2291200"/>
              </a:xfrm>
              <a:prstGeom prst="rect">
                <a:avLst/>
              </a:prstGeom>
            </p:spPr>
          </p:pic>
          <p:sp>
            <p:nvSpPr>
              <p:cNvPr id="177" name="PPRect#12"/>
              <p:cNvSpPr/>
              <p:nvPr/>
            </p:nvSpPr>
            <p:spPr bwMode="auto">
              <a:xfrm>
                <a:off x="384000" y="1395200"/>
                <a:ext cx="8524800" cy="230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grpSp>
            <p:nvGrpSpPr>
              <p:cNvPr id="178" name="str"/>
              <p:cNvGrpSpPr/>
              <p:nvPr/>
            </p:nvGrpSpPr>
            <p:grpSpPr>
              <a:xfrm>
                <a:off x="4710400" y="2956800"/>
                <a:ext cx="1536000" cy="665600"/>
                <a:chOff x="4710400" y="2956800"/>
                <a:chExt cx="1536000" cy="665600"/>
              </a:xfrm>
            </p:grpSpPr>
            <p:sp>
              <p:nvSpPr>
                <p:cNvPr id="187" name="PPRect#15"/>
                <p:cNvSpPr/>
                <p:nvPr/>
              </p:nvSpPr>
              <p:spPr bwMode="auto">
                <a:xfrm>
                  <a:off x="4710400" y="3238400"/>
                  <a:ext cx="153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88" name="PPRect#16"/>
                <p:cNvSpPr/>
                <p:nvPr/>
              </p:nvSpPr>
              <p:spPr bwMode="auto">
                <a:xfrm>
                  <a:off x="4710400" y="3238400"/>
                  <a:ext cx="153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89" name="PPTextBox#17"/>
                <p:cNvSpPr/>
                <p:nvPr/>
              </p:nvSpPr>
              <p:spPr bwMode="auto">
                <a:xfrm>
                  <a:off x="4723200" y="2956800"/>
                  <a:ext cx="460800" cy="2688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str</a:t>
                  </a:r>
                </a:p>
              </p:txBody>
            </p:sp>
          </p:grpSp>
          <p:grpSp>
            <p:nvGrpSpPr>
              <p:cNvPr id="179" name="result"/>
              <p:cNvGrpSpPr/>
              <p:nvPr/>
            </p:nvGrpSpPr>
            <p:grpSpPr>
              <a:xfrm>
                <a:off x="6323200" y="2956800"/>
                <a:ext cx="1536000" cy="665600"/>
                <a:chOff x="6323200" y="2956800"/>
                <a:chExt cx="1536000" cy="665600"/>
              </a:xfrm>
            </p:grpSpPr>
            <p:sp>
              <p:nvSpPr>
                <p:cNvPr id="184" name="PPRect#19"/>
                <p:cNvSpPr/>
                <p:nvPr/>
              </p:nvSpPr>
              <p:spPr bwMode="auto">
                <a:xfrm>
                  <a:off x="6323200" y="3238400"/>
                  <a:ext cx="153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85" name="PPRect#20"/>
                <p:cNvSpPr/>
                <p:nvPr/>
              </p:nvSpPr>
              <p:spPr bwMode="auto">
                <a:xfrm>
                  <a:off x="6323200" y="3238400"/>
                  <a:ext cx="153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86" name="PPTextBox#21"/>
                <p:cNvSpPr/>
                <p:nvPr/>
              </p:nvSpPr>
              <p:spPr bwMode="auto">
                <a:xfrm>
                  <a:off x="6336000" y="2956800"/>
                  <a:ext cx="883200" cy="2688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result</a:t>
                  </a:r>
                </a:p>
              </p:txBody>
            </p:sp>
          </p:grpSp>
          <p:grpSp>
            <p:nvGrpSpPr>
              <p:cNvPr id="180" name="i"/>
              <p:cNvGrpSpPr/>
              <p:nvPr/>
            </p:nvGrpSpPr>
            <p:grpSpPr>
              <a:xfrm>
                <a:off x="7936000" y="2956800"/>
                <a:ext cx="896000" cy="665600"/>
                <a:chOff x="7936000" y="2956800"/>
                <a:chExt cx="896000" cy="665600"/>
              </a:xfrm>
            </p:grpSpPr>
            <p:sp>
              <p:nvSpPr>
                <p:cNvPr id="181" name="PPRect#23"/>
                <p:cNvSpPr/>
                <p:nvPr/>
              </p:nvSpPr>
              <p:spPr bwMode="auto">
                <a:xfrm>
                  <a:off x="7936000" y="3238400"/>
                  <a:ext cx="896000" cy="384000"/>
                </a:xfrm>
                <a:prstGeom prst="rect">
                  <a:avLst/>
                </a:prstGeom>
                <a:solidFill>
                  <a:srgbClr val="FFFFFF"/>
                </a:solid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82" name="PPRect#24"/>
                <p:cNvSpPr/>
                <p:nvPr/>
              </p:nvSpPr>
              <p:spPr bwMode="auto">
                <a:xfrm>
                  <a:off x="7936000" y="3238400"/>
                  <a:ext cx="896000" cy="384000"/>
                </a:xfrm>
                <a:prstGeom prst="rect">
                  <a:avLst/>
                </a:prstGeom>
                <a:noFill/>
                <a:ln w="12800" cap="flat" cmpd="sng" algn="ctr">
                  <a:solidFill>
                    <a:srgbClr val="000000"/>
                  </a:solidFill>
                  <a:prstDash val="solid"/>
                  <a:round/>
                  <a:headEnd/>
                  <a:tailEn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a:p>
              </p:txBody>
            </p:sp>
            <p:sp>
              <p:nvSpPr>
                <p:cNvPr id="183" name="PPTextBox#25"/>
                <p:cNvSpPr/>
                <p:nvPr/>
              </p:nvSpPr>
              <p:spPr bwMode="auto">
                <a:xfrm>
                  <a:off x="7948800" y="2956800"/>
                  <a:ext cx="166400" cy="268800"/>
                </a:xfrm>
                <a:prstGeom prst="rect">
                  <a:avLst/>
                </a:prstGeom>
                <a:noFill/>
                <a:ln>
                  <a:noFill/>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84" charset="0"/>
                    </a:rPr>
                    <a:t>i</a:t>
                  </a:r>
                </a:p>
              </p:txBody>
            </p:sp>
          </p:grpSp>
        </p:grpSp>
      </p:gr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65</a:t>
            </a:fld>
            <a:endParaRPr lang="en-US"/>
          </a:p>
        </p:txBody>
      </p:sp>
    </p:spTree>
    <p:extLst>
      <p:ext uri="{BB962C8B-B14F-4D97-AF65-F5344CB8AC3E}">
        <p14:creationId xmlns:p14="http://schemas.microsoft.com/office/powerpoint/2010/main" val="40545497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9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6" fill="hold" nodeType="clickEffect">
                                  <p:stCondLst>
                                    <p:cond delay="0"/>
                                  </p:stCondLst>
                                  <p:childTnLst>
                                    <p:set>
                                      <p:cBhvr>
                                        <p:cTn id="10" dur="1" fill="hold">
                                          <p:stCondLst>
                                            <p:cond delay="0"/>
                                          </p:stCondLst>
                                        </p:cTn>
                                        <p:tgtEl>
                                          <p:spTgt spid="112"/>
                                        </p:tgtEl>
                                        <p:attrNameLst>
                                          <p:attrName>style.visibility</p:attrName>
                                        </p:attrNameLst>
                                      </p:cBhvr>
                                      <p:to>
                                        <p:strVal val="visible"/>
                                      </p:to>
                                    </p:set>
                                    <p:anim calcmode="lin" valueType="num">
                                      <p:cBhvr additive="base">
                                        <p:cTn id="11" dur="500" fill="hold"/>
                                        <p:tgtEl>
                                          <p:spTgt spid="112"/>
                                        </p:tgtEl>
                                        <p:attrNameLst>
                                          <p:attrName>ppt_x</p:attrName>
                                        </p:attrNameLst>
                                      </p:cBhvr>
                                      <p:tavLst>
                                        <p:tav tm="0">
                                          <p:val>
                                            <p:strVal val="1+#ppt_w/2"/>
                                          </p:val>
                                        </p:tav>
                                        <p:tav tm="100000">
                                          <p:val>
                                            <p:strVal val="#ppt_x"/>
                                          </p:val>
                                        </p:tav>
                                      </p:tavLst>
                                    </p:anim>
                                    <p:anim calcmode="lin" valueType="num">
                                      <p:cBhvr additive="base">
                                        <p:cTn id="12" dur="500" fill="hold"/>
                                        <p:tgtEl>
                                          <p:spTgt spid="1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128"/>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29"/>
                                        </p:tgtEl>
                                        <p:attrNameLst>
                                          <p:attrName>style.visibility</p:attrName>
                                        </p:attrNameLst>
                                      </p:cBhvr>
                                      <p:to>
                                        <p:strVal val="hidden"/>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30"/>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31"/>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3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132"/>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133"/>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13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34"/>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1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35"/>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136"/>
                                        </p:tgtEl>
                                        <p:attrNameLst>
                                          <p:attrName>style.visibility</p:attrName>
                                        </p:attrNameLst>
                                      </p:cBhvr>
                                      <p:to>
                                        <p:strVal val="visible"/>
                                      </p:to>
                                    </p:set>
                                  </p:childTnLst>
                                </p:cTn>
                              </p:par>
                              <p:par>
                                <p:cTn id="60" presetID="1" presetClass="exit" presetSubtype="0" fill="hold" nodeType="withEffect">
                                  <p:stCondLst>
                                    <p:cond delay="0"/>
                                  </p:stCondLst>
                                  <p:childTnLst>
                                    <p:set>
                                      <p:cBhvr>
                                        <p:cTn id="61" dur="1" fill="hold">
                                          <p:stCondLst>
                                            <p:cond delay="0"/>
                                          </p:stCondLst>
                                        </p:cTn>
                                        <p:tgtEl>
                                          <p:spTgt spid="130"/>
                                        </p:tgtEl>
                                        <p:attrNameLst>
                                          <p:attrName>style.visibility</p:attrName>
                                        </p:attrNameLst>
                                      </p:cBhvr>
                                      <p:to>
                                        <p:strVal val="hidden"/>
                                      </p:to>
                                    </p:set>
                                  </p:childTnLst>
                                </p:cTn>
                              </p:par>
                            </p:childTnLst>
                          </p:cTn>
                        </p:par>
                        <p:par>
                          <p:cTn id="62" fill="hold">
                            <p:stCondLst>
                              <p:cond delay="0"/>
                            </p:stCondLst>
                            <p:childTnLst>
                              <p:par>
                                <p:cTn id="63" presetID="1" presetClass="entr" presetSubtype="0" fill="hold" nodeType="afterEffect">
                                  <p:stCondLst>
                                    <p:cond delay="0"/>
                                  </p:stCondLst>
                                  <p:childTnLst>
                                    <p:set>
                                      <p:cBhvr>
                                        <p:cTn id="64" dur="1" fill="hold">
                                          <p:stCondLst>
                                            <p:cond delay="0"/>
                                          </p:stCondLst>
                                        </p:cTn>
                                        <p:tgtEl>
                                          <p:spTgt spid="13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37"/>
                                        </p:tgtEl>
                                        <p:attrNameLst>
                                          <p:attrName>style.visibility</p:attrName>
                                        </p:attrNameLst>
                                      </p:cBhvr>
                                      <p:to>
                                        <p:strVal val="hidden"/>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138"/>
                                        </p:tgtEl>
                                        <p:attrNameLst>
                                          <p:attrName>style.visibility</p:attrName>
                                        </p:attrNameLst>
                                      </p:cBhvr>
                                      <p:to>
                                        <p:strVal val="visible"/>
                                      </p:to>
                                    </p:set>
                                  </p:childTnLst>
                                </p:cTn>
                              </p:par>
                              <p:par>
                                <p:cTn id="72" presetID="1" presetClass="exit" presetSubtype="0" fill="hold" nodeType="withEffect">
                                  <p:stCondLst>
                                    <p:cond delay="0"/>
                                  </p:stCondLst>
                                  <p:childTnLst>
                                    <p:set>
                                      <p:cBhvr>
                                        <p:cTn id="73" dur="1" fill="hold">
                                          <p:stCondLst>
                                            <p:cond delay="0"/>
                                          </p:stCondLst>
                                        </p:cTn>
                                        <p:tgtEl>
                                          <p:spTgt spid="133"/>
                                        </p:tgtEl>
                                        <p:attrNameLst>
                                          <p:attrName>style.visibility</p:attrName>
                                        </p:attrNameLst>
                                      </p:cBhvr>
                                      <p:to>
                                        <p:strVal val="hidden"/>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39"/>
                                        </p:tgtEl>
                                        <p:attrNameLst>
                                          <p:attrName>style.visibility</p:attrName>
                                        </p:attrNameLst>
                                      </p:cBhvr>
                                      <p:to>
                                        <p:strVal val="hidden"/>
                                      </p:to>
                                    </p:set>
                                  </p:childTnLst>
                                </p:cTn>
                              </p:par>
                            </p:childTnLst>
                          </p:cTn>
                        </p:par>
                        <p:par>
                          <p:cTn id="81" fill="hold">
                            <p:stCondLst>
                              <p:cond delay="0"/>
                            </p:stCondLst>
                            <p:childTnLst>
                              <p:par>
                                <p:cTn id="82" presetID="1" presetClass="entr" presetSubtype="0" fill="hold" nodeType="afterEffect">
                                  <p:stCondLst>
                                    <p:cond delay="0"/>
                                  </p:stCondLst>
                                  <p:childTnLst>
                                    <p:set>
                                      <p:cBhvr>
                                        <p:cTn id="83" dur="1" fill="hold">
                                          <p:stCondLst>
                                            <p:cond delay="0"/>
                                          </p:stCondLst>
                                        </p:cTn>
                                        <p:tgtEl>
                                          <p:spTgt spid="140"/>
                                        </p:tgtEl>
                                        <p:attrNameLst>
                                          <p:attrName>style.visibility</p:attrName>
                                        </p:attrNameLst>
                                      </p:cBhvr>
                                      <p:to>
                                        <p:strVal val="visible"/>
                                      </p:to>
                                    </p:set>
                                  </p:childTnLst>
                                </p:cTn>
                              </p:par>
                              <p:par>
                                <p:cTn id="84" presetID="1" presetClass="exit" presetSubtype="0" fill="hold" nodeType="withEffect">
                                  <p:stCondLst>
                                    <p:cond delay="0"/>
                                  </p:stCondLst>
                                  <p:childTnLst>
                                    <p:set>
                                      <p:cBhvr>
                                        <p:cTn id="85" dur="1" fill="hold">
                                          <p:stCondLst>
                                            <p:cond delay="0"/>
                                          </p:stCondLst>
                                        </p:cTn>
                                        <p:tgtEl>
                                          <p:spTgt spid="136"/>
                                        </p:tgtEl>
                                        <p:attrNameLst>
                                          <p:attrName>style.visibility</p:attrName>
                                        </p:attrNameLst>
                                      </p:cBhvr>
                                      <p:to>
                                        <p:strVal val="hidden"/>
                                      </p:to>
                                    </p:set>
                                  </p:childTnLst>
                                </p:cTn>
                              </p:par>
                            </p:childTnLst>
                          </p:cTn>
                        </p:par>
                        <p:par>
                          <p:cTn id="86" fill="hold">
                            <p:stCondLst>
                              <p:cond delay="0"/>
                            </p:stCondLst>
                            <p:childTnLst>
                              <p:par>
                                <p:cTn id="87" presetID="1" presetClass="entr" presetSubtype="0" fill="hold" nodeType="afterEffect">
                                  <p:stCondLst>
                                    <p:cond delay="0"/>
                                  </p:stCondLst>
                                  <p:childTnLst>
                                    <p:set>
                                      <p:cBhvr>
                                        <p:cTn id="88" dur="1" fill="hold">
                                          <p:stCondLst>
                                            <p:cond delay="0"/>
                                          </p:stCondLst>
                                        </p:cTn>
                                        <p:tgtEl>
                                          <p:spTgt spid="14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141"/>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42"/>
                                        </p:tgtEl>
                                        <p:attrNameLst>
                                          <p:attrName>style.visibility</p:attrName>
                                        </p:attrNameLst>
                                      </p:cBhvr>
                                      <p:to>
                                        <p:strVal val="visible"/>
                                      </p:to>
                                    </p:set>
                                  </p:childTnLst>
                                </p:cTn>
                              </p:par>
                              <p:par>
                                <p:cTn id="96" presetID="1" presetClass="exit" presetSubtype="0" fill="hold" nodeType="withEffect">
                                  <p:stCondLst>
                                    <p:cond delay="0"/>
                                  </p:stCondLst>
                                  <p:childTnLst>
                                    <p:set>
                                      <p:cBhvr>
                                        <p:cTn id="97" dur="1" fill="hold">
                                          <p:stCondLst>
                                            <p:cond delay="0"/>
                                          </p:stCondLst>
                                        </p:cTn>
                                        <p:tgtEl>
                                          <p:spTgt spid="138"/>
                                        </p:tgtEl>
                                        <p:attrNameLst>
                                          <p:attrName>style.visibility</p:attrName>
                                        </p:attrNameLst>
                                      </p:cBhvr>
                                      <p:to>
                                        <p:strVal val="hidden"/>
                                      </p:to>
                                    </p:set>
                                  </p:childTnLst>
                                </p:cTn>
                              </p:par>
                            </p:childTnLst>
                          </p:cTn>
                        </p:par>
                        <p:par>
                          <p:cTn id="98" fill="hold">
                            <p:stCondLst>
                              <p:cond delay="0"/>
                            </p:stCondLst>
                            <p:childTnLst>
                              <p:par>
                                <p:cTn id="99" presetID="1" presetClass="entr" presetSubtype="0" fill="hold" nodeType="afterEffect">
                                  <p:stCondLst>
                                    <p:cond delay="0"/>
                                  </p:stCondLst>
                                  <p:childTnLst>
                                    <p:set>
                                      <p:cBhvr>
                                        <p:cTn id="100" dur="1" fill="hold">
                                          <p:stCondLst>
                                            <p:cond delay="0"/>
                                          </p:stCondLst>
                                        </p:cTn>
                                        <p:tgtEl>
                                          <p:spTgt spid="14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143"/>
                                        </p:tgtEl>
                                        <p:attrNameLst>
                                          <p:attrName>style.visibility</p:attrName>
                                        </p:attrNameLst>
                                      </p:cBhvr>
                                      <p:to>
                                        <p:strVal val="hidden"/>
                                      </p:to>
                                    </p:set>
                                  </p:childTnLst>
                                </p:cTn>
                              </p:par>
                            </p:childTnLst>
                          </p:cTn>
                        </p:par>
                        <p:par>
                          <p:cTn id="105" fill="hold">
                            <p:stCondLst>
                              <p:cond delay="0"/>
                            </p:stCondLst>
                            <p:childTnLst>
                              <p:par>
                                <p:cTn id="106" presetID="1" presetClass="entr" presetSubtype="0" fill="hold" nodeType="afterEffect">
                                  <p:stCondLst>
                                    <p:cond delay="0"/>
                                  </p:stCondLst>
                                  <p:childTnLst>
                                    <p:set>
                                      <p:cBhvr>
                                        <p:cTn id="107" dur="1" fill="hold">
                                          <p:stCondLst>
                                            <p:cond delay="0"/>
                                          </p:stCondLst>
                                        </p:cTn>
                                        <p:tgtEl>
                                          <p:spTgt spid="144"/>
                                        </p:tgtEl>
                                        <p:attrNameLst>
                                          <p:attrName>style.visibility</p:attrName>
                                        </p:attrNameLst>
                                      </p:cBhvr>
                                      <p:to>
                                        <p:strVal val="visible"/>
                                      </p:to>
                                    </p:set>
                                  </p:childTnLst>
                                </p:cTn>
                              </p:par>
                              <p:par>
                                <p:cTn id="108" presetID="1" presetClass="exit" presetSubtype="0" fill="hold" nodeType="withEffect">
                                  <p:stCondLst>
                                    <p:cond delay="0"/>
                                  </p:stCondLst>
                                  <p:childTnLst>
                                    <p:set>
                                      <p:cBhvr>
                                        <p:cTn id="109" dur="1" fill="hold">
                                          <p:stCondLst>
                                            <p:cond delay="0"/>
                                          </p:stCondLst>
                                        </p:cTn>
                                        <p:tgtEl>
                                          <p:spTgt spid="140"/>
                                        </p:tgtEl>
                                        <p:attrNameLst>
                                          <p:attrName>style.visibility</p:attrName>
                                        </p:attrNameLst>
                                      </p:cBhvr>
                                      <p:to>
                                        <p:strVal val="hidden"/>
                                      </p:to>
                                    </p:set>
                                  </p:childTnLst>
                                </p:cTn>
                              </p:par>
                            </p:childTnLst>
                          </p:cTn>
                        </p:par>
                        <p:par>
                          <p:cTn id="110" fill="hold">
                            <p:stCondLst>
                              <p:cond delay="0"/>
                            </p:stCondLst>
                            <p:childTnLst>
                              <p:par>
                                <p:cTn id="111" presetID="1" presetClass="entr" presetSubtype="0" fill="hold" nodeType="afterEffect">
                                  <p:stCondLst>
                                    <p:cond delay="0"/>
                                  </p:stCondLst>
                                  <p:childTnLst>
                                    <p:set>
                                      <p:cBhvr>
                                        <p:cTn id="112" dur="1" fill="hold">
                                          <p:stCondLst>
                                            <p:cond delay="0"/>
                                          </p:stCondLst>
                                        </p:cTn>
                                        <p:tgtEl>
                                          <p:spTgt spid="14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145"/>
                                        </p:tgtEl>
                                        <p:attrNameLst>
                                          <p:attrName>style.visibility</p:attrName>
                                        </p:attrNameLst>
                                      </p:cBhvr>
                                      <p:to>
                                        <p:strVal val="hidden"/>
                                      </p:to>
                                    </p:set>
                                  </p:childTnLst>
                                </p:cTn>
                              </p:par>
                            </p:childTnLst>
                          </p:cTn>
                        </p:par>
                        <p:par>
                          <p:cTn id="117" fill="hold">
                            <p:stCondLst>
                              <p:cond delay="0"/>
                            </p:stCondLst>
                            <p:childTnLst>
                              <p:par>
                                <p:cTn id="118" presetID="1" presetClass="entr" presetSubtype="0" fill="hold" nodeType="afterEffect">
                                  <p:stCondLst>
                                    <p:cond delay="0"/>
                                  </p:stCondLst>
                                  <p:childTnLst>
                                    <p:set>
                                      <p:cBhvr>
                                        <p:cTn id="119" dur="1" fill="hold">
                                          <p:stCondLst>
                                            <p:cond delay="0"/>
                                          </p:stCondLst>
                                        </p:cTn>
                                        <p:tgtEl>
                                          <p:spTgt spid="146"/>
                                        </p:tgtEl>
                                        <p:attrNameLst>
                                          <p:attrName>style.visibility</p:attrName>
                                        </p:attrNameLst>
                                      </p:cBhvr>
                                      <p:to>
                                        <p:strVal val="visible"/>
                                      </p:to>
                                    </p:set>
                                  </p:childTnLst>
                                </p:cTn>
                              </p:par>
                              <p:par>
                                <p:cTn id="120" presetID="1" presetClass="exit" presetSubtype="0" fill="hold" nodeType="withEffect">
                                  <p:stCondLst>
                                    <p:cond delay="0"/>
                                  </p:stCondLst>
                                  <p:childTnLst>
                                    <p:set>
                                      <p:cBhvr>
                                        <p:cTn id="121" dur="1" fill="hold">
                                          <p:stCondLst>
                                            <p:cond delay="0"/>
                                          </p:stCondLst>
                                        </p:cTn>
                                        <p:tgtEl>
                                          <p:spTgt spid="142"/>
                                        </p:tgtEl>
                                        <p:attrNameLst>
                                          <p:attrName>style.visibility</p:attrName>
                                        </p:attrNameLst>
                                      </p:cBhvr>
                                      <p:to>
                                        <p:strVal val="hidden"/>
                                      </p:to>
                                    </p:set>
                                  </p:childTnLst>
                                </p:cTn>
                              </p:par>
                            </p:childTnLst>
                          </p:cTn>
                        </p:par>
                        <p:par>
                          <p:cTn id="122" fill="hold">
                            <p:stCondLst>
                              <p:cond delay="0"/>
                            </p:stCondLst>
                            <p:childTnLst>
                              <p:par>
                                <p:cTn id="123" presetID="1" presetClass="entr" presetSubtype="0" fill="hold" nodeType="afterEffect">
                                  <p:stCondLst>
                                    <p:cond delay="0"/>
                                  </p:stCondLst>
                                  <p:childTnLst>
                                    <p:set>
                                      <p:cBhvr>
                                        <p:cTn id="124" dur="1" fill="hold">
                                          <p:stCondLst>
                                            <p:cond delay="0"/>
                                          </p:stCondLst>
                                        </p:cTn>
                                        <p:tgtEl>
                                          <p:spTgt spid="147"/>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147"/>
                                        </p:tgtEl>
                                        <p:attrNameLst>
                                          <p:attrName>style.visibility</p:attrName>
                                        </p:attrNameLst>
                                      </p:cBhvr>
                                      <p:to>
                                        <p:strVal val="hidden"/>
                                      </p:to>
                                    </p:set>
                                  </p:childTnLst>
                                </p:cTn>
                              </p:par>
                            </p:childTnLst>
                          </p:cTn>
                        </p:par>
                        <p:par>
                          <p:cTn id="129" fill="hold">
                            <p:stCondLst>
                              <p:cond delay="0"/>
                            </p:stCondLst>
                            <p:childTnLst>
                              <p:par>
                                <p:cTn id="130" presetID="1" presetClass="entr" presetSubtype="0" fill="hold" nodeType="afterEffect">
                                  <p:stCondLst>
                                    <p:cond delay="0"/>
                                  </p:stCondLst>
                                  <p:childTnLst>
                                    <p:set>
                                      <p:cBhvr>
                                        <p:cTn id="131" dur="1" fill="hold">
                                          <p:stCondLst>
                                            <p:cond delay="0"/>
                                          </p:stCondLst>
                                        </p:cTn>
                                        <p:tgtEl>
                                          <p:spTgt spid="148"/>
                                        </p:tgtEl>
                                        <p:attrNameLst>
                                          <p:attrName>style.visibility</p:attrName>
                                        </p:attrNameLst>
                                      </p:cBhvr>
                                      <p:to>
                                        <p:strVal val="visible"/>
                                      </p:to>
                                    </p:set>
                                  </p:childTnLst>
                                </p:cTn>
                              </p:par>
                              <p:par>
                                <p:cTn id="132" presetID="1" presetClass="exit" presetSubtype="0" fill="hold" nodeType="withEffect">
                                  <p:stCondLst>
                                    <p:cond delay="0"/>
                                  </p:stCondLst>
                                  <p:childTnLst>
                                    <p:set>
                                      <p:cBhvr>
                                        <p:cTn id="133" dur="1" fill="hold">
                                          <p:stCondLst>
                                            <p:cond delay="0"/>
                                          </p:stCondLst>
                                        </p:cTn>
                                        <p:tgtEl>
                                          <p:spTgt spid="144"/>
                                        </p:tgtEl>
                                        <p:attrNameLst>
                                          <p:attrName>style.visibility</p:attrName>
                                        </p:attrNameLst>
                                      </p:cBhvr>
                                      <p:to>
                                        <p:strVal val="hidden"/>
                                      </p:to>
                                    </p:set>
                                  </p:childTnLst>
                                </p:cTn>
                              </p:par>
                            </p:childTnLst>
                          </p:cTn>
                        </p:par>
                        <p:par>
                          <p:cTn id="134" fill="hold">
                            <p:stCondLst>
                              <p:cond delay="0"/>
                            </p:stCondLst>
                            <p:childTnLst>
                              <p:par>
                                <p:cTn id="135" presetID="1" presetClass="entr" presetSubtype="0" fill="hold" nodeType="afterEffect">
                                  <p:stCondLst>
                                    <p:cond delay="0"/>
                                  </p:stCondLst>
                                  <p:childTnLst>
                                    <p:set>
                                      <p:cBhvr>
                                        <p:cTn id="136" dur="1" fill="hold">
                                          <p:stCondLst>
                                            <p:cond delay="0"/>
                                          </p:stCondLst>
                                        </p:cTn>
                                        <p:tgtEl>
                                          <p:spTgt spid="14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149"/>
                                        </p:tgtEl>
                                        <p:attrNameLst>
                                          <p:attrName>style.visibility</p:attrName>
                                        </p:attrNameLst>
                                      </p:cBhvr>
                                      <p:to>
                                        <p:strVal val="hidden"/>
                                      </p:to>
                                    </p:set>
                                  </p:childTnLst>
                                </p:cTn>
                              </p:par>
                            </p:childTnLst>
                          </p:cTn>
                        </p:par>
                        <p:par>
                          <p:cTn id="141" fill="hold">
                            <p:stCondLst>
                              <p:cond delay="0"/>
                            </p:stCondLst>
                            <p:childTnLst>
                              <p:par>
                                <p:cTn id="142" presetID="1" presetClass="entr" presetSubtype="0" fill="hold" nodeType="afterEffect">
                                  <p:stCondLst>
                                    <p:cond delay="0"/>
                                  </p:stCondLst>
                                  <p:childTnLst>
                                    <p:set>
                                      <p:cBhvr>
                                        <p:cTn id="143" dur="1" fill="hold">
                                          <p:stCondLst>
                                            <p:cond delay="0"/>
                                          </p:stCondLst>
                                        </p:cTn>
                                        <p:tgtEl>
                                          <p:spTgt spid="150"/>
                                        </p:tgtEl>
                                        <p:attrNameLst>
                                          <p:attrName>style.visibility</p:attrName>
                                        </p:attrNameLst>
                                      </p:cBhvr>
                                      <p:to>
                                        <p:strVal val="visible"/>
                                      </p:to>
                                    </p:set>
                                  </p:childTnLst>
                                </p:cTn>
                              </p:par>
                              <p:par>
                                <p:cTn id="144" presetID="1" presetClass="exit" presetSubtype="0" fill="hold" nodeType="withEffect">
                                  <p:stCondLst>
                                    <p:cond delay="0"/>
                                  </p:stCondLst>
                                  <p:childTnLst>
                                    <p:set>
                                      <p:cBhvr>
                                        <p:cTn id="145" dur="1" fill="hold">
                                          <p:stCondLst>
                                            <p:cond delay="0"/>
                                          </p:stCondLst>
                                        </p:cTn>
                                        <p:tgtEl>
                                          <p:spTgt spid="146"/>
                                        </p:tgtEl>
                                        <p:attrNameLst>
                                          <p:attrName>style.visibility</p:attrName>
                                        </p:attrNameLst>
                                      </p:cBhvr>
                                      <p:to>
                                        <p:strVal val="hidden"/>
                                      </p:to>
                                    </p:set>
                                  </p:childTnLst>
                                </p:cTn>
                              </p:par>
                            </p:childTnLst>
                          </p:cTn>
                        </p:par>
                        <p:par>
                          <p:cTn id="146" fill="hold">
                            <p:stCondLst>
                              <p:cond delay="0"/>
                            </p:stCondLst>
                            <p:childTnLst>
                              <p:par>
                                <p:cTn id="147" presetID="1" presetClass="entr" presetSubtype="0" fill="hold" nodeType="afterEffect">
                                  <p:stCondLst>
                                    <p:cond delay="0"/>
                                  </p:stCondLst>
                                  <p:childTnLst>
                                    <p:set>
                                      <p:cBhvr>
                                        <p:cTn id="148" dur="1" fill="hold">
                                          <p:stCondLst>
                                            <p:cond delay="0"/>
                                          </p:stCondLst>
                                        </p:cTn>
                                        <p:tgtEl>
                                          <p:spTgt spid="15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nodeType="clickEffect">
                                  <p:stCondLst>
                                    <p:cond delay="0"/>
                                  </p:stCondLst>
                                  <p:childTnLst>
                                    <p:set>
                                      <p:cBhvr>
                                        <p:cTn id="152" dur="1" fill="hold">
                                          <p:stCondLst>
                                            <p:cond delay="0"/>
                                          </p:stCondLst>
                                        </p:cTn>
                                        <p:tgtEl>
                                          <p:spTgt spid="151"/>
                                        </p:tgtEl>
                                        <p:attrNameLst>
                                          <p:attrName>style.visibility</p:attrName>
                                        </p:attrNameLst>
                                      </p:cBhvr>
                                      <p:to>
                                        <p:strVal val="hidden"/>
                                      </p:to>
                                    </p:set>
                                  </p:childTnLst>
                                </p:cTn>
                              </p:par>
                            </p:childTnLst>
                          </p:cTn>
                        </p:par>
                        <p:par>
                          <p:cTn id="153" fill="hold">
                            <p:stCondLst>
                              <p:cond delay="0"/>
                            </p:stCondLst>
                            <p:childTnLst>
                              <p:par>
                                <p:cTn id="154" presetID="1" presetClass="entr" presetSubtype="0" fill="hold" nodeType="afterEffect">
                                  <p:stCondLst>
                                    <p:cond delay="0"/>
                                  </p:stCondLst>
                                  <p:childTnLst>
                                    <p:set>
                                      <p:cBhvr>
                                        <p:cTn id="155" dur="1" fill="hold">
                                          <p:stCondLst>
                                            <p:cond delay="0"/>
                                          </p:stCondLst>
                                        </p:cTn>
                                        <p:tgtEl>
                                          <p:spTgt spid="152"/>
                                        </p:tgtEl>
                                        <p:attrNameLst>
                                          <p:attrName>style.visibility</p:attrName>
                                        </p:attrNameLst>
                                      </p:cBhvr>
                                      <p:to>
                                        <p:strVal val="visible"/>
                                      </p:to>
                                    </p:set>
                                  </p:childTnLst>
                                </p:cTn>
                              </p:par>
                              <p:par>
                                <p:cTn id="156" presetID="1" presetClass="exit" presetSubtype="0" fill="hold" nodeType="withEffect">
                                  <p:stCondLst>
                                    <p:cond delay="0"/>
                                  </p:stCondLst>
                                  <p:childTnLst>
                                    <p:set>
                                      <p:cBhvr>
                                        <p:cTn id="157" dur="1" fill="hold">
                                          <p:stCondLst>
                                            <p:cond delay="0"/>
                                          </p:stCondLst>
                                        </p:cTn>
                                        <p:tgtEl>
                                          <p:spTgt spid="148"/>
                                        </p:tgtEl>
                                        <p:attrNameLst>
                                          <p:attrName>style.visibility</p:attrName>
                                        </p:attrNameLst>
                                      </p:cBhvr>
                                      <p:to>
                                        <p:strVal val="hidden"/>
                                      </p:to>
                                    </p:set>
                                  </p:childTnLst>
                                </p:cTn>
                              </p:par>
                            </p:childTnLst>
                          </p:cTn>
                        </p:par>
                        <p:par>
                          <p:cTn id="158" fill="hold">
                            <p:stCondLst>
                              <p:cond delay="0"/>
                            </p:stCondLst>
                            <p:childTnLst>
                              <p:par>
                                <p:cTn id="159" presetID="1" presetClass="entr" presetSubtype="0" fill="hold" nodeType="afterEffect">
                                  <p:stCondLst>
                                    <p:cond delay="0"/>
                                  </p:stCondLst>
                                  <p:childTnLst>
                                    <p:set>
                                      <p:cBhvr>
                                        <p:cTn id="160" dur="1" fill="hold">
                                          <p:stCondLst>
                                            <p:cond delay="0"/>
                                          </p:stCondLst>
                                        </p:cTn>
                                        <p:tgtEl>
                                          <p:spTgt spid="153"/>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nodeType="clickEffect">
                                  <p:stCondLst>
                                    <p:cond delay="0"/>
                                  </p:stCondLst>
                                  <p:childTnLst>
                                    <p:set>
                                      <p:cBhvr>
                                        <p:cTn id="164" dur="1" fill="hold">
                                          <p:stCondLst>
                                            <p:cond delay="0"/>
                                          </p:stCondLst>
                                        </p:cTn>
                                        <p:tgtEl>
                                          <p:spTgt spid="153"/>
                                        </p:tgtEl>
                                        <p:attrNameLst>
                                          <p:attrName>style.visibility</p:attrName>
                                        </p:attrNameLst>
                                      </p:cBhvr>
                                      <p:to>
                                        <p:strVal val="hidden"/>
                                      </p:to>
                                    </p:set>
                                  </p:childTnLst>
                                </p:cTn>
                              </p:par>
                            </p:childTnLst>
                          </p:cTn>
                        </p:par>
                        <p:par>
                          <p:cTn id="165" fill="hold">
                            <p:stCondLst>
                              <p:cond delay="0"/>
                            </p:stCondLst>
                            <p:childTnLst>
                              <p:par>
                                <p:cTn id="166" presetID="1" presetClass="entr" presetSubtype="0" fill="hold" nodeType="afterEffect">
                                  <p:stCondLst>
                                    <p:cond delay="0"/>
                                  </p:stCondLst>
                                  <p:childTnLst>
                                    <p:set>
                                      <p:cBhvr>
                                        <p:cTn id="167" dur="1" fill="hold">
                                          <p:stCondLst>
                                            <p:cond delay="0"/>
                                          </p:stCondLst>
                                        </p:cTn>
                                        <p:tgtEl>
                                          <p:spTgt spid="154"/>
                                        </p:tgtEl>
                                        <p:attrNameLst>
                                          <p:attrName>style.visibility</p:attrName>
                                        </p:attrNameLst>
                                      </p:cBhvr>
                                      <p:to>
                                        <p:strVal val="visible"/>
                                      </p:to>
                                    </p:set>
                                  </p:childTnLst>
                                </p:cTn>
                              </p:par>
                              <p:par>
                                <p:cTn id="168" presetID="1" presetClass="exit" presetSubtype="0" fill="hold" nodeType="withEffect">
                                  <p:stCondLst>
                                    <p:cond delay="0"/>
                                  </p:stCondLst>
                                  <p:childTnLst>
                                    <p:set>
                                      <p:cBhvr>
                                        <p:cTn id="169" dur="1" fill="hold">
                                          <p:stCondLst>
                                            <p:cond delay="0"/>
                                          </p:stCondLst>
                                        </p:cTn>
                                        <p:tgtEl>
                                          <p:spTgt spid="150"/>
                                        </p:tgtEl>
                                        <p:attrNameLst>
                                          <p:attrName>style.visibility</p:attrName>
                                        </p:attrNameLst>
                                      </p:cBhvr>
                                      <p:to>
                                        <p:strVal val="hidden"/>
                                      </p:to>
                                    </p:set>
                                  </p:childTnLst>
                                </p:cTn>
                              </p:par>
                            </p:childTnLst>
                          </p:cTn>
                        </p:par>
                        <p:par>
                          <p:cTn id="170" fill="hold">
                            <p:stCondLst>
                              <p:cond delay="0"/>
                            </p:stCondLst>
                            <p:childTnLst>
                              <p:par>
                                <p:cTn id="171" presetID="1" presetClass="entr" presetSubtype="0" fill="hold" nodeType="afterEffect">
                                  <p:stCondLst>
                                    <p:cond delay="0"/>
                                  </p:stCondLst>
                                  <p:childTnLst>
                                    <p:set>
                                      <p:cBhvr>
                                        <p:cTn id="172" dur="1" fill="hold">
                                          <p:stCondLst>
                                            <p:cond delay="0"/>
                                          </p:stCondLst>
                                        </p:cTn>
                                        <p:tgtEl>
                                          <p:spTgt spid="155"/>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nodeType="clickEffect">
                                  <p:stCondLst>
                                    <p:cond delay="0"/>
                                  </p:stCondLst>
                                  <p:childTnLst>
                                    <p:set>
                                      <p:cBhvr>
                                        <p:cTn id="176" dur="1" fill="hold">
                                          <p:stCondLst>
                                            <p:cond delay="0"/>
                                          </p:stCondLst>
                                        </p:cTn>
                                        <p:tgtEl>
                                          <p:spTgt spid="155"/>
                                        </p:tgtEl>
                                        <p:attrNameLst>
                                          <p:attrName>style.visibility</p:attrName>
                                        </p:attrNameLst>
                                      </p:cBhvr>
                                      <p:to>
                                        <p:strVal val="hidden"/>
                                      </p:to>
                                    </p:set>
                                  </p:childTnLst>
                                </p:cTn>
                              </p:par>
                            </p:childTnLst>
                          </p:cTn>
                        </p:par>
                        <p:par>
                          <p:cTn id="177" fill="hold">
                            <p:stCondLst>
                              <p:cond delay="0"/>
                            </p:stCondLst>
                            <p:childTnLst>
                              <p:par>
                                <p:cTn id="178" presetID="1" presetClass="entr" presetSubtype="0" fill="hold" nodeType="afterEffect">
                                  <p:stCondLst>
                                    <p:cond delay="0"/>
                                  </p:stCondLst>
                                  <p:childTnLst>
                                    <p:set>
                                      <p:cBhvr>
                                        <p:cTn id="179" dur="1" fill="hold">
                                          <p:stCondLst>
                                            <p:cond delay="0"/>
                                          </p:stCondLst>
                                        </p:cTn>
                                        <p:tgtEl>
                                          <p:spTgt spid="156"/>
                                        </p:tgtEl>
                                        <p:attrNameLst>
                                          <p:attrName>style.visibility</p:attrName>
                                        </p:attrNameLst>
                                      </p:cBhvr>
                                      <p:to>
                                        <p:strVal val="visible"/>
                                      </p:to>
                                    </p:set>
                                  </p:childTnLst>
                                </p:cTn>
                              </p:par>
                              <p:par>
                                <p:cTn id="180" presetID="1" presetClass="exit" presetSubtype="0" fill="hold" nodeType="withEffect">
                                  <p:stCondLst>
                                    <p:cond delay="0"/>
                                  </p:stCondLst>
                                  <p:childTnLst>
                                    <p:set>
                                      <p:cBhvr>
                                        <p:cTn id="181" dur="1" fill="hold">
                                          <p:stCondLst>
                                            <p:cond delay="0"/>
                                          </p:stCondLst>
                                        </p:cTn>
                                        <p:tgtEl>
                                          <p:spTgt spid="152"/>
                                        </p:tgtEl>
                                        <p:attrNameLst>
                                          <p:attrName>style.visibility</p:attrName>
                                        </p:attrNameLst>
                                      </p:cBhvr>
                                      <p:to>
                                        <p:strVal val="hidden"/>
                                      </p:to>
                                    </p:set>
                                  </p:childTnLst>
                                </p:cTn>
                              </p:par>
                            </p:childTnLst>
                          </p:cTn>
                        </p:par>
                        <p:par>
                          <p:cTn id="182" fill="hold">
                            <p:stCondLst>
                              <p:cond delay="0"/>
                            </p:stCondLst>
                            <p:childTnLst>
                              <p:par>
                                <p:cTn id="183" presetID="1" presetClass="entr" presetSubtype="0" fill="hold" nodeType="afterEffect">
                                  <p:stCondLst>
                                    <p:cond delay="0"/>
                                  </p:stCondLst>
                                  <p:childTnLst>
                                    <p:set>
                                      <p:cBhvr>
                                        <p:cTn id="184" dur="1" fill="hold">
                                          <p:stCondLst>
                                            <p:cond delay="0"/>
                                          </p:stCondLst>
                                        </p:cTn>
                                        <p:tgtEl>
                                          <p:spTgt spid="157"/>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nodeType="clickEffect">
                                  <p:stCondLst>
                                    <p:cond delay="0"/>
                                  </p:stCondLst>
                                  <p:childTnLst>
                                    <p:set>
                                      <p:cBhvr>
                                        <p:cTn id="188" dur="1" fill="hold">
                                          <p:stCondLst>
                                            <p:cond delay="0"/>
                                          </p:stCondLst>
                                        </p:cTn>
                                        <p:tgtEl>
                                          <p:spTgt spid="157"/>
                                        </p:tgtEl>
                                        <p:attrNameLst>
                                          <p:attrName>style.visibility</p:attrName>
                                        </p:attrNameLst>
                                      </p:cBhvr>
                                      <p:to>
                                        <p:strVal val="hidden"/>
                                      </p:to>
                                    </p:set>
                                  </p:childTnLst>
                                </p:cTn>
                              </p:par>
                            </p:childTnLst>
                          </p:cTn>
                        </p:par>
                        <p:par>
                          <p:cTn id="189" fill="hold">
                            <p:stCondLst>
                              <p:cond delay="0"/>
                            </p:stCondLst>
                            <p:childTnLst>
                              <p:par>
                                <p:cTn id="190" presetID="1" presetClass="entr" presetSubtype="0" fill="hold" nodeType="afterEffect">
                                  <p:stCondLst>
                                    <p:cond delay="0"/>
                                  </p:stCondLst>
                                  <p:childTnLst>
                                    <p:set>
                                      <p:cBhvr>
                                        <p:cTn id="191" dur="1" fill="hold">
                                          <p:stCondLst>
                                            <p:cond delay="0"/>
                                          </p:stCondLst>
                                        </p:cTn>
                                        <p:tgtEl>
                                          <p:spTgt spid="158"/>
                                        </p:tgtEl>
                                        <p:attrNameLst>
                                          <p:attrName>style.visibility</p:attrName>
                                        </p:attrNameLst>
                                      </p:cBhvr>
                                      <p:to>
                                        <p:strVal val="visible"/>
                                      </p:to>
                                    </p:set>
                                  </p:childTnLst>
                                </p:cTn>
                              </p:par>
                              <p:par>
                                <p:cTn id="192" presetID="1" presetClass="exit" presetSubtype="0" fill="hold" nodeType="withEffect">
                                  <p:stCondLst>
                                    <p:cond delay="0"/>
                                  </p:stCondLst>
                                  <p:childTnLst>
                                    <p:set>
                                      <p:cBhvr>
                                        <p:cTn id="193" dur="1" fill="hold">
                                          <p:stCondLst>
                                            <p:cond delay="0"/>
                                          </p:stCondLst>
                                        </p:cTn>
                                        <p:tgtEl>
                                          <p:spTgt spid="154"/>
                                        </p:tgtEl>
                                        <p:attrNameLst>
                                          <p:attrName>style.visibility</p:attrName>
                                        </p:attrNameLst>
                                      </p:cBhvr>
                                      <p:to>
                                        <p:strVal val="hidden"/>
                                      </p:to>
                                    </p:set>
                                  </p:childTnLst>
                                </p:cTn>
                              </p:par>
                            </p:childTnLst>
                          </p:cTn>
                        </p:par>
                        <p:par>
                          <p:cTn id="194" fill="hold">
                            <p:stCondLst>
                              <p:cond delay="0"/>
                            </p:stCondLst>
                            <p:childTnLst>
                              <p:par>
                                <p:cTn id="195" presetID="1" presetClass="entr" presetSubtype="0" fill="hold" nodeType="afterEffect">
                                  <p:stCondLst>
                                    <p:cond delay="0"/>
                                  </p:stCondLst>
                                  <p:childTnLst>
                                    <p:set>
                                      <p:cBhvr>
                                        <p:cTn id="196" dur="1" fill="hold">
                                          <p:stCondLst>
                                            <p:cond delay="0"/>
                                          </p:stCondLst>
                                        </p:cTn>
                                        <p:tgtEl>
                                          <p:spTgt spid="159"/>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nodeType="clickEffect">
                                  <p:stCondLst>
                                    <p:cond delay="0"/>
                                  </p:stCondLst>
                                  <p:childTnLst>
                                    <p:set>
                                      <p:cBhvr>
                                        <p:cTn id="200" dur="1" fill="hold">
                                          <p:stCondLst>
                                            <p:cond delay="0"/>
                                          </p:stCondLst>
                                        </p:cTn>
                                        <p:tgtEl>
                                          <p:spTgt spid="159"/>
                                        </p:tgtEl>
                                        <p:attrNameLst>
                                          <p:attrName>style.visibility</p:attrName>
                                        </p:attrNameLst>
                                      </p:cBhvr>
                                      <p:to>
                                        <p:strVal val="hidden"/>
                                      </p:to>
                                    </p:set>
                                  </p:childTnLst>
                                </p:cTn>
                              </p:par>
                            </p:childTnLst>
                          </p:cTn>
                        </p:par>
                        <p:par>
                          <p:cTn id="201" fill="hold">
                            <p:stCondLst>
                              <p:cond delay="0"/>
                            </p:stCondLst>
                            <p:childTnLst>
                              <p:par>
                                <p:cTn id="202" presetID="1" presetClass="entr" presetSubtype="0" fill="hold" nodeType="afterEffect">
                                  <p:stCondLst>
                                    <p:cond delay="0"/>
                                  </p:stCondLst>
                                  <p:childTnLst>
                                    <p:set>
                                      <p:cBhvr>
                                        <p:cTn id="203" dur="1" fill="hold">
                                          <p:stCondLst>
                                            <p:cond delay="0"/>
                                          </p:stCondLst>
                                        </p:cTn>
                                        <p:tgtEl>
                                          <p:spTgt spid="160"/>
                                        </p:tgtEl>
                                        <p:attrNameLst>
                                          <p:attrName>style.visibility</p:attrName>
                                        </p:attrNameLst>
                                      </p:cBhvr>
                                      <p:to>
                                        <p:strVal val="visible"/>
                                      </p:to>
                                    </p:set>
                                  </p:childTnLst>
                                </p:cTn>
                              </p:par>
                              <p:par>
                                <p:cTn id="204" presetID="1" presetClass="exit" presetSubtype="0" fill="hold" nodeType="withEffect">
                                  <p:stCondLst>
                                    <p:cond delay="0"/>
                                  </p:stCondLst>
                                  <p:childTnLst>
                                    <p:set>
                                      <p:cBhvr>
                                        <p:cTn id="205" dur="1" fill="hold">
                                          <p:stCondLst>
                                            <p:cond delay="0"/>
                                          </p:stCondLst>
                                        </p:cTn>
                                        <p:tgtEl>
                                          <p:spTgt spid="156"/>
                                        </p:tgtEl>
                                        <p:attrNameLst>
                                          <p:attrName>style.visibility</p:attrName>
                                        </p:attrNameLst>
                                      </p:cBhvr>
                                      <p:to>
                                        <p:strVal val="hidden"/>
                                      </p:to>
                                    </p:set>
                                  </p:childTnLst>
                                </p:cTn>
                              </p:par>
                            </p:childTnLst>
                          </p:cTn>
                        </p:par>
                        <p:par>
                          <p:cTn id="206" fill="hold">
                            <p:stCondLst>
                              <p:cond delay="0"/>
                            </p:stCondLst>
                            <p:childTnLst>
                              <p:par>
                                <p:cTn id="207" presetID="1" presetClass="entr" presetSubtype="0" fill="hold" nodeType="afterEffect">
                                  <p:stCondLst>
                                    <p:cond delay="0"/>
                                  </p:stCondLst>
                                  <p:childTnLst>
                                    <p:set>
                                      <p:cBhvr>
                                        <p:cTn id="208" dur="1" fill="hold">
                                          <p:stCondLst>
                                            <p:cond delay="0"/>
                                          </p:stCondLst>
                                        </p:cTn>
                                        <p:tgtEl>
                                          <p:spTgt spid="161"/>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nodeType="clickEffect">
                                  <p:stCondLst>
                                    <p:cond delay="0"/>
                                  </p:stCondLst>
                                  <p:childTnLst>
                                    <p:set>
                                      <p:cBhvr>
                                        <p:cTn id="212" dur="1" fill="hold">
                                          <p:stCondLst>
                                            <p:cond delay="0"/>
                                          </p:stCondLst>
                                        </p:cTn>
                                        <p:tgtEl>
                                          <p:spTgt spid="161"/>
                                        </p:tgtEl>
                                        <p:attrNameLst>
                                          <p:attrName>style.visibility</p:attrName>
                                        </p:attrNameLst>
                                      </p:cBhvr>
                                      <p:to>
                                        <p:strVal val="hidden"/>
                                      </p:to>
                                    </p:set>
                                  </p:childTnLst>
                                </p:cTn>
                              </p:par>
                            </p:childTnLst>
                          </p:cTn>
                        </p:par>
                        <p:par>
                          <p:cTn id="213" fill="hold">
                            <p:stCondLst>
                              <p:cond delay="0"/>
                            </p:stCondLst>
                            <p:childTnLst>
                              <p:par>
                                <p:cTn id="214" presetID="1" presetClass="entr" presetSubtype="0" fill="hold" nodeType="afterEffect">
                                  <p:stCondLst>
                                    <p:cond delay="0"/>
                                  </p:stCondLst>
                                  <p:childTnLst>
                                    <p:set>
                                      <p:cBhvr>
                                        <p:cTn id="215" dur="1" fill="hold">
                                          <p:stCondLst>
                                            <p:cond delay="0"/>
                                          </p:stCondLst>
                                        </p:cTn>
                                        <p:tgtEl>
                                          <p:spTgt spid="162"/>
                                        </p:tgtEl>
                                        <p:attrNameLst>
                                          <p:attrName>style.visibility</p:attrName>
                                        </p:attrNameLst>
                                      </p:cBhvr>
                                      <p:to>
                                        <p:strVal val="visible"/>
                                      </p:to>
                                    </p:set>
                                  </p:childTnLst>
                                </p:cTn>
                              </p:par>
                              <p:par>
                                <p:cTn id="216" presetID="1" presetClass="exit" presetSubtype="0" fill="hold" nodeType="withEffect">
                                  <p:stCondLst>
                                    <p:cond delay="0"/>
                                  </p:stCondLst>
                                  <p:childTnLst>
                                    <p:set>
                                      <p:cBhvr>
                                        <p:cTn id="217" dur="1" fill="hold">
                                          <p:stCondLst>
                                            <p:cond delay="0"/>
                                          </p:stCondLst>
                                        </p:cTn>
                                        <p:tgtEl>
                                          <p:spTgt spid="158"/>
                                        </p:tgtEl>
                                        <p:attrNameLst>
                                          <p:attrName>style.visibility</p:attrName>
                                        </p:attrNameLst>
                                      </p:cBhvr>
                                      <p:to>
                                        <p:strVal val="hidden"/>
                                      </p:to>
                                    </p:set>
                                  </p:childTnLst>
                                </p:cTn>
                              </p:par>
                            </p:childTnLst>
                          </p:cTn>
                        </p:par>
                        <p:par>
                          <p:cTn id="218" fill="hold">
                            <p:stCondLst>
                              <p:cond delay="0"/>
                            </p:stCondLst>
                            <p:childTnLst>
                              <p:par>
                                <p:cTn id="219" presetID="1" presetClass="entr" presetSubtype="0" fill="hold" nodeType="afterEffect">
                                  <p:stCondLst>
                                    <p:cond delay="0"/>
                                  </p:stCondLst>
                                  <p:childTnLst>
                                    <p:set>
                                      <p:cBhvr>
                                        <p:cTn id="220" dur="1" fill="hold">
                                          <p:stCondLst>
                                            <p:cond delay="0"/>
                                          </p:stCondLst>
                                        </p:cTn>
                                        <p:tgtEl>
                                          <p:spTgt spid="163"/>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163"/>
                                        </p:tgtEl>
                                        <p:attrNameLst>
                                          <p:attrName>style.visibility</p:attrName>
                                        </p:attrNameLst>
                                      </p:cBhvr>
                                      <p:to>
                                        <p:strVal val="hidden"/>
                                      </p:to>
                                    </p:set>
                                  </p:childTnLst>
                                </p:cTn>
                              </p:par>
                            </p:childTnLst>
                          </p:cTn>
                        </p:par>
                        <p:par>
                          <p:cTn id="225" fill="hold">
                            <p:stCondLst>
                              <p:cond delay="0"/>
                            </p:stCondLst>
                            <p:childTnLst>
                              <p:par>
                                <p:cTn id="226" presetID="1" presetClass="entr" presetSubtype="0" fill="hold" nodeType="afterEffect">
                                  <p:stCondLst>
                                    <p:cond delay="0"/>
                                  </p:stCondLst>
                                  <p:childTnLst>
                                    <p:set>
                                      <p:cBhvr>
                                        <p:cTn id="227" dur="1" fill="hold">
                                          <p:stCondLst>
                                            <p:cond delay="0"/>
                                          </p:stCondLst>
                                        </p:cTn>
                                        <p:tgtEl>
                                          <p:spTgt spid="164"/>
                                        </p:tgtEl>
                                        <p:attrNameLst>
                                          <p:attrName>style.visibility</p:attrName>
                                        </p:attrNameLst>
                                      </p:cBhvr>
                                      <p:to>
                                        <p:strVal val="visible"/>
                                      </p:to>
                                    </p:set>
                                  </p:childTnLst>
                                </p:cTn>
                              </p:par>
                              <p:par>
                                <p:cTn id="228" presetID="1" presetClass="exit" presetSubtype="0" fill="hold" nodeType="withEffect">
                                  <p:stCondLst>
                                    <p:cond delay="0"/>
                                  </p:stCondLst>
                                  <p:childTnLst>
                                    <p:set>
                                      <p:cBhvr>
                                        <p:cTn id="229" dur="1" fill="hold">
                                          <p:stCondLst>
                                            <p:cond delay="0"/>
                                          </p:stCondLst>
                                        </p:cTn>
                                        <p:tgtEl>
                                          <p:spTgt spid="160"/>
                                        </p:tgtEl>
                                        <p:attrNameLst>
                                          <p:attrName>style.visibility</p:attrName>
                                        </p:attrNameLst>
                                      </p:cBhvr>
                                      <p:to>
                                        <p:strVal val="hidden"/>
                                      </p:to>
                                    </p:set>
                                  </p:childTnLst>
                                </p:cTn>
                              </p:par>
                            </p:childTnLst>
                          </p:cTn>
                        </p:par>
                        <p:par>
                          <p:cTn id="230" fill="hold">
                            <p:stCondLst>
                              <p:cond delay="0"/>
                            </p:stCondLst>
                            <p:childTnLst>
                              <p:par>
                                <p:cTn id="231" presetID="1" presetClass="entr" presetSubtype="0" fill="hold" nodeType="afterEffect">
                                  <p:stCondLst>
                                    <p:cond delay="0"/>
                                  </p:stCondLst>
                                  <p:childTnLst>
                                    <p:set>
                                      <p:cBhvr>
                                        <p:cTn id="232" dur="1" fill="hold">
                                          <p:stCondLst>
                                            <p:cond delay="0"/>
                                          </p:stCondLst>
                                        </p:cTn>
                                        <p:tgtEl>
                                          <p:spTgt spid="165"/>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nodeType="clickEffect">
                                  <p:stCondLst>
                                    <p:cond delay="0"/>
                                  </p:stCondLst>
                                  <p:childTnLst>
                                    <p:set>
                                      <p:cBhvr>
                                        <p:cTn id="236" dur="1" fill="hold">
                                          <p:stCondLst>
                                            <p:cond delay="0"/>
                                          </p:stCondLst>
                                        </p:cTn>
                                        <p:tgtEl>
                                          <p:spTgt spid="165"/>
                                        </p:tgtEl>
                                        <p:attrNameLst>
                                          <p:attrName>style.visibility</p:attrName>
                                        </p:attrNameLst>
                                      </p:cBhvr>
                                      <p:to>
                                        <p:strVal val="hidden"/>
                                      </p:to>
                                    </p:set>
                                  </p:childTnLst>
                                </p:cTn>
                              </p:par>
                            </p:childTnLst>
                          </p:cTn>
                        </p:par>
                        <p:par>
                          <p:cTn id="237" fill="hold">
                            <p:stCondLst>
                              <p:cond delay="0"/>
                            </p:stCondLst>
                            <p:childTnLst>
                              <p:par>
                                <p:cTn id="238" presetID="1" presetClass="entr" presetSubtype="0" fill="hold" nodeType="afterEffect">
                                  <p:stCondLst>
                                    <p:cond delay="0"/>
                                  </p:stCondLst>
                                  <p:childTnLst>
                                    <p:set>
                                      <p:cBhvr>
                                        <p:cTn id="239" dur="1" fill="hold">
                                          <p:stCondLst>
                                            <p:cond delay="0"/>
                                          </p:stCondLst>
                                        </p:cTn>
                                        <p:tgtEl>
                                          <p:spTgt spid="166"/>
                                        </p:tgtEl>
                                        <p:attrNameLst>
                                          <p:attrName>style.visibility</p:attrName>
                                        </p:attrNameLst>
                                      </p:cBhvr>
                                      <p:to>
                                        <p:strVal val="visible"/>
                                      </p:to>
                                    </p:set>
                                  </p:childTnLst>
                                </p:cTn>
                              </p:par>
                              <p:par>
                                <p:cTn id="240" presetID="1" presetClass="exit" presetSubtype="0" fill="hold" nodeType="withEffect">
                                  <p:stCondLst>
                                    <p:cond delay="0"/>
                                  </p:stCondLst>
                                  <p:childTnLst>
                                    <p:set>
                                      <p:cBhvr>
                                        <p:cTn id="241" dur="1" fill="hold">
                                          <p:stCondLst>
                                            <p:cond delay="0"/>
                                          </p:stCondLst>
                                        </p:cTn>
                                        <p:tgtEl>
                                          <p:spTgt spid="162"/>
                                        </p:tgtEl>
                                        <p:attrNameLst>
                                          <p:attrName>style.visibility</p:attrName>
                                        </p:attrNameLst>
                                      </p:cBhvr>
                                      <p:to>
                                        <p:strVal val="hidden"/>
                                      </p:to>
                                    </p:set>
                                  </p:childTnLst>
                                </p:cTn>
                              </p:par>
                            </p:childTnLst>
                          </p:cTn>
                        </p:par>
                        <p:par>
                          <p:cTn id="242" fill="hold">
                            <p:stCondLst>
                              <p:cond delay="0"/>
                            </p:stCondLst>
                            <p:childTnLst>
                              <p:par>
                                <p:cTn id="243" presetID="1" presetClass="entr" presetSubtype="0" fill="hold" nodeType="afterEffect">
                                  <p:stCondLst>
                                    <p:cond delay="0"/>
                                  </p:stCondLst>
                                  <p:childTnLst>
                                    <p:set>
                                      <p:cBhvr>
                                        <p:cTn id="244" dur="1" fill="hold">
                                          <p:stCondLst>
                                            <p:cond delay="0"/>
                                          </p:stCondLst>
                                        </p:cTn>
                                        <p:tgtEl>
                                          <p:spTgt spid="167"/>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xit" presetSubtype="0" fill="hold" nodeType="clickEffect">
                                  <p:stCondLst>
                                    <p:cond delay="0"/>
                                  </p:stCondLst>
                                  <p:childTnLst>
                                    <p:set>
                                      <p:cBhvr>
                                        <p:cTn id="248" dur="1" fill="hold">
                                          <p:stCondLst>
                                            <p:cond delay="0"/>
                                          </p:stCondLst>
                                        </p:cTn>
                                        <p:tgtEl>
                                          <p:spTgt spid="167"/>
                                        </p:tgtEl>
                                        <p:attrNameLst>
                                          <p:attrName>style.visibility</p:attrName>
                                        </p:attrNameLst>
                                      </p:cBhvr>
                                      <p:to>
                                        <p:strVal val="hidden"/>
                                      </p:to>
                                    </p:set>
                                  </p:childTnLst>
                                </p:cTn>
                              </p:par>
                            </p:childTnLst>
                          </p:cTn>
                        </p:par>
                        <p:par>
                          <p:cTn id="249" fill="hold">
                            <p:stCondLst>
                              <p:cond delay="0"/>
                            </p:stCondLst>
                            <p:childTnLst>
                              <p:par>
                                <p:cTn id="250" presetID="1" presetClass="exit" presetSubtype="0" fill="hold" nodeType="afterEffect">
                                  <p:stCondLst>
                                    <p:cond delay="0"/>
                                  </p:stCondLst>
                                  <p:childTnLst>
                                    <p:set>
                                      <p:cBhvr>
                                        <p:cTn id="251" dur="1" fill="hold">
                                          <p:stCondLst>
                                            <p:cond delay="0"/>
                                          </p:stCondLst>
                                        </p:cTn>
                                        <p:tgtEl>
                                          <p:spTgt spid="128"/>
                                        </p:tgtEl>
                                        <p:attrNameLst>
                                          <p:attrName>style.visibility</p:attrName>
                                        </p:attrNameLst>
                                      </p:cBhvr>
                                      <p:to>
                                        <p:strVal val="hidden"/>
                                      </p:to>
                                    </p:set>
                                  </p:childTnLst>
                                </p:cTn>
                              </p:par>
                            </p:childTnLst>
                          </p:cTn>
                        </p:par>
                        <p:par>
                          <p:cTn id="252" fill="hold">
                            <p:stCondLst>
                              <p:cond delay="0"/>
                            </p:stCondLst>
                            <p:childTnLst>
                              <p:par>
                                <p:cTn id="253" presetID="1" presetClass="exit" presetSubtype="0" fill="hold" nodeType="afterEffect">
                                  <p:stCondLst>
                                    <p:cond delay="0"/>
                                  </p:stCondLst>
                                  <p:childTnLst>
                                    <p:set>
                                      <p:cBhvr>
                                        <p:cTn id="254" dur="1" fill="hold">
                                          <p:stCondLst>
                                            <p:cond delay="0"/>
                                          </p:stCondLst>
                                        </p:cTn>
                                        <p:tgtEl>
                                          <p:spTgt spid="164"/>
                                        </p:tgtEl>
                                        <p:attrNameLst>
                                          <p:attrName>style.visibility</p:attrName>
                                        </p:attrNameLst>
                                      </p:cBhvr>
                                      <p:to>
                                        <p:strVal val="hidden"/>
                                      </p:to>
                                    </p:set>
                                  </p:childTnLst>
                                </p:cTn>
                              </p:par>
                            </p:childTnLst>
                          </p:cTn>
                        </p:par>
                        <p:par>
                          <p:cTn id="255" fill="hold">
                            <p:stCondLst>
                              <p:cond delay="0"/>
                            </p:stCondLst>
                            <p:childTnLst>
                              <p:par>
                                <p:cTn id="256" presetID="1" presetClass="exit" presetSubtype="0" fill="hold" nodeType="afterEffect">
                                  <p:stCondLst>
                                    <p:cond delay="0"/>
                                  </p:stCondLst>
                                  <p:childTnLst>
                                    <p:set>
                                      <p:cBhvr>
                                        <p:cTn id="257" dur="1" fill="hold">
                                          <p:stCondLst>
                                            <p:cond delay="0"/>
                                          </p:stCondLst>
                                        </p:cTn>
                                        <p:tgtEl>
                                          <p:spTgt spid="166"/>
                                        </p:tgtEl>
                                        <p:attrNameLst>
                                          <p:attrName>style.visibility</p:attrName>
                                        </p:attrNameLst>
                                      </p:cBhvr>
                                      <p:to>
                                        <p:strVal val="hidden"/>
                                      </p:to>
                                    </p:set>
                                  </p:childTnLst>
                                </p:cTn>
                              </p:par>
                            </p:childTnLst>
                          </p:cTn>
                        </p:par>
                        <p:par>
                          <p:cTn id="258" fill="hold">
                            <p:stCondLst>
                              <p:cond delay="0"/>
                            </p:stCondLst>
                            <p:childTnLst>
                              <p:par>
                                <p:cTn id="259" presetID="53" presetClass="exit" presetSubtype="0" fill="hold" nodeType="afterEffect">
                                  <p:stCondLst>
                                    <p:cond delay="0"/>
                                  </p:stCondLst>
                                  <p:childTnLst>
                                    <p:anim calcmode="lin" valueType="num">
                                      <p:cBhvr>
                                        <p:cTn id="260" dur="500" fill="hold">
                                          <p:stCondLst>
                                            <p:cond delay="0"/>
                                          </p:stCondLst>
                                        </p:cTn>
                                        <p:tgtEl>
                                          <p:spTgt spid="112"/>
                                        </p:tgtEl>
                                        <p:attrNameLst>
                                          <p:attrName>ppt_w</p:attrName>
                                        </p:attrNameLst>
                                      </p:cBhvr>
                                      <p:tavLst>
                                        <p:tav tm="0">
                                          <p:val>
                                            <p:strVal val="ppt_w"/>
                                          </p:val>
                                        </p:tav>
                                        <p:tav tm="100000">
                                          <p:val>
                                            <p:fltVal val="0"/>
                                          </p:val>
                                        </p:tav>
                                      </p:tavLst>
                                    </p:anim>
                                    <p:anim calcmode="lin" valueType="num">
                                      <p:cBhvr>
                                        <p:cTn id="261" dur="500" fill="hold"/>
                                        <p:tgtEl>
                                          <p:spTgt spid="112"/>
                                        </p:tgtEl>
                                        <p:attrNameLst>
                                          <p:attrName>ppt_h</p:attrName>
                                        </p:attrNameLst>
                                      </p:cBhvr>
                                      <p:tavLst>
                                        <p:tav tm="0">
                                          <p:val>
                                            <p:strVal val="ppt_h"/>
                                          </p:val>
                                        </p:tav>
                                        <p:tav tm="100000">
                                          <p:val>
                                            <p:fltVal val="0"/>
                                          </p:val>
                                        </p:tav>
                                      </p:tavLst>
                                    </p:anim>
                                    <p:animEffect transition="out" filter="fade">
                                      <p:cBhvr>
                                        <p:cTn id="262" dur="500"/>
                                        <p:tgtEl>
                                          <p:spTgt spid="112"/>
                                        </p:tgtEl>
                                      </p:cBhvr>
                                    </p:animEffect>
                                    <p:set>
                                      <p:cBhvr>
                                        <p:cTn id="263" dur="1" fill="hold">
                                          <p:stCondLst>
                                            <p:cond delay="499"/>
                                          </p:stCondLst>
                                        </p:cTn>
                                        <p:tgtEl>
                                          <p:spTgt spid="112"/>
                                        </p:tgtEl>
                                        <p:attrNameLst>
                                          <p:attrName>style.visibility</p:attrName>
                                        </p:attrNameLst>
                                      </p:cBhvr>
                                      <p:to>
                                        <p:strVal val="hidden"/>
                                      </p:to>
                                    </p:set>
                                  </p:childTnLst>
                                </p:cTn>
                              </p:par>
                            </p:childTnLst>
                          </p:cTn>
                        </p:par>
                        <p:par>
                          <p:cTn id="264" fill="hold">
                            <p:stCondLst>
                              <p:cond delay="500"/>
                            </p:stCondLst>
                            <p:childTnLst>
                              <p:par>
                                <p:cTn id="265" presetID="1" presetClass="entr" presetSubtype="0" fill="hold" nodeType="afterEffect">
                                  <p:stCondLst>
                                    <p:cond delay="0"/>
                                  </p:stCondLst>
                                  <p:childTnLst>
                                    <p:set>
                                      <p:cBhvr>
                                        <p:cTn id="266" dur="1" fill="hold">
                                          <p:stCondLst>
                                            <p:cond delay="0"/>
                                          </p:stCondLst>
                                        </p:cTn>
                                        <p:tgtEl>
                                          <p:spTgt spid="168"/>
                                        </p:tgtEl>
                                        <p:attrNameLst>
                                          <p:attrName>style.visibility</p:attrName>
                                        </p:attrNameLst>
                                      </p:cBhvr>
                                      <p:to>
                                        <p:strVal val="visible"/>
                                      </p:to>
                                    </p:set>
                                  </p:childTnLst>
                                </p:cTn>
                              </p:par>
                            </p:childTnLst>
                          </p:cTn>
                        </p:par>
                        <p:par>
                          <p:cTn id="267" fill="hold">
                            <p:stCondLst>
                              <p:cond delay="500"/>
                            </p:stCondLst>
                            <p:childTnLst>
                              <p:par>
                                <p:cTn id="268" presetID="1" presetClass="entr" presetSubtype="0" fill="hold" nodeType="afterEffect">
                                  <p:stCondLst>
                                    <p:cond delay="0"/>
                                  </p:stCondLst>
                                  <p:childTnLst>
                                    <p:set>
                                      <p:cBhvr>
                                        <p:cTn id="269"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P spid="112"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P spid="134" grpId="0" animBg="1"/>
      <p:bldP spid="134" grpId="1" animBg="1"/>
      <p:bldP spid="135" grpId="0" animBg="1"/>
      <p:bldP spid="135" grpId="1" animBg="1"/>
      <p:bldP spid="136" grpId="0" animBg="1"/>
      <p:bldP spid="136" grpId="1" animBg="1"/>
      <p:bldP spid="137" grpId="0" animBg="1"/>
      <p:bldP spid="137" grpId="1"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P spid="151" grpId="0" animBg="1"/>
      <p:bldP spid="151" grpId="1" animBg="1"/>
      <p:bldP spid="152" grpId="0" animBg="1"/>
      <p:bldP spid="152" grpId="1" animBg="1"/>
      <p:bldP spid="153" grpId="0" animBg="1"/>
      <p:bldP spid="153" grpId="1" animBg="1"/>
      <p:bldP spid="154" grpId="0" animBg="1"/>
      <p:bldP spid="154" grpId="1" animBg="1"/>
      <p:bldP spid="155" grpId="0" animBg="1"/>
      <p:bldP spid="155" grpId="1" animBg="1"/>
      <p:bldP spid="156" grpId="0" animBg="1"/>
      <p:bldP spid="156" grpId="1" animBg="1"/>
      <p:bldP spid="157" grpId="0" animBg="1"/>
      <p:bldP spid="157" grpId="1" animBg="1"/>
      <p:bldP spid="158" grpId="0" animBg="1"/>
      <p:bldP spid="158" grpId="1" animBg="1"/>
      <p:bldP spid="159" grpId="0" animBg="1"/>
      <p:bldP spid="159" grpId="1" animBg="1"/>
      <p:bldP spid="160" grpId="0" animBg="1"/>
      <p:bldP spid="160" grpId="1" animBg="1"/>
      <p:bldP spid="161" grpId="0" animBg="1"/>
      <p:bldP spid="161" grpId="1" animBg="1"/>
      <p:bldP spid="162" grpId="0" animBg="1"/>
      <p:bldP spid="162" grpId="1" animBg="1"/>
      <p:bldP spid="163" grpId="0" animBg="1"/>
      <p:bldP spid="163" grpId="1" animBg="1"/>
      <p:bldP spid="164" grpId="0" animBg="1"/>
      <p:bldP spid="164" grpId="1" animBg="1"/>
      <p:bldP spid="165" grpId="0" animBg="1"/>
      <p:bldP spid="165" grpId="1" animBg="1"/>
      <p:bldP spid="166" grpId="0" animBg="1"/>
      <p:bldP spid="166" grpId="1" animBg="1"/>
      <p:bldP spid="167" grpId="0" animBg="1"/>
      <p:bldP spid="167" grpId="1" animBg="1"/>
      <p:bldP spid="168" grpId="0" animBg="1"/>
      <p:bldP spid="169" grpId="0" animBg="1"/>
      <p:bldP spid="174" grpId="0" animBg="1"/>
      <p:bldP spid="17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Buttons</a:t>
            </a:r>
          </a:p>
        </p:txBody>
      </p:sp>
      <p:sp>
        <p:nvSpPr>
          <p:cNvPr id="3" name="Content Placeholder 2"/>
          <p:cNvSpPr>
            <a:spLocks noGrp="1"/>
          </p:cNvSpPr>
          <p:nvPr>
            <p:ph sz="quarter" idx="1"/>
          </p:nvPr>
        </p:nvSpPr>
        <p:spPr>
          <a:xfrm>
            <a:off x="612648" y="2133600"/>
            <a:ext cx="8153400" cy="1219200"/>
          </a:xfrm>
        </p:spPr>
        <p:txBody>
          <a:bodyPr/>
          <a:lstStyle/>
          <a:p>
            <a:r>
              <a:rPr lang="en-US" dirty="0"/>
              <a:t>button's text appears inside tag; can also contain images</a:t>
            </a:r>
          </a:p>
          <a:p>
            <a:r>
              <a:rPr lang="en-US" dirty="0"/>
              <a:t>To make a responsive button or other UI control:</a:t>
            </a:r>
          </a:p>
          <a:p>
            <a:pPr marL="881063" lvl="1" indent="-514350">
              <a:buFont typeface="+mj-lt"/>
              <a:buAutoNum type="arabicPeriod"/>
            </a:pPr>
            <a:r>
              <a:rPr lang="en-US" dirty="0"/>
              <a:t>choose the control (e.g. button) and event (e.g. mouse click) of interest</a:t>
            </a:r>
          </a:p>
          <a:p>
            <a:pPr marL="881063" lvl="1" indent="-514350">
              <a:buFont typeface="+mj-lt"/>
              <a:buAutoNum type="arabicPeriod"/>
            </a:pPr>
            <a:r>
              <a:rPr lang="en-US" dirty="0"/>
              <a:t>write a JavaScript function to run when the event occurs</a:t>
            </a:r>
          </a:p>
          <a:p>
            <a:pPr marL="881063" lvl="1" indent="-514350">
              <a:buFont typeface="+mj-lt"/>
              <a:buAutoNum type="arabicPeriod"/>
            </a:pPr>
            <a:r>
              <a:rPr lang="en-US" dirty="0"/>
              <a:t>attach the function to the event on the control</a:t>
            </a:r>
            <a:endParaRPr lang="en-US"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7</a:t>
            </a:fld>
            <a:endParaRPr lang="en-US"/>
          </a:p>
        </p:txBody>
      </p:sp>
      <p:sp>
        <p:nvSpPr>
          <p:cNvPr id="6" name="TextBox 5"/>
          <p:cNvSpPr txBox="1"/>
          <p:nvPr/>
        </p:nvSpPr>
        <p:spPr>
          <a:xfrm>
            <a:off x="609600" y="1524000"/>
            <a:ext cx="8153400" cy="369332"/>
          </a:xfrm>
          <a:prstGeom prst="rect">
            <a:avLst/>
          </a:prstGeom>
          <a:solidFill>
            <a:schemeClr val="accent6">
              <a:lumMod val="5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&lt;button&gt;Click me!&lt;/button&gt;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51414093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functions</a:t>
            </a:r>
            <a:endParaRPr lang="en-US" sz="40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8</a:t>
            </a:fld>
            <a:endParaRPr lang="en-US"/>
          </a:p>
        </p:txBody>
      </p:sp>
      <p:sp>
        <p:nvSpPr>
          <p:cNvPr id="8" name="TextBox 7"/>
          <p:cNvSpPr txBox="1"/>
          <p:nvPr/>
        </p:nvSpPr>
        <p:spPr>
          <a:xfrm>
            <a:off x="609600" y="1524000"/>
            <a:ext cx="8153400" cy="1754326"/>
          </a:xfrm>
          <a:prstGeom prst="rect">
            <a:avLst/>
          </a:prstGeom>
          <a:solidFill>
            <a:schemeClr val="accent6">
              <a:lumMod val="5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function name() {</a:t>
            </a:r>
          </a:p>
          <a:p>
            <a:r>
              <a:rPr lang="en-US" dirty="0">
                <a:latin typeface="Courier New" pitchFamily="49" charset="0"/>
                <a:cs typeface="Courier New" pitchFamily="49" charset="0"/>
              </a:rPr>
              <a:t>statement ;</a:t>
            </a:r>
          </a:p>
          <a:p>
            <a:r>
              <a:rPr lang="en-US" dirty="0">
                <a:latin typeface="Courier New" pitchFamily="49" charset="0"/>
                <a:cs typeface="Courier New" pitchFamily="49" charset="0"/>
              </a:rPr>
              <a:t>statement ;</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statement ;</a:t>
            </a:r>
          </a:p>
          <a:p>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7" name="Content Placeholder 2"/>
          <p:cNvSpPr txBox="1">
            <a:spLocks/>
          </p:cNvSpPr>
          <p:nvPr/>
        </p:nvSpPr>
        <p:spPr bwMode="auto">
          <a:xfrm>
            <a:off x="533400" y="4495800"/>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b="0" dirty="0">
                <a:latin typeface="Gill Sans MT" panose="020B0502020104020203" pitchFamily="34" charset="0"/>
              </a:rPr>
              <a:t>the above could be the contents of example.js linked to our HTML page</a:t>
            </a:r>
          </a:p>
          <a:p>
            <a:r>
              <a:rPr lang="en-US" b="0" dirty="0">
                <a:latin typeface="Gill Sans MT" panose="020B0502020104020203" pitchFamily="34" charset="0"/>
              </a:rPr>
              <a:t>statements placed into functions can be evaluated in response to user events</a:t>
            </a:r>
            <a:endParaRPr lang="en-US" sz="1100" b="0" dirty="0">
              <a:latin typeface="Gill Sans MT" panose="020B0502020104020203" pitchFamily="34" charset="0"/>
              <a:cs typeface="Courier New" pitchFamily="49" charset="0"/>
            </a:endParaRPr>
          </a:p>
        </p:txBody>
      </p:sp>
      <p:sp>
        <p:nvSpPr>
          <p:cNvPr id="6" name="TextBox 5"/>
          <p:cNvSpPr txBox="1"/>
          <p:nvPr/>
        </p:nvSpPr>
        <p:spPr>
          <a:xfrm>
            <a:off x="609600" y="3351074"/>
            <a:ext cx="8153400" cy="1200329"/>
          </a:xfrm>
          <a:prstGeom prst="rect">
            <a:avLst/>
          </a:prstGeom>
          <a:solidFill>
            <a:schemeClr val="accent6">
              <a:lumMod val="5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function </a:t>
            </a:r>
            <a:r>
              <a:rPr lang="en-US" dirty="0" err="1">
                <a:latin typeface="Courier New" pitchFamily="49" charset="0"/>
                <a:cs typeface="Courier New" pitchFamily="49" charset="0"/>
              </a:rPr>
              <a:t>myFunction</a:t>
            </a:r>
            <a:r>
              <a:rPr lang="en-US" dirty="0">
                <a:latin typeface="Courier New" pitchFamily="49" charset="0"/>
                <a:cs typeface="Courier New" pitchFamily="49" charset="0"/>
              </a:rPr>
              <a:t>() {</a:t>
            </a:r>
          </a:p>
          <a:p>
            <a:r>
              <a:rPr lang="en-US" dirty="0">
                <a:latin typeface="Courier New" pitchFamily="49" charset="0"/>
                <a:cs typeface="Courier New" pitchFamily="49" charset="0"/>
              </a:rPr>
              <a:t>	alert("Hello!");</a:t>
            </a:r>
          </a:p>
          <a:p>
            <a:r>
              <a:rPr lang="en-US" dirty="0">
                <a:latin typeface="Courier New" pitchFamily="49" charset="0"/>
                <a:cs typeface="Courier New" pitchFamily="49" charset="0"/>
              </a:rPr>
              <a:t>	alert("How are you?");</a:t>
            </a:r>
          </a:p>
          <a:p>
            <a:r>
              <a:rPr lang="en-US" dirty="0">
                <a:latin typeface="Courier New" pitchFamily="49" charset="0"/>
                <a:cs typeface="Courier New" pitchFamily="49" charset="0"/>
              </a:rPr>
              <a:t>}    </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86673313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handlers</a:t>
            </a:r>
          </a:p>
        </p:txBody>
      </p:sp>
      <p:sp>
        <p:nvSpPr>
          <p:cNvPr id="3" name="Content Placeholder 2"/>
          <p:cNvSpPr>
            <a:spLocks noGrp="1"/>
          </p:cNvSpPr>
          <p:nvPr>
            <p:ph sz="quarter" idx="1"/>
          </p:nvPr>
        </p:nvSpPr>
        <p:spPr>
          <a:xfrm>
            <a:off x="612648" y="2971800"/>
            <a:ext cx="8153400" cy="1219200"/>
          </a:xfrm>
        </p:spPr>
        <p:txBody>
          <a:bodyPr/>
          <a:lstStyle/>
          <a:p>
            <a:r>
              <a:rPr lang="en-US" sz="2800" dirty="0"/>
              <a:t>JavaScript functions can be set as event handlers</a:t>
            </a:r>
          </a:p>
          <a:p>
            <a:pPr lvl="1"/>
            <a:r>
              <a:rPr lang="en-US" sz="2400" dirty="0"/>
              <a:t>when you interact with the element, the function will execute</a:t>
            </a:r>
          </a:p>
          <a:p>
            <a:r>
              <a:rPr lang="en-US" sz="2800" dirty="0" err="1">
                <a:latin typeface="Courier New" panose="02070309020205020404" pitchFamily="49" charset="0"/>
                <a:cs typeface="Courier New" panose="02070309020205020404" pitchFamily="49" charset="0"/>
              </a:rPr>
              <a:t>onclick</a:t>
            </a:r>
            <a:r>
              <a:rPr lang="en-US" sz="2800" dirty="0"/>
              <a:t> is just one of many events HTML attributes we'll use</a:t>
            </a:r>
          </a:p>
          <a:p>
            <a:r>
              <a:rPr lang="en-US" sz="2800" dirty="0"/>
              <a:t>but popping up an alert window is disruptive and annoying</a:t>
            </a:r>
          </a:p>
          <a:p>
            <a:pPr lvl="1"/>
            <a:r>
              <a:rPr lang="en-US" sz="2400" dirty="0"/>
              <a:t>A better user experience would be to have the message appear on the page...</a:t>
            </a:r>
            <a:endParaRPr lang="en-US" sz="24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9</a:t>
            </a:fld>
            <a:endParaRPr lang="en-US"/>
          </a:p>
        </p:txBody>
      </p:sp>
      <p:sp>
        <p:nvSpPr>
          <p:cNvPr id="6" name="TextBox 5"/>
          <p:cNvSpPr txBox="1"/>
          <p:nvPr/>
        </p:nvSpPr>
        <p:spPr>
          <a:xfrm>
            <a:off x="609600" y="1032807"/>
            <a:ext cx="8153400" cy="646331"/>
          </a:xfrm>
          <a:prstGeom prst="rect">
            <a:avLst/>
          </a:prstGeom>
          <a:solidFill>
            <a:schemeClr val="accent6">
              <a:lumMod val="5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&lt;element attributes </a:t>
            </a:r>
            <a:r>
              <a:rPr lang="en-US" dirty="0" err="1">
                <a:latin typeface="Courier New" pitchFamily="49" charset="0"/>
                <a:cs typeface="Courier New" pitchFamily="49" charset="0"/>
              </a:rPr>
              <a:t>onclick</a:t>
            </a:r>
            <a:r>
              <a:rPr lang="en-US" dirty="0">
                <a:latin typeface="Courier New" pitchFamily="49" charset="0"/>
                <a:cs typeface="Courier New" pitchFamily="49" charset="0"/>
              </a:rPr>
              <a:t>="function();"&gt;...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8" name="TextBox 7"/>
          <p:cNvSpPr txBox="1"/>
          <p:nvPr/>
        </p:nvSpPr>
        <p:spPr>
          <a:xfrm>
            <a:off x="609600" y="2002303"/>
            <a:ext cx="8153400" cy="646331"/>
          </a:xfrm>
          <a:prstGeom prst="rect">
            <a:avLst/>
          </a:prstGeom>
          <a:solidFill>
            <a:schemeClr val="accent6">
              <a:lumMod val="5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&lt;button </a:t>
            </a:r>
            <a:r>
              <a:rPr lang="en-US" dirty="0" err="1">
                <a:latin typeface="Courier New" pitchFamily="49" charset="0"/>
                <a:cs typeface="Courier New" pitchFamily="49" charset="0"/>
              </a:rPr>
              <a:t>onclick</a:t>
            </a:r>
            <a:r>
              <a:rPr lang="en-US" dirty="0">
                <a:latin typeface="Courier New" pitchFamily="49" charset="0"/>
                <a:cs typeface="Courier New" pitchFamily="49" charset="0"/>
              </a:rPr>
              <a:t>="</a:t>
            </a:r>
            <a:r>
              <a:rPr lang="en-US" dirty="0" err="1">
                <a:latin typeface="Courier New" pitchFamily="49" charset="0"/>
                <a:cs typeface="Courier New" pitchFamily="49" charset="0"/>
              </a:rPr>
              <a:t>myFunction</a:t>
            </a:r>
            <a:r>
              <a:rPr lang="en-US" dirty="0">
                <a:latin typeface="Courier New" pitchFamily="49" charset="0"/>
                <a:cs typeface="Courier New" pitchFamily="49" charset="0"/>
              </a:rPr>
              <a:t>();"&gt;Click me!&lt;/button&gt;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4290041879"/>
      </p:ext>
    </p:extLst>
  </p:cSld>
  <p:clrMapOvr>
    <a:masterClrMapping/>
  </p:clrMapOvr>
  <p:transition spd="med"/>
</p:sld>
</file>

<file path=ppt/theme/theme1.xml><?xml version="1.0" encoding="utf-8"?>
<a:theme xmlns:a="http://schemas.openxmlformats.org/drawingml/2006/main" name="intro">
  <a:themeElements>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5598</TotalTime>
  <Pages>49</Pages>
  <Words>6323</Words>
  <Application>Microsoft Macintosh PowerPoint</Application>
  <PresentationFormat>On-screen Show (4:3)</PresentationFormat>
  <Paragraphs>937</Paragraphs>
  <Slides>65</Slides>
  <Notes>62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65</vt:i4>
      </vt:variant>
    </vt:vector>
  </HeadingPairs>
  <TitlesOfParts>
    <vt:vector size="78" baseType="lpstr">
      <vt:lpstr>Arial</vt:lpstr>
      <vt:lpstr>Calibri</vt:lpstr>
      <vt:lpstr>Consolas</vt:lpstr>
      <vt:lpstr>Courier New</vt:lpstr>
      <vt:lpstr>Gill Sans MT</vt:lpstr>
      <vt:lpstr>Helvetica Neue</vt:lpstr>
      <vt:lpstr>Lucida Grande</vt:lpstr>
      <vt:lpstr>Monotype Sorts</vt:lpstr>
      <vt:lpstr>Times New Roman</vt:lpstr>
      <vt:lpstr>Verdana</vt:lpstr>
      <vt:lpstr>Wingdings</vt:lpstr>
      <vt:lpstr>Wingdings 2</vt:lpstr>
      <vt:lpstr>intro</vt:lpstr>
      <vt:lpstr>PowerPoint Presentation</vt:lpstr>
      <vt:lpstr>What is JavaScript?</vt:lpstr>
      <vt:lpstr>JavaScript vs Java</vt:lpstr>
      <vt:lpstr>Linking to a JavaScript file: script</vt:lpstr>
      <vt:lpstr>Event-driven programming</vt:lpstr>
      <vt:lpstr>Event-driven programming</vt:lpstr>
      <vt:lpstr>Buttons</vt:lpstr>
      <vt:lpstr>JavaScript functions</vt:lpstr>
      <vt:lpstr>Event handlers</vt:lpstr>
      <vt:lpstr>Document Object Model (DOM)</vt:lpstr>
      <vt:lpstr>Document Object Model (DOM)</vt:lpstr>
      <vt:lpstr>Document Object Model (DOM)</vt:lpstr>
      <vt:lpstr>DOM element objects</vt:lpstr>
      <vt:lpstr>Accessing elements: document.getElementById</vt:lpstr>
      <vt:lpstr>Accessing elements: document.getElementById</vt:lpstr>
      <vt:lpstr>Changing element style: element.style</vt:lpstr>
      <vt:lpstr>Prettify</vt:lpstr>
      <vt:lpstr>PowerPoint Presentation</vt:lpstr>
      <vt:lpstr>Arithmetic Expressions</vt:lpstr>
      <vt:lpstr>The Remainder Operator</vt:lpstr>
      <vt:lpstr>Using the Console</vt:lpstr>
      <vt:lpstr>Variables</vt:lpstr>
      <vt:lpstr>Variable Declarations</vt:lpstr>
      <vt:lpstr>Constant Declarations</vt:lpstr>
      <vt:lpstr>Comparison var, let and const</vt:lpstr>
      <vt:lpstr>Naming Conventions</vt:lpstr>
      <vt:lpstr>Precedence</vt:lpstr>
      <vt:lpstr>Exercise: Precedence Evaluation</vt:lpstr>
      <vt:lpstr>Assignment Statements</vt:lpstr>
      <vt:lpstr>Shorthand Assignments</vt:lpstr>
      <vt:lpstr>Increment and Decrement Operators</vt:lpstr>
      <vt:lpstr>Writing JavaScript Functions</vt:lpstr>
      <vt:lpstr>Examples of Simple Functions</vt:lpstr>
      <vt:lpstr>Useful Functions in the Math Class</vt:lpstr>
      <vt:lpstr>Control Statements</vt:lpstr>
      <vt:lpstr>Statement Types in JavaScript</vt:lpstr>
      <vt:lpstr>Boolean Expressions</vt:lpstr>
      <vt:lpstr>Comparison = vs == vs ===</vt:lpstr>
      <vt:lpstr>Notes on the Boolean Operators</vt:lpstr>
      <vt:lpstr>Short-Circuit Evaluation</vt:lpstr>
      <vt:lpstr>The if Statement</vt:lpstr>
      <vt:lpstr>Functions Involving Control Statements</vt:lpstr>
      <vt:lpstr>The switch Statement</vt:lpstr>
      <vt:lpstr>Example of the switch Statement  </vt:lpstr>
      <vt:lpstr>The while Statement</vt:lpstr>
      <vt:lpstr>Logging Output on the Console</vt:lpstr>
      <vt:lpstr>The digitSum Function</vt:lpstr>
      <vt:lpstr>The for Statement</vt:lpstr>
      <vt:lpstr>Exercise: Reading for Statements </vt:lpstr>
      <vt:lpstr>The factorial Function</vt:lpstr>
      <vt:lpstr>The factorialTable Function</vt:lpstr>
      <vt:lpstr>Comparing for and while </vt:lpstr>
      <vt:lpstr>Arrays</vt:lpstr>
      <vt:lpstr>Array methods</vt:lpstr>
      <vt:lpstr>Strings in JavaScript</vt:lpstr>
      <vt:lpstr>Review: Strings as an Abstract Idea</vt:lpstr>
      <vt:lpstr>Using Methods in the String Class</vt:lpstr>
      <vt:lpstr>Selecting Characters from a String</vt:lpstr>
      <vt:lpstr>Concatenation</vt:lpstr>
      <vt:lpstr>Extracting Substrings</vt:lpstr>
      <vt:lpstr>Comparing Strings</vt:lpstr>
      <vt:lpstr>Searching in a String</vt:lpstr>
      <vt:lpstr>Other Methods in the String Class</vt:lpstr>
      <vt:lpstr>Simple String Idioms</vt:lpstr>
      <vt:lpstr>Reversing a String</vt:lpstr>
    </vt:vector>
  </TitlesOfParts>
  <Company>Jahangirnagar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PMSCS-620</dc:title>
  <dc:creator>Md. Rafsan Jani</dc:creator>
  <cp:lastModifiedBy>shakibrybmn@gmail.com</cp:lastModifiedBy>
  <cp:revision>370</cp:revision>
  <cp:lastPrinted>2015-08-31T19:39:18Z</cp:lastPrinted>
  <dcterms:created xsi:type="dcterms:W3CDTF">1996-06-15T03:21:08Z</dcterms:created>
  <dcterms:modified xsi:type="dcterms:W3CDTF">2024-11-18T18:38:39Z</dcterms:modified>
</cp:coreProperties>
</file>