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5357B7-0A1F-459A-A7EB-60699D0FD9DE}">
  <a:tblStyle styleId="{B75357B7-0A1F-459A-A7EB-60699D0FD9D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"Analysis" is a broad term, best qualified, as in </a:t>
            </a:r>
            <a:r>
              <a:rPr i="1" lang="en-US"/>
              <a:t>requirements analysis </a:t>
            </a:r>
            <a:r>
              <a:rPr lang="en-US"/>
              <a:t>(an investigation of the requirements) or </a:t>
            </a:r>
            <a:r>
              <a:rPr i="1" lang="en-US"/>
              <a:t>object analysis </a:t>
            </a:r>
            <a:r>
              <a:rPr lang="en-US"/>
              <a:t>(an investigation of the domain</a:t>
            </a:r>
            <a:endParaRPr/>
          </a:p>
          <a:p>
            <a:pPr indent="0" lvl="0" marL="0" rtl="0" algn="l">
              <a:spcBef>
                <a:spcPts val="0"/>
              </a:spcBef>
              <a:spcAft>
                <a:spcPts val="0"/>
              </a:spcAft>
              <a:buSzPts val="1800"/>
              <a:buNone/>
            </a:pPr>
            <a:r>
              <a:rPr lang="en-US"/>
              <a:t>objects).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b="1" lang="en-US"/>
              <a:t>Design </a:t>
            </a:r>
            <a:r>
              <a:rPr lang="en-US"/>
              <a:t>emphasizes a </a:t>
            </a:r>
            <a:r>
              <a:rPr i="1" lang="en-US"/>
              <a:t>conceptual solution </a:t>
            </a:r>
            <a:r>
              <a:rPr lang="en-US"/>
              <a:t>that fulfills the requirements, rather than its implementation. For example, a description of a database schema and</a:t>
            </a:r>
            <a:endParaRPr/>
          </a:p>
          <a:p>
            <a:pPr indent="0" lvl="0" marL="0" rtl="0" algn="l">
              <a:spcBef>
                <a:spcPts val="0"/>
              </a:spcBef>
              <a:spcAft>
                <a:spcPts val="0"/>
              </a:spcAft>
              <a:buSzPts val="1800"/>
              <a:buNone/>
            </a:pPr>
            <a:r>
              <a:rPr lang="en-US"/>
              <a:t>software objects. Ultimately, designs can be implemented.</a:t>
            </a:r>
            <a:endParaRPr/>
          </a:p>
        </p:txBody>
      </p:sp>
      <p:sp>
        <p:nvSpPr>
          <p:cNvPr id="114" name="Google Shape;114;p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1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p:nvPr>
            <p:ph idx="2" type="pic"/>
          </p:nvPr>
        </p:nvSpPr>
        <p:spPr>
          <a:xfrm>
            <a:off x="1792288" y="612775"/>
            <a:ext cx="5486400" cy="4114800"/>
          </a:xfrm>
          <a:prstGeom prst="rect">
            <a:avLst/>
          </a:prstGeom>
          <a:noFill/>
          <a:ln>
            <a:noFill/>
          </a:ln>
        </p:spPr>
      </p:sp>
      <p:sp>
        <p:nvSpPr>
          <p:cNvPr id="42" name="Google Shape;42;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7.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8.jpg"/><Relationship Id="rId6" Type="http://schemas.openxmlformats.org/officeDocument/2006/relationships/image" Target="../media/image1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3.png"/><Relationship Id="rId6"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3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3.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3.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5.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6.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8.png"/><Relationship Id="rId4" Type="http://schemas.openxmlformats.org/officeDocument/2006/relationships/image" Target="../media/image32.png"/><Relationship Id="rId5" Type="http://schemas.openxmlformats.org/officeDocument/2006/relationships/image" Target="../media/image6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5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49.png"/><Relationship Id="rId4" Type="http://schemas.openxmlformats.org/officeDocument/2006/relationships/image" Target="../media/image5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55.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5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6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5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1751012"/>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8000"/>
              <a:buFont typeface="Calibri"/>
              <a:buNone/>
            </a:pPr>
            <a:r>
              <a:rPr b="1" lang="en-US" sz="8000"/>
              <a:t>Object Oriented Design and Analysis</a:t>
            </a:r>
            <a:endParaRPr/>
          </a:p>
        </p:txBody>
      </p:sp>
      <p:sp>
        <p:nvSpPr>
          <p:cNvPr id="89" name="Google Shape;89;p13"/>
          <p:cNvSpPr txBox="1"/>
          <p:nvPr>
            <p:ph idx="1" type="subTitle"/>
          </p:nvPr>
        </p:nvSpPr>
        <p:spPr>
          <a:xfrm>
            <a:off x="1371600" y="41148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888888"/>
              </a:buClr>
              <a:buSzPts val="3200"/>
              <a:buNone/>
            </a:pPr>
            <a:r>
              <a:t/>
            </a:r>
            <a:endParaRPr b="1" i="0" sz="3200" u="none">
              <a:solidFill>
                <a:srgbClr val="898989"/>
              </a:solidFill>
              <a:latin typeface="Calibri"/>
              <a:ea typeface="Calibri"/>
              <a:cs typeface="Calibri"/>
              <a:sym typeface="Calibri"/>
            </a:endParaRPr>
          </a:p>
          <a:p>
            <a:pPr indent="0" lvl="0" marL="0" rtl="0" algn="ctr">
              <a:lnSpc>
                <a:spcPct val="80000"/>
              </a:lnSpc>
              <a:spcBef>
                <a:spcPts val="1460"/>
              </a:spcBef>
              <a:spcAft>
                <a:spcPts val="0"/>
              </a:spcAft>
              <a:buClr>
                <a:srgbClr val="898989"/>
              </a:buClr>
              <a:buSzPts val="7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What is software development?</a:t>
            </a:r>
            <a:endParaRPr/>
          </a:p>
        </p:txBody>
      </p:sp>
      <p:pic>
        <p:nvPicPr>
          <p:cNvPr id="159" name="Google Shape;159;p22"/>
          <p:cNvPicPr preferRelativeResize="0"/>
          <p:nvPr/>
        </p:nvPicPr>
        <p:blipFill rotWithShape="1">
          <a:blip r:embed="rId3">
            <a:alphaModFix/>
          </a:blip>
          <a:srcRect b="0" l="0" r="0" t="0"/>
          <a:stretch/>
        </p:blipFill>
        <p:spPr>
          <a:xfrm>
            <a:off x="838200" y="1562100"/>
            <a:ext cx="7210425" cy="461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Modelling the software process</a:t>
            </a:r>
            <a:endParaRPr/>
          </a:p>
        </p:txBody>
      </p:sp>
      <p:sp>
        <p:nvSpPr>
          <p:cNvPr id="165" name="Google Shape;165;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software process model is an </a:t>
            </a:r>
            <a:r>
              <a:rPr b="0" i="0" lang="en-US" sz="3200" u="none">
                <a:solidFill>
                  <a:schemeClr val="dk2"/>
                </a:solidFill>
                <a:latin typeface="Calibri"/>
                <a:ea typeface="Calibri"/>
                <a:cs typeface="Calibri"/>
                <a:sym typeface="Calibri"/>
              </a:rPr>
              <a:t>representation of the software development process</a:t>
            </a:r>
            <a:r>
              <a:rPr b="0" i="0" lang="en-US" sz="3200" u="none">
                <a:solidFill>
                  <a:schemeClr val="dk1"/>
                </a:solidFill>
                <a:latin typeface="Calibri"/>
                <a:ea typeface="Calibri"/>
                <a:cs typeface="Calibri"/>
                <a:sym typeface="Calibri"/>
              </a:rPr>
              <a:t>.</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main purpose of the abstraction is to </a:t>
            </a:r>
            <a:r>
              <a:rPr b="0" i="0" lang="en-US" sz="3200" u="none">
                <a:solidFill>
                  <a:schemeClr val="dk2"/>
                </a:solidFill>
                <a:latin typeface="Calibri"/>
                <a:ea typeface="Calibri"/>
                <a:cs typeface="Calibri"/>
                <a:sym typeface="Calibri"/>
              </a:rPr>
              <a:t>explain different approaches to software development</a:t>
            </a:r>
            <a:r>
              <a:rPr b="0" i="0" lang="en-US" sz="3200" u="none">
                <a:solidFill>
                  <a:schemeClr val="dk1"/>
                </a:solidFill>
                <a:latin typeface="Calibri"/>
                <a:ea typeface="Calibri"/>
                <a:cs typeface="Calibri"/>
                <a:sym typeface="Calibri"/>
              </a:rPr>
              <a:t>.</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model </a:t>
            </a:r>
            <a:r>
              <a:rPr b="0" i="0" lang="en-US" sz="3200" u="none">
                <a:solidFill>
                  <a:schemeClr val="dk2"/>
                </a:solidFill>
                <a:latin typeface="Calibri"/>
                <a:ea typeface="Calibri"/>
                <a:cs typeface="Calibri"/>
                <a:sym typeface="Calibri"/>
              </a:rPr>
              <a:t>captures the primary activities </a:t>
            </a:r>
            <a:r>
              <a:rPr b="0" i="0" lang="en-US" sz="3200" u="none">
                <a:solidFill>
                  <a:schemeClr val="dk1"/>
                </a:solidFill>
                <a:latin typeface="Calibri"/>
                <a:ea typeface="Calibri"/>
                <a:cs typeface="Calibri"/>
                <a:sym typeface="Calibri"/>
              </a:rPr>
              <a:t>that we undertake in software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Why do we need a process model?</a:t>
            </a:r>
            <a:endParaRPr/>
          </a:p>
        </p:txBody>
      </p:sp>
      <p:sp>
        <p:nvSpPr>
          <p:cNvPr id="171" name="Google Shape;171;p24"/>
          <p:cNvSpPr txBox="1"/>
          <p:nvPr>
            <p:ph idx="1" type="body"/>
          </p:nvPr>
        </p:nvSpPr>
        <p:spPr>
          <a:xfrm>
            <a:off x="457200" y="12652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Have a </a:t>
            </a:r>
            <a:r>
              <a:rPr b="0" i="0" lang="en-US" sz="3200" u="none">
                <a:solidFill>
                  <a:schemeClr val="dk2"/>
                </a:solidFill>
                <a:latin typeface="Calibri"/>
                <a:ea typeface="Calibri"/>
                <a:cs typeface="Calibri"/>
                <a:sym typeface="Calibri"/>
              </a:rPr>
              <a:t>guideline</a:t>
            </a:r>
            <a:r>
              <a:rPr b="0" i="0" lang="en-US" sz="3200" u="none">
                <a:solidFill>
                  <a:schemeClr val="dk1"/>
                </a:solidFill>
                <a:latin typeface="Calibri"/>
                <a:ea typeface="Calibri"/>
                <a:cs typeface="Calibri"/>
                <a:sym typeface="Calibri"/>
              </a:rPr>
              <a:t> for the development process.</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Help the team to understanding what to expect during the software development</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appropriateness of the development activities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resources and constraints involved in the software development</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goals of the current software project</a:t>
            </a:r>
            <a:endParaRPr/>
          </a:p>
          <a:p>
            <a:pPr indent="-342900" lvl="0" marL="342900" marR="0" rtl="0" algn="just">
              <a:lnSpc>
                <a:spcPct val="100000"/>
              </a:lnSpc>
              <a:spcBef>
                <a:spcPts val="1800"/>
              </a:spcBef>
              <a:spcAft>
                <a:spcPts val="0"/>
              </a:spcAft>
              <a:buClr>
                <a:srgbClr val="FF0000"/>
              </a:buClr>
              <a:buSzPts val="3200"/>
              <a:buFont typeface="Arial"/>
              <a:buChar char="•"/>
            </a:pPr>
            <a:r>
              <a:rPr b="0" i="0" lang="en-US" sz="3200" u="none">
                <a:solidFill>
                  <a:srgbClr val="FF0000"/>
                </a:solidFill>
                <a:latin typeface="Calibri"/>
                <a:ea typeface="Calibri"/>
                <a:cs typeface="Calibri"/>
                <a:sym typeface="Calibri"/>
              </a:rPr>
              <a:t>No single software process model is suitable for all different types of software</a:t>
            </a:r>
            <a:r>
              <a:rPr b="0" i="0" lang="en-US" sz="3200" u="none">
                <a:solidFill>
                  <a:schemeClr val="dk1"/>
                </a:solidFill>
                <a:latin typeface="Calibri"/>
                <a:ea typeface="Calibri"/>
                <a:cs typeface="Calibri"/>
                <a:sym typeface="Calibri"/>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Model</a:t>
            </a:r>
            <a:endParaRPr/>
          </a:p>
        </p:txBody>
      </p:sp>
      <p:sp>
        <p:nvSpPr>
          <p:cNvPr id="177" name="Google Shape;177;p25"/>
          <p:cNvSpPr txBox="1"/>
          <p:nvPr>
            <p:ph idx="1" type="body"/>
          </p:nvPr>
        </p:nvSpPr>
        <p:spPr>
          <a:xfrm>
            <a:off x="457200" y="17224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Noto Sans Symbols"/>
              <a:buChar char="❑"/>
            </a:pPr>
            <a:r>
              <a:rPr b="0" i="1" lang="en-US" sz="3600" u="none">
                <a:solidFill>
                  <a:schemeClr val="dk1"/>
                </a:solidFill>
                <a:latin typeface="Calibri"/>
                <a:ea typeface="Calibri"/>
                <a:cs typeface="Calibri"/>
                <a:sym typeface="Calibri"/>
              </a:rPr>
              <a:t>A model is a </a:t>
            </a:r>
            <a:r>
              <a:rPr b="0" i="1" lang="en-US" sz="3600" u="none">
                <a:solidFill>
                  <a:schemeClr val="dk2"/>
                </a:solidFill>
                <a:latin typeface="Calibri"/>
                <a:ea typeface="Calibri"/>
                <a:cs typeface="Calibri"/>
                <a:sym typeface="Calibri"/>
              </a:rPr>
              <a:t>simplification of reality</a:t>
            </a:r>
            <a:r>
              <a:rPr b="0" i="1" lang="en-US" sz="3600" u="none">
                <a:solidFill>
                  <a:schemeClr val="dk1"/>
                </a:solidFill>
                <a:latin typeface="Calibri"/>
                <a:ea typeface="Calibri"/>
                <a:cs typeface="Calibri"/>
                <a:sym typeface="Calibri"/>
              </a:rPr>
              <a:t>.</a:t>
            </a:r>
            <a:endParaRPr/>
          </a:p>
          <a:p>
            <a:pPr indent="-342900" lvl="0" marL="342900" marR="0" rtl="0" algn="just">
              <a:lnSpc>
                <a:spcPct val="100000"/>
              </a:lnSpc>
              <a:spcBef>
                <a:spcPts val="1800"/>
              </a:spcBef>
              <a:spcAft>
                <a:spcPts val="0"/>
              </a:spcAft>
              <a:buClr>
                <a:schemeClr val="dk1"/>
              </a:buClr>
              <a:buSzPts val="3600"/>
              <a:buFont typeface="Noto Sans Symbols"/>
              <a:buChar char="❑"/>
            </a:pPr>
            <a:r>
              <a:rPr b="0" i="0" lang="en-US" sz="3600" u="none">
                <a:solidFill>
                  <a:schemeClr val="dk1"/>
                </a:solidFill>
                <a:latin typeface="Calibri"/>
                <a:ea typeface="Calibri"/>
                <a:cs typeface="Calibri"/>
                <a:sym typeface="Calibri"/>
              </a:rPr>
              <a:t>The model </a:t>
            </a:r>
            <a:r>
              <a:rPr b="0" i="0" lang="en-US" sz="3600" u="none">
                <a:solidFill>
                  <a:schemeClr val="dk2"/>
                </a:solidFill>
                <a:latin typeface="Calibri"/>
                <a:ea typeface="Calibri"/>
                <a:cs typeface="Calibri"/>
                <a:sym typeface="Calibri"/>
              </a:rPr>
              <a:t>captures the important aspects </a:t>
            </a:r>
            <a:r>
              <a:rPr b="0" i="0" lang="en-US" sz="3600" u="none">
                <a:solidFill>
                  <a:schemeClr val="dk1"/>
                </a:solidFill>
                <a:latin typeface="Calibri"/>
                <a:ea typeface="Calibri"/>
                <a:cs typeface="Calibri"/>
                <a:sym typeface="Calibri"/>
              </a:rPr>
              <a:t>of the thing being modeled and leaves out the rest of the details.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57200" y="242887"/>
            <a:ext cx="8229600" cy="7477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Why do we model?</a:t>
            </a:r>
            <a:endParaRPr/>
          </a:p>
        </p:txBody>
      </p:sp>
      <p:sp>
        <p:nvSpPr>
          <p:cNvPr id="183" name="Google Shape;183;p26"/>
          <p:cNvSpPr txBox="1"/>
          <p:nvPr>
            <p:ph idx="1" type="body"/>
          </p:nvPr>
        </p:nvSpPr>
        <p:spPr>
          <a:xfrm>
            <a:off x="457200" y="11588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1" lang="en-US" sz="3200" u="none">
                <a:solidFill>
                  <a:schemeClr val="dk1"/>
                </a:solidFill>
                <a:latin typeface="Calibri"/>
                <a:ea typeface="Calibri"/>
                <a:cs typeface="Calibri"/>
                <a:sym typeface="Calibri"/>
              </a:rPr>
              <a:t>We build models so that we can better understand the system we are developing.</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Through modeling, we achieve four aims: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1. Models </a:t>
            </a:r>
            <a:r>
              <a:rPr b="0" i="0" lang="en-US" sz="2800" u="none" cap="none" strike="noStrike">
                <a:solidFill>
                  <a:schemeClr val="dk2"/>
                </a:solidFill>
                <a:latin typeface="Calibri"/>
                <a:ea typeface="Calibri"/>
                <a:cs typeface="Calibri"/>
                <a:sym typeface="Calibri"/>
              </a:rPr>
              <a:t>help us to visualize a system </a:t>
            </a:r>
            <a:r>
              <a:rPr b="0" i="0" lang="en-US" sz="2800" u="none" cap="none" strike="noStrike">
                <a:solidFill>
                  <a:schemeClr val="dk1"/>
                </a:solidFill>
                <a:latin typeface="Calibri"/>
                <a:ea typeface="Calibri"/>
                <a:cs typeface="Calibri"/>
                <a:sym typeface="Calibri"/>
              </a:rPr>
              <a:t>as it is or as we want it to be.</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2. Models permit us to </a:t>
            </a:r>
            <a:r>
              <a:rPr b="0" i="0" lang="en-US" sz="2800" u="none" cap="none" strike="noStrike">
                <a:solidFill>
                  <a:schemeClr val="dk2"/>
                </a:solidFill>
                <a:latin typeface="Calibri"/>
                <a:ea typeface="Calibri"/>
                <a:cs typeface="Calibri"/>
                <a:sym typeface="Calibri"/>
              </a:rPr>
              <a:t>specify the structure or behavior of a system</a:t>
            </a:r>
            <a:r>
              <a:rPr b="0" i="0" lang="en-US" sz="2800" u="none" cap="none" strike="noStrike">
                <a:solidFill>
                  <a:schemeClr val="dk1"/>
                </a:solidFill>
                <a:latin typeface="Calibri"/>
                <a:ea typeface="Calibri"/>
                <a:cs typeface="Calibri"/>
                <a:sym typeface="Calibri"/>
              </a:rPr>
              <a:t>.</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3. Models give us </a:t>
            </a:r>
            <a:r>
              <a:rPr b="0" i="0" lang="en-US" sz="2800" u="none" cap="none" strike="noStrike">
                <a:solidFill>
                  <a:schemeClr val="dk2"/>
                </a:solidFill>
                <a:latin typeface="Calibri"/>
                <a:ea typeface="Calibri"/>
                <a:cs typeface="Calibri"/>
                <a:sym typeface="Calibri"/>
              </a:rPr>
              <a:t>a template that guides</a:t>
            </a:r>
            <a:r>
              <a:rPr b="0" i="0" lang="en-US" sz="2800" u="none" cap="none" strike="noStrike">
                <a:solidFill>
                  <a:schemeClr val="dk1"/>
                </a:solidFill>
                <a:latin typeface="Calibri"/>
                <a:ea typeface="Calibri"/>
                <a:cs typeface="Calibri"/>
                <a:sym typeface="Calibri"/>
              </a:rPr>
              <a:t> us in constructing a system.</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4. Models </a:t>
            </a:r>
            <a:r>
              <a:rPr b="0" i="0" lang="en-US" sz="2800" u="none" cap="none" strike="noStrike">
                <a:solidFill>
                  <a:schemeClr val="dk2"/>
                </a:solidFill>
                <a:latin typeface="Calibri"/>
                <a:ea typeface="Calibri"/>
                <a:cs typeface="Calibri"/>
                <a:sym typeface="Calibri"/>
              </a:rPr>
              <a:t>document the decisions </a:t>
            </a:r>
            <a:r>
              <a:rPr b="0" i="0" lang="en-US" sz="2800" u="none" cap="none" strike="noStrike">
                <a:solidFill>
                  <a:schemeClr val="dk1"/>
                </a:solidFill>
                <a:latin typeface="Calibri"/>
                <a:ea typeface="Calibri"/>
                <a:cs typeface="Calibri"/>
                <a:sym typeface="Calibri"/>
              </a:rPr>
              <a:t>we have made.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Unified Modeling Language (UML)</a:t>
            </a:r>
            <a:endParaRPr/>
          </a:p>
        </p:txBody>
      </p:sp>
      <p:sp>
        <p:nvSpPr>
          <p:cNvPr id="189" name="Google Shape;189;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0000"/>
              </a:buClr>
              <a:buSzPts val="3600"/>
              <a:buFont typeface="Arial"/>
              <a:buChar char="•"/>
            </a:pPr>
            <a:r>
              <a:rPr b="0" i="0" lang="en-US" sz="3600" u="none">
                <a:solidFill>
                  <a:srgbClr val="FF0000"/>
                </a:solidFill>
                <a:latin typeface="Calibri"/>
                <a:ea typeface="Calibri"/>
                <a:cs typeface="Calibri"/>
                <a:sym typeface="Calibri"/>
              </a:rPr>
              <a:t>Not a programming language</a:t>
            </a:r>
            <a:r>
              <a:rPr b="0" i="0" lang="en-US" sz="3600" u="none">
                <a:solidFill>
                  <a:schemeClr val="dk1"/>
                </a:solidFill>
                <a:latin typeface="Calibri"/>
                <a:ea typeface="Calibri"/>
                <a:cs typeface="Calibri"/>
                <a:sym typeface="Calibri"/>
              </a:rPr>
              <a:t>, </a:t>
            </a:r>
            <a:r>
              <a:rPr b="0" i="0" lang="en-US" sz="3600" u="none">
                <a:solidFill>
                  <a:schemeClr val="dk2"/>
                </a:solidFill>
                <a:latin typeface="Calibri"/>
                <a:ea typeface="Calibri"/>
                <a:cs typeface="Calibri"/>
                <a:sym typeface="Calibri"/>
              </a:rPr>
              <a:t>a graphical notation</a:t>
            </a:r>
            <a:r>
              <a:rPr b="0" i="0" lang="en-US" sz="3600" u="none">
                <a:solidFill>
                  <a:schemeClr val="dk1"/>
                </a:solidFill>
                <a:latin typeface="Calibri"/>
                <a:ea typeface="Calibri"/>
                <a:cs typeface="Calibri"/>
                <a:sym typeface="Calibri"/>
              </a:rPr>
              <a:t> – specifically for drawing diagrams for object oriented systems.</a:t>
            </a:r>
            <a:endParaRPr/>
          </a:p>
          <a:p>
            <a:pPr indent="-342900" lvl="0" marL="342900" marR="0" rtl="0" algn="just">
              <a:lnSpc>
                <a:spcPct val="100000"/>
              </a:lnSpc>
              <a:spcBef>
                <a:spcPts val="1800"/>
              </a:spcBef>
              <a:spcAft>
                <a:spcPts val="0"/>
              </a:spcAft>
              <a:buClr>
                <a:schemeClr val="dk1"/>
              </a:buClr>
              <a:buSzPts val="3600"/>
              <a:buFont typeface="Arial"/>
              <a:buChar char="•"/>
            </a:pPr>
            <a:r>
              <a:rPr b="0" i="0" lang="en-US" sz="3600" u="none">
                <a:solidFill>
                  <a:schemeClr val="dk1"/>
                </a:solidFill>
                <a:latin typeface="Calibri"/>
                <a:ea typeface="Calibri"/>
                <a:cs typeface="Calibri"/>
                <a:sym typeface="Calibri"/>
              </a:rPr>
              <a:t>UML diagrams are </a:t>
            </a:r>
            <a:endParaRPr/>
          </a:p>
          <a:p>
            <a:pPr indent="-285750" lvl="1" marL="742950" marR="0" rtl="0" algn="just">
              <a:lnSpc>
                <a:spcPct val="100000"/>
              </a:lnSpc>
              <a:spcBef>
                <a:spcPts val="18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quick, useful communication tool</a:t>
            </a:r>
            <a:endParaRPr/>
          </a:p>
          <a:p>
            <a:pPr indent="-285750" lvl="1" marL="742950" marR="0" rtl="0" algn="just">
              <a:lnSpc>
                <a:spcPct val="100000"/>
              </a:lnSpc>
              <a:spcBef>
                <a:spcPts val="18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Support system for brain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Overview of UML</a:t>
            </a:r>
            <a:endParaRPr/>
          </a:p>
        </p:txBody>
      </p:sp>
      <p:sp>
        <p:nvSpPr>
          <p:cNvPr id="195" name="Google Shape;195;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UML is a language for (overview of UML):</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Visualizing</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Specifying</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Constructing</a:t>
            </a:r>
            <a:endParaRPr/>
          </a:p>
          <a:p>
            <a:pPr indent="-285750" lvl="1" marL="742950" marR="0" rtl="0" algn="just">
              <a:lnSpc>
                <a:spcPct val="100000"/>
              </a:lnSpc>
              <a:spcBef>
                <a:spcPts val="18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Documenting the artifacts of a software intensive system.</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57200" y="242887"/>
            <a:ext cx="8229600" cy="9001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UML</a:t>
            </a:r>
            <a:endParaRPr/>
          </a:p>
        </p:txBody>
      </p:sp>
      <p:sp>
        <p:nvSpPr>
          <p:cNvPr id="201" name="Google Shape;201;p29"/>
          <p:cNvSpPr txBox="1"/>
          <p:nvPr>
            <p:ph idx="1" type="body"/>
          </p:nvPr>
        </p:nvSpPr>
        <p:spPr>
          <a:xfrm>
            <a:off x="457200" y="145732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UML stands for Unified Modelling Language.</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An industry standard modelling language for object-oriented software engineering. </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Developed in the mid-1990’s and standardised in 1997 (UML 1.1). </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UML 2.x is the current revision in use .</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UML includes a set of graphic notation techniques to create visual models of object-oriented software-intensive systems.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457200" y="15240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History of UML</a:t>
            </a:r>
            <a:endParaRPr/>
          </a:p>
        </p:txBody>
      </p:sp>
      <p:sp>
        <p:nvSpPr>
          <p:cNvPr id="207" name="Google Shape;207;p30"/>
          <p:cNvSpPr txBox="1"/>
          <p:nvPr>
            <p:ph idx="1" type="body"/>
          </p:nvPr>
        </p:nvSpPr>
        <p:spPr>
          <a:xfrm>
            <a:off x="228600" y="838200"/>
            <a:ext cx="86868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1993 Booch was working in Rational Corporation along with other members.</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1994, Rumbaugh joined Rational. The first attempt of unification was made to combine Booch’s concepts, Rumbaugh’s OMT and CRC.</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1995, Jacobson joined Rational. Another unification attempt was made to combine Booch’s concepts, Rumbaugh’s OMT and Jacobson’s Objectory. This unification was named as Unified Modeling Language (UML).</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1996, proposal was made to Object Management Group (OMG) for recognizing UML as a standard language.</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1997, OMG recognized UML as a standard language.</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2000, ISO recognized UML as a standard language. The version of UML was 1.0.</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2004, another major upgrade was made to UML’s specification which is known as UML 2.0.</a:t>
            </a:r>
            <a:endParaRPr/>
          </a:p>
          <a:p>
            <a:pPr indent="-342900" lvl="0" marL="342900" marR="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latest version of UML till date is UML 2.4.1 published in Aug 2011.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History of UML</a:t>
            </a:r>
            <a:endParaRPr/>
          </a:p>
        </p:txBody>
      </p:sp>
      <p:pic>
        <p:nvPicPr>
          <p:cNvPr id="213" name="Google Shape;213;p31"/>
          <p:cNvPicPr preferRelativeResize="0"/>
          <p:nvPr>
            <p:ph idx="1" type="body"/>
          </p:nvPr>
        </p:nvPicPr>
        <p:blipFill rotWithShape="1">
          <a:blip r:embed="rId3">
            <a:alphaModFix/>
          </a:blip>
          <a:srcRect b="0" l="0" r="0" t="0"/>
          <a:stretch/>
        </p:blipFill>
        <p:spPr>
          <a:xfrm>
            <a:off x="838200" y="2547937"/>
            <a:ext cx="7154862" cy="2511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ctrTitle"/>
          </p:nvPr>
        </p:nvSpPr>
        <p:spPr>
          <a:xfrm>
            <a:off x="685800" y="226377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9600"/>
              <a:buFont typeface="Calibri"/>
              <a:buNone/>
            </a:pPr>
            <a:r>
              <a:rPr b="1" i="0" lang="en-US" sz="9600" u="none">
                <a:solidFill>
                  <a:schemeClr val="dk1"/>
                </a:solidFill>
                <a:latin typeface="Calibri"/>
                <a:ea typeface="Calibri"/>
                <a:cs typeface="Calibri"/>
                <a:sym typeface="Calibri"/>
              </a:rPr>
              <a:t>UML and Use Case Diagram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Unified Process and UML</a:t>
            </a:r>
            <a:endParaRPr/>
          </a:p>
        </p:txBody>
      </p:sp>
      <p:pic>
        <p:nvPicPr>
          <p:cNvPr id="219" name="Google Shape;219;p32"/>
          <p:cNvPicPr preferRelativeResize="0"/>
          <p:nvPr/>
        </p:nvPicPr>
        <p:blipFill rotWithShape="1">
          <a:blip r:embed="rId3">
            <a:alphaModFix/>
          </a:blip>
          <a:srcRect b="0" l="0" r="0" t="0"/>
          <a:stretch/>
        </p:blipFill>
        <p:spPr>
          <a:xfrm>
            <a:off x="509587" y="1519237"/>
            <a:ext cx="7796212" cy="4727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457200" y="274637"/>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Types of UML Diagrams</a:t>
            </a:r>
            <a:endParaRPr/>
          </a:p>
        </p:txBody>
      </p:sp>
      <p:sp>
        <p:nvSpPr>
          <p:cNvPr id="225" name="Google Shape;225;p33"/>
          <p:cNvSpPr txBox="1"/>
          <p:nvPr>
            <p:ph idx="1" type="body"/>
          </p:nvPr>
        </p:nvSpPr>
        <p:spPr>
          <a:xfrm>
            <a:off x="457200" y="12954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There are two main categories:</a:t>
            </a:r>
            <a:endParaRPr/>
          </a:p>
          <a:p>
            <a:pPr indent="-342900" lvl="0" marL="342900" marR="0" rtl="0" algn="just">
              <a:lnSpc>
                <a:spcPct val="100000"/>
              </a:lnSpc>
              <a:spcBef>
                <a:spcPts val="1800"/>
              </a:spcBef>
              <a:spcAft>
                <a:spcPts val="0"/>
              </a:spcAft>
              <a:buClr>
                <a:schemeClr val="dk2"/>
              </a:buClr>
              <a:buSzPts val="2800"/>
              <a:buFont typeface="Arial"/>
              <a:buChar char="•"/>
            </a:pPr>
            <a:r>
              <a:rPr b="1" i="0" lang="en-US" sz="2800" u="none">
                <a:solidFill>
                  <a:schemeClr val="dk2"/>
                </a:solidFill>
                <a:latin typeface="Calibri"/>
                <a:ea typeface="Calibri"/>
                <a:cs typeface="Calibri"/>
                <a:sym typeface="Calibri"/>
              </a:rPr>
              <a:t>Structure diagrams</a:t>
            </a:r>
            <a:r>
              <a:rPr b="0" i="0" lang="en-US" sz="2800" u="none">
                <a:solidFill>
                  <a:schemeClr val="dk2"/>
                </a:solidFill>
                <a:latin typeface="Calibri"/>
                <a:ea typeface="Calibri"/>
                <a:cs typeface="Calibri"/>
                <a:sym typeface="Calibri"/>
              </a:rPr>
              <a:t> </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analyze and depict the structure of a system or process.</a:t>
            </a:r>
            <a:endParaRPr/>
          </a:p>
          <a:p>
            <a:pPr indent="-285750" lvl="1" marL="742950" marR="0" rtl="0" algn="just">
              <a:lnSpc>
                <a:spcPct val="100000"/>
              </a:lnSpc>
              <a:spcBef>
                <a:spcPts val="120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show different objects</a:t>
            </a:r>
            <a:r>
              <a:rPr b="0" i="0" lang="en-US" sz="2400" u="none" cap="none" strike="noStrike">
                <a:solidFill>
                  <a:schemeClr val="dk1"/>
                </a:solidFill>
                <a:latin typeface="Calibri"/>
                <a:ea typeface="Calibri"/>
                <a:cs typeface="Calibri"/>
                <a:sym typeface="Calibri"/>
              </a:rPr>
              <a:t> in a system. </a:t>
            </a:r>
            <a:endParaRPr/>
          </a:p>
          <a:p>
            <a:pPr indent="-342900" lvl="0" marL="342900" marR="0" rtl="0" algn="just">
              <a:lnSpc>
                <a:spcPct val="100000"/>
              </a:lnSpc>
              <a:spcBef>
                <a:spcPts val="1800"/>
              </a:spcBef>
              <a:spcAft>
                <a:spcPts val="0"/>
              </a:spcAft>
              <a:buClr>
                <a:schemeClr val="dk2"/>
              </a:buClr>
              <a:buSzPts val="2800"/>
              <a:buFont typeface="Arial"/>
              <a:buChar char="•"/>
            </a:pPr>
            <a:r>
              <a:rPr b="1" i="0" lang="en-US" sz="2800" u="none">
                <a:solidFill>
                  <a:schemeClr val="dk2"/>
                </a:solidFill>
                <a:latin typeface="Calibri"/>
                <a:ea typeface="Calibri"/>
                <a:cs typeface="Calibri"/>
                <a:sym typeface="Calibri"/>
              </a:rPr>
              <a:t>Behavioral diagrams</a:t>
            </a:r>
            <a:endParaRPr/>
          </a:p>
          <a:p>
            <a:pPr indent="-285750" lvl="1" marL="742950" marR="0" rtl="0" algn="just">
              <a:lnSpc>
                <a:spcPct val="100000"/>
              </a:lnSpc>
              <a:spcBef>
                <a:spcPts val="12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show what should happen in a system.</a:t>
            </a:r>
            <a:endParaRPr b="1" i="0" sz="2400" u="none" cap="none" strike="noStrike">
              <a:solidFill>
                <a:schemeClr val="dk1"/>
              </a:solidFill>
              <a:latin typeface="Calibri"/>
              <a:ea typeface="Calibri"/>
              <a:cs typeface="Calibri"/>
              <a:sym typeface="Calibri"/>
            </a:endParaRPr>
          </a:p>
          <a:p>
            <a:pPr indent="-285750" lvl="1" marL="742950" marR="0" rtl="0" algn="just">
              <a:lnSpc>
                <a:spcPct val="100000"/>
              </a:lnSpc>
              <a:spcBef>
                <a:spcPts val="120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describe the behavior of the system</a:t>
            </a:r>
            <a:r>
              <a:rPr b="0" i="0" lang="en-US" sz="2400" u="none" cap="none" strike="noStrike">
                <a:solidFill>
                  <a:schemeClr val="dk1"/>
                </a:solidFill>
                <a:latin typeface="Calibri"/>
                <a:ea typeface="Calibri"/>
                <a:cs typeface="Calibri"/>
                <a:sym typeface="Calibri"/>
              </a:rPr>
              <a:t>, its actors, and its building components.</a:t>
            </a:r>
            <a:endParaRPr/>
          </a:p>
          <a:p>
            <a:pPr indent="-285750" lvl="1" marL="742950" marR="0" rtl="0" algn="just">
              <a:lnSpc>
                <a:spcPct val="100000"/>
              </a:lnSpc>
              <a:spcBef>
                <a:spcPts val="1200"/>
              </a:spcBef>
              <a:spcAft>
                <a:spcPts val="0"/>
              </a:spcAft>
              <a:buClr>
                <a:srgbClr val="FF0000"/>
              </a:buClr>
              <a:buSzPts val="2400"/>
              <a:buFont typeface="Arial"/>
              <a:buChar char="–"/>
            </a:pPr>
            <a:r>
              <a:rPr b="0" i="0" lang="en-US" sz="2400" u="none" cap="none" strike="noStrike">
                <a:solidFill>
                  <a:srgbClr val="FF0000"/>
                </a:solidFill>
                <a:latin typeface="Calibri"/>
                <a:ea typeface="Calibri"/>
                <a:cs typeface="Calibri"/>
                <a:sym typeface="Calibri"/>
              </a:rPr>
              <a:t>describe how the objects interact </a:t>
            </a:r>
            <a:r>
              <a:rPr b="0" i="0" lang="en-US" sz="2400" u="none" cap="none" strike="noStrike">
                <a:solidFill>
                  <a:schemeClr val="dk1"/>
                </a:solidFill>
                <a:latin typeface="Calibri"/>
                <a:ea typeface="Calibri"/>
                <a:cs typeface="Calibri"/>
                <a:sym typeface="Calibri"/>
              </a:rPr>
              <a:t>with each other to create a functioning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Types of UML Diagrams</a:t>
            </a:r>
            <a:endParaRPr/>
          </a:p>
        </p:txBody>
      </p:sp>
      <p:pic>
        <p:nvPicPr>
          <p:cNvPr id="231" name="Google Shape;231;p34"/>
          <p:cNvPicPr preferRelativeResize="0"/>
          <p:nvPr/>
        </p:nvPicPr>
        <p:blipFill rotWithShape="1">
          <a:blip r:embed="rId3">
            <a:alphaModFix/>
          </a:blip>
          <a:srcRect b="0" l="0" r="0" t="0"/>
          <a:stretch/>
        </p:blipFill>
        <p:spPr>
          <a:xfrm>
            <a:off x="457200" y="1295400"/>
            <a:ext cx="8488362" cy="5105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Calibri"/>
              <a:buNone/>
            </a:pPr>
            <a:r>
              <a:rPr b="1" i="0" lang="en-US" sz="4400" u="none">
                <a:solidFill>
                  <a:schemeClr val="dk2"/>
                </a:solidFill>
                <a:latin typeface="Calibri"/>
                <a:ea typeface="Calibri"/>
                <a:cs typeface="Calibri"/>
                <a:sym typeface="Calibri"/>
              </a:rPr>
              <a:t>Defining Requirements</a:t>
            </a:r>
            <a:endParaRPr/>
          </a:p>
        </p:txBody>
      </p:sp>
      <p:sp>
        <p:nvSpPr>
          <p:cNvPr id="237" name="Google Shape;237;p35"/>
          <p:cNvSpPr txBox="1"/>
          <p:nvPr>
            <p:ph idx="1" type="body"/>
          </p:nvPr>
        </p:nvSpPr>
        <p:spPr>
          <a:xfrm>
            <a:off x="457200" y="1220787"/>
            <a:ext cx="8229600" cy="51069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What the application </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requires to do</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must the app. do</a:t>
            </a:r>
            <a:endParaRPr/>
          </a:p>
          <a:p>
            <a:pPr indent="-342900" lvl="0" marL="342900" marR="0" rtl="0" algn="just">
              <a:lnSpc>
                <a:spcPct val="100000"/>
              </a:lnSpc>
              <a:spcBef>
                <a:spcPts val="120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Functional Requirements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does app do?</a:t>
            </a:r>
            <a:endParaRPr/>
          </a:p>
          <a:p>
            <a:pPr indent="-342900" lvl="0" marL="342900" marR="0" rtl="0" algn="just">
              <a:lnSpc>
                <a:spcPct val="100000"/>
              </a:lnSpc>
              <a:spcBef>
                <a:spcPts val="120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Non Functional Requirements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What else?</a:t>
            </a:r>
            <a:endParaRPr/>
          </a:p>
        </p:txBody>
      </p:sp>
      <p:sp>
        <p:nvSpPr>
          <p:cNvPr id="238" name="Google Shape;238;p35"/>
          <p:cNvSpPr txBox="1"/>
          <p:nvPr/>
        </p:nvSpPr>
        <p:spPr>
          <a:xfrm>
            <a:off x="4327525" y="3703637"/>
            <a:ext cx="344963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Features / Capabilities</a:t>
            </a:r>
            <a:endParaRPr/>
          </a:p>
        </p:txBody>
      </p:sp>
      <p:sp>
        <p:nvSpPr>
          <p:cNvPr id="239" name="Google Shape;239;p35"/>
          <p:cNvSpPr txBox="1"/>
          <p:nvPr/>
        </p:nvSpPr>
        <p:spPr>
          <a:xfrm>
            <a:off x="3763962" y="4800600"/>
            <a:ext cx="8524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Help</a:t>
            </a:r>
            <a:endParaRPr/>
          </a:p>
        </p:txBody>
      </p:sp>
      <p:sp>
        <p:nvSpPr>
          <p:cNvPr id="240" name="Google Shape;240;p35"/>
          <p:cNvSpPr txBox="1"/>
          <p:nvPr/>
        </p:nvSpPr>
        <p:spPr>
          <a:xfrm>
            <a:off x="3352800" y="5321300"/>
            <a:ext cx="20685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Performance</a:t>
            </a:r>
            <a:endParaRPr/>
          </a:p>
        </p:txBody>
      </p:sp>
      <p:sp>
        <p:nvSpPr>
          <p:cNvPr id="241" name="Google Shape;241;p35"/>
          <p:cNvSpPr txBox="1"/>
          <p:nvPr/>
        </p:nvSpPr>
        <p:spPr>
          <a:xfrm>
            <a:off x="3624262" y="5770562"/>
            <a:ext cx="13620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Support</a:t>
            </a:r>
            <a:endParaRPr/>
          </a:p>
        </p:txBody>
      </p:sp>
      <p:sp>
        <p:nvSpPr>
          <p:cNvPr id="242" name="Google Shape;242;p35"/>
          <p:cNvSpPr txBox="1"/>
          <p:nvPr/>
        </p:nvSpPr>
        <p:spPr>
          <a:xfrm>
            <a:off x="5646737" y="5715000"/>
            <a:ext cx="14001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Security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Calibri"/>
              <a:buNone/>
            </a:pPr>
            <a:r>
              <a:rPr b="1" i="0" lang="en-US" sz="4400" u="none">
                <a:solidFill>
                  <a:schemeClr val="dk2"/>
                </a:solidFill>
                <a:latin typeface="Calibri"/>
                <a:ea typeface="Calibri"/>
                <a:cs typeface="Calibri"/>
                <a:sym typeface="Calibri"/>
              </a:rPr>
              <a:t>Functional Requirements Example</a:t>
            </a:r>
            <a:endParaRPr/>
          </a:p>
        </p:txBody>
      </p:sp>
      <p:sp>
        <p:nvSpPr>
          <p:cNvPr id="248" name="Google Shape;248;p3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Phrase starts with like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System must or application must or program must</a:t>
            </a:r>
            <a:endParaRPr/>
          </a:p>
          <a:p>
            <a:pPr indent="-2857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49" name="Google Shape;249;p36"/>
          <p:cNvSpPr txBox="1"/>
          <p:nvPr/>
        </p:nvSpPr>
        <p:spPr>
          <a:xfrm>
            <a:off x="303212" y="3817937"/>
            <a:ext cx="8458200" cy="830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System must</a:t>
            </a:r>
            <a:r>
              <a:rPr b="0" i="0" lang="en-US" sz="2400" u="none">
                <a:solidFill>
                  <a:schemeClr val="dk1"/>
                </a:solidFill>
                <a:latin typeface="Arial"/>
                <a:ea typeface="Arial"/>
                <a:cs typeface="Arial"/>
                <a:sym typeface="Arial"/>
              </a:rPr>
              <a:t> display the heart rate, temperature and </a:t>
            </a:r>
            <a:endParaRPr/>
          </a:p>
          <a:p>
            <a:pPr indent="0" lvl="0" marL="0" marR="0" rtl="0" algn="just">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blood pressure of a patient connected to the patient monitor</a:t>
            </a:r>
            <a:endParaRPr/>
          </a:p>
        </p:txBody>
      </p:sp>
      <p:sp>
        <p:nvSpPr>
          <p:cNvPr id="250" name="Google Shape;250;p36"/>
          <p:cNvSpPr txBox="1"/>
          <p:nvPr/>
        </p:nvSpPr>
        <p:spPr>
          <a:xfrm>
            <a:off x="304800" y="3817937"/>
            <a:ext cx="8458200" cy="830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Application must</a:t>
            </a:r>
            <a:r>
              <a:rPr b="0" i="0" lang="en-US" sz="2400" u="none">
                <a:solidFill>
                  <a:schemeClr val="dk1"/>
                </a:solidFill>
                <a:latin typeface="Arial"/>
                <a:ea typeface="Arial"/>
                <a:cs typeface="Arial"/>
                <a:sym typeface="Arial"/>
              </a:rPr>
              <a:t> allow user to search by customer’s last name or telephone number</a:t>
            </a:r>
            <a:endParaRPr/>
          </a:p>
        </p:txBody>
      </p:sp>
      <p:sp>
        <p:nvSpPr>
          <p:cNvPr id="251" name="Google Shape;251;p36"/>
          <p:cNvSpPr txBox="1"/>
          <p:nvPr/>
        </p:nvSpPr>
        <p:spPr>
          <a:xfrm>
            <a:off x="369887" y="3805237"/>
            <a:ext cx="84582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Program must </a:t>
            </a:r>
            <a:r>
              <a:rPr b="0" i="0" lang="en-US" sz="2400" u="none">
                <a:solidFill>
                  <a:schemeClr val="dk1"/>
                </a:solidFill>
                <a:latin typeface="Arial"/>
                <a:ea typeface="Arial"/>
                <a:cs typeface="Arial"/>
                <a:sym typeface="Arial"/>
              </a:rPr>
              <a:t>allow receipts to be generated by via e-mail</a:t>
            </a:r>
            <a:endParaRPr/>
          </a:p>
        </p:txBody>
      </p:sp>
      <p:sp>
        <p:nvSpPr>
          <p:cNvPr id="252" name="Google Shape;252;p36"/>
          <p:cNvSpPr txBox="1"/>
          <p:nvPr/>
        </p:nvSpPr>
        <p:spPr>
          <a:xfrm>
            <a:off x="304800" y="3810000"/>
            <a:ext cx="8458200" cy="12001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System must </a:t>
            </a:r>
            <a:r>
              <a:rPr b="0" i="0" lang="en-US" sz="2400" u="none">
                <a:solidFill>
                  <a:schemeClr val="dk1"/>
                </a:solidFill>
                <a:latin typeface="Arial"/>
                <a:ea typeface="Arial"/>
                <a:cs typeface="Arial"/>
                <a:sym typeface="Arial"/>
              </a:rPr>
              <a:t>automatically produce monthly comparative analysis report. </a:t>
            </a:r>
            <a:r>
              <a:rPr b="0" i="0" lang="en-US" sz="2400" u="none">
                <a:solidFill>
                  <a:schemeClr val="accent2"/>
                </a:solidFill>
                <a:latin typeface="Arial"/>
                <a:ea typeface="Arial"/>
                <a:cs typeface="Arial"/>
                <a:sym typeface="Arial"/>
              </a:rPr>
              <a:t>Report must </a:t>
            </a:r>
            <a:r>
              <a:rPr b="0" i="0" lang="en-US" sz="2400" u="none">
                <a:solidFill>
                  <a:schemeClr val="dk1"/>
                </a:solidFill>
                <a:latin typeface="Arial"/>
                <a:ea typeface="Arial"/>
                <a:cs typeface="Arial"/>
                <a:sym typeface="Arial"/>
              </a:rPr>
              <a:t>be in PDF format and automatically emailed to everyone on first day of the month.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5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228600" y="274637"/>
            <a:ext cx="8610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Calibri"/>
              <a:buNone/>
            </a:pPr>
            <a:r>
              <a:rPr b="1" i="0" lang="en-US" sz="4000" u="none">
                <a:solidFill>
                  <a:schemeClr val="dk2"/>
                </a:solidFill>
                <a:latin typeface="Calibri"/>
                <a:ea typeface="Calibri"/>
                <a:cs typeface="Calibri"/>
                <a:sym typeface="Calibri"/>
              </a:rPr>
              <a:t>Non-Functional Requirements Example</a:t>
            </a:r>
            <a:endParaRPr/>
          </a:p>
        </p:txBody>
      </p:sp>
      <p:sp>
        <p:nvSpPr>
          <p:cNvPr id="258" name="Google Shape;258;p37"/>
          <p:cNvSpPr txBox="1"/>
          <p:nvPr/>
        </p:nvSpPr>
        <p:spPr>
          <a:xfrm>
            <a:off x="762000" y="2362200"/>
            <a:ext cx="73914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System must </a:t>
            </a:r>
            <a:r>
              <a:rPr b="0" i="0" lang="en-US" sz="2400" u="none">
                <a:solidFill>
                  <a:schemeClr val="dk1"/>
                </a:solidFill>
                <a:latin typeface="Arial"/>
                <a:ea typeface="Arial"/>
                <a:cs typeface="Arial"/>
                <a:sym typeface="Arial"/>
              </a:rPr>
              <a:t>respond to searches within 2 seconds. </a:t>
            </a:r>
            <a:endParaRPr/>
          </a:p>
        </p:txBody>
      </p:sp>
      <p:sp>
        <p:nvSpPr>
          <p:cNvPr id="259" name="Google Shape;259;p37"/>
          <p:cNvSpPr txBox="1"/>
          <p:nvPr/>
        </p:nvSpPr>
        <p:spPr>
          <a:xfrm>
            <a:off x="457200" y="2362200"/>
            <a:ext cx="80772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accent2"/>
              </a:buClr>
              <a:buSzPts val="2400"/>
              <a:buFont typeface="Arial"/>
              <a:buNone/>
            </a:pPr>
            <a:r>
              <a:rPr b="0" i="0" lang="en-US" sz="2400" u="none">
                <a:solidFill>
                  <a:schemeClr val="accent2"/>
                </a:solidFill>
                <a:latin typeface="Arial"/>
                <a:ea typeface="Arial"/>
                <a:cs typeface="Arial"/>
                <a:sym typeface="Arial"/>
              </a:rPr>
              <a:t>Help desk </a:t>
            </a:r>
            <a:r>
              <a:rPr b="0" i="0" lang="en-US" sz="2400" u="none">
                <a:solidFill>
                  <a:schemeClr val="dk1"/>
                </a:solidFill>
                <a:latin typeface="Arial"/>
                <a:ea typeface="Arial"/>
                <a:cs typeface="Arial"/>
                <a:sym typeface="Arial"/>
              </a:rPr>
              <a:t>available by telephone. Mon – Fri 8 am – 6 pm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FURPS / FURPS+</a:t>
            </a:r>
            <a:endParaRPr/>
          </a:p>
        </p:txBody>
      </p:sp>
      <p:sp>
        <p:nvSpPr>
          <p:cNvPr id="265" name="Google Shape;265;p38"/>
          <p:cNvSpPr txBox="1"/>
          <p:nvPr>
            <p:ph idx="1" type="body"/>
          </p:nvPr>
        </p:nvSpPr>
        <p:spPr>
          <a:xfrm>
            <a:off x="304800" y="1493837"/>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Functional</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Usability</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Reliability</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Performance</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Supportability</a:t>
            </a:r>
            <a:r>
              <a:rPr b="0" i="0" lang="en-US" sz="3200" u="none">
                <a:solidFill>
                  <a:schemeClr val="dk1"/>
                </a:solidFill>
                <a:latin typeface="Calibri"/>
                <a:ea typeface="Calibri"/>
                <a:cs typeface="Calibri"/>
                <a:sym typeface="Calibri"/>
              </a:rPr>
              <a:t> requirements</a:t>
            </a:r>
            <a:endParaRPr/>
          </a:p>
          <a:p>
            <a:pPr indent="-139700" lvl="0" marL="342900" marR="0" rtl="0" algn="just">
              <a:lnSpc>
                <a:spcPct val="100000"/>
              </a:lnSpc>
              <a:spcBef>
                <a:spcPts val="240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just">
              <a:lnSpc>
                <a:spcPct val="100000"/>
              </a:lnSpc>
              <a:spcBef>
                <a:spcPts val="240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30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66" name="Google Shape;266;p38"/>
          <p:cNvSpPr txBox="1"/>
          <p:nvPr/>
        </p:nvSpPr>
        <p:spPr>
          <a:xfrm>
            <a:off x="5387975" y="1603375"/>
            <a:ext cx="35814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The features of the App</a:t>
            </a:r>
            <a:endParaRPr/>
          </a:p>
        </p:txBody>
      </p:sp>
      <p:sp>
        <p:nvSpPr>
          <p:cNvPr id="267" name="Google Shape;267;p38"/>
          <p:cNvSpPr/>
          <p:nvPr/>
        </p:nvSpPr>
        <p:spPr>
          <a:xfrm>
            <a:off x="5014912" y="1585912"/>
            <a:ext cx="415925"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8" name="Google Shape;268;p38"/>
          <p:cNvSpPr txBox="1"/>
          <p:nvPr/>
        </p:nvSpPr>
        <p:spPr>
          <a:xfrm>
            <a:off x="5357812" y="2232025"/>
            <a:ext cx="3581400" cy="830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Help, Documentation / Tutorial</a:t>
            </a:r>
            <a:endParaRPr/>
          </a:p>
        </p:txBody>
      </p:sp>
      <p:sp>
        <p:nvSpPr>
          <p:cNvPr id="269" name="Google Shape;269;p38"/>
          <p:cNvSpPr/>
          <p:nvPr/>
        </p:nvSpPr>
        <p:spPr>
          <a:xfrm>
            <a:off x="4730750" y="2368550"/>
            <a:ext cx="417512"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0" name="Google Shape;270;p38"/>
          <p:cNvSpPr txBox="1"/>
          <p:nvPr/>
        </p:nvSpPr>
        <p:spPr>
          <a:xfrm>
            <a:off x="5554662" y="3157537"/>
            <a:ext cx="2905125" cy="460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Failure recovery</a:t>
            </a:r>
            <a:endParaRPr/>
          </a:p>
        </p:txBody>
      </p:sp>
      <p:sp>
        <p:nvSpPr>
          <p:cNvPr id="271" name="Google Shape;271;p38"/>
          <p:cNvSpPr/>
          <p:nvPr/>
        </p:nvSpPr>
        <p:spPr>
          <a:xfrm>
            <a:off x="5027612" y="3138487"/>
            <a:ext cx="415925" cy="485775"/>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2" name="Google Shape;272;p38"/>
          <p:cNvSpPr txBox="1"/>
          <p:nvPr/>
        </p:nvSpPr>
        <p:spPr>
          <a:xfrm>
            <a:off x="5770562" y="3783012"/>
            <a:ext cx="3200400" cy="8318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Capacity, Resource,</a:t>
            </a:r>
            <a:endParaRPr/>
          </a:p>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response time</a:t>
            </a:r>
            <a:endParaRPr/>
          </a:p>
        </p:txBody>
      </p:sp>
      <p:sp>
        <p:nvSpPr>
          <p:cNvPr id="273" name="Google Shape;273;p38"/>
          <p:cNvSpPr/>
          <p:nvPr/>
        </p:nvSpPr>
        <p:spPr>
          <a:xfrm>
            <a:off x="5341937" y="3962400"/>
            <a:ext cx="415925"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4" name="Google Shape;274;p38"/>
          <p:cNvSpPr txBox="1"/>
          <p:nvPr/>
        </p:nvSpPr>
        <p:spPr>
          <a:xfrm>
            <a:off x="6084887" y="4714875"/>
            <a:ext cx="27432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Maintainability </a:t>
            </a:r>
            <a:endParaRPr/>
          </a:p>
        </p:txBody>
      </p:sp>
      <p:sp>
        <p:nvSpPr>
          <p:cNvPr id="275" name="Google Shape;275;p38"/>
          <p:cNvSpPr/>
          <p:nvPr/>
        </p:nvSpPr>
        <p:spPr>
          <a:xfrm>
            <a:off x="5711825" y="4697412"/>
            <a:ext cx="344487"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38"/>
          <p:cNvSpPr txBox="1"/>
          <p:nvPr/>
        </p:nvSpPr>
        <p:spPr>
          <a:xfrm>
            <a:off x="838200" y="5418137"/>
            <a:ext cx="7543800" cy="10144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a:t>
            </a:r>
            <a:r>
              <a:rPr b="1" i="0" lang="en-US" sz="2400" u="none">
                <a:solidFill>
                  <a:srgbClr val="595959"/>
                </a:solidFill>
                <a:latin typeface="Arial"/>
                <a:ea typeface="Arial"/>
                <a:cs typeface="Arial"/>
                <a:sym typeface="Arial"/>
              </a:rPr>
              <a:t>       </a:t>
            </a:r>
            <a:r>
              <a:rPr b="1" i="0" lang="en-US" sz="2400" u="none">
                <a:solidFill>
                  <a:schemeClr val="dk2"/>
                </a:solidFill>
                <a:latin typeface="Arial"/>
                <a:ea typeface="Arial"/>
                <a:cs typeface="Arial"/>
                <a:sym typeface="Arial"/>
              </a:rPr>
              <a:t>Implementation requirements, </a:t>
            </a:r>
            <a:endParaRPr/>
          </a:p>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Physical requirements,    Interface requirements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FURPS / FURPS+</a:t>
            </a:r>
            <a:endParaRPr/>
          </a:p>
        </p:txBody>
      </p:sp>
      <p:sp>
        <p:nvSpPr>
          <p:cNvPr id="282" name="Google Shape;282;p39"/>
          <p:cNvSpPr txBox="1"/>
          <p:nvPr>
            <p:ph idx="1" type="body"/>
          </p:nvPr>
        </p:nvSpPr>
        <p:spPr>
          <a:xfrm>
            <a:off x="304800" y="1493837"/>
            <a:ext cx="83820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Functional</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Usability</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Reliability</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Performance</a:t>
            </a:r>
            <a:r>
              <a:rPr b="0" i="0" lang="en-US" sz="3200" u="none">
                <a:solidFill>
                  <a:schemeClr val="dk1"/>
                </a:solidFill>
                <a:latin typeface="Calibri"/>
                <a:ea typeface="Calibri"/>
                <a:cs typeface="Calibri"/>
                <a:sym typeface="Calibri"/>
              </a:rPr>
              <a:t> requirements</a:t>
            </a:r>
            <a:endParaRPr/>
          </a:p>
          <a:p>
            <a:pPr indent="-342900" lvl="0" marL="342900" marR="0" rtl="0" algn="just">
              <a:lnSpc>
                <a:spcPct val="100000"/>
              </a:lnSpc>
              <a:spcBef>
                <a:spcPts val="2400"/>
              </a:spcBef>
              <a:spcAft>
                <a:spcPts val="0"/>
              </a:spcAft>
              <a:buClr>
                <a:schemeClr val="dk1"/>
              </a:buClr>
              <a:buSzPts val="3200"/>
              <a:buFont typeface="Arial"/>
              <a:buChar char="•"/>
            </a:pPr>
            <a:r>
              <a:rPr b="1" i="0" lang="en-US" sz="3200" u="none">
                <a:solidFill>
                  <a:schemeClr val="dk1"/>
                </a:solidFill>
                <a:latin typeface="Calibri"/>
                <a:ea typeface="Calibri"/>
                <a:cs typeface="Calibri"/>
                <a:sym typeface="Calibri"/>
              </a:rPr>
              <a:t>Supportability</a:t>
            </a:r>
            <a:r>
              <a:rPr b="0" i="0" lang="en-US" sz="3200" u="none">
                <a:solidFill>
                  <a:schemeClr val="dk1"/>
                </a:solidFill>
                <a:latin typeface="Calibri"/>
                <a:ea typeface="Calibri"/>
                <a:cs typeface="Calibri"/>
                <a:sym typeface="Calibri"/>
              </a:rPr>
              <a:t> requirements</a:t>
            </a:r>
            <a:endParaRPr/>
          </a:p>
          <a:p>
            <a:pPr indent="-139700" lvl="0" marL="342900" marR="0" rtl="0" algn="just">
              <a:lnSpc>
                <a:spcPct val="100000"/>
              </a:lnSpc>
              <a:spcBef>
                <a:spcPts val="240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just">
              <a:lnSpc>
                <a:spcPct val="100000"/>
              </a:lnSpc>
              <a:spcBef>
                <a:spcPts val="240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30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283" name="Google Shape;283;p39"/>
          <p:cNvSpPr txBox="1"/>
          <p:nvPr/>
        </p:nvSpPr>
        <p:spPr>
          <a:xfrm>
            <a:off x="5387975" y="1603375"/>
            <a:ext cx="35814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The features of the App</a:t>
            </a:r>
            <a:endParaRPr/>
          </a:p>
        </p:txBody>
      </p:sp>
      <p:sp>
        <p:nvSpPr>
          <p:cNvPr id="284" name="Google Shape;284;p39"/>
          <p:cNvSpPr/>
          <p:nvPr/>
        </p:nvSpPr>
        <p:spPr>
          <a:xfrm>
            <a:off x="5014912" y="1585912"/>
            <a:ext cx="415925"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39"/>
          <p:cNvSpPr txBox="1"/>
          <p:nvPr/>
        </p:nvSpPr>
        <p:spPr>
          <a:xfrm>
            <a:off x="5357812" y="2232025"/>
            <a:ext cx="3581400" cy="8302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Help, Documentation / Tutorial</a:t>
            </a:r>
            <a:endParaRPr/>
          </a:p>
        </p:txBody>
      </p:sp>
      <p:sp>
        <p:nvSpPr>
          <p:cNvPr id="286" name="Google Shape;286;p39"/>
          <p:cNvSpPr/>
          <p:nvPr/>
        </p:nvSpPr>
        <p:spPr>
          <a:xfrm>
            <a:off x="4730750" y="2368550"/>
            <a:ext cx="417512"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7" name="Google Shape;287;p39"/>
          <p:cNvSpPr txBox="1"/>
          <p:nvPr/>
        </p:nvSpPr>
        <p:spPr>
          <a:xfrm>
            <a:off x="5554662" y="3157537"/>
            <a:ext cx="2905125" cy="460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Failure recovery</a:t>
            </a:r>
            <a:endParaRPr/>
          </a:p>
        </p:txBody>
      </p:sp>
      <p:sp>
        <p:nvSpPr>
          <p:cNvPr id="288" name="Google Shape;288;p39"/>
          <p:cNvSpPr/>
          <p:nvPr/>
        </p:nvSpPr>
        <p:spPr>
          <a:xfrm>
            <a:off x="5027612" y="3138487"/>
            <a:ext cx="415925" cy="485775"/>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9" name="Google Shape;289;p39"/>
          <p:cNvSpPr txBox="1"/>
          <p:nvPr/>
        </p:nvSpPr>
        <p:spPr>
          <a:xfrm>
            <a:off x="5770562" y="3783012"/>
            <a:ext cx="3200400" cy="8318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Capacity, Resource,</a:t>
            </a:r>
            <a:endParaRPr/>
          </a:p>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response time</a:t>
            </a:r>
            <a:endParaRPr/>
          </a:p>
        </p:txBody>
      </p:sp>
      <p:sp>
        <p:nvSpPr>
          <p:cNvPr id="290" name="Google Shape;290;p39"/>
          <p:cNvSpPr/>
          <p:nvPr/>
        </p:nvSpPr>
        <p:spPr>
          <a:xfrm>
            <a:off x="5341937" y="3962400"/>
            <a:ext cx="415925"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1" name="Google Shape;291;p39"/>
          <p:cNvSpPr txBox="1"/>
          <p:nvPr/>
        </p:nvSpPr>
        <p:spPr>
          <a:xfrm>
            <a:off x="6084887" y="4714875"/>
            <a:ext cx="2743200" cy="46196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95959"/>
              </a:buClr>
              <a:buSzPts val="2400"/>
              <a:buFont typeface="Arial"/>
              <a:buNone/>
            </a:pPr>
            <a:r>
              <a:rPr b="1" i="0" lang="en-US" sz="2400" u="none">
                <a:solidFill>
                  <a:srgbClr val="595959"/>
                </a:solidFill>
                <a:latin typeface="Arial"/>
                <a:ea typeface="Arial"/>
                <a:cs typeface="Arial"/>
                <a:sym typeface="Arial"/>
              </a:rPr>
              <a:t>Maintainability </a:t>
            </a:r>
            <a:endParaRPr/>
          </a:p>
        </p:txBody>
      </p:sp>
      <p:sp>
        <p:nvSpPr>
          <p:cNvPr id="292" name="Google Shape;292;p39"/>
          <p:cNvSpPr/>
          <p:nvPr/>
        </p:nvSpPr>
        <p:spPr>
          <a:xfrm>
            <a:off x="5711825" y="4697412"/>
            <a:ext cx="344487" cy="484187"/>
          </a:xfrm>
          <a:prstGeom prst="rightArrow">
            <a:avLst>
              <a:gd fmla="val 10800"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3" name="Google Shape;293;p39"/>
          <p:cNvSpPr txBox="1"/>
          <p:nvPr/>
        </p:nvSpPr>
        <p:spPr>
          <a:xfrm>
            <a:off x="838200" y="5418137"/>
            <a:ext cx="7543800" cy="10144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3600"/>
              <a:buFont typeface="Arial"/>
              <a:buNone/>
            </a:pPr>
            <a:r>
              <a:rPr b="1" i="0" lang="en-US" sz="3600" u="none">
                <a:solidFill>
                  <a:srgbClr val="FF0000"/>
                </a:solidFill>
                <a:latin typeface="Arial"/>
                <a:ea typeface="Arial"/>
                <a:cs typeface="Arial"/>
                <a:sym typeface="Arial"/>
              </a:rPr>
              <a:t>+</a:t>
            </a:r>
            <a:r>
              <a:rPr b="1" i="0" lang="en-US" sz="2400" u="none">
                <a:solidFill>
                  <a:srgbClr val="595959"/>
                </a:solidFill>
                <a:latin typeface="Arial"/>
                <a:ea typeface="Arial"/>
                <a:cs typeface="Arial"/>
                <a:sym typeface="Arial"/>
              </a:rPr>
              <a:t>       </a:t>
            </a:r>
            <a:r>
              <a:rPr b="1" i="0" lang="en-US" sz="2400" u="none">
                <a:solidFill>
                  <a:schemeClr val="dk2"/>
                </a:solidFill>
                <a:latin typeface="Arial"/>
                <a:ea typeface="Arial"/>
                <a:cs typeface="Arial"/>
                <a:sym typeface="Arial"/>
              </a:rPr>
              <a:t>Implementation requirements, </a:t>
            </a:r>
            <a:endParaRPr/>
          </a:p>
          <a:p>
            <a:pPr indent="0" lvl="0" marL="0" marR="0" rtl="0" algn="ctr">
              <a:lnSpc>
                <a:spcPct val="100000"/>
              </a:lnSpc>
              <a:spcBef>
                <a:spcPts val="0"/>
              </a:spcBef>
              <a:spcAft>
                <a:spcPts val="0"/>
              </a:spcAft>
              <a:buClr>
                <a:schemeClr val="dk2"/>
              </a:buClr>
              <a:buSzPts val="2400"/>
              <a:buFont typeface="Arial"/>
              <a:buNone/>
            </a:pPr>
            <a:r>
              <a:rPr b="1" i="0" lang="en-US" sz="2400" u="none">
                <a:solidFill>
                  <a:schemeClr val="dk2"/>
                </a:solidFill>
                <a:latin typeface="Arial"/>
                <a:ea typeface="Arial"/>
                <a:cs typeface="Arial"/>
                <a:sym typeface="Arial"/>
              </a:rPr>
              <a:t>Physical requirements,    Interface requirements</a:t>
            </a:r>
            <a:endParaRPr/>
          </a:p>
        </p:txBody>
      </p:sp>
      <p:sp>
        <p:nvSpPr>
          <p:cNvPr id="294" name="Google Shape;294;p39"/>
          <p:cNvSpPr/>
          <p:nvPr/>
        </p:nvSpPr>
        <p:spPr>
          <a:xfrm>
            <a:off x="914400" y="2286000"/>
            <a:ext cx="7239000" cy="2819400"/>
          </a:xfrm>
          <a:prstGeom prst="flowChartAlternateProcess">
            <a:avLst/>
          </a:prstGeom>
          <a:solidFill>
            <a:srgbClr val="B9CDE5"/>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Arial"/>
              <a:buNone/>
            </a:pPr>
            <a:r>
              <a:t/>
            </a:r>
            <a:endParaRPr b="0" i="0" sz="4400" u="non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We need</a:t>
            </a:r>
            <a:r>
              <a:rPr b="0" i="0" lang="en-US" sz="4400" u="none">
                <a:solidFill>
                  <a:srgbClr val="FF0000"/>
                </a:solidFill>
                <a:latin typeface="Calibri"/>
                <a:ea typeface="Calibri"/>
                <a:cs typeface="Calibri"/>
                <a:sym typeface="Calibri"/>
              </a:rPr>
              <a:t> </a:t>
            </a:r>
            <a:r>
              <a:rPr b="1" i="0" lang="en-US" sz="4400" u="none">
                <a:solidFill>
                  <a:srgbClr val="FF0000"/>
                </a:solidFill>
                <a:latin typeface="Calibri"/>
                <a:ea typeface="Calibri"/>
                <a:cs typeface="Calibri"/>
                <a:sym typeface="Calibri"/>
              </a:rPr>
              <a:t>absolute minimum set of requirements</a:t>
            </a:r>
            <a:endParaRPr/>
          </a:p>
          <a:p>
            <a:pPr indent="0" lvl="0" marL="0" marR="0" rtl="0" algn="ctr">
              <a:lnSpc>
                <a:spcPct val="100000"/>
              </a:lnSpc>
              <a:spcBef>
                <a:spcPts val="0"/>
              </a:spcBef>
              <a:spcAft>
                <a:spcPts val="0"/>
              </a:spcAft>
              <a:buClr>
                <a:srgbClr val="00B050"/>
              </a:buClr>
              <a:buSzPts val="3200"/>
              <a:buFont typeface="Calibri"/>
              <a:buNone/>
            </a:pPr>
            <a:r>
              <a:rPr b="1" i="0" lang="en-US" sz="3200" u="none">
                <a:solidFill>
                  <a:srgbClr val="00B050"/>
                </a:solidFill>
                <a:latin typeface="Calibri"/>
                <a:ea typeface="Calibri"/>
                <a:cs typeface="Calibri"/>
                <a:sym typeface="Calibri"/>
              </a:rPr>
              <a:t>Not what is nice to have, not what is optional</a:t>
            </a:r>
            <a:endParaRPr b="1" i="0" sz="4400" u="none">
              <a:solidFill>
                <a:srgbClr val="00B05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4400" u="none">
              <a:solidFill>
                <a:srgbClr val="00B05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457200" y="152400"/>
            <a:ext cx="82296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modeling</a:t>
            </a:r>
            <a:endParaRPr/>
          </a:p>
        </p:txBody>
      </p:sp>
      <p:sp>
        <p:nvSpPr>
          <p:cNvPr id="300" name="Google Shape;300;p40"/>
          <p:cNvSpPr txBox="1"/>
          <p:nvPr>
            <p:ph idx="1" type="body"/>
          </p:nvPr>
        </p:nvSpPr>
        <p:spPr>
          <a:xfrm>
            <a:off x="457200" y="1219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Use case modeling (use case diagrams) </a:t>
            </a:r>
            <a:r>
              <a:rPr b="0" i="0" lang="en-US" sz="2800" u="none">
                <a:solidFill>
                  <a:schemeClr val="dk2"/>
                </a:solidFill>
                <a:latin typeface="Calibri"/>
                <a:ea typeface="Calibri"/>
                <a:cs typeface="Calibri"/>
                <a:sym typeface="Calibri"/>
              </a:rPr>
              <a:t>describes what a system does or what is the functionality</a:t>
            </a:r>
            <a:r>
              <a:rPr b="0" i="0" lang="en-US" sz="2800" u="none">
                <a:solidFill>
                  <a:schemeClr val="dk1"/>
                </a:solidFill>
                <a:latin typeface="Calibri"/>
                <a:ea typeface="Calibri"/>
                <a:cs typeface="Calibri"/>
                <a:sym typeface="Calibri"/>
              </a:rPr>
              <a:t> provided by the system to benefit the users. </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Use case modeling was created by Ivar Jacobson.</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More than any other diagrams in UML, use case diagrams </a:t>
            </a:r>
            <a:r>
              <a:rPr b="0" i="0" lang="en-US" sz="2800" u="none">
                <a:solidFill>
                  <a:schemeClr val="dk2"/>
                </a:solidFill>
                <a:latin typeface="Calibri"/>
                <a:ea typeface="Calibri"/>
                <a:cs typeface="Calibri"/>
                <a:sym typeface="Calibri"/>
              </a:rPr>
              <a:t>allow us to quickly gather the requirements </a:t>
            </a:r>
            <a:r>
              <a:rPr b="0" i="0" lang="en-US" sz="2800" u="none">
                <a:solidFill>
                  <a:schemeClr val="dk1"/>
                </a:solidFill>
                <a:latin typeface="Calibri"/>
                <a:ea typeface="Calibri"/>
                <a:cs typeface="Calibri"/>
                <a:sym typeface="Calibri"/>
              </a:rPr>
              <a:t>of the software system. </a:t>
            </a:r>
            <a:endParaRPr/>
          </a:p>
          <a:p>
            <a:pPr indent="-342900" lvl="0" marL="342900" marR="0" rtl="0" algn="just">
              <a:lnSpc>
                <a:spcPct val="100000"/>
              </a:lnSpc>
              <a:spcBef>
                <a:spcPts val="18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primary components of a use case model are use cases, actors or roles and the system being modeled also known as the subject.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Cases</a:t>
            </a:r>
            <a:endParaRPr/>
          </a:p>
        </p:txBody>
      </p:sp>
      <p:sp>
        <p:nvSpPr>
          <p:cNvPr id="306" name="Google Shape;306;p41"/>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primary purpose of use cases are:</a:t>
            </a:r>
            <a:endParaRPr b="0" i="0" sz="2800" u="none">
              <a:solidFill>
                <a:schemeClr val="dk1"/>
              </a:solidFill>
              <a:latin typeface="Calibri"/>
              <a:ea typeface="Calibri"/>
              <a:cs typeface="Calibri"/>
              <a:sym typeface="Calibri"/>
            </a:endParaRPr>
          </a:p>
          <a:p>
            <a:pPr indent="-285750" lvl="1" marL="742950" marR="0" rtl="0" algn="just">
              <a:lnSpc>
                <a:spcPct val="100000"/>
              </a:lnSpc>
              <a:spcBef>
                <a:spcPts val="180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To describe the functional requirements</a:t>
            </a:r>
            <a:r>
              <a:rPr b="0" i="0" lang="en-US" sz="2400" u="none" cap="none" strike="noStrike">
                <a:solidFill>
                  <a:srgbClr val="FF00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of the system, resulting in an agreement between the stakeholders and the software developers who are developing the system.</a:t>
            </a:r>
            <a:endParaRPr/>
          </a:p>
          <a:p>
            <a:pPr indent="-285750" lvl="1" marL="742950" marR="0" rtl="0" algn="just">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 give a </a:t>
            </a:r>
            <a:r>
              <a:rPr b="0" i="0" lang="en-US" sz="2400" u="none" cap="none" strike="noStrike">
                <a:solidFill>
                  <a:schemeClr val="dk2"/>
                </a:solidFill>
                <a:latin typeface="Calibri"/>
                <a:ea typeface="Calibri"/>
                <a:cs typeface="Calibri"/>
                <a:sym typeface="Calibri"/>
              </a:rPr>
              <a:t>clear and consistent description</a:t>
            </a:r>
            <a:r>
              <a:rPr b="0" i="0" lang="en-US" sz="2400" u="none" cap="none" strike="noStrike">
                <a:solidFill>
                  <a:srgbClr val="FF00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of what the system should do.</a:t>
            </a:r>
            <a:endParaRPr/>
          </a:p>
          <a:p>
            <a:pPr indent="-285750" lvl="1" marL="742950" marR="0" rtl="0" algn="just">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 provide a </a:t>
            </a:r>
            <a:r>
              <a:rPr b="0" i="0" lang="en-US" sz="2400" u="none" cap="none" strike="noStrike">
                <a:solidFill>
                  <a:schemeClr val="dk2"/>
                </a:solidFill>
                <a:latin typeface="Calibri"/>
                <a:ea typeface="Calibri"/>
                <a:cs typeface="Calibri"/>
                <a:sym typeface="Calibri"/>
              </a:rPr>
              <a:t>basis for conducting system tests</a:t>
            </a:r>
            <a:r>
              <a:rPr b="0" i="0" lang="en-US" sz="2400" u="none" cap="none" strike="noStrike">
                <a:solidFill>
                  <a:srgbClr val="FF00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to verify whether the system works appropriately or not.</a:t>
            </a:r>
            <a:endParaRPr/>
          </a:p>
          <a:p>
            <a:pPr indent="-285750" lvl="1" marL="742950" marR="0" rtl="0" algn="just">
              <a:lnSpc>
                <a:spcPct val="100000"/>
              </a:lnSpc>
              <a:spcBef>
                <a:spcPts val="18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 provide the </a:t>
            </a:r>
            <a:r>
              <a:rPr b="0" i="0" lang="en-US" sz="2400" u="none" cap="none" strike="noStrike">
                <a:solidFill>
                  <a:schemeClr val="dk2"/>
                </a:solidFill>
                <a:latin typeface="Calibri"/>
                <a:ea typeface="Calibri"/>
                <a:cs typeface="Calibri"/>
                <a:sym typeface="Calibri"/>
              </a:rPr>
              <a:t>ability to transform functional requirements into classes and operations</a:t>
            </a:r>
            <a:r>
              <a:rPr b="0" i="0" lang="en-US" sz="2400" u="none" cap="none" strike="noStrike">
                <a:solidFill>
                  <a:schemeClr val="dk1"/>
                </a:solidFill>
                <a:latin typeface="Calibri"/>
                <a:ea typeface="Calibri"/>
                <a:cs typeface="Calibri"/>
                <a:sym typeface="Calibri"/>
              </a:rPr>
              <a:t> in the system.</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Analysis and Design</a:t>
            </a:r>
            <a:endParaRPr/>
          </a:p>
        </p:txBody>
      </p:sp>
      <p:sp>
        <p:nvSpPr>
          <p:cNvPr id="100" name="Google Shape;100;p15"/>
          <p:cNvSpPr txBox="1"/>
          <p:nvPr/>
        </p:nvSpPr>
        <p:spPr>
          <a:xfrm>
            <a:off x="381000" y="3048000"/>
            <a:ext cx="38862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Object Oriented</a:t>
            </a:r>
            <a:endParaRPr/>
          </a:p>
        </p:txBody>
      </p:sp>
      <p:sp>
        <p:nvSpPr>
          <p:cNvPr id="101" name="Google Shape;101;p15"/>
          <p:cNvSpPr txBox="1"/>
          <p:nvPr/>
        </p:nvSpPr>
        <p:spPr>
          <a:xfrm>
            <a:off x="4191000" y="3048000"/>
            <a:ext cx="3429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Programming</a:t>
            </a:r>
            <a:endParaRPr/>
          </a:p>
        </p:txBody>
      </p:sp>
      <p:sp>
        <p:nvSpPr>
          <p:cNvPr id="102" name="Google Shape;102;p15"/>
          <p:cNvSpPr txBox="1"/>
          <p:nvPr/>
        </p:nvSpPr>
        <p:spPr>
          <a:xfrm>
            <a:off x="4202112" y="3046412"/>
            <a:ext cx="3429000" cy="706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Design</a:t>
            </a:r>
            <a:endParaRPr/>
          </a:p>
        </p:txBody>
      </p:sp>
      <p:sp>
        <p:nvSpPr>
          <p:cNvPr id="103" name="Google Shape;103;p15"/>
          <p:cNvSpPr txBox="1"/>
          <p:nvPr/>
        </p:nvSpPr>
        <p:spPr>
          <a:xfrm>
            <a:off x="4270375" y="2035175"/>
            <a:ext cx="3429000" cy="708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Calibri"/>
              <a:buNone/>
            </a:pPr>
            <a:r>
              <a:rPr b="0" i="0" lang="en-US" sz="4000" u="none" cap="none" strike="noStrike">
                <a:solidFill>
                  <a:schemeClr val="dk1"/>
                </a:solidFill>
                <a:latin typeface="Calibri"/>
                <a:ea typeface="Calibri"/>
                <a:cs typeface="Calibri"/>
                <a:sym typeface="Calibri"/>
              </a:rPr>
              <a:t>Analysis</a:t>
            </a:r>
            <a:endParaRPr/>
          </a:p>
        </p:txBody>
      </p:sp>
      <p:sp>
        <p:nvSpPr>
          <p:cNvPr id="104" name="Google Shape;104;p15"/>
          <p:cNvSpPr txBox="1"/>
          <p:nvPr/>
        </p:nvSpPr>
        <p:spPr>
          <a:xfrm>
            <a:off x="6451600" y="2132012"/>
            <a:ext cx="22860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Calibri"/>
              <a:buNone/>
            </a:pPr>
            <a:r>
              <a:rPr b="0" i="0" lang="en-US" sz="3200" u="none" cap="none" strike="noStrike">
                <a:solidFill>
                  <a:srgbClr val="595959"/>
                </a:solidFill>
                <a:latin typeface="Calibri"/>
                <a:ea typeface="Calibri"/>
                <a:cs typeface="Calibri"/>
                <a:sym typeface="Calibri"/>
              </a:rPr>
              <a:t>understand</a:t>
            </a:r>
            <a:endParaRPr/>
          </a:p>
        </p:txBody>
      </p:sp>
      <p:sp>
        <p:nvSpPr>
          <p:cNvPr id="105" name="Google Shape;105;p15"/>
          <p:cNvSpPr txBox="1"/>
          <p:nvPr/>
        </p:nvSpPr>
        <p:spPr>
          <a:xfrm>
            <a:off x="6589712" y="3149600"/>
            <a:ext cx="16256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Calibri"/>
              <a:buNone/>
            </a:pPr>
            <a:r>
              <a:rPr b="0" i="0" lang="en-US" sz="3200" u="none" cap="none" strike="noStrike">
                <a:solidFill>
                  <a:srgbClr val="595959"/>
                </a:solidFill>
                <a:latin typeface="Calibri"/>
                <a:ea typeface="Calibri"/>
                <a:cs typeface="Calibri"/>
                <a:sym typeface="Calibri"/>
              </a:rPr>
              <a:t>plan</a:t>
            </a:r>
            <a:endParaRPr/>
          </a:p>
        </p:txBody>
      </p:sp>
      <p:sp>
        <p:nvSpPr>
          <p:cNvPr id="106" name="Google Shape;106;p15"/>
          <p:cNvSpPr txBox="1"/>
          <p:nvPr/>
        </p:nvSpPr>
        <p:spPr>
          <a:xfrm>
            <a:off x="7391400" y="4365625"/>
            <a:ext cx="14478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Calibri"/>
              <a:buNone/>
            </a:pPr>
            <a:r>
              <a:rPr b="0" i="0" lang="en-US" sz="3200" u="none" cap="none" strike="noStrike">
                <a:solidFill>
                  <a:srgbClr val="595959"/>
                </a:solidFill>
                <a:latin typeface="Calibri"/>
                <a:ea typeface="Calibri"/>
                <a:cs typeface="Calibri"/>
                <a:sym typeface="Calibri"/>
              </a:rPr>
              <a:t>build</a:t>
            </a:r>
            <a:endParaRPr/>
          </a:p>
        </p:txBody>
      </p:sp>
      <p:sp>
        <p:nvSpPr>
          <p:cNvPr id="107" name="Google Shape;107;p15"/>
          <p:cNvSpPr/>
          <p:nvPr/>
        </p:nvSpPr>
        <p:spPr>
          <a:xfrm>
            <a:off x="1295400" y="762000"/>
            <a:ext cx="4679950" cy="1079500"/>
          </a:xfrm>
          <a:prstGeom prst="wedgeEllipseCallout">
            <a:avLst>
              <a:gd fmla="val 15390" name="adj1"/>
              <a:gd fmla="val 28522" name="adj2"/>
            </a:avLst>
          </a:prstGeom>
          <a:gradFill>
            <a:gsLst>
              <a:gs pos="0">
                <a:srgbClr val="E5EEFF"/>
              </a:gs>
              <a:gs pos="64999">
                <a:srgbClr val="BFD5FF"/>
              </a:gs>
              <a:gs pos="100000">
                <a:srgbClr val="A3C4FF"/>
              </a:gs>
            </a:gsLst>
            <a:lin ang="5400000" scaled="0"/>
          </a:gradFill>
          <a:ln cap="flat" cmpd="sng" w="9525">
            <a:solidFill>
              <a:srgbClr val="4A7EBB"/>
            </a:solidFill>
            <a:prstDash val="solid"/>
            <a:miter lim="800000"/>
            <a:headEnd len="sm" w="sm" type="none"/>
            <a:tailEnd len="sm" w="sm" type="none"/>
          </a:ln>
          <a:effectLst>
            <a:outerShdw blurRad="63500" dir="5400000" dist="20000">
              <a:srgbClr val="80808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Calibri"/>
              <a:buNone/>
            </a:pPr>
            <a:r>
              <a:rPr b="0" i="0" lang="en-US" sz="3600" u="none" cap="none" strike="noStrike">
                <a:solidFill>
                  <a:srgbClr val="FF0000"/>
                </a:solidFill>
                <a:latin typeface="Calibri"/>
                <a:ea typeface="Calibri"/>
                <a:cs typeface="Calibri"/>
                <a:sym typeface="Calibri"/>
              </a:rPr>
              <a:t>What to do ?</a:t>
            </a:r>
            <a:endParaRPr/>
          </a:p>
        </p:txBody>
      </p:sp>
      <p:sp>
        <p:nvSpPr>
          <p:cNvPr id="108" name="Google Shape;108;p15"/>
          <p:cNvSpPr/>
          <p:nvPr/>
        </p:nvSpPr>
        <p:spPr>
          <a:xfrm>
            <a:off x="609600" y="4030662"/>
            <a:ext cx="3505200" cy="1079500"/>
          </a:xfrm>
          <a:prstGeom prst="wedgeEllipseCallout">
            <a:avLst>
              <a:gd fmla="val 21288" name="adj1"/>
              <a:gd fmla="val -8070" name="adj2"/>
            </a:avLst>
          </a:prstGeom>
          <a:gradFill>
            <a:gsLst>
              <a:gs pos="0">
                <a:srgbClr val="E5EEFF"/>
              </a:gs>
              <a:gs pos="64999">
                <a:srgbClr val="BFD5FF"/>
              </a:gs>
              <a:gs pos="100000">
                <a:srgbClr val="A3C4FF"/>
              </a:gs>
            </a:gsLst>
            <a:lin ang="5400000" scaled="0"/>
          </a:gradFill>
          <a:ln cap="flat" cmpd="sng" w="9525">
            <a:solidFill>
              <a:srgbClr val="4A7EBB"/>
            </a:solidFill>
            <a:prstDash val="solid"/>
            <a:miter lim="800000"/>
            <a:headEnd len="sm" w="sm" type="none"/>
            <a:tailEnd len="sm" w="sm" type="none"/>
          </a:ln>
          <a:effectLst>
            <a:outerShdw blurRad="63500" dir="5400000" dist="20000">
              <a:srgbClr val="80808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3600"/>
              <a:buFont typeface="Calibri"/>
              <a:buNone/>
            </a:pPr>
            <a:r>
              <a:rPr b="0" i="0" lang="en-US" sz="3600" u="none" cap="none" strike="noStrike">
                <a:solidFill>
                  <a:srgbClr val="FF0000"/>
                </a:solidFill>
                <a:latin typeface="Calibri"/>
                <a:ea typeface="Calibri"/>
                <a:cs typeface="Calibri"/>
                <a:sym typeface="Calibri"/>
              </a:rPr>
              <a:t>How to do ?</a:t>
            </a:r>
            <a:endParaRPr/>
          </a:p>
        </p:txBody>
      </p:sp>
      <p:sp>
        <p:nvSpPr>
          <p:cNvPr id="109" name="Google Shape;109;p15"/>
          <p:cNvSpPr txBox="1"/>
          <p:nvPr/>
        </p:nvSpPr>
        <p:spPr>
          <a:xfrm>
            <a:off x="1066800" y="5637212"/>
            <a:ext cx="7543800" cy="8921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2600"/>
              <a:buFont typeface="Calibri"/>
              <a:buNone/>
            </a:pPr>
            <a:r>
              <a:rPr b="0" i="0" lang="en-US" sz="2600" u="none" cap="none" strike="noStrike">
                <a:solidFill>
                  <a:schemeClr val="dk2"/>
                </a:solidFill>
                <a:latin typeface="Calibri"/>
                <a:ea typeface="Calibri"/>
                <a:cs typeface="Calibri"/>
                <a:sym typeface="Calibri"/>
              </a:rPr>
              <a:t>The more you understand Analysis and Design better, the more easier the programming would be.</a:t>
            </a:r>
            <a:endParaRPr/>
          </a:p>
        </p:txBody>
      </p:sp>
      <p:sp>
        <p:nvSpPr>
          <p:cNvPr id="110" name="Google Shape;110;p15"/>
          <p:cNvSpPr/>
          <p:nvPr/>
        </p:nvSpPr>
        <p:spPr>
          <a:xfrm>
            <a:off x="355600" y="5726112"/>
            <a:ext cx="596900" cy="485775"/>
          </a:xfrm>
          <a:prstGeom prst="rightArrow">
            <a:avLst>
              <a:gd fmla="val 12811" name="adj1"/>
              <a:gd fmla="val 50000" name="adj2"/>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2"/>
          <p:cNvPicPr preferRelativeResize="0"/>
          <p:nvPr/>
        </p:nvPicPr>
        <p:blipFill rotWithShape="1">
          <a:blip r:embed="rId3">
            <a:alphaModFix/>
          </a:blip>
          <a:srcRect b="0" l="0" r="0" t="0"/>
          <a:stretch/>
        </p:blipFill>
        <p:spPr>
          <a:xfrm>
            <a:off x="457200" y="2133600"/>
            <a:ext cx="8185150" cy="3657600"/>
          </a:xfrm>
          <a:prstGeom prst="rect">
            <a:avLst/>
          </a:prstGeom>
          <a:noFill/>
          <a:ln>
            <a:noFill/>
          </a:ln>
        </p:spPr>
      </p:pic>
      <p:pic>
        <p:nvPicPr>
          <p:cNvPr id="312" name="Google Shape;312;p42"/>
          <p:cNvPicPr preferRelativeResize="0"/>
          <p:nvPr/>
        </p:nvPicPr>
        <p:blipFill rotWithShape="1">
          <a:blip r:embed="rId4">
            <a:alphaModFix/>
          </a:blip>
          <a:srcRect b="0" l="0" r="0" t="0"/>
          <a:stretch/>
        </p:blipFill>
        <p:spPr>
          <a:xfrm>
            <a:off x="1447800" y="1822450"/>
            <a:ext cx="657225" cy="1038225"/>
          </a:xfrm>
          <a:prstGeom prst="rect">
            <a:avLst/>
          </a:prstGeom>
          <a:noFill/>
          <a:ln>
            <a:noFill/>
          </a:ln>
        </p:spPr>
      </p:pic>
      <p:sp>
        <p:nvSpPr>
          <p:cNvPr id="313" name="Google Shape;313;p42"/>
          <p:cNvSpPr txBox="1"/>
          <p:nvPr/>
        </p:nvSpPr>
        <p:spPr>
          <a:xfrm>
            <a:off x="3124200" y="2133600"/>
            <a:ext cx="5518150" cy="36576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19" name="Google Shape;319;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20" name="Google Shape;320;p43"/>
          <p:cNvPicPr preferRelativeResize="0"/>
          <p:nvPr/>
        </p:nvPicPr>
        <p:blipFill rotWithShape="1">
          <a:blip r:embed="rId3">
            <a:alphaModFix/>
          </a:blip>
          <a:srcRect b="0" l="0" r="0" t="0"/>
          <a:stretch/>
        </p:blipFill>
        <p:spPr>
          <a:xfrm>
            <a:off x="1143000" y="1438275"/>
            <a:ext cx="6858000" cy="3981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26" name="Google Shape;326;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27" name="Google Shape;327;p44"/>
          <p:cNvPicPr preferRelativeResize="0"/>
          <p:nvPr/>
        </p:nvPicPr>
        <p:blipFill rotWithShape="1">
          <a:blip r:embed="rId3">
            <a:alphaModFix/>
          </a:blip>
          <a:srcRect b="0" l="0" r="0" t="0"/>
          <a:stretch/>
        </p:blipFill>
        <p:spPr>
          <a:xfrm>
            <a:off x="1152525" y="1871662"/>
            <a:ext cx="6838950" cy="3114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33" name="Google Shape;333;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34" name="Google Shape;334;p45"/>
          <p:cNvPicPr preferRelativeResize="0"/>
          <p:nvPr/>
        </p:nvPicPr>
        <p:blipFill rotWithShape="1">
          <a:blip r:embed="rId3">
            <a:alphaModFix/>
          </a:blip>
          <a:srcRect b="0" l="0" r="0" t="0"/>
          <a:stretch/>
        </p:blipFill>
        <p:spPr>
          <a:xfrm>
            <a:off x="1133475" y="1876425"/>
            <a:ext cx="6877050" cy="3105150"/>
          </a:xfrm>
          <a:prstGeom prst="rect">
            <a:avLst/>
          </a:prstGeom>
          <a:noFill/>
          <a:ln>
            <a:noFill/>
          </a:ln>
        </p:spPr>
      </p:pic>
      <p:pic>
        <p:nvPicPr>
          <p:cNvPr id="335" name="Google Shape;335;p45"/>
          <p:cNvPicPr preferRelativeResize="0"/>
          <p:nvPr/>
        </p:nvPicPr>
        <p:blipFill rotWithShape="1">
          <a:blip r:embed="rId4">
            <a:alphaModFix/>
          </a:blip>
          <a:srcRect b="0" l="0" r="0" t="0"/>
          <a:stretch/>
        </p:blipFill>
        <p:spPr>
          <a:xfrm>
            <a:off x="6629400" y="2911475"/>
            <a:ext cx="838200" cy="78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500" fill="hold"/>
                                        <p:tgtEl>
                                          <p:spTgt spid="335"/>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41" name="Google Shape;341;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42" name="Google Shape;342;p46"/>
          <p:cNvPicPr preferRelativeResize="0"/>
          <p:nvPr/>
        </p:nvPicPr>
        <p:blipFill rotWithShape="1">
          <a:blip r:embed="rId3">
            <a:alphaModFix/>
          </a:blip>
          <a:srcRect b="0" l="0" r="0" t="0"/>
          <a:stretch/>
        </p:blipFill>
        <p:spPr>
          <a:xfrm>
            <a:off x="1104900" y="1428750"/>
            <a:ext cx="6934200" cy="4000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457200" y="190500"/>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Cases</a:t>
            </a:r>
            <a:endParaRPr/>
          </a:p>
        </p:txBody>
      </p:sp>
      <p:sp>
        <p:nvSpPr>
          <p:cNvPr id="348" name="Google Shape;348;p47"/>
          <p:cNvSpPr txBox="1"/>
          <p:nvPr>
            <p:ph idx="1" type="body"/>
          </p:nvPr>
        </p:nvSpPr>
        <p:spPr>
          <a:xfrm>
            <a:off x="457200" y="1219200"/>
            <a:ext cx="8229600" cy="5181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a:t>
            </a:r>
            <a:r>
              <a:rPr b="0" i="0" lang="en-US" sz="2600" u="none">
                <a:solidFill>
                  <a:schemeClr val="dk2"/>
                </a:solidFill>
                <a:latin typeface="Calibri"/>
                <a:ea typeface="Calibri"/>
                <a:cs typeface="Calibri"/>
                <a:sym typeface="Calibri"/>
              </a:rPr>
              <a:t>set of scenarios</a:t>
            </a:r>
            <a:r>
              <a:rPr b="0" i="0" lang="en-US" sz="2600" u="none">
                <a:solidFill>
                  <a:schemeClr val="dk1"/>
                </a:solidFill>
                <a:latin typeface="Calibri"/>
                <a:ea typeface="Calibri"/>
                <a:cs typeface="Calibri"/>
                <a:sym typeface="Calibri"/>
              </a:rPr>
              <a:t> related by a common actor and a goal</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A description of sequences of actions performed by a given system to produce a result for an actor</a:t>
            </a:r>
            <a:endParaRPr/>
          </a:p>
          <a:p>
            <a:pPr indent="-342900" lvl="0" marL="342900" marR="0" rtl="0" algn="just">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Use cases </a:t>
            </a:r>
            <a:r>
              <a:rPr b="0" i="0" lang="en-US" sz="2600" u="none">
                <a:solidFill>
                  <a:schemeClr val="dk2"/>
                </a:solidFill>
                <a:latin typeface="Calibri"/>
                <a:ea typeface="Calibri"/>
                <a:cs typeface="Calibri"/>
                <a:sym typeface="Calibri"/>
              </a:rPr>
              <a:t>specify the expected behaviour</a:t>
            </a:r>
            <a:r>
              <a:rPr b="0" i="0" lang="en-US" sz="2600" u="none">
                <a:solidFill>
                  <a:schemeClr val="dk1"/>
                </a:solidFill>
                <a:latin typeface="Calibri"/>
                <a:ea typeface="Calibri"/>
                <a:cs typeface="Calibri"/>
                <a:sym typeface="Calibri"/>
              </a:rPr>
              <a:t> [</a:t>
            </a:r>
            <a:r>
              <a:rPr b="1" i="0" lang="en-US" sz="2600" u="none">
                <a:solidFill>
                  <a:schemeClr val="dk1"/>
                </a:solidFill>
                <a:latin typeface="Calibri"/>
                <a:ea typeface="Calibri"/>
                <a:cs typeface="Calibri"/>
                <a:sym typeface="Calibri"/>
              </a:rPr>
              <a:t>what]</a:t>
            </a:r>
            <a:r>
              <a:rPr b="0" i="0" lang="en-US" sz="2600" u="none">
                <a:solidFill>
                  <a:schemeClr val="dk1"/>
                </a:solidFill>
                <a:latin typeface="Calibri"/>
                <a:ea typeface="Calibri"/>
                <a:cs typeface="Calibri"/>
                <a:sym typeface="Calibri"/>
              </a:rPr>
              <a:t>, and </a:t>
            </a:r>
            <a:r>
              <a:rPr b="0" i="0" lang="en-US" sz="2600" u="none">
                <a:solidFill>
                  <a:srgbClr val="FF0000"/>
                </a:solidFill>
                <a:latin typeface="Calibri"/>
                <a:ea typeface="Calibri"/>
                <a:cs typeface="Calibri"/>
                <a:sym typeface="Calibri"/>
              </a:rPr>
              <a:t>not the</a:t>
            </a:r>
            <a:r>
              <a:rPr b="1" i="0" lang="en-US" sz="2600" u="none">
                <a:solidFill>
                  <a:srgbClr val="FF0000"/>
                </a:solidFill>
                <a:latin typeface="Calibri"/>
                <a:ea typeface="Calibri"/>
                <a:cs typeface="Calibri"/>
                <a:sym typeface="Calibri"/>
              </a:rPr>
              <a:t> </a:t>
            </a:r>
            <a:r>
              <a:rPr b="0" i="0" lang="en-US" sz="2600" u="none">
                <a:solidFill>
                  <a:srgbClr val="FF0000"/>
                </a:solidFill>
                <a:latin typeface="Calibri"/>
                <a:ea typeface="Calibri"/>
                <a:cs typeface="Calibri"/>
                <a:sym typeface="Calibri"/>
              </a:rPr>
              <a:t>exact method of making it happen</a:t>
            </a:r>
            <a:r>
              <a:rPr b="0" i="0" lang="en-US" sz="2600" u="none">
                <a:solidFill>
                  <a:schemeClr val="dk1"/>
                </a:solidFill>
                <a:latin typeface="Calibri"/>
                <a:ea typeface="Calibri"/>
                <a:cs typeface="Calibri"/>
                <a:sym typeface="Calibri"/>
              </a:rPr>
              <a:t> [</a:t>
            </a:r>
            <a:r>
              <a:rPr b="1" i="0" lang="en-US" sz="2600" u="none">
                <a:solidFill>
                  <a:schemeClr val="dk1"/>
                </a:solidFill>
                <a:latin typeface="Calibri"/>
                <a:ea typeface="Calibri"/>
                <a:cs typeface="Calibri"/>
                <a:sym typeface="Calibri"/>
              </a:rPr>
              <a:t>how]</a:t>
            </a:r>
            <a:endParaRPr b="0" i="0" sz="26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Use Cases should have the following three things:</a:t>
            </a:r>
            <a:endParaRPr/>
          </a:p>
        </p:txBody>
      </p:sp>
      <p:sp>
        <p:nvSpPr>
          <p:cNvPr id="349" name="Google Shape;349;p47"/>
          <p:cNvSpPr txBox="1"/>
          <p:nvPr/>
        </p:nvSpPr>
        <p:spPr>
          <a:xfrm>
            <a:off x="1195387" y="4084637"/>
            <a:ext cx="112553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Title</a:t>
            </a:r>
            <a:endParaRPr/>
          </a:p>
        </p:txBody>
      </p:sp>
      <p:sp>
        <p:nvSpPr>
          <p:cNvPr id="350" name="Google Shape;350;p47"/>
          <p:cNvSpPr txBox="1"/>
          <p:nvPr/>
        </p:nvSpPr>
        <p:spPr>
          <a:xfrm>
            <a:off x="1168400" y="4940300"/>
            <a:ext cx="1389062"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Actor</a:t>
            </a:r>
            <a:endParaRPr/>
          </a:p>
        </p:txBody>
      </p:sp>
      <p:sp>
        <p:nvSpPr>
          <p:cNvPr id="351" name="Google Shape;351;p47"/>
          <p:cNvSpPr txBox="1"/>
          <p:nvPr/>
        </p:nvSpPr>
        <p:spPr>
          <a:xfrm>
            <a:off x="858837" y="5816600"/>
            <a:ext cx="22621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Scenario </a:t>
            </a:r>
            <a:endParaRPr/>
          </a:p>
        </p:txBody>
      </p:sp>
      <p:sp>
        <p:nvSpPr>
          <p:cNvPr id="352" name="Google Shape;352;p47"/>
          <p:cNvSpPr txBox="1"/>
          <p:nvPr/>
        </p:nvSpPr>
        <p:spPr>
          <a:xfrm>
            <a:off x="3810000" y="4106862"/>
            <a:ext cx="413385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600"/>
              <a:buFont typeface="Arial"/>
              <a:buNone/>
            </a:pPr>
            <a:r>
              <a:rPr b="1" i="0" lang="en-US" sz="3600" u="none">
                <a:solidFill>
                  <a:srgbClr val="595959"/>
                </a:solidFill>
                <a:latin typeface="Arial"/>
                <a:ea typeface="Arial"/>
                <a:cs typeface="Arial"/>
                <a:sym typeface="Arial"/>
              </a:rPr>
              <a:t>What is the goal ?</a:t>
            </a:r>
            <a:endParaRPr/>
          </a:p>
        </p:txBody>
      </p:sp>
      <p:sp>
        <p:nvSpPr>
          <p:cNvPr id="353" name="Google Shape;353;p47"/>
          <p:cNvSpPr txBox="1"/>
          <p:nvPr/>
        </p:nvSpPr>
        <p:spPr>
          <a:xfrm>
            <a:off x="3808412" y="4916487"/>
            <a:ext cx="37496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600"/>
              <a:buFont typeface="Arial"/>
              <a:buNone/>
            </a:pPr>
            <a:r>
              <a:rPr b="1" i="0" lang="en-US" sz="3600" u="none">
                <a:solidFill>
                  <a:srgbClr val="595959"/>
                </a:solidFill>
                <a:latin typeface="Arial"/>
                <a:ea typeface="Arial"/>
                <a:cs typeface="Arial"/>
                <a:sym typeface="Arial"/>
              </a:rPr>
              <a:t>Who desires it ?</a:t>
            </a:r>
            <a:endParaRPr/>
          </a:p>
        </p:txBody>
      </p:sp>
      <p:sp>
        <p:nvSpPr>
          <p:cNvPr id="354" name="Google Shape;354;p47"/>
          <p:cNvSpPr txBox="1"/>
          <p:nvPr/>
        </p:nvSpPr>
        <p:spPr>
          <a:xfrm>
            <a:off x="3309937" y="5802312"/>
            <a:ext cx="56991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600"/>
              <a:buFont typeface="Arial"/>
              <a:buNone/>
            </a:pPr>
            <a:r>
              <a:rPr b="1" i="0" lang="en-US" sz="3600" u="none">
                <a:solidFill>
                  <a:srgbClr val="595959"/>
                </a:solidFill>
                <a:latin typeface="Arial"/>
                <a:ea typeface="Arial"/>
                <a:cs typeface="Arial"/>
                <a:sym typeface="Arial"/>
              </a:rPr>
              <a:t>How it is accomplished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60" name="Google Shape;360;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61" name="Google Shape;361;p48"/>
          <p:cNvPicPr preferRelativeResize="0"/>
          <p:nvPr/>
        </p:nvPicPr>
        <p:blipFill rotWithShape="1">
          <a:blip r:embed="rId3">
            <a:alphaModFix/>
          </a:blip>
          <a:srcRect b="0" l="0" r="0" t="0"/>
          <a:stretch/>
        </p:blipFill>
        <p:spPr>
          <a:xfrm>
            <a:off x="1233487" y="363537"/>
            <a:ext cx="6767512" cy="5943600"/>
          </a:xfrm>
          <a:prstGeom prst="rect">
            <a:avLst/>
          </a:prstGeom>
          <a:noFill/>
          <a:ln>
            <a:noFill/>
          </a:ln>
        </p:spPr>
      </p:pic>
      <p:pic>
        <p:nvPicPr>
          <p:cNvPr id="362" name="Google Shape;362;p48"/>
          <p:cNvPicPr preferRelativeResize="0"/>
          <p:nvPr/>
        </p:nvPicPr>
        <p:blipFill rotWithShape="1">
          <a:blip r:embed="rId4">
            <a:alphaModFix/>
          </a:blip>
          <a:srcRect b="0" l="0" r="0" t="0"/>
          <a:stretch/>
        </p:blipFill>
        <p:spPr>
          <a:xfrm>
            <a:off x="3081337" y="1608137"/>
            <a:ext cx="1947862" cy="1962150"/>
          </a:xfrm>
          <a:prstGeom prst="rect">
            <a:avLst/>
          </a:prstGeom>
          <a:noFill/>
          <a:ln>
            <a:noFill/>
          </a:ln>
        </p:spPr>
      </p:pic>
      <p:pic>
        <p:nvPicPr>
          <p:cNvPr id="363" name="Google Shape;363;p48"/>
          <p:cNvPicPr preferRelativeResize="0"/>
          <p:nvPr/>
        </p:nvPicPr>
        <p:blipFill rotWithShape="1">
          <a:blip r:embed="rId5">
            <a:alphaModFix/>
          </a:blip>
          <a:srcRect b="0" l="0" r="0" t="0"/>
          <a:stretch/>
        </p:blipFill>
        <p:spPr>
          <a:xfrm>
            <a:off x="3124200" y="1628775"/>
            <a:ext cx="1947862" cy="5076825"/>
          </a:xfrm>
          <a:prstGeom prst="rect">
            <a:avLst/>
          </a:prstGeom>
          <a:noFill/>
          <a:ln>
            <a:noFill/>
          </a:ln>
        </p:spPr>
      </p:pic>
      <p:pic>
        <p:nvPicPr>
          <p:cNvPr id="364" name="Google Shape;364;p48"/>
          <p:cNvPicPr preferRelativeResize="0"/>
          <p:nvPr/>
        </p:nvPicPr>
        <p:blipFill rotWithShape="1">
          <a:blip r:embed="rId6">
            <a:alphaModFix/>
          </a:blip>
          <a:srcRect b="0" l="0" r="0" t="0"/>
          <a:stretch/>
        </p:blipFill>
        <p:spPr>
          <a:xfrm>
            <a:off x="3192462" y="1628775"/>
            <a:ext cx="1905000" cy="50307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70" name="Google Shape;370;p4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71" name="Google Shape;371;p49"/>
          <p:cNvPicPr preferRelativeResize="0"/>
          <p:nvPr/>
        </p:nvPicPr>
        <p:blipFill rotWithShape="1">
          <a:blip r:embed="rId3">
            <a:alphaModFix/>
          </a:blip>
          <a:srcRect b="0" l="0" r="0" t="0"/>
          <a:stretch/>
        </p:blipFill>
        <p:spPr>
          <a:xfrm>
            <a:off x="457200" y="1550987"/>
            <a:ext cx="8181975" cy="3863975"/>
          </a:xfrm>
          <a:prstGeom prst="rect">
            <a:avLst/>
          </a:prstGeom>
          <a:noFill/>
          <a:ln>
            <a:noFill/>
          </a:ln>
        </p:spPr>
      </p:pic>
      <p:pic>
        <p:nvPicPr>
          <p:cNvPr id="372" name="Google Shape;372;p49"/>
          <p:cNvPicPr preferRelativeResize="0"/>
          <p:nvPr/>
        </p:nvPicPr>
        <p:blipFill rotWithShape="1">
          <a:blip r:embed="rId4">
            <a:alphaModFix/>
          </a:blip>
          <a:srcRect b="0" l="0" r="0" t="0"/>
          <a:stretch/>
        </p:blipFill>
        <p:spPr>
          <a:xfrm>
            <a:off x="7024687" y="1685925"/>
            <a:ext cx="1614487" cy="3724275"/>
          </a:xfrm>
          <a:prstGeom prst="rect">
            <a:avLst/>
          </a:prstGeom>
          <a:noFill/>
          <a:ln>
            <a:noFill/>
          </a:ln>
        </p:spPr>
      </p:pic>
      <p:pic>
        <p:nvPicPr>
          <p:cNvPr id="373" name="Google Shape;373;p49"/>
          <p:cNvPicPr preferRelativeResize="0"/>
          <p:nvPr/>
        </p:nvPicPr>
        <p:blipFill rotWithShape="1">
          <a:blip r:embed="rId5">
            <a:alphaModFix/>
          </a:blip>
          <a:srcRect b="0" l="0" r="0" t="0"/>
          <a:stretch/>
        </p:blipFill>
        <p:spPr>
          <a:xfrm>
            <a:off x="7072312" y="1620837"/>
            <a:ext cx="1519237" cy="3854450"/>
          </a:xfrm>
          <a:prstGeom prst="rect">
            <a:avLst/>
          </a:prstGeom>
          <a:noFill/>
          <a:ln>
            <a:noFill/>
          </a:ln>
        </p:spPr>
      </p:pic>
      <p:pic>
        <p:nvPicPr>
          <p:cNvPr id="374" name="Google Shape;374;p49"/>
          <p:cNvPicPr preferRelativeResize="0"/>
          <p:nvPr/>
        </p:nvPicPr>
        <p:blipFill rotWithShape="1">
          <a:blip r:embed="rId6">
            <a:alphaModFix/>
          </a:blip>
          <a:srcRect b="0" l="0" r="0" t="0"/>
          <a:stretch/>
        </p:blipFill>
        <p:spPr>
          <a:xfrm>
            <a:off x="7072312" y="1657350"/>
            <a:ext cx="1484312" cy="3860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80" name="Google Shape;380;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81" name="Google Shape;381;p50"/>
          <p:cNvPicPr preferRelativeResize="0"/>
          <p:nvPr/>
        </p:nvPicPr>
        <p:blipFill rotWithShape="1">
          <a:blip r:embed="rId3">
            <a:alphaModFix/>
          </a:blip>
          <a:srcRect b="0" l="0" r="0" t="0"/>
          <a:stretch/>
        </p:blipFill>
        <p:spPr>
          <a:xfrm>
            <a:off x="838200" y="381000"/>
            <a:ext cx="7543800" cy="5538787"/>
          </a:xfrm>
          <a:prstGeom prst="rect">
            <a:avLst/>
          </a:prstGeom>
          <a:noFill/>
          <a:ln>
            <a:noFill/>
          </a:ln>
        </p:spPr>
      </p:pic>
      <p:pic>
        <p:nvPicPr>
          <p:cNvPr id="382" name="Google Shape;382;p50"/>
          <p:cNvPicPr preferRelativeResize="0"/>
          <p:nvPr/>
        </p:nvPicPr>
        <p:blipFill rotWithShape="1">
          <a:blip r:embed="rId4">
            <a:alphaModFix/>
          </a:blip>
          <a:srcRect b="0" l="0" r="0" t="0"/>
          <a:stretch/>
        </p:blipFill>
        <p:spPr>
          <a:xfrm>
            <a:off x="754062" y="4822825"/>
            <a:ext cx="1419225" cy="139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88" name="Google Shape;388;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89" name="Google Shape;389;p51"/>
          <p:cNvPicPr preferRelativeResize="0"/>
          <p:nvPr/>
        </p:nvPicPr>
        <p:blipFill rotWithShape="1">
          <a:blip r:embed="rId3">
            <a:alphaModFix/>
          </a:blip>
          <a:srcRect b="0" l="0" r="0" t="0"/>
          <a:stretch/>
        </p:blipFill>
        <p:spPr>
          <a:xfrm>
            <a:off x="685800" y="584200"/>
            <a:ext cx="7570787" cy="5541962"/>
          </a:xfrm>
          <a:prstGeom prst="rect">
            <a:avLst/>
          </a:prstGeom>
          <a:noFill/>
          <a:ln>
            <a:noFill/>
          </a:ln>
        </p:spPr>
      </p:pic>
      <p:pic>
        <p:nvPicPr>
          <p:cNvPr id="390" name="Google Shape;390;p51"/>
          <p:cNvPicPr preferRelativeResize="0"/>
          <p:nvPr/>
        </p:nvPicPr>
        <p:blipFill rotWithShape="1">
          <a:blip r:embed="rId4">
            <a:alphaModFix/>
          </a:blip>
          <a:srcRect b="0" l="0" r="0" t="0"/>
          <a:stretch/>
        </p:blipFill>
        <p:spPr>
          <a:xfrm>
            <a:off x="838200" y="4554537"/>
            <a:ext cx="1524000" cy="1552575"/>
          </a:xfrm>
          <a:prstGeom prst="rect">
            <a:avLst/>
          </a:prstGeom>
          <a:noFill/>
          <a:ln>
            <a:noFill/>
          </a:ln>
        </p:spPr>
      </p:pic>
      <p:pic>
        <p:nvPicPr>
          <p:cNvPr id="391" name="Google Shape;391;p51"/>
          <p:cNvPicPr preferRelativeResize="0"/>
          <p:nvPr/>
        </p:nvPicPr>
        <p:blipFill rotWithShape="1">
          <a:blip r:embed="rId5">
            <a:alphaModFix/>
          </a:blip>
          <a:srcRect b="0" l="0" r="0" t="0"/>
          <a:stretch/>
        </p:blipFill>
        <p:spPr>
          <a:xfrm>
            <a:off x="838200" y="4600575"/>
            <a:ext cx="1524000" cy="14811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Analysis and Design</a:t>
            </a:r>
            <a:endParaRPr/>
          </a:p>
        </p:txBody>
      </p:sp>
      <p:sp>
        <p:nvSpPr>
          <p:cNvPr id="117" name="Google Shape;117;p16"/>
          <p:cNvSpPr txBox="1"/>
          <p:nvPr>
            <p:ph idx="1" type="body"/>
          </p:nvPr>
        </p:nvSpPr>
        <p:spPr>
          <a:xfrm>
            <a:off x="457200" y="118903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Analysis and design have been summarized in the phase: </a:t>
            </a:r>
            <a:endParaRPr/>
          </a:p>
          <a:p>
            <a:pPr indent="-342900" lvl="0" marL="342900" marR="0" rtl="0" algn="just">
              <a:lnSpc>
                <a:spcPct val="100000"/>
              </a:lnSpc>
              <a:spcBef>
                <a:spcPts val="1500"/>
              </a:spcBef>
              <a:spcAft>
                <a:spcPts val="0"/>
              </a:spcAft>
              <a:buClr>
                <a:schemeClr val="dk2"/>
              </a:buClr>
              <a:buSzPts val="3200"/>
              <a:buFont typeface="Arial"/>
              <a:buChar char="•"/>
            </a:pPr>
            <a:r>
              <a:rPr b="0" i="1" lang="en-US" sz="3200" u="none" cap="none" strike="noStrike">
                <a:solidFill>
                  <a:schemeClr val="dk2"/>
                </a:solidFill>
                <a:latin typeface="Calibri"/>
                <a:ea typeface="Calibri"/>
                <a:cs typeface="Calibri"/>
                <a:sym typeface="Calibri"/>
              </a:rPr>
              <a:t>do the right thing (analysis)</a:t>
            </a:r>
            <a:endParaRPr/>
          </a:p>
          <a:p>
            <a:pPr indent="-285750" lvl="1" marL="742950" marR="0" rtl="0" algn="just">
              <a:lnSpc>
                <a:spcPct val="100000"/>
              </a:lnSpc>
              <a:spcBef>
                <a:spcPts val="1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Analysis</a:t>
            </a:r>
            <a:r>
              <a:rPr b="0" i="1" lang="en-US" sz="2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emphasizes an </a:t>
            </a:r>
            <a:r>
              <a:rPr b="0" i="0" lang="en-US" sz="2800" u="none" cap="none" strike="noStrike">
                <a:solidFill>
                  <a:srgbClr val="FF0000"/>
                </a:solidFill>
                <a:latin typeface="Calibri"/>
                <a:ea typeface="Calibri"/>
                <a:cs typeface="Calibri"/>
                <a:sym typeface="Calibri"/>
              </a:rPr>
              <a:t>investigation of the </a:t>
            </a:r>
            <a:r>
              <a:rPr b="0" i="1" lang="en-US" sz="2800" u="none" cap="none" strike="noStrike">
                <a:solidFill>
                  <a:srgbClr val="FF0000"/>
                </a:solidFill>
                <a:latin typeface="Calibri"/>
                <a:ea typeface="Calibri"/>
                <a:cs typeface="Calibri"/>
                <a:sym typeface="Calibri"/>
              </a:rPr>
              <a:t>problem</a:t>
            </a:r>
            <a:r>
              <a:rPr b="0" i="0" lang="en-US" sz="2800" u="none" cap="none" strike="noStrike">
                <a:solidFill>
                  <a:srgbClr val="FF0000"/>
                </a:solidFill>
                <a:latin typeface="Calibri"/>
                <a:ea typeface="Calibri"/>
                <a:cs typeface="Calibri"/>
                <a:sym typeface="Calibri"/>
              </a:rPr>
              <a:t> </a:t>
            </a:r>
            <a:r>
              <a:rPr b="0" i="1" lang="en-US" sz="2800" u="none" cap="none" strike="noStrike">
                <a:solidFill>
                  <a:srgbClr val="FF0000"/>
                </a:solidFill>
                <a:latin typeface="Calibri"/>
                <a:ea typeface="Calibri"/>
                <a:cs typeface="Calibri"/>
                <a:sym typeface="Calibri"/>
              </a:rPr>
              <a:t>and</a:t>
            </a:r>
            <a:r>
              <a:rPr b="0" i="0" lang="en-US" sz="2800" u="none" cap="none" strike="noStrike">
                <a:solidFill>
                  <a:srgbClr val="FF0000"/>
                </a:solidFill>
                <a:latin typeface="Calibri"/>
                <a:ea typeface="Calibri"/>
                <a:cs typeface="Calibri"/>
                <a:sym typeface="Calibri"/>
              </a:rPr>
              <a:t> </a:t>
            </a:r>
            <a:r>
              <a:rPr b="0" i="1" lang="en-US" sz="2800" u="none" cap="none" strike="noStrike">
                <a:solidFill>
                  <a:srgbClr val="FF0000"/>
                </a:solidFill>
                <a:latin typeface="Calibri"/>
                <a:ea typeface="Calibri"/>
                <a:cs typeface="Calibri"/>
                <a:sym typeface="Calibri"/>
              </a:rPr>
              <a:t>requirements</a:t>
            </a:r>
            <a:r>
              <a:rPr b="0" i="0" lang="en-US" sz="2800" u="none" cap="none" strike="noStrike">
                <a:solidFill>
                  <a:schemeClr val="dk1"/>
                </a:solidFill>
                <a:latin typeface="Calibri"/>
                <a:ea typeface="Calibri"/>
                <a:cs typeface="Calibri"/>
                <a:sym typeface="Calibri"/>
              </a:rPr>
              <a:t>, rather than a solution.</a:t>
            </a:r>
            <a:endParaRPr b="0" i="1" sz="2800" u="none" cap="none" strike="noStrike">
              <a:solidFill>
                <a:schemeClr val="dk1"/>
              </a:solidFill>
              <a:latin typeface="Calibri"/>
              <a:ea typeface="Calibri"/>
              <a:cs typeface="Calibri"/>
              <a:sym typeface="Calibri"/>
            </a:endParaRPr>
          </a:p>
          <a:p>
            <a:pPr indent="-342900" lvl="0" marL="342900" marR="0" rtl="0" algn="just">
              <a:lnSpc>
                <a:spcPct val="100000"/>
              </a:lnSpc>
              <a:spcBef>
                <a:spcPts val="1500"/>
              </a:spcBef>
              <a:spcAft>
                <a:spcPts val="0"/>
              </a:spcAft>
              <a:buClr>
                <a:schemeClr val="dk2"/>
              </a:buClr>
              <a:buSzPts val="3200"/>
              <a:buFont typeface="Arial"/>
              <a:buChar char="•"/>
            </a:pPr>
            <a:r>
              <a:rPr b="0" i="1" lang="en-US" sz="3200" u="none" cap="none" strike="noStrike">
                <a:solidFill>
                  <a:schemeClr val="dk2"/>
                </a:solidFill>
                <a:latin typeface="Calibri"/>
                <a:ea typeface="Calibri"/>
                <a:cs typeface="Calibri"/>
                <a:sym typeface="Calibri"/>
              </a:rPr>
              <a:t>do the thing right (design)</a:t>
            </a:r>
            <a:endParaRPr/>
          </a:p>
          <a:p>
            <a:pPr indent="-285750" lvl="1" marL="742950" marR="0" rtl="0" algn="just">
              <a:lnSpc>
                <a:spcPct val="100000"/>
              </a:lnSpc>
              <a:spcBef>
                <a:spcPts val="150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Design </a:t>
            </a:r>
            <a:r>
              <a:rPr b="0" i="0" lang="en-US" sz="2800" u="none" cap="none" strike="noStrike">
                <a:solidFill>
                  <a:schemeClr val="dk1"/>
                </a:solidFill>
                <a:latin typeface="Calibri"/>
                <a:ea typeface="Calibri"/>
                <a:cs typeface="Calibri"/>
                <a:sym typeface="Calibri"/>
              </a:rPr>
              <a:t>emphasizes a </a:t>
            </a:r>
            <a:r>
              <a:rPr b="0" i="1" lang="en-US" sz="2800" u="none" cap="none" strike="noStrike">
                <a:solidFill>
                  <a:srgbClr val="FF0000"/>
                </a:solidFill>
                <a:latin typeface="Calibri"/>
                <a:ea typeface="Calibri"/>
                <a:cs typeface="Calibri"/>
                <a:sym typeface="Calibri"/>
              </a:rPr>
              <a:t>conceptual solution </a:t>
            </a:r>
            <a:r>
              <a:rPr b="0" i="0" lang="en-US" sz="2800" u="none" cap="none" strike="noStrike">
                <a:solidFill>
                  <a:schemeClr val="dk1"/>
                </a:solidFill>
                <a:latin typeface="Calibri"/>
                <a:ea typeface="Calibri"/>
                <a:cs typeface="Calibri"/>
                <a:sym typeface="Calibri"/>
              </a:rPr>
              <a:t>that fulfills the requirements, rather than its implementation.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397" name="Google Shape;397;p5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398" name="Google Shape;398;p52"/>
          <p:cNvPicPr preferRelativeResize="0"/>
          <p:nvPr/>
        </p:nvPicPr>
        <p:blipFill rotWithShape="1">
          <a:blip r:embed="rId3">
            <a:alphaModFix/>
          </a:blip>
          <a:srcRect b="0" l="0" r="0" t="0"/>
          <a:stretch/>
        </p:blipFill>
        <p:spPr>
          <a:xfrm>
            <a:off x="425450" y="1066800"/>
            <a:ext cx="8253412" cy="4457700"/>
          </a:xfrm>
          <a:prstGeom prst="rect">
            <a:avLst/>
          </a:prstGeom>
          <a:noFill/>
          <a:ln>
            <a:noFill/>
          </a:ln>
        </p:spPr>
      </p:pic>
      <p:pic>
        <p:nvPicPr>
          <p:cNvPr id="399" name="Google Shape;399;p52"/>
          <p:cNvPicPr preferRelativeResize="0"/>
          <p:nvPr/>
        </p:nvPicPr>
        <p:blipFill rotWithShape="1">
          <a:blip r:embed="rId4">
            <a:alphaModFix/>
          </a:blip>
          <a:srcRect b="0" l="0" r="0" t="0"/>
          <a:stretch/>
        </p:blipFill>
        <p:spPr>
          <a:xfrm>
            <a:off x="609600" y="3987800"/>
            <a:ext cx="1524000" cy="14811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05" name="Google Shape;405;p5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06" name="Google Shape;406;p53"/>
          <p:cNvPicPr preferRelativeResize="0"/>
          <p:nvPr/>
        </p:nvPicPr>
        <p:blipFill rotWithShape="1">
          <a:blip r:embed="rId3">
            <a:alphaModFix/>
          </a:blip>
          <a:srcRect b="0" l="0" r="0" t="0"/>
          <a:stretch/>
        </p:blipFill>
        <p:spPr>
          <a:xfrm>
            <a:off x="1014412" y="1371600"/>
            <a:ext cx="7115175" cy="4114800"/>
          </a:xfrm>
          <a:prstGeom prst="rect">
            <a:avLst/>
          </a:prstGeom>
          <a:noFill/>
          <a:ln>
            <a:noFill/>
          </a:ln>
        </p:spPr>
      </p:pic>
      <p:pic>
        <p:nvPicPr>
          <p:cNvPr id="407" name="Google Shape;407;p53"/>
          <p:cNvPicPr preferRelativeResize="0"/>
          <p:nvPr/>
        </p:nvPicPr>
        <p:blipFill rotWithShape="1">
          <a:blip r:embed="rId4">
            <a:alphaModFix/>
          </a:blip>
          <a:srcRect b="0" l="0" r="0" t="0"/>
          <a:stretch/>
        </p:blipFill>
        <p:spPr>
          <a:xfrm>
            <a:off x="1014412" y="3921125"/>
            <a:ext cx="1485900" cy="14954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413" name="Google Shape;413;p5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14" name="Google Shape;414;p54"/>
          <p:cNvPicPr preferRelativeResize="0"/>
          <p:nvPr/>
        </p:nvPicPr>
        <p:blipFill rotWithShape="1">
          <a:blip r:embed="rId3">
            <a:alphaModFix/>
          </a:blip>
          <a:srcRect b="0" l="0" r="0" t="0"/>
          <a:stretch/>
        </p:blipFill>
        <p:spPr>
          <a:xfrm>
            <a:off x="990600" y="1404937"/>
            <a:ext cx="7162800" cy="4048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Cases : Title</a:t>
            </a:r>
            <a:endParaRPr/>
          </a:p>
        </p:txBody>
      </p:sp>
      <p:sp>
        <p:nvSpPr>
          <p:cNvPr id="420" name="Google Shape;420;p55"/>
          <p:cNvSpPr txBox="1"/>
          <p:nvPr>
            <p:ph idx="1" type="body"/>
          </p:nvPr>
        </p:nvSpPr>
        <p:spPr>
          <a:xfrm>
            <a:off x="457200" y="1476375"/>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600"/>
              <a:buFont typeface="Arial"/>
              <a:buChar char="•"/>
            </a:pPr>
            <a:r>
              <a:rPr b="1" i="0" lang="en-US" sz="3600" u="none">
                <a:solidFill>
                  <a:schemeClr val="dk1"/>
                </a:solidFill>
                <a:latin typeface="Calibri"/>
                <a:ea typeface="Calibri"/>
                <a:cs typeface="Calibri"/>
                <a:sym typeface="Calibri"/>
              </a:rPr>
              <a:t>Short Phrase, active verb</a:t>
            </a:r>
            <a:endParaRPr/>
          </a:p>
        </p:txBody>
      </p:sp>
      <p:sp>
        <p:nvSpPr>
          <p:cNvPr id="421" name="Google Shape;421;p55"/>
          <p:cNvSpPr txBox="1"/>
          <p:nvPr/>
        </p:nvSpPr>
        <p:spPr>
          <a:xfrm>
            <a:off x="1933575" y="2616200"/>
            <a:ext cx="4446587" cy="5857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Register new member</a:t>
            </a:r>
            <a:endParaRPr/>
          </a:p>
        </p:txBody>
      </p:sp>
      <p:sp>
        <p:nvSpPr>
          <p:cNvPr id="422" name="Google Shape;422;p55"/>
          <p:cNvSpPr txBox="1"/>
          <p:nvPr/>
        </p:nvSpPr>
        <p:spPr>
          <a:xfrm>
            <a:off x="2325687" y="3508375"/>
            <a:ext cx="3030537"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Transfer funds</a:t>
            </a:r>
            <a:endParaRPr/>
          </a:p>
        </p:txBody>
      </p:sp>
      <p:sp>
        <p:nvSpPr>
          <p:cNvPr id="423" name="Google Shape;423;p55"/>
          <p:cNvSpPr txBox="1"/>
          <p:nvPr/>
        </p:nvSpPr>
        <p:spPr>
          <a:xfrm>
            <a:off x="2236787" y="4352925"/>
            <a:ext cx="3214687"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Purchase items</a:t>
            </a:r>
            <a:endParaRPr/>
          </a:p>
        </p:txBody>
      </p:sp>
      <p:sp>
        <p:nvSpPr>
          <p:cNvPr id="424" name="Google Shape;424;p55"/>
          <p:cNvSpPr txBox="1"/>
          <p:nvPr/>
        </p:nvSpPr>
        <p:spPr>
          <a:xfrm>
            <a:off x="1871662" y="5283200"/>
            <a:ext cx="4395787"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Collect late payments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Cases : Actor</a:t>
            </a:r>
            <a:endParaRPr/>
          </a:p>
        </p:txBody>
      </p:sp>
      <p:sp>
        <p:nvSpPr>
          <p:cNvPr id="430" name="Google Shape;430;p56"/>
          <p:cNvSpPr txBox="1"/>
          <p:nvPr>
            <p:ph idx="1" type="body"/>
          </p:nvPr>
        </p:nvSpPr>
        <p:spPr>
          <a:xfrm>
            <a:off x="457200" y="1219200"/>
            <a:ext cx="8229600" cy="52863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Represent roles that humans, hardware devices, or external systems play while interacting with a given system</a:t>
            </a:r>
            <a:endParaRPr/>
          </a:p>
        </p:txBody>
      </p:sp>
      <p:sp>
        <p:nvSpPr>
          <p:cNvPr id="431" name="Google Shape;431;p56"/>
          <p:cNvSpPr txBox="1"/>
          <p:nvPr/>
        </p:nvSpPr>
        <p:spPr>
          <a:xfrm>
            <a:off x="2941637" y="2159000"/>
            <a:ext cx="1096962"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User</a:t>
            </a:r>
            <a:endParaRPr/>
          </a:p>
        </p:txBody>
      </p:sp>
      <p:sp>
        <p:nvSpPr>
          <p:cNvPr id="432" name="Google Shape;432;p56"/>
          <p:cNvSpPr txBox="1"/>
          <p:nvPr/>
        </p:nvSpPr>
        <p:spPr>
          <a:xfrm>
            <a:off x="2609850" y="2743200"/>
            <a:ext cx="2098675"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Customer</a:t>
            </a:r>
            <a:endParaRPr/>
          </a:p>
        </p:txBody>
      </p:sp>
      <p:sp>
        <p:nvSpPr>
          <p:cNvPr id="433" name="Google Shape;433;p56"/>
          <p:cNvSpPr txBox="1"/>
          <p:nvPr/>
        </p:nvSpPr>
        <p:spPr>
          <a:xfrm>
            <a:off x="2647950" y="3587750"/>
            <a:ext cx="1757362"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Member</a:t>
            </a:r>
            <a:endParaRPr/>
          </a:p>
        </p:txBody>
      </p:sp>
      <p:sp>
        <p:nvSpPr>
          <p:cNvPr id="434" name="Google Shape;434;p56"/>
          <p:cNvSpPr txBox="1"/>
          <p:nvPr/>
        </p:nvSpPr>
        <p:spPr>
          <a:xfrm>
            <a:off x="2155825" y="4518025"/>
            <a:ext cx="2873375"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Administrator</a:t>
            </a:r>
            <a:endParaRPr/>
          </a:p>
        </p:txBody>
      </p:sp>
      <p:sp>
        <p:nvSpPr>
          <p:cNvPr id="435" name="Google Shape;435;p56"/>
          <p:cNvSpPr txBox="1"/>
          <p:nvPr/>
        </p:nvSpPr>
        <p:spPr>
          <a:xfrm>
            <a:off x="2195512" y="5448300"/>
            <a:ext cx="2795587"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95959"/>
              </a:buClr>
              <a:buSzPts val="3200"/>
              <a:buFont typeface="Arial"/>
              <a:buNone/>
            </a:pPr>
            <a:r>
              <a:rPr b="1" i="0" lang="en-US" sz="3200" u="none">
                <a:solidFill>
                  <a:srgbClr val="595959"/>
                </a:solidFill>
                <a:latin typeface="Arial"/>
                <a:ea typeface="Arial"/>
                <a:cs typeface="Arial"/>
                <a:sym typeface="Arial"/>
              </a:rPr>
              <a:t>ATM Machine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Cases: Scenario as </a:t>
            </a:r>
            <a:r>
              <a:rPr b="1" i="0" lang="en-US" sz="4400" u="none">
                <a:solidFill>
                  <a:schemeClr val="dk2"/>
                </a:solidFill>
                <a:latin typeface="Calibri"/>
                <a:ea typeface="Calibri"/>
                <a:cs typeface="Calibri"/>
                <a:sym typeface="Calibri"/>
              </a:rPr>
              <a:t>paragraph</a:t>
            </a:r>
            <a:endParaRPr/>
          </a:p>
        </p:txBody>
      </p:sp>
      <p:sp>
        <p:nvSpPr>
          <p:cNvPr id="441" name="Google Shape;441;p57"/>
          <p:cNvSpPr txBox="1"/>
          <p:nvPr>
            <p:ph idx="1" type="body"/>
          </p:nvPr>
        </p:nvSpPr>
        <p:spPr>
          <a:xfrm>
            <a:off x="381000" y="1447800"/>
            <a:ext cx="8305800" cy="4876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Title:</a:t>
            </a:r>
            <a:r>
              <a:rPr b="0" i="0" lang="en-US" sz="3200" u="none">
                <a:solidFill>
                  <a:schemeClr val="dk1"/>
                </a:solidFill>
                <a:latin typeface="Calibri"/>
                <a:ea typeface="Calibri"/>
                <a:cs typeface="Calibri"/>
                <a:sym typeface="Calibri"/>
              </a:rPr>
              <a:t>  Purchase Items</a:t>
            </a:r>
            <a:endParaRPr/>
          </a:p>
          <a:p>
            <a:pPr indent="-342900" lvl="0" marL="342900" marR="0" rtl="0" algn="just">
              <a:lnSpc>
                <a:spcPct val="100000"/>
              </a:lnSpc>
              <a:spcBef>
                <a:spcPts val="64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Actor:</a:t>
            </a:r>
            <a:r>
              <a:rPr b="0" i="0" lang="en-US" sz="3200" u="none">
                <a:solidFill>
                  <a:schemeClr val="dk1"/>
                </a:solidFill>
                <a:latin typeface="Calibri"/>
                <a:ea typeface="Calibri"/>
                <a:cs typeface="Calibri"/>
                <a:sym typeface="Calibri"/>
              </a:rPr>
              <a:t>  Customer</a:t>
            </a:r>
            <a:endParaRPr/>
          </a:p>
          <a:p>
            <a:pPr indent="-342900" lvl="0" marL="342900" marR="0" rtl="0" algn="just">
              <a:lnSpc>
                <a:spcPct val="100000"/>
              </a:lnSpc>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None/>
            </a:pPr>
            <a:r>
              <a:rPr b="1" i="0" lang="en-US" sz="3200" u="none">
                <a:solidFill>
                  <a:schemeClr val="dk1"/>
                </a:solidFill>
                <a:latin typeface="Calibri"/>
                <a:ea typeface="Calibri"/>
                <a:cs typeface="Calibri"/>
                <a:sym typeface="Calibri"/>
              </a:rPr>
              <a:t>Scenario: </a:t>
            </a:r>
            <a:r>
              <a:rPr b="0" i="0" lang="en-US" sz="2800" u="none">
                <a:solidFill>
                  <a:schemeClr val="dk1"/>
                </a:solidFill>
                <a:latin typeface="Calibri"/>
                <a:ea typeface="Calibri"/>
                <a:cs typeface="Calibri"/>
                <a:sym typeface="Calibri"/>
              </a:rPr>
              <a:t>Customer reviews items in shopping  cart. Customer provides payment and shipping information. System validates payment information and responds with confirmation of order and provides order number that Customer can use to check on order status. System will send Customer a confirmation of order details and tracking number in an email.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457200" y="161925"/>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Cases: Scenario as </a:t>
            </a:r>
            <a:r>
              <a:rPr b="1" i="0" lang="en-US" sz="4400" u="none">
                <a:solidFill>
                  <a:schemeClr val="dk2"/>
                </a:solidFill>
                <a:latin typeface="Calibri"/>
                <a:ea typeface="Calibri"/>
                <a:cs typeface="Calibri"/>
                <a:sym typeface="Calibri"/>
              </a:rPr>
              <a:t>Steps</a:t>
            </a:r>
            <a:endParaRPr/>
          </a:p>
        </p:txBody>
      </p:sp>
      <p:sp>
        <p:nvSpPr>
          <p:cNvPr id="447" name="Google Shape;447;p58"/>
          <p:cNvSpPr txBox="1"/>
          <p:nvPr>
            <p:ph idx="1" type="body"/>
          </p:nvPr>
        </p:nvSpPr>
        <p:spPr>
          <a:xfrm>
            <a:off x="381000" y="857250"/>
            <a:ext cx="8305800" cy="540702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Title:</a:t>
            </a:r>
            <a:r>
              <a:rPr b="0" i="0" lang="en-US" sz="2800" u="none">
                <a:solidFill>
                  <a:schemeClr val="dk1"/>
                </a:solidFill>
                <a:latin typeface="Calibri"/>
                <a:ea typeface="Calibri"/>
                <a:cs typeface="Calibri"/>
                <a:sym typeface="Calibri"/>
              </a:rPr>
              <a:t>  Purchase Items</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Actor:</a:t>
            </a:r>
            <a:r>
              <a:rPr b="0" i="0" lang="en-US" sz="2800" u="none">
                <a:solidFill>
                  <a:schemeClr val="dk1"/>
                </a:solidFill>
                <a:latin typeface="Calibri"/>
                <a:ea typeface="Calibri"/>
                <a:cs typeface="Calibri"/>
                <a:sym typeface="Calibri"/>
              </a:rPr>
              <a:t>  Customer</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Scenario: </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Customer chooses to enter the checkout process.</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Customer is shown a conformation page for their order, allowing them to change quantities, remove items, or cancel.</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Customer enters his/her shipping address.</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System validates the customer address.</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Customer selects a payment method.</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System validates the payment details</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System create an order number that can be used for tracking</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System displays a confirmation  screen to the customer</a:t>
            </a:r>
            <a:endParaRPr/>
          </a:p>
          <a:p>
            <a:pPr indent="-342900" lvl="0" marL="342900" marR="0" rtl="0" algn="just">
              <a:lnSpc>
                <a:spcPct val="100000"/>
              </a:lnSpc>
              <a:spcBef>
                <a:spcPts val="48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Email is sent to the customer with order details.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9"/>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Use Cases: Scenario </a:t>
            </a:r>
            <a:r>
              <a:rPr b="1" i="0" lang="en-US" sz="4000" u="none">
                <a:solidFill>
                  <a:schemeClr val="dk2"/>
                </a:solidFill>
                <a:latin typeface="Calibri"/>
                <a:ea typeface="Calibri"/>
                <a:cs typeface="Calibri"/>
                <a:sym typeface="Calibri"/>
              </a:rPr>
              <a:t>Additional Details</a:t>
            </a:r>
            <a:endParaRPr/>
          </a:p>
        </p:txBody>
      </p:sp>
      <p:sp>
        <p:nvSpPr>
          <p:cNvPr id="453" name="Google Shape;453;p59"/>
          <p:cNvSpPr txBox="1"/>
          <p:nvPr>
            <p:ph idx="1" type="body"/>
          </p:nvPr>
        </p:nvSpPr>
        <p:spPr>
          <a:xfrm>
            <a:off x="304800" y="1219200"/>
            <a:ext cx="85344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Title:</a:t>
            </a:r>
            <a:r>
              <a:rPr b="0" i="0" lang="en-US" sz="2800" u="none">
                <a:solidFill>
                  <a:schemeClr val="dk1"/>
                </a:solidFill>
                <a:latin typeface="Calibri"/>
                <a:ea typeface="Calibri"/>
                <a:cs typeface="Calibri"/>
                <a:sym typeface="Calibri"/>
              </a:rPr>
              <a:t>  Purchase Items</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Actor:</a:t>
            </a:r>
            <a:r>
              <a:rPr b="0" i="0" lang="en-US" sz="2800" u="none">
                <a:solidFill>
                  <a:schemeClr val="dk1"/>
                </a:solidFill>
                <a:latin typeface="Calibri"/>
                <a:ea typeface="Calibri"/>
                <a:cs typeface="Calibri"/>
                <a:sym typeface="Calibri"/>
              </a:rPr>
              <a:t>  Customer</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Scenario: </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Scope:</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Level:</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Extensions: </a:t>
            </a:r>
            <a:r>
              <a:rPr b="0" i="0" lang="en-US" sz="2800" u="none">
                <a:solidFill>
                  <a:schemeClr val="dk1"/>
                </a:solidFill>
                <a:latin typeface="Calibri"/>
                <a:ea typeface="Calibri"/>
                <a:cs typeface="Calibri"/>
                <a:sym typeface="Calibri"/>
              </a:rPr>
              <a:t>Describe steps for out-of-stock situations</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Extensions: </a:t>
            </a:r>
            <a:r>
              <a:rPr b="0" i="0" lang="en-US" sz="2800" u="none">
                <a:solidFill>
                  <a:schemeClr val="dk1"/>
                </a:solidFill>
                <a:latin typeface="Calibri"/>
                <a:ea typeface="Calibri"/>
                <a:cs typeface="Calibri"/>
                <a:sym typeface="Calibri"/>
              </a:rPr>
              <a:t>Describe steps for order never finalized</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Preconditions: </a:t>
            </a:r>
            <a:r>
              <a:rPr b="0" i="0" lang="en-US" sz="2800" u="none">
                <a:solidFill>
                  <a:schemeClr val="dk1"/>
                </a:solidFill>
                <a:latin typeface="Calibri"/>
                <a:ea typeface="Calibri"/>
                <a:cs typeface="Calibri"/>
                <a:sym typeface="Calibri"/>
              </a:rPr>
              <a:t>Customer has added at least </a:t>
            </a:r>
            <a:r>
              <a:rPr b="0" i="0" lang="en-US" sz="2800" u="none">
                <a:solidFill>
                  <a:srgbClr val="FF0000"/>
                </a:solidFill>
                <a:latin typeface="Calibri"/>
                <a:ea typeface="Calibri"/>
                <a:cs typeface="Calibri"/>
                <a:sym typeface="Calibri"/>
              </a:rPr>
              <a:t>1</a:t>
            </a:r>
            <a:r>
              <a:rPr b="0" i="0" lang="en-US" sz="2800" u="none">
                <a:solidFill>
                  <a:schemeClr val="dk1"/>
                </a:solidFill>
                <a:latin typeface="Calibri"/>
                <a:ea typeface="Calibri"/>
                <a:cs typeface="Calibri"/>
                <a:sym typeface="Calibri"/>
              </a:rPr>
              <a:t> item to the shopping cart</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Postconditions</a:t>
            </a:r>
            <a:r>
              <a:rPr b="0" i="0" lang="en-US" sz="2800" u="none">
                <a:solidFill>
                  <a:schemeClr val="dk1"/>
                </a:solidFill>
                <a:latin typeface="Calibri"/>
                <a:ea typeface="Calibri"/>
                <a:cs typeface="Calibri"/>
                <a:sym typeface="Calibri"/>
              </a:rPr>
              <a:t>:</a:t>
            </a:r>
            <a:endParaRPr/>
          </a:p>
          <a:p>
            <a:pPr indent="-342900" lvl="0" marL="342900" marR="0" rtl="0" algn="just">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Stakeholders: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 of Use Cases</a:t>
            </a:r>
            <a:endParaRPr/>
          </a:p>
        </p:txBody>
      </p:sp>
      <p:sp>
        <p:nvSpPr>
          <p:cNvPr id="459" name="Google Shape;459;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60" name="Google Shape;460;p60"/>
          <p:cNvPicPr preferRelativeResize="0"/>
          <p:nvPr/>
        </p:nvPicPr>
        <p:blipFill rotWithShape="1">
          <a:blip r:embed="rId3">
            <a:alphaModFix/>
          </a:blip>
          <a:srcRect b="0" l="0" r="0" t="0"/>
          <a:stretch/>
        </p:blipFill>
        <p:spPr>
          <a:xfrm>
            <a:off x="381000" y="1295400"/>
            <a:ext cx="8382000" cy="5257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1"/>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Example of Use Cases</a:t>
            </a:r>
            <a:endParaRPr/>
          </a:p>
        </p:txBody>
      </p:sp>
      <p:sp>
        <p:nvSpPr>
          <p:cNvPr id="466" name="Google Shape;466;p6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467" name="Google Shape;467;p61"/>
          <p:cNvPicPr preferRelativeResize="0"/>
          <p:nvPr/>
        </p:nvPicPr>
        <p:blipFill rotWithShape="1">
          <a:blip r:embed="rId3">
            <a:alphaModFix/>
          </a:blip>
          <a:srcRect b="0" l="0" r="0" t="0"/>
          <a:stretch/>
        </p:blipFill>
        <p:spPr>
          <a:xfrm>
            <a:off x="304800" y="1295400"/>
            <a:ext cx="8686800" cy="525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Object-oriented analysis and design</a:t>
            </a:r>
            <a:endParaRPr/>
          </a:p>
        </p:txBody>
      </p:sp>
      <p:sp>
        <p:nvSpPr>
          <p:cNvPr id="123" name="Google Shape;123;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Object-oriented analysis</a:t>
            </a:r>
            <a:r>
              <a:rPr b="0" i="0" lang="en-US" sz="3200" u="none" cap="none" strike="noStrike">
                <a:solidFill>
                  <a:schemeClr val="dk1"/>
                </a:solidFill>
                <a:latin typeface="Calibri"/>
                <a:ea typeface="Calibri"/>
                <a:cs typeface="Calibri"/>
                <a:sym typeface="Calibri"/>
              </a:rPr>
              <a:t> emphasizes on </a:t>
            </a:r>
            <a:r>
              <a:rPr b="1" i="0" lang="en-US" sz="3200" u="sng" cap="none" strike="noStrike">
                <a:solidFill>
                  <a:schemeClr val="dk1"/>
                </a:solidFill>
                <a:latin typeface="Calibri"/>
                <a:ea typeface="Calibri"/>
                <a:cs typeface="Calibri"/>
                <a:sym typeface="Calibri"/>
              </a:rPr>
              <a:t>finding and describing </a:t>
            </a:r>
            <a:r>
              <a:rPr b="0" i="0" lang="en-US" sz="3200" u="none" cap="none" strike="noStrike">
                <a:solidFill>
                  <a:schemeClr val="dk1"/>
                </a:solidFill>
                <a:latin typeface="Calibri"/>
                <a:ea typeface="Calibri"/>
                <a:cs typeface="Calibri"/>
                <a:sym typeface="Calibri"/>
              </a:rPr>
              <a:t>the objects or concepts in the problem domain.</a:t>
            </a:r>
            <a:endParaRPr/>
          </a:p>
          <a:p>
            <a:pPr indent="-342900" lvl="0" marL="342900" marR="0" rtl="0" algn="just">
              <a:lnSpc>
                <a:spcPct val="100000"/>
              </a:lnSpc>
              <a:spcBef>
                <a:spcPts val="1800"/>
              </a:spcBef>
              <a:spcAft>
                <a:spcPts val="0"/>
              </a:spcAft>
              <a:buClr>
                <a:srgbClr val="FF0000"/>
              </a:buClr>
              <a:buSzPts val="3200"/>
              <a:buFont typeface="Arial"/>
              <a:buChar char="•"/>
            </a:pPr>
            <a:r>
              <a:rPr b="0" i="1" lang="en-US" sz="3200" u="none" cap="none" strike="noStrike">
                <a:solidFill>
                  <a:srgbClr val="FF0000"/>
                </a:solidFill>
                <a:latin typeface="Calibri"/>
                <a:ea typeface="Calibri"/>
                <a:cs typeface="Calibri"/>
                <a:sym typeface="Calibri"/>
              </a:rPr>
              <a:t>Object-oriented design</a:t>
            </a:r>
            <a:r>
              <a:rPr b="0" i="0" lang="en-US" sz="3200" u="none" cap="none" strike="noStrike">
                <a:solidFill>
                  <a:schemeClr val="dk1"/>
                </a:solidFill>
                <a:latin typeface="Calibri"/>
                <a:ea typeface="Calibri"/>
                <a:cs typeface="Calibri"/>
                <a:sym typeface="Calibri"/>
              </a:rPr>
              <a:t> emphasizes on </a:t>
            </a:r>
            <a:r>
              <a:rPr b="1" i="0" lang="en-US" sz="3200" u="sng" cap="none" strike="noStrike">
                <a:solidFill>
                  <a:schemeClr val="dk1"/>
                </a:solidFill>
                <a:latin typeface="Calibri"/>
                <a:ea typeface="Calibri"/>
                <a:cs typeface="Calibri"/>
                <a:sym typeface="Calibri"/>
              </a:rPr>
              <a:t>defining software objects </a:t>
            </a:r>
            <a:r>
              <a:rPr b="0" i="0" lang="en-US" sz="3200" u="none" cap="none" strike="noStrike">
                <a:solidFill>
                  <a:schemeClr val="dk1"/>
                </a:solidFill>
                <a:latin typeface="Calibri"/>
                <a:ea typeface="Calibri"/>
                <a:cs typeface="Calibri"/>
                <a:sym typeface="Calibri"/>
              </a:rPr>
              <a:t>and how they collaborate to fulfil the requirements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2"/>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Diagram</a:t>
            </a:r>
            <a:endParaRPr/>
          </a:p>
        </p:txBody>
      </p:sp>
      <p:sp>
        <p:nvSpPr>
          <p:cNvPr id="473" name="Google Shape;473;p62"/>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 Case diagram </a:t>
            </a:r>
            <a:r>
              <a:rPr b="0" i="0" lang="en-US" sz="3200" u="none">
                <a:solidFill>
                  <a:schemeClr val="dk2"/>
                </a:solidFill>
                <a:latin typeface="Calibri"/>
                <a:ea typeface="Calibri"/>
                <a:cs typeface="Calibri"/>
                <a:sym typeface="Calibri"/>
              </a:rPr>
              <a:t>shows a set of use cases and actors and their relationships</a:t>
            </a:r>
            <a:r>
              <a:rPr b="0" i="0" lang="en-US" sz="3200" u="none">
                <a:solidFill>
                  <a:schemeClr val="dk1"/>
                </a:solidFill>
                <a:latin typeface="Calibri"/>
                <a:ea typeface="Calibri"/>
                <a:cs typeface="Calibri"/>
                <a:sym typeface="Calibri"/>
              </a:rPr>
              <a:t>. </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use case diagram at its simplest is a </a:t>
            </a:r>
            <a:r>
              <a:rPr b="0" i="0" lang="en-US" sz="3200" u="none">
                <a:solidFill>
                  <a:schemeClr val="dk2"/>
                </a:solidFill>
                <a:latin typeface="Calibri"/>
                <a:ea typeface="Calibri"/>
                <a:cs typeface="Calibri"/>
                <a:sym typeface="Calibri"/>
              </a:rPr>
              <a:t>representation of a user's interaction with the system</a:t>
            </a:r>
            <a:r>
              <a:rPr b="0" i="0" lang="en-US" sz="3200" u="none">
                <a:solidFill>
                  <a:schemeClr val="dk1"/>
                </a:solidFill>
                <a:latin typeface="Calibri"/>
                <a:ea typeface="Calibri"/>
                <a:cs typeface="Calibri"/>
                <a:sym typeface="Calibri"/>
              </a:rPr>
              <a:t> and depicting the </a:t>
            </a:r>
            <a:r>
              <a:rPr b="0" i="0" lang="en-US" sz="3200" u="none">
                <a:solidFill>
                  <a:schemeClr val="dk2"/>
                </a:solidFill>
                <a:latin typeface="Calibri"/>
                <a:ea typeface="Calibri"/>
                <a:cs typeface="Calibri"/>
                <a:sym typeface="Calibri"/>
              </a:rPr>
              <a:t>specifications of a use case</a:t>
            </a:r>
            <a:r>
              <a:rPr b="0" i="0" lang="en-US" sz="3200" u="none">
                <a:solidFill>
                  <a:schemeClr val="dk1"/>
                </a:solidFill>
                <a:latin typeface="Calibri"/>
                <a:ea typeface="Calibri"/>
                <a:cs typeface="Calibri"/>
                <a:sym typeface="Calibri"/>
              </a:rPr>
              <a:t>.</a:t>
            </a:r>
            <a:endParaRPr/>
          </a:p>
          <a:p>
            <a:pPr indent="-342900" lvl="0" marL="342900" marR="0" rtl="0" algn="just">
              <a:lnSpc>
                <a:spcPct val="100000"/>
              </a:lnSpc>
              <a:spcBef>
                <a:spcPts val="18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These diagrams are important in organizing and modeling the behaviors of a system.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3"/>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Diagram</a:t>
            </a:r>
            <a:endParaRPr/>
          </a:p>
        </p:txBody>
      </p:sp>
      <p:sp>
        <p:nvSpPr>
          <p:cNvPr id="479" name="Google Shape;479;p63"/>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Use Case Diagrams have only 4 major elements: </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2"/>
                </a:solidFill>
                <a:latin typeface="Calibri"/>
                <a:ea typeface="Calibri"/>
                <a:cs typeface="Calibri"/>
                <a:sym typeface="Calibri"/>
              </a:rPr>
              <a:t>actors</a:t>
            </a:r>
            <a:r>
              <a:rPr b="0" i="0" lang="en-US" sz="2800" u="none" cap="none" strike="noStrike">
                <a:solidFill>
                  <a:schemeClr val="dk1"/>
                </a:solidFill>
                <a:latin typeface="Calibri"/>
                <a:ea typeface="Calibri"/>
                <a:cs typeface="Calibri"/>
                <a:sym typeface="Calibri"/>
              </a:rPr>
              <a:t> that the system you are describing interacts with, </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2"/>
                </a:solidFill>
                <a:latin typeface="Calibri"/>
                <a:ea typeface="Calibri"/>
                <a:cs typeface="Calibri"/>
                <a:sym typeface="Calibri"/>
              </a:rPr>
              <a:t>system</a:t>
            </a:r>
            <a:r>
              <a:rPr b="0" i="0" lang="en-US" sz="2800" u="none" cap="none" strike="noStrike">
                <a:solidFill>
                  <a:schemeClr val="dk2"/>
                </a:solidFill>
                <a:latin typeface="Calibri"/>
                <a:ea typeface="Calibri"/>
                <a:cs typeface="Calibri"/>
                <a:sym typeface="Calibri"/>
              </a:rPr>
              <a:t> </a:t>
            </a:r>
            <a:r>
              <a:rPr b="1" i="0" lang="en-US" sz="2800" u="none" cap="none" strike="noStrike">
                <a:solidFill>
                  <a:schemeClr val="dk2"/>
                </a:solidFill>
                <a:latin typeface="Calibri"/>
                <a:ea typeface="Calibri"/>
                <a:cs typeface="Calibri"/>
                <a:sym typeface="Calibri"/>
              </a:rPr>
              <a:t>boundary</a:t>
            </a:r>
            <a:r>
              <a:rPr b="0" i="0" lang="en-US" sz="2800" u="none" cap="none" strike="noStrike">
                <a:solidFill>
                  <a:schemeClr val="dk1"/>
                </a:solidFill>
                <a:latin typeface="Calibri"/>
                <a:ea typeface="Calibri"/>
                <a:cs typeface="Calibri"/>
                <a:sym typeface="Calibri"/>
              </a:rPr>
              <a:t> itself, Identify an implicit separation between actors (external to the system) and use cases (internal to the system) </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2"/>
                </a:solidFill>
                <a:latin typeface="Calibri"/>
                <a:ea typeface="Calibri"/>
                <a:cs typeface="Calibri"/>
                <a:sym typeface="Calibri"/>
              </a:rPr>
              <a:t>use cases</a:t>
            </a:r>
            <a:r>
              <a:rPr b="0" i="0" lang="en-US" sz="2800" u="none" cap="none" strike="noStrike">
                <a:solidFill>
                  <a:schemeClr val="dk1"/>
                </a:solidFill>
                <a:latin typeface="Calibri"/>
                <a:ea typeface="Calibri"/>
                <a:cs typeface="Calibri"/>
                <a:sym typeface="Calibri"/>
              </a:rPr>
              <a:t>, or services, that the system knows how to perform, and </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1" i="0" lang="en-US" sz="2800" u="none" cap="none" strike="noStrike">
                <a:solidFill>
                  <a:schemeClr val="dk2"/>
                </a:solidFill>
                <a:latin typeface="Calibri"/>
                <a:ea typeface="Calibri"/>
                <a:cs typeface="Calibri"/>
                <a:sym typeface="Calibri"/>
              </a:rPr>
              <a:t>lines</a:t>
            </a:r>
            <a:r>
              <a:rPr b="0" i="0" lang="en-US" sz="2800" u="none" cap="none" strike="noStrike">
                <a:solidFill>
                  <a:schemeClr val="dk1"/>
                </a:solidFill>
                <a:latin typeface="Calibri"/>
                <a:ea typeface="Calibri"/>
                <a:cs typeface="Calibri"/>
                <a:sym typeface="Calibri"/>
              </a:rPr>
              <a:t> that represent </a:t>
            </a:r>
            <a:r>
              <a:rPr b="1" i="0" lang="en-US" sz="2800" u="none" cap="none" strike="noStrike">
                <a:solidFill>
                  <a:srgbClr val="FF0000"/>
                </a:solidFill>
                <a:latin typeface="Calibri"/>
                <a:ea typeface="Calibri"/>
                <a:cs typeface="Calibri"/>
                <a:sym typeface="Calibri"/>
              </a:rPr>
              <a:t>relationships</a:t>
            </a:r>
            <a:r>
              <a:rPr b="0" i="0" lang="en-US" sz="2800" u="none" cap="none" strike="noStrike">
                <a:solidFill>
                  <a:schemeClr val="dk1"/>
                </a:solidFill>
                <a:latin typeface="Calibri"/>
                <a:ea typeface="Calibri"/>
                <a:cs typeface="Calibri"/>
                <a:sym typeface="Calibri"/>
              </a:rPr>
              <a:t> between these elements.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4"/>
          <p:cNvSpPr txBox="1"/>
          <p:nvPr>
            <p:ph type="title"/>
          </p:nvPr>
        </p:nvSpPr>
        <p:spPr>
          <a:xfrm>
            <a:off x="457200" y="231775"/>
            <a:ext cx="8229600" cy="6826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Diagram</a:t>
            </a:r>
            <a:endParaRPr/>
          </a:p>
        </p:txBody>
      </p:sp>
      <p:sp>
        <p:nvSpPr>
          <p:cNvPr id="485" name="Google Shape;485;p64"/>
          <p:cNvSpPr txBox="1"/>
          <p:nvPr>
            <p:ph idx="1" type="body"/>
          </p:nvPr>
        </p:nvSpPr>
        <p:spPr>
          <a:xfrm>
            <a:off x="457200" y="1292225"/>
            <a:ext cx="8229600" cy="5059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Actor</a:t>
            </a:r>
            <a:r>
              <a:rPr b="0" i="0" lang="en-US" sz="3200" u="none">
                <a:solidFill>
                  <a:schemeClr val="dk1"/>
                </a:solidFill>
                <a:latin typeface="Calibri"/>
                <a:ea typeface="Calibri"/>
                <a:cs typeface="Calibri"/>
                <a:sym typeface="Calibri"/>
              </a:rPr>
              <a:t> is represented by a labeled stick figure, or a class rectangle.</a:t>
            </a:r>
            <a:endParaRPr/>
          </a:p>
          <a:p>
            <a:pPr indent="-139700" lvl="0" marL="342900" marR="0" rtl="0" algn="just">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just">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just">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215900" lvl="0" marL="342900" marR="0" rtl="0" algn="just">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2"/>
              </a:buClr>
              <a:buSzPts val="3200"/>
              <a:buFont typeface="Arial"/>
              <a:buChar char="•"/>
            </a:pPr>
            <a:r>
              <a:rPr b="0" i="0" lang="en-US" sz="3200" u="none">
                <a:solidFill>
                  <a:schemeClr val="dk2"/>
                </a:solidFill>
                <a:latin typeface="Calibri"/>
                <a:ea typeface="Calibri"/>
                <a:cs typeface="Calibri"/>
                <a:sym typeface="Calibri"/>
              </a:rPr>
              <a:t>Use cases</a:t>
            </a:r>
            <a:r>
              <a:rPr b="0" i="0" lang="en-US" sz="3200" u="none">
                <a:solidFill>
                  <a:schemeClr val="dk1"/>
                </a:solidFill>
                <a:latin typeface="Calibri"/>
                <a:ea typeface="Calibri"/>
                <a:cs typeface="Calibri"/>
                <a:sym typeface="Calibri"/>
              </a:rPr>
              <a:t> are represented by a labeled ellipse.</a:t>
            </a:r>
            <a:endParaRPr/>
          </a:p>
        </p:txBody>
      </p:sp>
      <p:pic>
        <p:nvPicPr>
          <p:cNvPr id="486" name="Google Shape;486;p64"/>
          <p:cNvPicPr preferRelativeResize="0"/>
          <p:nvPr/>
        </p:nvPicPr>
        <p:blipFill rotWithShape="1">
          <a:blip r:embed="rId3">
            <a:alphaModFix/>
          </a:blip>
          <a:srcRect b="0" l="0" r="0" t="0"/>
          <a:stretch/>
        </p:blipFill>
        <p:spPr>
          <a:xfrm>
            <a:off x="1066800" y="2416175"/>
            <a:ext cx="6324600" cy="1828800"/>
          </a:xfrm>
          <a:prstGeom prst="rect">
            <a:avLst/>
          </a:prstGeom>
          <a:noFill/>
          <a:ln>
            <a:noFill/>
          </a:ln>
        </p:spPr>
      </p:pic>
      <p:pic>
        <p:nvPicPr>
          <p:cNvPr id="487" name="Google Shape;487;p64"/>
          <p:cNvPicPr preferRelativeResize="0"/>
          <p:nvPr/>
        </p:nvPicPr>
        <p:blipFill rotWithShape="1">
          <a:blip r:embed="rId4">
            <a:alphaModFix/>
          </a:blip>
          <a:srcRect b="0" l="0" r="0" t="0"/>
          <a:stretch/>
        </p:blipFill>
        <p:spPr>
          <a:xfrm>
            <a:off x="3422650" y="5075237"/>
            <a:ext cx="2590800" cy="1374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Diagram</a:t>
            </a:r>
            <a:endParaRPr/>
          </a:p>
        </p:txBody>
      </p:sp>
      <p:sp>
        <p:nvSpPr>
          <p:cNvPr id="493" name="Google Shape;493;p65"/>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A typical UML Use Case Diagram will be composed of many diagrams and sub-diagrams, and should contain use case ovals, one for each </a:t>
            </a:r>
            <a:r>
              <a:rPr b="1" i="0" lang="en-US" sz="3000" u="none">
                <a:solidFill>
                  <a:schemeClr val="dk1"/>
                </a:solidFill>
                <a:latin typeface="Calibri"/>
                <a:ea typeface="Calibri"/>
                <a:cs typeface="Calibri"/>
                <a:sym typeface="Calibri"/>
              </a:rPr>
              <a:t>top-level</a:t>
            </a:r>
            <a:r>
              <a:rPr b="0" i="0" lang="en-US" sz="3000" u="none">
                <a:solidFill>
                  <a:schemeClr val="dk1"/>
                </a:solidFill>
                <a:latin typeface="Calibri"/>
                <a:ea typeface="Calibri"/>
                <a:cs typeface="Calibri"/>
                <a:sym typeface="Calibri"/>
              </a:rPr>
              <a:t> service that the system provides to its actors. Any kind of internal behavior that the system may have that is only used by other parts of the system should </a:t>
            </a:r>
            <a:r>
              <a:rPr b="1" i="0" lang="en-US" sz="3000" u="none">
                <a:solidFill>
                  <a:schemeClr val="dk1"/>
                </a:solidFill>
                <a:latin typeface="Calibri"/>
                <a:ea typeface="Calibri"/>
                <a:cs typeface="Calibri"/>
                <a:sym typeface="Calibri"/>
              </a:rPr>
              <a:t>not</a:t>
            </a:r>
            <a:r>
              <a:rPr b="0" i="0" lang="en-US" sz="3000" u="none">
                <a:solidFill>
                  <a:schemeClr val="dk1"/>
                </a:solidFill>
                <a:latin typeface="Calibri"/>
                <a:ea typeface="Calibri"/>
                <a:cs typeface="Calibri"/>
                <a:sym typeface="Calibri"/>
              </a:rPr>
              <a:t> appear in the system boundary.</a:t>
            </a:r>
            <a:endParaRPr/>
          </a:p>
          <a:p>
            <a:pPr indent="-342900" lvl="0" marL="342900" marR="0" rtl="0" algn="just">
              <a:lnSpc>
                <a:spcPct val="100000"/>
              </a:lnSpc>
              <a:spcBef>
                <a:spcPts val="1800"/>
              </a:spcBef>
              <a:spcAft>
                <a:spcPts val="0"/>
              </a:spcAft>
              <a:buClr>
                <a:schemeClr val="dk1"/>
              </a:buClr>
              <a:buSzPts val="3000"/>
              <a:buFont typeface="Arial"/>
              <a:buChar char="•"/>
            </a:pPr>
            <a:r>
              <a:rPr b="0" i="0" lang="en-US" sz="3000" u="none">
                <a:solidFill>
                  <a:schemeClr val="dk1"/>
                </a:solidFill>
                <a:latin typeface="Calibri"/>
                <a:ea typeface="Calibri"/>
                <a:cs typeface="Calibri"/>
                <a:sym typeface="Calibri"/>
              </a:rPr>
              <a:t>The system boundary only appears on the top-level diagram.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Diagram</a:t>
            </a:r>
            <a:endParaRPr/>
          </a:p>
        </p:txBody>
      </p:sp>
      <p:pic>
        <p:nvPicPr>
          <p:cNvPr id="499" name="Google Shape;499;p66"/>
          <p:cNvPicPr preferRelativeResize="0"/>
          <p:nvPr/>
        </p:nvPicPr>
        <p:blipFill rotWithShape="1">
          <a:blip r:embed="rId3">
            <a:alphaModFix/>
          </a:blip>
          <a:srcRect b="0" l="0" r="0" t="0"/>
          <a:stretch/>
        </p:blipFill>
        <p:spPr>
          <a:xfrm>
            <a:off x="990600" y="1785937"/>
            <a:ext cx="6781800" cy="4724400"/>
          </a:xfrm>
          <a:prstGeom prst="rect">
            <a:avLst/>
          </a:prstGeom>
          <a:noFill/>
          <a:ln>
            <a:noFill/>
          </a:ln>
        </p:spPr>
      </p:pic>
      <p:sp>
        <p:nvSpPr>
          <p:cNvPr id="500" name="Google Shape;500;p66"/>
          <p:cNvSpPr txBox="1"/>
          <p:nvPr/>
        </p:nvSpPr>
        <p:spPr>
          <a:xfrm>
            <a:off x="5715000" y="1028700"/>
            <a:ext cx="28956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System Boundary</a:t>
            </a:r>
            <a:endParaRPr/>
          </a:p>
        </p:txBody>
      </p:sp>
      <p:cxnSp>
        <p:nvCxnSpPr>
          <p:cNvPr id="501" name="Google Shape;501;p66"/>
          <p:cNvCxnSpPr/>
          <p:nvPr/>
        </p:nvCxnSpPr>
        <p:spPr>
          <a:xfrm>
            <a:off x="7086600" y="1385887"/>
            <a:ext cx="152400" cy="671512"/>
          </a:xfrm>
          <a:prstGeom prst="straightConnector1">
            <a:avLst/>
          </a:prstGeom>
          <a:noFill/>
          <a:ln cap="flat" cmpd="sng" w="25400">
            <a:solidFill>
              <a:schemeClr val="dk2"/>
            </a:solidFill>
            <a:prstDash val="solid"/>
            <a:miter lim="800000"/>
            <a:headEnd len="med" w="med" type="none"/>
            <a:tailEnd len="med" w="med" type="stealth"/>
          </a:ln>
        </p:spPr>
      </p:cxnSp>
      <p:sp>
        <p:nvSpPr>
          <p:cNvPr id="502" name="Google Shape;502;p66"/>
          <p:cNvSpPr txBox="1"/>
          <p:nvPr/>
        </p:nvSpPr>
        <p:spPr>
          <a:xfrm>
            <a:off x="2667000" y="1181100"/>
            <a:ext cx="28956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System Name</a:t>
            </a:r>
            <a:endParaRPr/>
          </a:p>
        </p:txBody>
      </p:sp>
      <p:cxnSp>
        <p:nvCxnSpPr>
          <p:cNvPr id="503" name="Google Shape;503;p66"/>
          <p:cNvCxnSpPr/>
          <p:nvPr/>
        </p:nvCxnSpPr>
        <p:spPr>
          <a:xfrm>
            <a:off x="4114800" y="1641475"/>
            <a:ext cx="762000" cy="644525"/>
          </a:xfrm>
          <a:prstGeom prst="straightConnector1">
            <a:avLst/>
          </a:prstGeom>
          <a:noFill/>
          <a:ln cap="flat" cmpd="sng" w="25400">
            <a:solidFill>
              <a:schemeClr val="dk2"/>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7"/>
          <p:cNvSpPr txBox="1"/>
          <p:nvPr>
            <p:ph type="title"/>
          </p:nvPr>
        </p:nvSpPr>
        <p:spPr>
          <a:xfrm>
            <a:off x="457200" y="274637"/>
            <a:ext cx="82296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1" i="0" lang="en-US" sz="4800" u="none">
                <a:solidFill>
                  <a:schemeClr val="dk1"/>
                </a:solidFill>
                <a:latin typeface="Calibri"/>
                <a:ea typeface="Calibri"/>
                <a:cs typeface="Calibri"/>
                <a:sym typeface="Calibri"/>
              </a:rPr>
              <a:t>Use Case Relationships</a:t>
            </a:r>
            <a:endParaRPr/>
          </a:p>
        </p:txBody>
      </p:sp>
      <p:sp>
        <p:nvSpPr>
          <p:cNvPr id="509" name="Google Shape;509;p67"/>
          <p:cNvSpPr txBox="1"/>
          <p:nvPr>
            <p:ph idx="1" type="body"/>
          </p:nvPr>
        </p:nvSpPr>
        <p:spPr>
          <a:xfrm>
            <a:off x="315912" y="178276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800"/>
              <a:buFont typeface="Arial"/>
              <a:buChar char="•"/>
            </a:pPr>
            <a:r>
              <a:rPr b="0" i="0" lang="en-US" sz="4800" u="none">
                <a:solidFill>
                  <a:schemeClr val="dk1"/>
                </a:solidFill>
                <a:latin typeface="Calibri"/>
                <a:ea typeface="Calibri"/>
                <a:cs typeface="Calibri"/>
                <a:sym typeface="Calibri"/>
              </a:rPr>
              <a:t>Include</a:t>
            </a:r>
            <a:endParaRPr/>
          </a:p>
          <a:p>
            <a:pPr indent="-342900" lvl="0" marL="342900" marR="0" rtl="0" algn="l">
              <a:lnSpc>
                <a:spcPct val="100000"/>
              </a:lnSpc>
              <a:spcBef>
                <a:spcPts val="3000"/>
              </a:spcBef>
              <a:spcAft>
                <a:spcPts val="0"/>
              </a:spcAft>
              <a:buClr>
                <a:schemeClr val="dk1"/>
              </a:buClr>
              <a:buSzPts val="4800"/>
              <a:buFont typeface="Arial"/>
              <a:buChar char="•"/>
            </a:pPr>
            <a:r>
              <a:rPr b="0" i="0" lang="en-US" sz="4800" u="none">
                <a:solidFill>
                  <a:schemeClr val="dk1"/>
                </a:solidFill>
                <a:latin typeface="Calibri"/>
                <a:ea typeface="Calibri"/>
                <a:cs typeface="Calibri"/>
                <a:sym typeface="Calibri"/>
              </a:rPr>
              <a:t>Extend</a:t>
            </a:r>
            <a:endParaRPr/>
          </a:p>
          <a:p>
            <a:pPr indent="-342900" lvl="0" marL="342900" marR="0" rtl="0" algn="l">
              <a:lnSpc>
                <a:spcPct val="100000"/>
              </a:lnSpc>
              <a:spcBef>
                <a:spcPts val="3000"/>
              </a:spcBef>
              <a:spcAft>
                <a:spcPts val="0"/>
              </a:spcAft>
              <a:buClr>
                <a:schemeClr val="dk1"/>
              </a:buClr>
              <a:buSzPts val="4800"/>
              <a:buFont typeface="Arial"/>
              <a:buChar char="•"/>
            </a:pPr>
            <a:r>
              <a:rPr b="0" i="0" lang="en-US" sz="4800" u="none">
                <a:solidFill>
                  <a:schemeClr val="dk1"/>
                </a:solidFill>
                <a:latin typeface="Calibri"/>
                <a:ea typeface="Calibri"/>
                <a:cs typeface="Calibri"/>
                <a:sym typeface="Calibri"/>
              </a:rPr>
              <a:t>Generalizations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15" name="Google Shape;515;p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16" name="Google Shape;516;p68"/>
          <p:cNvPicPr preferRelativeResize="0"/>
          <p:nvPr/>
        </p:nvPicPr>
        <p:blipFill rotWithShape="1">
          <a:blip r:embed="rId3">
            <a:alphaModFix/>
          </a:blip>
          <a:srcRect b="0" l="0" r="0" t="0"/>
          <a:stretch/>
        </p:blipFill>
        <p:spPr>
          <a:xfrm>
            <a:off x="533400" y="1336675"/>
            <a:ext cx="8001000" cy="4306887"/>
          </a:xfrm>
          <a:prstGeom prst="rect">
            <a:avLst/>
          </a:prstGeom>
          <a:noFill/>
          <a:ln>
            <a:noFill/>
          </a:ln>
        </p:spPr>
      </p:pic>
      <p:pic>
        <p:nvPicPr>
          <p:cNvPr id="517" name="Google Shape;517;p68"/>
          <p:cNvPicPr preferRelativeResize="0"/>
          <p:nvPr/>
        </p:nvPicPr>
        <p:blipFill rotWithShape="1">
          <a:blip r:embed="rId4">
            <a:alphaModFix/>
          </a:blip>
          <a:srcRect b="0" l="0" r="0" t="0"/>
          <a:stretch/>
        </p:blipFill>
        <p:spPr>
          <a:xfrm>
            <a:off x="6740525" y="4038600"/>
            <a:ext cx="1639887" cy="892175"/>
          </a:xfrm>
          <a:prstGeom prst="rect">
            <a:avLst/>
          </a:prstGeom>
          <a:noFill/>
          <a:ln>
            <a:noFill/>
          </a:ln>
        </p:spPr>
      </p:pic>
      <p:pic>
        <p:nvPicPr>
          <p:cNvPr id="518" name="Google Shape;518;p68"/>
          <p:cNvPicPr preferRelativeResize="0"/>
          <p:nvPr/>
        </p:nvPicPr>
        <p:blipFill rotWithShape="1">
          <a:blip r:embed="rId5">
            <a:alphaModFix/>
          </a:blip>
          <a:srcRect b="0" l="0" r="0" t="0"/>
          <a:stretch/>
        </p:blipFill>
        <p:spPr>
          <a:xfrm>
            <a:off x="7207250" y="4038600"/>
            <a:ext cx="935037" cy="7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24" name="Google Shape;524;p6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25" name="Google Shape;525;p69"/>
          <p:cNvPicPr preferRelativeResize="0"/>
          <p:nvPr/>
        </p:nvPicPr>
        <p:blipFill rotWithShape="1">
          <a:blip r:embed="rId3">
            <a:alphaModFix/>
          </a:blip>
          <a:srcRect b="0" l="0" r="0" t="0"/>
          <a:stretch/>
        </p:blipFill>
        <p:spPr>
          <a:xfrm>
            <a:off x="457200" y="512762"/>
            <a:ext cx="7921625" cy="5613400"/>
          </a:xfrm>
          <a:prstGeom prst="rect">
            <a:avLst/>
          </a:prstGeom>
          <a:noFill/>
          <a:ln>
            <a:noFill/>
          </a:ln>
        </p:spPr>
      </p:pic>
      <p:pic>
        <p:nvPicPr>
          <p:cNvPr id="526" name="Google Shape;526;p69"/>
          <p:cNvPicPr preferRelativeResize="0"/>
          <p:nvPr/>
        </p:nvPicPr>
        <p:blipFill rotWithShape="1">
          <a:blip r:embed="rId4">
            <a:alphaModFix/>
          </a:blip>
          <a:srcRect b="0" l="0" r="0" t="0"/>
          <a:stretch/>
        </p:blipFill>
        <p:spPr>
          <a:xfrm>
            <a:off x="7583487" y="4625975"/>
            <a:ext cx="855662" cy="1738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32" name="Google Shape;532;p7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33" name="Google Shape;533;p70"/>
          <p:cNvPicPr preferRelativeResize="0"/>
          <p:nvPr/>
        </p:nvPicPr>
        <p:blipFill rotWithShape="1">
          <a:blip r:embed="rId3">
            <a:alphaModFix/>
          </a:blip>
          <a:srcRect b="0" l="0" r="0" t="0"/>
          <a:stretch/>
        </p:blipFill>
        <p:spPr>
          <a:xfrm>
            <a:off x="762000" y="846137"/>
            <a:ext cx="7391400" cy="53117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39" name="Google Shape;539;p7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0" name="Google Shape;540;p71"/>
          <p:cNvPicPr preferRelativeResize="0"/>
          <p:nvPr/>
        </p:nvPicPr>
        <p:blipFill rotWithShape="1">
          <a:blip r:embed="rId3">
            <a:alphaModFix/>
          </a:blip>
          <a:srcRect b="0" l="0" r="0" t="0"/>
          <a:stretch/>
        </p:blipFill>
        <p:spPr>
          <a:xfrm>
            <a:off x="547687" y="1952625"/>
            <a:ext cx="8048625" cy="29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Object-oriented analysis and design</a:t>
            </a:r>
            <a:endParaRPr/>
          </a:p>
        </p:txBody>
      </p:sp>
      <p:pic>
        <p:nvPicPr>
          <p:cNvPr id="129" name="Google Shape;129;p18"/>
          <p:cNvPicPr preferRelativeResize="0"/>
          <p:nvPr>
            <p:ph idx="1" type="body"/>
          </p:nvPr>
        </p:nvPicPr>
        <p:blipFill rotWithShape="1">
          <a:blip r:embed="rId3">
            <a:alphaModFix/>
          </a:blip>
          <a:srcRect b="0" l="0" r="0" t="0"/>
          <a:stretch/>
        </p:blipFill>
        <p:spPr>
          <a:xfrm>
            <a:off x="76200" y="2286000"/>
            <a:ext cx="8993187" cy="33210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46" name="Google Shape;546;p7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47" name="Google Shape;547;p72"/>
          <p:cNvPicPr preferRelativeResize="0"/>
          <p:nvPr/>
        </p:nvPicPr>
        <p:blipFill rotWithShape="1">
          <a:blip r:embed="rId3">
            <a:alphaModFix/>
          </a:blip>
          <a:srcRect b="0" l="0" r="0" t="0"/>
          <a:stretch/>
        </p:blipFill>
        <p:spPr>
          <a:xfrm>
            <a:off x="581025" y="1928812"/>
            <a:ext cx="7981950" cy="3000375"/>
          </a:xfrm>
          <a:prstGeom prst="rect">
            <a:avLst/>
          </a:prstGeom>
          <a:noFill/>
          <a:ln>
            <a:noFill/>
          </a:ln>
        </p:spPr>
      </p:pic>
      <p:pic>
        <p:nvPicPr>
          <p:cNvPr id="548" name="Google Shape;548;p72"/>
          <p:cNvPicPr preferRelativeResize="0"/>
          <p:nvPr/>
        </p:nvPicPr>
        <p:blipFill rotWithShape="1">
          <a:blip r:embed="rId4">
            <a:alphaModFix/>
          </a:blip>
          <a:srcRect b="0" l="0" r="0" t="0"/>
          <a:stretch/>
        </p:blipFill>
        <p:spPr>
          <a:xfrm>
            <a:off x="7010400" y="4416425"/>
            <a:ext cx="1428750" cy="1390650"/>
          </a:xfrm>
          <a:prstGeom prst="rect">
            <a:avLst/>
          </a:prstGeom>
          <a:noFill/>
          <a:ln>
            <a:noFill/>
          </a:ln>
        </p:spPr>
      </p:pic>
      <p:pic>
        <p:nvPicPr>
          <p:cNvPr id="549" name="Google Shape;549;p72"/>
          <p:cNvPicPr preferRelativeResize="0"/>
          <p:nvPr/>
        </p:nvPicPr>
        <p:blipFill rotWithShape="1">
          <a:blip r:embed="rId5">
            <a:alphaModFix/>
          </a:blip>
          <a:srcRect b="0" l="0" r="0" t="0"/>
          <a:stretch/>
        </p:blipFill>
        <p:spPr>
          <a:xfrm>
            <a:off x="4095750" y="3810000"/>
            <a:ext cx="1009650" cy="40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55" name="Google Shape;555;p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56" name="Google Shape;556;p73"/>
          <p:cNvPicPr preferRelativeResize="0"/>
          <p:nvPr/>
        </p:nvPicPr>
        <p:blipFill rotWithShape="1">
          <a:blip r:embed="rId3">
            <a:alphaModFix/>
          </a:blip>
          <a:srcRect b="0" l="0" r="0" t="0"/>
          <a:stretch/>
        </p:blipFill>
        <p:spPr>
          <a:xfrm>
            <a:off x="457200" y="1822450"/>
            <a:ext cx="8166100" cy="344328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562" name="Google Shape;562;p7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563" name="Google Shape;563;p74"/>
          <p:cNvPicPr preferRelativeResize="0"/>
          <p:nvPr/>
        </p:nvPicPr>
        <p:blipFill rotWithShape="1">
          <a:blip r:embed="rId3">
            <a:alphaModFix/>
          </a:blip>
          <a:srcRect b="0" l="0" r="0" t="0"/>
          <a:stretch/>
        </p:blipFill>
        <p:spPr>
          <a:xfrm>
            <a:off x="503237" y="1752600"/>
            <a:ext cx="8137525" cy="33528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5"/>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Include</a:t>
            </a:r>
            <a:r>
              <a:rPr b="1" i="0" lang="en-US" sz="4400" u="none">
                <a:solidFill>
                  <a:schemeClr val="dk1"/>
                </a:solidFill>
                <a:latin typeface="Calibri"/>
                <a:ea typeface="Calibri"/>
                <a:cs typeface="Calibri"/>
                <a:sym typeface="Calibri"/>
              </a:rPr>
              <a:t>)</a:t>
            </a:r>
            <a:endParaRPr/>
          </a:p>
        </p:txBody>
      </p:sp>
      <p:sp>
        <p:nvSpPr>
          <p:cNvPr id="569" name="Google Shape;569;p75"/>
          <p:cNvSpPr txBox="1"/>
          <p:nvPr>
            <p:ph idx="1" type="body"/>
          </p:nvPr>
        </p:nvSpPr>
        <p:spPr>
          <a:xfrm>
            <a:off x="304800" y="1219200"/>
            <a:ext cx="8534400" cy="4906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3200"/>
              <a:buFont typeface="Arial"/>
              <a:buChar char="•"/>
            </a:pPr>
            <a:r>
              <a:rPr b="1" i="0" lang="en-US" sz="3200" u="none">
                <a:solidFill>
                  <a:schemeClr val="dk2"/>
                </a:solidFill>
                <a:latin typeface="Calibri"/>
                <a:ea typeface="Calibri"/>
                <a:cs typeface="Calibri"/>
                <a:sym typeface="Calibri"/>
              </a:rPr>
              <a:t>Include</a:t>
            </a:r>
            <a:r>
              <a:rPr b="0" i="0" lang="en-US" sz="3200" u="none">
                <a:solidFill>
                  <a:schemeClr val="dk1"/>
                </a:solidFill>
                <a:latin typeface="Calibri"/>
                <a:ea typeface="Calibri"/>
                <a:cs typeface="Calibri"/>
                <a:sym typeface="Calibri"/>
              </a:rPr>
              <a:t> relationship</a:t>
            </a:r>
            <a:endParaRPr/>
          </a:p>
          <a:p>
            <a:pPr indent="-292100" lvl="0" marL="342900" marR="0" rtl="0" algn="just">
              <a:lnSpc>
                <a:spcPct val="100000"/>
              </a:lnSpc>
              <a:spcBef>
                <a:spcPts val="16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285750" lvl="1" marL="742950" marR="0" rtl="0" algn="just">
              <a:lnSpc>
                <a:spcPct val="100000"/>
              </a:lnSpc>
              <a:spcBef>
                <a:spcPts val="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a:t>
            </a:r>
            <a:r>
              <a:rPr b="0" i="1" lang="en-US" sz="2600" u="none" cap="none" strike="noStrike">
                <a:solidFill>
                  <a:schemeClr val="dk2"/>
                </a:solidFill>
                <a:latin typeface="Calibri"/>
                <a:ea typeface="Calibri"/>
                <a:cs typeface="Calibri"/>
                <a:sym typeface="Calibri"/>
              </a:rPr>
              <a:t>include</a:t>
            </a:r>
            <a:r>
              <a:rPr b="0" i="1" lang="en-US" sz="2600" u="none" cap="none" strike="noStrike">
                <a:solidFill>
                  <a:schemeClr val="dk1"/>
                </a:solidFill>
                <a:latin typeface="Calibri"/>
                <a:ea typeface="Calibri"/>
                <a:cs typeface="Calibri"/>
                <a:sym typeface="Calibri"/>
              </a:rPr>
              <a:t> </a:t>
            </a:r>
            <a:r>
              <a:rPr b="1" i="1" lang="en-US" sz="2600" u="none" cap="none" strike="noStrike">
                <a:solidFill>
                  <a:schemeClr val="dk1"/>
                </a:solidFill>
                <a:latin typeface="Calibri"/>
                <a:ea typeface="Calibri"/>
                <a:cs typeface="Calibri"/>
                <a:sym typeface="Calibri"/>
              </a:rPr>
              <a:t>relation</a:t>
            </a:r>
            <a:r>
              <a:rPr b="0" i="0" lang="en-US" sz="2600" u="none" cap="none" strike="noStrike">
                <a:solidFill>
                  <a:schemeClr val="dk1"/>
                </a:solidFill>
                <a:latin typeface="Calibri"/>
                <a:ea typeface="Calibri"/>
                <a:cs typeface="Calibri"/>
                <a:sym typeface="Calibri"/>
              </a:rPr>
              <a:t> is drawn from a use case X to another use case Y to indicate that </a:t>
            </a:r>
            <a:r>
              <a:rPr b="0" i="1" lang="en-US" sz="2600" u="none" cap="none" strike="noStrike">
                <a:solidFill>
                  <a:schemeClr val="dk1"/>
                </a:solidFill>
                <a:latin typeface="Calibri"/>
                <a:ea typeface="Calibri"/>
                <a:cs typeface="Calibri"/>
                <a:sym typeface="Calibri"/>
              </a:rPr>
              <a:t>the </a:t>
            </a:r>
            <a:r>
              <a:rPr b="0" i="1" lang="en-US" sz="2600" u="none" cap="none" strike="noStrike">
                <a:solidFill>
                  <a:schemeClr val="dk2"/>
                </a:solidFill>
                <a:latin typeface="Calibri"/>
                <a:ea typeface="Calibri"/>
                <a:cs typeface="Calibri"/>
                <a:sym typeface="Calibri"/>
              </a:rPr>
              <a:t>process of doing X always involves doing Y at least once</a:t>
            </a:r>
            <a:r>
              <a:rPr b="0" i="0" lang="en-US" sz="2600" u="none" cap="none" strike="noStrike">
                <a:solidFill>
                  <a:schemeClr val="dk1"/>
                </a:solidFill>
                <a:latin typeface="Calibri"/>
                <a:ea typeface="Calibri"/>
                <a:cs typeface="Calibri"/>
                <a:sym typeface="Calibri"/>
              </a:rPr>
              <a:t>. </a:t>
            </a:r>
            <a:endParaRPr/>
          </a:p>
          <a:p>
            <a:pPr indent="-285750" lvl="1" marL="742950" marR="0" rtl="0" algn="just">
              <a:lnSpc>
                <a:spcPct val="100000"/>
              </a:lnSpc>
              <a:spcBef>
                <a:spcPts val="18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If a certain use case </a:t>
            </a:r>
            <a:r>
              <a:rPr b="0" i="1" lang="en-US" sz="2600" u="none" cap="none" strike="noStrike">
                <a:solidFill>
                  <a:schemeClr val="dk1"/>
                </a:solidFill>
                <a:latin typeface="Calibri"/>
                <a:ea typeface="Calibri"/>
                <a:cs typeface="Calibri"/>
                <a:sym typeface="Calibri"/>
              </a:rPr>
              <a:t>includes </a:t>
            </a:r>
            <a:r>
              <a:rPr b="0" i="0" lang="en-US" sz="2600" u="none" cap="none" strike="noStrike">
                <a:solidFill>
                  <a:schemeClr val="dk1"/>
                </a:solidFill>
                <a:latin typeface="Calibri"/>
                <a:ea typeface="Calibri"/>
                <a:cs typeface="Calibri"/>
                <a:sym typeface="Calibri"/>
              </a:rPr>
              <a:t>several others, that means that all of the component use cases must be completed in the process of completing the aggregate use case (although there is no specification in UCDs of the order in which these are completed). </a:t>
            </a:r>
            <a:endParaRPr/>
          </a:p>
          <a:p>
            <a:pPr indent="-285750" lvl="1" marL="742950" marR="0" rtl="0" algn="just">
              <a:lnSpc>
                <a:spcPct val="100000"/>
              </a:lnSpc>
              <a:spcBef>
                <a:spcPts val="180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In brief, it can be read </a:t>
            </a:r>
            <a:r>
              <a:rPr b="0" i="0" lang="en-US" sz="2600" u="none" cap="none" strike="noStrike">
                <a:solidFill>
                  <a:schemeClr val="dk2"/>
                </a:solidFill>
                <a:latin typeface="Calibri"/>
                <a:ea typeface="Calibri"/>
                <a:cs typeface="Calibri"/>
                <a:sym typeface="Calibri"/>
              </a:rPr>
              <a:t>X uses Y means that "X </a:t>
            </a:r>
            <a:r>
              <a:rPr b="0" i="1" lang="en-US" sz="2600" u="none" cap="none" strike="noStrike">
                <a:solidFill>
                  <a:schemeClr val="dk2"/>
                </a:solidFill>
                <a:latin typeface="Calibri"/>
                <a:ea typeface="Calibri"/>
                <a:cs typeface="Calibri"/>
                <a:sym typeface="Calibri"/>
              </a:rPr>
              <a:t>has a</a:t>
            </a:r>
            <a:r>
              <a:rPr b="0" i="0" lang="en-US" sz="2600" u="none" cap="none" strike="noStrike">
                <a:solidFill>
                  <a:schemeClr val="dk2"/>
                </a:solidFill>
                <a:latin typeface="Calibri"/>
                <a:ea typeface="Calibri"/>
                <a:cs typeface="Calibri"/>
                <a:sym typeface="Calibri"/>
              </a:rPr>
              <a:t> Y"</a:t>
            </a:r>
            <a:r>
              <a:rPr b="0" i="0" lang="en-US" sz="2600" u="none" cap="none" strike="noStrike">
                <a:solidFill>
                  <a:schemeClr val="dk1"/>
                </a:solidFill>
                <a:latin typeface="Calibri"/>
                <a:ea typeface="Calibri"/>
                <a:cs typeface="Calibri"/>
                <a:sym typeface="Calibri"/>
              </a:rPr>
              <a:t> as part of it's behavior.</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6"/>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Include</a:t>
            </a:r>
            <a:r>
              <a:rPr b="1" i="0" lang="en-US" sz="4400" u="none">
                <a:solidFill>
                  <a:schemeClr val="dk1"/>
                </a:solidFill>
                <a:latin typeface="Calibri"/>
                <a:ea typeface="Calibri"/>
                <a:cs typeface="Calibri"/>
                <a:sym typeface="Calibri"/>
              </a:rPr>
              <a:t>)</a:t>
            </a:r>
            <a:endParaRPr/>
          </a:p>
        </p:txBody>
      </p:sp>
      <p:pic>
        <p:nvPicPr>
          <p:cNvPr id="575" name="Google Shape;575;p76"/>
          <p:cNvPicPr preferRelativeResize="0"/>
          <p:nvPr/>
        </p:nvPicPr>
        <p:blipFill rotWithShape="1">
          <a:blip r:embed="rId3">
            <a:alphaModFix/>
          </a:blip>
          <a:srcRect b="0" l="0" r="0" t="0"/>
          <a:stretch/>
        </p:blipFill>
        <p:spPr>
          <a:xfrm>
            <a:off x="457200" y="1143000"/>
            <a:ext cx="8077200" cy="5486400"/>
          </a:xfrm>
          <a:prstGeom prst="rect">
            <a:avLst/>
          </a:prstGeom>
          <a:noFill/>
          <a:ln>
            <a:noFill/>
          </a:ln>
        </p:spPr>
      </p:pic>
      <p:sp>
        <p:nvSpPr>
          <p:cNvPr id="576" name="Google Shape;576;p76"/>
          <p:cNvSpPr txBox="1"/>
          <p:nvPr/>
        </p:nvSpPr>
        <p:spPr>
          <a:xfrm>
            <a:off x="3268662" y="2159000"/>
            <a:ext cx="15303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&lt;&lt;include&gt;&gt;</a:t>
            </a:r>
            <a:endParaRPr/>
          </a:p>
        </p:txBody>
      </p:sp>
      <p:cxnSp>
        <p:nvCxnSpPr>
          <p:cNvPr id="577" name="Google Shape;577;p76"/>
          <p:cNvCxnSpPr/>
          <p:nvPr/>
        </p:nvCxnSpPr>
        <p:spPr>
          <a:xfrm flipH="1" rot="10800000">
            <a:off x="3581400" y="2133600"/>
            <a:ext cx="1828800" cy="762000"/>
          </a:xfrm>
          <a:prstGeom prst="straightConnector1">
            <a:avLst/>
          </a:prstGeom>
          <a:noFill/>
          <a:ln cap="flat" cmpd="sng" w="25400">
            <a:solidFill>
              <a:schemeClr val="dk1"/>
            </a:solidFill>
            <a:prstDash val="solid"/>
            <a:miter lim="800000"/>
            <a:headEnd len="med" w="med" type="none"/>
            <a:tailEnd len="med" w="med" type="stealth"/>
          </a:ln>
        </p:spPr>
      </p:cxnSp>
      <p:sp>
        <p:nvSpPr>
          <p:cNvPr id="578" name="Google Shape;578;p76"/>
          <p:cNvSpPr txBox="1"/>
          <p:nvPr/>
        </p:nvSpPr>
        <p:spPr>
          <a:xfrm>
            <a:off x="3795712" y="2825750"/>
            <a:ext cx="15319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&lt;&lt;include&gt;&gt;</a:t>
            </a:r>
            <a:endParaRPr/>
          </a:p>
        </p:txBody>
      </p:sp>
      <p:cxnSp>
        <p:nvCxnSpPr>
          <p:cNvPr id="579" name="Google Shape;579;p76"/>
          <p:cNvCxnSpPr/>
          <p:nvPr/>
        </p:nvCxnSpPr>
        <p:spPr>
          <a:xfrm flipH="1" rot="10800000">
            <a:off x="3856037" y="3138487"/>
            <a:ext cx="1560512" cy="73025"/>
          </a:xfrm>
          <a:prstGeom prst="straightConnector1">
            <a:avLst/>
          </a:prstGeom>
          <a:noFill/>
          <a:ln cap="flat" cmpd="sng" w="25400">
            <a:solidFill>
              <a:schemeClr val="dk1"/>
            </a:solidFill>
            <a:prstDash val="solid"/>
            <a:miter lim="800000"/>
            <a:headEnd len="med" w="med" type="none"/>
            <a:tailEnd len="med" w="med" type="stealth"/>
          </a:ln>
        </p:spPr>
      </p:cxnSp>
      <p:sp>
        <p:nvSpPr>
          <p:cNvPr id="580" name="Google Shape;580;p76"/>
          <p:cNvSpPr txBox="1"/>
          <p:nvPr/>
        </p:nvSpPr>
        <p:spPr>
          <a:xfrm>
            <a:off x="3490912" y="3709987"/>
            <a:ext cx="15319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&lt;&lt;include&gt;&gt;</a:t>
            </a:r>
            <a:endParaRPr/>
          </a:p>
        </p:txBody>
      </p:sp>
      <p:cxnSp>
        <p:nvCxnSpPr>
          <p:cNvPr id="581" name="Google Shape;581;p76"/>
          <p:cNvCxnSpPr/>
          <p:nvPr/>
        </p:nvCxnSpPr>
        <p:spPr>
          <a:xfrm flipH="1" rot="10800000">
            <a:off x="3733800" y="3886200"/>
            <a:ext cx="1524000" cy="533400"/>
          </a:xfrm>
          <a:prstGeom prst="straightConnector1">
            <a:avLst/>
          </a:prstGeom>
          <a:noFill/>
          <a:ln cap="flat" cmpd="sng" w="25400">
            <a:solidFill>
              <a:schemeClr val="dk1"/>
            </a:solidFill>
            <a:prstDash val="solid"/>
            <a:miter lim="800000"/>
            <a:headEnd len="med" w="med" type="none"/>
            <a:tailEnd len="med" w="med" type="stealth"/>
          </a:ln>
        </p:spPr>
      </p:cxnSp>
      <p:sp>
        <p:nvSpPr>
          <p:cNvPr id="582" name="Google Shape;582;p76"/>
          <p:cNvSpPr txBox="1"/>
          <p:nvPr/>
        </p:nvSpPr>
        <p:spPr>
          <a:xfrm>
            <a:off x="3908425" y="4371975"/>
            <a:ext cx="15303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&lt;&lt;include&gt;&gt;</a:t>
            </a:r>
            <a:endParaRPr/>
          </a:p>
        </p:txBody>
      </p:sp>
      <p:cxnSp>
        <p:nvCxnSpPr>
          <p:cNvPr id="583" name="Google Shape;583;p76"/>
          <p:cNvCxnSpPr/>
          <p:nvPr/>
        </p:nvCxnSpPr>
        <p:spPr>
          <a:xfrm>
            <a:off x="3810000" y="4633912"/>
            <a:ext cx="1447800" cy="228600"/>
          </a:xfrm>
          <a:prstGeom prst="straightConnector1">
            <a:avLst/>
          </a:prstGeom>
          <a:noFill/>
          <a:ln cap="flat" cmpd="sng" w="25400">
            <a:solidFill>
              <a:schemeClr val="dk1"/>
            </a:solidFill>
            <a:prstDash val="solid"/>
            <a:miter lim="800000"/>
            <a:headEnd len="med" w="med" type="none"/>
            <a:tailEnd len="med" w="med" type="stealth"/>
          </a:ln>
        </p:spPr>
      </p:cxnSp>
      <p:sp>
        <p:nvSpPr>
          <p:cNvPr id="584" name="Google Shape;584;p76"/>
          <p:cNvSpPr txBox="1"/>
          <p:nvPr/>
        </p:nvSpPr>
        <p:spPr>
          <a:xfrm>
            <a:off x="3771900" y="5557837"/>
            <a:ext cx="15319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&lt;&lt;include&gt;&gt;</a:t>
            </a:r>
            <a:endParaRPr/>
          </a:p>
        </p:txBody>
      </p:sp>
      <p:cxnSp>
        <p:nvCxnSpPr>
          <p:cNvPr id="585" name="Google Shape;585;p76"/>
          <p:cNvCxnSpPr/>
          <p:nvPr/>
        </p:nvCxnSpPr>
        <p:spPr>
          <a:xfrm>
            <a:off x="3810000" y="5943600"/>
            <a:ext cx="1447800" cy="0"/>
          </a:xfrm>
          <a:prstGeom prst="straightConnector1">
            <a:avLst/>
          </a:prstGeom>
          <a:noFill/>
          <a:ln cap="flat" cmpd="sng" w="25400">
            <a:solidFill>
              <a:schemeClr val="dk1"/>
            </a:solidFill>
            <a:prstDash val="solid"/>
            <a:miter lim="800000"/>
            <a:headEnd len="med" w="med" type="none"/>
            <a:tailEnd len="med" w="med" type="stealth"/>
          </a:ln>
        </p:spPr>
      </p:cxnSp>
      <p:cxnSp>
        <p:nvCxnSpPr>
          <p:cNvPr id="586" name="Google Shape;586;p76"/>
          <p:cNvCxnSpPr/>
          <p:nvPr/>
        </p:nvCxnSpPr>
        <p:spPr>
          <a:xfrm>
            <a:off x="3138487" y="1190625"/>
            <a:ext cx="914400" cy="0"/>
          </a:xfrm>
          <a:prstGeom prst="straightConnector1">
            <a:avLst/>
          </a:prstGeom>
          <a:noFill/>
          <a:ln cap="flat" cmpd="sng" w="22225">
            <a:solidFill>
              <a:schemeClr val="dk1"/>
            </a:solidFill>
            <a:prstDash val="solid"/>
            <a:miter lim="800000"/>
            <a:headEnd len="med" w="med" type="none"/>
            <a:tailEnd len="med" w="med" type="none"/>
          </a:ln>
        </p:spPr>
      </p:cxn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7"/>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Include</a:t>
            </a:r>
            <a:r>
              <a:rPr b="1" i="0" lang="en-US" sz="4400" u="none">
                <a:solidFill>
                  <a:schemeClr val="dk1"/>
                </a:solidFill>
                <a:latin typeface="Calibri"/>
                <a:ea typeface="Calibri"/>
                <a:cs typeface="Calibri"/>
                <a:sym typeface="Calibri"/>
              </a:rPr>
              <a:t>)</a:t>
            </a:r>
            <a:endParaRPr/>
          </a:p>
        </p:txBody>
      </p:sp>
      <p:pic>
        <p:nvPicPr>
          <p:cNvPr id="592" name="Google Shape;592;p77"/>
          <p:cNvPicPr preferRelativeResize="0"/>
          <p:nvPr/>
        </p:nvPicPr>
        <p:blipFill rotWithShape="1">
          <a:blip r:embed="rId3">
            <a:alphaModFix/>
          </a:blip>
          <a:srcRect b="0" l="0" r="0" t="0"/>
          <a:stretch/>
        </p:blipFill>
        <p:spPr>
          <a:xfrm>
            <a:off x="1219200" y="1328737"/>
            <a:ext cx="6248400" cy="1905000"/>
          </a:xfrm>
          <a:prstGeom prst="rect">
            <a:avLst/>
          </a:prstGeom>
          <a:noFill/>
          <a:ln>
            <a:noFill/>
          </a:ln>
        </p:spPr>
      </p:pic>
      <p:pic>
        <p:nvPicPr>
          <p:cNvPr id="593" name="Google Shape;593;p77"/>
          <p:cNvPicPr preferRelativeResize="0"/>
          <p:nvPr/>
        </p:nvPicPr>
        <p:blipFill rotWithShape="1">
          <a:blip r:embed="rId4">
            <a:alphaModFix/>
          </a:blip>
          <a:srcRect b="0" l="0" r="0" t="0"/>
          <a:stretch/>
        </p:blipFill>
        <p:spPr>
          <a:xfrm>
            <a:off x="1143000" y="3451225"/>
            <a:ext cx="6705600" cy="281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8"/>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Include</a:t>
            </a:r>
            <a:r>
              <a:rPr b="1" i="0" lang="en-US" sz="4400" u="none">
                <a:solidFill>
                  <a:schemeClr val="dk1"/>
                </a:solidFill>
                <a:latin typeface="Calibri"/>
                <a:ea typeface="Calibri"/>
                <a:cs typeface="Calibri"/>
                <a:sym typeface="Calibri"/>
              </a:rPr>
              <a:t>)</a:t>
            </a:r>
            <a:endParaRPr/>
          </a:p>
        </p:txBody>
      </p:sp>
      <p:pic>
        <p:nvPicPr>
          <p:cNvPr id="599" name="Google Shape;599;p78"/>
          <p:cNvPicPr preferRelativeResize="0"/>
          <p:nvPr/>
        </p:nvPicPr>
        <p:blipFill rotWithShape="1">
          <a:blip r:embed="rId3">
            <a:alphaModFix/>
          </a:blip>
          <a:srcRect b="0" l="0" r="0" t="0"/>
          <a:stretch/>
        </p:blipFill>
        <p:spPr>
          <a:xfrm>
            <a:off x="685800" y="1339850"/>
            <a:ext cx="7543800" cy="51054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9"/>
          <p:cNvSpPr txBox="1"/>
          <p:nvPr>
            <p:ph type="title"/>
          </p:nvPr>
        </p:nvSpPr>
        <p:spPr>
          <a:xfrm>
            <a:off x="457200" y="231775"/>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Extend</a:t>
            </a:r>
            <a:r>
              <a:rPr b="1" i="0" lang="en-US" sz="4400" u="none">
                <a:solidFill>
                  <a:schemeClr val="dk1"/>
                </a:solidFill>
                <a:latin typeface="Calibri"/>
                <a:ea typeface="Calibri"/>
                <a:cs typeface="Calibri"/>
                <a:sym typeface="Calibri"/>
              </a:rPr>
              <a:t>)</a:t>
            </a:r>
            <a:endParaRPr/>
          </a:p>
        </p:txBody>
      </p:sp>
      <p:sp>
        <p:nvSpPr>
          <p:cNvPr id="605" name="Google Shape;605;p79"/>
          <p:cNvSpPr txBox="1"/>
          <p:nvPr>
            <p:ph idx="1" type="body"/>
          </p:nvPr>
        </p:nvSpPr>
        <p:spPr>
          <a:xfrm>
            <a:off x="304800" y="1066800"/>
            <a:ext cx="8534400" cy="5059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3600"/>
              <a:buFont typeface="Arial"/>
              <a:buChar char="•"/>
            </a:pPr>
            <a:r>
              <a:rPr b="1" i="0" lang="en-US" sz="3600" u="none">
                <a:solidFill>
                  <a:schemeClr val="dk2"/>
                </a:solidFill>
                <a:latin typeface="Calibri"/>
                <a:ea typeface="Calibri"/>
                <a:cs typeface="Calibri"/>
                <a:sym typeface="Calibri"/>
              </a:rPr>
              <a:t>Extend </a:t>
            </a:r>
            <a:r>
              <a:rPr b="0" i="0" lang="en-US" sz="3600" u="none">
                <a:solidFill>
                  <a:schemeClr val="dk1"/>
                </a:solidFill>
                <a:latin typeface="Calibri"/>
                <a:ea typeface="Calibri"/>
                <a:cs typeface="Calibri"/>
                <a:sym typeface="Calibri"/>
              </a:rPr>
              <a:t>relationship</a:t>
            </a:r>
            <a:endParaRPr/>
          </a:p>
          <a:p>
            <a:pPr indent="-285750" lvl="0" marL="342900" marR="0" rtl="0" algn="just">
              <a:lnSpc>
                <a:spcPct val="100000"/>
              </a:lnSpc>
              <a:spcBef>
                <a:spcPts val="180"/>
              </a:spcBef>
              <a:spcAft>
                <a:spcPts val="0"/>
              </a:spcAft>
              <a:buClr>
                <a:schemeClr val="dk1"/>
              </a:buClr>
              <a:buSzPts val="900"/>
              <a:buFont typeface="Arial"/>
              <a:buNone/>
            </a:pPr>
            <a:r>
              <a:t/>
            </a:r>
            <a:endParaRPr b="0" i="0" sz="900" u="none">
              <a:solidFill>
                <a:schemeClr val="dk1"/>
              </a:solidFill>
              <a:latin typeface="Calibri"/>
              <a:ea typeface="Calibri"/>
              <a:cs typeface="Calibri"/>
              <a:sym typeface="Calibri"/>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used for extracting alternative courses from a base use case into a new use case and attaching it to the base use case.</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connects an extension use case to a base use case.</a:t>
            </a:r>
            <a:endParaRPr/>
          </a:p>
          <a:p>
            <a:pPr indent="-285750" lvl="1" marL="742950" marR="0" rtl="0" algn="just">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extending use case </a:t>
            </a:r>
            <a:r>
              <a:rPr b="0" i="0" lang="en-US" sz="2800" u="none" cap="none" strike="noStrike">
                <a:solidFill>
                  <a:srgbClr val="FF0000"/>
                </a:solidFill>
                <a:latin typeface="Calibri"/>
                <a:ea typeface="Calibri"/>
                <a:cs typeface="Calibri"/>
                <a:sym typeface="Calibri"/>
              </a:rPr>
              <a:t>continues the behavior of a base use case.</a:t>
            </a:r>
            <a:r>
              <a:rPr b="0" i="0" lang="en-US" sz="2800" u="none" cap="none" strike="noStrike">
                <a:solidFill>
                  <a:schemeClr val="dk1"/>
                </a:solidFill>
                <a:latin typeface="Calibri"/>
                <a:ea typeface="Calibri"/>
                <a:cs typeface="Calibri"/>
                <a:sym typeface="Calibri"/>
              </a:rPr>
              <a:t> The extending use case accomplishes this by conceptually inserting additional action sequences into the base use-case sequence.</a:t>
            </a:r>
            <a:endParaRPr/>
          </a:p>
          <a:p>
            <a:pPr indent="-285750" lvl="1" marL="742950" marR="0" rtl="0" algn="just">
              <a:lnSpc>
                <a:spcPct val="100000"/>
              </a:lnSpc>
              <a:spcBef>
                <a:spcPts val="56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Extending</a:t>
            </a:r>
            <a:r>
              <a:rPr b="0" i="0" lang="en-US" sz="2800" u="none" cap="none" strike="noStrike">
                <a:solidFill>
                  <a:schemeClr val="dk1"/>
                </a:solidFill>
                <a:latin typeface="Calibri"/>
                <a:ea typeface="Calibri"/>
                <a:cs typeface="Calibri"/>
                <a:sym typeface="Calibri"/>
              </a:rPr>
              <a:t> use case </a:t>
            </a:r>
            <a:r>
              <a:rPr b="0" i="0" lang="en-US" sz="2800" u="none" cap="none" strike="noStrike">
                <a:solidFill>
                  <a:schemeClr val="dk2"/>
                </a:solidFill>
                <a:latin typeface="Calibri"/>
                <a:ea typeface="Calibri"/>
                <a:cs typeface="Calibri"/>
                <a:sym typeface="Calibri"/>
              </a:rPr>
              <a:t>typically defines </a:t>
            </a:r>
            <a:r>
              <a:rPr b="1" i="0" lang="en-US" sz="2800" u="none" cap="none" strike="noStrike">
                <a:solidFill>
                  <a:schemeClr val="dk2"/>
                </a:solidFill>
                <a:latin typeface="Calibri"/>
                <a:ea typeface="Calibri"/>
                <a:cs typeface="Calibri"/>
                <a:sym typeface="Calibri"/>
              </a:rPr>
              <a:t>optional </a:t>
            </a:r>
            <a:r>
              <a:rPr b="0" i="0" lang="en-US" sz="2800" u="none" cap="none" strike="noStrike">
                <a:solidFill>
                  <a:schemeClr val="dk2"/>
                </a:solidFill>
                <a:latin typeface="Calibri"/>
                <a:ea typeface="Calibri"/>
                <a:cs typeface="Calibri"/>
                <a:sym typeface="Calibri"/>
              </a:rPr>
              <a:t>behavior</a:t>
            </a:r>
            <a:r>
              <a:rPr b="1"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0"/>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Extend</a:t>
            </a:r>
            <a:r>
              <a:rPr b="1" i="0" lang="en-US" sz="4400" u="none">
                <a:solidFill>
                  <a:schemeClr val="dk1"/>
                </a:solidFill>
                <a:latin typeface="Calibri"/>
                <a:ea typeface="Calibri"/>
                <a:cs typeface="Calibri"/>
                <a:sym typeface="Calibri"/>
              </a:rPr>
              <a:t>)</a:t>
            </a:r>
            <a:endParaRPr/>
          </a:p>
        </p:txBody>
      </p:sp>
      <p:pic>
        <p:nvPicPr>
          <p:cNvPr id="611" name="Google Shape;611;p80"/>
          <p:cNvPicPr preferRelativeResize="0"/>
          <p:nvPr/>
        </p:nvPicPr>
        <p:blipFill rotWithShape="1">
          <a:blip r:embed="rId3">
            <a:alphaModFix/>
          </a:blip>
          <a:srcRect b="0" l="0" r="0" t="0"/>
          <a:stretch/>
        </p:blipFill>
        <p:spPr>
          <a:xfrm>
            <a:off x="457200" y="1647825"/>
            <a:ext cx="8153400" cy="4953000"/>
          </a:xfrm>
          <a:prstGeom prst="rect">
            <a:avLst/>
          </a:prstGeom>
          <a:noFill/>
          <a:ln>
            <a:noFill/>
          </a:ln>
        </p:spPr>
      </p:pic>
      <p:sp>
        <p:nvSpPr>
          <p:cNvPr id="612" name="Google Shape;612;p80"/>
          <p:cNvSpPr txBox="1"/>
          <p:nvPr/>
        </p:nvSpPr>
        <p:spPr>
          <a:xfrm>
            <a:off x="6553200" y="1292225"/>
            <a:ext cx="1905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Condition </a:t>
            </a:r>
            <a:endParaRPr/>
          </a:p>
        </p:txBody>
      </p:sp>
      <p:cxnSp>
        <p:nvCxnSpPr>
          <p:cNvPr id="613" name="Google Shape;613;p80"/>
          <p:cNvCxnSpPr/>
          <p:nvPr/>
        </p:nvCxnSpPr>
        <p:spPr>
          <a:xfrm flipH="1">
            <a:off x="6172200" y="1752600"/>
            <a:ext cx="1143000" cy="990600"/>
          </a:xfrm>
          <a:prstGeom prst="straightConnector1">
            <a:avLst/>
          </a:prstGeom>
          <a:noFill/>
          <a:ln cap="flat" cmpd="sng" w="25400">
            <a:solidFill>
              <a:schemeClr val="dk2"/>
            </a:solidFill>
            <a:prstDash val="solid"/>
            <a:miter lim="800000"/>
            <a:headEnd len="med" w="med" type="none"/>
            <a:tailEnd len="med" w="med" type="stealth"/>
          </a:ln>
        </p:spPr>
      </p:cxnSp>
      <p:sp>
        <p:nvSpPr>
          <p:cNvPr id="614" name="Google Shape;614;p80"/>
          <p:cNvSpPr txBox="1"/>
          <p:nvPr/>
        </p:nvSpPr>
        <p:spPr>
          <a:xfrm>
            <a:off x="381000" y="5799137"/>
            <a:ext cx="190500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Arial"/>
              <a:buNone/>
            </a:pPr>
            <a:r>
              <a:rPr b="0" i="0" lang="en-US" sz="2400" u="none">
                <a:solidFill>
                  <a:srgbClr val="FF0000"/>
                </a:solidFill>
                <a:latin typeface="Arial"/>
                <a:ea typeface="Arial"/>
                <a:cs typeface="Arial"/>
                <a:sym typeface="Arial"/>
              </a:rPr>
              <a:t>Condition </a:t>
            </a:r>
            <a:endParaRPr/>
          </a:p>
        </p:txBody>
      </p:sp>
      <p:cxnSp>
        <p:nvCxnSpPr>
          <p:cNvPr id="615" name="Google Shape;615;p80"/>
          <p:cNvCxnSpPr/>
          <p:nvPr/>
        </p:nvCxnSpPr>
        <p:spPr>
          <a:xfrm flipH="1" rot="10800000">
            <a:off x="1333500" y="5562600"/>
            <a:ext cx="1333500" cy="236537"/>
          </a:xfrm>
          <a:prstGeom prst="straightConnector1">
            <a:avLst/>
          </a:prstGeom>
          <a:noFill/>
          <a:ln cap="flat" cmpd="sng" w="25400">
            <a:solidFill>
              <a:schemeClr val="dk2"/>
            </a:solidFill>
            <a:prstDash val="solid"/>
            <a:miter lim="800000"/>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1"/>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Use Case Relationships (</a:t>
            </a:r>
            <a:r>
              <a:rPr b="1" i="0" lang="en-US" sz="4400" u="none">
                <a:solidFill>
                  <a:schemeClr val="dk2"/>
                </a:solidFill>
                <a:latin typeface="Calibri"/>
                <a:ea typeface="Calibri"/>
                <a:cs typeface="Calibri"/>
                <a:sym typeface="Calibri"/>
              </a:rPr>
              <a:t>Extend</a:t>
            </a:r>
            <a:r>
              <a:rPr b="1" i="0" lang="en-US" sz="4400" u="none">
                <a:solidFill>
                  <a:schemeClr val="dk1"/>
                </a:solidFill>
                <a:latin typeface="Calibri"/>
                <a:ea typeface="Calibri"/>
                <a:cs typeface="Calibri"/>
                <a:sym typeface="Calibri"/>
              </a:rPr>
              <a:t>)</a:t>
            </a:r>
            <a:endParaRPr/>
          </a:p>
        </p:txBody>
      </p:sp>
      <p:pic>
        <p:nvPicPr>
          <p:cNvPr id="621" name="Google Shape;621;p81"/>
          <p:cNvPicPr preferRelativeResize="0"/>
          <p:nvPr/>
        </p:nvPicPr>
        <p:blipFill rotWithShape="1">
          <a:blip r:embed="rId3">
            <a:alphaModFix/>
          </a:blip>
          <a:srcRect b="0" l="0" r="0" t="0"/>
          <a:stretch/>
        </p:blipFill>
        <p:spPr>
          <a:xfrm>
            <a:off x="1219200" y="1300162"/>
            <a:ext cx="6477000" cy="1914525"/>
          </a:xfrm>
          <a:prstGeom prst="rect">
            <a:avLst/>
          </a:prstGeom>
          <a:noFill/>
          <a:ln>
            <a:noFill/>
          </a:ln>
        </p:spPr>
      </p:pic>
      <p:sp>
        <p:nvSpPr>
          <p:cNvPr id="622" name="Google Shape;622;p81"/>
          <p:cNvSpPr txBox="1"/>
          <p:nvPr/>
        </p:nvSpPr>
        <p:spPr>
          <a:xfrm>
            <a:off x="665162" y="3276600"/>
            <a:ext cx="8272462"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Registration</a:t>
            </a:r>
            <a:r>
              <a:rPr b="0" i="0" lang="en-US" sz="2000" u="none">
                <a:solidFill>
                  <a:schemeClr val="dk1"/>
                </a:solidFill>
                <a:latin typeface="Arial"/>
                <a:ea typeface="Arial"/>
                <a:cs typeface="Arial"/>
                <a:sym typeface="Arial"/>
              </a:rPr>
              <a:t> use case is complete and meaningful on its own.</a:t>
            </a:r>
            <a:br>
              <a:rPr b="0" i="0" lang="en-US" sz="2000" u="none">
                <a:solidFill>
                  <a:schemeClr val="dk1"/>
                </a:solidFill>
                <a:latin typeface="Arial"/>
                <a:ea typeface="Arial"/>
                <a:cs typeface="Arial"/>
                <a:sym typeface="Arial"/>
              </a:rPr>
            </a:br>
            <a:r>
              <a:rPr b="0" i="0" lang="en-US" sz="2000" u="none">
                <a:solidFill>
                  <a:schemeClr val="dk1"/>
                </a:solidFill>
                <a:latin typeface="Arial"/>
                <a:ea typeface="Arial"/>
                <a:cs typeface="Arial"/>
                <a:sym typeface="Arial"/>
              </a:rPr>
              <a:t>It could be </a:t>
            </a:r>
            <a:r>
              <a:rPr b="0" i="0" lang="en-US" sz="2000" u="none">
                <a:solidFill>
                  <a:srgbClr val="FF0000"/>
                </a:solidFill>
                <a:latin typeface="Arial"/>
                <a:ea typeface="Arial"/>
                <a:cs typeface="Arial"/>
                <a:sym typeface="Arial"/>
              </a:rPr>
              <a:t>extended</a:t>
            </a:r>
            <a:r>
              <a:rPr b="0" i="0" lang="en-US" sz="2000" u="none">
                <a:solidFill>
                  <a:schemeClr val="dk1"/>
                </a:solidFill>
                <a:latin typeface="Arial"/>
                <a:ea typeface="Arial"/>
                <a:cs typeface="Arial"/>
                <a:sym typeface="Arial"/>
              </a:rPr>
              <a:t> with </a:t>
            </a:r>
            <a:r>
              <a:rPr b="0" i="0" lang="en-US" sz="2000" u="none">
                <a:solidFill>
                  <a:schemeClr val="dk2"/>
                </a:solidFill>
                <a:latin typeface="Arial"/>
                <a:ea typeface="Arial"/>
                <a:cs typeface="Arial"/>
                <a:sym typeface="Arial"/>
              </a:rPr>
              <a:t>optional</a:t>
            </a:r>
            <a:r>
              <a:rPr b="0" i="0" lang="en-US" sz="2000" u="none">
                <a:solidFill>
                  <a:schemeClr val="dk1"/>
                </a:solidFill>
                <a:latin typeface="Arial"/>
                <a:ea typeface="Arial"/>
                <a:cs typeface="Arial"/>
                <a:sym typeface="Arial"/>
              </a:rPr>
              <a:t> </a:t>
            </a:r>
            <a:r>
              <a:rPr b="1" i="0" lang="en-US" sz="2000" u="none">
                <a:solidFill>
                  <a:schemeClr val="dk1"/>
                </a:solidFill>
                <a:latin typeface="Arial"/>
                <a:ea typeface="Arial"/>
                <a:cs typeface="Arial"/>
                <a:sym typeface="Arial"/>
              </a:rPr>
              <a:t>Get Help On Registration</a:t>
            </a:r>
            <a:r>
              <a:rPr b="0" i="0" lang="en-US" sz="2000" u="none">
                <a:solidFill>
                  <a:schemeClr val="dk1"/>
                </a:solidFill>
                <a:latin typeface="Arial"/>
                <a:ea typeface="Arial"/>
                <a:cs typeface="Arial"/>
                <a:sym typeface="Arial"/>
              </a:rPr>
              <a:t> use case.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35" name="Google Shape;135;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36" name="Google Shape;136;p19"/>
          <p:cNvPicPr preferRelativeResize="0"/>
          <p:nvPr/>
        </p:nvPicPr>
        <p:blipFill rotWithShape="1">
          <a:blip r:embed="rId3">
            <a:alphaModFix/>
          </a:blip>
          <a:srcRect b="0" l="0" r="0" t="0"/>
          <a:stretch/>
        </p:blipFill>
        <p:spPr>
          <a:xfrm>
            <a:off x="328612" y="1614487"/>
            <a:ext cx="8486775" cy="3629025"/>
          </a:xfrm>
          <a:prstGeom prst="rect">
            <a:avLst/>
          </a:prstGeom>
          <a:noFill/>
          <a:ln>
            <a:noFill/>
          </a:ln>
        </p:spPr>
      </p:pic>
      <p:sp>
        <p:nvSpPr>
          <p:cNvPr id="137" name="Google Shape;137;p19"/>
          <p:cNvSpPr txBox="1"/>
          <p:nvPr/>
        </p:nvSpPr>
        <p:spPr>
          <a:xfrm>
            <a:off x="3810000" y="1524000"/>
            <a:ext cx="1676400" cy="38862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 name="Google Shape;138;p19"/>
          <p:cNvSpPr txBox="1"/>
          <p:nvPr/>
        </p:nvSpPr>
        <p:spPr>
          <a:xfrm>
            <a:off x="5410200" y="1524000"/>
            <a:ext cx="1676400" cy="38862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 name="Google Shape;139;p19"/>
          <p:cNvSpPr txBox="1"/>
          <p:nvPr/>
        </p:nvSpPr>
        <p:spPr>
          <a:xfrm>
            <a:off x="7162800" y="1524000"/>
            <a:ext cx="1676400" cy="38862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 name="Google Shape;140;p19"/>
          <p:cNvSpPr txBox="1"/>
          <p:nvPr/>
        </p:nvSpPr>
        <p:spPr>
          <a:xfrm>
            <a:off x="2133600" y="1600200"/>
            <a:ext cx="1676400" cy="3886200"/>
          </a:xfrm>
          <a:prstGeom prst="rect">
            <a:avLst/>
          </a:prstGeom>
          <a:solidFill>
            <a:schemeClr val="l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1" name="Google Shape;141;p19"/>
          <p:cNvPicPr preferRelativeResize="0"/>
          <p:nvPr/>
        </p:nvPicPr>
        <p:blipFill rotWithShape="1">
          <a:blip r:embed="rId4">
            <a:alphaModFix/>
          </a:blip>
          <a:srcRect b="0" l="0" r="0" t="0"/>
          <a:stretch/>
        </p:blipFill>
        <p:spPr>
          <a:xfrm>
            <a:off x="3438525" y="3024187"/>
            <a:ext cx="3576637" cy="2644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82"/>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Use Case Relationships </a:t>
            </a:r>
            <a:r>
              <a:rPr b="1" i="0" lang="en-US" sz="3600" u="none">
                <a:solidFill>
                  <a:schemeClr val="dk2"/>
                </a:solidFill>
                <a:latin typeface="Calibri"/>
                <a:ea typeface="Calibri"/>
                <a:cs typeface="Calibri"/>
                <a:sym typeface="Calibri"/>
              </a:rPr>
              <a:t>(Generalizations</a:t>
            </a:r>
            <a:r>
              <a:rPr b="1" i="0" lang="en-US" sz="3600" u="none">
                <a:solidFill>
                  <a:schemeClr val="dk1"/>
                </a:solidFill>
                <a:latin typeface="Calibri"/>
                <a:ea typeface="Calibri"/>
                <a:cs typeface="Calibri"/>
                <a:sym typeface="Calibri"/>
              </a:rPr>
              <a:t>)</a:t>
            </a:r>
            <a:endParaRPr/>
          </a:p>
        </p:txBody>
      </p:sp>
      <p:sp>
        <p:nvSpPr>
          <p:cNvPr id="628" name="Google Shape;628;p82"/>
          <p:cNvSpPr txBox="1"/>
          <p:nvPr>
            <p:ph idx="1" type="body"/>
          </p:nvPr>
        </p:nvSpPr>
        <p:spPr>
          <a:xfrm>
            <a:off x="304800" y="1149350"/>
            <a:ext cx="8534400" cy="4906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3200"/>
              <a:buFont typeface="Arial"/>
              <a:buChar char="•"/>
            </a:pPr>
            <a:r>
              <a:rPr b="1" i="0" lang="en-US" sz="3200" u="none">
                <a:solidFill>
                  <a:schemeClr val="dk2"/>
                </a:solidFill>
                <a:latin typeface="Calibri"/>
                <a:ea typeface="Calibri"/>
                <a:cs typeface="Calibri"/>
                <a:sym typeface="Calibri"/>
              </a:rPr>
              <a:t>Generalizations </a:t>
            </a:r>
            <a:r>
              <a:rPr b="0" i="0" lang="en-US" sz="3200" u="none">
                <a:solidFill>
                  <a:schemeClr val="dk1"/>
                </a:solidFill>
                <a:latin typeface="Calibri"/>
                <a:ea typeface="Calibri"/>
                <a:cs typeface="Calibri"/>
                <a:sym typeface="Calibri"/>
              </a:rPr>
              <a:t>relationship</a:t>
            </a:r>
            <a:endParaRPr/>
          </a:p>
          <a:p>
            <a:pPr indent="-285750" lvl="0" marL="342900" marR="0" rtl="0" algn="just">
              <a:lnSpc>
                <a:spcPct val="100000"/>
              </a:lnSpc>
              <a:spcBef>
                <a:spcPts val="180"/>
              </a:spcBef>
              <a:spcAft>
                <a:spcPts val="0"/>
              </a:spcAft>
              <a:buClr>
                <a:schemeClr val="dk1"/>
              </a:buClr>
              <a:buSzPts val="900"/>
              <a:buFont typeface="Arial"/>
              <a:buNone/>
            </a:pPr>
            <a:r>
              <a:t/>
            </a:r>
            <a:endParaRPr b="0" i="0" sz="900" u="none">
              <a:solidFill>
                <a:schemeClr val="dk1"/>
              </a:solidFill>
              <a:latin typeface="Calibri"/>
              <a:ea typeface="Calibri"/>
              <a:cs typeface="Calibri"/>
              <a:sym typeface="Calibri"/>
            </a:endParaRPr>
          </a:p>
          <a:p>
            <a:pPr indent="-285750" lvl="1" marL="742950" marR="0" rtl="0" algn="just">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t>
            </a:r>
            <a:r>
              <a:rPr b="0" i="1" lang="en-US" sz="2800" u="none" cap="none" strike="noStrike">
                <a:solidFill>
                  <a:schemeClr val="dk2"/>
                </a:solidFill>
                <a:latin typeface="Calibri"/>
                <a:ea typeface="Calibri"/>
                <a:cs typeface="Calibri"/>
                <a:sym typeface="Calibri"/>
              </a:rPr>
              <a:t>generalizations </a:t>
            </a:r>
            <a:r>
              <a:rPr b="0" i="1" lang="en-US" sz="2800" u="none" cap="none" strike="noStrike">
                <a:solidFill>
                  <a:schemeClr val="dk1"/>
                </a:solidFill>
                <a:latin typeface="Calibri"/>
                <a:ea typeface="Calibri"/>
                <a:cs typeface="Calibri"/>
                <a:sym typeface="Calibri"/>
              </a:rPr>
              <a:t>relationship</a:t>
            </a:r>
            <a:r>
              <a:rPr b="0" i="0" lang="en-US" sz="2800" u="none" cap="none" strike="noStrike">
                <a:solidFill>
                  <a:schemeClr val="dk1"/>
                </a:solidFill>
                <a:latin typeface="Calibri"/>
                <a:ea typeface="Calibri"/>
                <a:cs typeface="Calibri"/>
                <a:sym typeface="Calibri"/>
              </a:rPr>
              <a:t> is drawn from a use case X to a use case Y to indicate that the process X is a special case behavior of the same type as the more general process Y.</a:t>
            </a:r>
            <a:endParaRPr/>
          </a:p>
          <a:p>
            <a:pPr indent="-285750" lvl="1" marL="742950" marR="0" rtl="0" algn="just">
              <a:lnSpc>
                <a:spcPct val="10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 generalization relationship is a parent-child relationship between use cases in which the child use case is an enhancement of the parent use case.</a:t>
            </a:r>
            <a:endParaRPr/>
          </a:p>
          <a:p>
            <a:pPr indent="-285750" lvl="1" marL="742950" marR="0" rtl="0" algn="just">
              <a:lnSpc>
                <a:spcPct val="10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Child use case is effectively, </a:t>
            </a:r>
            <a:r>
              <a:rPr b="0" i="0" lang="en-US" sz="2800" u="none" cap="none" strike="noStrike">
                <a:solidFill>
                  <a:srgbClr val="FF0000"/>
                </a:solidFill>
                <a:latin typeface="Calibri"/>
                <a:ea typeface="Calibri"/>
                <a:cs typeface="Calibri"/>
                <a:sym typeface="Calibri"/>
              </a:rPr>
              <a:t>an alternate course of the base use case</a:t>
            </a:r>
            <a:r>
              <a:rPr b="0" i="0" lang="en-US" sz="2800" u="none" cap="none" strike="noStrike">
                <a:solidFill>
                  <a:schemeClr val="dk1"/>
                </a:solidFill>
                <a:latin typeface="Calibri"/>
                <a:ea typeface="Calibri"/>
                <a:cs typeface="Calibri"/>
                <a:sym typeface="Calibri"/>
              </a:rPr>
              <a:t>.</a:t>
            </a:r>
            <a:endParaRPr/>
          </a:p>
          <a:p>
            <a:pPr indent="-285750" lvl="1" marL="742950" marR="0" rtl="0" algn="just">
              <a:lnSpc>
                <a:spcPct val="10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Base use case could be abstract use case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3"/>
          <p:cNvSpPr txBox="1"/>
          <p:nvPr>
            <p:ph type="title"/>
          </p:nvPr>
        </p:nvSpPr>
        <p:spPr>
          <a:xfrm>
            <a:off x="457200" y="274637"/>
            <a:ext cx="8229600" cy="7159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Use Case Relationships </a:t>
            </a:r>
            <a:r>
              <a:rPr b="1" i="0" lang="en-US" sz="3600" u="none">
                <a:solidFill>
                  <a:schemeClr val="dk2"/>
                </a:solidFill>
                <a:latin typeface="Calibri"/>
                <a:ea typeface="Calibri"/>
                <a:cs typeface="Calibri"/>
                <a:sym typeface="Calibri"/>
              </a:rPr>
              <a:t>(Generalizations</a:t>
            </a:r>
            <a:r>
              <a:rPr b="1" i="0" lang="en-US" sz="3600" u="none">
                <a:solidFill>
                  <a:schemeClr val="dk1"/>
                </a:solidFill>
                <a:latin typeface="Calibri"/>
                <a:ea typeface="Calibri"/>
                <a:cs typeface="Calibri"/>
                <a:sym typeface="Calibri"/>
              </a:rPr>
              <a:t>)</a:t>
            </a:r>
            <a:endParaRPr/>
          </a:p>
        </p:txBody>
      </p:sp>
      <p:pic>
        <p:nvPicPr>
          <p:cNvPr id="634" name="Google Shape;634;p83"/>
          <p:cNvPicPr preferRelativeResize="0"/>
          <p:nvPr/>
        </p:nvPicPr>
        <p:blipFill rotWithShape="1">
          <a:blip r:embed="rId3">
            <a:alphaModFix/>
          </a:blip>
          <a:srcRect b="0" l="0" r="0" t="0"/>
          <a:stretch/>
        </p:blipFill>
        <p:spPr>
          <a:xfrm>
            <a:off x="533400" y="1295400"/>
            <a:ext cx="8153400" cy="4876800"/>
          </a:xfrm>
          <a:prstGeom prst="rect">
            <a:avLst/>
          </a:prstGeom>
          <a:noFill/>
          <a:ln>
            <a:noFill/>
          </a:ln>
        </p:spPr>
      </p:pic>
      <p:sp>
        <p:nvSpPr>
          <p:cNvPr id="635" name="Google Shape;635;p83"/>
          <p:cNvSpPr txBox="1"/>
          <p:nvPr/>
        </p:nvSpPr>
        <p:spPr>
          <a:xfrm>
            <a:off x="863600" y="3519487"/>
            <a:ext cx="16779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&lt;&lt;include&gt;&gt;</a:t>
            </a:r>
            <a:endParaRPr/>
          </a:p>
        </p:txBody>
      </p:sp>
      <p:cxnSp>
        <p:nvCxnSpPr>
          <p:cNvPr id="636" name="Google Shape;636;p83"/>
          <p:cNvCxnSpPr/>
          <p:nvPr/>
        </p:nvCxnSpPr>
        <p:spPr>
          <a:xfrm flipH="1">
            <a:off x="1925637" y="3381375"/>
            <a:ext cx="914400" cy="1143000"/>
          </a:xfrm>
          <a:prstGeom prst="straightConnector1">
            <a:avLst/>
          </a:prstGeom>
          <a:noFill/>
          <a:ln cap="flat" cmpd="sng" w="25400">
            <a:solidFill>
              <a:schemeClr val="dk1"/>
            </a:solidFill>
            <a:prstDash val="solid"/>
            <a:miter lim="800000"/>
            <a:headEnd len="med" w="med" type="none"/>
            <a:tailEnd len="med" w="med" type="stealth"/>
          </a:ln>
        </p:spPr>
      </p:cxnSp>
      <p:sp>
        <p:nvSpPr>
          <p:cNvPr id="637" name="Google Shape;637;p83"/>
          <p:cNvSpPr txBox="1"/>
          <p:nvPr/>
        </p:nvSpPr>
        <p:spPr>
          <a:xfrm>
            <a:off x="3886200" y="2268537"/>
            <a:ext cx="16779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&lt;&lt;include&gt;&gt;</a:t>
            </a:r>
            <a:endParaRPr/>
          </a:p>
        </p:txBody>
      </p:sp>
      <p:cxnSp>
        <p:nvCxnSpPr>
          <p:cNvPr id="638" name="Google Shape;638;p83"/>
          <p:cNvCxnSpPr/>
          <p:nvPr/>
        </p:nvCxnSpPr>
        <p:spPr>
          <a:xfrm flipH="1" rot="10800000">
            <a:off x="3925887" y="2667000"/>
            <a:ext cx="1789112" cy="1587"/>
          </a:xfrm>
          <a:prstGeom prst="straightConnector1">
            <a:avLst/>
          </a:prstGeom>
          <a:noFill/>
          <a:ln cap="flat" cmpd="sng" w="25400">
            <a:solidFill>
              <a:schemeClr val="dk1"/>
            </a:solidFill>
            <a:prstDash val="solid"/>
            <a:miter lim="800000"/>
            <a:headEnd len="med" w="med" type="none"/>
            <a:tailEnd len="med" w="med" type="stealth"/>
          </a:ln>
        </p:spPr>
      </p:cxnSp>
      <p:sp>
        <p:nvSpPr>
          <p:cNvPr id="639" name="Google Shape;639;p83"/>
          <p:cNvSpPr/>
          <p:nvPr/>
        </p:nvSpPr>
        <p:spPr>
          <a:xfrm rot="1200000">
            <a:off x="6019800" y="3286125"/>
            <a:ext cx="381000" cy="304800"/>
          </a:xfrm>
          <a:prstGeom prst="triangle">
            <a:avLst>
              <a:gd fmla="val 5000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0" name="Google Shape;640;p83"/>
          <p:cNvSpPr/>
          <p:nvPr/>
        </p:nvSpPr>
        <p:spPr>
          <a:xfrm rot="-2100000">
            <a:off x="6972300" y="3238500"/>
            <a:ext cx="381000" cy="304800"/>
          </a:xfrm>
          <a:prstGeom prst="triangle">
            <a:avLst>
              <a:gd fmla="val 5000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641" name="Google Shape;641;p83"/>
          <p:cNvCxnSpPr/>
          <p:nvPr/>
        </p:nvCxnSpPr>
        <p:spPr>
          <a:xfrm flipH="1">
            <a:off x="5791200" y="3581400"/>
            <a:ext cx="365125" cy="914400"/>
          </a:xfrm>
          <a:prstGeom prst="straightConnector1">
            <a:avLst/>
          </a:prstGeom>
          <a:noFill/>
          <a:ln cap="flat" cmpd="sng" w="25400">
            <a:solidFill>
              <a:schemeClr val="dk1"/>
            </a:solidFill>
            <a:prstDash val="solid"/>
            <a:miter lim="800000"/>
            <a:headEnd len="med" w="med" type="none"/>
            <a:tailEnd len="med" w="med" type="none"/>
          </a:ln>
        </p:spPr>
      </p:cxnSp>
      <p:cxnSp>
        <p:nvCxnSpPr>
          <p:cNvPr id="642" name="Google Shape;642;p83"/>
          <p:cNvCxnSpPr/>
          <p:nvPr/>
        </p:nvCxnSpPr>
        <p:spPr>
          <a:xfrm>
            <a:off x="7251700" y="3525837"/>
            <a:ext cx="549275" cy="914400"/>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4"/>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Use Case Relationships </a:t>
            </a:r>
            <a:r>
              <a:rPr b="1" i="0" lang="en-US" sz="3600" u="none">
                <a:solidFill>
                  <a:schemeClr val="dk2"/>
                </a:solidFill>
                <a:latin typeface="Calibri"/>
                <a:ea typeface="Calibri"/>
                <a:cs typeface="Calibri"/>
                <a:sym typeface="Calibri"/>
              </a:rPr>
              <a:t>(Generalizations</a:t>
            </a:r>
            <a:r>
              <a:rPr b="1" i="0" lang="en-US" sz="3600" u="none">
                <a:solidFill>
                  <a:schemeClr val="dk1"/>
                </a:solidFill>
                <a:latin typeface="Calibri"/>
                <a:ea typeface="Calibri"/>
                <a:cs typeface="Calibri"/>
                <a:sym typeface="Calibri"/>
              </a:rPr>
              <a:t>)</a:t>
            </a:r>
            <a:endParaRPr/>
          </a:p>
        </p:txBody>
      </p:sp>
      <p:pic>
        <p:nvPicPr>
          <p:cNvPr id="648" name="Google Shape;648;p84"/>
          <p:cNvPicPr preferRelativeResize="0"/>
          <p:nvPr/>
        </p:nvPicPr>
        <p:blipFill rotWithShape="1">
          <a:blip r:embed="rId3">
            <a:alphaModFix/>
          </a:blip>
          <a:srcRect b="0" l="0" r="0" t="0"/>
          <a:stretch/>
        </p:blipFill>
        <p:spPr>
          <a:xfrm>
            <a:off x="571500" y="1516062"/>
            <a:ext cx="8077200" cy="488473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85"/>
          <p:cNvSpPr txBox="1"/>
          <p:nvPr>
            <p:ph type="title"/>
          </p:nvPr>
        </p:nvSpPr>
        <p:spPr>
          <a:xfrm>
            <a:off x="304800" y="274637"/>
            <a:ext cx="8534400" cy="8683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600"/>
              <a:buFont typeface="Calibri"/>
              <a:buNone/>
            </a:pPr>
            <a:r>
              <a:rPr b="1" i="0" lang="en-US" sz="3600" u="none">
                <a:solidFill>
                  <a:schemeClr val="dk1"/>
                </a:solidFill>
                <a:latin typeface="Calibri"/>
                <a:ea typeface="Calibri"/>
                <a:cs typeface="Calibri"/>
                <a:sym typeface="Calibri"/>
              </a:rPr>
              <a:t>Difference between </a:t>
            </a:r>
            <a:r>
              <a:rPr b="1" i="1" lang="en-US" sz="3600" u="none">
                <a:solidFill>
                  <a:srgbClr val="FF0000"/>
                </a:solidFill>
                <a:latin typeface="Calibri"/>
                <a:ea typeface="Calibri"/>
                <a:cs typeface="Calibri"/>
                <a:sym typeface="Calibri"/>
              </a:rPr>
              <a:t>use case </a:t>
            </a:r>
            <a:r>
              <a:rPr b="1" i="1" lang="en-US" sz="3600" u="none">
                <a:solidFill>
                  <a:schemeClr val="dk1"/>
                </a:solidFill>
                <a:latin typeface="Calibri"/>
                <a:ea typeface="Calibri"/>
                <a:cs typeface="Calibri"/>
                <a:sym typeface="Calibri"/>
              </a:rPr>
              <a:t>relationships</a:t>
            </a:r>
            <a:endParaRPr/>
          </a:p>
        </p:txBody>
      </p:sp>
      <p:graphicFrame>
        <p:nvGraphicFramePr>
          <p:cNvPr id="654" name="Google Shape;654;p85"/>
          <p:cNvGraphicFramePr/>
          <p:nvPr/>
        </p:nvGraphicFramePr>
        <p:xfrm>
          <a:off x="138112" y="3048000"/>
          <a:ext cx="3000000" cy="3000000"/>
        </p:xfrm>
        <a:graphic>
          <a:graphicData uri="http://schemas.openxmlformats.org/drawingml/2006/table">
            <a:tbl>
              <a:tblPr>
                <a:noFill/>
                <a:tableStyleId>{B75357B7-0A1F-459A-A7EB-60699D0FD9DE}</a:tableStyleId>
              </a:tblPr>
              <a:tblGrid>
                <a:gridCol w="2930525"/>
                <a:gridCol w="2930525"/>
                <a:gridCol w="2930525"/>
              </a:tblGrid>
              <a:tr h="1431925">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Base use case could be abstract use case (incomplete) or concrete (complete).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Base use case is complete (concrete) by itself, defined independently.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Base use case is incomplete.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33500">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Specialized use case is required, not optional, if base use case is abstract.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Extending use case is optional, supplementary.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Included use case required, not optional.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62000">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No explicit condition to use specialization.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Could have optional extension condition.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No explicit inclusion condition.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655" name="Google Shape;655;p85"/>
          <p:cNvPicPr preferRelativeResize="0"/>
          <p:nvPr/>
        </p:nvPicPr>
        <p:blipFill rotWithShape="1">
          <a:blip r:embed="rId3">
            <a:alphaModFix/>
          </a:blip>
          <a:srcRect b="0" l="0" r="0" t="0"/>
          <a:stretch/>
        </p:blipFill>
        <p:spPr>
          <a:xfrm>
            <a:off x="93662" y="1255712"/>
            <a:ext cx="8897937" cy="179546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6"/>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Bank ATM</a:t>
            </a:r>
            <a:endParaRPr/>
          </a:p>
        </p:txBody>
      </p:sp>
      <p:pic>
        <p:nvPicPr>
          <p:cNvPr id="661" name="Google Shape;661;p86"/>
          <p:cNvPicPr preferRelativeResize="0"/>
          <p:nvPr/>
        </p:nvPicPr>
        <p:blipFill rotWithShape="1">
          <a:blip r:embed="rId3">
            <a:alphaModFix/>
          </a:blip>
          <a:srcRect b="0" l="0" r="0" t="0"/>
          <a:stretch/>
        </p:blipFill>
        <p:spPr>
          <a:xfrm>
            <a:off x="838200" y="1143000"/>
            <a:ext cx="7924800" cy="54864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Bank ATM</a:t>
            </a:r>
            <a:endParaRPr/>
          </a:p>
        </p:txBody>
      </p:sp>
      <p:pic>
        <p:nvPicPr>
          <p:cNvPr id="667" name="Google Shape;667;p87"/>
          <p:cNvPicPr preferRelativeResize="0"/>
          <p:nvPr/>
        </p:nvPicPr>
        <p:blipFill rotWithShape="1">
          <a:blip r:embed="rId3">
            <a:alphaModFix/>
          </a:blip>
          <a:srcRect b="0" l="0" r="0" t="0"/>
          <a:stretch/>
        </p:blipFill>
        <p:spPr>
          <a:xfrm>
            <a:off x="609600" y="1524000"/>
            <a:ext cx="8077200" cy="4876800"/>
          </a:xfrm>
          <a:prstGeom prst="rect">
            <a:avLst/>
          </a:prstGeom>
          <a:noFill/>
          <a:ln>
            <a:noFill/>
          </a:ln>
        </p:spPr>
      </p:pic>
      <p:sp>
        <p:nvSpPr>
          <p:cNvPr id="668" name="Google Shape;668;p87"/>
          <p:cNvSpPr txBox="1"/>
          <p:nvPr/>
        </p:nvSpPr>
        <p:spPr>
          <a:xfrm>
            <a:off x="5780087" y="5470525"/>
            <a:ext cx="1427162"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ATM Help</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8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Bank ATM</a:t>
            </a:r>
            <a:endParaRPr/>
          </a:p>
        </p:txBody>
      </p:sp>
      <p:pic>
        <p:nvPicPr>
          <p:cNvPr id="674" name="Google Shape;674;p88"/>
          <p:cNvPicPr preferRelativeResize="0"/>
          <p:nvPr/>
        </p:nvPicPr>
        <p:blipFill rotWithShape="1">
          <a:blip r:embed="rId3">
            <a:alphaModFix/>
          </a:blip>
          <a:srcRect b="0" l="0" r="0" t="0"/>
          <a:stretch/>
        </p:blipFill>
        <p:spPr>
          <a:xfrm>
            <a:off x="635000" y="1524000"/>
            <a:ext cx="7924800" cy="47244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680" name="Google Shape;680;p89"/>
          <p:cNvPicPr preferRelativeResize="0"/>
          <p:nvPr/>
        </p:nvPicPr>
        <p:blipFill rotWithShape="1">
          <a:blip r:embed="rId3">
            <a:alphaModFix/>
          </a:blip>
          <a:srcRect b="0" l="0" r="0" t="0"/>
          <a:stretch/>
        </p:blipFill>
        <p:spPr>
          <a:xfrm>
            <a:off x="268287" y="609600"/>
            <a:ext cx="8534400" cy="60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457200" y="274637"/>
            <a:ext cx="8229600" cy="7921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Software Development Process</a:t>
            </a:r>
            <a:endParaRPr/>
          </a:p>
        </p:txBody>
      </p:sp>
      <p:sp>
        <p:nvSpPr>
          <p:cNvPr id="147" name="Google Shape;147;p20"/>
          <p:cNvSpPr txBox="1"/>
          <p:nvPr>
            <p:ph idx="1" type="body"/>
          </p:nvPr>
        </p:nvSpPr>
        <p:spPr>
          <a:xfrm>
            <a:off x="457200" y="1260475"/>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a:t>
            </a:r>
            <a:r>
              <a:rPr b="0" i="0" lang="en-US" sz="3200" u="none">
                <a:solidFill>
                  <a:schemeClr val="dk2"/>
                </a:solidFill>
                <a:latin typeface="Calibri"/>
                <a:ea typeface="Calibri"/>
                <a:cs typeface="Calibri"/>
                <a:sym typeface="Calibri"/>
              </a:rPr>
              <a:t>set of disciplined activities</a:t>
            </a:r>
            <a:r>
              <a:rPr b="0" i="0" lang="en-US" sz="3200" u="none">
                <a:solidFill>
                  <a:schemeClr val="dk1"/>
                </a:solidFill>
                <a:latin typeface="Calibri"/>
                <a:ea typeface="Calibri"/>
                <a:cs typeface="Calibri"/>
                <a:sym typeface="Calibri"/>
              </a:rPr>
              <a:t>, subject to constraints and resources, to build a software system with pre-defined purposes from beginning to completion.</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AKA “Software Lifecycles”.</a:t>
            </a:r>
            <a:endParaRPr/>
          </a:p>
          <a:p>
            <a:pPr indent="-342900" lvl="0" marL="342900" marR="0" rtl="0" algn="just">
              <a:lnSpc>
                <a:spcPct val="100000"/>
              </a:lnSpc>
              <a:spcBef>
                <a:spcPts val="12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Objectives – To </a:t>
            </a:r>
            <a:r>
              <a:rPr b="0" i="0" lang="en-US" sz="3200" u="none">
                <a:solidFill>
                  <a:srgbClr val="002060"/>
                </a:solidFill>
                <a:latin typeface="Calibri"/>
                <a:ea typeface="Calibri"/>
                <a:cs typeface="Calibri"/>
                <a:sym typeface="Calibri"/>
              </a:rPr>
              <a:t>understand the concept</a:t>
            </a:r>
            <a:r>
              <a:rPr b="0" i="0" lang="en-US" sz="3200" u="none">
                <a:solidFill>
                  <a:schemeClr val="dk1"/>
                </a:solidFill>
                <a:latin typeface="Calibri"/>
                <a:ea typeface="Calibri"/>
                <a:cs typeface="Calibri"/>
                <a:sym typeface="Calibri"/>
              </a:rPr>
              <a:t> of software development process and </a:t>
            </a:r>
            <a:r>
              <a:rPr b="0" i="0" lang="en-US" sz="3200" u="none">
                <a:solidFill>
                  <a:srgbClr val="002060"/>
                </a:solidFill>
                <a:latin typeface="Calibri"/>
                <a:ea typeface="Calibri"/>
                <a:cs typeface="Calibri"/>
                <a:sym typeface="Calibri"/>
              </a:rPr>
              <a:t>the context in which software is developed</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Different approaches</a:t>
            </a:r>
            <a:endParaRPr/>
          </a:p>
          <a:p>
            <a:pPr indent="-285750" lvl="1" marL="742950" marR="0" rtl="0" algn="just">
              <a:lnSpc>
                <a:spcPct val="100000"/>
              </a:lnSpc>
              <a:spcBef>
                <a:spcPts val="12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Different software process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457200" y="274637"/>
            <a:ext cx="8229600" cy="944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i="0" lang="en-US" sz="4400" u="none">
                <a:solidFill>
                  <a:schemeClr val="dk1"/>
                </a:solidFill>
                <a:latin typeface="Calibri"/>
                <a:ea typeface="Calibri"/>
                <a:cs typeface="Calibri"/>
                <a:sym typeface="Calibri"/>
              </a:rPr>
              <a:t>What is software development?</a:t>
            </a:r>
            <a:endParaRPr/>
          </a:p>
        </p:txBody>
      </p:sp>
      <p:pic>
        <p:nvPicPr>
          <p:cNvPr id="153" name="Google Shape;153;p21"/>
          <p:cNvPicPr preferRelativeResize="0"/>
          <p:nvPr/>
        </p:nvPicPr>
        <p:blipFill rotWithShape="1">
          <a:blip r:embed="rId3">
            <a:alphaModFix/>
          </a:blip>
          <a:srcRect b="0" l="0" r="0" t="0"/>
          <a:stretch/>
        </p:blipFill>
        <p:spPr>
          <a:xfrm>
            <a:off x="838200" y="1620837"/>
            <a:ext cx="7239000" cy="463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