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B2AA58-701C-4A63-9AD4-044A40D334F1}">
  <a:tblStyle styleId="{0AB2AA58-701C-4A63-9AD4-044A40D334F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60"/>
    <p:restoredTop sz="94692"/>
  </p:normalViewPr>
  <p:slideViewPr>
    <p:cSldViewPr snapToGrid="0">
      <p:cViewPr varScale="1">
        <p:scale>
          <a:sx n="110" d="100"/>
          <a:sy n="110" d="100"/>
        </p:scale>
        <p:origin x="176" y="9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891994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0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6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56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969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13</a:t>
            </a:fld>
            <a:endParaRPr/>
          </a:p>
        </p:txBody>
      </p:sp>
      <p:sp>
        <p:nvSpPr>
          <p:cNvPr id="173" name="Google Shape;1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15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04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370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25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240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31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574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481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982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57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39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5123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911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4411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887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919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2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1830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058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280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370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319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554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209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564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119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0138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24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a:t>
            </a:fld>
            <a:endParaRPr/>
          </a:p>
        </p:txBody>
      </p:sp>
    </p:spTree>
    <p:extLst>
      <p:ext uri="{BB962C8B-B14F-4D97-AF65-F5344CB8AC3E}">
        <p14:creationId xmlns:p14="http://schemas.microsoft.com/office/powerpoint/2010/main" val="3255340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636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975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464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905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51" name="Google Shape;4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human needs a heart to live and a heart needs a human body to function on. In other words when the classes (entities) are dependent on each other and their life span are same (if one dies then another one too) then its a composition.</a:t>
            </a:r>
            <a:endParaRPr/>
          </a:p>
        </p:txBody>
      </p:sp>
      <p:sp>
        <p:nvSpPr>
          <p:cNvPr id="452" name="Google Shape;452;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44</a:t>
            </a:fld>
            <a:endParaRPr/>
          </a:p>
        </p:txBody>
      </p:sp>
    </p:spTree>
    <p:extLst>
      <p:ext uri="{BB962C8B-B14F-4D97-AF65-F5344CB8AC3E}">
        <p14:creationId xmlns:p14="http://schemas.microsoft.com/office/powerpoint/2010/main" val="22853905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130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064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323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081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000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066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38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1. Employee is a parent class of manager</a:t>
            </a:r>
            <a:endParaRPr/>
          </a:p>
        </p:txBody>
      </p:sp>
      <p:sp>
        <p:nvSpPr>
          <p:cNvPr id="498" name="Google Shape;498;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51</a:t>
            </a:fld>
            <a:endParaRPr/>
          </a:p>
        </p:txBody>
      </p:sp>
    </p:spTree>
    <p:extLst>
      <p:ext uri="{BB962C8B-B14F-4D97-AF65-F5344CB8AC3E}">
        <p14:creationId xmlns:p14="http://schemas.microsoft.com/office/powerpoint/2010/main" val="20459520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2" name="Google Shape;51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1. Employee is a parent class of manager</a:t>
            </a:r>
            <a:endParaRPr/>
          </a:p>
        </p:txBody>
      </p:sp>
      <p:sp>
        <p:nvSpPr>
          <p:cNvPr id="513" name="Google Shape;513;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52</a:t>
            </a:fld>
            <a:endParaRPr/>
          </a:p>
        </p:txBody>
      </p:sp>
    </p:spTree>
    <p:extLst>
      <p:ext uri="{BB962C8B-B14F-4D97-AF65-F5344CB8AC3E}">
        <p14:creationId xmlns:p14="http://schemas.microsoft.com/office/powerpoint/2010/main" val="2621418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0" name="Google Shape;530;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3. Manager is like owner of the employees. Employees will report to manager.</a:t>
            </a:r>
            <a:endParaRPr/>
          </a:p>
        </p:txBody>
      </p:sp>
      <p:sp>
        <p:nvSpPr>
          <p:cNvPr id="531" name="Google Shape;531;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53</a:t>
            </a:fld>
            <a:endParaRPr/>
          </a:p>
        </p:txBody>
      </p:sp>
    </p:spTree>
    <p:extLst>
      <p:ext uri="{BB962C8B-B14F-4D97-AF65-F5344CB8AC3E}">
        <p14:creationId xmlns:p14="http://schemas.microsoft.com/office/powerpoint/2010/main" val="35255344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3" name="Google Shape;55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3. Manager is like owner of the employees. Employees will report to manager.</a:t>
            </a:r>
            <a:endParaRPr/>
          </a:p>
        </p:txBody>
      </p:sp>
      <p:sp>
        <p:nvSpPr>
          <p:cNvPr id="554" name="Google Shape;554;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54</a:t>
            </a:fld>
            <a:endParaRPr/>
          </a:p>
        </p:txBody>
      </p:sp>
    </p:spTree>
    <p:extLst>
      <p:ext uri="{BB962C8B-B14F-4D97-AF65-F5344CB8AC3E}">
        <p14:creationId xmlns:p14="http://schemas.microsoft.com/office/powerpoint/2010/main" val="7608864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26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42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03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89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08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685800" y="381000"/>
            <a:ext cx="7848600" cy="533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685800" y="1066800"/>
            <a:ext cx="3848100" cy="4876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4"/>
          <p:cNvSpPr txBox="1">
            <a:spLocks noGrp="1"/>
          </p:cNvSpPr>
          <p:nvPr>
            <p:ph type="body" idx="2"/>
          </p:nvPr>
        </p:nvSpPr>
        <p:spPr>
          <a:xfrm>
            <a:off x="4686300" y="1066800"/>
            <a:ext cx="3848100" cy="4876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14"/>
          <p:cNvSpPr txBox="1">
            <a:spLocks noGrp="1"/>
          </p:cNvSpPr>
          <p:nvPr>
            <p:ph type="ftr" idx="11"/>
          </p:nvPr>
        </p:nvSpPr>
        <p:spPr>
          <a:xfrm>
            <a:off x="2362200" y="6400800"/>
            <a:ext cx="4038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a:spLocks noGrp="1"/>
          </p:cNvSpPr>
          <p:nvPr>
            <p:ph type="pic" idx="2"/>
          </p:nvPr>
        </p:nvSpPr>
        <p:spPr>
          <a:xfrm>
            <a:off x="1792288" y="612775"/>
            <a:ext cx="5486400" cy="4114800"/>
          </a:xfrm>
          <a:prstGeom prst="rect">
            <a:avLst/>
          </a:prstGeom>
          <a:noFill/>
          <a:ln>
            <a:noFill/>
          </a:ln>
        </p:spPr>
      </p:sp>
      <p:sp>
        <p:nvSpPr>
          <p:cNvPr id="47" name="Google Shape;47;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4" name="Google Shape;54;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2362200" y="6400800"/>
            <a:ext cx="4038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85800" y="1751012"/>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8000"/>
              <a:buFont typeface="Calibri"/>
              <a:buNone/>
            </a:pPr>
            <a:r>
              <a:rPr lang="en-US" sz="8000" b="1" i="0" u="none" dirty="0">
                <a:solidFill>
                  <a:schemeClr val="dk1"/>
                </a:solidFill>
                <a:latin typeface="Calibri"/>
                <a:ea typeface="Calibri"/>
                <a:cs typeface="Calibri"/>
                <a:sym typeface="Calibri"/>
              </a:rPr>
              <a:t>OOAD</a:t>
            </a:r>
            <a:br>
              <a:rPr lang="en-US" sz="8000" b="1" i="0" u="none" dirty="0">
                <a:solidFill>
                  <a:schemeClr val="dk1"/>
                </a:solidFill>
                <a:latin typeface="Calibri"/>
                <a:ea typeface="Calibri"/>
                <a:cs typeface="Calibri"/>
                <a:sym typeface="Calibri"/>
              </a:rPr>
            </a:br>
            <a:r>
              <a:rPr lang="en-US" sz="6000" b="1" i="0" u="none" dirty="0">
                <a:solidFill>
                  <a:schemeClr val="dk1"/>
                </a:solidFill>
                <a:latin typeface="Calibri"/>
                <a:ea typeface="Calibri"/>
                <a:cs typeface="Calibri"/>
                <a:sym typeface="Calibri"/>
              </a:rPr>
              <a:t>(CSE 314)</a:t>
            </a:r>
            <a:endParaRPr dirty="0"/>
          </a:p>
        </p:txBody>
      </p:sp>
      <p:sp>
        <p:nvSpPr>
          <p:cNvPr id="98" name="Google Shape;98;p15"/>
          <p:cNvSpPr txBox="1">
            <a:spLocks noGrp="1"/>
          </p:cNvSpPr>
          <p:nvPr>
            <p:ph type="subTitle" idx="1"/>
          </p:nvPr>
        </p:nvSpPr>
        <p:spPr>
          <a:xfrm>
            <a:off x="1371600" y="4114800"/>
            <a:ext cx="6400800" cy="20574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rgbClr val="888888"/>
              </a:buClr>
              <a:buSzPts val="2300"/>
              <a:buNone/>
            </a:pPr>
            <a:endParaRPr sz="2300" b="1" i="0" u="none">
              <a:solidFill>
                <a:srgbClr val="898989"/>
              </a:solidFill>
              <a:latin typeface="Calibri"/>
              <a:ea typeface="Calibri"/>
              <a:cs typeface="Calibri"/>
              <a:sym typeface="Calibri"/>
            </a:endParaRPr>
          </a:p>
          <a:p>
            <a:pPr marL="0" lvl="0" indent="0" algn="ctr" rtl="0">
              <a:lnSpc>
                <a:spcPct val="80000"/>
              </a:lnSpc>
              <a:spcBef>
                <a:spcPts val="1040"/>
              </a:spcBef>
              <a:spcAft>
                <a:spcPts val="0"/>
              </a:spcAft>
              <a:buClr>
                <a:srgbClr val="898989"/>
              </a:buClr>
              <a:buSzPts val="5200"/>
              <a:buNone/>
            </a:pPr>
            <a:r>
              <a:rPr lang="en-US" sz="5200" b="1" i="0" u="none">
                <a:solidFill>
                  <a:srgbClr val="898989"/>
                </a:solidFill>
                <a:latin typeface="Calibri"/>
                <a:ea typeface="Calibri"/>
                <a:cs typeface="Calibri"/>
                <a:sym typeface="Calibri"/>
              </a:rPr>
              <a:t>Lecture 8</a:t>
            </a:r>
            <a:endParaRPr/>
          </a:p>
          <a:p>
            <a:pPr marL="0" lvl="0" indent="0" algn="ctr" rtl="0">
              <a:lnSpc>
                <a:spcPct val="80000"/>
              </a:lnSpc>
              <a:spcBef>
                <a:spcPts val="1040"/>
              </a:spcBef>
              <a:spcAft>
                <a:spcPts val="0"/>
              </a:spcAft>
              <a:buClr>
                <a:srgbClr val="00B050"/>
              </a:buClr>
              <a:buSzPts val="5200"/>
              <a:buNone/>
            </a:pPr>
            <a:r>
              <a:rPr lang="en-US" sz="5200" b="1" i="0" u="none">
                <a:solidFill>
                  <a:srgbClr val="00B050"/>
                </a:solidFill>
                <a:latin typeface="Calibri"/>
                <a:ea typeface="Calibri"/>
                <a:cs typeface="Calibri"/>
                <a:sym typeface="Calibri"/>
              </a:rPr>
              <a:t>(Class Diagram)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Operations</a:t>
            </a:r>
            <a:endParaRPr/>
          </a:p>
        </p:txBody>
      </p:sp>
      <p:sp>
        <p:nvSpPr>
          <p:cNvPr id="155" name="Google Shape;155;p24"/>
          <p:cNvSpPr txBox="1">
            <a:spLocks noGrp="1"/>
          </p:cNvSpPr>
          <p:nvPr>
            <p:ph type="body" idx="1"/>
          </p:nvPr>
        </p:nvSpPr>
        <p:spPr>
          <a:xfrm>
            <a:off x="381000" y="1295400"/>
            <a:ext cx="81534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Operations are</a:t>
            </a:r>
            <a:endParaRPr/>
          </a:p>
          <a:p>
            <a:pPr marL="742950" marR="0" lvl="1" indent="-28575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Essential to the design description of a class</a:t>
            </a:r>
            <a:endParaRPr/>
          </a:p>
          <a:p>
            <a:pPr marL="742950" marR="0" lvl="1" indent="-28575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common behaviour shared by all objects of the class</a:t>
            </a:r>
            <a:endParaRPr/>
          </a:p>
          <a:p>
            <a:pPr marL="742950" marR="0" lvl="1" indent="-28575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Services that objects of a class can provide to other objects</a:t>
            </a:r>
            <a:endParaRPr/>
          </a:p>
          <a:p>
            <a:pPr marL="742950" marR="0" lvl="1" indent="-28575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Invoked by messages</a:t>
            </a:r>
            <a:endParaRPr/>
          </a:p>
          <a:p>
            <a:pPr marL="742950" marR="0" lvl="1" indent="-285750" algn="just"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Two types</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Command</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Query</a:t>
            </a:r>
            <a:endParaRPr/>
          </a:p>
        </p:txBody>
      </p:sp>
      <p:pic>
        <p:nvPicPr>
          <p:cNvPr id="156" name="Google Shape;156;p24"/>
          <p:cNvPicPr preferRelativeResize="0"/>
          <p:nvPr/>
        </p:nvPicPr>
        <p:blipFill rotWithShape="1">
          <a:blip r:embed="rId3">
            <a:alphaModFix/>
          </a:blip>
          <a:srcRect/>
          <a:stretch/>
        </p:blipFill>
        <p:spPr>
          <a:xfrm>
            <a:off x="3276600" y="3962400"/>
            <a:ext cx="5535612" cy="251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85800" y="292100"/>
            <a:ext cx="7848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Attributes and Operations</a:t>
            </a:r>
            <a:endParaRPr/>
          </a:p>
        </p:txBody>
      </p:sp>
      <p:sp>
        <p:nvSpPr>
          <p:cNvPr id="162" name="Google Shape;162;p25"/>
          <p:cNvSpPr txBox="1"/>
          <p:nvPr/>
        </p:nvSpPr>
        <p:spPr>
          <a:xfrm>
            <a:off x="304800" y="1138237"/>
            <a:ext cx="8610600" cy="54546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An </a:t>
            </a:r>
            <a:r>
              <a:rPr lang="en-US" sz="2400" b="0" i="0" u="none" strike="noStrike" cap="none">
                <a:solidFill>
                  <a:schemeClr val="dk2"/>
                </a:solidFill>
                <a:latin typeface="Calibri"/>
                <a:ea typeface="Calibri"/>
                <a:cs typeface="Calibri"/>
                <a:sym typeface="Calibri"/>
              </a:rPr>
              <a:t>attribute</a:t>
            </a:r>
            <a:r>
              <a:rPr lang="en-US" sz="2400" b="0" i="0" u="none" strike="noStrike" cap="none">
                <a:solidFill>
                  <a:schemeClr val="dk1"/>
                </a:solidFill>
                <a:latin typeface="Calibri"/>
                <a:ea typeface="Calibri"/>
                <a:cs typeface="Calibri"/>
                <a:sym typeface="Calibri"/>
              </a:rPr>
              <a:t> is a named property of a class that describes the object being modeled. </a:t>
            </a:r>
            <a:endParaRPr/>
          </a:p>
          <a:p>
            <a:pPr marL="0" marR="0" lvl="0" indent="0" algn="just" rtl="0">
              <a:lnSpc>
                <a:spcPct val="100000"/>
              </a:lnSpc>
              <a:spcBef>
                <a:spcPts val="0"/>
              </a:spcBef>
              <a:spcAft>
                <a:spcPts val="0"/>
              </a:spcAft>
              <a:buClr>
                <a:schemeClr val="dk1"/>
              </a:buClr>
              <a:buSzPts val="1000"/>
              <a:buFont typeface="Arial"/>
              <a:buNone/>
            </a:pPr>
            <a:endParaRPr sz="1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 the class diagram, attributes appear in the second compartment just below the name-compartment.</a:t>
            </a:r>
            <a:endParaRPr/>
          </a:p>
          <a:p>
            <a:pPr marL="0" marR="0" lvl="0" indent="0" algn="just" rtl="0">
              <a:lnSpc>
                <a:spcPct val="100000"/>
              </a:lnSpc>
              <a:spcBef>
                <a:spcPts val="0"/>
              </a:spcBef>
              <a:spcAft>
                <a:spcPts val="0"/>
              </a:spcAft>
              <a:buClr>
                <a:schemeClr val="dk1"/>
              </a:buClr>
              <a:buSzPts val="1000"/>
              <a:buFont typeface="Arial"/>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Attributes can be:</a:t>
            </a:r>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 public</a:t>
            </a:r>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 protected</a:t>
            </a:r>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 private</a:t>
            </a:r>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Attributes are usually listed in the form:</a:t>
            </a:r>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        </a:t>
            </a:r>
            <a:r>
              <a:rPr lang="en-US" sz="2400" b="0" i="0" u="none" strike="noStrike" cap="none">
                <a:solidFill>
                  <a:srgbClr val="FF0000"/>
                </a:solidFill>
                <a:latin typeface="Arial"/>
                <a:ea typeface="Arial"/>
                <a:cs typeface="Arial"/>
                <a:sym typeface="Arial"/>
              </a:rPr>
              <a:t>attributeName : Type</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Clr>
                <a:schemeClr val="dk2"/>
              </a:buClr>
              <a:buSzPts val="2400"/>
              <a:buFont typeface="Calibri"/>
              <a:buNone/>
            </a:pPr>
            <a:r>
              <a:rPr lang="en-US" sz="2400" b="0" i="0" u="none" strike="noStrike" cap="none">
                <a:solidFill>
                  <a:schemeClr val="dk2"/>
                </a:solidFill>
                <a:latin typeface="Calibri"/>
                <a:ea typeface="Calibri"/>
                <a:cs typeface="Calibri"/>
                <a:sym typeface="Calibri"/>
              </a:rPr>
              <a:t>Operations</a:t>
            </a:r>
            <a:r>
              <a:rPr lang="en-US" sz="2400" b="0" i="1"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describe the class behavior and appear in the third compartment.</a:t>
            </a:r>
            <a:endParaRPr/>
          </a:p>
        </p:txBody>
      </p:sp>
      <p:sp>
        <p:nvSpPr>
          <p:cNvPr id="163" name="Google Shape;163;p25"/>
          <p:cNvSpPr txBox="1"/>
          <p:nvPr/>
        </p:nvSpPr>
        <p:spPr>
          <a:xfrm>
            <a:off x="4968875" y="4953000"/>
            <a:ext cx="23304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2400"/>
              <a:buFont typeface="Arial"/>
              <a:buNone/>
            </a:pPr>
            <a:r>
              <a:rPr lang="en-US" sz="2400" b="1" i="0" u="none" strike="noStrike" cap="none">
                <a:solidFill>
                  <a:srgbClr val="00B050"/>
                </a:solidFill>
                <a:latin typeface="Arial"/>
                <a:ea typeface="Arial"/>
                <a:cs typeface="Arial"/>
                <a:sym typeface="Arial"/>
              </a:rPr>
              <a:t>- number : int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685800" y="381000"/>
            <a:ext cx="7848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Visibility and Access for attributes and operations of a class</a:t>
            </a:r>
            <a:endParaRPr/>
          </a:p>
        </p:txBody>
      </p:sp>
      <p:sp>
        <p:nvSpPr>
          <p:cNvPr id="169" name="Google Shape;169;p26"/>
          <p:cNvSpPr txBox="1">
            <a:spLocks noGrp="1"/>
          </p:cNvSpPr>
          <p:nvPr>
            <p:ph type="body" idx="1"/>
          </p:nvPr>
        </p:nvSpPr>
        <p:spPr>
          <a:xfrm>
            <a:off x="685800" y="1905000"/>
            <a:ext cx="7848600" cy="4038600"/>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70" name="Google Shape;170;p26"/>
          <p:cNvPicPr preferRelativeResize="0"/>
          <p:nvPr/>
        </p:nvPicPr>
        <p:blipFill rotWithShape="1">
          <a:blip r:embed="rId3">
            <a:alphaModFix/>
          </a:blip>
          <a:srcRect/>
          <a:stretch/>
        </p:blipFill>
        <p:spPr>
          <a:xfrm>
            <a:off x="381000" y="2057400"/>
            <a:ext cx="8458200"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a:t>
            </a:r>
            <a:endParaRPr/>
          </a:p>
        </p:txBody>
      </p:sp>
      <p:grpSp>
        <p:nvGrpSpPr>
          <p:cNvPr id="177" name="Google Shape;177;p27"/>
          <p:cNvGrpSpPr/>
          <p:nvPr/>
        </p:nvGrpSpPr>
        <p:grpSpPr>
          <a:xfrm>
            <a:off x="1981200" y="2251075"/>
            <a:ext cx="5613400" cy="3446462"/>
            <a:chOff x="1248" y="1418"/>
            <a:chExt cx="3645" cy="2241"/>
          </a:xfrm>
        </p:grpSpPr>
        <p:sp>
          <p:nvSpPr>
            <p:cNvPr id="178" name="Google Shape;178;p27"/>
            <p:cNvSpPr txBox="1"/>
            <p:nvPr/>
          </p:nvSpPr>
          <p:spPr>
            <a:xfrm>
              <a:off x="1248" y="2385"/>
              <a:ext cx="1968" cy="107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9" name="Google Shape;179;p27"/>
            <p:cNvSpPr txBox="1"/>
            <p:nvPr/>
          </p:nvSpPr>
          <p:spPr>
            <a:xfrm>
              <a:off x="1248" y="1809"/>
              <a:ext cx="1968" cy="576"/>
            </a:xfrm>
            <a:prstGeom prst="rect">
              <a:avLst/>
            </a:prstGeom>
            <a:solidFill>
              <a:srgbClr val="FF99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0" name="Google Shape;180;p27"/>
            <p:cNvSpPr txBox="1"/>
            <p:nvPr/>
          </p:nvSpPr>
          <p:spPr>
            <a:xfrm>
              <a:off x="1248" y="1473"/>
              <a:ext cx="1968" cy="336"/>
            </a:xfrm>
            <a:prstGeom prst="rect">
              <a:avLst/>
            </a:prstGeom>
            <a:solidFill>
              <a:srgbClr val="FF7C8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1" name="Google Shape;181;p27"/>
            <p:cNvSpPr txBox="1"/>
            <p:nvPr/>
          </p:nvSpPr>
          <p:spPr>
            <a:xfrm>
              <a:off x="1344" y="1521"/>
              <a:ext cx="1765" cy="310"/>
            </a:xfrm>
            <a:prstGeom prst="rect">
              <a:avLst/>
            </a:prstGeom>
            <a:noFill/>
            <a:ln>
              <a:noFill/>
            </a:ln>
          </p:spPr>
          <p:txBody>
            <a:bodyPr spcFirstLastPara="1" wrap="square" lIns="91425" tIns="45700" rIns="91425" bIns="45700" anchor="t" anchorCtr="0">
              <a:spAutoFit/>
            </a:bodyPr>
            <a:lstStyle/>
            <a:p>
              <a:pPr marL="290512" marR="0" lvl="0" indent="-290512" algn="l" rtl="0">
                <a:lnSpc>
                  <a:spcPct val="9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Account_Name</a:t>
              </a:r>
              <a:endParaRPr/>
            </a:p>
          </p:txBody>
        </p:sp>
        <p:sp>
          <p:nvSpPr>
            <p:cNvPr id="182" name="Google Shape;182;p27"/>
            <p:cNvSpPr txBox="1"/>
            <p:nvPr/>
          </p:nvSpPr>
          <p:spPr>
            <a:xfrm>
              <a:off x="1378" y="1822"/>
              <a:ext cx="119" cy="3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3" name="Google Shape;183;p27"/>
            <p:cNvSpPr txBox="1"/>
            <p:nvPr/>
          </p:nvSpPr>
          <p:spPr>
            <a:xfrm>
              <a:off x="1296" y="1776"/>
              <a:ext cx="2011" cy="615"/>
            </a:xfrm>
            <a:prstGeom prst="rect">
              <a:avLst/>
            </a:prstGeom>
            <a:noFill/>
            <a:ln>
              <a:noFill/>
            </a:ln>
          </p:spPr>
          <p:txBody>
            <a:bodyPr spcFirstLastPara="1" wrap="square" lIns="91425" tIns="45700" rIns="91425" bIns="45700" anchor="t" anchorCtr="0">
              <a:spAutoFit/>
            </a:bodyPr>
            <a:lstStyle/>
            <a:p>
              <a:pPr marL="290512" marR="0" lvl="0" indent="-290512" algn="l" rtl="0">
                <a:lnSpc>
                  <a:spcPct val="9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Customer_Name</a:t>
              </a:r>
              <a:endParaRPr/>
            </a:p>
            <a:p>
              <a:pPr marL="290512" marR="0" lvl="0" indent="-290512"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Balance</a:t>
              </a:r>
              <a:endParaRPr/>
            </a:p>
          </p:txBody>
        </p:sp>
        <p:sp>
          <p:nvSpPr>
            <p:cNvPr id="184" name="Google Shape;184;p27"/>
            <p:cNvSpPr txBox="1"/>
            <p:nvPr/>
          </p:nvSpPr>
          <p:spPr>
            <a:xfrm>
              <a:off x="1296" y="2433"/>
              <a:ext cx="1532" cy="1226"/>
            </a:xfrm>
            <a:prstGeom prst="rect">
              <a:avLst/>
            </a:prstGeom>
            <a:noFill/>
            <a:ln>
              <a:noFill/>
            </a:ln>
          </p:spPr>
          <p:txBody>
            <a:bodyPr spcFirstLastPara="1" wrap="square" lIns="91425" tIns="45700" rIns="91425" bIns="45700" anchor="t" anchorCtr="0">
              <a:spAutoFit/>
            </a:bodyPr>
            <a:lstStyle/>
            <a:p>
              <a:pPr marL="290512" marR="0" lvl="0" indent="-290512" algn="l" rtl="0">
                <a:lnSpc>
                  <a:spcPct val="9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+addFunds( )</a:t>
              </a:r>
              <a:endParaRPr/>
            </a:p>
            <a:p>
              <a:pPr marL="290512" marR="0" lvl="0" indent="-290512"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+withDraw( )</a:t>
              </a:r>
              <a:endParaRPr/>
            </a:p>
            <a:p>
              <a:pPr marL="290512" marR="0" lvl="0" indent="-290512"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+transfer( )</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
          <p:nvSpPr>
            <p:cNvPr id="185" name="Google Shape;185;p27"/>
            <p:cNvSpPr txBox="1"/>
            <p:nvPr/>
          </p:nvSpPr>
          <p:spPr>
            <a:xfrm>
              <a:off x="3783" y="1418"/>
              <a:ext cx="661" cy="286"/>
            </a:xfrm>
            <a:prstGeom prst="rect">
              <a:avLst/>
            </a:prstGeom>
            <a:solidFill>
              <a:schemeClr val="dk1"/>
            </a:solid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290512" marR="0" lvl="0" indent="-290512" algn="l" rtl="0">
                <a:lnSpc>
                  <a:spcPct val="90000"/>
                </a:lnSpc>
                <a:spcBef>
                  <a:spcPts val="0"/>
                </a:spcBef>
                <a:spcAft>
                  <a:spcPts val="0"/>
                </a:spcAft>
                <a:buClr>
                  <a:schemeClr val="accent1"/>
                </a:buClr>
                <a:buSzPts val="2400"/>
                <a:buFont typeface="Arial"/>
                <a:buNone/>
              </a:pPr>
              <a:r>
                <a:rPr lang="en-US" sz="2400" b="0" i="0" u="none">
                  <a:solidFill>
                    <a:schemeClr val="accent1"/>
                  </a:solidFill>
                  <a:latin typeface="Arial"/>
                  <a:ea typeface="Arial"/>
                  <a:cs typeface="Arial"/>
                  <a:sym typeface="Arial"/>
                </a:rPr>
                <a:t>Name</a:t>
              </a:r>
              <a:endParaRPr/>
            </a:p>
          </p:txBody>
        </p:sp>
        <p:sp>
          <p:nvSpPr>
            <p:cNvPr id="186" name="Google Shape;186;p27"/>
            <p:cNvSpPr txBox="1"/>
            <p:nvPr/>
          </p:nvSpPr>
          <p:spPr>
            <a:xfrm>
              <a:off x="3792" y="1976"/>
              <a:ext cx="968" cy="286"/>
            </a:xfrm>
            <a:prstGeom prst="rect">
              <a:avLst/>
            </a:prstGeom>
            <a:solidFill>
              <a:schemeClr val="dk1"/>
            </a:solidFill>
            <a:ln w="19050" cap="flat" cmpd="sng">
              <a:solidFill>
                <a:srgbClr val="FF9900"/>
              </a:solidFill>
              <a:prstDash val="solid"/>
              <a:miter lim="800000"/>
              <a:headEnd type="none" w="sm" len="sm"/>
              <a:tailEnd type="none" w="sm" len="sm"/>
            </a:ln>
          </p:spPr>
          <p:txBody>
            <a:bodyPr spcFirstLastPara="1" wrap="square" lIns="91425" tIns="45700" rIns="91425" bIns="45700" anchor="t" anchorCtr="0">
              <a:spAutoFit/>
            </a:bodyPr>
            <a:lstStyle/>
            <a:p>
              <a:pPr marL="290512" marR="0" lvl="0" indent="-290512" algn="l" rtl="0">
                <a:lnSpc>
                  <a:spcPct val="90000"/>
                </a:lnSpc>
                <a:spcBef>
                  <a:spcPts val="0"/>
                </a:spcBef>
                <a:spcAft>
                  <a:spcPts val="0"/>
                </a:spcAft>
                <a:buClr>
                  <a:schemeClr val="folHlink"/>
                </a:buClr>
                <a:buSzPts val="2400"/>
                <a:buFont typeface="Arial"/>
                <a:buNone/>
              </a:pPr>
              <a:r>
                <a:rPr lang="en-US" sz="2400" b="0" i="0" u="none">
                  <a:solidFill>
                    <a:schemeClr val="folHlink"/>
                  </a:solidFill>
                  <a:latin typeface="Arial"/>
                  <a:ea typeface="Arial"/>
                  <a:cs typeface="Arial"/>
                  <a:sym typeface="Arial"/>
                </a:rPr>
                <a:t>Attributes</a:t>
              </a:r>
              <a:endParaRPr/>
            </a:p>
          </p:txBody>
        </p:sp>
        <p:sp>
          <p:nvSpPr>
            <p:cNvPr id="187" name="Google Shape;187;p27"/>
            <p:cNvSpPr txBox="1"/>
            <p:nvPr/>
          </p:nvSpPr>
          <p:spPr>
            <a:xfrm>
              <a:off x="3792" y="2504"/>
              <a:ext cx="1101" cy="286"/>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290512" marR="0" lvl="0" indent="-290512" algn="l" rtl="0">
                <a:lnSpc>
                  <a:spcPct val="9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Operations</a:t>
              </a:r>
              <a:endParaRPr/>
            </a:p>
          </p:txBody>
        </p:sp>
        <p:cxnSp>
          <p:nvCxnSpPr>
            <p:cNvPr id="188" name="Google Shape;188;p27"/>
            <p:cNvCxnSpPr/>
            <p:nvPr/>
          </p:nvCxnSpPr>
          <p:spPr>
            <a:xfrm flipH="1">
              <a:off x="3216" y="1569"/>
              <a:ext cx="576" cy="96"/>
            </a:xfrm>
            <a:prstGeom prst="straightConnector1">
              <a:avLst/>
            </a:prstGeom>
            <a:noFill/>
            <a:ln w="19050" cap="flat" cmpd="sng">
              <a:solidFill>
                <a:schemeClr val="accent1"/>
              </a:solidFill>
              <a:prstDash val="solid"/>
              <a:miter lim="800000"/>
              <a:headEnd type="none" w="med" len="med"/>
              <a:tailEnd type="stealth" w="lg" len="lg"/>
            </a:ln>
          </p:spPr>
        </p:cxnSp>
        <p:cxnSp>
          <p:nvCxnSpPr>
            <p:cNvPr id="189" name="Google Shape;189;p27"/>
            <p:cNvCxnSpPr/>
            <p:nvPr/>
          </p:nvCxnSpPr>
          <p:spPr>
            <a:xfrm flipH="1">
              <a:off x="3216" y="2097"/>
              <a:ext cx="576" cy="96"/>
            </a:xfrm>
            <a:prstGeom prst="straightConnector1">
              <a:avLst/>
            </a:prstGeom>
            <a:noFill/>
            <a:ln w="19050" cap="flat" cmpd="sng">
              <a:solidFill>
                <a:srgbClr val="FF9900"/>
              </a:solidFill>
              <a:prstDash val="solid"/>
              <a:miter lim="800000"/>
              <a:headEnd type="none" w="med" len="med"/>
              <a:tailEnd type="stealth" w="lg" len="lg"/>
            </a:ln>
          </p:spPr>
        </p:cxnSp>
        <p:cxnSp>
          <p:nvCxnSpPr>
            <p:cNvPr id="190" name="Google Shape;190;p27"/>
            <p:cNvCxnSpPr/>
            <p:nvPr/>
          </p:nvCxnSpPr>
          <p:spPr>
            <a:xfrm flipH="1">
              <a:off x="3216" y="2625"/>
              <a:ext cx="576" cy="96"/>
            </a:xfrm>
            <a:prstGeom prst="straightConnector1">
              <a:avLst/>
            </a:prstGeom>
            <a:noFill/>
            <a:ln w="19050" cap="flat" cmpd="sng">
              <a:solidFill>
                <a:schemeClr val="dk1"/>
              </a:solidFill>
              <a:prstDash val="solid"/>
              <a:miter lim="800000"/>
              <a:headEnd type="none" w="med" len="med"/>
              <a:tailEnd type="stealth" w="lg" len="lg"/>
            </a:ln>
          </p:spPr>
        </p:cxnSp>
        <p:sp>
          <p:nvSpPr>
            <p:cNvPr id="191" name="Google Shape;191;p27"/>
            <p:cNvSpPr txBox="1"/>
            <p:nvPr/>
          </p:nvSpPr>
          <p:spPr>
            <a:xfrm>
              <a:off x="1248" y="1425"/>
              <a:ext cx="2160" cy="38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457200" y="76200"/>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Attributes and Operations</a:t>
            </a:r>
            <a:endParaRPr/>
          </a:p>
        </p:txBody>
      </p:sp>
      <p:pic>
        <p:nvPicPr>
          <p:cNvPr id="197" name="Google Shape;197;p28"/>
          <p:cNvPicPr preferRelativeResize="0"/>
          <p:nvPr/>
        </p:nvPicPr>
        <p:blipFill rotWithShape="1">
          <a:blip r:embed="rId3">
            <a:alphaModFix/>
          </a:blip>
          <a:srcRect/>
          <a:stretch/>
        </p:blipFill>
        <p:spPr>
          <a:xfrm>
            <a:off x="1227137" y="1236662"/>
            <a:ext cx="6689725" cy="4478337"/>
          </a:xfrm>
          <a:prstGeom prst="rect">
            <a:avLst/>
          </a:prstGeom>
          <a:noFill/>
          <a:ln>
            <a:noFill/>
          </a:ln>
        </p:spPr>
      </p:pic>
      <p:sp>
        <p:nvSpPr>
          <p:cNvPr id="198" name="Google Shape;198;p28"/>
          <p:cNvSpPr txBox="1"/>
          <p:nvPr/>
        </p:nvSpPr>
        <p:spPr>
          <a:xfrm>
            <a:off x="1905000" y="6019800"/>
            <a:ext cx="5562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Arial"/>
              <a:buNone/>
            </a:pPr>
            <a:r>
              <a:rPr lang="en-US" sz="2400" b="1" i="0" u="none">
                <a:solidFill>
                  <a:schemeClr val="dk2"/>
                </a:solidFill>
                <a:latin typeface="Arial"/>
                <a:ea typeface="Arial"/>
                <a:cs typeface="Arial"/>
                <a:sym typeface="Arial"/>
              </a:rPr>
              <a:t>+ sum(num1 : int, num2: int) :int</a:t>
            </a:r>
            <a:endParaRPr/>
          </a:p>
        </p:txBody>
      </p:sp>
      <p:sp>
        <p:nvSpPr>
          <p:cNvPr id="199" name="Google Shape;199;p28"/>
          <p:cNvSpPr txBox="1"/>
          <p:nvPr/>
        </p:nvSpPr>
        <p:spPr>
          <a:xfrm>
            <a:off x="3733800" y="2057400"/>
            <a:ext cx="5505450"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Arial"/>
              <a:buNone/>
            </a:pPr>
            <a:r>
              <a:rPr lang="en-US" sz="2000" b="0" i="0" u="none">
                <a:solidFill>
                  <a:srgbClr val="FF0000"/>
                </a:solidFill>
                <a:latin typeface="Arial"/>
                <a:ea typeface="Arial"/>
                <a:cs typeface="Arial"/>
                <a:sym typeface="Arial"/>
              </a:rPr>
              <a:t>public void catch_bus(int direction)</a:t>
            </a:r>
            <a:endParaRPr/>
          </a:p>
          <a:p>
            <a:pPr marL="0" marR="0" lvl="0" indent="0" algn="l" rtl="0">
              <a:lnSpc>
                <a:spcPct val="100000"/>
              </a:lnSpc>
              <a:spcBef>
                <a:spcPts val="0"/>
              </a:spcBef>
              <a:spcAft>
                <a:spcPts val="0"/>
              </a:spcAft>
              <a:buClr>
                <a:srgbClr val="FF0000"/>
              </a:buClr>
              <a:buSzPts val="2000"/>
              <a:buFont typeface="Arial"/>
              <a:buNone/>
            </a:pPr>
            <a:r>
              <a:rPr lang="en-US" sz="2000" b="0" i="0" u="none">
                <a:solidFill>
                  <a:srgbClr val="FF0000"/>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000"/>
              <a:buFont typeface="Arial"/>
              <a:buNone/>
            </a:pPr>
            <a:r>
              <a:rPr lang="en-US" sz="2000" b="0" i="0" u="none">
                <a:solidFill>
                  <a:srgbClr val="FF0000"/>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Attributes and Operations</a:t>
            </a:r>
            <a:endParaRPr/>
          </a:p>
        </p:txBody>
      </p:sp>
      <p:pic>
        <p:nvPicPr>
          <p:cNvPr id="205" name="Google Shape;205;p29"/>
          <p:cNvPicPr preferRelativeResize="0"/>
          <p:nvPr/>
        </p:nvPicPr>
        <p:blipFill rotWithShape="1">
          <a:blip r:embed="rId3">
            <a:alphaModFix/>
          </a:blip>
          <a:srcRect/>
          <a:stretch/>
        </p:blipFill>
        <p:spPr>
          <a:xfrm>
            <a:off x="414337" y="1905000"/>
            <a:ext cx="8509000"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Relationships between classes</a:t>
            </a:r>
            <a:endParaRPr/>
          </a:p>
        </p:txBody>
      </p:sp>
      <p:pic>
        <p:nvPicPr>
          <p:cNvPr id="211" name="Google Shape;211;p30"/>
          <p:cNvPicPr preferRelativeResize="0"/>
          <p:nvPr/>
        </p:nvPicPr>
        <p:blipFill rotWithShape="1">
          <a:blip r:embed="rId3">
            <a:alphaModFix/>
          </a:blip>
          <a:srcRect/>
          <a:stretch/>
        </p:blipFill>
        <p:spPr>
          <a:xfrm>
            <a:off x="1028700" y="1555750"/>
            <a:ext cx="7086600" cy="4614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457200" y="274637"/>
            <a:ext cx="82296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a:t>
            </a:r>
            <a:endParaRPr/>
          </a:p>
        </p:txBody>
      </p:sp>
      <p:sp>
        <p:nvSpPr>
          <p:cNvPr id="217" name="Google Shape;217;p31"/>
          <p:cNvSpPr txBox="1">
            <a:spLocks noGrp="1"/>
          </p:cNvSpPr>
          <p:nvPr>
            <p:ph type="body" idx="1"/>
          </p:nvPr>
        </p:nvSpPr>
        <p:spPr>
          <a:xfrm>
            <a:off x="457200" y="1073150"/>
            <a:ext cx="8229600" cy="47545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Calibri"/>
                <a:ea typeface="Calibri"/>
                <a:cs typeface="Calibri"/>
                <a:sym typeface="Calibri"/>
              </a:rPr>
              <a:t>A </a:t>
            </a:r>
            <a:r>
              <a:rPr lang="en-US" sz="2800" b="0" i="0" u="none">
                <a:solidFill>
                  <a:schemeClr val="dk2"/>
                </a:solidFill>
                <a:latin typeface="Calibri"/>
                <a:ea typeface="Calibri"/>
                <a:cs typeface="Calibri"/>
                <a:sym typeface="Calibri"/>
              </a:rPr>
              <a:t>relationship between two separate classes</a:t>
            </a:r>
            <a:r>
              <a:rPr lang="en-US" sz="2800" b="0" i="0" u="none">
                <a:solidFill>
                  <a:schemeClr val="dk1"/>
                </a:solidFill>
                <a:latin typeface="Calibri"/>
                <a:ea typeface="Calibri"/>
                <a:cs typeface="Calibri"/>
                <a:sym typeface="Calibri"/>
              </a:rPr>
              <a:t>. It joins two entirely separate entities.</a:t>
            </a:r>
            <a:endParaRPr/>
          </a:p>
          <a:p>
            <a:pPr marL="342900" marR="0" lvl="0" indent="-342900" algn="just" rtl="0">
              <a:lnSpc>
                <a:spcPct val="100000"/>
              </a:lnSpc>
              <a:spcBef>
                <a:spcPts val="1200"/>
              </a:spcBef>
              <a:spcAft>
                <a:spcPts val="0"/>
              </a:spcAft>
              <a:buClr>
                <a:schemeClr val="dk1"/>
              </a:buClr>
              <a:buSzPts val="2800"/>
              <a:buFont typeface="Noto Sans Symbols"/>
              <a:buChar char="❑"/>
            </a:pPr>
            <a:r>
              <a:rPr lang="en-US" sz="2800" b="0" i="0" u="none">
                <a:solidFill>
                  <a:schemeClr val="dk1"/>
                </a:solidFill>
                <a:latin typeface="Calibri"/>
                <a:ea typeface="Calibri"/>
                <a:cs typeface="Calibri"/>
                <a:sym typeface="Calibri"/>
              </a:rPr>
              <a:t>In UML, object interconnections (logical or physical), are modeled as </a:t>
            </a:r>
            <a:r>
              <a:rPr lang="en-US" sz="2800" b="1" i="0" u="none">
                <a:solidFill>
                  <a:schemeClr val="dk1"/>
                </a:solidFill>
                <a:latin typeface="Calibri"/>
                <a:ea typeface="Calibri"/>
                <a:cs typeface="Calibri"/>
                <a:sym typeface="Calibri"/>
              </a:rPr>
              <a:t>relationships</a:t>
            </a:r>
            <a:r>
              <a:rPr lang="en-US" sz="2800" b="0" i="0" u="none">
                <a:solidFill>
                  <a:schemeClr val="dk1"/>
                </a:solidFill>
                <a:latin typeface="Calibri"/>
                <a:ea typeface="Calibri"/>
                <a:cs typeface="Calibri"/>
                <a:sym typeface="Calibri"/>
              </a:rPr>
              <a:t>.</a:t>
            </a:r>
            <a:endParaRPr/>
          </a:p>
          <a:p>
            <a:pPr marL="342900" marR="0" lvl="0" indent="-342900" algn="just" rtl="0">
              <a:lnSpc>
                <a:spcPct val="100000"/>
              </a:lnSpc>
              <a:spcBef>
                <a:spcPts val="1200"/>
              </a:spcBef>
              <a:spcAft>
                <a:spcPts val="0"/>
              </a:spcAft>
              <a:buClr>
                <a:schemeClr val="dk1"/>
              </a:buClr>
              <a:buSzPts val="2800"/>
              <a:buFont typeface="Noto Sans Symbols"/>
              <a:buChar char="❑"/>
            </a:pPr>
            <a:r>
              <a:rPr lang="en-US" sz="2800" b="0" i="0" u="none">
                <a:solidFill>
                  <a:schemeClr val="dk1"/>
                </a:solidFill>
                <a:latin typeface="Calibri"/>
                <a:ea typeface="Calibri"/>
                <a:cs typeface="Calibri"/>
                <a:sym typeface="Calibri"/>
              </a:rPr>
              <a:t>An </a:t>
            </a:r>
            <a:r>
              <a:rPr lang="en-US" sz="2800" b="1" i="0" u="none">
                <a:solidFill>
                  <a:schemeClr val="dk1"/>
                </a:solidFill>
                <a:latin typeface="Calibri"/>
                <a:ea typeface="Calibri"/>
                <a:cs typeface="Calibri"/>
                <a:sym typeface="Calibri"/>
              </a:rPr>
              <a:t>association</a:t>
            </a:r>
            <a:r>
              <a:rPr lang="en-US" sz="2800" b="0" i="0" u="none">
                <a:solidFill>
                  <a:schemeClr val="dk1"/>
                </a:solidFill>
                <a:latin typeface="Calibri"/>
                <a:ea typeface="Calibri"/>
                <a:cs typeface="Calibri"/>
                <a:sym typeface="Calibri"/>
              </a:rPr>
              <a:t> between two classes indicates that objects at one end of an association “recognize” objects at the other end and may send messages to them.</a:t>
            </a:r>
            <a:endParaRPr/>
          </a:p>
          <a:p>
            <a:pPr marL="342900" marR="0" lvl="0" indent="-342900" algn="just" rtl="0">
              <a:lnSpc>
                <a:spcPct val="90000"/>
              </a:lnSpc>
              <a:spcBef>
                <a:spcPts val="1200"/>
              </a:spcBef>
              <a:spcAft>
                <a:spcPts val="0"/>
              </a:spcAft>
              <a:buClr>
                <a:schemeClr val="dk1"/>
              </a:buClr>
              <a:buSzPts val="2800"/>
              <a:buFont typeface="Noto Sans Symbols"/>
              <a:buChar char="❑"/>
            </a:pPr>
            <a:r>
              <a:rPr lang="en-US" sz="2800" b="0" i="0" u="none">
                <a:solidFill>
                  <a:schemeClr val="dk1"/>
                </a:solidFill>
                <a:latin typeface="Calibri"/>
                <a:ea typeface="Calibri"/>
                <a:cs typeface="Calibri"/>
                <a:sym typeface="Calibri"/>
              </a:rPr>
              <a:t>Example: “An Employee works for a Company”</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grpSp>
        <p:nvGrpSpPr>
          <p:cNvPr id="218" name="Google Shape;218;p31"/>
          <p:cNvGrpSpPr/>
          <p:nvPr/>
        </p:nvGrpSpPr>
        <p:grpSpPr>
          <a:xfrm>
            <a:off x="2543175" y="5703887"/>
            <a:ext cx="4238625" cy="685800"/>
            <a:chOff x="672" y="3744"/>
            <a:chExt cx="1968" cy="288"/>
          </a:xfrm>
        </p:grpSpPr>
        <p:sp>
          <p:nvSpPr>
            <p:cNvPr id="219" name="Google Shape;219;p31"/>
            <p:cNvSpPr txBox="1"/>
            <p:nvPr/>
          </p:nvSpPr>
          <p:spPr>
            <a:xfrm>
              <a:off x="672" y="3744"/>
              <a:ext cx="768" cy="2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Employee</a:t>
              </a:r>
              <a:endParaRPr/>
            </a:p>
          </p:txBody>
        </p:sp>
        <p:sp>
          <p:nvSpPr>
            <p:cNvPr id="220" name="Google Shape;220;p31"/>
            <p:cNvSpPr txBox="1"/>
            <p:nvPr/>
          </p:nvSpPr>
          <p:spPr>
            <a:xfrm>
              <a:off x="1872" y="3744"/>
              <a:ext cx="768" cy="2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Company</a:t>
              </a:r>
              <a:endParaRPr/>
            </a:p>
          </p:txBody>
        </p:sp>
        <p:cxnSp>
          <p:nvCxnSpPr>
            <p:cNvPr id="221" name="Google Shape;221;p31"/>
            <p:cNvCxnSpPr/>
            <p:nvPr/>
          </p:nvCxnSpPr>
          <p:spPr>
            <a:xfrm>
              <a:off x="1440" y="3888"/>
              <a:ext cx="432" cy="0"/>
            </a:xfrm>
            <a:prstGeom prst="straightConnector1">
              <a:avLst/>
            </a:prstGeom>
            <a:noFill/>
            <a:ln w="9525" cap="flat" cmpd="sng">
              <a:solidFill>
                <a:schemeClr val="dk1"/>
              </a:solidFill>
              <a:prstDash val="solid"/>
              <a:miter lim="800000"/>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609600" y="381000"/>
            <a:ext cx="7848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 Relationships</a:t>
            </a:r>
            <a:endParaRPr/>
          </a:p>
        </p:txBody>
      </p:sp>
      <p:sp>
        <p:nvSpPr>
          <p:cNvPr id="227" name="Google Shape;227;p32"/>
          <p:cNvSpPr txBox="1"/>
          <p:nvPr/>
        </p:nvSpPr>
        <p:spPr>
          <a:xfrm>
            <a:off x="609600" y="1519237"/>
            <a:ext cx="8108950" cy="1816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If two classes in a model need to communicate with each other, there must be link between them. </a:t>
            </a:r>
            <a:endParaRPr/>
          </a:p>
          <a:p>
            <a:pPr marL="0" marR="0" lvl="0" indent="0" algn="just" rtl="0">
              <a:lnSpc>
                <a:spcPct val="100000"/>
              </a:lnSpc>
              <a:spcBef>
                <a:spcPts val="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An </a:t>
            </a:r>
            <a:r>
              <a:rPr lang="en-US" sz="2800" b="0" i="1" u="none">
                <a:solidFill>
                  <a:schemeClr val="dk1"/>
                </a:solidFill>
                <a:latin typeface="Calibri"/>
                <a:ea typeface="Calibri"/>
                <a:cs typeface="Calibri"/>
                <a:sym typeface="Calibri"/>
              </a:rPr>
              <a:t>association</a:t>
            </a:r>
            <a:r>
              <a:rPr lang="en-US" sz="2800" b="0" i="0" u="none">
                <a:solidFill>
                  <a:schemeClr val="dk1"/>
                </a:solidFill>
                <a:latin typeface="Calibri"/>
                <a:ea typeface="Calibri"/>
                <a:cs typeface="Calibri"/>
                <a:sym typeface="Calibri"/>
              </a:rPr>
              <a:t> denotes that link. </a:t>
            </a:r>
            <a:endParaRPr/>
          </a:p>
        </p:txBody>
      </p:sp>
      <p:cxnSp>
        <p:nvCxnSpPr>
          <p:cNvPr id="228" name="Google Shape;228;p32"/>
          <p:cNvCxnSpPr/>
          <p:nvPr/>
        </p:nvCxnSpPr>
        <p:spPr>
          <a:xfrm>
            <a:off x="2743200" y="4230687"/>
            <a:ext cx="3657600" cy="0"/>
          </a:xfrm>
          <a:prstGeom prst="straightConnector1">
            <a:avLst/>
          </a:prstGeom>
          <a:noFill/>
          <a:ln w="28575" cap="flat" cmpd="sng">
            <a:solidFill>
              <a:schemeClr val="dk1"/>
            </a:solidFill>
            <a:prstDash val="solid"/>
            <a:miter lim="800000"/>
            <a:headEnd type="none" w="med" len="med"/>
            <a:tailEnd type="none" w="med" len="med"/>
          </a:ln>
        </p:spPr>
      </p:cxnSp>
      <p:sp>
        <p:nvSpPr>
          <p:cNvPr id="229" name="Google Shape;229;p32"/>
          <p:cNvSpPr txBox="1"/>
          <p:nvPr/>
        </p:nvSpPr>
        <p:spPr>
          <a:xfrm>
            <a:off x="6324600" y="4002087"/>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Instructor</a:t>
            </a:r>
            <a:endParaRPr/>
          </a:p>
        </p:txBody>
      </p:sp>
      <p:sp>
        <p:nvSpPr>
          <p:cNvPr id="230" name="Google Shape;230;p32"/>
          <p:cNvSpPr txBox="1"/>
          <p:nvPr/>
        </p:nvSpPr>
        <p:spPr>
          <a:xfrm>
            <a:off x="685800" y="3963987"/>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609600" y="381000"/>
            <a:ext cx="81534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 Relationships</a:t>
            </a:r>
            <a:endParaRPr/>
          </a:p>
        </p:txBody>
      </p:sp>
      <p:sp>
        <p:nvSpPr>
          <p:cNvPr id="236" name="Google Shape;236;p33"/>
          <p:cNvSpPr txBox="1"/>
          <p:nvPr/>
        </p:nvSpPr>
        <p:spPr>
          <a:xfrm>
            <a:off x="609600" y="1371600"/>
            <a:ext cx="8108950" cy="2678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We can indicate the </a:t>
            </a:r>
            <a:r>
              <a:rPr lang="en-US" sz="2800" b="0" i="1" u="none">
                <a:solidFill>
                  <a:schemeClr val="dk2"/>
                </a:solidFill>
                <a:latin typeface="Calibri"/>
                <a:ea typeface="Calibri"/>
                <a:cs typeface="Calibri"/>
                <a:sym typeface="Calibri"/>
              </a:rPr>
              <a:t>multiplicity</a:t>
            </a:r>
            <a:r>
              <a:rPr lang="en-US" sz="2800" b="0" i="0" u="none">
                <a:solidFill>
                  <a:schemeClr val="dk1"/>
                </a:solidFill>
                <a:latin typeface="Calibri"/>
                <a:ea typeface="Calibri"/>
                <a:cs typeface="Calibri"/>
                <a:sym typeface="Calibri"/>
              </a:rPr>
              <a:t> of an association by adding </a:t>
            </a:r>
            <a:r>
              <a:rPr lang="en-US" sz="2800" b="0" i="1" u="none">
                <a:solidFill>
                  <a:schemeClr val="dk2"/>
                </a:solidFill>
                <a:latin typeface="Calibri"/>
                <a:ea typeface="Calibri"/>
                <a:cs typeface="Calibri"/>
                <a:sym typeface="Calibri"/>
              </a:rPr>
              <a:t>multiplicity adornments</a:t>
            </a:r>
            <a:r>
              <a:rPr lang="en-US" sz="2800" b="0" i="0" u="none">
                <a:solidFill>
                  <a:schemeClr val="dk1"/>
                </a:solidFill>
                <a:latin typeface="Calibri"/>
                <a:ea typeface="Calibri"/>
                <a:cs typeface="Calibri"/>
                <a:sym typeface="Calibri"/>
              </a:rPr>
              <a:t> to the line denoting the association. </a:t>
            </a:r>
            <a:endParaRPr/>
          </a:p>
          <a:p>
            <a:pPr marL="0" marR="0" lvl="0" indent="0" algn="just" rtl="0">
              <a:lnSpc>
                <a:spcPct val="100000"/>
              </a:lnSpc>
              <a:spcBef>
                <a:spcPts val="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The example indicates that a </a:t>
            </a:r>
            <a:r>
              <a:rPr lang="en-US" sz="2800" b="0" i="1" u="none">
                <a:solidFill>
                  <a:schemeClr val="dk1"/>
                </a:solidFill>
                <a:latin typeface="Calibri"/>
                <a:ea typeface="Calibri"/>
                <a:cs typeface="Calibri"/>
                <a:sym typeface="Calibri"/>
              </a:rPr>
              <a:t>Student</a:t>
            </a:r>
            <a:r>
              <a:rPr lang="en-US" sz="2800" b="0" i="0" u="none">
                <a:solidFill>
                  <a:schemeClr val="dk1"/>
                </a:solidFill>
                <a:latin typeface="Calibri"/>
                <a:ea typeface="Calibri"/>
                <a:cs typeface="Calibri"/>
                <a:sym typeface="Calibri"/>
              </a:rPr>
              <a:t> has one or more </a:t>
            </a:r>
            <a:r>
              <a:rPr lang="en-US" sz="2800" b="0" i="1" u="none">
                <a:solidFill>
                  <a:schemeClr val="dk1"/>
                </a:solidFill>
                <a:latin typeface="Calibri"/>
                <a:ea typeface="Calibri"/>
                <a:cs typeface="Calibri"/>
                <a:sym typeface="Calibri"/>
              </a:rPr>
              <a:t>Instructors</a:t>
            </a:r>
            <a:r>
              <a:rPr lang="en-US" sz="2800" b="0" i="0" u="none">
                <a:solidFill>
                  <a:schemeClr val="dk1"/>
                </a:solidFill>
                <a:latin typeface="Calibri"/>
                <a:ea typeface="Calibri"/>
                <a:cs typeface="Calibri"/>
                <a:sym typeface="Calibri"/>
              </a:rPr>
              <a:t>:</a:t>
            </a:r>
            <a:endParaRPr/>
          </a:p>
        </p:txBody>
      </p:sp>
      <p:grpSp>
        <p:nvGrpSpPr>
          <p:cNvPr id="237" name="Google Shape;237;p33"/>
          <p:cNvGrpSpPr/>
          <p:nvPr/>
        </p:nvGrpSpPr>
        <p:grpSpPr>
          <a:xfrm>
            <a:off x="685800" y="4610100"/>
            <a:ext cx="7696200" cy="723900"/>
            <a:chOff x="685800" y="3771900"/>
            <a:chExt cx="7696200" cy="723900"/>
          </a:xfrm>
        </p:grpSpPr>
        <p:cxnSp>
          <p:nvCxnSpPr>
            <p:cNvPr id="238" name="Google Shape;238;p33"/>
            <p:cNvCxnSpPr/>
            <p:nvPr/>
          </p:nvCxnSpPr>
          <p:spPr>
            <a:xfrm>
              <a:off x="2743200" y="4038600"/>
              <a:ext cx="3657600" cy="0"/>
            </a:xfrm>
            <a:prstGeom prst="straightConnector1">
              <a:avLst/>
            </a:prstGeom>
            <a:noFill/>
            <a:ln w="28575" cap="flat" cmpd="sng">
              <a:solidFill>
                <a:schemeClr val="dk1"/>
              </a:solidFill>
              <a:prstDash val="solid"/>
              <a:miter lim="800000"/>
              <a:headEnd type="none" w="med" len="med"/>
              <a:tailEnd type="none" w="med" len="med"/>
            </a:ln>
          </p:spPr>
        </p:cxnSp>
        <p:sp>
          <p:nvSpPr>
            <p:cNvPr id="239" name="Google Shape;239;p33"/>
            <p:cNvSpPr txBox="1"/>
            <p:nvPr/>
          </p:nvSpPr>
          <p:spPr>
            <a:xfrm>
              <a:off x="6324600" y="38100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Instructor</a:t>
              </a:r>
              <a:endParaRPr/>
            </a:p>
          </p:txBody>
        </p:sp>
        <p:sp>
          <p:nvSpPr>
            <p:cNvPr id="240" name="Google Shape;240;p33"/>
            <p:cNvSpPr txBox="1"/>
            <p:nvPr/>
          </p:nvSpPr>
          <p:spPr>
            <a:xfrm>
              <a:off x="685800" y="37719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
          <p:nvSpPr>
            <p:cNvPr id="241" name="Google Shape;241;p33"/>
            <p:cNvSpPr txBox="1"/>
            <p:nvPr/>
          </p:nvSpPr>
          <p:spPr>
            <a:xfrm>
              <a:off x="56388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a:t>
            </a:r>
            <a:endParaRPr/>
          </a:p>
        </p:txBody>
      </p:sp>
      <p:sp>
        <p:nvSpPr>
          <p:cNvPr id="104" name="Google Shape;104;p16"/>
          <p:cNvSpPr txBox="1">
            <a:spLocks noGrp="1"/>
          </p:cNvSpPr>
          <p:nvPr>
            <p:ph type="body" idx="1"/>
          </p:nvPr>
        </p:nvSpPr>
        <p:spPr>
          <a:xfrm>
            <a:off x="457200" y="13414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800"/>
              <a:buFont typeface="Noto Sans Symbols"/>
              <a:buChar char="❑"/>
            </a:pPr>
            <a:r>
              <a:rPr lang="en-US" sz="2800" b="0" i="0" u="none" strike="noStrike" cap="none" dirty="0">
                <a:solidFill>
                  <a:schemeClr val="dk1"/>
                </a:solidFill>
                <a:highlight>
                  <a:srgbClr val="FFFF00"/>
                </a:highlight>
                <a:latin typeface="Calibri"/>
                <a:ea typeface="Calibri"/>
                <a:cs typeface="Calibri"/>
                <a:sym typeface="Calibri"/>
              </a:rPr>
              <a:t>A diagram that shows the </a:t>
            </a:r>
            <a:r>
              <a:rPr lang="en-US" sz="2800" b="1" i="0" u="none" strike="noStrike" cap="none" dirty="0">
                <a:solidFill>
                  <a:schemeClr val="dk1"/>
                </a:solidFill>
                <a:highlight>
                  <a:srgbClr val="FFFF00"/>
                </a:highlight>
                <a:latin typeface="Calibri"/>
                <a:ea typeface="Calibri"/>
                <a:cs typeface="Calibri"/>
                <a:sym typeface="Calibri"/>
              </a:rPr>
              <a:t>building blocks</a:t>
            </a:r>
            <a:r>
              <a:rPr lang="en-US" sz="2800" b="0" i="0" u="none" strike="noStrike" cap="none" dirty="0">
                <a:solidFill>
                  <a:schemeClr val="dk1"/>
                </a:solidFill>
                <a:highlight>
                  <a:srgbClr val="FFFF00"/>
                </a:highlight>
                <a:latin typeface="Calibri"/>
                <a:ea typeface="Calibri"/>
                <a:cs typeface="Calibri"/>
                <a:sym typeface="Calibri"/>
              </a:rPr>
              <a:t> of a system</a:t>
            </a:r>
            <a:endParaRPr dirty="0">
              <a:highlight>
                <a:srgbClr val="FFFF00"/>
              </a:highlight>
            </a:endParaRPr>
          </a:p>
          <a:p>
            <a:pPr marL="742950" marR="0" lvl="1" indent="-285750" algn="just" rtl="0">
              <a:lnSpc>
                <a:spcPct val="100000"/>
              </a:lnSpc>
              <a:spcBef>
                <a:spcPts val="1800"/>
              </a:spcBef>
              <a:spcAft>
                <a:spcPts val="0"/>
              </a:spcAft>
              <a:buClr>
                <a:schemeClr val="dk1"/>
              </a:buClr>
              <a:buSzPts val="2400"/>
              <a:buFont typeface="Courier New"/>
              <a:buChar char="o"/>
            </a:pPr>
            <a:r>
              <a:rPr lang="en-US" sz="2400" b="0" i="0" u="none" strike="noStrike" cap="none" dirty="0">
                <a:solidFill>
                  <a:schemeClr val="dk1"/>
                </a:solidFill>
                <a:latin typeface="Calibri"/>
                <a:ea typeface="Calibri"/>
                <a:cs typeface="Calibri"/>
                <a:sym typeface="Calibri"/>
              </a:rPr>
              <a:t>Can be at </a:t>
            </a:r>
            <a:r>
              <a:rPr lang="en-US" sz="2400" b="0" i="0" u="none" strike="noStrike" cap="none" dirty="0">
                <a:solidFill>
                  <a:srgbClr val="0070C0"/>
                </a:solidFill>
                <a:latin typeface="Calibri"/>
                <a:ea typeface="Calibri"/>
                <a:cs typeface="Calibri"/>
                <a:sym typeface="Calibri"/>
              </a:rPr>
              <a:t>different perspectives</a:t>
            </a:r>
            <a:endParaRPr dirty="0"/>
          </a:p>
          <a:p>
            <a:pPr marL="742950" marR="0" lvl="1" indent="-285750" algn="just" rtl="0">
              <a:lnSpc>
                <a:spcPct val="100000"/>
              </a:lnSpc>
              <a:spcBef>
                <a:spcPts val="1800"/>
              </a:spcBef>
              <a:spcAft>
                <a:spcPts val="0"/>
              </a:spcAft>
              <a:buClr>
                <a:schemeClr val="dk1"/>
              </a:buClr>
              <a:buSzPts val="2400"/>
              <a:buFont typeface="Courier New"/>
              <a:buChar char="o"/>
            </a:pPr>
            <a:r>
              <a:rPr lang="en-US" sz="2400" b="0" i="0" u="none" strike="noStrike" cap="none" dirty="0">
                <a:solidFill>
                  <a:schemeClr val="dk1"/>
                </a:solidFill>
                <a:latin typeface="Calibri"/>
                <a:ea typeface="Calibri"/>
                <a:cs typeface="Calibri"/>
                <a:sym typeface="Calibri"/>
              </a:rPr>
              <a:t>Already encountered the </a:t>
            </a:r>
            <a:r>
              <a:rPr lang="en-US" sz="2400" b="0" i="0" u="none" strike="noStrike" cap="none" dirty="0">
                <a:solidFill>
                  <a:srgbClr val="0070C0"/>
                </a:solidFill>
                <a:latin typeface="Calibri"/>
                <a:ea typeface="Calibri"/>
                <a:cs typeface="Calibri"/>
                <a:sym typeface="Calibri"/>
              </a:rPr>
              <a:t>Domain model made up of conceptual classes</a:t>
            </a:r>
            <a:r>
              <a:rPr lang="en-US" sz="2400" b="0" i="0" u="none" strike="noStrike" cap="none" dirty="0">
                <a:solidFill>
                  <a:schemeClr val="dk1"/>
                </a:solidFill>
                <a:latin typeface="Calibri"/>
                <a:ea typeface="Calibri"/>
                <a:cs typeface="Calibri"/>
                <a:sym typeface="Calibri"/>
              </a:rPr>
              <a:t> (</a:t>
            </a:r>
            <a:r>
              <a:rPr lang="en-US" sz="2400" b="0" i="0" u="none" strike="noStrike" cap="none" dirty="0">
                <a:solidFill>
                  <a:srgbClr val="00B050"/>
                </a:solidFill>
                <a:latin typeface="Calibri"/>
                <a:ea typeface="Calibri"/>
                <a:cs typeface="Calibri"/>
                <a:sym typeface="Calibri"/>
              </a:rPr>
              <a:t>with attributes but no responsibilities</a:t>
            </a:r>
            <a:r>
              <a:rPr lang="en-US" sz="2400" b="0" i="0" u="none" strike="noStrike" cap="none" dirty="0">
                <a:solidFill>
                  <a:schemeClr val="dk1"/>
                </a:solidFill>
                <a:latin typeface="Calibri"/>
                <a:ea typeface="Calibri"/>
                <a:cs typeface="Calibri"/>
                <a:sym typeface="Calibri"/>
              </a:rPr>
              <a:t>)</a:t>
            </a:r>
            <a:endParaRPr dirty="0"/>
          </a:p>
          <a:p>
            <a:pPr marL="342900" marR="0" lvl="0" indent="-342900" algn="just" rtl="0">
              <a:lnSpc>
                <a:spcPct val="100000"/>
              </a:lnSpc>
              <a:spcBef>
                <a:spcPts val="1800"/>
              </a:spcBef>
              <a:spcAft>
                <a:spcPts val="0"/>
              </a:spcAft>
              <a:buClr>
                <a:schemeClr val="dk1"/>
              </a:buClr>
              <a:buSzPts val="2800"/>
              <a:buFont typeface="Noto Sans Symbols"/>
              <a:buChar char="❑"/>
            </a:pPr>
            <a:r>
              <a:rPr lang="en-US" sz="2800" b="0" i="0" u="none" strike="noStrike" cap="none" dirty="0">
                <a:solidFill>
                  <a:schemeClr val="dk1"/>
                </a:solidFill>
                <a:latin typeface="Calibri"/>
                <a:ea typeface="Calibri"/>
                <a:cs typeface="Calibri"/>
                <a:sym typeface="Calibri"/>
              </a:rPr>
              <a:t>It shows the “classes” that make up the system</a:t>
            </a:r>
            <a:endParaRPr dirty="0"/>
          </a:p>
          <a:p>
            <a:pPr marL="742950" marR="0" lvl="1" indent="-285750" algn="just" rtl="0">
              <a:lnSpc>
                <a:spcPct val="100000"/>
              </a:lnSpc>
              <a:spcBef>
                <a:spcPts val="1800"/>
              </a:spcBef>
              <a:spcAft>
                <a:spcPts val="0"/>
              </a:spcAft>
              <a:buClr>
                <a:schemeClr val="dk1"/>
              </a:buClr>
              <a:buSzPts val="2400"/>
              <a:buFont typeface="Courier New"/>
              <a:buChar char="o"/>
            </a:pPr>
            <a:r>
              <a:rPr lang="en-US" sz="2400" b="0" i="0" u="none" strike="noStrike" cap="none" dirty="0">
                <a:solidFill>
                  <a:schemeClr val="dk1"/>
                </a:solidFill>
                <a:latin typeface="Calibri"/>
                <a:ea typeface="Calibri"/>
                <a:cs typeface="Calibri"/>
                <a:sym typeface="Calibri"/>
              </a:rPr>
              <a:t>Can be seen as Entities or Things in the system</a:t>
            </a:r>
            <a:endParaRPr dirty="0"/>
          </a:p>
          <a:p>
            <a:pPr marL="342900" marR="0" lvl="0" indent="-342900" algn="just" rtl="0">
              <a:lnSpc>
                <a:spcPct val="100000"/>
              </a:lnSpc>
              <a:spcBef>
                <a:spcPts val="1800"/>
              </a:spcBef>
              <a:spcAft>
                <a:spcPts val="0"/>
              </a:spcAft>
              <a:buClr>
                <a:schemeClr val="dk1"/>
              </a:buClr>
              <a:buSzPts val="2800"/>
              <a:buFont typeface="Noto Sans Symbols"/>
              <a:buChar char="❑"/>
            </a:pPr>
            <a:r>
              <a:rPr lang="en-US" sz="2800" b="0" i="0" u="none" strike="noStrike" cap="none" dirty="0">
                <a:solidFill>
                  <a:schemeClr val="dk1"/>
                </a:solidFill>
                <a:latin typeface="Calibri"/>
                <a:ea typeface="Calibri"/>
                <a:cs typeface="Calibri"/>
                <a:sym typeface="Calibri"/>
              </a:rPr>
              <a:t>A class diagram captures </a:t>
            </a:r>
            <a:r>
              <a:rPr lang="en-US" sz="2800" b="0" i="0" u="none" strike="noStrike" cap="none" dirty="0">
                <a:solidFill>
                  <a:srgbClr val="0070C0"/>
                </a:solidFill>
                <a:latin typeface="Calibri"/>
                <a:ea typeface="Calibri"/>
                <a:cs typeface="Calibri"/>
                <a:sym typeface="Calibri"/>
              </a:rPr>
              <a:t>the classes that make up the system along with </a:t>
            </a:r>
            <a:r>
              <a:rPr lang="en-US" sz="2800" b="0" i="0" u="none" strike="noStrike" cap="none" dirty="0">
                <a:solidFill>
                  <a:srgbClr val="FF0000"/>
                </a:solidFill>
                <a:latin typeface="Calibri"/>
                <a:ea typeface="Calibri"/>
                <a:cs typeface="Calibri"/>
                <a:sym typeface="Calibri"/>
              </a:rPr>
              <a:t>potential collaboration</a:t>
            </a:r>
            <a:r>
              <a:rPr lang="en-US" sz="2800" b="0" i="0" u="none" strike="noStrike" cap="none" dirty="0">
                <a:solidFill>
                  <a:schemeClr val="dk1"/>
                </a:solidFill>
                <a:latin typeface="Calibri"/>
                <a:ea typeface="Calibri"/>
                <a:cs typeface="Calibri"/>
                <a:sym typeface="Calibri"/>
              </a:rPr>
              <a:t> among these classes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609600" y="381000"/>
            <a:ext cx="8229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 Relationships</a:t>
            </a:r>
            <a:endParaRPr/>
          </a:p>
        </p:txBody>
      </p:sp>
      <p:sp>
        <p:nvSpPr>
          <p:cNvPr id="247" name="Google Shape;247;p34"/>
          <p:cNvSpPr txBox="1"/>
          <p:nvPr/>
        </p:nvSpPr>
        <p:spPr>
          <a:xfrm>
            <a:off x="533400" y="1981200"/>
            <a:ext cx="8108950"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The example indicates that every </a:t>
            </a:r>
            <a:r>
              <a:rPr lang="en-US" sz="2800" b="0" i="1" u="none">
                <a:solidFill>
                  <a:schemeClr val="dk1"/>
                </a:solidFill>
                <a:latin typeface="Calibri"/>
                <a:ea typeface="Calibri"/>
                <a:cs typeface="Calibri"/>
                <a:sym typeface="Calibri"/>
              </a:rPr>
              <a:t>Instructor</a:t>
            </a:r>
            <a:r>
              <a:rPr lang="en-US" sz="2800" b="0" i="0" u="none">
                <a:solidFill>
                  <a:schemeClr val="dk1"/>
                </a:solidFill>
                <a:latin typeface="Calibri"/>
                <a:ea typeface="Calibri"/>
                <a:cs typeface="Calibri"/>
                <a:sym typeface="Calibri"/>
              </a:rPr>
              <a:t> has one or more </a:t>
            </a:r>
            <a:r>
              <a:rPr lang="en-US" sz="2800" b="0" i="1" u="none">
                <a:solidFill>
                  <a:schemeClr val="dk1"/>
                </a:solidFill>
                <a:latin typeface="Calibri"/>
                <a:ea typeface="Calibri"/>
                <a:cs typeface="Calibri"/>
                <a:sym typeface="Calibri"/>
              </a:rPr>
              <a:t>Students</a:t>
            </a:r>
            <a:r>
              <a:rPr lang="en-US" sz="2800" b="0" i="0" u="none">
                <a:solidFill>
                  <a:schemeClr val="dk1"/>
                </a:solidFill>
                <a:latin typeface="Calibri"/>
                <a:ea typeface="Calibri"/>
                <a:cs typeface="Calibri"/>
                <a:sym typeface="Calibri"/>
              </a:rPr>
              <a:t>:</a:t>
            </a:r>
            <a:endParaRPr/>
          </a:p>
        </p:txBody>
      </p:sp>
      <p:grpSp>
        <p:nvGrpSpPr>
          <p:cNvPr id="248" name="Google Shape;248;p34"/>
          <p:cNvGrpSpPr/>
          <p:nvPr/>
        </p:nvGrpSpPr>
        <p:grpSpPr>
          <a:xfrm>
            <a:off x="685800" y="3771900"/>
            <a:ext cx="7696200" cy="723900"/>
            <a:chOff x="685800" y="3771900"/>
            <a:chExt cx="7696200" cy="723900"/>
          </a:xfrm>
        </p:grpSpPr>
        <p:cxnSp>
          <p:nvCxnSpPr>
            <p:cNvPr id="249" name="Google Shape;249;p34"/>
            <p:cNvCxnSpPr/>
            <p:nvPr/>
          </p:nvCxnSpPr>
          <p:spPr>
            <a:xfrm>
              <a:off x="2743200" y="4038600"/>
              <a:ext cx="3657600" cy="0"/>
            </a:xfrm>
            <a:prstGeom prst="straightConnector1">
              <a:avLst/>
            </a:prstGeom>
            <a:noFill/>
            <a:ln w="28575" cap="flat" cmpd="sng">
              <a:solidFill>
                <a:schemeClr val="dk1"/>
              </a:solidFill>
              <a:prstDash val="solid"/>
              <a:miter lim="800000"/>
              <a:headEnd type="none" w="med" len="med"/>
              <a:tailEnd type="none" w="med" len="med"/>
            </a:ln>
          </p:spPr>
        </p:cxnSp>
        <p:sp>
          <p:nvSpPr>
            <p:cNvPr id="250" name="Google Shape;250;p34"/>
            <p:cNvSpPr txBox="1"/>
            <p:nvPr/>
          </p:nvSpPr>
          <p:spPr>
            <a:xfrm>
              <a:off x="6324600" y="38100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Instructor</a:t>
              </a:r>
              <a:endParaRPr/>
            </a:p>
          </p:txBody>
        </p:sp>
        <p:sp>
          <p:nvSpPr>
            <p:cNvPr id="251" name="Google Shape;251;p34"/>
            <p:cNvSpPr txBox="1"/>
            <p:nvPr/>
          </p:nvSpPr>
          <p:spPr>
            <a:xfrm>
              <a:off x="685800" y="37719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
          <p:nvSpPr>
            <p:cNvPr id="252" name="Google Shape;252;p34"/>
            <p:cNvSpPr txBox="1"/>
            <p:nvPr/>
          </p:nvSpPr>
          <p:spPr>
            <a:xfrm>
              <a:off x="27432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609600" y="381000"/>
            <a:ext cx="8229600" cy="60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 Relationships</a:t>
            </a:r>
            <a:endParaRPr/>
          </a:p>
        </p:txBody>
      </p:sp>
      <p:sp>
        <p:nvSpPr>
          <p:cNvPr id="258" name="Google Shape;258;p35"/>
          <p:cNvSpPr txBox="1"/>
          <p:nvPr/>
        </p:nvSpPr>
        <p:spPr>
          <a:xfrm>
            <a:off x="609600" y="1604962"/>
            <a:ext cx="8108950" cy="13858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We can also indicate the behavior of an object in an association (</a:t>
            </a:r>
            <a:r>
              <a:rPr lang="en-US" sz="2800" b="0" i="1" u="none">
                <a:solidFill>
                  <a:srgbClr val="FF0000"/>
                </a:solidFill>
                <a:latin typeface="Calibri"/>
                <a:ea typeface="Calibri"/>
                <a:cs typeface="Calibri"/>
                <a:sym typeface="Calibri"/>
              </a:rPr>
              <a:t>i.e.,</a:t>
            </a:r>
            <a:r>
              <a:rPr lang="en-US" sz="2800" b="0" i="0" u="none">
                <a:solidFill>
                  <a:srgbClr val="FF0000"/>
                </a:solidFill>
                <a:latin typeface="Calibri"/>
                <a:ea typeface="Calibri"/>
                <a:cs typeface="Calibri"/>
                <a:sym typeface="Calibri"/>
              </a:rPr>
              <a:t> the </a:t>
            </a:r>
            <a:r>
              <a:rPr lang="en-US" sz="2800" b="1" i="1" u="none">
                <a:solidFill>
                  <a:srgbClr val="FF0000"/>
                </a:solidFill>
                <a:latin typeface="Calibri"/>
                <a:ea typeface="Calibri"/>
                <a:cs typeface="Calibri"/>
                <a:sym typeface="Calibri"/>
              </a:rPr>
              <a:t>role</a:t>
            </a:r>
            <a:r>
              <a:rPr lang="en-US" sz="2800" b="0" i="1" u="none">
                <a:solidFill>
                  <a:srgbClr val="FF0000"/>
                </a:solidFill>
                <a:latin typeface="Calibri"/>
                <a:ea typeface="Calibri"/>
                <a:cs typeface="Calibri"/>
                <a:sym typeface="Calibri"/>
              </a:rPr>
              <a:t> </a:t>
            </a:r>
            <a:r>
              <a:rPr lang="en-US" sz="2800" b="0" i="0" u="none">
                <a:solidFill>
                  <a:srgbClr val="FF0000"/>
                </a:solidFill>
                <a:latin typeface="Calibri"/>
                <a:ea typeface="Calibri"/>
                <a:cs typeface="Calibri"/>
                <a:sym typeface="Calibri"/>
              </a:rPr>
              <a:t>of an object</a:t>
            </a:r>
            <a:r>
              <a:rPr lang="en-US" sz="2800" b="0" i="0" u="none">
                <a:solidFill>
                  <a:schemeClr val="dk1"/>
                </a:solidFill>
                <a:latin typeface="Calibri"/>
                <a:ea typeface="Calibri"/>
                <a:cs typeface="Calibri"/>
                <a:sym typeface="Calibri"/>
              </a:rPr>
              <a:t>) using </a:t>
            </a:r>
            <a:r>
              <a:rPr lang="en-US" sz="2800" b="0" i="1" u="none">
                <a:solidFill>
                  <a:schemeClr val="dk1"/>
                </a:solidFill>
                <a:latin typeface="Calibri"/>
                <a:ea typeface="Calibri"/>
                <a:cs typeface="Calibri"/>
                <a:sym typeface="Calibri"/>
              </a:rPr>
              <a:t>rolenames.</a:t>
            </a:r>
            <a:endParaRPr/>
          </a:p>
        </p:txBody>
      </p:sp>
      <p:grpSp>
        <p:nvGrpSpPr>
          <p:cNvPr id="259" name="Google Shape;259;p35"/>
          <p:cNvGrpSpPr/>
          <p:nvPr/>
        </p:nvGrpSpPr>
        <p:grpSpPr>
          <a:xfrm>
            <a:off x="685800" y="3810000"/>
            <a:ext cx="7696200" cy="914400"/>
            <a:chOff x="685800" y="3581400"/>
            <a:chExt cx="7696200" cy="914400"/>
          </a:xfrm>
        </p:grpSpPr>
        <p:cxnSp>
          <p:nvCxnSpPr>
            <p:cNvPr id="260" name="Google Shape;260;p35"/>
            <p:cNvCxnSpPr/>
            <p:nvPr/>
          </p:nvCxnSpPr>
          <p:spPr>
            <a:xfrm>
              <a:off x="2743200" y="4038600"/>
              <a:ext cx="3657600" cy="0"/>
            </a:xfrm>
            <a:prstGeom prst="straightConnector1">
              <a:avLst/>
            </a:prstGeom>
            <a:noFill/>
            <a:ln w="28575" cap="flat" cmpd="sng">
              <a:solidFill>
                <a:schemeClr val="dk1"/>
              </a:solidFill>
              <a:prstDash val="solid"/>
              <a:miter lim="800000"/>
              <a:headEnd type="none" w="med" len="med"/>
              <a:tailEnd type="none" w="med" len="med"/>
            </a:ln>
          </p:spPr>
        </p:cxnSp>
        <p:sp>
          <p:nvSpPr>
            <p:cNvPr id="261" name="Google Shape;261;p35"/>
            <p:cNvSpPr txBox="1"/>
            <p:nvPr/>
          </p:nvSpPr>
          <p:spPr>
            <a:xfrm>
              <a:off x="6324600" y="38100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Instructor</a:t>
              </a:r>
              <a:endParaRPr/>
            </a:p>
          </p:txBody>
        </p:sp>
        <p:sp>
          <p:nvSpPr>
            <p:cNvPr id="262" name="Google Shape;262;p35"/>
            <p:cNvSpPr txBox="1"/>
            <p:nvPr/>
          </p:nvSpPr>
          <p:spPr>
            <a:xfrm>
              <a:off x="685800" y="37592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
          <p:nvSpPr>
            <p:cNvPr id="263" name="Google Shape;263;p35"/>
            <p:cNvSpPr txBox="1"/>
            <p:nvPr/>
          </p:nvSpPr>
          <p:spPr>
            <a:xfrm>
              <a:off x="57150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64" name="Google Shape;264;p35"/>
            <p:cNvSpPr txBox="1"/>
            <p:nvPr/>
          </p:nvSpPr>
          <p:spPr>
            <a:xfrm>
              <a:off x="27432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65" name="Google Shape;265;p35"/>
            <p:cNvSpPr txBox="1"/>
            <p:nvPr/>
          </p:nvSpPr>
          <p:spPr>
            <a:xfrm>
              <a:off x="4724400" y="3581400"/>
              <a:ext cx="16002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learns from</a:t>
              </a:r>
              <a:endParaRPr/>
            </a:p>
          </p:txBody>
        </p:sp>
        <p:sp>
          <p:nvSpPr>
            <p:cNvPr id="266" name="Google Shape;266;p35"/>
            <p:cNvSpPr txBox="1"/>
            <p:nvPr/>
          </p:nvSpPr>
          <p:spPr>
            <a:xfrm>
              <a:off x="2819400" y="3581400"/>
              <a:ext cx="1143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teaches</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txBox="1">
            <a:spLocks noGrp="1"/>
          </p:cNvSpPr>
          <p:nvPr>
            <p:ph type="title"/>
          </p:nvPr>
        </p:nvSpPr>
        <p:spPr>
          <a:xfrm>
            <a:off x="609600" y="381000"/>
            <a:ext cx="80772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 Relationships</a:t>
            </a:r>
            <a:endParaRPr/>
          </a:p>
        </p:txBody>
      </p:sp>
      <p:sp>
        <p:nvSpPr>
          <p:cNvPr id="272" name="Google Shape;272;p36"/>
          <p:cNvSpPr txBox="1"/>
          <p:nvPr/>
        </p:nvSpPr>
        <p:spPr>
          <a:xfrm>
            <a:off x="762000" y="1828800"/>
            <a:ext cx="73914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We can also name the association.</a:t>
            </a:r>
            <a:endParaRPr/>
          </a:p>
        </p:txBody>
      </p:sp>
      <p:grpSp>
        <p:nvGrpSpPr>
          <p:cNvPr id="273" name="Google Shape;273;p36"/>
          <p:cNvGrpSpPr/>
          <p:nvPr/>
        </p:nvGrpSpPr>
        <p:grpSpPr>
          <a:xfrm>
            <a:off x="685800" y="3657600"/>
            <a:ext cx="7696200" cy="914400"/>
            <a:chOff x="685800" y="3581400"/>
            <a:chExt cx="7696200" cy="914400"/>
          </a:xfrm>
        </p:grpSpPr>
        <p:cxnSp>
          <p:nvCxnSpPr>
            <p:cNvPr id="274" name="Google Shape;274;p36"/>
            <p:cNvCxnSpPr/>
            <p:nvPr/>
          </p:nvCxnSpPr>
          <p:spPr>
            <a:xfrm>
              <a:off x="2743200" y="4038600"/>
              <a:ext cx="3657600" cy="0"/>
            </a:xfrm>
            <a:prstGeom prst="straightConnector1">
              <a:avLst/>
            </a:prstGeom>
            <a:noFill/>
            <a:ln w="28575" cap="flat" cmpd="sng">
              <a:solidFill>
                <a:schemeClr val="dk1"/>
              </a:solidFill>
              <a:prstDash val="solid"/>
              <a:miter lim="800000"/>
              <a:headEnd type="none" w="med" len="med"/>
              <a:tailEnd type="none" w="med" len="med"/>
            </a:ln>
          </p:spPr>
        </p:cxnSp>
        <p:sp>
          <p:nvSpPr>
            <p:cNvPr id="275" name="Google Shape;275;p36"/>
            <p:cNvSpPr txBox="1"/>
            <p:nvPr/>
          </p:nvSpPr>
          <p:spPr>
            <a:xfrm>
              <a:off x="6324600" y="38100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Team</a:t>
              </a:r>
              <a:endParaRPr/>
            </a:p>
          </p:txBody>
        </p:sp>
        <p:grpSp>
          <p:nvGrpSpPr>
            <p:cNvPr id="276" name="Google Shape;276;p36"/>
            <p:cNvGrpSpPr/>
            <p:nvPr/>
          </p:nvGrpSpPr>
          <p:grpSpPr>
            <a:xfrm>
              <a:off x="685800" y="3581400"/>
              <a:ext cx="5715000" cy="914400"/>
              <a:chOff x="685800" y="3581400"/>
              <a:chExt cx="5715000" cy="914400"/>
            </a:xfrm>
          </p:grpSpPr>
          <p:sp>
            <p:nvSpPr>
              <p:cNvPr id="277" name="Google Shape;277;p36"/>
              <p:cNvSpPr txBox="1"/>
              <p:nvPr/>
            </p:nvSpPr>
            <p:spPr>
              <a:xfrm>
                <a:off x="685800" y="3759200"/>
                <a:ext cx="20574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
            <p:nvSpPr>
              <p:cNvPr id="278" name="Google Shape;278;p36"/>
              <p:cNvSpPr txBox="1"/>
              <p:nvPr/>
            </p:nvSpPr>
            <p:spPr>
              <a:xfrm>
                <a:off x="3810000" y="3581400"/>
                <a:ext cx="1752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membership</a:t>
                </a:r>
                <a:endParaRPr/>
              </a:p>
            </p:txBody>
          </p:sp>
          <p:sp>
            <p:nvSpPr>
              <p:cNvPr id="279" name="Google Shape;279;p36"/>
              <p:cNvSpPr txBox="1"/>
              <p:nvPr/>
            </p:nvSpPr>
            <p:spPr>
              <a:xfrm>
                <a:off x="2743200" y="4038600"/>
                <a:ext cx="762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80" name="Google Shape;280;p36"/>
              <p:cNvSpPr txBox="1"/>
              <p:nvPr/>
            </p:nvSpPr>
            <p:spPr>
              <a:xfrm>
                <a:off x="57150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609600" y="381000"/>
            <a:ext cx="80772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 Relationships</a:t>
            </a:r>
            <a:endParaRPr/>
          </a:p>
        </p:txBody>
      </p:sp>
      <p:sp>
        <p:nvSpPr>
          <p:cNvPr id="286" name="Google Shape;286;p37"/>
          <p:cNvSpPr txBox="1"/>
          <p:nvPr/>
        </p:nvSpPr>
        <p:spPr>
          <a:xfrm>
            <a:off x="762000" y="1676400"/>
            <a:ext cx="78486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We can specify dual associations.</a:t>
            </a:r>
            <a:endParaRPr/>
          </a:p>
        </p:txBody>
      </p:sp>
      <p:cxnSp>
        <p:nvCxnSpPr>
          <p:cNvPr id="287" name="Google Shape;287;p37"/>
          <p:cNvCxnSpPr/>
          <p:nvPr/>
        </p:nvCxnSpPr>
        <p:spPr>
          <a:xfrm>
            <a:off x="2743200" y="4038600"/>
            <a:ext cx="3657600" cy="0"/>
          </a:xfrm>
          <a:prstGeom prst="straightConnector1">
            <a:avLst/>
          </a:prstGeom>
          <a:noFill/>
          <a:ln w="28575" cap="flat" cmpd="sng">
            <a:solidFill>
              <a:schemeClr val="dk1"/>
            </a:solidFill>
            <a:prstDash val="solid"/>
            <a:miter lim="800000"/>
            <a:headEnd type="none" w="med" len="med"/>
            <a:tailEnd type="none" w="med" len="med"/>
          </a:ln>
        </p:spPr>
      </p:cxnSp>
      <p:sp>
        <p:nvSpPr>
          <p:cNvPr id="288" name="Google Shape;288;p37"/>
          <p:cNvSpPr txBox="1"/>
          <p:nvPr/>
        </p:nvSpPr>
        <p:spPr>
          <a:xfrm>
            <a:off x="6324600" y="3810000"/>
            <a:ext cx="2057400" cy="1447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Team</a:t>
            </a:r>
            <a:endParaRPr/>
          </a:p>
        </p:txBody>
      </p:sp>
      <p:sp>
        <p:nvSpPr>
          <p:cNvPr id="289" name="Google Shape;289;p37"/>
          <p:cNvSpPr txBox="1"/>
          <p:nvPr/>
        </p:nvSpPr>
        <p:spPr>
          <a:xfrm>
            <a:off x="685800" y="3759200"/>
            <a:ext cx="2057400" cy="1498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
        <p:nvSpPr>
          <p:cNvPr id="290" name="Google Shape;290;p37"/>
          <p:cNvSpPr txBox="1"/>
          <p:nvPr/>
        </p:nvSpPr>
        <p:spPr>
          <a:xfrm>
            <a:off x="3810000" y="3581400"/>
            <a:ext cx="1752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member of</a:t>
            </a:r>
            <a:endParaRPr/>
          </a:p>
        </p:txBody>
      </p:sp>
      <p:sp>
        <p:nvSpPr>
          <p:cNvPr id="291" name="Google Shape;291;p37"/>
          <p:cNvSpPr txBox="1"/>
          <p:nvPr/>
        </p:nvSpPr>
        <p:spPr>
          <a:xfrm>
            <a:off x="27432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cxnSp>
        <p:nvCxnSpPr>
          <p:cNvPr id="292" name="Google Shape;292;p37"/>
          <p:cNvCxnSpPr/>
          <p:nvPr/>
        </p:nvCxnSpPr>
        <p:spPr>
          <a:xfrm>
            <a:off x="2743200" y="4876800"/>
            <a:ext cx="3581400" cy="0"/>
          </a:xfrm>
          <a:prstGeom prst="straightConnector1">
            <a:avLst/>
          </a:prstGeom>
          <a:noFill/>
          <a:ln w="28575" cap="flat" cmpd="sng">
            <a:solidFill>
              <a:schemeClr val="dk1"/>
            </a:solidFill>
            <a:prstDash val="solid"/>
            <a:miter lim="800000"/>
            <a:headEnd type="none" w="med" len="med"/>
            <a:tailEnd type="none" w="med" len="med"/>
          </a:ln>
        </p:spPr>
      </p:cxnSp>
      <p:sp>
        <p:nvSpPr>
          <p:cNvPr id="293" name="Google Shape;293;p37"/>
          <p:cNvSpPr txBox="1"/>
          <p:nvPr/>
        </p:nvSpPr>
        <p:spPr>
          <a:xfrm>
            <a:off x="3810000" y="4876800"/>
            <a:ext cx="1752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president of</a:t>
            </a:r>
            <a:endParaRPr/>
          </a:p>
        </p:txBody>
      </p:sp>
      <p:sp>
        <p:nvSpPr>
          <p:cNvPr id="294" name="Google Shape;294;p37"/>
          <p:cNvSpPr txBox="1"/>
          <p:nvPr/>
        </p:nvSpPr>
        <p:spPr>
          <a:xfrm>
            <a:off x="2743200" y="4876800"/>
            <a:ext cx="381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95" name="Google Shape;295;p37"/>
          <p:cNvSpPr txBox="1"/>
          <p:nvPr/>
        </p:nvSpPr>
        <p:spPr>
          <a:xfrm>
            <a:off x="5715000" y="48768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96" name="Google Shape;296;p37"/>
          <p:cNvSpPr txBox="1"/>
          <p:nvPr/>
        </p:nvSpPr>
        <p:spPr>
          <a:xfrm>
            <a:off x="5715000" y="4038600"/>
            <a:ext cx="685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Associations</a:t>
            </a:r>
            <a:endParaRPr/>
          </a:p>
        </p:txBody>
      </p:sp>
      <p:sp>
        <p:nvSpPr>
          <p:cNvPr id="302" name="Google Shape;302;p38"/>
          <p:cNvSpPr txBox="1">
            <a:spLocks noGrp="1"/>
          </p:cNvSpPr>
          <p:nvPr>
            <p:ph type="body" idx="1"/>
          </p:nvPr>
        </p:nvSpPr>
        <p:spPr>
          <a:xfrm>
            <a:off x="684212" y="1628775"/>
            <a:ext cx="8134350" cy="16637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Multiplicity</a:t>
            </a:r>
            <a:endParaRPr/>
          </a:p>
          <a:p>
            <a:pPr marL="742950" lvl="1" indent="-28575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the number of objects that participate in the association.</a:t>
            </a:r>
            <a:endParaRPr/>
          </a:p>
          <a:p>
            <a:pPr marL="742950" lvl="1" indent="-28575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Indicates whether or not an association is mandatory.</a:t>
            </a:r>
            <a:endParaRPr/>
          </a:p>
        </p:txBody>
      </p:sp>
      <p:graphicFrame>
        <p:nvGraphicFramePr>
          <p:cNvPr id="303" name="Google Shape;303;p38"/>
          <p:cNvGraphicFramePr/>
          <p:nvPr/>
        </p:nvGraphicFramePr>
        <p:xfrm>
          <a:off x="1979612" y="3644900"/>
          <a:ext cx="5472100" cy="2636825"/>
        </p:xfrm>
        <a:graphic>
          <a:graphicData uri="http://schemas.openxmlformats.org/drawingml/2006/table">
            <a:tbl>
              <a:tblPr>
                <a:noFill/>
                <a:tableStyleId>{0AB2AA58-701C-4A63-9AD4-044A40D334F1}</a:tableStyleId>
              </a:tblPr>
              <a:tblGrid>
                <a:gridCol w="3797300">
                  <a:extLst>
                    <a:ext uri="{9D8B030D-6E8A-4147-A177-3AD203B41FA5}">
                      <a16:colId xmlns:a16="http://schemas.microsoft.com/office/drawing/2014/main" val="20000"/>
                    </a:ext>
                  </a:extLst>
                </a:gridCol>
                <a:gridCol w="1674800">
                  <a:extLst>
                    <a:ext uri="{9D8B030D-6E8A-4147-A177-3AD203B41FA5}">
                      <a16:colId xmlns:a16="http://schemas.microsoft.com/office/drawing/2014/main" val="20001"/>
                    </a:ext>
                  </a:extLst>
                </a:gridCol>
              </a:tblGrid>
              <a:tr h="3968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Exactly one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54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Zero or more (</a:t>
                      </a:r>
                      <a:r>
                        <a:rPr lang="en-US" sz="2000" b="0" i="0" u="none" strike="noStrike" cap="none">
                          <a:solidFill>
                            <a:schemeClr val="dk2"/>
                          </a:solidFill>
                          <a:latin typeface="Times New Roman"/>
                          <a:ea typeface="Times New Roman"/>
                          <a:cs typeface="Times New Roman"/>
                          <a:sym typeface="Times New Roman"/>
                        </a:rPr>
                        <a:t>unlimited</a:t>
                      </a:r>
                      <a:r>
                        <a:rPr lang="en-US" sz="20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(0..*)</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54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One or more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381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Zero or one (</a:t>
                      </a:r>
                      <a:r>
                        <a:rPr lang="en-US" sz="2000" b="0" i="0" u="none" strike="noStrike" cap="none">
                          <a:solidFill>
                            <a:schemeClr val="dk2"/>
                          </a:solidFill>
                          <a:latin typeface="Times New Roman"/>
                          <a:ea typeface="Times New Roman"/>
                          <a:cs typeface="Times New Roman"/>
                          <a:sym typeface="Times New Roman"/>
                        </a:rPr>
                        <a:t>optional association</a:t>
                      </a:r>
                      <a:r>
                        <a:rPr lang="en-US" sz="2000" b="0"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0..1</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54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Specified range</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2..4</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54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Multiple, disjoint ranges</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2, 4..6, 8</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04" name="Google Shape;304;p38"/>
          <p:cNvSpPr txBox="1"/>
          <p:nvPr/>
        </p:nvSpPr>
        <p:spPr>
          <a:xfrm>
            <a:off x="3206750" y="3244850"/>
            <a:ext cx="2884487" cy="368300"/>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Multiplicity Indicators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 Associations</a:t>
            </a:r>
            <a:endParaRPr/>
          </a:p>
        </p:txBody>
      </p:sp>
      <p:sp>
        <p:nvSpPr>
          <p:cNvPr id="310" name="Google Shape;310;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Calibri"/>
              <a:ea typeface="Calibri"/>
              <a:cs typeface="Calibri"/>
              <a:sym typeface="Calibri"/>
            </a:endParaRPr>
          </a:p>
          <a:p>
            <a:pPr marL="342900" marR="0" lvl="0" indent="-342900" algn="l" rtl="0">
              <a:lnSpc>
                <a:spcPct val="100000"/>
              </a:lnSpc>
              <a:spcBef>
                <a:spcPts val="480"/>
              </a:spcBef>
              <a:spcAft>
                <a:spcPts val="0"/>
              </a:spcAft>
              <a:buClr>
                <a:schemeClr val="dk1"/>
              </a:buClr>
              <a:buSzPts val="2400"/>
              <a:buFont typeface="Arial"/>
              <a:buChar char="•"/>
            </a:pPr>
            <a:r>
              <a:rPr lang="en-US" sz="2400" b="1" i="0" u="none">
                <a:solidFill>
                  <a:schemeClr val="dk1"/>
                </a:solidFill>
                <a:latin typeface="Calibri"/>
                <a:ea typeface="Calibri"/>
                <a:cs typeface="Calibri"/>
                <a:sym typeface="Calibri"/>
              </a:rPr>
              <a:t>Associations represent:</a:t>
            </a:r>
            <a:endParaRPr/>
          </a:p>
          <a:p>
            <a:pPr marL="742950" marR="0" lvl="1" indent="-285750" algn="l" rtl="0">
              <a:lnSpc>
                <a:spcPct val="100000"/>
              </a:lnSpc>
              <a:spcBef>
                <a:spcPts val="9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possibility of a logical relationship or connection between objects of one class and objects of another.</a:t>
            </a:r>
            <a:endParaRPr/>
          </a:p>
          <a:p>
            <a:pPr marL="742950" marR="0" lvl="1" indent="-285750" algn="l" rtl="0">
              <a:lnSpc>
                <a:spcPct val="100000"/>
              </a:lnSpc>
              <a:spcBef>
                <a:spcPts val="9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Information stored about the associated objects.</a:t>
            </a:r>
            <a:endParaRPr/>
          </a:p>
        </p:txBody>
      </p:sp>
      <p:pic>
        <p:nvPicPr>
          <p:cNvPr id="311" name="Google Shape;311;p39"/>
          <p:cNvPicPr preferRelativeResize="0"/>
          <p:nvPr/>
        </p:nvPicPr>
        <p:blipFill rotWithShape="1">
          <a:blip r:embed="rId3">
            <a:alphaModFix/>
          </a:blip>
          <a:srcRect/>
          <a:stretch/>
        </p:blipFill>
        <p:spPr>
          <a:xfrm>
            <a:off x="533400" y="1295400"/>
            <a:ext cx="7924800" cy="35893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0"/>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Class relationship: Associations (cont.)</a:t>
            </a:r>
            <a:endParaRPr/>
          </a:p>
        </p:txBody>
      </p:sp>
      <p:sp>
        <p:nvSpPr>
          <p:cNvPr id="317" name="Google Shape;317;p40"/>
          <p:cNvSpPr txBox="1">
            <a:spLocks noGrp="1"/>
          </p:cNvSpPr>
          <p:nvPr>
            <p:ph type="body" idx="1"/>
          </p:nvPr>
        </p:nvSpPr>
        <p:spPr>
          <a:xfrm>
            <a:off x="457200" y="14478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Calibri"/>
                <a:ea typeface="Calibri"/>
                <a:cs typeface="Calibri"/>
                <a:sym typeface="Calibri"/>
              </a:rPr>
              <a:t>An association can have a </a:t>
            </a:r>
            <a:r>
              <a:rPr lang="en-US" sz="2800" b="1" i="1" u="none">
                <a:solidFill>
                  <a:schemeClr val="dk1"/>
                </a:solidFill>
                <a:latin typeface="Calibri"/>
                <a:ea typeface="Calibri"/>
                <a:cs typeface="Calibri"/>
                <a:sym typeface="Calibri"/>
              </a:rPr>
              <a:t>label</a:t>
            </a:r>
            <a:r>
              <a:rPr lang="en-US" sz="2800" b="0" i="0" u="none">
                <a:solidFill>
                  <a:schemeClr val="dk1"/>
                </a:solidFill>
                <a:latin typeface="Calibri"/>
                <a:ea typeface="Calibri"/>
                <a:cs typeface="Calibri"/>
                <a:sym typeface="Calibri"/>
              </a:rPr>
              <a:t>, which is used to describe the nature of the relationship</a:t>
            </a:r>
            <a:endParaRPr/>
          </a:p>
          <a:p>
            <a:pPr marL="342900" marR="0" lvl="0" indent="-342900" algn="just" rtl="0">
              <a:lnSpc>
                <a:spcPct val="100000"/>
              </a:lnSpc>
              <a:spcBef>
                <a:spcPts val="560"/>
              </a:spcBef>
              <a:spcAft>
                <a:spcPts val="0"/>
              </a:spcAft>
              <a:buClr>
                <a:schemeClr val="dk1"/>
              </a:buClr>
              <a:buSzPts val="2800"/>
              <a:buFont typeface="Noto Sans Symbols"/>
              <a:buChar char="❑"/>
            </a:pPr>
            <a:r>
              <a:rPr lang="en-US" sz="2800" b="0" i="0" u="none">
                <a:solidFill>
                  <a:schemeClr val="dk1"/>
                </a:solidFill>
                <a:latin typeface="Calibri"/>
                <a:ea typeface="Calibri"/>
                <a:cs typeface="Calibri"/>
                <a:sym typeface="Calibri"/>
              </a:rPr>
              <a:t>You can exclude the association label, if you explicitly provide </a:t>
            </a:r>
            <a:r>
              <a:rPr lang="en-US" sz="2800" b="1" i="1" u="none">
                <a:solidFill>
                  <a:schemeClr val="dk1"/>
                </a:solidFill>
                <a:latin typeface="Calibri"/>
                <a:ea typeface="Calibri"/>
                <a:cs typeface="Calibri"/>
                <a:sym typeface="Calibri"/>
              </a:rPr>
              <a:t>role</a:t>
            </a:r>
            <a:r>
              <a:rPr lang="en-US" sz="2800" b="1" i="0" u="none">
                <a:solidFill>
                  <a:schemeClr val="dk1"/>
                </a:solidFill>
                <a:latin typeface="Calibri"/>
                <a:ea typeface="Calibri"/>
                <a:cs typeface="Calibri"/>
                <a:sym typeface="Calibri"/>
              </a:rPr>
              <a:t>s</a:t>
            </a:r>
            <a:r>
              <a:rPr lang="en-US" sz="2800" b="0" i="0" u="none">
                <a:solidFill>
                  <a:schemeClr val="dk1"/>
                </a:solidFill>
                <a:latin typeface="Calibri"/>
                <a:ea typeface="Calibri"/>
                <a:cs typeface="Calibri"/>
                <a:sym typeface="Calibri"/>
              </a:rPr>
              <a:t> of classes for the association</a:t>
            </a:r>
            <a:endParaRPr/>
          </a:p>
        </p:txBody>
      </p:sp>
      <p:pic>
        <p:nvPicPr>
          <p:cNvPr id="318" name="Google Shape;318;p40"/>
          <p:cNvPicPr preferRelativeResize="0"/>
          <p:nvPr/>
        </p:nvPicPr>
        <p:blipFill rotWithShape="1">
          <a:blip r:embed="rId3">
            <a:alphaModFix/>
          </a:blip>
          <a:srcRect/>
          <a:stretch/>
        </p:blipFill>
        <p:spPr>
          <a:xfrm>
            <a:off x="1219200" y="3733800"/>
            <a:ext cx="6910387" cy="18653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1"/>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 Cardinality</a:t>
            </a:r>
            <a:endParaRPr/>
          </a:p>
        </p:txBody>
      </p:sp>
      <p:sp>
        <p:nvSpPr>
          <p:cNvPr id="324" name="Google Shape;324;p41"/>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Associations have </a:t>
            </a:r>
            <a:r>
              <a:rPr lang="en-US" sz="3200" b="0" i="0" u="none">
                <a:solidFill>
                  <a:schemeClr val="dk2"/>
                </a:solidFill>
                <a:latin typeface="Calibri"/>
                <a:ea typeface="Calibri"/>
                <a:cs typeface="Calibri"/>
                <a:sym typeface="Calibri"/>
              </a:rPr>
              <a:t>Cardinality</a:t>
            </a:r>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Cardinality is the range of permitted objects linked in an association to a given object.</a:t>
            </a:r>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Represent </a:t>
            </a:r>
            <a:r>
              <a:rPr lang="en-US" sz="3200" b="0" i="1" u="none">
                <a:solidFill>
                  <a:schemeClr val="dk2"/>
                </a:solidFill>
                <a:latin typeface="Calibri"/>
                <a:ea typeface="Calibri"/>
                <a:cs typeface="Calibri"/>
                <a:sym typeface="Calibri"/>
              </a:rPr>
              <a:t>business rules</a:t>
            </a:r>
            <a:r>
              <a:rPr lang="en-US" sz="3200" b="0" i="1" u="none">
                <a:solidFill>
                  <a:schemeClr val="dk1"/>
                </a:solidFill>
                <a:latin typeface="Calibri"/>
                <a:ea typeface="Calibri"/>
                <a:cs typeface="Calibri"/>
                <a:sym typeface="Calibri"/>
              </a:rPr>
              <a:t>.</a:t>
            </a:r>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For example:</a:t>
            </a:r>
            <a:endParaRPr/>
          </a:p>
          <a:p>
            <a:pPr marL="742950" marR="0" lvl="1" indent="-285750" algn="just" rtl="0">
              <a:lnSpc>
                <a:spcPct val="100000"/>
              </a:lnSpc>
              <a:spcBef>
                <a:spcPts val="1200"/>
              </a:spcBef>
              <a:spcAft>
                <a:spcPts val="0"/>
              </a:spcAft>
              <a:buClr>
                <a:schemeClr val="dk1"/>
              </a:buClr>
              <a:buSzPts val="2800"/>
              <a:buFont typeface="Courier New"/>
              <a:buChar char="o"/>
            </a:pPr>
            <a:r>
              <a:rPr lang="en-US" sz="2800" b="0" i="1" u="none" strike="noStrike" cap="none">
                <a:solidFill>
                  <a:schemeClr val="dk1"/>
                </a:solidFill>
                <a:latin typeface="Calibri"/>
                <a:ea typeface="Calibri"/>
                <a:cs typeface="Calibri"/>
                <a:sym typeface="Calibri"/>
              </a:rPr>
              <a:t>A staff member may liaise with one or more clients.</a:t>
            </a:r>
            <a:endParaRPr/>
          </a:p>
          <a:p>
            <a:pPr marL="742950" marR="0" lvl="1" indent="-285750" algn="just" rtl="0">
              <a:lnSpc>
                <a:spcPct val="100000"/>
              </a:lnSpc>
              <a:spcBef>
                <a:spcPts val="1200"/>
              </a:spcBef>
              <a:spcAft>
                <a:spcPts val="0"/>
              </a:spcAft>
              <a:buClr>
                <a:schemeClr val="dk1"/>
              </a:buClr>
              <a:buSzPts val="2800"/>
              <a:buFont typeface="Courier New"/>
              <a:buChar char="o"/>
            </a:pPr>
            <a:r>
              <a:rPr lang="en-US" sz="2800" b="0" i="1" u="none" strike="noStrike" cap="none">
                <a:solidFill>
                  <a:schemeClr val="dk1"/>
                </a:solidFill>
                <a:latin typeface="Calibri"/>
                <a:ea typeface="Calibri"/>
                <a:cs typeface="Calibri"/>
                <a:sym typeface="Calibri"/>
              </a:rPr>
              <a:t>Each client must liaise with just one, and only one, staff member.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Class Diagram: Association cardinality</a:t>
            </a:r>
            <a:endParaRPr/>
          </a:p>
        </p:txBody>
      </p:sp>
      <p:sp>
        <p:nvSpPr>
          <p:cNvPr id="330" name="Google Shape;330;p4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331" name="Google Shape;331;p42"/>
          <p:cNvPicPr preferRelativeResize="0"/>
          <p:nvPr/>
        </p:nvPicPr>
        <p:blipFill rotWithShape="1">
          <a:blip r:embed="rId3">
            <a:alphaModFix/>
          </a:blip>
          <a:srcRect/>
          <a:stretch/>
        </p:blipFill>
        <p:spPr>
          <a:xfrm>
            <a:off x="609600" y="1622425"/>
            <a:ext cx="7802562" cy="4016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3"/>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Diagrams: Constraints</a:t>
            </a:r>
            <a:endParaRPr/>
          </a:p>
        </p:txBody>
      </p:sp>
      <p:sp>
        <p:nvSpPr>
          <p:cNvPr id="337" name="Google Shape;337;p43"/>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Not all domain properties can be shown graphically:</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e.g., it should be impossible to double-book a table.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1" u="none">
                <a:solidFill>
                  <a:schemeClr val="dk1"/>
                </a:solidFill>
                <a:latin typeface="Calibri"/>
                <a:ea typeface="Calibri"/>
                <a:cs typeface="Calibri"/>
                <a:sym typeface="Calibri"/>
              </a:rPr>
              <a:t>Constraints </a:t>
            </a:r>
            <a:r>
              <a:rPr lang="en-US" sz="3200" b="0" i="0" u="none">
                <a:solidFill>
                  <a:schemeClr val="dk1"/>
                </a:solidFill>
                <a:latin typeface="Calibri"/>
                <a:ea typeface="Calibri"/>
                <a:cs typeface="Calibri"/>
                <a:sym typeface="Calibri"/>
              </a:rPr>
              <a:t>add information to models: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written in a </a:t>
            </a:r>
            <a:r>
              <a:rPr lang="en-US" sz="2800" b="0" i="1" u="none" strike="noStrike" cap="none">
                <a:solidFill>
                  <a:schemeClr val="dk1"/>
                </a:solidFill>
                <a:latin typeface="Calibri"/>
                <a:ea typeface="Calibri"/>
                <a:cs typeface="Calibri"/>
                <a:sym typeface="Calibri"/>
              </a:rPr>
              <a:t>note </a:t>
            </a:r>
            <a:r>
              <a:rPr lang="en-US" sz="2800" b="0" i="0" u="none" strike="noStrike" cap="none">
                <a:solidFill>
                  <a:schemeClr val="dk1"/>
                </a:solidFill>
                <a:latin typeface="Calibri"/>
                <a:ea typeface="Calibri"/>
                <a:cs typeface="Calibri"/>
                <a:sym typeface="Calibri"/>
              </a:rPr>
              <a:t>connected to the model element being constrained.</a:t>
            </a:r>
            <a:endParaRPr/>
          </a:p>
        </p:txBody>
      </p:sp>
      <p:pic>
        <p:nvPicPr>
          <p:cNvPr id="338" name="Google Shape;338;p43"/>
          <p:cNvPicPr preferRelativeResize="0"/>
          <p:nvPr/>
        </p:nvPicPr>
        <p:blipFill rotWithShape="1">
          <a:blip r:embed="rId3">
            <a:alphaModFix/>
          </a:blip>
          <a:srcRect/>
          <a:stretch/>
        </p:blipFill>
        <p:spPr>
          <a:xfrm>
            <a:off x="5257800" y="4572000"/>
            <a:ext cx="1676400" cy="140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a:t>
            </a:r>
            <a:endParaRPr/>
          </a:p>
        </p:txBody>
      </p:sp>
      <p:sp>
        <p:nvSpPr>
          <p:cNvPr id="110" name="Google Shape;110;p17"/>
          <p:cNvSpPr txBox="1">
            <a:spLocks noGrp="1"/>
          </p:cNvSpPr>
          <p:nvPr>
            <p:ph type="body" idx="1"/>
          </p:nvPr>
        </p:nvSpPr>
        <p:spPr>
          <a:xfrm>
            <a:off x="457200" y="1219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Noto Sans Symbols"/>
              <a:buChar char="❑"/>
            </a:pPr>
            <a:r>
              <a:rPr lang="en-US" sz="3200" b="1" i="0" u="none" strike="noStrike" cap="none">
                <a:solidFill>
                  <a:schemeClr val="dk1"/>
                </a:solidFill>
                <a:latin typeface="Calibri"/>
                <a:ea typeface="Calibri"/>
                <a:cs typeface="Calibri"/>
                <a:sym typeface="Calibri"/>
              </a:rPr>
              <a:t>A class diagram captures,</a:t>
            </a:r>
            <a:endParaRPr/>
          </a:p>
          <a:p>
            <a:pPr marL="742950" marR="0" lvl="1" indent="-285750" algn="just" rtl="0">
              <a:lnSpc>
                <a:spcPct val="100000"/>
              </a:lnSpc>
              <a:spcBef>
                <a:spcPts val="900"/>
              </a:spcBef>
              <a:spcAft>
                <a:spcPts val="0"/>
              </a:spcAft>
              <a:buClr>
                <a:schemeClr val="dk1"/>
              </a:buClr>
              <a:buSzPts val="2800"/>
              <a:buFont typeface="Courier New"/>
              <a:buChar char="o"/>
            </a:pPr>
            <a:r>
              <a:rPr lang="en-US" sz="2800" b="0" i="1" u="none" strike="noStrike" cap="none">
                <a:solidFill>
                  <a:schemeClr val="dk1"/>
                </a:solidFill>
                <a:latin typeface="Calibri"/>
                <a:ea typeface="Calibri"/>
                <a:cs typeface="Calibri"/>
                <a:sym typeface="Calibri"/>
              </a:rPr>
              <a:t>Types </a:t>
            </a:r>
            <a:r>
              <a:rPr lang="en-US" sz="2800" b="0" i="0" u="none" strike="noStrike" cap="none">
                <a:solidFill>
                  <a:schemeClr val="dk1"/>
                </a:solidFill>
                <a:latin typeface="Calibri"/>
                <a:ea typeface="Calibri"/>
                <a:cs typeface="Calibri"/>
                <a:sym typeface="Calibri"/>
              </a:rPr>
              <a:t>of objects in the system 🡨  “</a:t>
            </a:r>
            <a:r>
              <a:rPr lang="en-US" sz="2800" b="0" i="1" u="none" strike="noStrike" cap="none">
                <a:solidFill>
                  <a:schemeClr val="dk1"/>
                </a:solidFill>
                <a:latin typeface="Calibri"/>
                <a:ea typeface="Calibri"/>
                <a:cs typeface="Calibri"/>
                <a:sym typeface="Calibri"/>
              </a:rPr>
              <a:t>Class</a:t>
            </a:r>
            <a:r>
              <a:rPr lang="en-US" sz="2800" b="0" i="0" u="none" strike="noStrike" cap="none">
                <a:solidFill>
                  <a:schemeClr val="dk1"/>
                </a:solidFill>
                <a:latin typeface="Calibri"/>
                <a:ea typeface="Calibri"/>
                <a:cs typeface="Calibri"/>
                <a:sym typeface="Calibri"/>
              </a:rPr>
              <a:t>”</a:t>
            </a:r>
            <a:endParaRPr/>
          </a:p>
          <a:p>
            <a:pPr marL="742950" marR="0" lvl="1" indent="-285750" algn="just" rtl="0">
              <a:lnSpc>
                <a:spcPct val="100000"/>
              </a:lnSpc>
              <a:spcBef>
                <a:spcPts val="90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Attributes and behaviours of classes</a:t>
            </a:r>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1" i="0" u="none" strike="noStrike" cap="none">
                <a:solidFill>
                  <a:schemeClr val="dk1"/>
                </a:solidFill>
                <a:latin typeface="Calibri"/>
                <a:ea typeface="Calibri"/>
                <a:cs typeface="Calibri"/>
                <a:sym typeface="Calibri"/>
              </a:rPr>
              <a:t>Relationships between Classes</a:t>
            </a:r>
            <a:endParaRPr/>
          </a:p>
          <a:p>
            <a:pPr marL="742950" marR="0" lvl="1" indent="-285750" algn="just" rtl="0">
              <a:lnSpc>
                <a:spcPct val="100000"/>
              </a:lnSpc>
              <a:spcBef>
                <a:spcPts val="900"/>
              </a:spcBef>
              <a:spcAft>
                <a:spcPts val="0"/>
              </a:spcAft>
              <a:buClr>
                <a:schemeClr val="dk2"/>
              </a:buClr>
              <a:buSzPts val="2800"/>
              <a:buFont typeface="Courier New"/>
              <a:buChar char="o"/>
            </a:pPr>
            <a:r>
              <a:rPr lang="en-US" sz="2800" b="0" i="0" u="none" strike="noStrike" cap="none">
                <a:solidFill>
                  <a:schemeClr val="dk2"/>
                </a:solidFill>
                <a:latin typeface="Calibri"/>
                <a:ea typeface="Calibri"/>
                <a:cs typeface="Calibri"/>
                <a:sym typeface="Calibri"/>
              </a:rPr>
              <a:t>Generalisation </a:t>
            </a:r>
            <a:r>
              <a:rPr lang="en-US" sz="2800" b="0" i="0" u="none" strike="noStrike" cap="none">
                <a:solidFill>
                  <a:schemeClr val="dk1"/>
                </a:solidFill>
                <a:latin typeface="Calibri"/>
                <a:ea typeface="Calibri"/>
                <a:cs typeface="Calibri"/>
                <a:sym typeface="Calibri"/>
              </a:rPr>
              <a:t>(Subtypes)</a:t>
            </a:r>
            <a:endParaRPr/>
          </a:p>
          <a:p>
            <a:pPr marL="1143000" marR="0" lvl="2" indent="-228600" algn="just" rtl="0">
              <a:lnSpc>
                <a:spcPct val="100000"/>
              </a:lnSpc>
              <a:spcBef>
                <a:spcPts val="9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E.g. A programmer </a:t>
            </a:r>
            <a:r>
              <a:rPr lang="en-US" sz="2400" b="0" i="1" u="none" strike="noStrike" cap="none">
                <a:solidFill>
                  <a:schemeClr val="dk1"/>
                </a:solidFill>
                <a:latin typeface="Calibri"/>
                <a:ea typeface="Calibri"/>
                <a:cs typeface="Calibri"/>
                <a:sym typeface="Calibri"/>
              </a:rPr>
              <a:t>is a </a:t>
            </a:r>
            <a:r>
              <a:rPr lang="en-US" sz="2400" b="0" i="1" u="sng" strike="noStrike" cap="none">
                <a:solidFill>
                  <a:schemeClr val="dk1"/>
                </a:solidFill>
                <a:latin typeface="Calibri"/>
                <a:ea typeface="Calibri"/>
                <a:cs typeface="Calibri"/>
                <a:sym typeface="Calibri"/>
              </a:rPr>
              <a:t>kind of</a:t>
            </a:r>
            <a:r>
              <a:rPr lang="en-US" sz="2400" b="0" i="1"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human</a:t>
            </a:r>
            <a:endParaRPr/>
          </a:p>
          <a:p>
            <a:pPr marL="742950" marR="0" lvl="1" indent="-285750" algn="just" rtl="0">
              <a:lnSpc>
                <a:spcPct val="100000"/>
              </a:lnSpc>
              <a:spcBef>
                <a:spcPts val="900"/>
              </a:spcBef>
              <a:spcAft>
                <a:spcPts val="0"/>
              </a:spcAft>
              <a:buClr>
                <a:schemeClr val="dk2"/>
              </a:buClr>
              <a:buSzPts val="2800"/>
              <a:buFont typeface="Courier New"/>
              <a:buChar char="o"/>
            </a:pPr>
            <a:r>
              <a:rPr lang="en-US" sz="2800" b="0" i="0" u="none" strike="noStrike" cap="none">
                <a:solidFill>
                  <a:schemeClr val="dk2"/>
                </a:solidFill>
                <a:latin typeface="Calibri"/>
                <a:ea typeface="Calibri"/>
                <a:cs typeface="Calibri"/>
                <a:sym typeface="Calibri"/>
              </a:rPr>
              <a:t>Associations</a:t>
            </a:r>
            <a:endParaRPr/>
          </a:p>
          <a:p>
            <a:pPr marL="1143000" marR="0" lvl="2" indent="-228600" algn="just" rtl="0">
              <a:lnSpc>
                <a:spcPct val="100000"/>
              </a:lnSpc>
              <a:spcBef>
                <a:spcPts val="9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E.g. A customer may </a:t>
            </a:r>
            <a:r>
              <a:rPr lang="en-US" sz="2400" b="0" i="1" u="sng" strike="noStrike" cap="none">
                <a:solidFill>
                  <a:schemeClr val="dk1"/>
                </a:solidFill>
                <a:latin typeface="Calibri"/>
                <a:ea typeface="Calibri"/>
                <a:cs typeface="Calibri"/>
                <a:sym typeface="Calibri"/>
              </a:rPr>
              <a:t>rent</a:t>
            </a:r>
            <a:r>
              <a:rPr lang="en-US" sz="2400" b="0" i="1"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a number of videos </a:t>
            </a:r>
            <a:endParaRPr/>
          </a:p>
          <a:p>
            <a:pPr marL="742950" marR="0" lvl="1" indent="-285750" algn="just" rtl="0">
              <a:lnSpc>
                <a:spcPct val="100000"/>
              </a:lnSpc>
              <a:spcBef>
                <a:spcPts val="90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Other</a:t>
            </a:r>
            <a:endParaRPr/>
          </a:p>
          <a:p>
            <a:pPr marL="1143000" marR="0" lvl="2" indent="-228600" algn="just" rtl="0">
              <a:lnSpc>
                <a:spcPct val="100000"/>
              </a:lnSpc>
              <a:spcBef>
                <a:spcPts val="9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E.g. dependency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685800" y="381000"/>
            <a:ext cx="7848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Generalization Relationship</a:t>
            </a:r>
            <a:endParaRPr/>
          </a:p>
        </p:txBody>
      </p:sp>
      <p:sp>
        <p:nvSpPr>
          <p:cNvPr id="344" name="Google Shape;344;p44"/>
          <p:cNvSpPr txBox="1"/>
          <p:nvPr/>
        </p:nvSpPr>
        <p:spPr>
          <a:xfrm>
            <a:off x="304800" y="1524000"/>
            <a:ext cx="5029200" cy="4494212"/>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 A </a:t>
            </a:r>
            <a:r>
              <a:rPr lang="en-US" sz="2600" b="0" i="1" u="none">
                <a:solidFill>
                  <a:schemeClr val="dk2"/>
                </a:solidFill>
                <a:latin typeface="Calibri"/>
                <a:ea typeface="Calibri"/>
                <a:cs typeface="Calibri"/>
                <a:sym typeface="Calibri"/>
              </a:rPr>
              <a:t>generalization</a:t>
            </a:r>
            <a:r>
              <a:rPr lang="en-US" sz="2600" b="0" i="0" u="none">
                <a:solidFill>
                  <a:schemeClr val="dk1"/>
                </a:solidFill>
                <a:latin typeface="Calibri"/>
                <a:ea typeface="Calibri"/>
                <a:cs typeface="Calibri"/>
                <a:sym typeface="Calibri"/>
              </a:rPr>
              <a:t> connects a subclass to its superclass. It denotes an inheritance of attributes and behavior from the superclass to the subclass and indicates a specialization in the subclass of the more general superclass.</a:t>
            </a:r>
            <a:endParaRPr/>
          </a:p>
          <a:p>
            <a:pPr marL="457200" marR="0" lvl="0" indent="-292100" algn="just" rtl="0">
              <a:lnSpc>
                <a:spcPct val="100000"/>
              </a:lnSpc>
              <a:spcBef>
                <a:spcPts val="0"/>
              </a:spcBef>
              <a:spcAft>
                <a:spcPts val="0"/>
              </a:spcAft>
              <a:buClr>
                <a:schemeClr val="dk1"/>
              </a:buClr>
              <a:buSzPts val="2600"/>
              <a:buFont typeface="Noto Sans Symbols"/>
              <a:buNone/>
            </a:pPr>
            <a:endParaRPr sz="2600" b="0" i="0" u="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 “</a:t>
            </a:r>
            <a:r>
              <a:rPr lang="en-US" sz="2600" b="0" i="0" u="none">
                <a:solidFill>
                  <a:schemeClr val="dk2"/>
                </a:solidFill>
                <a:latin typeface="Calibri"/>
                <a:ea typeface="Calibri"/>
                <a:cs typeface="Calibri"/>
                <a:sym typeface="Calibri"/>
              </a:rPr>
              <a:t>is kind of</a:t>
            </a:r>
            <a:r>
              <a:rPr lang="en-US" sz="2600" b="0" i="0" u="none">
                <a:solidFill>
                  <a:schemeClr val="dk1"/>
                </a:solidFill>
                <a:latin typeface="Calibri"/>
                <a:ea typeface="Calibri"/>
                <a:cs typeface="Calibri"/>
                <a:sym typeface="Calibri"/>
              </a:rPr>
              <a:t>” relationship.</a:t>
            </a:r>
            <a:endParaRPr/>
          </a:p>
        </p:txBody>
      </p:sp>
      <p:grpSp>
        <p:nvGrpSpPr>
          <p:cNvPr id="345" name="Google Shape;345;p44"/>
          <p:cNvGrpSpPr/>
          <p:nvPr/>
        </p:nvGrpSpPr>
        <p:grpSpPr>
          <a:xfrm>
            <a:off x="5621337" y="2057400"/>
            <a:ext cx="3213100" cy="2755900"/>
            <a:chOff x="1130300" y="2044700"/>
            <a:chExt cx="3213100" cy="2755900"/>
          </a:xfrm>
        </p:grpSpPr>
        <p:cxnSp>
          <p:nvCxnSpPr>
            <p:cNvPr id="346" name="Google Shape;346;p44"/>
            <p:cNvCxnSpPr/>
            <p:nvPr/>
          </p:nvCxnSpPr>
          <p:spPr>
            <a:xfrm>
              <a:off x="1739900" y="3581400"/>
              <a:ext cx="1752600" cy="1588"/>
            </a:xfrm>
            <a:prstGeom prst="straightConnector1">
              <a:avLst/>
            </a:prstGeom>
            <a:noFill/>
            <a:ln w="12700" cap="sq" cmpd="sng">
              <a:solidFill>
                <a:schemeClr val="dk1"/>
              </a:solidFill>
              <a:prstDash val="solid"/>
              <a:miter lim="800000"/>
              <a:headEnd type="none" w="med" len="med"/>
              <a:tailEnd type="none" w="med" len="med"/>
            </a:ln>
          </p:spPr>
        </p:cxnSp>
        <p:cxnSp>
          <p:nvCxnSpPr>
            <p:cNvPr id="347" name="Google Shape;347;p44"/>
            <p:cNvCxnSpPr/>
            <p:nvPr/>
          </p:nvCxnSpPr>
          <p:spPr>
            <a:xfrm>
              <a:off x="1739900" y="3581400"/>
              <a:ext cx="12700" cy="685800"/>
            </a:xfrm>
            <a:prstGeom prst="straightConnector1">
              <a:avLst/>
            </a:prstGeom>
            <a:noFill/>
            <a:ln w="12700" cap="sq" cmpd="sng">
              <a:solidFill>
                <a:schemeClr val="dk1"/>
              </a:solidFill>
              <a:prstDash val="solid"/>
              <a:miter lim="800000"/>
              <a:headEnd type="none" w="med" len="med"/>
              <a:tailEnd type="none" w="med" len="med"/>
            </a:ln>
          </p:spPr>
        </p:cxnSp>
        <p:sp>
          <p:nvSpPr>
            <p:cNvPr id="348" name="Google Shape;348;p44"/>
            <p:cNvSpPr txBox="1"/>
            <p:nvPr/>
          </p:nvSpPr>
          <p:spPr>
            <a:xfrm>
              <a:off x="2819400" y="4254500"/>
              <a:ext cx="1524000" cy="533400"/>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Subtype2</a:t>
              </a:r>
              <a:endParaRPr/>
            </a:p>
          </p:txBody>
        </p:sp>
        <p:grpSp>
          <p:nvGrpSpPr>
            <p:cNvPr id="349" name="Google Shape;349;p44"/>
            <p:cNvGrpSpPr/>
            <p:nvPr/>
          </p:nvGrpSpPr>
          <p:grpSpPr>
            <a:xfrm>
              <a:off x="1130300" y="2044700"/>
              <a:ext cx="2527300" cy="2755900"/>
              <a:chOff x="1130300" y="2044700"/>
              <a:chExt cx="2527300" cy="2755900"/>
            </a:xfrm>
          </p:grpSpPr>
          <p:sp>
            <p:nvSpPr>
              <p:cNvPr id="350" name="Google Shape;350;p44"/>
              <p:cNvSpPr txBox="1"/>
              <p:nvPr/>
            </p:nvSpPr>
            <p:spPr>
              <a:xfrm>
                <a:off x="1143000" y="4267200"/>
                <a:ext cx="1371600" cy="533400"/>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1" name="Google Shape;351;p44"/>
              <p:cNvSpPr txBox="1"/>
              <p:nvPr/>
            </p:nvSpPr>
            <p:spPr>
              <a:xfrm>
                <a:off x="1130300" y="4267200"/>
                <a:ext cx="1371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Subtype1</a:t>
                </a:r>
                <a:endParaRPr/>
              </a:p>
            </p:txBody>
          </p:sp>
          <p:cxnSp>
            <p:nvCxnSpPr>
              <p:cNvPr id="352" name="Google Shape;352;p44"/>
              <p:cNvCxnSpPr/>
              <p:nvPr/>
            </p:nvCxnSpPr>
            <p:spPr>
              <a:xfrm>
                <a:off x="3505200" y="3581400"/>
                <a:ext cx="1588" cy="685800"/>
              </a:xfrm>
              <a:prstGeom prst="straightConnector1">
                <a:avLst/>
              </a:prstGeom>
              <a:noFill/>
              <a:ln w="12700" cap="sq" cmpd="sng">
                <a:solidFill>
                  <a:schemeClr val="dk1"/>
                </a:solidFill>
                <a:prstDash val="solid"/>
                <a:miter lim="800000"/>
                <a:headEnd type="none" w="med" len="med"/>
                <a:tailEnd type="none" w="med" len="med"/>
              </a:ln>
            </p:spPr>
          </p:cxnSp>
          <p:grpSp>
            <p:nvGrpSpPr>
              <p:cNvPr id="353" name="Google Shape;353;p44"/>
              <p:cNvGrpSpPr/>
              <p:nvPr/>
            </p:nvGrpSpPr>
            <p:grpSpPr>
              <a:xfrm>
                <a:off x="1752600" y="2044700"/>
                <a:ext cx="1905000" cy="1549400"/>
                <a:chOff x="1752600" y="2044700"/>
                <a:chExt cx="1905000" cy="1549400"/>
              </a:xfrm>
            </p:grpSpPr>
            <p:sp>
              <p:nvSpPr>
                <p:cNvPr id="354" name="Google Shape;354;p44"/>
                <p:cNvSpPr txBox="1"/>
                <p:nvPr/>
              </p:nvSpPr>
              <p:spPr>
                <a:xfrm>
                  <a:off x="1905000" y="2044700"/>
                  <a:ext cx="1752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Supertype</a:t>
                  </a:r>
                  <a:endParaRPr/>
                </a:p>
              </p:txBody>
            </p:sp>
            <p:grpSp>
              <p:nvGrpSpPr>
                <p:cNvPr id="355" name="Google Shape;355;p44"/>
                <p:cNvGrpSpPr/>
                <p:nvPr/>
              </p:nvGrpSpPr>
              <p:grpSpPr>
                <a:xfrm>
                  <a:off x="1752600" y="2057400"/>
                  <a:ext cx="1752600" cy="1536700"/>
                  <a:chOff x="1739900" y="2057400"/>
                  <a:chExt cx="1752600" cy="1536700"/>
                </a:xfrm>
              </p:grpSpPr>
              <p:sp>
                <p:nvSpPr>
                  <p:cNvPr id="356" name="Google Shape;356;p44"/>
                  <p:cNvSpPr/>
                  <p:nvPr/>
                </p:nvSpPr>
                <p:spPr>
                  <a:xfrm>
                    <a:off x="2311400" y="2540000"/>
                    <a:ext cx="381000" cy="457200"/>
                  </a:xfrm>
                  <a:prstGeom prst="triangle">
                    <a:avLst>
                      <a:gd name="adj" fmla="val 50000"/>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7" name="Google Shape;357;p44"/>
                  <p:cNvSpPr txBox="1"/>
                  <p:nvPr/>
                </p:nvSpPr>
                <p:spPr>
                  <a:xfrm>
                    <a:off x="1739900" y="2057400"/>
                    <a:ext cx="1752600" cy="457200"/>
                  </a:xfrm>
                  <a:prstGeom prst="rect">
                    <a:avLst/>
                  </a:prstGeom>
                  <a:noFill/>
                  <a:ln w="127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58" name="Google Shape;358;p44"/>
                  <p:cNvCxnSpPr/>
                  <p:nvPr/>
                </p:nvCxnSpPr>
                <p:spPr>
                  <a:xfrm rot="10800000" flipH="1">
                    <a:off x="2514600" y="2984500"/>
                    <a:ext cx="1588" cy="609600"/>
                  </a:xfrm>
                  <a:prstGeom prst="straightConnector1">
                    <a:avLst/>
                  </a:prstGeom>
                  <a:noFill/>
                  <a:ln w="9525" cap="flat" cmpd="sng">
                    <a:solidFill>
                      <a:schemeClr val="dk1"/>
                    </a:solidFill>
                    <a:prstDash val="solid"/>
                    <a:miter lim="800000"/>
                    <a:headEnd type="none" w="med" len="med"/>
                    <a:tailEnd type="none" w="med" len="med"/>
                  </a:ln>
                </p:spPr>
              </p:cxnSp>
            </p:grpSp>
          </p:gr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Generalization</a:t>
            </a:r>
            <a:endParaRPr/>
          </a:p>
        </p:txBody>
      </p:sp>
      <p:sp>
        <p:nvSpPr>
          <p:cNvPr id="364" name="Google Shape;364;p45"/>
          <p:cNvSpPr txBox="1">
            <a:spLocks noGrp="1"/>
          </p:cNvSpPr>
          <p:nvPr>
            <p:ph type="body" idx="1"/>
          </p:nvPr>
        </p:nvSpPr>
        <p:spPr>
          <a:xfrm>
            <a:off x="685800" y="1557337"/>
            <a:ext cx="7772400" cy="4267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 sub-class inherits from its super-class</a:t>
            </a:r>
            <a:endParaRPr/>
          </a:p>
          <a:p>
            <a:pPr marL="742950" lvl="1" indent="-285750" algn="just" rtl="0">
              <a:lnSpc>
                <a:spcPct val="90000"/>
              </a:lnSpc>
              <a:spcBef>
                <a:spcPts val="12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Attributes</a:t>
            </a:r>
            <a:endParaRPr/>
          </a:p>
          <a:p>
            <a:pPr marL="742950" lvl="1" indent="-285750" algn="just" rtl="0">
              <a:lnSpc>
                <a:spcPct val="90000"/>
              </a:lnSpc>
              <a:spcBef>
                <a:spcPts val="12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Operations</a:t>
            </a:r>
            <a:endParaRPr/>
          </a:p>
          <a:p>
            <a:pPr marL="742950" lvl="1" indent="-285750" algn="just" rtl="0">
              <a:lnSpc>
                <a:spcPct val="90000"/>
              </a:lnSpc>
              <a:spcBef>
                <a:spcPts val="12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Relationships</a:t>
            </a:r>
            <a:endParaRPr/>
          </a:p>
          <a:p>
            <a:pPr marL="342900" lvl="0" indent="-342900" algn="just" rtl="0">
              <a:lnSpc>
                <a:spcPct val="90000"/>
              </a:lnSpc>
              <a:spcBef>
                <a:spcPts val="12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 sub-class may</a:t>
            </a:r>
            <a:endParaRPr/>
          </a:p>
          <a:p>
            <a:pPr marL="742950" lvl="1" indent="-285750" algn="just" rtl="0">
              <a:lnSpc>
                <a:spcPct val="90000"/>
              </a:lnSpc>
              <a:spcBef>
                <a:spcPts val="12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Add attributes and operations</a:t>
            </a:r>
            <a:endParaRPr/>
          </a:p>
          <a:p>
            <a:pPr marL="742950" lvl="1" indent="-285750" algn="just" rtl="0">
              <a:lnSpc>
                <a:spcPct val="90000"/>
              </a:lnSpc>
              <a:spcBef>
                <a:spcPts val="12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Add relationships</a:t>
            </a:r>
            <a:endParaRPr/>
          </a:p>
          <a:p>
            <a:pPr marL="742950" lvl="1" indent="-285750" algn="just" rtl="0">
              <a:lnSpc>
                <a:spcPct val="90000"/>
              </a:lnSpc>
              <a:spcBef>
                <a:spcPts val="12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Refine (override) inherited operations</a:t>
            </a:r>
            <a:endParaRPr/>
          </a:p>
          <a:p>
            <a:pPr marL="342900" lvl="0" indent="-342900" algn="just" rtl="0">
              <a:lnSpc>
                <a:spcPct val="90000"/>
              </a:lnSpc>
              <a:spcBef>
                <a:spcPts val="12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 generalization relationship </a:t>
            </a:r>
            <a:r>
              <a:rPr lang="en-US" sz="2800" b="1" i="0" u="none">
                <a:solidFill>
                  <a:schemeClr val="dk1"/>
                </a:solidFill>
                <a:latin typeface="Calibri"/>
                <a:ea typeface="Calibri"/>
                <a:cs typeface="Calibri"/>
                <a:sym typeface="Calibri"/>
              </a:rPr>
              <a:t>may not</a:t>
            </a:r>
            <a:r>
              <a:rPr lang="en-US" sz="2800" b="0" i="0" u="none">
                <a:solidFill>
                  <a:schemeClr val="dk1"/>
                </a:solidFill>
                <a:latin typeface="Calibri"/>
                <a:ea typeface="Calibri"/>
                <a:cs typeface="Calibri"/>
                <a:sym typeface="Calibri"/>
              </a:rPr>
              <a:t> be used to model interface implementation.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457200" y="381000"/>
            <a:ext cx="8382000" cy="609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Generalization Relationships</a:t>
            </a:r>
            <a:endParaRPr/>
          </a:p>
        </p:txBody>
      </p:sp>
      <p:sp>
        <p:nvSpPr>
          <p:cNvPr id="370" name="Google Shape;370;p46"/>
          <p:cNvSpPr txBox="1"/>
          <p:nvPr/>
        </p:nvSpPr>
        <p:spPr>
          <a:xfrm>
            <a:off x="457200" y="1390650"/>
            <a:ext cx="8153400" cy="1200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UML permits a class to </a:t>
            </a:r>
            <a:r>
              <a:rPr lang="en-US" sz="2400" b="0" i="0" u="none">
                <a:solidFill>
                  <a:schemeClr val="dk2"/>
                </a:solidFill>
                <a:latin typeface="Arial"/>
                <a:ea typeface="Arial"/>
                <a:cs typeface="Arial"/>
                <a:sym typeface="Arial"/>
              </a:rPr>
              <a:t>inherit from multiple super classes</a:t>
            </a:r>
            <a:r>
              <a:rPr lang="en-US" sz="2400" b="0" i="0" u="none">
                <a:solidFill>
                  <a:schemeClr val="dk1"/>
                </a:solidFill>
                <a:latin typeface="Arial"/>
                <a:ea typeface="Arial"/>
                <a:cs typeface="Arial"/>
                <a:sym typeface="Arial"/>
              </a:rPr>
              <a:t>, although some programming languages (</a:t>
            </a:r>
            <a:r>
              <a:rPr lang="en-US" sz="2400" b="0" i="1" u="none">
                <a:solidFill>
                  <a:schemeClr val="dk1"/>
                </a:solidFill>
                <a:latin typeface="Arial"/>
                <a:ea typeface="Arial"/>
                <a:cs typeface="Arial"/>
                <a:sym typeface="Arial"/>
              </a:rPr>
              <a:t>e.g.,</a:t>
            </a:r>
            <a:r>
              <a:rPr lang="en-US" sz="2400" b="0" i="0" u="none">
                <a:solidFill>
                  <a:schemeClr val="dk1"/>
                </a:solidFill>
                <a:latin typeface="Arial"/>
                <a:ea typeface="Arial"/>
                <a:cs typeface="Arial"/>
                <a:sym typeface="Arial"/>
              </a:rPr>
              <a:t> Java) do not permit multiple inheritance. </a:t>
            </a:r>
            <a:endParaRPr/>
          </a:p>
        </p:txBody>
      </p:sp>
      <p:grpSp>
        <p:nvGrpSpPr>
          <p:cNvPr id="371" name="Google Shape;371;p46"/>
          <p:cNvGrpSpPr/>
          <p:nvPr/>
        </p:nvGrpSpPr>
        <p:grpSpPr>
          <a:xfrm>
            <a:off x="1295400" y="3276600"/>
            <a:ext cx="5867400" cy="2971800"/>
            <a:chOff x="1295400" y="2819400"/>
            <a:chExt cx="5867400" cy="2971800"/>
          </a:xfrm>
        </p:grpSpPr>
        <p:sp>
          <p:nvSpPr>
            <p:cNvPr id="372" name="Google Shape;372;p46"/>
            <p:cNvSpPr txBox="1"/>
            <p:nvPr/>
          </p:nvSpPr>
          <p:spPr>
            <a:xfrm>
              <a:off x="1295400" y="2819400"/>
              <a:ext cx="24384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a:t>
              </a:r>
              <a:endParaRPr/>
            </a:p>
          </p:txBody>
        </p:sp>
        <p:sp>
          <p:nvSpPr>
            <p:cNvPr id="373" name="Google Shape;373;p46"/>
            <p:cNvSpPr txBox="1"/>
            <p:nvPr/>
          </p:nvSpPr>
          <p:spPr>
            <a:xfrm>
              <a:off x="2895600" y="5029200"/>
              <a:ext cx="30480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TeachingAssistant</a:t>
              </a:r>
              <a:endParaRPr/>
            </a:p>
          </p:txBody>
        </p:sp>
        <p:cxnSp>
          <p:nvCxnSpPr>
            <p:cNvPr id="374" name="Google Shape;374;p46"/>
            <p:cNvCxnSpPr/>
            <p:nvPr/>
          </p:nvCxnSpPr>
          <p:spPr>
            <a:xfrm>
              <a:off x="4343400" y="4495800"/>
              <a:ext cx="0" cy="533400"/>
            </a:xfrm>
            <a:prstGeom prst="straightConnector1">
              <a:avLst/>
            </a:prstGeom>
            <a:noFill/>
            <a:ln w="12700" cap="flat" cmpd="sng">
              <a:solidFill>
                <a:schemeClr val="dk1"/>
              </a:solidFill>
              <a:prstDash val="solid"/>
              <a:miter lim="800000"/>
              <a:headEnd type="none" w="med" len="med"/>
              <a:tailEnd type="none" w="med" len="med"/>
            </a:ln>
          </p:spPr>
        </p:cxnSp>
        <p:sp>
          <p:nvSpPr>
            <p:cNvPr id="375" name="Google Shape;375;p46"/>
            <p:cNvSpPr/>
            <p:nvPr/>
          </p:nvSpPr>
          <p:spPr>
            <a:xfrm>
              <a:off x="2755900" y="3619500"/>
              <a:ext cx="419100" cy="398463"/>
            </a:xfrm>
            <a:custGeom>
              <a:avLst/>
              <a:gdLst/>
              <a:ahLst/>
              <a:cxnLst/>
              <a:rect l="l" t="t" r="r" b="b"/>
              <a:pathLst>
                <a:path w="336" h="240" extrusionOk="0">
                  <a:moveTo>
                    <a:pt x="144" y="0"/>
                  </a:moveTo>
                  <a:lnTo>
                    <a:pt x="0" y="240"/>
                  </a:lnTo>
                  <a:lnTo>
                    <a:pt x="336" y="240"/>
                  </a:lnTo>
                  <a:lnTo>
                    <a:pt x="144"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6" name="Google Shape;376;p46"/>
            <p:cNvSpPr txBox="1"/>
            <p:nvPr/>
          </p:nvSpPr>
          <p:spPr>
            <a:xfrm>
              <a:off x="4724400" y="2895600"/>
              <a:ext cx="24384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Employee</a:t>
              </a:r>
              <a:endParaRPr/>
            </a:p>
          </p:txBody>
        </p:sp>
        <p:sp>
          <p:nvSpPr>
            <p:cNvPr id="377" name="Google Shape;377;p46"/>
            <p:cNvSpPr/>
            <p:nvPr/>
          </p:nvSpPr>
          <p:spPr>
            <a:xfrm>
              <a:off x="5562600" y="3657600"/>
              <a:ext cx="419100" cy="398463"/>
            </a:xfrm>
            <a:custGeom>
              <a:avLst/>
              <a:gdLst/>
              <a:ahLst/>
              <a:cxnLst/>
              <a:rect l="l" t="t" r="r" b="b"/>
              <a:pathLst>
                <a:path w="336" h="240" extrusionOk="0">
                  <a:moveTo>
                    <a:pt x="144" y="0"/>
                  </a:moveTo>
                  <a:lnTo>
                    <a:pt x="0" y="240"/>
                  </a:lnTo>
                  <a:lnTo>
                    <a:pt x="336" y="240"/>
                  </a:lnTo>
                  <a:lnTo>
                    <a:pt x="144"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8" name="Google Shape;378;p46"/>
            <p:cNvSpPr/>
            <p:nvPr/>
          </p:nvSpPr>
          <p:spPr>
            <a:xfrm>
              <a:off x="2971800" y="4038600"/>
              <a:ext cx="2819400" cy="457200"/>
            </a:xfrm>
            <a:custGeom>
              <a:avLst/>
              <a:gdLst/>
              <a:ahLst/>
              <a:cxnLst/>
              <a:rect l="l" t="t" r="r" b="b"/>
              <a:pathLst>
                <a:path w="1776" h="288" extrusionOk="0">
                  <a:moveTo>
                    <a:pt x="0" y="0"/>
                  </a:moveTo>
                  <a:lnTo>
                    <a:pt x="0" y="288"/>
                  </a:lnTo>
                  <a:lnTo>
                    <a:pt x="1776" y="288"/>
                  </a:lnTo>
                  <a:lnTo>
                    <a:pt x="1776"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7"/>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relationships: Generalization</a:t>
            </a:r>
            <a:endParaRPr/>
          </a:p>
        </p:txBody>
      </p:sp>
      <p:sp>
        <p:nvSpPr>
          <p:cNvPr id="384" name="Google Shape;384;p47"/>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Consider the following example:</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company has </a:t>
            </a:r>
            <a:r>
              <a:rPr lang="en-US" sz="2800" b="0" i="1" u="sng" strike="noStrike" cap="none">
                <a:solidFill>
                  <a:schemeClr val="dk1"/>
                </a:solidFill>
                <a:latin typeface="Calibri"/>
                <a:ea typeface="Calibri"/>
                <a:cs typeface="Calibri"/>
                <a:sym typeface="Calibri"/>
              </a:rPr>
              <a:t>personal customers</a:t>
            </a:r>
            <a:r>
              <a:rPr lang="en-US" sz="2800" b="0" i="1"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and </a:t>
            </a:r>
            <a:r>
              <a:rPr lang="en-US" sz="2800" b="0" i="1" u="sng" strike="noStrike" cap="none">
                <a:solidFill>
                  <a:schemeClr val="dk1"/>
                </a:solidFill>
                <a:latin typeface="Calibri"/>
                <a:ea typeface="Calibri"/>
                <a:cs typeface="Calibri"/>
                <a:sym typeface="Calibri"/>
              </a:rPr>
              <a:t>corporate customers</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There are differences between these two types of </a:t>
            </a:r>
            <a:r>
              <a:rPr lang="en-US" sz="2800" b="0" i="1" u="none" strike="noStrike" cap="none">
                <a:solidFill>
                  <a:schemeClr val="dk1"/>
                </a:solidFill>
                <a:latin typeface="Calibri"/>
                <a:ea typeface="Calibri"/>
                <a:cs typeface="Calibri"/>
                <a:sym typeface="Calibri"/>
              </a:rPr>
              <a:t>customers</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There are also many similarities between these </a:t>
            </a:r>
            <a:r>
              <a:rPr lang="en-US" sz="2800" b="0" i="1" u="none" strike="noStrike" cap="none">
                <a:solidFill>
                  <a:schemeClr val="dk1"/>
                </a:solidFill>
                <a:latin typeface="Calibri"/>
                <a:ea typeface="Calibri"/>
                <a:cs typeface="Calibri"/>
                <a:sym typeface="Calibri"/>
              </a:rPr>
              <a:t>customers</a:t>
            </a:r>
            <a:endParaRPr/>
          </a:p>
          <a:p>
            <a:pPr marL="342900" marR="0" lvl="0" indent="-342900" algn="just" rtl="0">
              <a:lnSpc>
                <a:spcPct val="100000"/>
              </a:lnSpc>
              <a:spcBef>
                <a:spcPts val="12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UML recommends the use of "</a:t>
            </a:r>
            <a:r>
              <a:rPr lang="en-US" sz="3200" b="0" i="1" u="none">
                <a:solidFill>
                  <a:schemeClr val="dk1"/>
                </a:solidFill>
                <a:latin typeface="Calibri"/>
                <a:ea typeface="Calibri"/>
                <a:cs typeface="Calibri"/>
                <a:sym typeface="Calibri"/>
              </a:rPr>
              <a:t>generalization" </a:t>
            </a:r>
            <a:r>
              <a:rPr lang="en-US" sz="3200" b="0" i="0" u="none">
                <a:solidFill>
                  <a:schemeClr val="dk1"/>
                </a:solidFill>
                <a:latin typeface="Calibri"/>
                <a:ea typeface="Calibri"/>
                <a:cs typeface="Calibri"/>
                <a:sym typeface="Calibri"/>
              </a:rPr>
              <a:t>to model situations like in the example above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 Generalization</a:t>
            </a:r>
            <a:endParaRPr/>
          </a:p>
        </p:txBody>
      </p:sp>
      <p:pic>
        <p:nvPicPr>
          <p:cNvPr id="390" name="Google Shape;390;p48"/>
          <p:cNvPicPr preferRelativeResize="0"/>
          <p:nvPr/>
        </p:nvPicPr>
        <p:blipFill rotWithShape="1">
          <a:blip r:embed="rId3">
            <a:alphaModFix/>
          </a:blip>
          <a:srcRect/>
          <a:stretch/>
        </p:blipFill>
        <p:spPr>
          <a:xfrm>
            <a:off x="1143000" y="1752600"/>
            <a:ext cx="6464300" cy="3657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9"/>
          <p:cNvSpPr txBox="1">
            <a:spLocks noGrp="1"/>
          </p:cNvSpPr>
          <p:nvPr>
            <p:ph type="title"/>
          </p:nvPr>
        </p:nvSpPr>
        <p:spPr>
          <a:xfrm>
            <a:off x="457200" y="246062"/>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Aggregation</a:t>
            </a:r>
            <a:endParaRPr/>
          </a:p>
        </p:txBody>
      </p:sp>
      <p:sp>
        <p:nvSpPr>
          <p:cNvPr id="396" name="Google Shape;396;p49"/>
          <p:cNvSpPr txBox="1">
            <a:spLocks noGrp="1"/>
          </p:cNvSpPr>
          <p:nvPr>
            <p:ph type="body" idx="1"/>
          </p:nvPr>
        </p:nvSpPr>
        <p:spPr>
          <a:xfrm>
            <a:off x="533400" y="1179512"/>
            <a:ext cx="8229600" cy="5014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special form of association that </a:t>
            </a:r>
            <a:r>
              <a:rPr lang="en-US" sz="3200" b="0" i="0" u="none">
                <a:solidFill>
                  <a:schemeClr val="dk2"/>
                </a:solidFill>
                <a:latin typeface="Calibri"/>
                <a:ea typeface="Calibri"/>
                <a:cs typeface="Calibri"/>
                <a:sym typeface="Calibri"/>
              </a:rPr>
              <a:t>models a whole-part relationship</a:t>
            </a:r>
            <a:r>
              <a:rPr lang="en-US" sz="3200" b="0" i="0" u="none">
                <a:solidFill>
                  <a:schemeClr val="dk1"/>
                </a:solidFill>
                <a:latin typeface="Calibri"/>
                <a:ea typeface="Calibri"/>
                <a:cs typeface="Calibri"/>
                <a:sym typeface="Calibri"/>
              </a:rPr>
              <a:t> between an aggregate (the whole) and its parts.</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directional association between objects.</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When an object ‘</a:t>
            </a:r>
            <a:r>
              <a:rPr lang="en-US" sz="3200" b="0" i="0" u="none">
                <a:solidFill>
                  <a:schemeClr val="dk2"/>
                </a:solidFill>
                <a:latin typeface="Calibri"/>
                <a:ea typeface="Calibri"/>
                <a:cs typeface="Calibri"/>
                <a:sym typeface="Calibri"/>
              </a:rPr>
              <a:t>has-a</a:t>
            </a:r>
            <a:r>
              <a:rPr lang="en-US" sz="3200" b="0" i="0" u="none">
                <a:solidFill>
                  <a:schemeClr val="dk1"/>
                </a:solidFill>
                <a:latin typeface="Calibri"/>
                <a:ea typeface="Calibri"/>
                <a:cs typeface="Calibri"/>
                <a:sym typeface="Calibri"/>
              </a:rPr>
              <a:t>’ another object, then we have got an aggregation between them.</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Direction between them specified which object contains the other object.</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It is also called ‘</a:t>
            </a:r>
            <a:r>
              <a:rPr lang="en-US" sz="3200" b="0" i="0" u="none">
                <a:solidFill>
                  <a:srgbClr val="FF0000"/>
                </a:solidFill>
                <a:latin typeface="Calibri"/>
                <a:ea typeface="Calibri"/>
                <a:cs typeface="Calibri"/>
                <a:sym typeface="Calibri"/>
              </a:rPr>
              <a:t>Has-a</a:t>
            </a:r>
            <a:r>
              <a:rPr lang="en-US" sz="3200" b="0" i="0" u="none">
                <a:solidFill>
                  <a:schemeClr val="dk1"/>
                </a:solidFill>
                <a:latin typeface="Calibri"/>
                <a:ea typeface="Calibri"/>
                <a:cs typeface="Calibri"/>
                <a:sym typeface="Calibri"/>
              </a:rPr>
              <a:t>’ relationship.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 : Aggregation</a:t>
            </a:r>
            <a:endParaRPr/>
          </a:p>
        </p:txBody>
      </p:sp>
      <p:sp>
        <p:nvSpPr>
          <p:cNvPr id="402" name="Google Shape;402;p50"/>
          <p:cNvSpPr txBox="1">
            <a:spLocks noGrp="1"/>
          </p:cNvSpPr>
          <p:nvPr>
            <p:ph type="body" idx="1"/>
          </p:nvPr>
        </p:nvSpPr>
        <p:spPr>
          <a:xfrm>
            <a:off x="457200" y="1341437"/>
            <a:ext cx="60960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When modelling we often find the need to capture "whole-part" relationships</a:t>
            </a:r>
            <a:endParaRPr/>
          </a:p>
          <a:p>
            <a:pPr marL="742950" marR="0" lvl="1" indent="-285750" algn="just" rtl="0">
              <a:lnSpc>
                <a:spcPct val="100000"/>
              </a:lnSpc>
              <a:spcBef>
                <a:spcPts val="18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An office room </a:t>
            </a:r>
            <a:r>
              <a:rPr lang="en-US" sz="2800" b="0" i="1" u="none" strike="noStrike" cap="none">
                <a:solidFill>
                  <a:schemeClr val="dk1"/>
                </a:solidFill>
                <a:latin typeface="Calibri"/>
                <a:ea typeface="Calibri"/>
                <a:cs typeface="Calibri"/>
                <a:sym typeface="Calibri"/>
              </a:rPr>
              <a:t>has</a:t>
            </a:r>
            <a:r>
              <a:rPr lang="en-US" sz="2800" b="0" i="0" u="none" strike="noStrike" cap="none">
                <a:solidFill>
                  <a:schemeClr val="dk1"/>
                </a:solidFill>
                <a:latin typeface="Calibri"/>
                <a:ea typeface="Calibri"/>
                <a:cs typeface="Calibri"/>
                <a:sym typeface="Calibri"/>
              </a:rPr>
              <a:t> furniture</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type of association called </a:t>
            </a:r>
            <a:r>
              <a:rPr lang="en-US" sz="3200" b="1" i="0" u="none">
                <a:solidFill>
                  <a:schemeClr val="dk1"/>
                </a:solidFill>
                <a:latin typeface="Calibri"/>
                <a:ea typeface="Calibri"/>
                <a:cs typeface="Calibri"/>
                <a:sym typeface="Calibri"/>
              </a:rPr>
              <a:t>aggregation </a:t>
            </a:r>
            <a:r>
              <a:rPr lang="en-US" sz="3200" b="0" i="0" u="none">
                <a:solidFill>
                  <a:schemeClr val="dk1"/>
                </a:solidFill>
                <a:latin typeface="Calibri"/>
                <a:ea typeface="Calibri"/>
                <a:cs typeface="Calibri"/>
                <a:sym typeface="Calibri"/>
              </a:rPr>
              <a:t>can be used to capture whole-part relationships</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Aggregation is modelled as a </a:t>
            </a:r>
            <a:r>
              <a:rPr lang="en-US" sz="3200" b="0" i="1" u="none">
                <a:solidFill>
                  <a:schemeClr val="dk1"/>
                </a:solidFill>
                <a:latin typeface="Calibri"/>
                <a:ea typeface="Calibri"/>
                <a:cs typeface="Calibri"/>
                <a:sym typeface="Calibri"/>
              </a:rPr>
              <a:t>hollow diamond </a:t>
            </a:r>
            <a:r>
              <a:rPr lang="en-US" sz="3200" b="0" i="0" u="none">
                <a:solidFill>
                  <a:schemeClr val="dk1"/>
                </a:solidFill>
                <a:latin typeface="Calibri"/>
                <a:ea typeface="Calibri"/>
                <a:cs typeface="Calibri"/>
                <a:sym typeface="Calibri"/>
              </a:rPr>
              <a:t>in UML</a:t>
            </a:r>
            <a:endParaRPr/>
          </a:p>
        </p:txBody>
      </p:sp>
      <p:pic>
        <p:nvPicPr>
          <p:cNvPr id="403" name="Google Shape;403;p50"/>
          <p:cNvPicPr preferRelativeResize="0"/>
          <p:nvPr/>
        </p:nvPicPr>
        <p:blipFill rotWithShape="1">
          <a:blip r:embed="rId3">
            <a:alphaModFix/>
          </a:blip>
          <a:srcRect/>
          <a:stretch/>
        </p:blipFill>
        <p:spPr>
          <a:xfrm>
            <a:off x="6858000" y="2438400"/>
            <a:ext cx="1566862" cy="2438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Aggregation example</a:t>
            </a:r>
            <a:endParaRPr/>
          </a:p>
        </p:txBody>
      </p:sp>
      <p:sp>
        <p:nvSpPr>
          <p:cNvPr id="409" name="Google Shape;409;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chemeClr val="dk1"/>
              </a:buClr>
              <a:buSzPts val="4400"/>
              <a:buFont typeface="Arial"/>
              <a:buChar char="•"/>
            </a:pPr>
            <a:r>
              <a:rPr lang="en-US" sz="4400" b="0" i="0" u="none" strike="noStrike" cap="none">
                <a:solidFill>
                  <a:schemeClr val="dk1"/>
                </a:solidFill>
                <a:latin typeface="Calibri"/>
                <a:ea typeface="Calibri"/>
                <a:cs typeface="Calibri"/>
                <a:sym typeface="Calibri"/>
              </a:rPr>
              <a:t>An office room </a:t>
            </a:r>
            <a:r>
              <a:rPr lang="en-US" sz="4400" b="0" i="1" u="none" strike="noStrike" cap="none">
                <a:solidFill>
                  <a:schemeClr val="dk1"/>
                </a:solidFill>
                <a:latin typeface="Calibri"/>
                <a:ea typeface="Calibri"/>
                <a:cs typeface="Calibri"/>
                <a:sym typeface="Calibri"/>
              </a:rPr>
              <a:t>has</a:t>
            </a:r>
            <a:r>
              <a:rPr lang="en-US" sz="4400" b="0" i="0" u="none" strike="noStrike" cap="none">
                <a:solidFill>
                  <a:schemeClr val="dk1"/>
                </a:solidFill>
                <a:latin typeface="Calibri"/>
                <a:ea typeface="Calibri"/>
                <a:cs typeface="Calibri"/>
                <a:sym typeface="Calibri"/>
              </a:rPr>
              <a:t> furniture</a:t>
            </a:r>
            <a:endParaRPr/>
          </a:p>
          <a:p>
            <a:pPr marL="342900" marR="0" lvl="0" indent="-63500" algn="l" rtl="0">
              <a:spcBef>
                <a:spcPts val="88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p:txBody>
      </p:sp>
      <p:pic>
        <p:nvPicPr>
          <p:cNvPr id="410" name="Google Shape;410;p51"/>
          <p:cNvPicPr preferRelativeResize="0"/>
          <p:nvPr/>
        </p:nvPicPr>
        <p:blipFill rotWithShape="1">
          <a:blip r:embed="rId3">
            <a:alphaModFix/>
          </a:blip>
          <a:srcRect/>
          <a:stretch/>
        </p:blipFill>
        <p:spPr>
          <a:xfrm>
            <a:off x="685800" y="2667000"/>
            <a:ext cx="8085137" cy="2971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Aggregation</a:t>
            </a:r>
            <a:endParaRPr/>
          </a:p>
        </p:txBody>
      </p:sp>
      <p:sp>
        <p:nvSpPr>
          <p:cNvPr id="416" name="Google Shape;416;p52"/>
          <p:cNvSpPr txBox="1">
            <a:spLocks noGrp="1"/>
          </p:cNvSpPr>
          <p:nvPr>
            <p:ph type="body" idx="1"/>
          </p:nvPr>
        </p:nvSpPr>
        <p:spPr>
          <a:xfrm>
            <a:off x="457200" y="1250950"/>
            <a:ext cx="8229600" cy="4845050"/>
          </a:xfrm>
          <a:prstGeom prst="rect">
            <a:avLst/>
          </a:prstGeom>
          <a:noFill/>
          <a:ln>
            <a:noFill/>
          </a:ln>
        </p:spPr>
        <p:txBody>
          <a:bodyPr spcFirstLastPara="1" wrap="square" lIns="91425" tIns="45700" rIns="91425" bIns="45700" anchor="t" anchorCtr="0">
            <a:noAutofit/>
          </a:bodyPr>
          <a:lstStyle/>
          <a:p>
            <a:pPr marL="342900" marR="0" lvl="0" indent="-139700" algn="just"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just" rtl="0">
              <a:lnSpc>
                <a:spcPct val="100000"/>
              </a:lnSpc>
              <a:spcBef>
                <a:spcPts val="120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just" rtl="0">
              <a:lnSpc>
                <a:spcPct val="100000"/>
              </a:lnSpc>
              <a:spcBef>
                <a:spcPts val="120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254000" algn="just" rtl="0">
              <a:lnSpc>
                <a:spcPct val="100000"/>
              </a:lnSpc>
              <a:spcBef>
                <a:spcPts val="1200"/>
              </a:spcBef>
              <a:spcAft>
                <a:spcPts val="0"/>
              </a:spcAft>
              <a:buClr>
                <a:schemeClr val="dk1"/>
              </a:buClr>
              <a:buSzPts val="1400"/>
              <a:buFont typeface="Arial"/>
              <a:buNone/>
            </a:pPr>
            <a:endParaRPr sz="1400" b="0" i="0" u="none">
              <a:solidFill>
                <a:schemeClr val="dk1"/>
              </a:solidFill>
              <a:latin typeface="Calibri"/>
              <a:ea typeface="Calibri"/>
              <a:cs typeface="Calibri"/>
              <a:sym typeface="Calibri"/>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0" i="1" u="none">
                <a:solidFill>
                  <a:schemeClr val="dk1"/>
                </a:solidFill>
                <a:latin typeface="Calibri"/>
                <a:ea typeface="Calibri"/>
                <a:cs typeface="Calibri"/>
                <a:sym typeface="Calibri"/>
              </a:rPr>
              <a:t> Class2 </a:t>
            </a:r>
            <a:r>
              <a:rPr lang="en-US" sz="3200" b="0" i="0" u="none">
                <a:solidFill>
                  <a:schemeClr val="dk1"/>
                </a:solidFill>
                <a:latin typeface="Calibri"/>
                <a:ea typeface="Calibri"/>
                <a:cs typeface="Calibri"/>
                <a:sym typeface="Calibri"/>
              </a:rPr>
              <a:t>is part of</a:t>
            </a:r>
            <a:r>
              <a:rPr lang="en-US" sz="3200" b="0" i="1" u="none">
                <a:solidFill>
                  <a:schemeClr val="dk1"/>
                </a:solidFill>
                <a:latin typeface="Calibri"/>
                <a:ea typeface="Calibri"/>
                <a:cs typeface="Calibri"/>
                <a:sym typeface="Calibri"/>
              </a:rPr>
              <a:t> Class1.</a:t>
            </a:r>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 Many instances (denoted by the *) of </a:t>
            </a:r>
            <a:r>
              <a:rPr lang="en-US" sz="3200" b="0" i="1" u="none">
                <a:solidFill>
                  <a:schemeClr val="dk1"/>
                </a:solidFill>
                <a:latin typeface="Calibri"/>
                <a:ea typeface="Calibri"/>
                <a:cs typeface="Calibri"/>
                <a:sym typeface="Calibri"/>
              </a:rPr>
              <a:t>Class2 </a:t>
            </a:r>
            <a:r>
              <a:rPr lang="en-US" sz="3200" b="0" i="0" u="none">
                <a:solidFill>
                  <a:schemeClr val="dk1"/>
                </a:solidFill>
                <a:latin typeface="Calibri"/>
                <a:ea typeface="Calibri"/>
                <a:cs typeface="Calibri"/>
                <a:sym typeface="Calibri"/>
              </a:rPr>
              <a:t>can be</a:t>
            </a:r>
            <a:r>
              <a:rPr lang="en-US" sz="3200" b="0" i="1" u="none">
                <a:solidFill>
                  <a:schemeClr val="dk1"/>
                </a:solidFill>
                <a:latin typeface="Calibri"/>
                <a:ea typeface="Calibri"/>
                <a:cs typeface="Calibri"/>
                <a:sym typeface="Calibri"/>
              </a:rPr>
              <a:t> </a:t>
            </a:r>
            <a:r>
              <a:rPr lang="en-US" sz="3200" b="0" i="0" u="none">
                <a:solidFill>
                  <a:schemeClr val="dk1"/>
                </a:solidFill>
                <a:latin typeface="Calibri"/>
                <a:ea typeface="Calibri"/>
                <a:cs typeface="Calibri"/>
                <a:sym typeface="Calibri"/>
              </a:rPr>
              <a:t>associated with </a:t>
            </a:r>
            <a:r>
              <a:rPr lang="en-US" sz="3200" b="0" i="1" u="none">
                <a:solidFill>
                  <a:schemeClr val="dk1"/>
                </a:solidFill>
                <a:latin typeface="Calibri"/>
                <a:ea typeface="Calibri"/>
                <a:cs typeface="Calibri"/>
                <a:sym typeface="Calibri"/>
              </a:rPr>
              <a:t>Class1.</a:t>
            </a:r>
            <a:endParaRPr/>
          </a:p>
          <a:p>
            <a:pPr marL="342900" marR="0" lvl="0" indent="-342900" algn="just" rtl="0">
              <a:lnSpc>
                <a:spcPct val="100000"/>
              </a:lnSpc>
              <a:spcBef>
                <a:spcPts val="12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 </a:t>
            </a:r>
            <a:r>
              <a:rPr lang="en-US" sz="3200" b="0" i="0" u="none">
                <a:solidFill>
                  <a:schemeClr val="dk2"/>
                </a:solidFill>
                <a:latin typeface="Calibri"/>
                <a:ea typeface="Calibri"/>
                <a:cs typeface="Calibri"/>
                <a:sym typeface="Calibri"/>
              </a:rPr>
              <a:t>Objects of </a:t>
            </a:r>
            <a:r>
              <a:rPr lang="en-US" sz="3200" b="0" i="1" u="none">
                <a:solidFill>
                  <a:schemeClr val="dk2"/>
                </a:solidFill>
                <a:latin typeface="Calibri"/>
                <a:ea typeface="Calibri"/>
                <a:cs typeface="Calibri"/>
                <a:sym typeface="Calibri"/>
              </a:rPr>
              <a:t>Class1 and Class2 </a:t>
            </a:r>
            <a:r>
              <a:rPr lang="en-US" sz="3200" b="0" i="0" u="none">
                <a:solidFill>
                  <a:schemeClr val="dk2"/>
                </a:solidFill>
                <a:latin typeface="Calibri"/>
                <a:ea typeface="Calibri"/>
                <a:cs typeface="Calibri"/>
                <a:sym typeface="Calibri"/>
              </a:rPr>
              <a:t>have </a:t>
            </a:r>
            <a:r>
              <a:rPr lang="en-US" sz="3200" b="0" i="0" u="none">
                <a:solidFill>
                  <a:srgbClr val="FF0000"/>
                </a:solidFill>
                <a:latin typeface="Calibri"/>
                <a:ea typeface="Calibri"/>
                <a:cs typeface="Calibri"/>
                <a:sym typeface="Calibri"/>
              </a:rPr>
              <a:t>separate lifetimes</a:t>
            </a:r>
            <a:r>
              <a:rPr lang="en-US" sz="3200" b="0" i="0" u="none">
                <a:solidFill>
                  <a:schemeClr val="dk2"/>
                </a:solidFill>
                <a:latin typeface="Calibri"/>
                <a:ea typeface="Calibri"/>
                <a:cs typeface="Calibri"/>
                <a:sym typeface="Calibri"/>
              </a:rPr>
              <a:t>.</a:t>
            </a:r>
            <a:endParaRPr/>
          </a:p>
        </p:txBody>
      </p:sp>
      <p:pic>
        <p:nvPicPr>
          <p:cNvPr id="417" name="Google Shape;417;p52"/>
          <p:cNvPicPr preferRelativeResize="0"/>
          <p:nvPr/>
        </p:nvPicPr>
        <p:blipFill rotWithShape="1">
          <a:blip r:embed="rId3">
            <a:alphaModFix/>
          </a:blip>
          <a:srcRect/>
          <a:stretch/>
        </p:blipFill>
        <p:spPr>
          <a:xfrm>
            <a:off x="2286000" y="1447800"/>
            <a:ext cx="5029200" cy="1524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Aggregation</a:t>
            </a:r>
            <a:endParaRPr/>
          </a:p>
        </p:txBody>
      </p:sp>
      <p:sp>
        <p:nvSpPr>
          <p:cNvPr id="423" name="Google Shape;423;p53"/>
          <p:cNvSpPr txBox="1">
            <a:spLocks noGrp="1"/>
          </p:cNvSpPr>
          <p:nvPr>
            <p:ph type="body" idx="1"/>
          </p:nvPr>
        </p:nvSpPr>
        <p:spPr>
          <a:xfrm>
            <a:off x="457200" y="170338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4000"/>
              <a:buFont typeface="Arial"/>
              <a:buChar char="•"/>
            </a:pPr>
            <a:r>
              <a:rPr lang="en-US" sz="4000" b="1" i="0" u="sng">
                <a:solidFill>
                  <a:schemeClr val="dk1"/>
                </a:solidFill>
                <a:latin typeface="Calibri"/>
                <a:ea typeface="Calibri"/>
                <a:cs typeface="Calibri"/>
                <a:sym typeface="Calibri"/>
              </a:rPr>
              <a:t>Note:</a:t>
            </a:r>
            <a:r>
              <a:rPr lang="en-US" sz="4000" b="0" i="0" u="sng">
                <a:solidFill>
                  <a:schemeClr val="dk1"/>
                </a:solidFill>
                <a:latin typeface="Calibri"/>
                <a:ea typeface="Calibri"/>
                <a:cs typeface="Calibri"/>
                <a:sym typeface="Calibri"/>
              </a:rPr>
              <a:t> </a:t>
            </a:r>
            <a:endParaRPr/>
          </a:p>
          <a:p>
            <a:pPr marL="342900" marR="0" lvl="0" indent="-342900" algn="just" rtl="0">
              <a:lnSpc>
                <a:spcPct val="100000"/>
              </a:lnSpc>
              <a:spcBef>
                <a:spcPts val="18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If we delete the parent object, even then the child object may exist. </a:t>
            </a:r>
            <a:endParaRPr/>
          </a:p>
          <a:p>
            <a:pPr marL="342900" marR="0" lvl="0" indent="-342900" algn="just" rtl="0">
              <a:lnSpc>
                <a:spcPct val="100000"/>
              </a:lnSpc>
              <a:spcBef>
                <a:spcPts val="18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One object can contain the other, but there is no restriction that the composed object has to exist in order to have existence of child object.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What is a Class Diagram?</a:t>
            </a:r>
            <a:endParaRPr dirty="0"/>
          </a:p>
        </p:txBody>
      </p:sp>
      <p:sp>
        <p:nvSpPr>
          <p:cNvPr id="117" name="Google Shape;117;p18"/>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000"/>
              <a:buFont typeface="Arial"/>
              <a:buChar char="•"/>
            </a:pPr>
            <a:r>
              <a:rPr lang="en-US" sz="3000" b="0" i="0" u="none" strike="noStrike" cap="none" dirty="0">
                <a:solidFill>
                  <a:schemeClr val="dk1"/>
                </a:solidFill>
                <a:highlight>
                  <a:srgbClr val="FFFF00"/>
                </a:highlight>
                <a:latin typeface="Calibri"/>
                <a:ea typeface="Calibri"/>
                <a:cs typeface="Calibri"/>
                <a:sym typeface="Calibri"/>
              </a:rPr>
              <a:t>A class diagram depicts classes and their interrelationships</a:t>
            </a:r>
            <a:endParaRPr dirty="0">
              <a:highlight>
                <a:srgbClr val="FFFF00"/>
              </a:highlight>
            </a:endParaRPr>
          </a:p>
          <a:p>
            <a:pPr marL="342900" marR="0" lvl="0" indent="-342900" algn="just" rtl="0">
              <a:lnSpc>
                <a:spcPct val="100000"/>
              </a:lnSpc>
              <a:spcBef>
                <a:spcPts val="1200"/>
              </a:spcBef>
              <a:spcAft>
                <a:spcPts val="0"/>
              </a:spcAft>
              <a:buClr>
                <a:schemeClr val="dk1"/>
              </a:buClr>
              <a:buSzPts val="3000"/>
              <a:buFont typeface="Arial"/>
              <a:buChar char="•"/>
            </a:pPr>
            <a:r>
              <a:rPr lang="en-US" sz="3000" b="0" i="0" u="none" strike="noStrike" cap="none" dirty="0">
                <a:solidFill>
                  <a:schemeClr val="dk1"/>
                </a:solidFill>
                <a:latin typeface="Calibri"/>
                <a:ea typeface="Calibri"/>
                <a:cs typeface="Calibri"/>
                <a:sym typeface="Calibri"/>
              </a:rPr>
              <a:t>Used for describing </a:t>
            </a:r>
            <a:r>
              <a:rPr lang="en-US" sz="3000" b="0" i="0" u="none" strike="noStrike" cap="none" dirty="0">
                <a:solidFill>
                  <a:schemeClr val="dk2"/>
                </a:solidFill>
                <a:latin typeface="Calibri"/>
                <a:ea typeface="Calibri"/>
                <a:cs typeface="Calibri"/>
                <a:sym typeface="Calibri"/>
              </a:rPr>
              <a:t>structure and behavior</a:t>
            </a:r>
            <a:r>
              <a:rPr lang="en-US" sz="3000" b="0" i="0" u="none" strike="noStrike" cap="none" dirty="0">
                <a:solidFill>
                  <a:schemeClr val="dk1"/>
                </a:solidFill>
                <a:latin typeface="Calibri"/>
                <a:ea typeface="Calibri"/>
                <a:cs typeface="Calibri"/>
                <a:sym typeface="Calibri"/>
              </a:rPr>
              <a:t> in the use cases</a:t>
            </a:r>
            <a:endParaRPr dirty="0"/>
          </a:p>
          <a:p>
            <a:pPr marL="342900" marR="0" lvl="0" indent="-342900" algn="just" rtl="0">
              <a:lnSpc>
                <a:spcPct val="100000"/>
              </a:lnSpc>
              <a:spcBef>
                <a:spcPts val="1200"/>
              </a:spcBef>
              <a:spcAft>
                <a:spcPts val="0"/>
              </a:spcAft>
              <a:buClr>
                <a:schemeClr val="dk1"/>
              </a:buClr>
              <a:buSzPts val="3000"/>
              <a:buFont typeface="Arial"/>
              <a:buChar char="•"/>
            </a:pPr>
            <a:r>
              <a:rPr lang="en-US" sz="3000" b="0" i="0" u="none" strike="noStrike" cap="none" dirty="0">
                <a:solidFill>
                  <a:schemeClr val="dk1"/>
                </a:solidFill>
                <a:latin typeface="Calibri"/>
                <a:ea typeface="Calibri"/>
                <a:cs typeface="Calibri"/>
                <a:sym typeface="Calibri"/>
              </a:rPr>
              <a:t>Provide a conceptual model of the system in terms of entities and their relationships</a:t>
            </a:r>
            <a:endParaRPr dirty="0"/>
          </a:p>
          <a:p>
            <a:pPr marL="342900" marR="0" lvl="0" indent="-342900" algn="just" rtl="0">
              <a:lnSpc>
                <a:spcPct val="100000"/>
              </a:lnSpc>
              <a:spcBef>
                <a:spcPts val="1200"/>
              </a:spcBef>
              <a:spcAft>
                <a:spcPts val="0"/>
              </a:spcAft>
              <a:buClr>
                <a:schemeClr val="dk1"/>
              </a:buClr>
              <a:buSzPts val="3000"/>
              <a:buFont typeface="Arial"/>
              <a:buChar char="•"/>
            </a:pPr>
            <a:r>
              <a:rPr lang="en-US" sz="3000" b="0" i="0" u="none" strike="noStrike" cap="none" dirty="0">
                <a:solidFill>
                  <a:schemeClr val="dk1"/>
                </a:solidFill>
                <a:latin typeface="Calibri"/>
                <a:ea typeface="Calibri"/>
                <a:cs typeface="Calibri"/>
                <a:sym typeface="Calibri"/>
              </a:rPr>
              <a:t>Used for requirement capture, end-user interaction</a:t>
            </a:r>
            <a:endParaRPr dirty="0"/>
          </a:p>
          <a:p>
            <a:pPr marL="342900" marR="0" lvl="0" indent="-342900" algn="just" rtl="0">
              <a:lnSpc>
                <a:spcPct val="100000"/>
              </a:lnSpc>
              <a:spcBef>
                <a:spcPts val="1200"/>
              </a:spcBef>
              <a:spcAft>
                <a:spcPts val="0"/>
              </a:spcAft>
              <a:buClr>
                <a:schemeClr val="dk1"/>
              </a:buClr>
              <a:buSzPts val="3000"/>
              <a:buFont typeface="Arial"/>
              <a:buChar char="•"/>
            </a:pPr>
            <a:r>
              <a:rPr lang="en-US" sz="3000" b="0" i="0" u="none" strike="noStrike" cap="none" dirty="0">
                <a:solidFill>
                  <a:schemeClr val="dk1"/>
                </a:solidFill>
                <a:latin typeface="Calibri"/>
                <a:ea typeface="Calibri"/>
                <a:cs typeface="Calibri"/>
                <a:sym typeface="Calibri"/>
              </a:rPr>
              <a:t>Detailed class diagrams are used for developers</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457200" y="246062"/>
            <a:ext cx="8229600" cy="8969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Composition</a:t>
            </a:r>
            <a:endParaRPr/>
          </a:p>
        </p:txBody>
      </p:sp>
      <p:sp>
        <p:nvSpPr>
          <p:cNvPr id="429" name="Google Shape;429;p54"/>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variation on the simple aggregation – that adds some extra semantics (meaning/rules)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Strong ownership</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Coincident lifetime as part of the whole</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Parts may be created after the composite itself</a:t>
            </a:r>
            <a:endParaRPr/>
          </a:p>
          <a:p>
            <a:pPr marL="1143000" marR="0" lvl="2" indent="-2286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But once born, they live &amp; die with the whole</a:t>
            </a:r>
            <a:endParaRPr/>
          </a:p>
          <a:p>
            <a:pPr marL="1143000" marR="0" lvl="2" indent="-2286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These parts may be removed before the death of the whole</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An object may be a part of only one composite at a time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457200" y="231775"/>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Composition</a:t>
            </a:r>
            <a:endParaRPr/>
          </a:p>
        </p:txBody>
      </p:sp>
      <p:sp>
        <p:nvSpPr>
          <p:cNvPr id="435" name="Google Shape;435;p55"/>
          <p:cNvSpPr txBox="1">
            <a:spLocks noGrp="1"/>
          </p:cNvSpPr>
          <p:nvPr>
            <p:ph type="body" idx="1"/>
          </p:nvPr>
        </p:nvSpPr>
        <p:spPr>
          <a:xfrm>
            <a:off x="457200" y="1360487"/>
            <a:ext cx="8229600" cy="46783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A </a:t>
            </a:r>
            <a:r>
              <a:rPr lang="en-US" sz="3200" b="0" i="0" u="none">
                <a:solidFill>
                  <a:schemeClr val="dk2"/>
                </a:solidFill>
                <a:latin typeface="Calibri"/>
                <a:ea typeface="Calibri"/>
                <a:cs typeface="Calibri"/>
                <a:sym typeface="Calibri"/>
              </a:rPr>
              <a:t>strong form</a:t>
            </a:r>
            <a:r>
              <a:rPr lang="en-US" sz="3200" b="0" i="0" u="none">
                <a:solidFill>
                  <a:schemeClr val="dk1"/>
                </a:solidFill>
                <a:latin typeface="Calibri"/>
                <a:ea typeface="Calibri"/>
                <a:cs typeface="Calibri"/>
                <a:sym typeface="Calibri"/>
              </a:rPr>
              <a:t> of aggregation</a:t>
            </a:r>
            <a:endParaRPr/>
          </a:p>
          <a:p>
            <a:pPr marL="342900" marR="0" lvl="0" indent="-342900" algn="just" rtl="0">
              <a:lnSpc>
                <a:spcPct val="100000"/>
              </a:lnSpc>
              <a:spcBef>
                <a:spcPts val="1800"/>
              </a:spcBef>
              <a:spcAft>
                <a:spcPts val="0"/>
              </a:spcAft>
              <a:buClr>
                <a:schemeClr val="dk1"/>
              </a:buClr>
              <a:buSzPts val="3200"/>
              <a:buFont typeface="Noto Sans Symbols"/>
              <a:buChar char="❑"/>
            </a:pPr>
            <a:r>
              <a:rPr lang="en-US" sz="3200" b="0" i="0" u="none">
                <a:solidFill>
                  <a:schemeClr val="dk1"/>
                </a:solidFill>
                <a:latin typeface="Calibri"/>
                <a:ea typeface="Calibri"/>
                <a:cs typeface="Calibri"/>
                <a:sym typeface="Calibri"/>
              </a:rPr>
              <a:t>In a more specific manner, a </a:t>
            </a:r>
            <a:r>
              <a:rPr lang="en-US" sz="3200" b="0" i="0" u="none">
                <a:solidFill>
                  <a:srgbClr val="FF0000"/>
                </a:solidFill>
                <a:latin typeface="Calibri"/>
                <a:ea typeface="Calibri"/>
                <a:cs typeface="Calibri"/>
                <a:sym typeface="Calibri"/>
              </a:rPr>
              <a:t>restricted aggregation</a:t>
            </a:r>
            <a:r>
              <a:rPr lang="en-US" sz="3200" b="0" i="0" u="none">
                <a:solidFill>
                  <a:schemeClr val="dk2"/>
                </a:solidFill>
                <a:latin typeface="Calibri"/>
                <a:ea typeface="Calibri"/>
                <a:cs typeface="Calibri"/>
                <a:sym typeface="Calibri"/>
              </a:rPr>
              <a:t> </a:t>
            </a:r>
            <a:r>
              <a:rPr lang="en-US" sz="3200" b="0" i="0" u="none">
                <a:solidFill>
                  <a:schemeClr val="dk1"/>
                </a:solidFill>
                <a:latin typeface="Calibri"/>
                <a:ea typeface="Calibri"/>
                <a:cs typeface="Calibri"/>
                <a:sym typeface="Calibri"/>
              </a:rPr>
              <a:t>is called composition.</a:t>
            </a:r>
            <a:endParaRPr/>
          </a:p>
          <a:p>
            <a:pPr marL="742950" marR="0" lvl="1" indent="-285750" algn="just" rtl="0">
              <a:lnSpc>
                <a:spcPct val="100000"/>
              </a:lnSpc>
              <a:spcBef>
                <a:spcPts val="120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The </a:t>
            </a:r>
            <a:r>
              <a:rPr lang="en-US" sz="2800" b="0" i="0" u="none" strike="noStrike" cap="none">
                <a:solidFill>
                  <a:schemeClr val="dk2"/>
                </a:solidFill>
                <a:latin typeface="Calibri"/>
                <a:ea typeface="Calibri"/>
                <a:cs typeface="Calibri"/>
                <a:sym typeface="Calibri"/>
              </a:rPr>
              <a:t>whole is the sole owner </a:t>
            </a:r>
            <a:r>
              <a:rPr lang="en-US" sz="2800" b="0" i="0" u="none" strike="noStrike" cap="none">
                <a:solidFill>
                  <a:schemeClr val="dk1"/>
                </a:solidFill>
                <a:latin typeface="Calibri"/>
                <a:ea typeface="Calibri"/>
                <a:cs typeface="Calibri"/>
                <a:sym typeface="Calibri"/>
              </a:rPr>
              <a:t>of its part.</a:t>
            </a:r>
            <a:endParaRPr/>
          </a:p>
          <a:p>
            <a:pPr marL="1143000" marR="0" lvl="2" indent="-228600" algn="just" rtl="0">
              <a:lnSpc>
                <a:spcPct val="100000"/>
              </a:lnSpc>
              <a:spcBef>
                <a:spcPts val="12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part object may belong to only one whole</a:t>
            </a:r>
            <a:endParaRPr/>
          </a:p>
          <a:p>
            <a:pPr marL="742950" marR="0" lvl="1" indent="-285750" algn="just" rtl="0">
              <a:lnSpc>
                <a:spcPct val="100000"/>
              </a:lnSpc>
              <a:spcBef>
                <a:spcPts val="180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The life time of the part is dependent upon the whole. </a:t>
            </a:r>
            <a:endParaRPr/>
          </a:p>
          <a:p>
            <a:pPr marL="1143000" marR="0" lvl="2" indent="-228600" algn="just" rtl="0">
              <a:lnSpc>
                <a:spcPct val="100000"/>
              </a:lnSpc>
              <a:spcBef>
                <a:spcPts val="12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composite must manage the creation and destruction of its parts.</a:t>
            </a:r>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6"/>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Composition</a:t>
            </a:r>
            <a:endParaRPr/>
          </a:p>
        </p:txBody>
      </p:sp>
      <p:sp>
        <p:nvSpPr>
          <p:cNvPr id="441" name="Google Shape;441;p56"/>
          <p:cNvSpPr txBox="1">
            <a:spLocks noGrp="1"/>
          </p:cNvSpPr>
          <p:nvPr>
            <p:ph type="body" idx="1"/>
          </p:nvPr>
        </p:nvSpPr>
        <p:spPr>
          <a:xfrm>
            <a:off x="457200" y="1447800"/>
            <a:ext cx="8229600" cy="4678362"/>
          </a:xfrm>
          <a:prstGeom prst="rect">
            <a:avLst/>
          </a:prstGeom>
          <a:noFill/>
          <a:ln>
            <a:noFill/>
          </a:ln>
        </p:spPr>
        <p:txBody>
          <a:bodyPr spcFirstLastPara="1" wrap="square" lIns="91425" tIns="45700" rIns="91425" bIns="45700" anchor="t" anchorCtr="0">
            <a:noAutofit/>
          </a:bodyPr>
          <a:lstStyle/>
          <a:p>
            <a:pPr marL="342900" marR="0" lvl="0" indent="-114300" algn="just" rtl="0">
              <a:lnSpc>
                <a:spcPct val="100000"/>
              </a:lnSpc>
              <a:spcBef>
                <a:spcPts val="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a:p>
            <a:pPr marL="342900" marR="0" lvl="0" indent="-114300" algn="just" rtl="0">
              <a:lnSpc>
                <a:spcPct val="100000"/>
              </a:lnSpc>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a:p>
            <a:pPr marL="342900" marR="0" lvl="0" indent="-114300" algn="just" rtl="0">
              <a:lnSpc>
                <a:spcPct val="100000"/>
              </a:lnSpc>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a:p>
            <a:pPr marL="342900" marR="0" lvl="0" indent="-342900" algn="just" rtl="0">
              <a:lnSpc>
                <a:spcPct val="100000"/>
              </a:lnSpc>
              <a:spcBef>
                <a:spcPts val="180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 Objects of </a:t>
            </a:r>
            <a:r>
              <a:rPr lang="en-US" sz="3600" b="0" i="1" u="none">
                <a:solidFill>
                  <a:schemeClr val="dk1"/>
                </a:solidFill>
                <a:latin typeface="Calibri"/>
                <a:ea typeface="Calibri"/>
                <a:cs typeface="Calibri"/>
                <a:sym typeface="Calibri"/>
              </a:rPr>
              <a:t>Class2 </a:t>
            </a:r>
            <a:r>
              <a:rPr lang="en-US" sz="3600" b="0" i="1" u="none">
                <a:solidFill>
                  <a:schemeClr val="dk2"/>
                </a:solidFill>
                <a:latin typeface="Calibri"/>
                <a:ea typeface="Calibri"/>
                <a:cs typeface="Calibri"/>
                <a:sym typeface="Calibri"/>
              </a:rPr>
              <a:t>live and die</a:t>
            </a:r>
            <a:r>
              <a:rPr lang="en-US" sz="3600" b="0" i="0" u="none">
                <a:solidFill>
                  <a:schemeClr val="dk1"/>
                </a:solidFill>
                <a:latin typeface="Calibri"/>
                <a:ea typeface="Calibri"/>
                <a:cs typeface="Calibri"/>
                <a:sym typeface="Calibri"/>
              </a:rPr>
              <a:t> with </a:t>
            </a:r>
            <a:r>
              <a:rPr lang="en-US" sz="3600" b="0" i="1" u="none">
                <a:solidFill>
                  <a:schemeClr val="dk1"/>
                </a:solidFill>
                <a:latin typeface="Calibri"/>
                <a:ea typeface="Calibri"/>
                <a:cs typeface="Calibri"/>
                <a:sym typeface="Calibri"/>
              </a:rPr>
              <a:t>Class1.</a:t>
            </a:r>
            <a:endParaRPr/>
          </a:p>
          <a:p>
            <a:pPr marL="342900" marR="0" lvl="0" indent="-342900" algn="just" rtl="0">
              <a:lnSpc>
                <a:spcPct val="100000"/>
              </a:lnSpc>
              <a:spcBef>
                <a:spcPts val="1800"/>
              </a:spcBef>
              <a:spcAft>
                <a:spcPts val="0"/>
              </a:spcAft>
              <a:buClr>
                <a:schemeClr val="dk1"/>
              </a:buClr>
              <a:buSzPts val="3600"/>
              <a:buFont typeface="Noto Sans Symbols"/>
              <a:buChar char="❑"/>
            </a:pPr>
            <a:r>
              <a:rPr lang="en-US" sz="3600" b="0" i="1" u="none">
                <a:solidFill>
                  <a:schemeClr val="dk1"/>
                </a:solidFill>
                <a:latin typeface="Calibri"/>
                <a:ea typeface="Calibri"/>
                <a:cs typeface="Calibri"/>
                <a:sym typeface="Calibri"/>
              </a:rPr>
              <a:t> Class2 </a:t>
            </a:r>
            <a:r>
              <a:rPr lang="en-US" sz="3600" b="0" i="1" u="none">
                <a:solidFill>
                  <a:schemeClr val="dk2"/>
                </a:solidFill>
                <a:latin typeface="Calibri"/>
                <a:ea typeface="Calibri"/>
                <a:cs typeface="Calibri"/>
                <a:sym typeface="Calibri"/>
              </a:rPr>
              <a:t>cannot stand by itself</a:t>
            </a:r>
            <a:r>
              <a:rPr lang="en-US" sz="3600" b="0" i="1" u="none">
                <a:solidFill>
                  <a:schemeClr val="dk1"/>
                </a:solidFill>
                <a:latin typeface="Calibri"/>
                <a:ea typeface="Calibri"/>
                <a:cs typeface="Calibri"/>
                <a:sym typeface="Calibri"/>
              </a:rPr>
              <a:t>.</a:t>
            </a:r>
            <a:endParaRPr/>
          </a:p>
        </p:txBody>
      </p:sp>
      <p:pic>
        <p:nvPicPr>
          <p:cNvPr id="442" name="Google Shape;442;p56"/>
          <p:cNvPicPr preferRelativeResize="0"/>
          <p:nvPr/>
        </p:nvPicPr>
        <p:blipFill rotWithShape="1">
          <a:blip r:embed="rId3">
            <a:alphaModFix/>
          </a:blip>
          <a:srcRect/>
          <a:stretch/>
        </p:blipFill>
        <p:spPr>
          <a:xfrm>
            <a:off x="1981200" y="1828800"/>
            <a:ext cx="4191000" cy="1419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Composition Example</a:t>
            </a:r>
            <a:endParaRPr/>
          </a:p>
        </p:txBody>
      </p:sp>
      <p:pic>
        <p:nvPicPr>
          <p:cNvPr id="448" name="Google Shape;448;p57"/>
          <p:cNvPicPr preferRelativeResize="0"/>
          <p:nvPr/>
        </p:nvPicPr>
        <p:blipFill rotWithShape="1">
          <a:blip r:embed="rId3">
            <a:alphaModFix/>
          </a:blip>
          <a:srcRect/>
          <a:stretch/>
        </p:blipFill>
        <p:spPr>
          <a:xfrm>
            <a:off x="838200" y="1628775"/>
            <a:ext cx="7154862" cy="4314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Composition Example</a:t>
            </a:r>
            <a:endParaRPr/>
          </a:p>
        </p:txBody>
      </p:sp>
      <p:pic>
        <p:nvPicPr>
          <p:cNvPr id="455" name="Google Shape;455;p58"/>
          <p:cNvPicPr preferRelativeResize="0"/>
          <p:nvPr/>
        </p:nvPicPr>
        <p:blipFill rotWithShape="1">
          <a:blip r:embed="rId3">
            <a:alphaModFix/>
          </a:blip>
          <a:srcRect/>
          <a:stretch/>
        </p:blipFill>
        <p:spPr>
          <a:xfrm>
            <a:off x="838200" y="1905000"/>
            <a:ext cx="6842125" cy="31099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9"/>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Composition</a:t>
            </a:r>
            <a:endParaRPr/>
          </a:p>
        </p:txBody>
      </p:sp>
      <p:sp>
        <p:nvSpPr>
          <p:cNvPr id="461" name="Google Shape;461;p5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just"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just"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just"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just"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just"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266700" algn="just" rtl="0">
              <a:lnSpc>
                <a:spcPct val="100000"/>
              </a:lnSpc>
              <a:spcBef>
                <a:spcPts val="240"/>
              </a:spcBef>
              <a:spcAft>
                <a:spcPts val="0"/>
              </a:spcAft>
              <a:buClr>
                <a:schemeClr val="dk1"/>
              </a:buClr>
              <a:buSzPts val="1200"/>
              <a:buFont typeface="Arial"/>
              <a:buNone/>
            </a:pPr>
            <a:endParaRPr sz="1200" b="0" i="0" u="none">
              <a:solidFill>
                <a:schemeClr val="dk1"/>
              </a:solidFill>
              <a:latin typeface="Calibri"/>
              <a:ea typeface="Calibri"/>
              <a:cs typeface="Calibri"/>
              <a:sym typeface="Calibri"/>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 class contains students. A student cannot exist without a class. There exists composition between class and students.</a:t>
            </a:r>
            <a:endParaRPr/>
          </a:p>
        </p:txBody>
      </p:sp>
      <p:pic>
        <p:nvPicPr>
          <p:cNvPr id="462" name="Google Shape;462;p59"/>
          <p:cNvPicPr preferRelativeResize="0"/>
          <p:nvPr/>
        </p:nvPicPr>
        <p:blipFill rotWithShape="1">
          <a:blip r:embed="rId3">
            <a:alphaModFix/>
          </a:blip>
          <a:srcRect/>
          <a:stretch/>
        </p:blipFill>
        <p:spPr>
          <a:xfrm>
            <a:off x="2209800" y="1527175"/>
            <a:ext cx="4816475" cy="1371600"/>
          </a:xfrm>
          <a:prstGeom prst="rect">
            <a:avLst/>
          </a:prstGeom>
          <a:noFill/>
          <a:ln>
            <a:noFill/>
          </a:ln>
        </p:spPr>
      </p:pic>
      <p:pic>
        <p:nvPicPr>
          <p:cNvPr id="463" name="Google Shape;463;p59"/>
          <p:cNvPicPr preferRelativeResize="0"/>
          <p:nvPr/>
        </p:nvPicPr>
        <p:blipFill rotWithShape="1">
          <a:blip r:embed="rId4">
            <a:alphaModFix/>
          </a:blip>
          <a:srcRect/>
          <a:stretch/>
        </p:blipFill>
        <p:spPr>
          <a:xfrm>
            <a:off x="1905000" y="3124200"/>
            <a:ext cx="5181600" cy="1295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Difference between aggregation and composition</a:t>
            </a:r>
            <a:endParaRPr/>
          </a:p>
        </p:txBody>
      </p:sp>
      <p:sp>
        <p:nvSpPr>
          <p:cNvPr id="469" name="Google Shape;469;p60"/>
          <p:cNvSpPr txBox="1">
            <a:spLocks noGrp="1"/>
          </p:cNvSpPr>
          <p:nvPr>
            <p:ph type="body" idx="1"/>
          </p:nvPr>
        </p:nvSpPr>
        <p:spPr>
          <a:xfrm>
            <a:off x="457200" y="21796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2"/>
              </a:buClr>
              <a:buSzPts val="2800"/>
              <a:buFont typeface="Noto Sans Symbols"/>
              <a:buChar char="❑"/>
            </a:pPr>
            <a:r>
              <a:rPr lang="en-US" sz="2800" b="0" i="0" u="none">
                <a:solidFill>
                  <a:schemeClr val="dk2"/>
                </a:solidFill>
                <a:latin typeface="Calibri"/>
                <a:ea typeface="Calibri"/>
                <a:cs typeface="Calibri"/>
                <a:sym typeface="Calibri"/>
              </a:rPr>
              <a:t>Composition is more </a:t>
            </a:r>
            <a:r>
              <a:rPr lang="en-US" sz="2800" b="1" i="0" u="none">
                <a:solidFill>
                  <a:schemeClr val="dk2"/>
                </a:solidFill>
                <a:latin typeface="Calibri"/>
                <a:ea typeface="Calibri"/>
                <a:cs typeface="Calibri"/>
                <a:sym typeface="Calibri"/>
              </a:rPr>
              <a:t>restrictive</a:t>
            </a:r>
            <a:r>
              <a:rPr lang="en-US" sz="2800" b="0" i="0" u="none">
                <a:solidFill>
                  <a:schemeClr val="dk1"/>
                </a:solidFill>
                <a:latin typeface="Calibri"/>
                <a:ea typeface="Calibri"/>
                <a:cs typeface="Calibri"/>
                <a:sym typeface="Calibri"/>
              </a:rPr>
              <a:t>. When there is a composition between two objects, the </a:t>
            </a:r>
            <a:r>
              <a:rPr lang="en-US" sz="2800" b="0" i="0" u="none">
                <a:solidFill>
                  <a:srgbClr val="FF0000"/>
                </a:solidFill>
                <a:latin typeface="Calibri"/>
                <a:ea typeface="Calibri"/>
                <a:cs typeface="Calibri"/>
                <a:sym typeface="Calibri"/>
              </a:rPr>
              <a:t>composed object cannot exist </a:t>
            </a:r>
            <a:r>
              <a:rPr lang="en-US" sz="2800" b="0" i="0" u="none">
                <a:solidFill>
                  <a:schemeClr val="dk2"/>
                </a:solidFill>
                <a:latin typeface="Calibri"/>
                <a:ea typeface="Calibri"/>
                <a:cs typeface="Calibri"/>
                <a:sym typeface="Calibri"/>
              </a:rPr>
              <a:t>without the other object</a:t>
            </a:r>
            <a:r>
              <a:rPr lang="en-US" sz="2800" b="0" i="0" u="none">
                <a:solidFill>
                  <a:schemeClr val="dk1"/>
                </a:solidFill>
                <a:latin typeface="Calibri"/>
                <a:ea typeface="Calibri"/>
                <a:cs typeface="Calibri"/>
                <a:sym typeface="Calibri"/>
              </a:rPr>
              <a:t>. </a:t>
            </a:r>
            <a:endParaRPr/>
          </a:p>
          <a:p>
            <a:pPr marL="342900" marR="0" lvl="0" indent="-279400" algn="just" rtl="0">
              <a:lnSpc>
                <a:spcPct val="100000"/>
              </a:lnSpc>
              <a:spcBef>
                <a:spcPts val="1800"/>
              </a:spcBef>
              <a:spcAft>
                <a:spcPts val="0"/>
              </a:spcAft>
              <a:buClr>
                <a:schemeClr val="dk1"/>
              </a:buClr>
              <a:buSzPts val="1000"/>
              <a:buFont typeface="Noto Sans Symbols"/>
              <a:buNone/>
            </a:pPr>
            <a:endParaRPr sz="1000" b="0" i="0" u="none">
              <a:solidFill>
                <a:schemeClr val="dk1"/>
              </a:solidFill>
              <a:latin typeface="Calibri"/>
              <a:ea typeface="Calibri"/>
              <a:cs typeface="Calibri"/>
              <a:sym typeface="Calibri"/>
            </a:endParaRPr>
          </a:p>
          <a:p>
            <a:pPr marL="342900" marR="0" lvl="0" indent="-342900" algn="just" rtl="0">
              <a:lnSpc>
                <a:spcPct val="100000"/>
              </a:lnSpc>
              <a:spcBef>
                <a:spcPts val="1800"/>
              </a:spcBef>
              <a:spcAft>
                <a:spcPts val="0"/>
              </a:spcAft>
              <a:buClr>
                <a:schemeClr val="dk2"/>
              </a:buClr>
              <a:buSzPts val="2800"/>
              <a:buFont typeface="Noto Sans Symbols"/>
              <a:buChar char="❑"/>
            </a:pPr>
            <a:r>
              <a:rPr lang="en-US" sz="2800" b="0" i="0" u="none">
                <a:solidFill>
                  <a:schemeClr val="dk2"/>
                </a:solidFill>
                <a:latin typeface="Calibri"/>
                <a:ea typeface="Calibri"/>
                <a:cs typeface="Calibri"/>
                <a:sym typeface="Calibri"/>
              </a:rPr>
              <a:t>This restriction is not there in aggregation</a:t>
            </a:r>
            <a:r>
              <a:rPr lang="en-US" sz="2800" b="0" i="0" u="none">
                <a:solidFill>
                  <a:schemeClr val="dk1"/>
                </a:solidFill>
                <a:latin typeface="Calibri"/>
                <a:ea typeface="Calibri"/>
                <a:cs typeface="Calibri"/>
                <a:sym typeface="Calibri"/>
              </a:rPr>
              <a:t>. Though one object can contain the other object, there is no condition that the composed object must exist. T</a:t>
            </a:r>
            <a:r>
              <a:rPr lang="en-US" sz="2800" b="0" i="0" u="none">
                <a:solidFill>
                  <a:schemeClr val="dk2"/>
                </a:solidFill>
                <a:latin typeface="Calibri"/>
                <a:ea typeface="Calibri"/>
                <a:cs typeface="Calibri"/>
                <a:sym typeface="Calibri"/>
              </a:rPr>
              <a:t>he existence of the composed object </a:t>
            </a:r>
            <a:r>
              <a:rPr lang="en-US" sz="2800" b="0" i="0" u="none">
                <a:solidFill>
                  <a:schemeClr val="dk1"/>
                </a:solidFill>
                <a:latin typeface="Calibri"/>
                <a:ea typeface="Calibri"/>
                <a:cs typeface="Calibri"/>
                <a:sym typeface="Calibri"/>
              </a:rPr>
              <a:t>is entirely </a:t>
            </a:r>
            <a:r>
              <a:rPr lang="en-US" sz="2800" b="0" i="0" u="none">
                <a:solidFill>
                  <a:srgbClr val="FF0000"/>
                </a:solidFill>
                <a:latin typeface="Calibri"/>
                <a:ea typeface="Calibri"/>
                <a:cs typeface="Calibri"/>
                <a:sym typeface="Calibri"/>
              </a:rPr>
              <a:t>optional</a:t>
            </a:r>
            <a:r>
              <a:rPr lang="en-US" sz="2800" b="0" i="0" u="none">
                <a:solidFill>
                  <a:schemeClr val="dk1"/>
                </a:solidFill>
                <a:latin typeface="Calibri"/>
                <a:ea typeface="Calibri"/>
                <a:cs typeface="Calibri"/>
                <a:sym typeface="Calibri"/>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Building a class diagram</a:t>
            </a:r>
            <a:endParaRPr/>
          </a:p>
        </p:txBody>
      </p:sp>
      <p:sp>
        <p:nvSpPr>
          <p:cNvPr id="475" name="Google Shape;475;p6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The </a:t>
            </a:r>
            <a:r>
              <a:rPr lang="en-US" sz="3200" b="0" i="0" u="none">
                <a:solidFill>
                  <a:srgbClr val="FF0000"/>
                </a:solidFill>
                <a:latin typeface="Calibri"/>
                <a:ea typeface="Calibri"/>
                <a:cs typeface="Calibri"/>
                <a:sym typeface="Calibri"/>
              </a:rPr>
              <a:t>Noun/Verb</a:t>
            </a:r>
            <a:r>
              <a:rPr lang="en-US" sz="3200" b="0" i="0" u="none">
                <a:solidFill>
                  <a:schemeClr val="dk1"/>
                </a:solidFill>
                <a:latin typeface="Calibri"/>
                <a:ea typeface="Calibri"/>
                <a:cs typeface="Calibri"/>
                <a:sym typeface="Calibri"/>
              </a:rPr>
              <a:t> approach is the most widely used technique to help identify candidate classes and potential operations -- Textual analysis</a:t>
            </a:r>
            <a:endParaRPr/>
          </a:p>
          <a:p>
            <a:pPr marL="342900" marR="0" lvl="0" indent="-342900" algn="just" rtl="0">
              <a:lnSpc>
                <a:spcPct val="100000"/>
              </a:lnSpc>
              <a:spcBef>
                <a:spcPts val="180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The idea is to look for nouns and noun phrases in the narrative or use cases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2"/>
          <p:cNvSpPr txBox="1">
            <a:spLocks noGrp="1"/>
          </p:cNvSpPr>
          <p:nvPr>
            <p:ph type="title"/>
          </p:nvPr>
        </p:nvSpPr>
        <p:spPr>
          <a:xfrm>
            <a:off x="457200" y="274637"/>
            <a:ext cx="8229600" cy="8334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Noun / Verb approach</a:t>
            </a:r>
            <a:endParaRPr/>
          </a:p>
        </p:txBody>
      </p:sp>
      <p:pic>
        <p:nvPicPr>
          <p:cNvPr id="481" name="Google Shape;481;p62"/>
          <p:cNvPicPr preferRelativeResize="0"/>
          <p:nvPr/>
        </p:nvPicPr>
        <p:blipFill rotWithShape="1">
          <a:blip r:embed="rId3">
            <a:alphaModFix/>
          </a:blip>
          <a:srcRect/>
          <a:stretch/>
        </p:blipFill>
        <p:spPr>
          <a:xfrm>
            <a:off x="609600" y="1341437"/>
            <a:ext cx="7467600" cy="52879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Noun / Verb approach</a:t>
            </a:r>
            <a:endParaRPr/>
          </a:p>
        </p:txBody>
      </p:sp>
      <p:sp>
        <p:nvSpPr>
          <p:cNvPr id="487" name="Google Shape;487;p6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Verbs</a:t>
            </a:r>
            <a:endParaRPr/>
          </a:p>
          <a:p>
            <a:pPr marL="742950" marR="0" lvl="1" indent="-285750" algn="just"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Actions involving objects </a:t>
            </a:r>
            <a:r>
              <a:rPr lang="en-US" sz="3200" b="0" i="1" u="none" strike="noStrike" cap="none">
                <a:solidFill>
                  <a:schemeClr val="dk1"/>
                </a:solidFill>
                <a:latin typeface="Calibri"/>
                <a:ea typeface="Calibri"/>
                <a:cs typeface="Calibri"/>
                <a:sym typeface="Calibri"/>
              </a:rPr>
              <a:t>may </a:t>
            </a:r>
            <a:r>
              <a:rPr lang="en-US" sz="3200" b="0" i="0" u="none" strike="noStrike" cap="none">
                <a:solidFill>
                  <a:schemeClr val="dk1"/>
                </a:solidFill>
                <a:latin typeface="Calibri"/>
                <a:ea typeface="Calibri"/>
                <a:cs typeface="Calibri"/>
                <a:sym typeface="Calibri"/>
              </a:rPr>
              <a:t>become operations on objects.</a:t>
            </a:r>
            <a:endParaRPr/>
          </a:p>
          <a:p>
            <a:pPr marL="1143000" marR="0" lvl="2" indent="-22860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These are best modelled during design.</a:t>
            </a:r>
            <a:endParaRPr/>
          </a:p>
          <a:p>
            <a:pPr marL="1143000" marR="0" lvl="2" indent="-22860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e.g. </a:t>
            </a:r>
            <a:r>
              <a:rPr lang="en-US" sz="2800" b="0" i="1" u="none" strike="noStrike" cap="none">
                <a:solidFill>
                  <a:schemeClr val="dk1"/>
                </a:solidFill>
                <a:latin typeface="Calibri"/>
                <a:ea typeface="Calibri"/>
                <a:cs typeface="Calibri"/>
                <a:sym typeface="Calibri"/>
              </a:rPr>
              <a:t>Customer cancels product</a:t>
            </a:r>
            <a:endParaRPr/>
          </a:p>
        </p:txBody>
      </p:sp>
      <p:pic>
        <p:nvPicPr>
          <p:cNvPr id="488" name="Google Shape;488;p63"/>
          <p:cNvPicPr preferRelativeResize="0"/>
          <p:nvPr/>
        </p:nvPicPr>
        <p:blipFill rotWithShape="1">
          <a:blip r:embed="rId3">
            <a:alphaModFix/>
          </a:blip>
          <a:srcRect/>
          <a:stretch/>
        </p:blipFill>
        <p:spPr>
          <a:xfrm>
            <a:off x="3276600" y="4419600"/>
            <a:ext cx="2209800" cy="1814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Why do we need class diagrams?</a:t>
            </a:r>
            <a:endParaRPr/>
          </a:p>
        </p:txBody>
      </p:sp>
      <p:sp>
        <p:nvSpPr>
          <p:cNvPr id="123" name="Google Shape;123;p19"/>
          <p:cNvSpPr txBox="1">
            <a:spLocks noGrp="1"/>
          </p:cNvSpPr>
          <p:nvPr>
            <p:ph type="body" idx="1"/>
          </p:nvPr>
        </p:nvSpPr>
        <p:spPr>
          <a:xfrm>
            <a:off x="457200" y="12954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Planning and modeling ahead of time make programming much easier.</a:t>
            </a:r>
            <a:endParaRPr/>
          </a:p>
          <a:p>
            <a:pPr marL="342900" marR="0" lvl="0" indent="-342900" algn="just" rtl="0">
              <a:lnSpc>
                <a:spcPct val="100000"/>
              </a:lnSpc>
              <a:spcBef>
                <a:spcPts val="180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Besides that, </a:t>
            </a:r>
            <a:r>
              <a:rPr lang="en-US" sz="2600" b="0" i="0" u="none" strike="noStrike" cap="none">
                <a:solidFill>
                  <a:schemeClr val="dk2"/>
                </a:solidFill>
                <a:latin typeface="Calibri"/>
                <a:ea typeface="Calibri"/>
                <a:cs typeface="Calibri"/>
                <a:sym typeface="Calibri"/>
              </a:rPr>
              <a:t>making changes to class diagrams is easy</a:t>
            </a:r>
            <a:r>
              <a:rPr lang="en-US" sz="2600" b="0" i="0" u="none" strike="noStrike" cap="none">
                <a:solidFill>
                  <a:schemeClr val="dk1"/>
                </a:solidFill>
                <a:latin typeface="Calibri"/>
                <a:ea typeface="Calibri"/>
                <a:cs typeface="Calibri"/>
                <a:sym typeface="Calibri"/>
              </a:rPr>
              <a:t>, whereas coding different functionality after the fact is kind of annoying.</a:t>
            </a:r>
            <a:endParaRPr/>
          </a:p>
          <a:p>
            <a:pPr marL="342900" marR="0" lvl="0" indent="-342900" algn="just" rtl="0">
              <a:lnSpc>
                <a:spcPct val="100000"/>
              </a:lnSpc>
              <a:spcBef>
                <a:spcPts val="180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When someone wants to build a house, they don’t just grab a hammer and get to work. They need to have a </a:t>
            </a:r>
            <a:r>
              <a:rPr lang="en-US" sz="2600" b="0" i="0" u="none" strike="noStrike" cap="none">
                <a:solidFill>
                  <a:srgbClr val="FF0000"/>
                </a:solidFill>
                <a:latin typeface="Calibri"/>
                <a:ea typeface="Calibri"/>
                <a:cs typeface="Calibri"/>
                <a:sym typeface="Calibri"/>
              </a:rPr>
              <a:t>blueprint</a:t>
            </a:r>
            <a:r>
              <a:rPr lang="en-US" sz="2600" b="0" i="0" u="none" strike="noStrike" cap="none">
                <a:solidFill>
                  <a:schemeClr val="dk2"/>
                </a:solidFill>
                <a:latin typeface="Calibri"/>
                <a:ea typeface="Calibri"/>
                <a:cs typeface="Calibri"/>
                <a:sym typeface="Calibri"/>
              </a:rPr>
              <a:t> — a design plan — so they can ANALYZE &amp; modify their system</a:t>
            </a:r>
            <a:r>
              <a:rPr lang="en-US" sz="2600" b="0" i="0" u="none" strike="noStrike" cap="none">
                <a:solidFill>
                  <a:schemeClr val="dk1"/>
                </a:solidFill>
                <a:latin typeface="Calibri"/>
                <a:ea typeface="Calibri"/>
                <a:cs typeface="Calibri"/>
                <a:sym typeface="Calibri"/>
              </a:rPr>
              <a:t>.</a:t>
            </a:r>
            <a:endParaRPr/>
          </a:p>
          <a:p>
            <a:pPr marL="342900" marR="0" lvl="0" indent="-342900" algn="just" rtl="0">
              <a:lnSpc>
                <a:spcPct val="100000"/>
              </a:lnSpc>
              <a:spcBef>
                <a:spcPts val="180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You </a:t>
            </a:r>
            <a:r>
              <a:rPr lang="en-US" sz="2600" b="0" i="0" u="none" strike="noStrike" cap="none">
                <a:solidFill>
                  <a:schemeClr val="dk2"/>
                </a:solidFill>
                <a:latin typeface="Calibri"/>
                <a:ea typeface="Calibri"/>
                <a:cs typeface="Calibri"/>
                <a:sym typeface="Calibri"/>
              </a:rPr>
              <a:t>don’t need much technical/language-specific knowledge </a:t>
            </a:r>
            <a:r>
              <a:rPr lang="en-US" sz="2600" b="0" i="0" u="none" strike="noStrike" cap="none">
                <a:solidFill>
                  <a:schemeClr val="dk1"/>
                </a:solidFill>
                <a:latin typeface="Calibri"/>
                <a:ea typeface="Calibri"/>
                <a:cs typeface="Calibri"/>
                <a:sym typeface="Calibri"/>
              </a:rPr>
              <a:t>to understand it.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Relations</a:t>
            </a:r>
            <a:endParaRPr/>
          </a:p>
        </p:txBody>
      </p:sp>
      <p:sp>
        <p:nvSpPr>
          <p:cNvPr id="494" name="Google Shape;494;p6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A manager is a type of employee.</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Manager uses a swipe card to enter company premises.</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He has many workers under him.</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Manager uses a car which contains an engine and four wheels.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Relations</a:t>
            </a:r>
            <a:endParaRPr/>
          </a:p>
        </p:txBody>
      </p:sp>
      <p:sp>
        <p:nvSpPr>
          <p:cNvPr id="501" name="Google Shape;501;p6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400"/>
              <a:buFont typeface="Calibri"/>
              <a:buAutoNum type="arabicPeriod"/>
            </a:pPr>
            <a:r>
              <a:rPr lang="en-US" sz="2400" b="1" i="0" u="none">
                <a:solidFill>
                  <a:schemeClr val="dk1"/>
                </a:solidFill>
                <a:latin typeface="Calibri"/>
                <a:ea typeface="Calibri"/>
                <a:cs typeface="Calibri"/>
                <a:sym typeface="Calibri"/>
              </a:rPr>
              <a:t>A manager </a:t>
            </a:r>
            <a:r>
              <a:rPr lang="en-US" sz="2400" b="1" i="0" u="none">
                <a:solidFill>
                  <a:srgbClr val="FF0000"/>
                </a:solidFill>
                <a:latin typeface="Calibri"/>
                <a:ea typeface="Calibri"/>
                <a:cs typeface="Calibri"/>
                <a:sym typeface="Calibri"/>
              </a:rPr>
              <a:t>is a</a:t>
            </a:r>
            <a:r>
              <a:rPr lang="en-US" sz="2400" b="1" i="0" u="none">
                <a:solidFill>
                  <a:schemeClr val="dk1"/>
                </a:solidFill>
                <a:latin typeface="Calibri"/>
                <a:ea typeface="Calibri"/>
                <a:cs typeface="Calibri"/>
                <a:sym typeface="Calibri"/>
              </a:rPr>
              <a:t> type of employee. </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Manager uses a swipe card to enter company premises.</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He has many workers under him.</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Manager uses a car which contains an engine and four wheels.</a:t>
            </a:r>
            <a:endParaRPr/>
          </a:p>
        </p:txBody>
      </p:sp>
      <p:cxnSp>
        <p:nvCxnSpPr>
          <p:cNvPr id="502" name="Google Shape;502;p65"/>
          <p:cNvCxnSpPr/>
          <p:nvPr/>
        </p:nvCxnSpPr>
        <p:spPr>
          <a:xfrm rot="10800000">
            <a:off x="5446712" y="1843087"/>
            <a:ext cx="914400" cy="0"/>
          </a:xfrm>
          <a:prstGeom prst="straightConnector1">
            <a:avLst/>
          </a:prstGeom>
          <a:noFill/>
          <a:ln w="47625" cap="flat" cmpd="sng">
            <a:solidFill>
              <a:srgbClr val="FF0000"/>
            </a:solidFill>
            <a:prstDash val="solid"/>
            <a:miter lim="800000"/>
            <a:headEnd type="none" w="med" len="med"/>
            <a:tailEnd type="triangle" w="med" len="med"/>
          </a:ln>
        </p:spPr>
      </p:cxnSp>
      <p:sp>
        <p:nvSpPr>
          <p:cNvPr id="503" name="Google Shape;503;p65"/>
          <p:cNvSpPr txBox="1"/>
          <p:nvPr/>
        </p:nvSpPr>
        <p:spPr>
          <a:xfrm>
            <a:off x="6629400" y="16002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4" name="Google Shape;504;p65"/>
          <p:cNvSpPr txBox="1"/>
          <p:nvPr/>
        </p:nvSpPr>
        <p:spPr>
          <a:xfrm>
            <a:off x="6361112" y="1612900"/>
            <a:ext cx="1828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Calibri"/>
              <a:buNone/>
            </a:pPr>
            <a:r>
              <a:rPr lang="en-US" sz="2400" b="1" i="0" u="none">
                <a:solidFill>
                  <a:schemeClr val="dk2"/>
                </a:solidFill>
                <a:latin typeface="Calibri"/>
                <a:ea typeface="Calibri"/>
                <a:cs typeface="Calibri"/>
                <a:sym typeface="Calibri"/>
              </a:rPr>
              <a:t>Inheritance</a:t>
            </a:r>
            <a:endParaRPr/>
          </a:p>
        </p:txBody>
      </p:sp>
      <p:sp>
        <p:nvSpPr>
          <p:cNvPr id="505" name="Google Shape;505;p65"/>
          <p:cNvSpPr txBox="1"/>
          <p:nvPr/>
        </p:nvSpPr>
        <p:spPr>
          <a:xfrm>
            <a:off x="3200400" y="5105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Manager</a:t>
            </a:r>
            <a:endParaRPr/>
          </a:p>
        </p:txBody>
      </p:sp>
      <p:sp>
        <p:nvSpPr>
          <p:cNvPr id="506" name="Google Shape;506;p65"/>
          <p:cNvSpPr txBox="1"/>
          <p:nvPr/>
        </p:nvSpPr>
        <p:spPr>
          <a:xfrm>
            <a:off x="3200400" y="41148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Employee</a:t>
            </a:r>
            <a:endParaRPr/>
          </a:p>
        </p:txBody>
      </p:sp>
      <p:grpSp>
        <p:nvGrpSpPr>
          <p:cNvPr id="507" name="Google Shape;507;p65"/>
          <p:cNvGrpSpPr/>
          <p:nvPr/>
        </p:nvGrpSpPr>
        <p:grpSpPr>
          <a:xfrm>
            <a:off x="3810000" y="4511675"/>
            <a:ext cx="228600" cy="593725"/>
            <a:chOff x="3810000" y="4511040"/>
            <a:chExt cx="228600" cy="594360"/>
          </a:xfrm>
        </p:grpSpPr>
        <p:sp>
          <p:nvSpPr>
            <p:cNvPr id="508" name="Google Shape;508;p65"/>
            <p:cNvSpPr/>
            <p:nvPr/>
          </p:nvSpPr>
          <p:spPr>
            <a:xfrm>
              <a:off x="3810000" y="4511040"/>
              <a:ext cx="228600" cy="228844"/>
            </a:xfrm>
            <a:prstGeom prst="triangle">
              <a:avLst>
                <a:gd name="adj" fmla="val 50000"/>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09" name="Google Shape;509;p65"/>
            <p:cNvCxnSpPr/>
            <p:nvPr/>
          </p:nvCxnSpPr>
          <p:spPr>
            <a:xfrm>
              <a:off x="3916363" y="4739884"/>
              <a:ext cx="0" cy="365516"/>
            </a:xfrm>
            <a:prstGeom prst="straightConnector1">
              <a:avLst/>
            </a:prstGeom>
            <a:noFill/>
            <a:ln w="25400" cap="flat" cmpd="sng">
              <a:solidFill>
                <a:schemeClr val="dk1"/>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6"/>
          <p:cNvSpPr txBox="1">
            <a:spLocks noGrp="1"/>
          </p:cNvSpPr>
          <p:nvPr>
            <p:ph type="title"/>
          </p:nvPr>
        </p:nvSpPr>
        <p:spPr>
          <a:xfrm>
            <a:off x="457200" y="2460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Relations</a:t>
            </a:r>
            <a:endParaRPr/>
          </a:p>
        </p:txBody>
      </p:sp>
      <p:sp>
        <p:nvSpPr>
          <p:cNvPr id="516" name="Google Shape;516;p6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A manager is a type of employee. </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1" i="0" u="none">
                <a:solidFill>
                  <a:schemeClr val="dk1"/>
                </a:solidFill>
                <a:latin typeface="Calibri"/>
                <a:ea typeface="Calibri"/>
                <a:cs typeface="Calibri"/>
                <a:sym typeface="Calibri"/>
              </a:rPr>
              <a:t>Manager </a:t>
            </a:r>
            <a:r>
              <a:rPr lang="en-US" sz="2400" b="1" i="0" u="none">
                <a:solidFill>
                  <a:srgbClr val="FF0000"/>
                </a:solidFill>
                <a:latin typeface="Calibri"/>
                <a:ea typeface="Calibri"/>
                <a:cs typeface="Calibri"/>
                <a:sym typeface="Calibri"/>
              </a:rPr>
              <a:t>uses a</a:t>
            </a:r>
            <a:r>
              <a:rPr lang="en-US" sz="2400" b="1" i="0" u="none">
                <a:solidFill>
                  <a:schemeClr val="dk1"/>
                </a:solidFill>
                <a:latin typeface="Calibri"/>
                <a:ea typeface="Calibri"/>
                <a:cs typeface="Calibri"/>
                <a:sym typeface="Calibri"/>
              </a:rPr>
              <a:t> swipe card to enter company premises.</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He has many workers under him.</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Manager uses a car which contains an engine and four wheels.</a:t>
            </a:r>
            <a:endParaRPr/>
          </a:p>
        </p:txBody>
      </p:sp>
      <p:sp>
        <p:nvSpPr>
          <p:cNvPr id="517" name="Google Shape;517;p66"/>
          <p:cNvSpPr txBox="1"/>
          <p:nvPr/>
        </p:nvSpPr>
        <p:spPr>
          <a:xfrm>
            <a:off x="6629400" y="16002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8" name="Google Shape;518;p66"/>
          <p:cNvSpPr txBox="1"/>
          <p:nvPr/>
        </p:nvSpPr>
        <p:spPr>
          <a:xfrm>
            <a:off x="7413625" y="2670175"/>
            <a:ext cx="17303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Calibri"/>
              <a:buNone/>
            </a:pPr>
            <a:r>
              <a:rPr lang="en-US" sz="2400" b="1" i="0" u="none">
                <a:solidFill>
                  <a:schemeClr val="dk2"/>
                </a:solidFill>
                <a:latin typeface="Calibri"/>
                <a:ea typeface="Calibri"/>
                <a:cs typeface="Calibri"/>
                <a:sym typeface="Calibri"/>
              </a:rPr>
              <a:t>Association</a:t>
            </a:r>
            <a:endParaRPr/>
          </a:p>
        </p:txBody>
      </p:sp>
      <p:cxnSp>
        <p:nvCxnSpPr>
          <p:cNvPr id="519" name="Google Shape;519;p66"/>
          <p:cNvCxnSpPr/>
          <p:nvPr/>
        </p:nvCxnSpPr>
        <p:spPr>
          <a:xfrm rot="10800000">
            <a:off x="8032799" y="2405024"/>
            <a:ext cx="425400" cy="309600"/>
          </a:xfrm>
          <a:prstGeom prst="bentConnector2">
            <a:avLst/>
          </a:prstGeom>
          <a:noFill/>
          <a:ln w="38100" cap="flat" cmpd="sng">
            <a:solidFill>
              <a:srgbClr val="FF0000"/>
            </a:solidFill>
            <a:prstDash val="solid"/>
            <a:miter lim="800000"/>
            <a:headEnd type="none" w="med" len="med"/>
            <a:tailEnd type="triangle" w="med" len="med"/>
          </a:ln>
        </p:spPr>
      </p:cxnSp>
      <p:sp>
        <p:nvSpPr>
          <p:cNvPr id="520" name="Google Shape;520;p66"/>
          <p:cNvSpPr txBox="1"/>
          <p:nvPr/>
        </p:nvSpPr>
        <p:spPr>
          <a:xfrm>
            <a:off x="3200400" y="5105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Manager</a:t>
            </a:r>
            <a:endParaRPr/>
          </a:p>
        </p:txBody>
      </p:sp>
      <p:sp>
        <p:nvSpPr>
          <p:cNvPr id="521" name="Google Shape;521;p66"/>
          <p:cNvSpPr txBox="1"/>
          <p:nvPr/>
        </p:nvSpPr>
        <p:spPr>
          <a:xfrm>
            <a:off x="3200400" y="41148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Employee</a:t>
            </a:r>
            <a:endParaRPr/>
          </a:p>
        </p:txBody>
      </p:sp>
      <p:grpSp>
        <p:nvGrpSpPr>
          <p:cNvPr id="522" name="Google Shape;522;p66"/>
          <p:cNvGrpSpPr/>
          <p:nvPr/>
        </p:nvGrpSpPr>
        <p:grpSpPr>
          <a:xfrm>
            <a:off x="3810000" y="4511675"/>
            <a:ext cx="228600" cy="593725"/>
            <a:chOff x="3810000" y="4511040"/>
            <a:chExt cx="228600" cy="594360"/>
          </a:xfrm>
        </p:grpSpPr>
        <p:sp>
          <p:nvSpPr>
            <p:cNvPr id="523" name="Google Shape;523;p66"/>
            <p:cNvSpPr/>
            <p:nvPr/>
          </p:nvSpPr>
          <p:spPr>
            <a:xfrm>
              <a:off x="3810000" y="4511040"/>
              <a:ext cx="228600" cy="228844"/>
            </a:xfrm>
            <a:prstGeom prst="triangle">
              <a:avLst>
                <a:gd name="adj" fmla="val 50000"/>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24" name="Google Shape;524;p66"/>
            <p:cNvCxnSpPr/>
            <p:nvPr/>
          </p:nvCxnSpPr>
          <p:spPr>
            <a:xfrm>
              <a:off x="3916363" y="4739884"/>
              <a:ext cx="0" cy="365516"/>
            </a:xfrm>
            <a:prstGeom prst="straightConnector1">
              <a:avLst/>
            </a:prstGeom>
            <a:noFill/>
            <a:ln w="25400" cap="flat" cmpd="sng">
              <a:solidFill>
                <a:schemeClr val="dk1"/>
              </a:solidFill>
              <a:prstDash val="solid"/>
              <a:miter lim="800000"/>
              <a:headEnd type="none" w="med" len="med"/>
              <a:tailEnd type="none" w="med" len="med"/>
            </a:ln>
          </p:spPr>
        </p:cxnSp>
      </p:grpSp>
      <p:sp>
        <p:nvSpPr>
          <p:cNvPr id="525" name="Google Shape;525;p66"/>
          <p:cNvSpPr txBox="1"/>
          <p:nvPr/>
        </p:nvSpPr>
        <p:spPr>
          <a:xfrm>
            <a:off x="5768975" y="5105400"/>
            <a:ext cx="1524000"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Swipe_Card</a:t>
            </a:r>
            <a:endParaRPr/>
          </a:p>
        </p:txBody>
      </p:sp>
      <p:cxnSp>
        <p:nvCxnSpPr>
          <p:cNvPr id="526" name="Google Shape;526;p66"/>
          <p:cNvCxnSpPr/>
          <p:nvPr/>
        </p:nvCxnSpPr>
        <p:spPr>
          <a:xfrm>
            <a:off x="4572000" y="5289550"/>
            <a:ext cx="1196975" cy="0"/>
          </a:xfrm>
          <a:prstGeom prst="straightConnector1">
            <a:avLst/>
          </a:prstGeom>
          <a:noFill/>
          <a:ln w="25400" cap="flat" cmpd="sng">
            <a:solidFill>
              <a:schemeClr val="dk1"/>
            </a:solidFill>
            <a:prstDash val="solid"/>
            <a:miter lim="800000"/>
            <a:headEnd type="none" w="med" len="med"/>
            <a:tailEnd type="none" w="med" len="med"/>
          </a:ln>
        </p:spPr>
      </p:cxnSp>
      <p:sp>
        <p:nvSpPr>
          <p:cNvPr id="527" name="Google Shape;527;p66"/>
          <p:cNvSpPr txBox="1"/>
          <p:nvPr/>
        </p:nvSpPr>
        <p:spPr>
          <a:xfrm>
            <a:off x="4572000" y="4937125"/>
            <a:ext cx="1196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7"/>
          <p:cNvSpPr txBox="1">
            <a:spLocks noGrp="1"/>
          </p:cNvSpPr>
          <p:nvPr>
            <p:ph type="title"/>
          </p:nvPr>
        </p:nvSpPr>
        <p:spPr>
          <a:xfrm>
            <a:off x="457200" y="2460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Relations</a:t>
            </a:r>
            <a:endParaRPr/>
          </a:p>
        </p:txBody>
      </p:sp>
      <p:sp>
        <p:nvSpPr>
          <p:cNvPr id="534" name="Google Shape;534;p6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A manager is a type of employee. </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Manager uses a swipe card to enter company premises.</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1" i="0" u="none">
                <a:solidFill>
                  <a:schemeClr val="dk1"/>
                </a:solidFill>
                <a:latin typeface="Calibri"/>
                <a:ea typeface="Calibri"/>
                <a:cs typeface="Calibri"/>
                <a:sym typeface="Calibri"/>
              </a:rPr>
              <a:t>He </a:t>
            </a:r>
            <a:r>
              <a:rPr lang="en-US" sz="2400" b="1" i="0" u="none">
                <a:solidFill>
                  <a:srgbClr val="FF0000"/>
                </a:solidFill>
                <a:latin typeface="Calibri"/>
                <a:ea typeface="Calibri"/>
                <a:cs typeface="Calibri"/>
                <a:sym typeface="Calibri"/>
              </a:rPr>
              <a:t>has</a:t>
            </a:r>
            <a:r>
              <a:rPr lang="en-US" sz="2400" b="1" i="0" u="none">
                <a:solidFill>
                  <a:schemeClr val="dk1"/>
                </a:solidFill>
                <a:latin typeface="Calibri"/>
                <a:ea typeface="Calibri"/>
                <a:cs typeface="Calibri"/>
                <a:sym typeface="Calibri"/>
              </a:rPr>
              <a:t> many workers under him.</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Manager uses a car which contains an engine and four wheels.</a:t>
            </a:r>
            <a:endParaRPr/>
          </a:p>
        </p:txBody>
      </p:sp>
      <p:sp>
        <p:nvSpPr>
          <p:cNvPr id="535" name="Google Shape;535;p67"/>
          <p:cNvSpPr txBox="1"/>
          <p:nvPr/>
        </p:nvSpPr>
        <p:spPr>
          <a:xfrm>
            <a:off x="6629400" y="16002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36" name="Google Shape;536;p67"/>
          <p:cNvCxnSpPr/>
          <p:nvPr/>
        </p:nvCxnSpPr>
        <p:spPr>
          <a:xfrm rot="10800000">
            <a:off x="5387975" y="3046412"/>
            <a:ext cx="914400" cy="0"/>
          </a:xfrm>
          <a:prstGeom prst="straightConnector1">
            <a:avLst/>
          </a:prstGeom>
          <a:noFill/>
          <a:ln w="47625" cap="flat" cmpd="sng">
            <a:solidFill>
              <a:srgbClr val="FF0000"/>
            </a:solidFill>
            <a:prstDash val="solid"/>
            <a:miter lim="800000"/>
            <a:headEnd type="none" w="med" len="med"/>
            <a:tailEnd type="triangle" w="med" len="med"/>
          </a:ln>
        </p:spPr>
      </p:cxnSp>
      <p:sp>
        <p:nvSpPr>
          <p:cNvPr id="537" name="Google Shape;537;p67"/>
          <p:cNvSpPr txBox="1"/>
          <p:nvPr/>
        </p:nvSpPr>
        <p:spPr>
          <a:xfrm>
            <a:off x="6302375" y="2814637"/>
            <a:ext cx="1828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Calibri"/>
              <a:buNone/>
            </a:pPr>
            <a:r>
              <a:rPr lang="en-US" sz="2400" b="1" i="0" u="none">
                <a:solidFill>
                  <a:schemeClr val="dk2"/>
                </a:solidFill>
                <a:latin typeface="Calibri"/>
                <a:ea typeface="Calibri"/>
                <a:cs typeface="Calibri"/>
                <a:sym typeface="Calibri"/>
              </a:rPr>
              <a:t>Aggregation</a:t>
            </a:r>
            <a:endParaRPr/>
          </a:p>
        </p:txBody>
      </p:sp>
      <p:sp>
        <p:nvSpPr>
          <p:cNvPr id="538" name="Google Shape;538;p67"/>
          <p:cNvSpPr txBox="1"/>
          <p:nvPr/>
        </p:nvSpPr>
        <p:spPr>
          <a:xfrm>
            <a:off x="3200400" y="5105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Manager</a:t>
            </a:r>
            <a:endParaRPr/>
          </a:p>
        </p:txBody>
      </p:sp>
      <p:sp>
        <p:nvSpPr>
          <p:cNvPr id="539" name="Google Shape;539;p67"/>
          <p:cNvSpPr txBox="1"/>
          <p:nvPr/>
        </p:nvSpPr>
        <p:spPr>
          <a:xfrm>
            <a:off x="3200400" y="41148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Employee</a:t>
            </a:r>
            <a:endParaRPr/>
          </a:p>
        </p:txBody>
      </p:sp>
      <p:grpSp>
        <p:nvGrpSpPr>
          <p:cNvPr id="540" name="Google Shape;540;p67"/>
          <p:cNvGrpSpPr/>
          <p:nvPr/>
        </p:nvGrpSpPr>
        <p:grpSpPr>
          <a:xfrm>
            <a:off x="3810000" y="4511675"/>
            <a:ext cx="228600" cy="593725"/>
            <a:chOff x="3810000" y="4511040"/>
            <a:chExt cx="228600" cy="594360"/>
          </a:xfrm>
        </p:grpSpPr>
        <p:sp>
          <p:nvSpPr>
            <p:cNvPr id="541" name="Google Shape;541;p67"/>
            <p:cNvSpPr/>
            <p:nvPr/>
          </p:nvSpPr>
          <p:spPr>
            <a:xfrm>
              <a:off x="3810000" y="4511040"/>
              <a:ext cx="228600" cy="228844"/>
            </a:xfrm>
            <a:prstGeom prst="triangle">
              <a:avLst>
                <a:gd name="adj" fmla="val 50000"/>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42" name="Google Shape;542;p67"/>
            <p:cNvCxnSpPr/>
            <p:nvPr/>
          </p:nvCxnSpPr>
          <p:spPr>
            <a:xfrm>
              <a:off x="3916363" y="4739884"/>
              <a:ext cx="0" cy="365516"/>
            </a:xfrm>
            <a:prstGeom prst="straightConnector1">
              <a:avLst/>
            </a:prstGeom>
            <a:noFill/>
            <a:ln w="25400" cap="flat" cmpd="sng">
              <a:solidFill>
                <a:schemeClr val="dk1"/>
              </a:solidFill>
              <a:prstDash val="solid"/>
              <a:miter lim="800000"/>
              <a:headEnd type="none" w="med" len="med"/>
              <a:tailEnd type="none" w="med" len="med"/>
            </a:ln>
          </p:spPr>
        </p:cxnSp>
      </p:grpSp>
      <p:sp>
        <p:nvSpPr>
          <p:cNvPr id="543" name="Google Shape;543;p67"/>
          <p:cNvSpPr txBox="1"/>
          <p:nvPr/>
        </p:nvSpPr>
        <p:spPr>
          <a:xfrm>
            <a:off x="5768975" y="5105400"/>
            <a:ext cx="1524000"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Swipe_Card</a:t>
            </a:r>
            <a:endParaRPr/>
          </a:p>
        </p:txBody>
      </p:sp>
      <p:cxnSp>
        <p:nvCxnSpPr>
          <p:cNvPr id="544" name="Google Shape;544;p67"/>
          <p:cNvCxnSpPr/>
          <p:nvPr/>
        </p:nvCxnSpPr>
        <p:spPr>
          <a:xfrm>
            <a:off x="4572000" y="5289550"/>
            <a:ext cx="1196975" cy="0"/>
          </a:xfrm>
          <a:prstGeom prst="straightConnector1">
            <a:avLst/>
          </a:prstGeom>
          <a:noFill/>
          <a:ln w="25400" cap="flat" cmpd="sng">
            <a:solidFill>
              <a:schemeClr val="dk1"/>
            </a:solidFill>
            <a:prstDash val="solid"/>
            <a:miter lim="800000"/>
            <a:headEnd type="none" w="med" len="med"/>
            <a:tailEnd type="none" w="med" len="med"/>
          </a:ln>
        </p:spPr>
      </p:cxnSp>
      <p:sp>
        <p:nvSpPr>
          <p:cNvPr id="545" name="Google Shape;545;p67"/>
          <p:cNvSpPr txBox="1"/>
          <p:nvPr/>
        </p:nvSpPr>
        <p:spPr>
          <a:xfrm>
            <a:off x="4572000" y="4937125"/>
            <a:ext cx="1196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1           1</a:t>
            </a:r>
            <a:endParaRPr/>
          </a:p>
        </p:txBody>
      </p:sp>
      <p:sp>
        <p:nvSpPr>
          <p:cNvPr id="546" name="Google Shape;546;p67"/>
          <p:cNvSpPr txBox="1"/>
          <p:nvPr/>
        </p:nvSpPr>
        <p:spPr>
          <a:xfrm>
            <a:off x="411162" y="5105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Worker</a:t>
            </a:r>
            <a:endParaRPr/>
          </a:p>
        </p:txBody>
      </p:sp>
      <p:sp>
        <p:nvSpPr>
          <p:cNvPr id="547" name="Google Shape;547;p67"/>
          <p:cNvSpPr txBox="1"/>
          <p:nvPr/>
        </p:nvSpPr>
        <p:spPr>
          <a:xfrm>
            <a:off x="1828800" y="4953000"/>
            <a:ext cx="14478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1</a:t>
            </a:r>
            <a:endParaRPr/>
          </a:p>
        </p:txBody>
      </p:sp>
      <p:sp>
        <p:nvSpPr>
          <p:cNvPr id="548" name="Google Shape;548;p67"/>
          <p:cNvSpPr/>
          <p:nvPr/>
        </p:nvSpPr>
        <p:spPr>
          <a:xfrm>
            <a:off x="2949575" y="5211762"/>
            <a:ext cx="250825" cy="219075"/>
          </a:xfrm>
          <a:prstGeom prst="diamond">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49" name="Google Shape;549;p67"/>
          <p:cNvCxnSpPr/>
          <p:nvPr/>
        </p:nvCxnSpPr>
        <p:spPr>
          <a:xfrm rot="10800000">
            <a:off x="1782762" y="5295900"/>
            <a:ext cx="1166812" cy="25400"/>
          </a:xfrm>
          <a:prstGeom prst="straightConnector1">
            <a:avLst/>
          </a:prstGeom>
          <a:noFill/>
          <a:ln w="25400" cap="flat" cmpd="sng">
            <a:solidFill>
              <a:schemeClr val="dk1"/>
            </a:solidFill>
            <a:prstDash val="solid"/>
            <a:miter lim="800000"/>
            <a:headEnd type="none" w="med" len="med"/>
            <a:tailEnd type="none" w="med" len="med"/>
          </a:ln>
        </p:spPr>
      </p:cxnSp>
      <p:cxnSp>
        <p:nvCxnSpPr>
          <p:cNvPr id="550" name="Google Shape;550;p67"/>
          <p:cNvCxnSpPr/>
          <p:nvPr/>
        </p:nvCxnSpPr>
        <p:spPr>
          <a:xfrm rot="10800000" flipH="1">
            <a:off x="1112838" y="4800600"/>
            <a:ext cx="2789100" cy="304800"/>
          </a:xfrm>
          <a:prstGeom prst="bentConnector2">
            <a:avLst/>
          </a:prstGeom>
          <a:noFill/>
          <a:ln w="25400" cap="flat" cmpd="sng">
            <a:solidFill>
              <a:schemeClr val="dk1"/>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8"/>
          <p:cNvSpPr txBox="1">
            <a:spLocks noGrp="1"/>
          </p:cNvSpPr>
          <p:nvPr>
            <p:ph type="title"/>
          </p:nvPr>
        </p:nvSpPr>
        <p:spPr>
          <a:xfrm>
            <a:off x="457200" y="2460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Relations</a:t>
            </a:r>
            <a:endParaRPr/>
          </a:p>
        </p:txBody>
      </p:sp>
      <p:sp>
        <p:nvSpPr>
          <p:cNvPr id="557" name="Google Shape;557;p6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A manager is a type of employee. </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Manager uses a swipe card to enter company premises.</a:t>
            </a:r>
            <a:endParaRPr/>
          </a:p>
          <a:p>
            <a:pPr marL="457200" marR="0" lvl="0" indent="-457200" algn="just" rtl="0">
              <a:lnSpc>
                <a:spcPct val="100000"/>
              </a:lnSpc>
              <a:spcBef>
                <a:spcPts val="1800"/>
              </a:spcBef>
              <a:spcAft>
                <a:spcPts val="0"/>
              </a:spcAft>
              <a:buClr>
                <a:srgbClr val="A6A6A6"/>
              </a:buClr>
              <a:buSzPts val="2400"/>
              <a:buFont typeface="Calibri"/>
              <a:buAutoNum type="arabicPeriod"/>
            </a:pPr>
            <a:r>
              <a:rPr lang="en-US" sz="2400" b="0" i="0" u="none">
                <a:solidFill>
                  <a:srgbClr val="A6A6A6"/>
                </a:solidFill>
                <a:latin typeface="Calibri"/>
                <a:ea typeface="Calibri"/>
                <a:cs typeface="Calibri"/>
                <a:sym typeface="Calibri"/>
              </a:rPr>
              <a:t>He has many workers under him.</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1" i="0" u="none">
                <a:solidFill>
                  <a:schemeClr val="dk1"/>
                </a:solidFill>
                <a:latin typeface="Calibri"/>
                <a:ea typeface="Calibri"/>
                <a:cs typeface="Calibri"/>
                <a:sym typeface="Calibri"/>
              </a:rPr>
              <a:t>Manager </a:t>
            </a:r>
            <a:r>
              <a:rPr lang="en-US" sz="2400" b="1" i="0" u="none">
                <a:solidFill>
                  <a:srgbClr val="FF0000"/>
                </a:solidFill>
                <a:latin typeface="Calibri"/>
                <a:ea typeface="Calibri"/>
                <a:cs typeface="Calibri"/>
                <a:sym typeface="Calibri"/>
              </a:rPr>
              <a:t>uses</a:t>
            </a:r>
            <a:r>
              <a:rPr lang="en-US" sz="2400" b="1" i="0" u="none">
                <a:solidFill>
                  <a:schemeClr val="dk1"/>
                </a:solidFill>
                <a:latin typeface="Calibri"/>
                <a:ea typeface="Calibri"/>
                <a:cs typeface="Calibri"/>
                <a:sym typeface="Calibri"/>
              </a:rPr>
              <a:t> a car which </a:t>
            </a:r>
            <a:r>
              <a:rPr lang="en-US" sz="2400" b="1" i="0" u="none">
                <a:solidFill>
                  <a:srgbClr val="FF0000"/>
                </a:solidFill>
                <a:latin typeface="Calibri"/>
                <a:ea typeface="Calibri"/>
                <a:cs typeface="Calibri"/>
                <a:sym typeface="Calibri"/>
              </a:rPr>
              <a:t>contains</a:t>
            </a:r>
            <a:r>
              <a:rPr lang="en-US" sz="2400" b="1" i="0" u="none">
                <a:solidFill>
                  <a:schemeClr val="dk1"/>
                </a:solidFill>
                <a:latin typeface="Calibri"/>
                <a:ea typeface="Calibri"/>
                <a:cs typeface="Calibri"/>
                <a:sym typeface="Calibri"/>
              </a:rPr>
              <a:t> an engine and four wheels.</a:t>
            </a:r>
            <a:endParaRPr/>
          </a:p>
        </p:txBody>
      </p:sp>
      <p:sp>
        <p:nvSpPr>
          <p:cNvPr id="558" name="Google Shape;558;p68"/>
          <p:cNvSpPr txBox="1"/>
          <p:nvPr/>
        </p:nvSpPr>
        <p:spPr>
          <a:xfrm>
            <a:off x="6629400" y="16002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9" name="Google Shape;559;p68"/>
          <p:cNvSpPr txBox="1"/>
          <p:nvPr/>
        </p:nvSpPr>
        <p:spPr>
          <a:xfrm>
            <a:off x="1981200" y="3883025"/>
            <a:ext cx="182880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2400"/>
              <a:buFont typeface="Calibri"/>
              <a:buNone/>
            </a:pPr>
            <a:r>
              <a:rPr lang="en-US" sz="2400" b="1" i="0" u="none">
                <a:solidFill>
                  <a:srgbClr val="00B050"/>
                </a:solidFill>
                <a:latin typeface="Calibri"/>
                <a:ea typeface="Calibri"/>
                <a:cs typeface="Calibri"/>
                <a:sym typeface="Calibri"/>
              </a:rPr>
              <a:t>Association</a:t>
            </a:r>
            <a:endParaRPr/>
          </a:p>
        </p:txBody>
      </p:sp>
      <p:sp>
        <p:nvSpPr>
          <p:cNvPr id="560" name="Google Shape;560;p68"/>
          <p:cNvSpPr txBox="1"/>
          <p:nvPr/>
        </p:nvSpPr>
        <p:spPr>
          <a:xfrm>
            <a:off x="4495800" y="3900487"/>
            <a:ext cx="182880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2400"/>
              <a:buFont typeface="Calibri"/>
              <a:buNone/>
            </a:pPr>
            <a:r>
              <a:rPr lang="en-US" sz="2400" b="1" i="0" u="none">
                <a:solidFill>
                  <a:srgbClr val="00B050"/>
                </a:solidFill>
                <a:latin typeface="Calibri"/>
                <a:ea typeface="Calibri"/>
                <a:cs typeface="Calibri"/>
                <a:sym typeface="Calibri"/>
              </a:rPr>
              <a:t>Composition</a:t>
            </a:r>
            <a:endParaRPr/>
          </a:p>
        </p:txBody>
      </p:sp>
      <p:sp>
        <p:nvSpPr>
          <p:cNvPr id="561" name="Google Shape;561;p68"/>
          <p:cNvSpPr/>
          <p:nvPr/>
        </p:nvSpPr>
        <p:spPr>
          <a:xfrm rot="-5400000">
            <a:off x="2551906" y="3288506"/>
            <a:ext cx="304800" cy="1049337"/>
          </a:xfrm>
          <a:prstGeom prst="leftBrace">
            <a:avLst>
              <a:gd name="adj1" fmla="val 523"/>
              <a:gd name="adj2" fmla="val 50000"/>
            </a:avLst>
          </a:prstGeom>
          <a:noFill/>
          <a:ln w="2222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2" name="Google Shape;562;p68"/>
          <p:cNvSpPr/>
          <p:nvPr/>
        </p:nvSpPr>
        <p:spPr>
          <a:xfrm rot="-5400000">
            <a:off x="5106193" y="3275806"/>
            <a:ext cx="325437" cy="1184275"/>
          </a:xfrm>
          <a:prstGeom prst="leftBrace">
            <a:avLst>
              <a:gd name="adj1" fmla="val 495"/>
              <a:gd name="adj2" fmla="val 50000"/>
            </a:avLst>
          </a:prstGeom>
          <a:noFill/>
          <a:ln w="2222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3" name="Google Shape;563;p68"/>
          <p:cNvSpPr txBox="1"/>
          <p:nvPr/>
        </p:nvSpPr>
        <p:spPr>
          <a:xfrm>
            <a:off x="3527425" y="5486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Manager</a:t>
            </a:r>
            <a:endParaRPr/>
          </a:p>
        </p:txBody>
      </p:sp>
      <p:sp>
        <p:nvSpPr>
          <p:cNvPr id="564" name="Google Shape;564;p68"/>
          <p:cNvSpPr txBox="1"/>
          <p:nvPr/>
        </p:nvSpPr>
        <p:spPr>
          <a:xfrm>
            <a:off x="3527425" y="44958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Employee</a:t>
            </a:r>
            <a:endParaRPr/>
          </a:p>
        </p:txBody>
      </p:sp>
      <p:grpSp>
        <p:nvGrpSpPr>
          <p:cNvPr id="565" name="Google Shape;565;p68"/>
          <p:cNvGrpSpPr/>
          <p:nvPr/>
        </p:nvGrpSpPr>
        <p:grpSpPr>
          <a:xfrm>
            <a:off x="4137025" y="4892675"/>
            <a:ext cx="228600" cy="593725"/>
            <a:chOff x="3810000" y="4511040"/>
            <a:chExt cx="228600" cy="594360"/>
          </a:xfrm>
        </p:grpSpPr>
        <p:sp>
          <p:nvSpPr>
            <p:cNvPr id="566" name="Google Shape;566;p68"/>
            <p:cNvSpPr/>
            <p:nvPr/>
          </p:nvSpPr>
          <p:spPr>
            <a:xfrm>
              <a:off x="3810000" y="4511040"/>
              <a:ext cx="228600" cy="228844"/>
            </a:xfrm>
            <a:prstGeom prst="triangle">
              <a:avLst>
                <a:gd name="adj" fmla="val 50000"/>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67" name="Google Shape;567;p68"/>
            <p:cNvCxnSpPr/>
            <p:nvPr/>
          </p:nvCxnSpPr>
          <p:spPr>
            <a:xfrm>
              <a:off x="3916363" y="4739884"/>
              <a:ext cx="0" cy="365516"/>
            </a:xfrm>
            <a:prstGeom prst="straightConnector1">
              <a:avLst/>
            </a:prstGeom>
            <a:noFill/>
            <a:ln w="25400" cap="flat" cmpd="sng">
              <a:solidFill>
                <a:schemeClr val="dk1"/>
              </a:solidFill>
              <a:prstDash val="solid"/>
              <a:miter lim="800000"/>
              <a:headEnd type="none" w="med" len="med"/>
              <a:tailEnd type="none" w="med" len="med"/>
            </a:ln>
          </p:spPr>
        </p:cxnSp>
      </p:grpSp>
      <p:sp>
        <p:nvSpPr>
          <p:cNvPr id="568" name="Google Shape;568;p68"/>
          <p:cNvSpPr txBox="1"/>
          <p:nvPr/>
        </p:nvSpPr>
        <p:spPr>
          <a:xfrm>
            <a:off x="6096000" y="5486400"/>
            <a:ext cx="1524000"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Swipe_Card</a:t>
            </a:r>
            <a:endParaRPr/>
          </a:p>
        </p:txBody>
      </p:sp>
      <p:cxnSp>
        <p:nvCxnSpPr>
          <p:cNvPr id="569" name="Google Shape;569;p68"/>
          <p:cNvCxnSpPr/>
          <p:nvPr/>
        </p:nvCxnSpPr>
        <p:spPr>
          <a:xfrm>
            <a:off x="4899025" y="5670550"/>
            <a:ext cx="1196975" cy="0"/>
          </a:xfrm>
          <a:prstGeom prst="straightConnector1">
            <a:avLst/>
          </a:prstGeom>
          <a:noFill/>
          <a:ln w="25400" cap="flat" cmpd="sng">
            <a:solidFill>
              <a:schemeClr val="dk1"/>
            </a:solidFill>
            <a:prstDash val="solid"/>
            <a:miter lim="800000"/>
            <a:headEnd type="none" w="med" len="med"/>
            <a:tailEnd type="none" w="med" len="med"/>
          </a:ln>
        </p:spPr>
      </p:cxnSp>
      <p:sp>
        <p:nvSpPr>
          <p:cNvPr id="570" name="Google Shape;570;p68"/>
          <p:cNvSpPr txBox="1"/>
          <p:nvPr/>
        </p:nvSpPr>
        <p:spPr>
          <a:xfrm>
            <a:off x="4899025" y="5318125"/>
            <a:ext cx="1196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1           1</a:t>
            </a:r>
            <a:endParaRPr/>
          </a:p>
        </p:txBody>
      </p:sp>
      <p:sp>
        <p:nvSpPr>
          <p:cNvPr id="571" name="Google Shape;571;p68"/>
          <p:cNvSpPr txBox="1"/>
          <p:nvPr/>
        </p:nvSpPr>
        <p:spPr>
          <a:xfrm>
            <a:off x="739775" y="5486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Worker</a:t>
            </a:r>
            <a:endParaRPr/>
          </a:p>
        </p:txBody>
      </p:sp>
      <p:sp>
        <p:nvSpPr>
          <p:cNvPr id="572" name="Google Shape;572;p68"/>
          <p:cNvSpPr txBox="1"/>
          <p:nvPr/>
        </p:nvSpPr>
        <p:spPr>
          <a:xfrm>
            <a:off x="2155825" y="5334000"/>
            <a:ext cx="14478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1</a:t>
            </a:r>
            <a:endParaRPr/>
          </a:p>
        </p:txBody>
      </p:sp>
      <p:sp>
        <p:nvSpPr>
          <p:cNvPr id="573" name="Google Shape;573;p68"/>
          <p:cNvSpPr/>
          <p:nvPr/>
        </p:nvSpPr>
        <p:spPr>
          <a:xfrm>
            <a:off x="3276600" y="5592762"/>
            <a:ext cx="250825" cy="219075"/>
          </a:xfrm>
          <a:prstGeom prst="diamond">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74" name="Google Shape;574;p68"/>
          <p:cNvCxnSpPr/>
          <p:nvPr/>
        </p:nvCxnSpPr>
        <p:spPr>
          <a:xfrm rot="10800000">
            <a:off x="2111375" y="5676900"/>
            <a:ext cx="1165225" cy="25400"/>
          </a:xfrm>
          <a:prstGeom prst="straightConnector1">
            <a:avLst/>
          </a:prstGeom>
          <a:noFill/>
          <a:ln w="25400" cap="flat" cmpd="sng">
            <a:solidFill>
              <a:schemeClr val="dk1"/>
            </a:solidFill>
            <a:prstDash val="solid"/>
            <a:miter lim="800000"/>
            <a:headEnd type="none" w="med" len="med"/>
            <a:tailEnd type="none" w="med" len="med"/>
          </a:ln>
        </p:spPr>
      </p:cxnSp>
      <p:cxnSp>
        <p:nvCxnSpPr>
          <p:cNvPr id="575" name="Google Shape;575;p68"/>
          <p:cNvCxnSpPr/>
          <p:nvPr/>
        </p:nvCxnSpPr>
        <p:spPr>
          <a:xfrm rot="10800000" flipH="1">
            <a:off x="1439863" y="5181600"/>
            <a:ext cx="2789100" cy="304800"/>
          </a:xfrm>
          <a:prstGeom prst="bentConnector2">
            <a:avLst/>
          </a:prstGeom>
          <a:noFill/>
          <a:ln w="25400" cap="flat" cmpd="sng">
            <a:solidFill>
              <a:schemeClr val="dk1"/>
            </a:solidFill>
            <a:prstDash val="solid"/>
            <a:miter lim="800000"/>
            <a:headEnd type="none" w="med" len="med"/>
            <a:tailEnd type="none" w="med" len="med"/>
          </a:ln>
        </p:spPr>
      </p:cxnSp>
      <p:sp>
        <p:nvSpPr>
          <p:cNvPr id="576" name="Google Shape;576;p68"/>
          <p:cNvSpPr txBox="1"/>
          <p:nvPr/>
        </p:nvSpPr>
        <p:spPr>
          <a:xfrm>
            <a:off x="3551237" y="6264275"/>
            <a:ext cx="1524000" cy="3683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Car </a:t>
            </a:r>
            <a:endParaRPr/>
          </a:p>
        </p:txBody>
      </p:sp>
      <p:cxnSp>
        <p:nvCxnSpPr>
          <p:cNvPr id="577" name="Google Shape;577;p68"/>
          <p:cNvCxnSpPr/>
          <p:nvPr/>
        </p:nvCxnSpPr>
        <p:spPr>
          <a:xfrm>
            <a:off x="4213225" y="5867400"/>
            <a:ext cx="0" cy="393700"/>
          </a:xfrm>
          <a:prstGeom prst="straightConnector1">
            <a:avLst/>
          </a:prstGeom>
          <a:noFill/>
          <a:ln w="25400" cap="flat" cmpd="sng">
            <a:solidFill>
              <a:schemeClr val="dk1"/>
            </a:solidFill>
            <a:prstDash val="solid"/>
            <a:miter lim="800000"/>
            <a:headEnd type="none" w="med" len="med"/>
            <a:tailEnd type="none" w="med" len="med"/>
          </a:ln>
        </p:spPr>
      </p:cxnSp>
      <p:sp>
        <p:nvSpPr>
          <p:cNvPr id="578" name="Google Shape;578;p68"/>
          <p:cNvSpPr txBox="1"/>
          <p:nvPr/>
        </p:nvSpPr>
        <p:spPr>
          <a:xfrm>
            <a:off x="4229100" y="5849937"/>
            <a:ext cx="2968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1   </a:t>
            </a:r>
            <a:endParaRPr/>
          </a:p>
        </p:txBody>
      </p:sp>
      <p:sp>
        <p:nvSpPr>
          <p:cNvPr id="579" name="Google Shape;579;p68"/>
          <p:cNvSpPr txBox="1"/>
          <p:nvPr/>
        </p:nvSpPr>
        <p:spPr>
          <a:xfrm>
            <a:off x="3894137" y="6002337"/>
            <a:ext cx="2968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1   </a:t>
            </a:r>
            <a:endParaRPr/>
          </a:p>
        </p:txBody>
      </p:sp>
      <p:sp>
        <p:nvSpPr>
          <p:cNvPr id="580" name="Google Shape;580;p68"/>
          <p:cNvSpPr txBox="1"/>
          <p:nvPr/>
        </p:nvSpPr>
        <p:spPr>
          <a:xfrm>
            <a:off x="762000" y="6248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Engine</a:t>
            </a:r>
            <a:endParaRPr/>
          </a:p>
        </p:txBody>
      </p:sp>
      <p:sp>
        <p:nvSpPr>
          <p:cNvPr id="581" name="Google Shape;581;p68"/>
          <p:cNvSpPr/>
          <p:nvPr/>
        </p:nvSpPr>
        <p:spPr>
          <a:xfrm>
            <a:off x="3298825" y="6354762"/>
            <a:ext cx="252412" cy="219075"/>
          </a:xfrm>
          <a:prstGeom prst="diamond">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82" name="Google Shape;582;p68"/>
          <p:cNvCxnSpPr/>
          <p:nvPr/>
        </p:nvCxnSpPr>
        <p:spPr>
          <a:xfrm rot="10800000">
            <a:off x="2133600" y="6438900"/>
            <a:ext cx="1165225" cy="25400"/>
          </a:xfrm>
          <a:prstGeom prst="straightConnector1">
            <a:avLst/>
          </a:prstGeom>
          <a:noFill/>
          <a:ln w="25400" cap="flat" cmpd="sng">
            <a:solidFill>
              <a:schemeClr val="dk1"/>
            </a:solidFill>
            <a:prstDash val="solid"/>
            <a:miter lim="800000"/>
            <a:headEnd type="none" w="med" len="med"/>
            <a:tailEnd type="none" w="med" len="med"/>
          </a:ln>
        </p:spPr>
      </p:cxnSp>
      <p:sp>
        <p:nvSpPr>
          <p:cNvPr id="583" name="Google Shape;583;p68"/>
          <p:cNvSpPr txBox="1"/>
          <p:nvPr/>
        </p:nvSpPr>
        <p:spPr>
          <a:xfrm>
            <a:off x="2163762" y="6107112"/>
            <a:ext cx="1196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1           1</a:t>
            </a:r>
            <a:endParaRPr/>
          </a:p>
        </p:txBody>
      </p:sp>
      <p:sp>
        <p:nvSpPr>
          <p:cNvPr id="584" name="Google Shape;584;p68"/>
          <p:cNvSpPr/>
          <p:nvPr/>
        </p:nvSpPr>
        <p:spPr>
          <a:xfrm>
            <a:off x="5097462" y="6334125"/>
            <a:ext cx="252412" cy="219075"/>
          </a:xfrm>
          <a:prstGeom prst="diamond">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5" name="Google Shape;585;p68"/>
          <p:cNvSpPr txBox="1"/>
          <p:nvPr/>
        </p:nvSpPr>
        <p:spPr>
          <a:xfrm>
            <a:off x="6629400" y="6248400"/>
            <a:ext cx="13716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1800"/>
              <a:buFont typeface="Arial"/>
              <a:buNone/>
            </a:pPr>
            <a:r>
              <a:rPr lang="en-US" sz="1800" b="1" i="0" u="none">
                <a:solidFill>
                  <a:srgbClr val="002060"/>
                </a:solidFill>
                <a:latin typeface="Arial"/>
                <a:ea typeface="Arial"/>
                <a:cs typeface="Arial"/>
                <a:sym typeface="Arial"/>
              </a:rPr>
              <a:t>Wheel</a:t>
            </a:r>
            <a:endParaRPr/>
          </a:p>
        </p:txBody>
      </p:sp>
      <p:cxnSp>
        <p:nvCxnSpPr>
          <p:cNvPr id="586" name="Google Shape;586;p68"/>
          <p:cNvCxnSpPr/>
          <p:nvPr/>
        </p:nvCxnSpPr>
        <p:spPr>
          <a:xfrm flipH="1">
            <a:off x="5334000" y="6448425"/>
            <a:ext cx="1295400" cy="3175"/>
          </a:xfrm>
          <a:prstGeom prst="straightConnector1">
            <a:avLst/>
          </a:prstGeom>
          <a:noFill/>
          <a:ln w="25400" cap="flat" cmpd="sng">
            <a:solidFill>
              <a:schemeClr val="dk1"/>
            </a:solidFill>
            <a:prstDash val="solid"/>
            <a:miter lim="800000"/>
            <a:headEnd type="none" w="med" len="med"/>
            <a:tailEnd type="none" w="med" len="med"/>
          </a:ln>
        </p:spPr>
      </p:cxnSp>
      <p:sp>
        <p:nvSpPr>
          <p:cNvPr id="587" name="Google Shape;587;p68"/>
          <p:cNvSpPr txBox="1"/>
          <p:nvPr/>
        </p:nvSpPr>
        <p:spPr>
          <a:xfrm>
            <a:off x="5356225" y="6092825"/>
            <a:ext cx="12509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Relations</a:t>
            </a:r>
            <a:endParaRPr/>
          </a:p>
        </p:txBody>
      </p:sp>
      <p:sp>
        <p:nvSpPr>
          <p:cNvPr id="593" name="Google Shape;593;p69"/>
          <p:cNvSpPr txBox="1">
            <a:spLocks noGrp="1"/>
          </p:cNvSpPr>
          <p:nvPr>
            <p:ph type="body" idx="1"/>
          </p:nvPr>
        </p:nvSpPr>
        <p:spPr>
          <a:xfrm>
            <a:off x="457200" y="1722437"/>
            <a:ext cx="8229600" cy="452596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A manager is a type of employee.</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Manager uses a swipe card to enter company premises.</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He has many workers under him.</a:t>
            </a:r>
            <a:endParaRPr/>
          </a:p>
          <a:p>
            <a:pPr marL="457200" marR="0" lvl="0" indent="-457200" algn="just" rtl="0">
              <a:lnSpc>
                <a:spcPct val="100000"/>
              </a:lnSpc>
              <a:spcBef>
                <a:spcPts val="1800"/>
              </a:spcBef>
              <a:spcAft>
                <a:spcPts val="0"/>
              </a:spcAft>
              <a:buClr>
                <a:schemeClr val="dk1"/>
              </a:buClr>
              <a:buSzPts val="2400"/>
              <a:buFont typeface="Calibri"/>
              <a:buAutoNum type="arabicPeriod"/>
            </a:pPr>
            <a:r>
              <a:rPr lang="en-US" sz="2400" b="0" i="0" u="none">
                <a:solidFill>
                  <a:schemeClr val="dk1"/>
                </a:solidFill>
                <a:latin typeface="Calibri"/>
                <a:ea typeface="Calibri"/>
                <a:cs typeface="Calibri"/>
                <a:sym typeface="Calibri"/>
              </a:rPr>
              <a:t>Manager uses a car which contains an engine and four wheels.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8600" y="185737"/>
            <a:ext cx="86868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Essential Elements of a UML Class Diagram</a:t>
            </a:r>
            <a:endParaRPr/>
          </a:p>
        </p:txBody>
      </p:sp>
      <p:sp>
        <p:nvSpPr>
          <p:cNvPr id="129" name="Google Shape;129;p20"/>
          <p:cNvSpPr txBox="1">
            <a:spLocks noGrp="1"/>
          </p:cNvSpPr>
          <p:nvPr>
            <p:ph type="body" idx="1"/>
          </p:nvPr>
        </p:nvSpPr>
        <p:spPr>
          <a:xfrm>
            <a:off x="457200" y="11033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Class</a:t>
            </a:r>
            <a:endParaRPr/>
          </a:p>
          <a:p>
            <a:pPr marL="342900" marR="0" lvl="0" indent="-342900" algn="just" rtl="0">
              <a:lnSpc>
                <a:spcPct val="100000"/>
              </a:lnSpc>
              <a:spcBef>
                <a:spcPts val="12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Attributes</a:t>
            </a:r>
            <a:endParaRPr/>
          </a:p>
          <a:p>
            <a:pPr marL="342900" marR="0" lvl="0" indent="-342900" algn="just" rtl="0">
              <a:lnSpc>
                <a:spcPct val="100000"/>
              </a:lnSpc>
              <a:spcBef>
                <a:spcPts val="12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Operations</a:t>
            </a:r>
            <a:endParaRPr/>
          </a:p>
          <a:p>
            <a:pPr marL="342900" marR="0" lvl="0" indent="-342900" algn="just" rtl="0">
              <a:lnSpc>
                <a:spcPct val="100000"/>
              </a:lnSpc>
              <a:spcBef>
                <a:spcPts val="12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Relationships</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Associations</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Generalization</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Realization</a:t>
            </a:r>
            <a:endParaRPr/>
          </a:p>
          <a:p>
            <a:pPr marL="742950" marR="0" lvl="1" indent="-28575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Dependency</a:t>
            </a:r>
            <a:endParaRPr/>
          </a:p>
          <a:p>
            <a:pPr marL="342900" marR="0" lvl="0" indent="-342900" algn="just" rtl="0">
              <a:lnSpc>
                <a:spcPct val="100000"/>
              </a:lnSpc>
              <a:spcBef>
                <a:spcPts val="12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Constraint Rules and Notes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a:t>
            </a:r>
            <a:endParaRPr/>
          </a:p>
        </p:txBody>
      </p:sp>
      <p:sp>
        <p:nvSpPr>
          <p:cNvPr id="135" name="Google Shape;135;p21"/>
          <p:cNvSpPr txBox="1">
            <a:spLocks noGrp="1"/>
          </p:cNvSpPr>
          <p:nvPr>
            <p:ph type="body" idx="1"/>
          </p:nvPr>
        </p:nvSpPr>
        <p:spPr>
          <a:xfrm>
            <a:off x="457200" y="1447800"/>
            <a:ext cx="5410200" cy="4876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Describes a set of objects having similar:</a:t>
            </a:r>
            <a:endParaRPr/>
          </a:p>
          <a:p>
            <a:pPr marL="742950" marR="0" lvl="1" indent="-28575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Attributes (status)</a:t>
            </a:r>
            <a:endParaRPr/>
          </a:p>
          <a:p>
            <a:pPr marL="742950" marR="0" lvl="1" indent="-28575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Operations (behavior)</a:t>
            </a:r>
            <a:endParaRPr/>
          </a:p>
          <a:p>
            <a:pPr marL="742950" marR="0" lvl="1" indent="-28575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Relationships with other classes</a:t>
            </a:r>
            <a:endParaRPr/>
          </a:p>
          <a:p>
            <a:pPr marL="342900" marR="0" lvl="0" indent="-342900" algn="just" rtl="0">
              <a:lnSpc>
                <a:spcPct val="100000"/>
              </a:lnSpc>
              <a:spcBef>
                <a:spcPts val="12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Graphically, a class is rendered as a rectangle, usually including its name, attributes, and operations in separate, designated compartments.</a:t>
            </a:r>
            <a:endParaRPr sz="2400" b="0" i="0" u="none" strike="noStrike" cap="none">
              <a:solidFill>
                <a:schemeClr val="dk1"/>
              </a:solidFill>
              <a:latin typeface="Calibri"/>
              <a:ea typeface="Calibri"/>
              <a:cs typeface="Calibri"/>
              <a:sym typeface="Calibri"/>
            </a:endParaRPr>
          </a:p>
          <a:p>
            <a:pPr marL="342900" marR="0" lvl="0" indent="-190500" algn="l" rtl="0">
              <a:spcBef>
                <a:spcPts val="16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pic>
        <p:nvPicPr>
          <p:cNvPr id="136" name="Google Shape;136;p21"/>
          <p:cNvPicPr preferRelativeResize="0"/>
          <p:nvPr/>
        </p:nvPicPr>
        <p:blipFill rotWithShape="1">
          <a:blip r:embed="rId3">
            <a:alphaModFix/>
          </a:blip>
          <a:srcRect/>
          <a:stretch/>
        </p:blipFill>
        <p:spPr>
          <a:xfrm>
            <a:off x="6248400" y="2057400"/>
            <a:ext cx="2590800" cy="32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460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diagram : Class Symbol</a:t>
            </a:r>
            <a:endParaRPr/>
          </a:p>
        </p:txBody>
      </p:sp>
      <p:pic>
        <p:nvPicPr>
          <p:cNvPr id="142" name="Google Shape;142;p22"/>
          <p:cNvPicPr preferRelativeResize="0"/>
          <p:nvPr/>
        </p:nvPicPr>
        <p:blipFill rotWithShape="1">
          <a:blip r:embed="rId3">
            <a:alphaModFix/>
          </a:blip>
          <a:srcRect/>
          <a:stretch/>
        </p:blipFill>
        <p:spPr>
          <a:xfrm>
            <a:off x="685800" y="1981200"/>
            <a:ext cx="7880350" cy="33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Class: Attributes and State</a:t>
            </a:r>
            <a:endParaRPr/>
          </a:p>
        </p:txBody>
      </p:sp>
      <p:sp>
        <p:nvSpPr>
          <p:cNvPr id="148" name="Google Shape;148;p23"/>
          <p:cNvSpPr txBox="1">
            <a:spLocks noGrp="1"/>
          </p:cNvSpPr>
          <p:nvPr>
            <p:ph type="body" idx="1"/>
          </p:nvPr>
        </p:nvSpPr>
        <p:spPr>
          <a:xfrm>
            <a:off x="457200" y="12414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Attributes are</a:t>
            </a:r>
            <a:r>
              <a:rPr lang="en-US" sz="3200" b="0" i="0" u="none">
                <a:solidFill>
                  <a:schemeClr val="dk1"/>
                </a:solidFill>
                <a:latin typeface="Calibri"/>
                <a:ea typeface="Calibri"/>
                <a:cs typeface="Calibri"/>
                <a:sym typeface="Calibri"/>
              </a:rPr>
              <a:t>:</a:t>
            </a:r>
            <a:endParaRPr/>
          </a:p>
          <a:p>
            <a:pPr marL="742950" marR="0" lvl="1" indent="-28575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Essential to the business description of a class</a:t>
            </a:r>
            <a:endParaRPr/>
          </a:p>
          <a:p>
            <a:pPr marL="742950" marR="0" lvl="1" indent="-28575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Each object has its own </a:t>
            </a:r>
            <a:r>
              <a:rPr lang="en-US" sz="2800" b="0" i="1" u="none" strike="noStrike" cap="none">
                <a:solidFill>
                  <a:schemeClr val="dk1"/>
                </a:solidFill>
                <a:latin typeface="Calibri"/>
                <a:ea typeface="Calibri"/>
                <a:cs typeface="Calibri"/>
                <a:sym typeface="Calibri"/>
              </a:rPr>
              <a:t>value </a:t>
            </a:r>
            <a:r>
              <a:rPr lang="en-US" sz="2800" b="0" i="0" u="none" strike="noStrike" cap="none">
                <a:solidFill>
                  <a:schemeClr val="dk1"/>
                </a:solidFill>
                <a:latin typeface="Calibri"/>
                <a:ea typeface="Calibri"/>
                <a:cs typeface="Calibri"/>
                <a:sym typeface="Calibri"/>
              </a:rPr>
              <a:t>for each attribute in its class</a:t>
            </a:r>
            <a:endParaRPr/>
          </a:p>
          <a:p>
            <a:pPr marL="742950" marR="0" lvl="1" indent="-28575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attribute values determine the </a:t>
            </a:r>
            <a:r>
              <a:rPr lang="en-US" sz="2800" b="0" i="1" u="none" strike="noStrike" cap="none">
                <a:solidFill>
                  <a:schemeClr val="dk1"/>
                </a:solidFill>
                <a:latin typeface="Calibri"/>
                <a:ea typeface="Calibri"/>
                <a:cs typeface="Calibri"/>
                <a:sym typeface="Calibri"/>
              </a:rPr>
              <a:t>state </a:t>
            </a:r>
            <a:r>
              <a:rPr lang="en-US" sz="2800" b="0" i="0" u="none" strike="noStrike" cap="none">
                <a:solidFill>
                  <a:schemeClr val="dk1"/>
                </a:solidFill>
                <a:latin typeface="Calibri"/>
                <a:ea typeface="Calibri"/>
                <a:cs typeface="Calibri"/>
                <a:sym typeface="Calibri"/>
              </a:rPr>
              <a:t>of the object</a:t>
            </a:r>
            <a:endParaRPr/>
          </a:p>
        </p:txBody>
      </p:sp>
      <p:pic>
        <p:nvPicPr>
          <p:cNvPr id="149" name="Google Shape;149;p23"/>
          <p:cNvPicPr preferRelativeResize="0"/>
          <p:nvPr/>
        </p:nvPicPr>
        <p:blipFill rotWithShape="1">
          <a:blip r:embed="rId3">
            <a:alphaModFix/>
          </a:blip>
          <a:srcRect/>
          <a:stretch/>
        </p:blipFill>
        <p:spPr>
          <a:xfrm>
            <a:off x="3146425" y="3760787"/>
            <a:ext cx="4876800" cy="27416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2141</Words>
  <Application>Microsoft Macintosh PowerPoint</Application>
  <PresentationFormat>On-screen Show (4:3)</PresentationFormat>
  <Paragraphs>363</Paragraphs>
  <Slides>55</Slides>
  <Notes>55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Courier New</vt:lpstr>
      <vt:lpstr>Noto Sans Symbols</vt:lpstr>
      <vt:lpstr>Times New Roman</vt:lpstr>
      <vt:lpstr>Office Theme</vt:lpstr>
      <vt:lpstr>1_Office Theme</vt:lpstr>
      <vt:lpstr>OOAD (CSE 314)</vt:lpstr>
      <vt:lpstr>Class Diagram</vt:lpstr>
      <vt:lpstr>Class Diagram</vt:lpstr>
      <vt:lpstr>What is a Class Diagram?</vt:lpstr>
      <vt:lpstr>Why do we need class diagrams?</vt:lpstr>
      <vt:lpstr>Essential Elements of a UML Class Diagram</vt:lpstr>
      <vt:lpstr>Class</vt:lpstr>
      <vt:lpstr>Class diagram : Class Symbol</vt:lpstr>
      <vt:lpstr>Class: Attributes and State</vt:lpstr>
      <vt:lpstr>Class: Operations</vt:lpstr>
      <vt:lpstr>Class Attributes and Operations</vt:lpstr>
      <vt:lpstr>Visibility and Access for attributes and operations of a class</vt:lpstr>
      <vt:lpstr>Class</vt:lpstr>
      <vt:lpstr>Class Attributes and Operations</vt:lpstr>
      <vt:lpstr>Class Attributes and Operations</vt:lpstr>
      <vt:lpstr>Relationships between classes</vt:lpstr>
      <vt:lpstr>Association</vt:lpstr>
      <vt:lpstr>Association Relationships</vt:lpstr>
      <vt:lpstr>Association Relationships</vt:lpstr>
      <vt:lpstr>Association Relationships</vt:lpstr>
      <vt:lpstr>Association Relationships</vt:lpstr>
      <vt:lpstr>Association Relationships</vt:lpstr>
      <vt:lpstr>Association Relationships</vt:lpstr>
      <vt:lpstr>Associations</vt:lpstr>
      <vt:lpstr>Class diagram: Associations</vt:lpstr>
      <vt:lpstr>Class relationship: Associations (cont.)</vt:lpstr>
      <vt:lpstr>Class Diagram: Cardinality</vt:lpstr>
      <vt:lpstr>Class Diagram: Association cardinality</vt:lpstr>
      <vt:lpstr>Class Diagrams: Constraints</vt:lpstr>
      <vt:lpstr>Generalization Relationship</vt:lpstr>
      <vt:lpstr>Generalization</vt:lpstr>
      <vt:lpstr>Generalization Relationships</vt:lpstr>
      <vt:lpstr>Class relationships: Generalization</vt:lpstr>
      <vt:lpstr>Class diagram: Generalization</vt:lpstr>
      <vt:lpstr>Aggregation</vt:lpstr>
      <vt:lpstr>Class diagram : Aggregation</vt:lpstr>
      <vt:lpstr>Aggregation example</vt:lpstr>
      <vt:lpstr>Aggregation</vt:lpstr>
      <vt:lpstr>Aggregation</vt:lpstr>
      <vt:lpstr>Composition</vt:lpstr>
      <vt:lpstr>Composition</vt:lpstr>
      <vt:lpstr>Composition</vt:lpstr>
      <vt:lpstr>Composition Example</vt:lpstr>
      <vt:lpstr>Composition Example</vt:lpstr>
      <vt:lpstr>Composition</vt:lpstr>
      <vt:lpstr>Difference between aggregation and composition</vt:lpstr>
      <vt:lpstr>Building a class diagram</vt:lpstr>
      <vt:lpstr>Noun / Verb approach</vt:lpstr>
      <vt:lpstr>Noun / Verb approach</vt:lpstr>
      <vt:lpstr>Example of Relations</vt:lpstr>
      <vt:lpstr>Example of Relations</vt:lpstr>
      <vt:lpstr>Example of Relations</vt:lpstr>
      <vt:lpstr>Example of Relations</vt:lpstr>
      <vt:lpstr>Example of Relations</vt:lpstr>
      <vt:lpstr>Example of Relations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(CSE 314)</dc:title>
  <dc:creator>CSEJU</dc:creator>
  <cp:lastModifiedBy>shakibrybmn@gmail.com</cp:lastModifiedBy>
  <cp:revision>2</cp:revision>
  <dcterms:modified xsi:type="dcterms:W3CDTF">2024-09-15T04:11:05Z</dcterms:modified>
</cp:coreProperties>
</file>