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605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30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33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00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5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05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45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Stem:  a long, thin supportive or main section of something.</a:t>
            </a:r>
            <a:endParaRPr/>
          </a:p>
        </p:txBody>
      </p:sp>
      <p:sp>
        <p:nvSpPr>
          <p:cNvPr id="176" name="Google Shape;176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647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white rectangles on a lifeline are called activations and indicate that an object is responding to a message. It starts when the message is received and ends when the object is done handling the message.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a messages are used to represent method calls, each activation corresponds to the period during which an activation record for its call is present on the call stack.</a:t>
            </a:r>
            <a:endParaRPr/>
          </a:p>
        </p:txBody>
      </p:sp>
      <p:sp>
        <p:nvSpPr>
          <p:cNvPr id="190" name="Google Shape;19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35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white rectangles on a lifeline are called activations and indicate that an object is responding to a message. It starts when the message is received and ends when the object is done handling the message.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a messages are used to represent method calls, each activation corresponds to the period during which an activation record for its call is present on the call stack.</a:t>
            </a:r>
            <a:endParaRPr/>
          </a:p>
        </p:txBody>
      </p:sp>
      <p:sp>
        <p:nvSpPr>
          <p:cNvPr id="198" name="Google Shape;19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064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67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the name </a:t>
            </a:r>
            <a:r>
              <a:rPr lang="en-US" i="1"/>
              <a:t>Interaction</a:t>
            </a:r>
            <a:r>
              <a:rPr lang="en-US"/>
              <a:t> it is clear that the diagram is used to describe some type of interactions among the different elements in the model. So this interaction is a part of dynamic behaviour of the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482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68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263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6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340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39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08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517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675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758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07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the name </a:t>
            </a:r>
            <a:r>
              <a:rPr lang="en-US" i="1"/>
              <a:t>Interaction</a:t>
            </a:r>
            <a:r>
              <a:rPr lang="en-US"/>
              <a:t> it is clear that the diagram is used to describe some type of interactions among the different elements in the model. So this interaction is a part of dynamic behaviour of the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015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281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09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696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62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28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099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970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299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73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97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the name </a:t>
            </a:r>
            <a:r>
              <a:rPr lang="en-US" i="1"/>
              <a:t>Interaction</a:t>
            </a:r>
            <a:r>
              <a:rPr lang="en-US"/>
              <a:t> it is clear that the diagram is used to describe some type of interactions among the different elements in the model. So this interaction is a part of dynamic behaviour of the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651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343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698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32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416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148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148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22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609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5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64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79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49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58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14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uml-cor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ar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feline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751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 i="0" u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OOAD</a:t>
            </a:r>
            <a:br>
              <a:rPr lang="en-US" sz="8000" b="1" i="0" u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(CSE </a:t>
            </a:r>
            <a:r>
              <a:rPr lang="en-US" sz="60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314)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</a:pPr>
            <a:endParaRPr sz="2300" b="1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Clr>
                <a:srgbClr val="00B050"/>
              </a:buClr>
              <a:buSzPts val="5200"/>
              <a:buNone/>
            </a:pPr>
            <a:r>
              <a:rPr lang="en-US" sz="5200" b="1" i="0" u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52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Interaction Diagram)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as well as classes can be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targets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sequence diagram, which means that messages can be sent to them.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1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displayed as a rectangle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some text in it. Below the target, its lifeline extends for as long as the target exists. The lifeline is displayed as a vertical dashed line.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457200" y="1312862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notation for an object is</a:t>
            </a:r>
            <a:endParaRPr/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'name' is the name of the object in the context of the diagram and 'Type' indicates the type of which the object is an instance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26670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name and type are optional, but at least one of them should be present.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828800"/>
            <a:ext cx="33528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(Examples)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8305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MultiObject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want to show how a client interacts with the elements of a collection, we can use a multiobject. Its basic notation is: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165475"/>
            <a:ext cx="6324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Lifelines in UML diagrams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39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UML diagrams, such as sequence or communication diagrams, </a:t>
            </a: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lifelines represent the objects that participate in an interaction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Lifeline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2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named element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represents an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participant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interaction.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in a banking scenario, lifelines can represent objects such as a bank system or customer.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instance in an interaction is represented by a lifeline.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Lifelines in Sequence diagrams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495800" cy="49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Lifeline in a sequence diagram is displayed with its name and type in a rectangle, which is called the head. The head is located on top of a vertical dashed line, called the stem, which represents the timeline for the instance of the object.</a:t>
            </a:r>
            <a:endParaRPr/>
          </a:p>
          <a:p>
            <a:pPr marL="342900" marR="0" lvl="0" indent="-165100" algn="l" rtl="0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50" y="1497012"/>
            <a:ext cx="3524250" cy="483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04800" y="1254125"/>
            <a:ext cx="8610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(or signals) on a sequence diagram are specified using an arrow from the participant (message caller) that wants to pass the message to the participant (message receiver) that is to receive the message.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Message (or stimulus) is represented as an arrow going from the sender to the top of the focus of control (i.e., execution occurrence) of the message on the receiver's lifeline.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the arrow, the name and parameters of the message are shown.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04800" y="1136650"/>
            <a:ext cx="8610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synchronous message is used when the sender waits until the receiver has finished processing the message, only then does the caller continue.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closed and filled arrowhead signifies that the message is sent synchronously.</a:t>
            </a:r>
            <a:endParaRPr/>
          </a:p>
          <a:p>
            <a:pPr marL="342900" marR="0" lvl="0" indent="-1651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716337"/>
            <a:ext cx="7543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04800" y="1062037"/>
            <a:ext cx="8610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show that the receiver has finished processing the message and returns control to the sender, draw a dashed arrow from receiver to sender. Optionally, a value that the receiver returns to the sender can be placed near the return arrow.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your diagrams to be easy to read, only show the return arrow if a value is returned. Otherwise, hide it.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125" y="2667000"/>
            <a:ext cx="5486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457200" y="98425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43000"/>
            <a:ext cx="6934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Diagram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name </a:t>
            </a:r>
            <a:r>
              <a:rPr lang="en-US" sz="32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clear that the diagram is used to describe </a:t>
            </a: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some type of interactions among the different elements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model.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diagrams are models that describe how a </a:t>
            </a: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of objects interact / collaborate in some behavior - typically a single use-case.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messages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457200" y="1322387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 asynchronous message, the sender does not wait for the receiver to finish processing the message, it continues immediately.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sent to a receiver in another process or calls that start a new thread are examples of asynchronous messages.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messages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457200" y="1322387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open arrowhead is used to indicate that a message is sent asynchronously.</a:t>
            </a:r>
            <a:endParaRPr/>
          </a:p>
          <a:p>
            <a:pPr marL="342900" marR="0" lvl="0" indent="-1397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14600"/>
            <a:ext cx="7391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messages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75" y="1905000"/>
            <a:ext cx="6705600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4"/>
          <p:cNvCxnSpPr/>
          <p:nvPr/>
        </p:nvCxnSpPr>
        <p:spPr>
          <a:xfrm>
            <a:off x="976312" y="5105400"/>
            <a:ext cx="2057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29" name="Google Shape;229;p34"/>
          <p:cNvSpPr txBox="1"/>
          <p:nvPr/>
        </p:nvSpPr>
        <p:spPr>
          <a:xfrm>
            <a:off x="1344612" y="4724400"/>
            <a:ext cx="13255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Drink Order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425" y="3043237"/>
            <a:ext cx="11906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4312" y="4567237"/>
            <a:ext cx="365125" cy="177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4"/>
          <p:cNvCxnSpPr/>
          <p:nvPr/>
        </p:nvCxnSpPr>
        <p:spPr>
          <a:xfrm>
            <a:off x="3154362" y="5105400"/>
            <a:ext cx="472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33" name="Google Shape;233;p34"/>
          <p:cNvSpPr txBox="1"/>
          <p:nvPr/>
        </p:nvSpPr>
        <p:spPr>
          <a:xfrm>
            <a:off x="3732212" y="5114925"/>
            <a:ext cx="2159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 new customer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Instantaneous message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57200" y="13350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are often considered to be instantaneous, i.e. the time it takes to arrive at the receiver is negligible.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messages are drawn as a horizontal arrow.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259137"/>
            <a:ext cx="6324600" cy="32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Non-instantaneous message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 message takes a considerable amount of time to reach the receiver.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 message across a network.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 non-instantaneous message is drawn as a slanted arrow.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3384550"/>
            <a:ext cx="5410200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Non-instantaneous message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305050"/>
            <a:ext cx="6553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57200" y="1106487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can include a guard, which signifies that the message is only sent if a certain condition is met.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guard is simply that condition between brackets.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Guards are used throughout UML diagrams to control flow.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505200"/>
            <a:ext cx="68580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Guards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60500"/>
            <a:ext cx="8610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fragments (alternatives, options, and loops)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show that several messages are conditionally sent under the same guard, you'll have to use an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'opt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combined fragment.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combined fragment is shown as a large rectangle with an 'opt' operator plus a guard, and contains all the conditional messages under that guard.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fragments (options)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8305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Diagram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592262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capture dynamic behaviour of a system.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the message flow in the system.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structural organization of the objects.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interaction among objects.</a:t>
            </a:r>
            <a:endParaRPr/>
          </a:p>
          <a:p>
            <a:pPr marL="342900" marR="0" lvl="0" indent="-1397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533400"/>
            <a:ext cx="80772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show several alternative interactions, use an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'alt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combined fragment.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combined fragment contains an operand for each alternative. Each alternative has a guard and contains the interaction that occurs when the condition for that guard is met.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09600"/>
            <a:ext cx="84582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25" y="762000"/>
            <a:ext cx="73945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14400"/>
            <a:ext cx="77724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300" y="103187"/>
            <a:ext cx="8153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interaction</a:t>
            </a:r>
            <a:endParaRPr/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457200" y="1160462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message is prefixed with an asterisk (the '*'-symbol), it means that the message is sent repeatedly. A guard indicates the condition that determines whether or not the message should be sent (again). As long as the condition holds, the message is repeated.</a:t>
            </a:r>
            <a:endParaRPr/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886200"/>
            <a:ext cx="7391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interaction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457200" y="13192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show that multiple messages are sent in the same iteration, a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'loop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combined fragment can be used. The operator of the combined fragment is 'loop' and the guard represents the condition to control the repetition.</a:t>
            </a: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505200"/>
            <a:ext cx="7848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06387"/>
            <a:ext cx="8435975" cy="624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Destroy message</a:t>
            </a:r>
            <a:endParaRPr/>
          </a:p>
        </p:txBody>
      </p:sp>
      <p:sp>
        <p:nvSpPr>
          <p:cNvPr id="331" name="Google Shape;331;p50"/>
          <p:cNvSpPr txBox="1">
            <a:spLocks noGrp="1"/>
          </p:cNvSpPr>
          <p:nvPr>
            <p:ph type="body" idx="1"/>
          </p:nvPr>
        </p:nvSpPr>
        <p:spPr>
          <a:xfrm>
            <a:off x="457200" y="13843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create message represents the creation of an instance in an interaction. The target lifeline begins at the point of the create message.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destroy message represents the destruction of an instance in an interaction. The target lifeline ends at the point of the destroy message, and is </a:t>
            </a: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04800"/>
            <a:ext cx="73152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of Interaction Diagram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592262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interactive behaviour is represented in UML by two diagrams known as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–"/>
            </a:pPr>
            <a:r>
              <a:rPr lang="en-US" sz="3600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Collaboration diagram</a:t>
            </a: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title"/>
          </p:nvPr>
        </p:nvSpPr>
        <p:spPr>
          <a:xfrm>
            <a:off x="457200" y="23018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 for issuing book</a:t>
            </a:r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838200"/>
            <a:ext cx="85344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>
            <a:spLocks noGrp="1"/>
          </p:cNvSpPr>
          <p:nvPr>
            <p:ph type="title"/>
          </p:nvPr>
        </p:nvSpPr>
        <p:spPr>
          <a:xfrm>
            <a:off x="457200" y="23018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 for returning book</a:t>
            </a:r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838200"/>
            <a:ext cx="84582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/>
          </a:p>
        </p:txBody>
      </p:sp>
      <p:sp>
        <p:nvSpPr>
          <p:cNvPr id="356" name="Google Shape;356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communication diagram, is an interaction diagram that shows similar information to sequence diagrams but its primary focus is on object relationships.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Formerly known as collaboration diagram.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interactions between objects and/or </a:t>
            </a:r>
            <a:r>
              <a:rPr lang="en-US" sz="32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parts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interactions between objects and/or parts (represented as </a:t>
            </a:r>
            <a:r>
              <a:rPr lang="en-US" sz="32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lifelines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using sequenced messages in a </a:t>
            </a: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free-form arrangement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collaborations between objects or roles that deliver the functionalities of use cases and operations.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interactions that show the passed messages between objects and roles within the collaboration.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the identification of objects (hence classes) that participate in use cases.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9862"/>
            <a:ext cx="7848600" cy="356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3810000"/>
            <a:ext cx="716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>
            <a:spLocks noGrp="1"/>
          </p:cNvSpPr>
          <p:nvPr>
            <p:ph type="title"/>
          </p:nvPr>
        </p:nvSpPr>
        <p:spPr>
          <a:xfrm>
            <a:off x="457200" y="2460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/>
          </a:p>
        </p:txBody>
      </p:sp>
      <p:pic>
        <p:nvPicPr>
          <p:cNvPr id="374" name="Google Shape;37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693862"/>
            <a:ext cx="8458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>
            <a:spLocks noGrp="1"/>
          </p:cNvSpPr>
          <p:nvPr>
            <p:ph type="title"/>
          </p:nvPr>
        </p:nvSpPr>
        <p:spPr>
          <a:xfrm>
            <a:off x="457200" y="2460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/>
          </a:p>
        </p:txBody>
      </p:sp>
      <p:pic>
        <p:nvPicPr>
          <p:cNvPr id="380" name="Google Shape;38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153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to Use?</a:t>
            </a:r>
            <a:endParaRPr/>
          </a:p>
        </p:txBody>
      </p:sp>
      <p:sp>
        <p:nvSpPr>
          <p:cNvPr id="386" name="Google Shape;386;p59"/>
          <p:cNvSpPr txBox="1">
            <a:spLocks noGrp="1"/>
          </p:cNvSpPr>
          <p:nvPr>
            <p:ph type="body" idx="1"/>
          </p:nvPr>
        </p:nvSpPr>
        <p:spPr>
          <a:xfrm>
            <a:off x="304800" y="127635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sequence diagram when </a:t>
            </a: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only the sequence of events needs to be shown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collaboration among the objects are priority.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communication diagram </a:t>
            </a: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the objects and their links facilitate understanding the interactions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(you don’t have to put all objects at the top and make the lines all vertical or horizontal).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diagrams emphasize the time ordering of messages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whereas communication diagrams depict more of an organizational structure and are more space efficient.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to Use?</a:t>
            </a:r>
            <a:endParaRPr/>
          </a:p>
        </p:txBody>
      </p:sp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304800" y="1482725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it is possible to derive the sequencing of messages in the communication diagram from the numbering scheme, it isn’t immediately visible.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communication diagram does show quite clearly though, is </a:t>
            </a: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full set of messages passed between adjacent objects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Communication diagrams offer a better view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scenario than a Sequence diagram </a:t>
            </a:r>
            <a:r>
              <a:rPr lang="en-US" sz="28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the modeler is trying to understand all of the effects on a given 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the interaction diagram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interaction diagrams are to capture the dynamic aspect of a system.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aspect can be defined as </a:t>
            </a: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snap shot of the running system at a particular moment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following things are to identified clearly before drawing the interaction diagram:</a:t>
            </a:r>
            <a:endParaRPr/>
          </a:p>
          <a:p>
            <a:pPr marL="342900" marR="0" lvl="0" indent="-26670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taking part in the interaction.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among the objects.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 in which the messages are flowing.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organization.</a:t>
            </a:r>
            <a:endParaRPr/>
          </a:p>
          <a:p>
            <a:pPr marL="342900" marR="0" lvl="0" indent="-19050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3820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flow of messages, events, actions between objects 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important characteristic of a sequence diagram is that </a:t>
            </a: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passes from top to bottom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model important runtime interactions between the parts that make up the system.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to document and understand the logical flow of the system .</a:t>
            </a:r>
            <a:endParaRPr/>
          </a:p>
          <a:p>
            <a:pPr marL="342900" marR="0" lvl="0" indent="-1397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88925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 Key Parts 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577975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participant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or entity that acts in the diagram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communication between participant objects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axes 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sequence diagram: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horizontal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object/participant is acting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vertical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(down -&gt; forward in time) </a:t>
            </a:r>
            <a:endParaRPr/>
          </a:p>
          <a:p>
            <a:pPr marL="342900" marR="0" lvl="0" indent="-1524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 Dimensions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312862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Time.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vertical axis represents time proceedings (or progressing) down the page. Note that </a:t>
            </a:r>
            <a:r>
              <a:rPr lang="en-US" sz="28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in a sequence diagram is all a about ordering, not duration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vertical space in an interaction diagram is not relevant for the duration of the interaction.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Objects.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horizontal axis shows the elements that are involved in the interaction. Conventionally, </a:t>
            </a:r>
            <a:r>
              <a:rPr lang="en-US" sz="28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objects involved in the operation are listed from left to right according to when they take part in the message sequence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However, the elements on the horizontal axis may appear in any order.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 (make a phone call)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47800"/>
            <a:ext cx="79248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Microsoft Office PowerPoint</Application>
  <PresentationFormat>On-screen Show (4:3)</PresentationFormat>
  <Paragraphs>150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OOAD (CSE 314)</vt:lpstr>
      <vt:lpstr>Interaction Diagram</vt:lpstr>
      <vt:lpstr>Interaction Diagram</vt:lpstr>
      <vt:lpstr>Forms of Interaction Diagram</vt:lpstr>
      <vt:lpstr>Drawing the interaction diagram</vt:lpstr>
      <vt:lpstr>Sequence Diagram</vt:lpstr>
      <vt:lpstr>Sequence Diagram Key Parts </vt:lpstr>
      <vt:lpstr>Sequence Diagrams Dimensions</vt:lpstr>
      <vt:lpstr>Sequence Diagram (make a phone call) </vt:lpstr>
      <vt:lpstr>Object</vt:lpstr>
      <vt:lpstr>Object</vt:lpstr>
      <vt:lpstr>Object (Examples)</vt:lpstr>
      <vt:lpstr>MultiObject</vt:lpstr>
      <vt:lpstr>Lifelines in UML diagrams</vt:lpstr>
      <vt:lpstr>Lifelines in Sequence diagrams</vt:lpstr>
      <vt:lpstr>Messages</vt:lpstr>
      <vt:lpstr>Synchronous message</vt:lpstr>
      <vt:lpstr>Synchronous message</vt:lpstr>
      <vt:lpstr>Synchronous message</vt:lpstr>
      <vt:lpstr>Asynchronous messages</vt:lpstr>
      <vt:lpstr>Asynchronous messages</vt:lpstr>
      <vt:lpstr>Asynchronous messages</vt:lpstr>
      <vt:lpstr>Instantaneous message</vt:lpstr>
      <vt:lpstr>Non-instantaneous message</vt:lpstr>
      <vt:lpstr>Non-instantaneous message</vt:lpstr>
      <vt:lpstr>Guards</vt:lpstr>
      <vt:lpstr>Guards</vt:lpstr>
      <vt:lpstr>Combined fragments (alternatives, options, and loops)</vt:lpstr>
      <vt:lpstr>Combined fragments (options)</vt:lpstr>
      <vt:lpstr>PowerPoint Presentation</vt:lpstr>
      <vt:lpstr>alt</vt:lpstr>
      <vt:lpstr>PowerPoint Presentation</vt:lpstr>
      <vt:lpstr>PowerPoint Presentation</vt:lpstr>
      <vt:lpstr>PowerPoint Presentation</vt:lpstr>
      <vt:lpstr>Repeated interaction</vt:lpstr>
      <vt:lpstr>Repeated interaction</vt:lpstr>
      <vt:lpstr>PowerPoint Presentation</vt:lpstr>
      <vt:lpstr>Create and Destroy message</vt:lpstr>
      <vt:lpstr>PowerPoint Presentation</vt:lpstr>
      <vt:lpstr>Sequence diagram for issuing book</vt:lpstr>
      <vt:lpstr>Sequence diagram for returning book</vt:lpstr>
      <vt:lpstr>Communication diagram</vt:lpstr>
      <vt:lpstr>Communication diagram</vt:lpstr>
      <vt:lpstr>PowerPoint Presentation</vt:lpstr>
      <vt:lpstr>Communication diagram</vt:lpstr>
      <vt:lpstr>Communication diagram</vt:lpstr>
      <vt:lpstr>Which to Use?</vt:lpstr>
      <vt:lpstr>Which to Use?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(CSE 314)</dc:title>
  <dc:creator>CSEJU</dc:creator>
  <cp:lastModifiedBy>CSEJU</cp:lastModifiedBy>
  <cp:revision>2</cp:revision>
  <dcterms:modified xsi:type="dcterms:W3CDTF">2023-08-03T03:32:38Z</dcterms:modified>
</cp:coreProperties>
</file>