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j15OCLKfhAw+KGkiagq6Ws04yh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lang="en-US"/>
              <a:t>The door can be in one of three states: "Opened", "Closed" or "Locked". It can respond to the events Open, Close, Lock and Unlock. Notice that not all events are valid in all states; for example, if a door is opened, you cannot lock it until you close it. Also notice that a state transition can have a guard condition attached: if the door is Opened, it can only respond to the Close event if the condition </a:t>
            </a:r>
            <a:endParaRPr/>
          </a:p>
          <a:p>
            <a:pPr indent="0" lvl="0" marL="0" rtl="0" algn="just">
              <a:spcBef>
                <a:spcPts val="0"/>
              </a:spcBef>
              <a:spcAft>
                <a:spcPts val="0"/>
              </a:spcAft>
              <a:buSzPts val="1800"/>
              <a:buNone/>
            </a:pPr>
            <a:r>
              <a:rPr lang="en-US"/>
              <a:t>doorWay-&gt;isEmpty is fulfilled. The syntax and conventions used in state machine diagrams will be discussed in full in the following sections.</a:t>
            </a:r>
            <a:endParaRPr/>
          </a:p>
          <a:p>
            <a:pPr indent="0" lvl="0" marL="0" rtl="0" algn="just">
              <a:spcBef>
                <a:spcPts val="0"/>
              </a:spcBef>
              <a:spcAft>
                <a:spcPts val="0"/>
              </a:spcAft>
              <a:buSzPts val="1800"/>
              <a:buNone/>
            </a:pPr>
            <a:r>
              <a:t/>
            </a:r>
            <a:endParaRPr/>
          </a:p>
          <a:p>
            <a:pPr indent="0" lvl="0" marL="0" rtl="0" algn="l">
              <a:spcBef>
                <a:spcPts val="0"/>
              </a:spcBef>
              <a:spcAft>
                <a:spcPts val="0"/>
              </a:spcAft>
              <a:buNone/>
            </a:pPr>
            <a:r>
              <a:t/>
            </a:r>
            <a:endParaRPr/>
          </a:p>
        </p:txBody>
      </p:sp>
      <p:sp>
        <p:nvSpPr>
          <p:cNvPr id="92" name="Google Shape;92;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2" name="Google Shape;72;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3" name="Google Shape;73;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4" name="Google Shape;74;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5" name="Google Shape;7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 name="Google Shape;24;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5" name="Google Shape;2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2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28"/>
          <p:cNvSpPr/>
          <p:nvPr>
            <p:ph idx="2" type="pic"/>
          </p:nvPr>
        </p:nvSpPr>
        <p:spPr>
          <a:xfrm>
            <a:off x="1792288" y="612775"/>
            <a:ext cx="5486400" cy="4114800"/>
          </a:xfrm>
          <a:prstGeom prst="rect">
            <a:avLst/>
          </a:prstGeom>
          <a:noFill/>
          <a:ln>
            <a:noFill/>
          </a:ln>
        </p:spPr>
      </p:sp>
      <p:sp>
        <p:nvSpPr>
          <p:cNvPr id="53" name="Google Shape;53;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UML 2 State Machine Diagrams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Super state</a:t>
            </a:r>
            <a:endParaRPr/>
          </a:p>
        </p:txBody>
      </p:sp>
      <p:sp>
        <p:nvSpPr>
          <p:cNvPr id="152" name="Google Shape;152;p11"/>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super-state is used </a:t>
            </a:r>
            <a:r>
              <a:rPr b="0" i="0" lang="en-US" sz="3200" u="none">
                <a:solidFill>
                  <a:schemeClr val="dk2"/>
                </a:solidFill>
                <a:latin typeface="Calibri"/>
                <a:ea typeface="Calibri"/>
                <a:cs typeface="Calibri"/>
                <a:sym typeface="Calibri"/>
              </a:rPr>
              <a:t>when many transitions lead to the a certain state</a:t>
            </a:r>
            <a:r>
              <a:rPr b="0" i="0" lang="en-US" sz="3200" u="none">
                <a:solidFill>
                  <a:schemeClr val="dk1"/>
                </a:solidFill>
                <a:latin typeface="Calibri"/>
                <a:ea typeface="Calibri"/>
                <a:cs typeface="Calibri"/>
                <a:sym typeface="Calibri"/>
              </a:rPr>
              <a:t>.  Instead of showing all of the transitions from each state to the redundant state a super-state can be used to show that all of the states inside of the super-state can transition to the redundant state.  </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helps make the state diagram easier to read.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Super state</a:t>
            </a:r>
            <a:endParaRPr/>
          </a:p>
        </p:txBody>
      </p:sp>
      <p:sp>
        <p:nvSpPr>
          <p:cNvPr id="158" name="Google Shape;158;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59" name="Google Shape;159;p12"/>
          <p:cNvPicPr preferRelativeResize="0"/>
          <p:nvPr/>
        </p:nvPicPr>
        <p:blipFill rotWithShape="1">
          <a:blip r:embed="rId3">
            <a:alphaModFix/>
          </a:blip>
          <a:srcRect b="0" l="0" r="0" t="0"/>
          <a:stretch/>
        </p:blipFill>
        <p:spPr>
          <a:xfrm>
            <a:off x="914400" y="1674812"/>
            <a:ext cx="7548562" cy="4344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idx="1" type="body"/>
          </p:nvPr>
        </p:nvSpPr>
        <p:spPr>
          <a:xfrm>
            <a:off x="457200" y="10668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Char char="•"/>
            </a:pPr>
            <a:r>
              <a:rPr b="1" i="1" lang="en-US" sz="2200" u="none">
                <a:solidFill>
                  <a:schemeClr val="dk1"/>
                </a:solidFill>
                <a:latin typeface="Calibri"/>
                <a:ea typeface="Calibri"/>
                <a:cs typeface="Calibri"/>
                <a:sym typeface="Calibri"/>
              </a:rPr>
              <a:t>Entry Point</a:t>
            </a:r>
            <a:r>
              <a:rPr b="0" i="0" lang="en-US" sz="2200" u="none">
                <a:solidFill>
                  <a:schemeClr val="dk1"/>
                </a:solidFill>
                <a:latin typeface="Calibri"/>
                <a:ea typeface="Calibri"/>
                <a:cs typeface="Calibri"/>
                <a:sym typeface="Calibri"/>
              </a:rPr>
              <a:t> - Sometimes you won’t want to enter a sub-machine at the normal initial state. For example, in the following sub-machine it would be normal to begin in the "Initializing" state, but if for some reason it wasn’t necessary to perform the initialization, it would be possible to begin in the "Ready" state by transitioning to the named entry point.</a:t>
            </a:r>
            <a:endParaRPr/>
          </a:p>
        </p:txBody>
      </p:sp>
      <p:sp>
        <p:nvSpPr>
          <p:cNvPr id="165" name="Google Shape;165;p13"/>
          <p:cNvSpPr txBox="1"/>
          <p:nvPr>
            <p:ph type="title"/>
          </p:nvPr>
        </p:nvSpPr>
        <p:spPr>
          <a:xfrm>
            <a:off x="457200" y="3508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br>
              <a:rPr b="1" i="0" lang="en-US" sz="3600" u="none">
                <a:solidFill>
                  <a:schemeClr val="dk1"/>
                </a:solidFill>
                <a:latin typeface="Calibri"/>
                <a:ea typeface="Calibri"/>
                <a:cs typeface="Calibri"/>
                <a:sym typeface="Calibri"/>
              </a:rPr>
            </a:br>
            <a:r>
              <a:rPr b="1" i="0" lang="en-US" sz="3600" u="none">
                <a:solidFill>
                  <a:schemeClr val="dk1"/>
                </a:solidFill>
                <a:latin typeface="Calibri"/>
                <a:ea typeface="Calibri"/>
                <a:cs typeface="Calibri"/>
                <a:sym typeface="Calibri"/>
              </a:rPr>
              <a:t>State Machine Diagrams</a:t>
            </a:r>
            <a:br>
              <a:rPr b="1" i="0" lang="en-US" sz="3600" u="none">
                <a:solidFill>
                  <a:schemeClr val="dk1"/>
                </a:solidFill>
                <a:latin typeface="Calibri"/>
                <a:ea typeface="Calibri"/>
                <a:cs typeface="Calibri"/>
                <a:sym typeface="Calibri"/>
              </a:rPr>
            </a:br>
            <a:endParaRPr/>
          </a:p>
        </p:txBody>
      </p:sp>
      <p:pic>
        <p:nvPicPr>
          <p:cNvPr id="166" name="Google Shape;166;p13"/>
          <p:cNvPicPr preferRelativeResize="0"/>
          <p:nvPr/>
        </p:nvPicPr>
        <p:blipFill rotWithShape="1">
          <a:blip r:embed="rId3">
            <a:alphaModFix/>
          </a:blip>
          <a:srcRect b="0" l="0" r="0" t="0"/>
          <a:stretch/>
        </p:blipFill>
        <p:spPr>
          <a:xfrm>
            <a:off x="2819400" y="3352800"/>
            <a:ext cx="4191000" cy="30432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State Machine Diagrams</a:t>
            </a:r>
            <a:endParaRPr/>
          </a:p>
        </p:txBody>
      </p:sp>
      <p:sp>
        <p:nvSpPr>
          <p:cNvPr id="172" name="Google Shape;172;p14"/>
          <p:cNvSpPr txBox="1"/>
          <p:nvPr/>
        </p:nvSpPr>
        <p:spPr>
          <a:xfrm>
            <a:off x="533400" y="1295400"/>
            <a:ext cx="8229600" cy="137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1" i="1" lang="en-US" sz="2400" u="none">
                <a:solidFill>
                  <a:schemeClr val="dk1"/>
                </a:solidFill>
                <a:latin typeface="Calibri"/>
                <a:ea typeface="Calibri"/>
                <a:cs typeface="Calibri"/>
                <a:sym typeface="Calibri"/>
              </a:rPr>
              <a:t>Exit Point</a:t>
            </a:r>
            <a:r>
              <a:rPr b="0" i="0" lang="en-US" sz="2400" u="none">
                <a:solidFill>
                  <a:schemeClr val="dk1"/>
                </a:solidFill>
                <a:latin typeface="Calibri"/>
                <a:ea typeface="Calibri"/>
                <a:cs typeface="Calibri"/>
                <a:sym typeface="Calibri"/>
              </a:rPr>
              <a:t> - In a similar manner to entry points, it is possible to have named alternative exit points. The following diagram gives an example where the state executed after the main processing state depends on which route is used to transition out of the state.</a:t>
            </a:r>
            <a:endParaRPr/>
          </a:p>
        </p:txBody>
      </p:sp>
      <p:pic>
        <p:nvPicPr>
          <p:cNvPr id="173" name="Google Shape;173;p14"/>
          <p:cNvPicPr preferRelativeResize="0"/>
          <p:nvPr/>
        </p:nvPicPr>
        <p:blipFill rotWithShape="1">
          <a:blip r:embed="rId3">
            <a:alphaModFix/>
          </a:blip>
          <a:srcRect b="0" l="0" r="0" t="0"/>
          <a:stretch/>
        </p:blipFill>
        <p:spPr>
          <a:xfrm>
            <a:off x="1371600" y="3352800"/>
            <a:ext cx="6945312" cy="32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br>
              <a:rPr b="1" i="0" lang="en-US" sz="3600" u="none">
                <a:solidFill>
                  <a:schemeClr val="dk1"/>
                </a:solidFill>
                <a:latin typeface="Calibri"/>
                <a:ea typeface="Calibri"/>
                <a:cs typeface="Calibri"/>
                <a:sym typeface="Calibri"/>
              </a:rPr>
            </a:br>
            <a:r>
              <a:rPr b="1" i="0" lang="en-US" sz="3600" u="none">
                <a:solidFill>
                  <a:schemeClr val="dk1"/>
                </a:solidFill>
                <a:latin typeface="Calibri"/>
                <a:ea typeface="Calibri"/>
                <a:cs typeface="Calibri"/>
                <a:sym typeface="Calibri"/>
              </a:rPr>
              <a:t>State Machine Diagrams</a:t>
            </a:r>
            <a:br>
              <a:rPr b="1" i="0" lang="en-US" sz="3600" u="none">
                <a:solidFill>
                  <a:schemeClr val="dk1"/>
                </a:solidFill>
                <a:latin typeface="Calibri"/>
                <a:ea typeface="Calibri"/>
                <a:cs typeface="Calibri"/>
                <a:sym typeface="Calibri"/>
              </a:rPr>
            </a:br>
            <a:endParaRPr/>
          </a:p>
        </p:txBody>
      </p:sp>
      <p:sp>
        <p:nvSpPr>
          <p:cNvPr id="179" name="Google Shape;179;p15"/>
          <p:cNvSpPr txBox="1"/>
          <p:nvPr>
            <p:ph idx="1" type="body"/>
          </p:nvPr>
        </p:nvSpPr>
        <p:spPr>
          <a:xfrm>
            <a:off x="457200" y="1042987"/>
            <a:ext cx="82296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1" lang="en-US" sz="2000" u="none">
                <a:solidFill>
                  <a:schemeClr val="dk1"/>
                </a:solidFill>
                <a:latin typeface="Calibri"/>
                <a:ea typeface="Calibri"/>
                <a:cs typeface="Calibri"/>
                <a:sym typeface="Calibri"/>
              </a:rPr>
              <a:t>Choice Pseudo-State</a:t>
            </a:r>
            <a:r>
              <a:rPr b="0" i="0" lang="en-US" sz="2000" u="none">
                <a:solidFill>
                  <a:schemeClr val="dk1"/>
                </a:solidFill>
                <a:latin typeface="Calibri"/>
                <a:ea typeface="Calibri"/>
                <a:cs typeface="Calibri"/>
                <a:sym typeface="Calibri"/>
              </a:rPr>
              <a:t> - A choice pseudo-state is shown as a diamond with one transition arriving and two or more transitions leaving. The following diagram shows that whichever state is arrived at, after the choice pseudo-state, is dependent on the message format selected during execution of the previous state.</a:t>
            </a:r>
            <a:endParaRPr/>
          </a:p>
        </p:txBody>
      </p:sp>
      <p:pic>
        <p:nvPicPr>
          <p:cNvPr id="180" name="Google Shape;180;p15"/>
          <p:cNvPicPr preferRelativeResize="0"/>
          <p:nvPr/>
        </p:nvPicPr>
        <p:blipFill rotWithShape="1">
          <a:blip r:embed="rId3">
            <a:alphaModFix/>
          </a:blip>
          <a:srcRect b="0" l="0" r="0" t="0"/>
          <a:stretch/>
        </p:blipFill>
        <p:spPr>
          <a:xfrm>
            <a:off x="1066800" y="2743200"/>
            <a:ext cx="6934200" cy="375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State Machine Diagrams</a:t>
            </a:r>
            <a:endParaRPr/>
          </a:p>
        </p:txBody>
      </p:sp>
      <p:sp>
        <p:nvSpPr>
          <p:cNvPr id="186" name="Google Shape;186;p16"/>
          <p:cNvSpPr txBox="1"/>
          <p:nvPr>
            <p:ph idx="1" type="body"/>
          </p:nvPr>
        </p:nvSpPr>
        <p:spPr>
          <a:xfrm>
            <a:off x="457200" y="1027112"/>
            <a:ext cx="8229600" cy="16764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1900"/>
              <a:buFont typeface="Arial"/>
              <a:buChar char="•"/>
            </a:pPr>
            <a:r>
              <a:rPr b="1" i="1" lang="en-US" sz="1900" u="none">
                <a:solidFill>
                  <a:schemeClr val="dk1"/>
                </a:solidFill>
                <a:latin typeface="Calibri"/>
                <a:ea typeface="Calibri"/>
                <a:cs typeface="Calibri"/>
                <a:sym typeface="Calibri"/>
              </a:rPr>
              <a:t>Junction Pseudo-State</a:t>
            </a:r>
            <a:r>
              <a:rPr b="0" i="0" lang="en-US" sz="1900" u="none">
                <a:solidFill>
                  <a:schemeClr val="dk1"/>
                </a:solidFill>
                <a:latin typeface="Calibri"/>
                <a:ea typeface="Calibri"/>
                <a:cs typeface="Calibri"/>
                <a:sym typeface="Calibri"/>
              </a:rPr>
              <a:t> - Junction pseudo-states are used to chain together multiple transitions. A single junction can have one or more incoming, and one or more outgoing, transitions; a guard can be applied to each transition. Junctions are semantic-free. A junction which splits an incoming transition into multiple outgoing transitions realizes a static conditional branch, as opposed to a choice pseudo-state which realizes a dynamic conditional branch.</a:t>
            </a:r>
            <a:endParaRPr/>
          </a:p>
        </p:txBody>
      </p:sp>
      <p:pic>
        <p:nvPicPr>
          <p:cNvPr id="187" name="Google Shape;187;p16"/>
          <p:cNvPicPr preferRelativeResize="0"/>
          <p:nvPr/>
        </p:nvPicPr>
        <p:blipFill rotWithShape="1">
          <a:blip r:embed="rId3">
            <a:alphaModFix/>
          </a:blip>
          <a:srcRect b="0" l="0" r="0" t="0"/>
          <a:stretch/>
        </p:blipFill>
        <p:spPr>
          <a:xfrm>
            <a:off x="914400" y="2741612"/>
            <a:ext cx="7126287" cy="3963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nvSpPr>
        <p:spPr>
          <a:xfrm>
            <a:off x="457200" y="304800"/>
            <a:ext cx="8229600" cy="6397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State Machine Diagrams</a:t>
            </a:r>
            <a:br>
              <a:rPr b="1" i="0" lang="en-US" sz="3200" u="none">
                <a:solidFill>
                  <a:schemeClr val="dk1"/>
                </a:solidFill>
                <a:latin typeface="Calibri"/>
                <a:ea typeface="Calibri"/>
                <a:cs typeface="Calibri"/>
                <a:sym typeface="Calibri"/>
              </a:rPr>
            </a:br>
            <a:endParaRPr/>
          </a:p>
        </p:txBody>
      </p:sp>
      <p:sp>
        <p:nvSpPr>
          <p:cNvPr id="193" name="Google Shape;193;p17"/>
          <p:cNvSpPr txBox="1"/>
          <p:nvPr/>
        </p:nvSpPr>
        <p:spPr>
          <a:xfrm>
            <a:off x="457200" y="9906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1" i="1" lang="en-US" sz="2000" u="none">
                <a:solidFill>
                  <a:schemeClr val="dk1"/>
                </a:solidFill>
                <a:latin typeface="Calibri"/>
                <a:ea typeface="Calibri"/>
                <a:cs typeface="Calibri"/>
                <a:sym typeface="Calibri"/>
              </a:rPr>
              <a:t>Concurrent Regions</a:t>
            </a:r>
            <a:r>
              <a:rPr b="0" i="0" lang="en-US" sz="2000" u="none">
                <a:solidFill>
                  <a:schemeClr val="dk1"/>
                </a:solidFill>
                <a:latin typeface="Calibri"/>
                <a:ea typeface="Calibri"/>
                <a:cs typeface="Calibri"/>
                <a:sym typeface="Calibri"/>
              </a:rPr>
              <a:t> - A state may be divided into regions containing sub-states that exist and execute concurrently. The example below shows that within the state "Applying Brakes", the front and rear brakes will be operating simultaneously and independently. Notice the use of fork and join pseudo-states, rather than choice and merge pseudo-states. These symbols are used to synchronize the concurrent threads.</a:t>
            </a:r>
            <a:endParaRPr/>
          </a:p>
        </p:txBody>
      </p:sp>
      <p:pic>
        <p:nvPicPr>
          <p:cNvPr id="194" name="Google Shape;194;p17"/>
          <p:cNvPicPr preferRelativeResize="0"/>
          <p:nvPr/>
        </p:nvPicPr>
        <p:blipFill rotWithShape="1">
          <a:blip r:embed="rId3">
            <a:alphaModFix/>
          </a:blip>
          <a:srcRect b="0" l="0" r="0" t="0"/>
          <a:stretch/>
        </p:blipFill>
        <p:spPr>
          <a:xfrm>
            <a:off x="925512" y="3124200"/>
            <a:ext cx="6999287"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nvSpPr>
        <p:spPr>
          <a:xfrm>
            <a:off x="2590800" y="381000"/>
            <a:ext cx="42116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State concurrency</a:t>
            </a:r>
            <a:endParaRPr/>
          </a:p>
        </p:txBody>
      </p:sp>
      <p:pic>
        <p:nvPicPr>
          <p:cNvPr descr="H:\lib\figs\CK\14\state-concurrency.emf" id="200" name="Google Shape;200;p18"/>
          <p:cNvPicPr preferRelativeResize="0"/>
          <p:nvPr/>
        </p:nvPicPr>
        <p:blipFill rotWithShape="1">
          <a:blip r:embed="rId3">
            <a:alphaModFix/>
          </a:blip>
          <a:srcRect b="0" l="0" r="0" t="0"/>
          <a:stretch/>
        </p:blipFill>
        <p:spPr>
          <a:xfrm>
            <a:off x="838200" y="1524000"/>
            <a:ext cx="7366000" cy="457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nvSpPr>
        <p:spPr>
          <a:xfrm>
            <a:off x="457200" y="304800"/>
            <a:ext cx="8229600" cy="6397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State diagram of ticket machine </a:t>
            </a:r>
            <a:endParaRPr/>
          </a:p>
        </p:txBody>
      </p:sp>
      <p:pic>
        <p:nvPicPr>
          <p:cNvPr descr="H:\lib\figs\CK\14\ticket-machine.emf" id="206" name="Google Shape;206;p19"/>
          <p:cNvPicPr preferRelativeResize="0"/>
          <p:nvPr/>
        </p:nvPicPr>
        <p:blipFill rotWithShape="1">
          <a:blip r:embed="rId3">
            <a:alphaModFix/>
          </a:blip>
          <a:srcRect b="0" l="0" r="0" t="0"/>
          <a:stretch/>
        </p:blipFill>
        <p:spPr>
          <a:xfrm>
            <a:off x="609600" y="1066800"/>
            <a:ext cx="7848599" cy="518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State Machine Diagrams</a:t>
            </a:r>
            <a:endParaRPr/>
          </a:p>
        </p:txBody>
      </p:sp>
      <p:sp>
        <p:nvSpPr>
          <p:cNvPr id="95" name="Google Shape;95;p2"/>
          <p:cNvSpPr txBox="1"/>
          <p:nvPr>
            <p:ph idx="1" type="body"/>
          </p:nvPr>
        </p:nvSpPr>
        <p:spPr>
          <a:xfrm>
            <a:off x="304800" y="1066800"/>
            <a:ext cx="8534400" cy="1524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UML state machine diagrams depict the various states that an object may be in and the transitions between those states. </a:t>
            </a:r>
            <a:endParaRPr/>
          </a:p>
          <a:p>
            <a:pPr indent="-342900" lvl="0" marL="342900" marR="0" rtl="0" algn="just">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other modeling languages, it is common for this type of a diagram to be called a state-transition diagram or even simply a state diagram.</a:t>
            </a:r>
            <a:endParaRPr/>
          </a:p>
        </p:txBody>
      </p:sp>
      <p:pic>
        <p:nvPicPr>
          <p:cNvPr id="96" name="Google Shape;96;p2"/>
          <p:cNvPicPr preferRelativeResize="0"/>
          <p:nvPr/>
        </p:nvPicPr>
        <p:blipFill rotWithShape="1">
          <a:blip r:embed="rId3">
            <a:alphaModFix/>
          </a:blip>
          <a:srcRect b="0" l="0" r="0" t="0"/>
          <a:stretch/>
        </p:blipFill>
        <p:spPr>
          <a:xfrm>
            <a:off x="1422400" y="2971800"/>
            <a:ext cx="6197600" cy="365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1857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State Machine Diagrams</a:t>
            </a:r>
            <a:endParaRPr/>
          </a:p>
        </p:txBody>
      </p:sp>
      <p:sp>
        <p:nvSpPr>
          <p:cNvPr id="102" name="Google Shape;102;p3"/>
          <p:cNvSpPr txBox="1"/>
          <p:nvPr>
            <p:ph idx="1" type="body"/>
          </p:nvPr>
        </p:nvSpPr>
        <p:spPr>
          <a:xfrm>
            <a:off x="457200" y="1143000"/>
            <a:ext cx="8229600" cy="83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States</a:t>
            </a:r>
            <a:r>
              <a:rPr b="0" i="0" lang="en-US" sz="2400" u="none" cap="none" strike="noStrike">
                <a:solidFill>
                  <a:schemeClr val="dk1"/>
                </a:solidFill>
                <a:latin typeface="Calibri"/>
                <a:ea typeface="Calibri"/>
                <a:cs typeface="Calibri"/>
                <a:sym typeface="Calibri"/>
              </a:rPr>
              <a:t> - A state is denoted by a round-cornered rectangle with the name of the state written inside it. </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b="0" l="0" r="0" t="0"/>
          <a:stretch/>
        </p:blipFill>
        <p:spPr>
          <a:xfrm>
            <a:off x="2895600" y="2043112"/>
            <a:ext cx="2209800" cy="1519237"/>
          </a:xfrm>
          <a:prstGeom prst="rect">
            <a:avLst/>
          </a:prstGeom>
          <a:noFill/>
          <a:ln>
            <a:noFill/>
          </a:ln>
        </p:spPr>
      </p:pic>
      <p:sp>
        <p:nvSpPr>
          <p:cNvPr id="104" name="Google Shape;104;p3"/>
          <p:cNvSpPr txBox="1"/>
          <p:nvPr/>
        </p:nvSpPr>
        <p:spPr>
          <a:xfrm>
            <a:off x="457200" y="3733800"/>
            <a:ext cx="8229600" cy="99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Initial and Final States</a:t>
            </a:r>
            <a:r>
              <a:rPr b="0" i="0" lang="en-US" sz="2400" u="none" cap="none" strike="noStrike">
                <a:solidFill>
                  <a:schemeClr val="dk1"/>
                </a:solidFill>
                <a:latin typeface="Calibri"/>
                <a:ea typeface="Calibri"/>
                <a:cs typeface="Calibri"/>
                <a:sym typeface="Calibri"/>
              </a:rPr>
              <a:t> - The initial state is denoted by a filled black circle and may be labeled with a name. The final state is denoted by a circle with a dot inside and may also be labeled with a name.</a:t>
            </a:r>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pic>
        <p:nvPicPr>
          <p:cNvPr id="105" name="Google Shape;105;p3"/>
          <p:cNvPicPr preferRelativeResize="0"/>
          <p:nvPr/>
        </p:nvPicPr>
        <p:blipFill rotWithShape="1">
          <a:blip r:embed="rId4">
            <a:alphaModFix/>
          </a:blip>
          <a:srcRect b="0" l="0" r="0" t="0"/>
          <a:stretch/>
        </p:blipFill>
        <p:spPr>
          <a:xfrm>
            <a:off x="2819400" y="4953000"/>
            <a:ext cx="4651375" cy="167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Event</a:t>
            </a:r>
            <a:endParaRPr/>
          </a:p>
        </p:txBody>
      </p:sp>
      <p:sp>
        <p:nvSpPr>
          <p:cNvPr id="111" name="Google Shape;111;p4"/>
          <p:cNvSpPr txBox="1"/>
          <p:nvPr>
            <p:ph idx="1" type="body"/>
          </p:nvPr>
        </p:nvSpPr>
        <p:spPr>
          <a:xfrm>
            <a:off x="457200" y="990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An event is an instant in time that may be significant to the behavior of the objects in a class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Events can have associated arguments </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Events tend to represent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Commands or requests from other objects - Significant times (it’s time to...)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Circumstances or happenings in other objects (the temperature monitor notices the temperature rising over a safety setpoint)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“Custodial” (creation, deletion, simple update) </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Notation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Events are written simply as text strings </a:t>
            </a:r>
            <a:endParaRPr/>
          </a:p>
          <a:p>
            <a:pPr indent="-285750" lvl="1" marL="7429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Open </a:t>
            </a:r>
            <a:endParaRPr/>
          </a:p>
          <a:p>
            <a:pPr indent="-285750" lvl="1" marL="7429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Deposit(Amount) </a:t>
            </a:r>
            <a:endParaRPr/>
          </a:p>
          <a:p>
            <a:pPr indent="-285750" lvl="1" marL="7429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Withdraw(Amount) </a:t>
            </a:r>
            <a:endParaRPr/>
          </a:p>
          <a:p>
            <a:pPr indent="-285750" lvl="1" marL="7429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Close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Transition</a:t>
            </a:r>
            <a:endParaRPr/>
          </a:p>
        </p:txBody>
      </p:sp>
      <p:sp>
        <p:nvSpPr>
          <p:cNvPr id="117" name="Google Shape;117;p5"/>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transition shows a valid progression in state </a:t>
            </a:r>
            <a:endParaRPr/>
          </a:p>
          <a:p>
            <a:pPr indent="-285750" lvl="1" marL="742950" marR="0" rtl="0" algn="just">
              <a:lnSpc>
                <a:spcPct val="100000"/>
              </a:lnSpc>
              <a:spcBef>
                <a:spcPts val="12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Simply, “if you were in this state and you saw this event, that’s the state you would end up in” </a:t>
            </a:r>
            <a:endParaRPr/>
          </a:p>
          <a:p>
            <a:pPr indent="-342900" lvl="0" marL="342900" marR="0" rtl="0" algn="just">
              <a:lnSpc>
                <a:spcPct val="100000"/>
              </a:lnSpc>
              <a:spcBef>
                <a:spcPts val="18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Examples </a:t>
            </a:r>
            <a:endParaRPr/>
          </a:p>
          <a:p>
            <a:pPr indent="-285750" lvl="1" marL="742950" marR="0" rtl="0" algn="just">
              <a:lnSpc>
                <a:spcPct val="100000"/>
              </a:lnSpc>
              <a:spcBef>
                <a:spcPts val="12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a Bank Account was Closed and it saw an Open event, it would end up in the Opened state </a:t>
            </a:r>
            <a:endParaRPr/>
          </a:p>
          <a:p>
            <a:pPr indent="-285750" lvl="1" marL="742950" marR="0" rtl="0" algn="just">
              <a:lnSpc>
                <a:spcPct val="100000"/>
              </a:lnSpc>
              <a:spcBef>
                <a:spcPts val="12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the account was Opened and it saw a Close event it would end up in the Closed state </a:t>
            </a:r>
            <a:endParaRPr/>
          </a:p>
          <a:p>
            <a:pPr indent="-342900" lvl="0" marL="342900" marR="0" rtl="0" algn="just">
              <a:lnSpc>
                <a:spcPct val="100000"/>
              </a:lnSpc>
              <a:spcBef>
                <a:spcPts val="18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Notation </a:t>
            </a:r>
            <a:endParaRPr/>
          </a:p>
        </p:txBody>
      </p:sp>
      <p:pic>
        <p:nvPicPr>
          <p:cNvPr id="118" name="Google Shape;118;p5"/>
          <p:cNvPicPr preferRelativeResize="0"/>
          <p:nvPr/>
        </p:nvPicPr>
        <p:blipFill rotWithShape="1">
          <a:blip r:embed="rId3">
            <a:alphaModFix/>
          </a:blip>
          <a:srcRect b="0" l="0" r="0" t="0"/>
          <a:stretch/>
        </p:blipFill>
        <p:spPr>
          <a:xfrm>
            <a:off x="2667000" y="5029200"/>
            <a:ext cx="3771900"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457200" y="274637"/>
            <a:ext cx="8229600" cy="7921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State Machine Diagrams</a:t>
            </a:r>
            <a:endParaRPr/>
          </a:p>
        </p:txBody>
      </p:sp>
      <p:sp>
        <p:nvSpPr>
          <p:cNvPr id="124" name="Google Shape;124;p6"/>
          <p:cNvSpPr txBox="1"/>
          <p:nvPr/>
        </p:nvSpPr>
        <p:spPr>
          <a:xfrm>
            <a:off x="457200" y="11430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1" i="1" lang="en-US" sz="2000" u="none">
                <a:solidFill>
                  <a:schemeClr val="dk1"/>
                </a:solidFill>
                <a:latin typeface="Calibri"/>
                <a:ea typeface="Calibri"/>
                <a:cs typeface="Calibri"/>
                <a:sym typeface="Calibri"/>
              </a:rPr>
              <a:t>Transitions</a:t>
            </a:r>
            <a:r>
              <a:rPr b="0" i="0" lang="en-US" sz="2000" u="none">
                <a:solidFill>
                  <a:schemeClr val="dk1"/>
                </a:solidFill>
                <a:latin typeface="Calibri"/>
                <a:ea typeface="Calibri"/>
                <a:cs typeface="Calibri"/>
                <a:sym typeface="Calibri"/>
              </a:rPr>
              <a:t> - Transitions is a progression from one state to another are denoted by lines with arrowheads. A transition may have a trigger, a guard and an effect.</a:t>
            </a:r>
            <a:endParaRPr/>
          </a:p>
          <a:p>
            <a:pPr indent="-342900" lvl="0" marL="342900" marR="0" rtl="0" algn="l">
              <a:lnSpc>
                <a:spcPct val="100000"/>
              </a:lnSpc>
              <a:spcBef>
                <a:spcPts val="400"/>
              </a:spcBef>
              <a:spcAft>
                <a:spcPts val="0"/>
              </a:spcAft>
              <a:buClr>
                <a:schemeClr val="dk1"/>
              </a:buClr>
              <a:buSzPts val="2000"/>
              <a:buFont typeface="Arial"/>
              <a:buChar char="•"/>
            </a:pPr>
            <a:r>
              <a:rPr b="1" i="1" lang="en-US" sz="2000" u="none">
                <a:solidFill>
                  <a:schemeClr val="dk1"/>
                </a:solidFill>
                <a:latin typeface="Calibri"/>
                <a:ea typeface="Calibri"/>
                <a:cs typeface="Calibri"/>
                <a:sym typeface="Calibri"/>
              </a:rPr>
              <a:t>Self-Transitions</a:t>
            </a:r>
            <a:r>
              <a:rPr b="0" i="0" lang="en-US" sz="2000" u="none">
                <a:solidFill>
                  <a:schemeClr val="dk1"/>
                </a:solidFill>
                <a:latin typeface="Calibri"/>
                <a:ea typeface="Calibri"/>
                <a:cs typeface="Calibri"/>
                <a:sym typeface="Calibri"/>
              </a:rPr>
              <a:t> - A state can have a transition that returns to itself, as in the following diagram. This is most useful when an effect is associated with the transition.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125" name="Google Shape;125;p6"/>
          <p:cNvSpPr txBox="1"/>
          <p:nvPr/>
        </p:nvSpPr>
        <p:spPr>
          <a:xfrm>
            <a:off x="457200" y="5029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r>
              <a:rPr b="1" i="1" lang="en-US" sz="2000" u="none">
                <a:solidFill>
                  <a:schemeClr val="dk1"/>
                </a:solidFill>
                <a:latin typeface="Calibri"/>
                <a:ea typeface="Calibri"/>
                <a:cs typeface="Calibri"/>
                <a:sym typeface="Calibri"/>
              </a:rPr>
              <a:t>Trigger</a:t>
            </a:r>
            <a:r>
              <a:rPr b="0" i="0" lang="en-US" sz="2000" u="none">
                <a:solidFill>
                  <a:schemeClr val="dk1"/>
                </a:solidFill>
                <a:latin typeface="Calibri"/>
                <a:ea typeface="Calibri"/>
                <a:cs typeface="Calibri"/>
                <a:sym typeface="Calibri"/>
              </a:rPr>
              <a:t>" is the cause of the transition, which could be a signal, an event, a change in some condition, or the passage of time. "</a:t>
            </a:r>
            <a:r>
              <a:rPr b="1" i="1" lang="en-US" sz="2000" u="none">
                <a:solidFill>
                  <a:schemeClr val="dk1"/>
                </a:solidFill>
                <a:latin typeface="Calibri"/>
                <a:ea typeface="Calibri"/>
                <a:cs typeface="Calibri"/>
                <a:sym typeface="Calibri"/>
              </a:rPr>
              <a:t>Guard</a:t>
            </a:r>
            <a:r>
              <a:rPr b="0" i="0" lang="en-US" sz="2000" u="none">
                <a:solidFill>
                  <a:schemeClr val="dk1"/>
                </a:solidFill>
                <a:latin typeface="Calibri"/>
                <a:ea typeface="Calibri"/>
                <a:cs typeface="Calibri"/>
                <a:sym typeface="Calibri"/>
              </a:rPr>
              <a:t>" is a condition which must be true in order for the trigger to cause the transition. "Effect" is an action which will be invoked directly on the object that owns the state machine as a result of the transition.</a:t>
            </a:r>
            <a:endParaRPr/>
          </a:p>
        </p:txBody>
      </p:sp>
      <p:pic>
        <p:nvPicPr>
          <p:cNvPr id="126" name="Google Shape;126;p6"/>
          <p:cNvPicPr preferRelativeResize="0"/>
          <p:nvPr/>
        </p:nvPicPr>
        <p:blipFill rotWithShape="1">
          <a:blip r:embed="rId3">
            <a:alphaModFix/>
          </a:blip>
          <a:srcRect b="0" l="0" r="0" t="0"/>
          <a:stretch/>
        </p:blipFill>
        <p:spPr>
          <a:xfrm>
            <a:off x="457200" y="3276600"/>
            <a:ext cx="5765800" cy="1524000"/>
          </a:xfrm>
          <a:prstGeom prst="rect">
            <a:avLst/>
          </a:prstGeom>
          <a:noFill/>
          <a:ln>
            <a:noFill/>
          </a:ln>
        </p:spPr>
      </p:pic>
      <p:pic>
        <p:nvPicPr>
          <p:cNvPr id="127" name="Google Shape;127;p6"/>
          <p:cNvPicPr preferRelativeResize="0"/>
          <p:nvPr/>
        </p:nvPicPr>
        <p:blipFill rotWithShape="1">
          <a:blip r:embed="rId4">
            <a:alphaModFix/>
          </a:blip>
          <a:srcRect b="0" l="0" r="0" t="0"/>
          <a:stretch/>
        </p:blipFill>
        <p:spPr>
          <a:xfrm>
            <a:off x="6553200" y="2895600"/>
            <a:ext cx="2209800" cy="199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b="0" l="0" r="0" t="0"/>
          <a:stretch/>
        </p:blipFill>
        <p:spPr>
          <a:xfrm>
            <a:off x="1752600" y="1763712"/>
            <a:ext cx="4495800" cy="2655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9"/>
          <p:cNvPicPr preferRelativeResize="0"/>
          <p:nvPr/>
        </p:nvPicPr>
        <p:blipFill rotWithShape="1">
          <a:blip r:embed="rId3">
            <a:alphaModFix/>
          </a:blip>
          <a:srcRect b="0" l="0" r="0" t="0"/>
          <a:stretch/>
        </p:blipFill>
        <p:spPr>
          <a:xfrm>
            <a:off x="2209800" y="2743200"/>
            <a:ext cx="5645150" cy="3717925"/>
          </a:xfrm>
          <a:prstGeom prst="rect">
            <a:avLst/>
          </a:prstGeom>
          <a:noFill/>
          <a:ln>
            <a:noFill/>
          </a:ln>
        </p:spPr>
      </p:pic>
      <p:sp>
        <p:nvSpPr>
          <p:cNvPr id="139" name="Google Shape;139;p9"/>
          <p:cNvSpPr txBox="1"/>
          <p:nvPr/>
        </p:nvSpPr>
        <p:spPr>
          <a:xfrm>
            <a:off x="533400" y="228600"/>
            <a:ext cx="8305800" cy="2862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an example of a state diagram might look like for an Order object. When the object enters the Checking state it performs the activity "check items.“ After the activity is completed the object transitions to the next state based on the conditions [all items available] or [an item is not available]. If an item is not available the order is canceled. If all items are available then the order is dispatched. When the object transitions to the Dispatching state the activity "initiate delivery" is performed. After this activity is complete the object transitions again to the Delivered state.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State transition</a:t>
            </a:r>
            <a:endParaRPr/>
          </a:p>
        </p:txBody>
      </p:sp>
      <p:pic>
        <p:nvPicPr>
          <p:cNvPr descr="H:\lib\figs\CK\14\state-transition.emf" id="145" name="Google Shape;145;p10"/>
          <p:cNvPicPr preferRelativeResize="0"/>
          <p:nvPr/>
        </p:nvPicPr>
        <p:blipFill rotWithShape="1">
          <a:blip r:embed="rId3">
            <a:alphaModFix/>
          </a:blip>
          <a:srcRect b="-8829" l="0" r="0" t="-12456"/>
          <a:stretch/>
        </p:blipFill>
        <p:spPr>
          <a:xfrm>
            <a:off x="894500" y="914400"/>
            <a:ext cx="8000700" cy="3242975"/>
          </a:xfrm>
          <a:prstGeom prst="rect">
            <a:avLst/>
          </a:prstGeom>
          <a:noFill/>
          <a:ln>
            <a:noFill/>
          </a:ln>
        </p:spPr>
      </p:pic>
      <p:sp>
        <p:nvSpPr>
          <p:cNvPr id="146" name="Google Shape;146;p10"/>
          <p:cNvSpPr txBox="1"/>
          <p:nvPr/>
        </p:nvSpPr>
        <p:spPr>
          <a:xfrm>
            <a:off x="533400" y="4343400"/>
            <a:ext cx="8001000" cy="160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Event: comes from outside the object modeled</a:t>
            </a:r>
            <a:endParaRPr/>
          </a:p>
          <a:p>
            <a:pPr indent="-342900" lvl="0" marL="342900" marR="0" rtl="0" algn="just">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Message: generates event for another object</a:t>
            </a:r>
            <a:endParaRPr/>
          </a:p>
          <a:p>
            <a:pPr indent="-342900" lvl="0" marL="342900" marR="0" rtl="0" algn="just">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Guard: outcome of internal object computation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2007-11-01T18:52:53Z</dcterms:created>
  <dc:creator>SITE / EITI</dc:creator>
</cp:coreProperties>
</file>