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5" r:id="rId6"/>
    <p:sldId id="259" r:id="rId7"/>
    <p:sldId id="261" r:id="rId8"/>
    <p:sldId id="263" r:id="rId9"/>
    <p:sldId id="264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3E1F00"/>
    <a:srgbClr val="1B311F"/>
    <a:srgbClr val="0C788E"/>
    <a:srgbClr val="006666"/>
    <a:srgbClr val="0099CC"/>
    <a:srgbClr val="66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7" autoAdjust="0"/>
    <p:restoredTop sz="94703" autoAdjust="0"/>
  </p:normalViewPr>
  <p:slideViewPr>
    <p:cSldViewPr>
      <p:cViewPr varScale="1">
        <p:scale>
          <a:sx n="128" d="100"/>
          <a:sy n="128" d="100"/>
        </p:scale>
        <p:origin x="1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78579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7075" y="6643710"/>
            <a:ext cx="9144000" cy="215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>
                <a:solidFill>
                  <a:schemeClr val="bg1"/>
                </a:solidFill>
              </a:rPr>
              <a:t>Tanzila</a:t>
            </a:r>
            <a:r>
              <a:rPr lang="en-US" sz="800" b="1" dirty="0">
                <a:solidFill>
                  <a:schemeClr val="bg1"/>
                </a:solidFill>
              </a:rPr>
              <a:t> </a:t>
            </a:r>
            <a:r>
              <a:rPr lang="en-US" sz="800" b="1" dirty="0" err="1">
                <a:solidFill>
                  <a:schemeClr val="bg1"/>
                </a:solidFill>
              </a:rPr>
              <a:t>Rahman</a:t>
            </a:r>
            <a:r>
              <a:rPr lang="en-US" sz="800" b="1" dirty="0">
                <a:solidFill>
                  <a:schemeClr val="bg1"/>
                </a:solidFill>
              </a:rPr>
              <a:t>, Lecturer,</a:t>
            </a:r>
            <a:r>
              <a:rPr lang="en-US" sz="800" b="1" baseline="0" dirty="0">
                <a:solidFill>
                  <a:schemeClr val="bg1"/>
                </a:solidFill>
              </a:rPr>
              <a:t> Dept. of CSE, JU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680B87-0908-4B6C-AFEE-83971CFF83E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0"/>
          <p:cNvSpPr>
            <a:spLocks noGrp="1" noChangeArrowheads="1"/>
          </p:cNvSpPr>
          <p:nvPr>
            <p:ph type="ctrTitle"/>
          </p:nvPr>
        </p:nvSpPr>
        <p:spPr>
          <a:xfrm>
            <a:off x="142844" y="4500570"/>
            <a:ext cx="8929718" cy="500062"/>
          </a:xfrm>
        </p:spPr>
        <p:txBody>
          <a:bodyPr>
            <a:noAutofit/>
          </a:bodyPr>
          <a:lstStyle/>
          <a:p>
            <a:pPr algn="l" eaLnBrk="1" hangingPunct="1"/>
            <a:r>
              <a:rPr lang="es-UY" sz="3600" b="1" dirty="0" err="1">
                <a:solidFill>
                  <a:schemeClr val="tx1"/>
                </a:solidFill>
                <a:latin typeface="+mn-lt"/>
              </a:rPr>
              <a:t>Object</a:t>
            </a:r>
            <a:r>
              <a:rPr lang="es-UY" sz="3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s-UY" sz="3600" b="1" dirty="0" err="1">
                <a:solidFill>
                  <a:schemeClr val="tx1"/>
                </a:solidFill>
                <a:latin typeface="+mn-lt"/>
              </a:rPr>
              <a:t>Oriented</a:t>
            </a:r>
            <a:r>
              <a:rPr lang="es-UY" sz="3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s-UY" sz="3600" b="1" dirty="0" err="1">
                <a:solidFill>
                  <a:schemeClr val="tx1"/>
                </a:solidFill>
                <a:latin typeface="+mn-lt"/>
              </a:rPr>
              <a:t>Analysis</a:t>
            </a:r>
            <a:r>
              <a:rPr lang="es-UY" sz="3600" b="1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s-UY" sz="3600" b="1" dirty="0" err="1">
                <a:solidFill>
                  <a:schemeClr val="tx1"/>
                </a:solidFill>
                <a:latin typeface="+mn-lt"/>
              </a:rPr>
              <a:t>Design</a:t>
            </a:r>
            <a:r>
              <a:rPr lang="es-UY" sz="3600" b="1" dirty="0">
                <a:solidFill>
                  <a:schemeClr val="tx1"/>
                </a:solidFill>
                <a:latin typeface="+mn-lt"/>
              </a:rPr>
              <a:t> (OOAD)</a:t>
            </a:r>
            <a:endParaRPr lang="es-E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51" name="Rectangle 170"/>
          <p:cNvSpPr txBox="1">
            <a:spLocks noChangeArrowheads="1"/>
          </p:cNvSpPr>
          <p:nvPr/>
        </p:nvSpPr>
        <p:spPr bwMode="auto">
          <a:xfrm>
            <a:off x="214282" y="5084763"/>
            <a:ext cx="3671887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latin typeface="+mn-lt"/>
              </a:rPr>
              <a:t>Nadia Afrin Ritu</a:t>
            </a:r>
          </a:p>
          <a:p>
            <a:r>
              <a:rPr lang="en-US" sz="2400" b="1" dirty="0">
                <a:latin typeface="+mn-lt"/>
              </a:rPr>
              <a:t>Lecturer</a:t>
            </a:r>
          </a:p>
          <a:p>
            <a:r>
              <a:rPr lang="en-US" sz="2400" b="1" dirty="0">
                <a:latin typeface="+mn-lt"/>
              </a:rPr>
              <a:t>Department of CSE, JU</a:t>
            </a:r>
            <a:endParaRPr lang="es-ES" sz="24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616000"/>
            <a:ext cx="9143999" cy="24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Benefits of Object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000108"/>
            <a:ext cx="8643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  <a:latin typeface="+mn-lt"/>
              </a:rPr>
              <a:t>The benefits of using the object model are:</a:t>
            </a:r>
          </a:p>
          <a:p>
            <a:pPr algn="just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It helps in faster development of software.</a:t>
            </a:r>
          </a:p>
          <a:p>
            <a:pPr algn="just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It is easy to maintain. Suppose a module develops an error, then a programmer can fix that particular module, while the other parts of the software are still up and running.</a:t>
            </a:r>
          </a:p>
          <a:p>
            <a:pPr algn="just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It supports relatively hassle-free upgrades.</a:t>
            </a:r>
          </a:p>
          <a:p>
            <a:pPr algn="just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It enables reuse of objects, designs, and functions.</a:t>
            </a:r>
          </a:p>
          <a:p>
            <a:pPr algn="just"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It reduces development risks, particularly in integration of complex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-2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OO approach Vs. Traditional approach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000108"/>
            <a:ext cx="8501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The main difference between object-oriented analysis and other forms of analysis is that by the object-oriented approach we organize requirements around objects, which integrate both behaviors (processes) and states (data) modeled after real world objects that the system interacts with. </a:t>
            </a:r>
          </a:p>
          <a:p>
            <a:pPr algn="just"/>
            <a:endParaRPr lang="en-US" sz="2400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In other or traditional analysis methodologies, the two aspects: processes and data are considered separately. For example, data may be modeled by ER diagrams, and behaviors by flow charts or structure charts.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n-lt"/>
              </a:rPr>
              <a:t>Key Differences Between Structured and OOAD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7" y="1397000"/>
          <a:ext cx="7786740" cy="324644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7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6">
                <a:tc>
                  <a:txBody>
                    <a:bodyPr/>
                    <a:lstStyle/>
                    <a:p>
                      <a:pPr algn="just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Object-oriented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SDLC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Iterative/</a:t>
                      </a:r>
                      <a:r>
                        <a:rPr lang="en-US" b="1" baseline="0" dirty="0"/>
                        <a:t> Incremental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Reuse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96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Matured and</a:t>
                      </a:r>
                      <a:r>
                        <a:rPr lang="en-US" b="1" baseline="0" dirty="0"/>
                        <a:t> widespread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Emerging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27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Suitable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Well-defined</a:t>
                      </a:r>
                      <a:r>
                        <a:rPr lang="en-US" b="1" baseline="0" dirty="0"/>
                        <a:t> projects with stable user requirements.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Risky large projects with changing user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295400" y="1447800"/>
            <a:ext cx="6705600" cy="4343400"/>
            <a:chOff x="1368" y="912"/>
            <a:chExt cx="4224" cy="27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368" y="912"/>
              <a:ext cx="4104" cy="76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 dirty="0">
                  <a:solidFill>
                    <a:schemeClr val="bg2"/>
                  </a:solidFill>
                  <a:latin typeface="Arial Narrow" pitchFamily="34" charset="0"/>
                </a:rPr>
                <a:t>Object Orientation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 rot="-5400000">
              <a:off x="2112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Encapsulation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rot="-5400000">
              <a:off x="960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Righ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Abstraction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-5400000">
              <a:off x="4296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Lef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Hierarchy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-5400000">
              <a:off x="3216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800" b="1" u="none">
                  <a:solidFill>
                    <a:schemeClr val="bg2"/>
                  </a:solidFill>
                  <a:latin typeface="Arial Narrow" pitchFamily="34" charset="0"/>
                </a:rPr>
                <a:t>Modularity</a:t>
              </a:r>
            </a:p>
          </p:txBody>
        </p:sp>
      </p:grp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144463" y="0"/>
            <a:ext cx="8999537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Basic Principles of Object Orientation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76600" y="2020904"/>
            <a:ext cx="2598738" cy="3765550"/>
            <a:chOff x="576" y="768"/>
            <a:chExt cx="1637" cy="2372"/>
          </a:xfrm>
        </p:grpSpPr>
        <p:graphicFrame>
          <p:nvGraphicFramePr>
            <p:cNvPr id="3" name="Object 4"/>
            <p:cNvGraphicFramePr>
              <a:graphicFrameLocks/>
            </p:cNvGraphicFramePr>
            <p:nvPr/>
          </p:nvGraphicFramePr>
          <p:xfrm>
            <a:off x="576" y="768"/>
            <a:ext cx="163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5370480" imgH="2617560" progId="">
                    <p:embed/>
                  </p:oleObj>
                </mc:Choice>
                <mc:Fallback>
                  <p:oleObj name="Clip" r:id="rId2" imgW="5370480" imgH="2617560" progId="">
                    <p:embed/>
                    <p:pic>
                      <p:nvPicPr>
                        <p:cNvPr id="0" name="Picture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68"/>
                          <a:ext cx="163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866" y="1632"/>
              <a:ext cx="1056" cy="1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none" dirty="0">
                  <a:solidFill>
                    <a:schemeClr val="tx2"/>
                  </a:solidFill>
                </a:rPr>
                <a:t>Salesperson</a:t>
              </a:r>
            </a:p>
            <a:p>
              <a:pPr>
                <a:spcBef>
                  <a:spcPct val="50000"/>
                </a:spcBef>
              </a:pPr>
              <a:r>
                <a:rPr lang="en-US" sz="2000" u="none" dirty="0">
                  <a:solidFill>
                    <a:schemeClr val="tx2"/>
                  </a:solidFill>
                </a:rPr>
                <a:t>Not saying </a:t>
              </a:r>
              <a:r>
                <a:rPr lang="en-US" sz="2000" dirty="0">
                  <a:solidFill>
                    <a:schemeClr val="tx2"/>
                  </a:solidFill>
                </a:rPr>
                <a:t>Which</a:t>
              </a:r>
              <a:r>
                <a:rPr lang="en-US" sz="2000" u="none" dirty="0">
                  <a:solidFill>
                    <a:schemeClr val="tx2"/>
                  </a:solidFill>
                </a:rPr>
                <a:t> salesperson – just a salesperson in general!!!</a:t>
              </a:r>
              <a:endParaRPr lang="en-US" sz="1400" u="none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5800" y="3656035"/>
            <a:ext cx="2286000" cy="2089150"/>
            <a:chOff x="0" y="2256"/>
            <a:chExt cx="1440" cy="1316"/>
          </a:xfrm>
        </p:grpSpPr>
        <p:graphicFrame>
          <p:nvGraphicFramePr>
            <p:cNvPr id="6" name="Object 7"/>
            <p:cNvGraphicFramePr>
              <a:graphicFrameLocks/>
            </p:cNvGraphicFramePr>
            <p:nvPr/>
          </p:nvGraphicFramePr>
          <p:xfrm>
            <a:off x="330" y="2256"/>
            <a:ext cx="781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3912840" imgH="4873320" progId="">
                    <p:embed/>
                  </p:oleObj>
                </mc:Choice>
                <mc:Fallback>
                  <p:oleObj name="Clip" r:id="rId4" imgW="3912840" imgH="4873320" progId="">
                    <p:embed/>
                    <p:pic>
                      <p:nvPicPr>
                        <p:cNvPr id="0" name="Picture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2256"/>
                          <a:ext cx="781" cy="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0" y="3312"/>
              <a:ext cx="14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none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638800" y="4113235"/>
            <a:ext cx="2514600" cy="1479550"/>
            <a:chOff x="2208" y="1776"/>
            <a:chExt cx="1584" cy="932"/>
          </a:xfrm>
        </p:grpSpPr>
        <p:graphicFrame>
          <p:nvGraphicFramePr>
            <p:cNvPr id="9" name="Object 10"/>
            <p:cNvGraphicFramePr>
              <a:graphicFrameLocks/>
            </p:cNvGraphicFramePr>
            <p:nvPr/>
          </p:nvGraphicFramePr>
          <p:xfrm>
            <a:off x="2594" y="1776"/>
            <a:ext cx="81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4606920" imgH="3365280" progId="">
                    <p:embed/>
                  </p:oleObj>
                </mc:Choice>
                <mc:Fallback>
                  <p:oleObj name="Clip" r:id="rId6" imgW="4606920" imgH="3365280" progId="">
                    <p:embed/>
                    <p:pic>
                      <p:nvPicPr>
                        <p:cNvPr id="0" name="Picture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1776"/>
                          <a:ext cx="81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208" y="2448"/>
              <a:ext cx="158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none">
                  <a:solidFill>
                    <a:schemeClr val="tx2"/>
                  </a:solidFill>
                </a:rPr>
                <a:t>Product</a:t>
              </a: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590800" y="6170635"/>
            <a:ext cx="4191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u="none">
                <a:solidFill>
                  <a:schemeClr val="tx2"/>
                </a:solidFill>
                <a:latin typeface="Times New Roman" pitchFamily="18" charset="0"/>
              </a:rPr>
              <a:t>Manages Complexity</a:t>
            </a:r>
          </a:p>
        </p:txBody>
      </p:sp>
      <p:sp>
        <p:nvSpPr>
          <p:cNvPr id="12" name="Rectangle 13"/>
          <p:cNvSpPr txBox="1">
            <a:spLocks noChangeArrowheads="1"/>
          </p:cNvSpPr>
          <p:nvPr/>
        </p:nvSpPr>
        <p:spPr>
          <a:xfrm>
            <a:off x="87313" y="71414"/>
            <a:ext cx="8999537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What is Abstraction?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82" y="714356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eaLnBrk="0" hangingPunct="0"/>
            <a:endParaRPr lang="en-US" dirty="0"/>
          </a:p>
          <a:p>
            <a:pPr lvl="1" algn="just" eaLnBrk="0" hangingPunct="0">
              <a:buFont typeface="Arial" pitchFamily="34" charset="0"/>
              <a:buChar char="•"/>
            </a:pPr>
            <a:r>
              <a:rPr lang="en-US" dirty="0"/>
              <a:t> Principle of ignoring those aspects of a problem domain that are not relevant to the current purpose in order to concentrate more fully on those that are.</a:t>
            </a:r>
          </a:p>
          <a:p>
            <a:pPr lvl="1" algn="just" eaLnBrk="0" hangingPunct="0">
              <a:buFont typeface="Arial" pitchFamily="34" charset="0"/>
              <a:buChar char="•"/>
            </a:pPr>
            <a:r>
              <a:rPr lang="en-US" dirty="0"/>
              <a:t> Focus on the essential. Omits tremendous amount of details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 txBox="1">
            <a:spLocks noChangeArrowheads="1"/>
          </p:cNvSpPr>
          <p:nvPr/>
        </p:nvSpPr>
        <p:spPr>
          <a:xfrm>
            <a:off x="144463" y="0"/>
            <a:ext cx="8999537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What is Encapsulation?</a:t>
            </a:r>
          </a:p>
        </p:txBody>
      </p:sp>
      <p:sp>
        <p:nvSpPr>
          <p:cNvPr id="3" name="Rectangle 30"/>
          <p:cNvSpPr txBox="1">
            <a:spLocks noChangeArrowheads="1"/>
          </p:cNvSpPr>
          <p:nvPr/>
        </p:nvSpPr>
        <p:spPr>
          <a:xfrm>
            <a:off x="361950" y="1052513"/>
            <a:ext cx="8489950" cy="50434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implementation from clients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Clients depend on interface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42" y="3143248"/>
            <a:ext cx="39370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143248"/>
            <a:ext cx="355600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9142" y="3143248"/>
            <a:ext cx="317500" cy="190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571744"/>
            <a:ext cx="3095630" cy="30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 txBox="1">
            <a:spLocks noChangeArrowheads="1"/>
          </p:cNvSpPr>
          <p:nvPr/>
        </p:nvSpPr>
        <p:spPr>
          <a:xfrm>
            <a:off x="87313" y="71414"/>
            <a:ext cx="8999537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What is Modularity?</a:t>
            </a:r>
          </a:p>
        </p:txBody>
      </p:sp>
      <p:sp>
        <p:nvSpPr>
          <p:cNvPr id="3" name="Rectangle 11"/>
          <p:cNvSpPr txBox="1">
            <a:spLocks noChangeArrowheads="1"/>
          </p:cNvSpPr>
          <p:nvPr/>
        </p:nvSpPr>
        <p:spPr>
          <a:xfrm>
            <a:off x="361950" y="1052513"/>
            <a:ext cx="8489950" cy="50434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breaking up of something complex into manageable pieces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100" y="2928934"/>
            <a:ext cx="2071702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Processing System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28992" y="3286124"/>
            <a:ext cx="1357322" cy="5000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3504" y="2143116"/>
            <a:ext cx="1285884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Entry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4942" y="3429000"/>
            <a:ext cx="1214446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Fulfillment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4942" y="4786322"/>
            <a:ext cx="1214446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Billing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/>
          <p:cNvSpPr txBox="1">
            <a:spLocks noChangeArrowheads="1"/>
          </p:cNvSpPr>
          <p:nvPr/>
        </p:nvSpPr>
        <p:spPr>
          <a:xfrm>
            <a:off x="87313" y="71414"/>
            <a:ext cx="8999537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What is Hierarchy? </a:t>
            </a:r>
          </a:p>
        </p:txBody>
      </p:sp>
      <p:sp>
        <p:nvSpPr>
          <p:cNvPr id="4" name="Rectangle 25"/>
          <p:cNvSpPr txBox="1">
            <a:spLocks noChangeArrowheads="1"/>
          </p:cNvSpPr>
          <p:nvPr/>
        </p:nvSpPr>
        <p:spPr>
          <a:xfrm>
            <a:off x="361950" y="1052513"/>
            <a:ext cx="8489950" cy="50434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Levels of abstraction</a:t>
            </a:r>
          </a:p>
        </p:txBody>
      </p:sp>
      <p:sp>
        <p:nvSpPr>
          <p:cNvPr id="5" name="Up-Down Arrow 4"/>
          <p:cNvSpPr/>
          <p:nvPr/>
        </p:nvSpPr>
        <p:spPr>
          <a:xfrm>
            <a:off x="857224" y="2000240"/>
            <a:ext cx="500066" cy="364333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192880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Increasing Abstraction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85776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Decreasing Abstraction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372" y="228599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Bank Account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929058" y="3000372"/>
            <a:ext cx="121444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0628" y="2786058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414338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Saving Account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7818" y="414338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Account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319338" y="5643563"/>
            <a:ext cx="5403850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85000"/>
              </a:spcBef>
            </a:pPr>
            <a:r>
              <a:rPr lang="en-US" sz="2000" i="1" u="none">
                <a:solidFill>
                  <a:schemeClr val="tx2"/>
                </a:solidFill>
                <a:latin typeface="Arial" charset="0"/>
              </a:rPr>
              <a:t>Elements at the same level of the hierarchy should be at the same level of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OO Analysis and Design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1000108"/>
            <a:ext cx="88582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 What is Object?</a:t>
            </a:r>
          </a:p>
          <a:p>
            <a:pPr algn="just"/>
            <a:endParaRPr lang="en-US" sz="1200" b="1" dirty="0">
              <a:solidFill>
                <a:schemeClr val="tx2"/>
              </a:solidFill>
              <a:highlight>
                <a:srgbClr val="FFFF00"/>
              </a:highlight>
              <a:latin typeface="+mn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 An object is a real-world element that may have a physical or a conceptual existence.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n-lt"/>
              </a:rPr>
              <a:t>In computer science, an 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 is a location in memory having a value and possibly referenced by an identifier.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n-lt"/>
              </a:rPr>
              <a:t> In the object-oriented programming paradigm,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 refers to a particular instance of a 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 where the object can be a combination of variables, functions, and data structures.  </a:t>
            </a:r>
          </a:p>
          <a:p>
            <a:pPr algn="just"/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OO Analysis and Design Overview (Cont.)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857232"/>
            <a:ext cx="8858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  <a:latin typeface="+mn-lt"/>
              </a:rPr>
              <a:t> What is Class?</a:t>
            </a:r>
          </a:p>
          <a:p>
            <a:pPr algn="just">
              <a:buFont typeface="Wingdings" pitchFamily="2" charset="2"/>
              <a:buChar char="Ø"/>
            </a:pPr>
            <a:endParaRPr lang="en-US" sz="1000" b="1" dirty="0">
              <a:solidFill>
                <a:schemeClr val="tx2"/>
              </a:solidFill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A class represents a collection of objects having same characteristic properties that exhibit common behavior.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 It gives the blueprint or description of the objects that can be created from it.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 Creation of an object as a member of a class is called </a:t>
            </a:r>
            <a:r>
              <a:rPr lang="en-US" sz="2800" b="1" dirty="0">
                <a:latin typeface="+mn-lt"/>
              </a:rPr>
              <a:t>instantiation</a:t>
            </a:r>
            <a:r>
              <a:rPr lang="en-US" sz="2800" dirty="0">
                <a:latin typeface="+mn-lt"/>
              </a:rPr>
              <a:t>. Thus, object is an instance of a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000108"/>
            <a:ext cx="850112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Each object has:</a:t>
            </a:r>
          </a:p>
          <a:p>
            <a:endParaRPr lang="en-US" sz="1000" b="1" dirty="0">
              <a:solidFill>
                <a:srgbClr val="002060"/>
              </a:solidFill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highlight>
                  <a:srgbClr val="00FF00"/>
                </a:highlight>
                <a:latin typeface="+mn-lt"/>
              </a:rPr>
              <a:t> </a:t>
            </a:r>
            <a:r>
              <a:rPr lang="en-US" sz="2800" b="1" dirty="0">
                <a:highlight>
                  <a:srgbClr val="00FF00"/>
                </a:highlight>
                <a:latin typeface="+mn-lt"/>
              </a:rPr>
              <a:t>Identity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 </a:t>
            </a:r>
            <a:r>
              <a:rPr lang="en-US" sz="2800" dirty="0">
                <a:latin typeface="+mn-lt"/>
              </a:rPr>
              <a:t>that distinguishes it from other objects in the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highlight>
                  <a:srgbClr val="00FF00"/>
                </a:highlight>
                <a:latin typeface="+mn-lt"/>
              </a:rPr>
              <a:t> </a:t>
            </a:r>
            <a:r>
              <a:rPr lang="en-US" sz="2800" b="1" dirty="0">
                <a:highlight>
                  <a:srgbClr val="00FF00"/>
                </a:highlight>
                <a:latin typeface="+mn-lt"/>
              </a:rPr>
              <a:t>State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 </a:t>
            </a:r>
            <a:r>
              <a:rPr lang="en-US" sz="2800" dirty="0">
                <a:latin typeface="+mn-lt"/>
              </a:rPr>
              <a:t>that determines the characteristic properties of an object as well as the values of the properties that the object holds.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highlight>
                  <a:srgbClr val="00FF00"/>
                </a:highlight>
                <a:latin typeface="+mn-lt"/>
              </a:rPr>
              <a:t>Behavior</a:t>
            </a:r>
            <a:r>
              <a:rPr lang="en-US" sz="2800" dirty="0">
                <a:latin typeface="+mn-lt"/>
              </a:rPr>
              <a:t> that represents externally visible activities performed by an object in terms of changes in its state.</a:t>
            </a:r>
          </a:p>
          <a:p>
            <a:endParaRPr 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OO Analysis and Design Overview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OO Analysis and Design Overview 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1000109"/>
            <a:ext cx="885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 What is Analysis?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Emphasis an investigation of the problem and requirements, rather than a solution.</a:t>
            </a:r>
            <a:endParaRPr lang="en-US" sz="2000" dirty="0">
              <a:latin typeface="+mn-lt"/>
            </a:endParaRPr>
          </a:p>
          <a:p>
            <a:pPr lvl="2" algn="just"/>
            <a:endParaRPr lang="en-US" sz="2000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 What is Design?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Emphasizes a conceptual solution that fulfills the requirements rather its implementation.</a:t>
            </a:r>
          </a:p>
          <a:p>
            <a:pPr algn="just"/>
            <a:endParaRPr lang="en-US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4071942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+mn-lt"/>
              </a:rPr>
              <a:t> Do the right thing (analysis), and do the thing right (design).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OO Analysis and Design Overview 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85011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 What is Object Oriented Analysis?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Object-oriented analysis (OOA) applies object-modeling techniques to analyze the functional requirements for a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Do not consider any implementation constraints.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The sources for the analysis can be a written requirements statement, a formal vision document, interviews with stakeholders or other interested parties.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For example: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Flight Information System: Plane , Flight , and Pilot.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Payroll System : Employee , Pay Check , and Timecard .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Course Registration System : Student , Course , Registration, and Professor 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Object Oriented Analysis 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7154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The primary tasks in object-oriented analysis (OOA) are:</a:t>
            </a:r>
          </a:p>
          <a:p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Identifying objects.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Organizing the objects by creating object model diagram.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Defining the internals of the objects, or object attributes.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Defining the behavior of the objects, i.e., object actions.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Describing how the objects interact.</a:t>
            </a:r>
          </a:p>
          <a:p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Object Oriented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428604"/>
            <a:ext cx="85725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 What is Object Oriented Design?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Object-oriented design (OOD) elaborates the analysis models to produce implementation specifications.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It involves implementation of the conceptual model, which are technology−independent, produced during object-oriented analysis.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Define software objects, their responsibilities and how they collaborate to fulfill the requirements.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For Example: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Employee software object may have a pay Calculate operation.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 Student software object may have a has Pre-requisites operation.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71546"/>
            <a:ext cx="8572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The implementation details generally include:</a:t>
            </a:r>
          </a:p>
          <a:p>
            <a:endParaRPr lang="en-US" sz="1400" dirty="0">
              <a:solidFill>
                <a:srgbClr val="002060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Restructuring the class data (if necessary),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Implementation of methods, i.e., internal data structures and algorithms,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Implementation of control, and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 Implementation of associations.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n-lt"/>
              </a:rPr>
              <a:t>Object Oriented Design(Cont.)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18877</TotalTime>
  <Words>968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Times New Roman</vt:lpstr>
      <vt:lpstr>Wingdings</vt:lpstr>
      <vt:lpstr>Office Theme</vt:lpstr>
      <vt:lpstr>Clip</vt:lpstr>
      <vt:lpstr>Object Oriented Analysis and Design (OOAD)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shakibrybmn@gmail.com</cp:lastModifiedBy>
  <cp:revision>889</cp:revision>
  <dcterms:created xsi:type="dcterms:W3CDTF">2010-05-23T14:28:12Z</dcterms:created>
  <dcterms:modified xsi:type="dcterms:W3CDTF">2024-05-13T03:38:28Z</dcterms:modified>
</cp:coreProperties>
</file>