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1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295" r:id="rId25"/>
    <p:sldId id="296" r:id="rId26"/>
    <p:sldId id="272" r:id="rId27"/>
    <p:sldId id="298" r:id="rId28"/>
    <p:sldId id="299" r:id="rId29"/>
    <p:sldId id="273" r:id="rId30"/>
    <p:sldId id="300" r:id="rId31"/>
    <p:sldId id="301" r:id="rId32"/>
    <p:sldId id="302" r:id="rId33"/>
    <p:sldId id="304" r:id="rId34"/>
    <p:sldId id="274" r:id="rId35"/>
    <p:sldId id="305" r:id="rId36"/>
    <p:sldId id="275" r:id="rId37"/>
    <p:sldId id="276" r:id="rId38"/>
    <p:sldId id="306" r:id="rId39"/>
    <p:sldId id="277" r:id="rId40"/>
    <p:sldId id="278" r:id="rId41"/>
    <p:sldId id="279" r:id="rId42"/>
    <p:sldId id="280" r:id="rId43"/>
    <p:sldId id="307" r:id="rId44"/>
    <p:sldId id="309" r:id="rId45"/>
    <p:sldId id="310" r:id="rId46"/>
    <p:sldId id="311" r:id="rId47"/>
    <p:sldId id="312" r:id="rId48"/>
    <p:sldId id="313" r:id="rId49"/>
    <p:sldId id="308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21185" autoAdjust="0"/>
    <p:restoredTop sz="90929"/>
  </p:normalViewPr>
  <p:slideViewPr>
    <p:cSldViewPr>
      <p:cViewPr>
        <p:scale>
          <a:sx n="73" d="100"/>
          <a:sy n="73" d="100"/>
        </p:scale>
        <p:origin x="-17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D1736-0E41-4DCF-B343-1B37A41A468C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CD46F8-D0C6-4AEF-A801-F4A6AE78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DA42D8D-D858-4519-8F1C-219388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92F3C93-B889-4A1F-8042-28257DD8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0E773A-64B2-4428-9353-F78F0FE3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DCE7EA2-CFFE-4387-A8FD-1A0FC40B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D737EB-7D8F-4852-8285-2BF32690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5D9456F-2F67-4FB7-9321-6A907B56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5A6435A-6182-4558-8F0A-21917599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FBD2F83-1D5C-4B73-925C-34F5AD0E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1DDB3D0-F44A-41CF-A68C-23A48E10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A4C878E-7753-40DE-A2A4-EF6FC785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4: Page </a:t>
            </a:r>
            <a:fld id="{5C397E02-36E2-46ED-B1B2-CEAD2C75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accent2"/>
                </a:solidFill>
              </a:rPr>
              <a:t>Chapter </a:t>
            </a:r>
            <a:r>
              <a:rPr lang="en-US" sz="5400" dirty="0" smtClean="0">
                <a:solidFill>
                  <a:schemeClr val="accent2"/>
                </a:solidFill>
              </a:rPr>
              <a:t>3</a:t>
            </a:r>
            <a:endParaRPr lang="en-US" sz="5400" dirty="0" smtClean="0">
              <a:solidFill>
                <a:schemeClr val="accent2"/>
              </a:solidFill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Supply and Demand I: </a:t>
            </a:r>
          </a:p>
          <a:p>
            <a:pPr eaLnBrk="1" hangingPunct="1">
              <a:defRPr/>
            </a:pPr>
            <a:r>
              <a:rPr lang="en-US" sz="4000" smtClean="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4) Others</a:t>
            </a:r>
            <a:endParaRPr lang="en-US" smtClean="0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Expectations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 schedule</a:t>
            </a:r>
            <a:r>
              <a:rPr lang="en-US" sz="3200" smtClean="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4-1: Catherine’s Demand Schedule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demand is the </a:t>
            </a:r>
            <a:r>
              <a:rPr lang="en-US" i="1" smtClean="0">
                <a:solidFill>
                  <a:srgbClr val="720070"/>
                </a:solidFill>
              </a:rPr>
              <a:t>sum of all individual demands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4-3: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Shifts in the Demand Curve </a:t>
            </a:r>
            <a:r>
              <a:rPr lang="en-US" sz="2800" i="1" smtClean="0">
                <a:solidFill>
                  <a:srgbClr val="720070"/>
                </a:solidFill>
              </a:rPr>
              <a:t>versus </a:t>
            </a:r>
            <a:r>
              <a:rPr lang="en-US" sz="2800" smtClean="0">
                <a:solidFill>
                  <a:srgbClr val="720070"/>
                </a:solidFill>
              </a:rPr>
              <a:t>Movements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a): A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Learn the nature of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 smtClean="0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 smtClean="0"/>
              <a:t>Consider the key role of prices in allocating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Supplied</a:t>
            </a:r>
            <a:r>
              <a:rPr lang="en-US" sz="3200" smtClean="0"/>
              <a:t> refers to the </a:t>
            </a:r>
            <a:r>
              <a:rPr lang="en-US" sz="3200" i="1" smtClean="0">
                <a:solidFill>
                  <a:srgbClr val="720070"/>
                </a:solidFill>
              </a:rPr>
              <a:t>amount</a:t>
            </a:r>
            <a:r>
              <a:rPr lang="en-US" sz="3200" i="1" smtClean="0"/>
              <a:t>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sellers </a:t>
            </a:r>
            <a:r>
              <a:rPr lang="en-US" sz="3200" smtClean="0"/>
              <a:t>are</a:t>
            </a:r>
            <a:r>
              <a:rPr lang="en-US" sz="3200" i="1" smtClean="0"/>
              <a:t> </a:t>
            </a:r>
            <a:r>
              <a:rPr lang="en-US" sz="3200" i="1" smtClean="0">
                <a:solidFill>
                  <a:srgbClr val="720070"/>
                </a:solidFill>
              </a:rPr>
              <a:t>willing </a:t>
            </a:r>
            <a:r>
              <a:rPr lang="en-US" sz="3200" smtClean="0"/>
              <a:t>to make available for sale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 smtClean="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Number of sellers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  <a:r>
              <a:rPr lang="en-US" sz="3200" smtClean="0"/>
              <a:t> states that, other things equal, the quantity supplied of a good rises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 schedule</a:t>
            </a:r>
            <a:r>
              <a:rPr lang="en-US" sz="3200" smtClean="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4-4: Ben’s Supply Schedule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4-5: Ben’s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supply is the </a:t>
            </a:r>
            <a:r>
              <a:rPr lang="en-US" i="1" smtClean="0">
                <a:solidFill>
                  <a:srgbClr val="720070"/>
                </a:solidFill>
              </a:rPr>
              <a:t>sum of all individual supplies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4-7: Shifts in the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/>
              <a:t> 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smtClean="0"/>
              <a:t>Modern </a:t>
            </a:r>
            <a:r>
              <a:rPr lang="en-US" sz="3200" i="1" smtClean="0">
                <a:solidFill>
                  <a:srgbClr val="720070"/>
                </a:solidFill>
              </a:rPr>
              <a:t>microeconomics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is about supply, demand, and market equilibrium.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070"/>
                </a:solidFill>
              </a:rPr>
              <a:t>Equilibrium</a:t>
            </a:r>
            <a:r>
              <a:rPr lang="en-US" dirty="0" smtClean="0">
                <a:solidFill>
                  <a:srgbClr val="720070"/>
                </a:solidFill>
              </a:rPr>
              <a:t> </a:t>
            </a:r>
            <a:r>
              <a:rPr lang="en-US" dirty="0" smtClean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Price</a:t>
            </a:r>
            <a:endParaRPr lang="en-US" sz="2400" smtClean="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 smtClean="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Quantity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 smtClean="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Surplus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 smtClean="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Shortage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 smtClean="0"/>
              <a:t>Suppliers will raise the price due to too many buyers chasing too few goods, thereby moving toward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a): Excess Supply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b): Excess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 smtClean="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 smtClean="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 smtClean="0"/>
              <a:t>Example: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720070"/>
                </a:solidFill>
              </a:rPr>
              <a:t>A Heat Wave</a:t>
            </a:r>
            <a:r>
              <a:rPr lang="en-US" smtClean="0">
                <a:solidFill>
                  <a:srgbClr val="B10AD9"/>
                </a:solidFill>
              </a:rPr>
              <a:t> </a:t>
            </a:r>
            <a:br>
              <a:rPr lang="en-US" smtClean="0">
                <a:solidFill>
                  <a:srgbClr val="B10AD9"/>
                </a:solidFill>
              </a:rPr>
            </a:b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The terms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. . .as they </a:t>
            </a:r>
            <a:r>
              <a:rPr lang="en-US" sz="3200" i="1" smtClean="0"/>
              <a:t>interact</a:t>
            </a:r>
            <a:r>
              <a:rPr lang="en-US" sz="3200" smtClean="0"/>
              <a:t> with one another in </a:t>
            </a:r>
            <a:r>
              <a:rPr lang="en-US" sz="3200" i="1" smtClean="0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A </a:t>
            </a:r>
            <a:r>
              <a:rPr lang="en-US" sz="3200" i="1" smtClean="0">
                <a:solidFill>
                  <a:srgbClr val="720070"/>
                </a:solidFill>
              </a:rPr>
              <a:t>market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mtClean="0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 smtClean="0"/>
              <a:t>Buyers </a:t>
            </a:r>
            <a:r>
              <a:rPr lang="en-US" smtClean="0"/>
              <a:t>determine </a:t>
            </a:r>
            <a:r>
              <a:rPr lang="en-US" i="1" smtClean="0"/>
              <a:t>demand...</a:t>
            </a:r>
            <a:endParaRPr lang="en-US" smtClean="0"/>
          </a:p>
          <a:p>
            <a:pPr lvl="1" eaLnBrk="1" hangingPunct="1">
              <a:defRPr/>
            </a:pPr>
            <a:r>
              <a:rPr lang="en-US" i="1" smtClean="0"/>
              <a:t>Sellers </a:t>
            </a:r>
            <a:r>
              <a:rPr lang="en-US" smtClean="0"/>
              <a:t>determine </a:t>
            </a:r>
            <a:r>
              <a:rPr lang="en-US" i="1" smtClean="0"/>
              <a:t>supply…</a:t>
            </a:r>
            <a:endParaRPr lang="en-US" sz="36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4-11: How a Decrease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 smtClean="0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 smtClean="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 smtClean="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 smtClean="0"/>
              <a:t>If one of these factors changes, the supply curve shifts.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 smtClean="0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 smtClean="0"/>
              <a:t>The behavior of buyers and sellers naturally drives markets toward their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6C43792-D904-479F-A335-6EE9E37CCEA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720070"/>
                </a:solidFill>
              </a:rPr>
              <a:t>The End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Demanded</a:t>
            </a:r>
            <a:r>
              <a:rPr lang="en-US" sz="3200" smtClean="0"/>
              <a:t> refers to the </a:t>
            </a:r>
            <a:r>
              <a:rPr lang="en-US" sz="3200" i="1" smtClean="0"/>
              <a:t>amount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buyers</a:t>
            </a:r>
            <a:r>
              <a:rPr lang="en-US" sz="3200" i="1" smtClean="0"/>
              <a:t> are willing </a:t>
            </a:r>
            <a:r>
              <a:rPr lang="en-US" sz="3200" smtClean="0"/>
              <a:t>to purchase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 smtClean="0"/>
              <a:t>What factors determine how much ice cream 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mtClean="0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Tastes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Number of Consumers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endParaRPr lang="en-US" sz="3200" i="1" smtClean="0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r>
              <a:rPr lang="en-US" sz="3200" smtClean="0"/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 </a:t>
            </a:r>
            <a:r>
              <a:rPr lang="en-US" sz="3600" i="1" dirty="0" smtClean="0">
                <a:solidFill>
                  <a:srgbClr val="720070"/>
                </a:solidFill>
              </a:rPr>
              <a:t>normal good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an </a:t>
            </a:r>
            <a:r>
              <a:rPr lang="en-US" sz="3600" i="1" dirty="0" smtClean="0">
                <a:solidFill>
                  <a:srgbClr val="720070"/>
                </a:solidFill>
              </a:rPr>
              <a:t>inferior good</a:t>
            </a:r>
            <a:r>
              <a:rPr lang="en-US" sz="3600" dirty="0" smtClean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 smtClean="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reduces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substitutes</a:t>
            </a:r>
            <a:r>
              <a:rPr lang="en-US" sz="320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increases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complements</a:t>
            </a:r>
            <a:r>
              <a:rPr lang="en-US" sz="3200" smtClean="0"/>
              <a:t>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700</TotalTime>
  <Words>2794</Words>
  <Application>Microsoft PowerPoint</Application>
  <PresentationFormat>On-screen Show (4:3)</PresentationFormat>
  <Paragraphs>592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MankiwCanChp2Ed2</vt:lpstr>
      <vt:lpstr>Chapter 3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Demand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Administrator</cp:lastModifiedBy>
  <cp:revision>43</cp:revision>
  <dcterms:created xsi:type="dcterms:W3CDTF">2004-08-05T04:17:43Z</dcterms:created>
  <dcterms:modified xsi:type="dcterms:W3CDTF">2015-09-13T07:29:12Z</dcterms:modified>
</cp:coreProperties>
</file>