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Default Extension="gif" ContentType="image/gif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9" r:id="rId1"/>
  </p:sldMasterIdLst>
  <p:notesMasterIdLst>
    <p:notesMasterId r:id="rId20"/>
  </p:notesMasterIdLst>
  <p:sldIdLst>
    <p:sldId id="257" r:id="rId2"/>
    <p:sldId id="258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</p:sldIdLst>
  <p:sldSz cx="9144000" cy="6858000" type="screen4x3"/>
  <p:notesSz cx="6858000" cy="91440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7057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preferSingleView="1">
    <p:restoredLeft sz="5467" autoAdjust="0"/>
    <p:restoredTop sz="90929"/>
  </p:normalViewPr>
  <p:slideViewPr>
    <p:cSldViewPr>
      <p:cViewPr varScale="1">
        <p:scale>
          <a:sx n="74" d="100"/>
          <a:sy n="74" d="100"/>
        </p:scale>
        <p:origin x="-192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432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ea typeface="ＭＳ Ｐゴシック" pitchFamily="-28" charset="-128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ea typeface="ＭＳ Ｐゴシック" pitchFamily="-28" charset="-128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ea typeface="ＭＳ Ｐゴシック" pitchFamily="-28" charset="-128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ea typeface="ＭＳ Ｐゴシック" pitchFamily="-28" charset="-128"/>
              </a:defRPr>
            </a:lvl1pPr>
          </a:lstStyle>
          <a:p>
            <a:pPr>
              <a:defRPr/>
            </a:pPr>
            <a:fld id="{7895C3AC-A11B-4CDB-BCD2-AA0EB34E197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2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2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2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2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2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CD5583-0A92-4FCD-95A3-29C96AB91060}" type="slidenum">
              <a:rPr lang="en-GB">
                <a:ea typeface="ＭＳ Ｐゴシック" pitchFamily="48" charset="-128"/>
              </a:rPr>
              <a:pPr/>
              <a:t>1</a:t>
            </a:fld>
            <a:endParaRPr lang="en-GB">
              <a:ea typeface="ＭＳ Ｐゴシック" pitchFamily="48" charset="-128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fr-CA" smtClean="0">
              <a:ea typeface="ＭＳ Ｐゴシック" pitchFamily="48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7E947F6-A9D2-4CFC-86AD-272F909690C8}" type="slidenum">
              <a:rPr lang="en-GB">
                <a:ea typeface="ＭＳ Ｐゴシック" pitchFamily="48" charset="-128"/>
              </a:rPr>
              <a:pPr/>
              <a:t>10</a:t>
            </a:fld>
            <a:endParaRPr lang="en-GB">
              <a:ea typeface="ＭＳ Ｐゴシック" pitchFamily="48" charset="-128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fr-CA" smtClean="0">
              <a:ea typeface="ＭＳ Ｐゴシック" pitchFamily="48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F21451-F7DA-431D-86F8-2C1FCB7015DC}" type="slidenum">
              <a:rPr lang="en-GB">
                <a:ea typeface="ＭＳ Ｐゴシック" pitchFamily="48" charset="-128"/>
              </a:rPr>
              <a:pPr/>
              <a:t>11</a:t>
            </a:fld>
            <a:endParaRPr lang="en-GB">
              <a:ea typeface="ＭＳ Ｐゴシック" pitchFamily="48" charset="-128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ea typeface="ＭＳ Ｐゴシック" pitchFamily="48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BCA294-2E7E-4330-9D01-7383A22F9657}" type="slidenum">
              <a:rPr lang="en-GB">
                <a:ea typeface="ＭＳ Ｐゴシック" pitchFamily="48" charset="-128"/>
              </a:rPr>
              <a:pPr/>
              <a:t>2</a:t>
            </a:fld>
            <a:endParaRPr lang="en-GB">
              <a:ea typeface="ＭＳ Ｐゴシック" pitchFamily="48" charset="-128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fr-CA" smtClean="0">
              <a:ea typeface="ＭＳ Ｐゴシック" pitchFamily="48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524EF1-9F50-4335-9552-1C163BEB99BF}" type="slidenum">
              <a:rPr lang="en-GB">
                <a:ea typeface="ＭＳ Ｐゴシック" pitchFamily="48" charset="-128"/>
              </a:rPr>
              <a:pPr/>
              <a:t>3</a:t>
            </a:fld>
            <a:endParaRPr lang="en-GB">
              <a:ea typeface="ＭＳ Ｐゴシック" pitchFamily="48" charset="-128"/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fr-CA" smtClean="0">
              <a:ea typeface="ＭＳ Ｐゴシック" pitchFamily="48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707CC47-FB78-44D8-9749-C410895E9AEF}" type="slidenum">
              <a:rPr lang="en-GB">
                <a:ea typeface="ＭＳ Ｐゴシック" pitchFamily="48" charset="-128"/>
              </a:rPr>
              <a:pPr/>
              <a:t>4</a:t>
            </a:fld>
            <a:endParaRPr lang="en-GB">
              <a:ea typeface="ＭＳ Ｐゴシック" pitchFamily="48" charset="-128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fr-CA" smtClean="0">
              <a:ea typeface="ＭＳ Ｐゴシック" pitchFamily="48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780046-177C-4FB1-9FDE-9FE4797A3AE5}" type="slidenum">
              <a:rPr lang="en-GB">
                <a:ea typeface="ＭＳ Ｐゴシック" pitchFamily="48" charset="-128"/>
              </a:rPr>
              <a:pPr/>
              <a:t>5</a:t>
            </a:fld>
            <a:endParaRPr lang="en-GB">
              <a:ea typeface="ＭＳ Ｐゴシック" pitchFamily="48" charset="-128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fr-CA" smtClean="0">
              <a:ea typeface="ＭＳ Ｐゴシック" pitchFamily="48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3110D2-7201-4E7D-B2C9-03B7EC03B9AC}" type="slidenum">
              <a:rPr lang="en-GB">
                <a:ea typeface="ＭＳ Ｐゴシック" pitchFamily="48" charset="-128"/>
              </a:rPr>
              <a:pPr/>
              <a:t>6</a:t>
            </a:fld>
            <a:endParaRPr lang="en-GB">
              <a:ea typeface="ＭＳ Ｐゴシック" pitchFamily="48" charset="-128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fr-CA" smtClean="0">
              <a:ea typeface="ＭＳ Ｐゴシック" pitchFamily="48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94F496-5240-432A-B17F-6A956CBD3EB8}" type="slidenum">
              <a:rPr lang="en-GB">
                <a:ea typeface="ＭＳ Ｐゴシック" pitchFamily="48" charset="-128"/>
              </a:rPr>
              <a:pPr/>
              <a:t>7</a:t>
            </a:fld>
            <a:endParaRPr lang="en-GB">
              <a:ea typeface="ＭＳ Ｐゴシック" pitchFamily="48" charset="-128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fr-CA" smtClean="0">
              <a:ea typeface="ＭＳ Ｐゴシック" pitchFamily="48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99EDEA-F0C3-4FE6-AAEE-ECA4B08E2225}" type="slidenum">
              <a:rPr lang="en-GB">
                <a:ea typeface="ＭＳ Ｐゴシック" pitchFamily="48" charset="-128"/>
              </a:rPr>
              <a:pPr/>
              <a:t>8</a:t>
            </a:fld>
            <a:endParaRPr lang="en-GB">
              <a:ea typeface="ＭＳ Ｐゴシック" pitchFamily="48" charset="-128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fr-CA" smtClean="0">
              <a:ea typeface="ＭＳ Ｐゴシック" pitchFamily="48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1AC0CA-6D51-4207-9B6B-7C6E2D16FBBD}" type="slidenum">
              <a:rPr lang="en-GB">
                <a:ea typeface="ＭＳ Ｐゴシック" pitchFamily="48" charset="-128"/>
              </a:rPr>
              <a:pPr/>
              <a:t>9</a:t>
            </a:fld>
            <a:endParaRPr lang="en-GB">
              <a:ea typeface="ＭＳ Ｐゴシック" pitchFamily="48" charset="-128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fr-CA" smtClean="0">
              <a:ea typeface="ＭＳ Ｐゴシック" pitchFamily="48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xfrm>
            <a:off x="685800" y="6553200"/>
            <a:ext cx="2895600" cy="228600"/>
          </a:xfrm>
        </p:spPr>
        <p:txBody>
          <a:bodyPr anchor="t"/>
          <a:lstStyle>
            <a:lvl1pPr algn="ctr">
              <a:defRPr b="0" i="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Mankiw et al. Principles of Microeconomics, 2nd Canadian Edition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b="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17DC1BB3-7237-44D1-ABD1-FE44EA7AF5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Mankiw et al. Principles of Microeconomics, 2nd Canadian Edition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14: Page </a:t>
            </a:r>
            <a:fld id="{D682220F-85F3-423E-BC2A-698E139ED7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81000"/>
            <a:ext cx="194310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5676900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Mankiw et al. Principles of Microeconomics, 2nd Canadian Edition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14: Page </a:t>
            </a:r>
            <a:fld id="{4B6D3E1C-B7FC-4202-A6BD-7DF00223DD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Mankiw et al. Principles of Microeconomics, 2nd Canadian Edition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14: Page </a:t>
            </a:r>
            <a:fld id="{363CE3A1-67E1-47F9-9DCC-F8999641AA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Mankiw et al. Principles of Microeconomics, 2nd Canadian Edition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14: Page </a:t>
            </a:r>
            <a:fld id="{A79559FC-4809-402D-8609-0DB17E4E98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95400"/>
            <a:ext cx="38100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38100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Mankiw et al. Principles of Microeconomics, 2nd Canadian Edition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14: Page </a:t>
            </a:r>
            <a:fld id="{5AC438AC-E2F8-47DC-ABE3-6B41E8B977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Mankiw et al. Principles of Microeconomics, 2nd Canadian Edition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14: Page </a:t>
            </a:r>
            <a:fld id="{90905538-FFC9-46D3-A716-74895EA24B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Mankiw et al. Principles of Microeconomics, 2nd Canadian Edition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14: Page </a:t>
            </a:r>
            <a:fld id="{C00E8BD9-E7C4-4F2E-BE92-914599C013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Mankiw et al. Principles of Microeconomics, 2nd Canadian Edition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14: Page </a:t>
            </a:r>
            <a:fld id="{D2600E19-23B3-406C-BDCE-84EA91D019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Mankiw et al. Principles of Microeconomics, 2nd Canadian Edition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14: Page </a:t>
            </a:r>
            <a:fld id="{D845796C-BBA4-4803-AA8B-063C9BE5D5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Mankiw et al. Principles of Microeconomics, 2nd Canadian Edition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14: Page </a:t>
            </a:r>
            <a:fld id="{0C9CEABC-A429-495E-B64A-755D28F13F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E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81000"/>
            <a:ext cx="7772400" cy="609600"/>
          </a:xfrm>
          <a:prstGeom prst="rect">
            <a:avLst/>
          </a:prstGeom>
          <a:solidFill>
            <a:srgbClr val="666699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95400"/>
            <a:ext cx="7772400" cy="5029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553200"/>
            <a:ext cx="5410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 b="1" i="1" smtClean="0">
                <a:solidFill>
                  <a:srgbClr val="8F2B99"/>
                </a:solidFill>
                <a:ea typeface="ＭＳ Ｐゴシック" pitchFamily="-28" charset="-128"/>
              </a:defRPr>
            </a:lvl1pPr>
          </a:lstStyle>
          <a:p>
            <a:pPr>
              <a:defRPr/>
            </a:pPr>
            <a:r>
              <a:rPr lang="en-US"/>
              <a:t>Mankiw et al. Principles of Microeconomics, 2nd Canadian Edition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532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1" smtClean="0">
                <a:solidFill>
                  <a:srgbClr val="8F2B99"/>
                </a:solidFill>
                <a:ea typeface="ＭＳ Ｐゴシック" pitchFamily="-28" charset="-128"/>
              </a:defRPr>
            </a:lvl1pPr>
          </a:lstStyle>
          <a:p>
            <a:pPr>
              <a:defRPr/>
            </a:pPr>
            <a:r>
              <a:rPr lang="en-US"/>
              <a:t>Chapter 14: Page </a:t>
            </a:r>
            <a:fld id="{48D39121-6EA5-41D7-A4AF-17CDC01BFE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  <a:ea typeface="ＭＳ Ｐゴシック" pitchFamily="-28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  <a:ea typeface="ＭＳ Ｐゴシック" pitchFamily="-28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  <a:ea typeface="ＭＳ Ｐゴシック" pitchFamily="-28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  <a:ea typeface="ＭＳ Ｐゴシック" pitchFamily="-28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  <a:ea typeface="ＭＳ Ｐゴシック" pitchFamily="-28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  <a:ea typeface="ＭＳ Ｐゴシック" pitchFamily="-28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  <a:ea typeface="ＭＳ Ｐゴシック" pitchFamily="-28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  <a:ea typeface="ＭＳ Ｐゴシック" pitchFamily="-28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 b="1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b="1">
          <a:solidFill>
            <a:schemeClr val="accent2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chemeClr val="accent2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b="1">
          <a:solidFill>
            <a:schemeClr val="accent2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accent2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accent2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accent2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accent2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accent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648200" y="685800"/>
            <a:ext cx="4343400" cy="1143000"/>
          </a:xfrm>
          <a:noFill/>
          <a:effectLst>
            <a:outerShdw dist="35921" dir="2700000" algn="ctr" rotWithShape="0">
              <a:srgbClr val="808080"/>
            </a:outerShdw>
          </a:effectLst>
        </p:spPr>
        <p:txBody>
          <a:bodyPr/>
          <a:lstStyle/>
          <a:p>
            <a:pPr eaLnBrk="1" hangingPunct="1">
              <a:defRPr/>
            </a:pPr>
            <a:r>
              <a:rPr lang="en-US" sz="540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Chapter </a:t>
            </a:r>
            <a:r>
              <a:rPr lang="en-US" sz="540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5</a:t>
            </a:r>
            <a:endParaRPr lang="en-US" sz="5400" dirty="0" smtClean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572000" y="2438400"/>
            <a:ext cx="4572000" cy="1676400"/>
          </a:xfrm>
          <a:noFill/>
          <a:effectLst>
            <a:outerShdw dist="35921" dir="2700000" algn="ctr" rotWithShape="0">
              <a:srgbClr val="808080"/>
            </a:outerShdw>
          </a:effectLst>
        </p:spPr>
        <p:txBody>
          <a:bodyPr anchor="ctr"/>
          <a:lstStyle/>
          <a:p>
            <a:pPr eaLnBrk="1" hangingPunct="1">
              <a:defRPr/>
            </a:pPr>
            <a:r>
              <a:rPr lang="en-US" sz="40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Theory of Market:</a:t>
            </a:r>
          </a:p>
          <a:p>
            <a:pPr eaLnBrk="1" hangingPunct="1">
              <a:defRPr/>
            </a:pPr>
            <a:r>
              <a:rPr lang="en-US" sz="40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Perfectly Competitive &amp;</a:t>
            </a:r>
          </a:p>
          <a:p>
            <a:pPr eaLnBrk="1" hangingPunct="1">
              <a:defRPr/>
            </a:pPr>
            <a:r>
              <a:rPr lang="en-US" sz="40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Monopoly</a:t>
            </a: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4763" y="6248400"/>
            <a:ext cx="6396037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sz="1800" b="1">
                <a:solidFill>
                  <a:srgbClr val="740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itchFamily="-28" charset="-128"/>
                <a:cs typeface="Arial" charset="0"/>
              </a:rPr>
              <a:t>© 2002 by Nelson, a division of Thomson Canada Limited</a:t>
            </a:r>
            <a:endParaRPr lang="en-US" sz="1800" b="1">
              <a:solidFill>
                <a:srgbClr val="740F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-28" charset="0"/>
              <a:ea typeface="ＭＳ Ｐゴシック" pitchFamily="-28" charset="-128"/>
              <a:cs typeface="Arial" charset="0"/>
            </a:endParaRPr>
          </a:p>
        </p:txBody>
      </p:sp>
      <p:pic>
        <p:nvPicPr>
          <p:cNvPr id="4102" name="Picture 6" descr="chapter13-1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228600"/>
            <a:ext cx="4206875" cy="559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ea typeface="ＭＳ Ｐゴシック" pitchFamily="48" charset="-128"/>
              </a:rPr>
              <a:t>Mankiw et al. Principles of Microeconomics, 2nd Canadian Edition</a:t>
            </a:r>
          </a:p>
        </p:txBody>
      </p:sp>
      <p:sp>
        <p:nvSpPr>
          <p:cNvPr id="1229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>
                <a:ea typeface="ＭＳ Ｐゴシック" pitchFamily="48" charset="-128"/>
              </a:rPr>
              <a:t>Chapter 14: Page </a:t>
            </a:r>
            <a:fld id="{DA508FE6-64C7-4C9A-A6B6-CADFBD37D430}" type="slidenum">
              <a:rPr lang="en-US">
                <a:ea typeface="ＭＳ Ｐゴシック" pitchFamily="48" charset="-128"/>
              </a:rPr>
              <a:pPr/>
              <a:t>10</a:t>
            </a:fld>
            <a:endParaRPr lang="en-US">
              <a:ea typeface="ＭＳ Ｐゴシック" pitchFamily="48" charset="-128"/>
            </a:endParaRPr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572000"/>
          </a:xfrm>
        </p:spPr>
        <p:txBody>
          <a:bodyPr/>
          <a:lstStyle/>
          <a:p>
            <a:pPr eaLnBrk="1" hangingPunct="1">
              <a:spcBef>
                <a:spcPct val="0"/>
              </a:spcBef>
              <a:defRPr/>
            </a:pPr>
            <a:r>
              <a:rPr lang="en-US" sz="3200" smtClean="0"/>
              <a:t>Profit maximization occurs at the quantity where </a:t>
            </a:r>
            <a:r>
              <a:rPr lang="en-US" sz="3200" i="1" smtClean="0">
                <a:solidFill>
                  <a:srgbClr val="87057D"/>
                </a:solidFill>
              </a:rPr>
              <a:t>marginal revenue</a:t>
            </a:r>
            <a:r>
              <a:rPr lang="en-US" sz="3200" i="1" smtClean="0"/>
              <a:t> equals marginal cost</a:t>
            </a:r>
            <a:r>
              <a:rPr lang="en-US" sz="3200" smtClean="0"/>
              <a:t>.</a:t>
            </a:r>
          </a:p>
          <a:p>
            <a:pPr eaLnBrk="1" hangingPunct="1">
              <a:defRPr/>
            </a:pPr>
            <a:r>
              <a:rPr lang="en-US" sz="3200" smtClean="0"/>
              <a:t>When</a:t>
            </a:r>
            <a:r>
              <a:rPr lang="en-US" sz="3200" i="1" smtClean="0"/>
              <a:t> MR &gt; MC </a:t>
            </a:r>
            <a:r>
              <a:rPr lang="en-US" sz="3200" i="1" smtClean="0">
                <a:sym typeface="Monotype Sorts" pitchFamily="-28" charset="2"/>
              </a:rPr>
              <a:t></a:t>
            </a:r>
            <a:r>
              <a:rPr lang="en-US" sz="3200" i="1" smtClean="0"/>
              <a:t> in</a:t>
            </a:r>
            <a:r>
              <a:rPr lang="en-US" sz="3200" smtClean="0"/>
              <a:t>crease</a:t>
            </a:r>
            <a:r>
              <a:rPr lang="en-US" sz="3200" i="1" smtClean="0"/>
              <a:t> Q</a:t>
            </a:r>
          </a:p>
          <a:p>
            <a:pPr eaLnBrk="1" hangingPunct="1">
              <a:defRPr/>
            </a:pPr>
            <a:r>
              <a:rPr lang="en-US" sz="3200" smtClean="0"/>
              <a:t>When</a:t>
            </a:r>
            <a:r>
              <a:rPr lang="en-US" sz="3200" i="1" smtClean="0"/>
              <a:t> MR &lt; MC </a:t>
            </a:r>
            <a:r>
              <a:rPr lang="en-US" sz="3200" i="1" smtClean="0">
                <a:sym typeface="Monotype Sorts" pitchFamily="-28" charset="2"/>
              </a:rPr>
              <a:t></a:t>
            </a:r>
            <a:r>
              <a:rPr lang="en-US" sz="3200" i="1" smtClean="0"/>
              <a:t> de</a:t>
            </a:r>
            <a:r>
              <a:rPr lang="en-US" sz="3200" smtClean="0"/>
              <a:t>crease</a:t>
            </a:r>
            <a:r>
              <a:rPr lang="en-US" sz="3200" i="1" smtClean="0"/>
              <a:t> Q</a:t>
            </a:r>
          </a:p>
          <a:p>
            <a:pPr eaLnBrk="1" hangingPunct="1">
              <a:defRPr/>
            </a:pPr>
            <a:r>
              <a:rPr lang="en-US" sz="3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When</a:t>
            </a:r>
            <a:r>
              <a:rPr lang="en-US" sz="3200" i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MR = MC </a:t>
            </a:r>
            <a:r>
              <a:rPr lang="en-US" sz="3200" i="1" smtClean="0">
                <a:effectLst>
                  <a:outerShdw blurRad="38100" dist="38100" dir="2700000" algn="tl">
                    <a:srgbClr val="C0C0C0"/>
                  </a:outerShdw>
                </a:effectLst>
                <a:sym typeface="Monotype Sorts" pitchFamily="-28" charset="2"/>
              </a:rPr>
              <a:t></a:t>
            </a:r>
            <a:r>
              <a:rPr lang="en-US" sz="3200" i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3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Profit is maximized</a:t>
            </a:r>
            <a:r>
              <a:rPr lang="en-US" sz="3200" i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  <a:endParaRPr lang="en-US" sz="3200" i="1" smtClean="0"/>
          </a:p>
          <a:p>
            <a:pPr eaLnBrk="1" hangingPunct="1">
              <a:defRPr/>
            </a:pPr>
            <a:endParaRPr lang="en-US" sz="4000" i="1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8677" name="Rectangle 5"/>
          <p:cNvSpPr>
            <a:spLocks noGrp="1" noChangeArrowheads="1"/>
          </p:cNvSpPr>
          <p:nvPr>
            <p:ph type="title"/>
          </p:nvPr>
        </p:nvSpPr>
        <p:spPr>
          <a:noFill/>
          <a:effectLst/>
        </p:spPr>
        <p:txBody>
          <a:bodyPr/>
          <a:lstStyle/>
          <a:p>
            <a:pPr algn="ctr" eaLnBrk="1" hangingPunct="1">
              <a:defRPr/>
            </a:pPr>
            <a:r>
              <a:rPr lang="en-US" sz="2800" smtClean="0">
                <a:solidFill>
                  <a:srgbClr val="87057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PROFIT MAXIMIZATION AND THE COMPETITIVE FIRM’S SUPPLY CURVE </a:t>
            </a:r>
            <a:endParaRPr lang="en-US" sz="2800" smtClean="0">
              <a:solidFill>
                <a:srgbClr val="B10AD9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86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4" grpId="0" build="p" bldLvl="4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ea typeface="ＭＳ Ｐゴシック" pitchFamily="48" charset="-128"/>
              </a:rPr>
              <a:t>Mankiw et al. Principles of Microeconomics, 2nd Canadian Edition</a:t>
            </a:r>
          </a:p>
        </p:txBody>
      </p:sp>
      <p:sp>
        <p:nvSpPr>
          <p:cNvPr id="1331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>
                <a:ea typeface="ＭＳ Ｐゴシック" pitchFamily="48" charset="-128"/>
              </a:rPr>
              <a:t>Chapter 14: Page </a:t>
            </a:r>
            <a:fld id="{0DDBD5B4-D313-4DCF-847D-4E1D5E770961}" type="slidenum">
              <a:rPr lang="en-US">
                <a:ea typeface="ＭＳ Ｐゴシック" pitchFamily="48" charset="-128"/>
              </a:rPr>
              <a:pPr/>
              <a:t>11</a:t>
            </a:fld>
            <a:endParaRPr lang="en-US">
              <a:ea typeface="ＭＳ Ｐゴシック" pitchFamily="48" charset="-128"/>
            </a:endParaRPr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1593850" y="1304925"/>
            <a:ext cx="7134225" cy="45354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pitchFamily="-28" charset="-128"/>
            </a:endParaRPr>
          </a:p>
        </p:txBody>
      </p:sp>
      <p:sp>
        <p:nvSpPr>
          <p:cNvPr id="13317" name="Text Box 4"/>
          <p:cNvSpPr txBox="1">
            <a:spLocks noChangeArrowheads="1"/>
          </p:cNvSpPr>
          <p:nvPr/>
        </p:nvSpPr>
        <p:spPr bwMode="auto">
          <a:xfrm>
            <a:off x="587375" y="1289050"/>
            <a:ext cx="881063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200" b="1"/>
              <a:t>Costs and Revenue </a:t>
            </a:r>
          </a:p>
        </p:txBody>
      </p:sp>
      <p:sp>
        <p:nvSpPr>
          <p:cNvPr id="13318" name="Text Box 5"/>
          <p:cNvSpPr txBox="1">
            <a:spLocks noChangeArrowheads="1"/>
          </p:cNvSpPr>
          <p:nvPr/>
        </p:nvSpPr>
        <p:spPr bwMode="auto">
          <a:xfrm>
            <a:off x="7824788" y="5988050"/>
            <a:ext cx="954087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200" b="1"/>
              <a:t>Quantity</a:t>
            </a:r>
          </a:p>
        </p:txBody>
      </p:sp>
      <p:sp>
        <p:nvSpPr>
          <p:cNvPr id="13319" name="Text Box 6"/>
          <p:cNvSpPr txBox="1">
            <a:spLocks noChangeArrowheads="1"/>
          </p:cNvSpPr>
          <p:nvPr/>
        </p:nvSpPr>
        <p:spPr bwMode="auto">
          <a:xfrm>
            <a:off x="1130300" y="5851525"/>
            <a:ext cx="6096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200"/>
              <a:t>0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193800" y="4305300"/>
            <a:ext cx="2195513" cy="1797050"/>
            <a:chOff x="847" y="2857"/>
            <a:chExt cx="1383" cy="1132"/>
          </a:xfrm>
        </p:grpSpPr>
        <p:sp>
          <p:nvSpPr>
            <p:cNvPr id="13370" name="Freeform 8"/>
            <p:cNvSpPr>
              <a:spLocks/>
            </p:cNvSpPr>
            <p:nvPr/>
          </p:nvSpPr>
          <p:spPr bwMode="auto">
            <a:xfrm>
              <a:off x="1131" y="2928"/>
              <a:ext cx="1014" cy="884"/>
            </a:xfrm>
            <a:custGeom>
              <a:avLst/>
              <a:gdLst>
                <a:gd name="T0" fmla="*/ 1014 w 1014"/>
                <a:gd name="T1" fmla="*/ 884 h 884"/>
                <a:gd name="T2" fmla="*/ 1014 w 1014"/>
                <a:gd name="T3" fmla="*/ 0 h 884"/>
                <a:gd name="T4" fmla="*/ 0 w 1014"/>
                <a:gd name="T5" fmla="*/ 0 h 884"/>
                <a:gd name="T6" fmla="*/ 0 60000 65536"/>
                <a:gd name="T7" fmla="*/ 0 60000 65536"/>
                <a:gd name="T8" fmla="*/ 0 60000 65536"/>
                <a:gd name="T9" fmla="*/ 0 w 1014"/>
                <a:gd name="T10" fmla="*/ 0 h 884"/>
                <a:gd name="T11" fmla="*/ 1014 w 1014"/>
                <a:gd name="T12" fmla="*/ 884 h 8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14" h="884">
                  <a:moveTo>
                    <a:pt x="1014" y="884"/>
                  </a:moveTo>
                  <a:lnTo>
                    <a:pt x="1014" y="0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71" name="Rectangle 9"/>
            <p:cNvSpPr>
              <a:spLocks noChangeArrowheads="1"/>
            </p:cNvSpPr>
            <p:nvPr/>
          </p:nvSpPr>
          <p:spPr bwMode="auto">
            <a:xfrm>
              <a:off x="847" y="2857"/>
              <a:ext cx="199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i="1">
                  <a:solidFill>
                    <a:srgbClr val="000000"/>
                  </a:solidFill>
                </a:rPr>
                <a:t>MC</a:t>
              </a:r>
              <a:endParaRPr lang="en-US" sz="2400">
                <a:latin typeface="Times New Roman" pitchFamily="48" charset="0"/>
              </a:endParaRPr>
            </a:p>
          </p:txBody>
        </p:sp>
        <p:sp>
          <p:nvSpPr>
            <p:cNvPr id="13372" name="Rectangle 10"/>
            <p:cNvSpPr>
              <a:spLocks noChangeArrowheads="1"/>
            </p:cNvSpPr>
            <p:nvPr/>
          </p:nvSpPr>
          <p:spPr bwMode="auto">
            <a:xfrm>
              <a:off x="1044" y="2919"/>
              <a:ext cx="4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</a:rPr>
                <a:t>1</a:t>
              </a:r>
              <a:endParaRPr lang="en-US" sz="2400">
                <a:latin typeface="Times New Roman" pitchFamily="48" charset="0"/>
              </a:endParaRPr>
            </a:p>
          </p:txBody>
        </p:sp>
        <p:sp>
          <p:nvSpPr>
            <p:cNvPr id="13373" name="Rectangle 11"/>
            <p:cNvSpPr>
              <a:spLocks noChangeArrowheads="1"/>
            </p:cNvSpPr>
            <p:nvPr/>
          </p:nvSpPr>
          <p:spPr bwMode="auto">
            <a:xfrm>
              <a:off x="2084" y="3830"/>
              <a:ext cx="10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i="1">
                  <a:solidFill>
                    <a:srgbClr val="000000"/>
                  </a:solidFill>
                </a:rPr>
                <a:t>Q</a:t>
              </a:r>
              <a:endParaRPr lang="en-US" sz="2400">
                <a:latin typeface="Times New Roman" pitchFamily="48" charset="0"/>
              </a:endParaRPr>
            </a:p>
          </p:txBody>
        </p:sp>
        <p:sp>
          <p:nvSpPr>
            <p:cNvPr id="13374" name="Rectangle 12"/>
            <p:cNvSpPr>
              <a:spLocks noChangeArrowheads="1"/>
            </p:cNvSpPr>
            <p:nvPr/>
          </p:nvSpPr>
          <p:spPr bwMode="auto">
            <a:xfrm>
              <a:off x="2182" y="3893"/>
              <a:ext cx="4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</a:rPr>
                <a:t>1</a:t>
              </a:r>
              <a:endParaRPr lang="en-US" sz="2400">
                <a:latin typeface="Times New Roman" pitchFamily="48" charset="0"/>
              </a:endParaRPr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1838325" y="984250"/>
            <a:ext cx="2401888" cy="2597150"/>
            <a:chOff x="1158" y="620"/>
            <a:chExt cx="1513" cy="1636"/>
          </a:xfrm>
        </p:grpSpPr>
        <p:sp>
          <p:nvSpPr>
            <p:cNvPr id="13362" name="Line 14"/>
            <p:cNvSpPr>
              <a:spLocks noChangeShapeType="1"/>
            </p:cNvSpPr>
            <p:nvPr/>
          </p:nvSpPr>
          <p:spPr bwMode="auto">
            <a:xfrm flipH="1" flipV="1">
              <a:off x="2306" y="1572"/>
              <a:ext cx="365" cy="68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3363" name="Group 15"/>
            <p:cNvGrpSpPr>
              <a:grpSpLocks/>
            </p:cNvGrpSpPr>
            <p:nvPr/>
          </p:nvGrpSpPr>
          <p:grpSpPr bwMode="auto">
            <a:xfrm>
              <a:off x="1158" y="620"/>
              <a:ext cx="1272" cy="849"/>
              <a:chOff x="1332" y="805"/>
              <a:chExt cx="1272" cy="849"/>
            </a:xfrm>
          </p:grpSpPr>
          <p:sp>
            <p:nvSpPr>
              <p:cNvPr id="13364" name="Rectangle 16"/>
              <p:cNvSpPr>
                <a:spLocks noChangeArrowheads="1"/>
              </p:cNvSpPr>
              <p:nvPr/>
            </p:nvSpPr>
            <p:spPr bwMode="auto">
              <a:xfrm>
                <a:off x="1332" y="805"/>
                <a:ext cx="1272" cy="849"/>
              </a:xfrm>
              <a:prstGeom prst="rect">
                <a:avLst/>
              </a:prstGeom>
              <a:solidFill>
                <a:srgbClr val="E1E5E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65" name="Rectangle 17"/>
              <p:cNvSpPr>
                <a:spLocks noChangeArrowheads="1"/>
              </p:cNvSpPr>
              <p:nvPr/>
            </p:nvSpPr>
            <p:spPr bwMode="auto">
              <a:xfrm>
                <a:off x="1384" y="848"/>
                <a:ext cx="856" cy="1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>
                    <a:solidFill>
                      <a:srgbClr val="000000"/>
                    </a:solidFill>
                  </a:rPr>
                  <a:t>The firm maximizes</a:t>
                </a:r>
                <a:endParaRPr lang="en-US" sz="1800">
                  <a:latin typeface="Times New Roman" pitchFamily="48" charset="0"/>
                </a:endParaRPr>
              </a:p>
            </p:txBody>
          </p:sp>
          <p:sp>
            <p:nvSpPr>
              <p:cNvPr id="13366" name="Rectangle 18"/>
              <p:cNvSpPr>
                <a:spLocks noChangeArrowheads="1"/>
              </p:cNvSpPr>
              <p:nvPr/>
            </p:nvSpPr>
            <p:spPr bwMode="auto">
              <a:xfrm>
                <a:off x="1384" y="1005"/>
                <a:ext cx="824" cy="1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>
                    <a:solidFill>
                      <a:srgbClr val="000000"/>
                    </a:solidFill>
                  </a:rPr>
                  <a:t>profit by producing </a:t>
                </a:r>
                <a:endParaRPr lang="en-US" sz="1800">
                  <a:latin typeface="Times New Roman" pitchFamily="48" charset="0"/>
                </a:endParaRPr>
              </a:p>
            </p:txBody>
          </p:sp>
          <p:sp>
            <p:nvSpPr>
              <p:cNvPr id="13367" name="Rectangle 19"/>
              <p:cNvSpPr>
                <a:spLocks noChangeArrowheads="1"/>
              </p:cNvSpPr>
              <p:nvPr/>
            </p:nvSpPr>
            <p:spPr bwMode="auto">
              <a:xfrm>
                <a:off x="1384" y="1162"/>
                <a:ext cx="880" cy="1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>
                    <a:solidFill>
                      <a:srgbClr val="000000"/>
                    </a:solidFill>
                  </a:rPr>
                  <a:t>the quantity at which</a:t>
                </a:r>
                <a:endParaRPr lang="en-US" sz="1800">
                  <a:latin typeface="Times New Roman" pitchFamily="48" charset="0"/>
                </a:endParaRPr>
              </a:p>
            </p:txBody>
          </p:sp>
          <p:sp>
            <p:nvSpPr>
              <p:cNvPr id="13368" name="Rectangle 20"/>
              <p:cNvSpPr>
                <a:spLocks noChangeArrowheads="1"/>
              </p:cNvSpPr>
              <p:nvPr/>
            </p:nvSpPr>
            <p:spPr bwMode="auto">
              <a:xfrm>
                <a:off x="1384" y="1319"/>
                <a:ext cx="928" cy="1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>
                    <a:solidFill>
                      <a:srgbClr val="000000"/>
                    </a:solidFill>
                  </a:rPr>
                  <a:t>marginal cost equals</a:t>
                </a:r>
                <a:endParaRPr lang="en-US" sz="1800">
                  <a:latin typeface="Times New Roman" pitchFamily="48" charset="0"/>
                </a:endParaRPr>
              </a:p>
            </p:txBody>
          </p:sp>
          <p:sp>
            <p:nvSpPr>
              <p:cNvPr id="13369" name="Rectangle 21"/>
              <p:cNvSpPr>
                <a:spLocks noChangeArrowheads="1"/>
              </p:cNvSpPr>
              <p:nvPr/>
            </p:nvSpPr>
            <p:spPr bwMode="auto">
              <a:xfrm>
                <a:off x="1384" y="1475"/>
                <a:ext cx="792" cy="1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>
                    <a:solidFill>
                      <a:srgbClr val="000000"/>
                    </a:solidFill>
                  </a:rPr>
                  <a:t>marginal revenue.</a:t>
                </a:r>
                <a:endParaRPr lang="en-US" sz="1800">
                  <a:latin typeface="Times New Roman" pitchFamily="48" charset="0"/>
                </a:endParaRPr>
              </a:p>
            </p:txBody>
          </p:sp>
        </p:grpSp>
      </p:grpSp>
      <p:grpSp>
        <p:nvGrpSpPr>
          <p:cNvPr id="5" name="Group 22"/>
          <p:cNvGrpSpPr>
            <a:grpSpLocks/>
          </p:cNvGrpSpPr>
          <p:nvPr/>
        </p:nvGrpSpPr>
        <p:grpSpPr bwMode="auto">
          <a:xfrm>
            <a:off x="2119313" y="2312988"/>
            <a:ext cx="4305300" cy="2968625"/>
            <a:chOff x="1650" y="1256"/>
            <a:chExt cx="2526" cy="2120"/>
          </a:xfrm>
        </p:grpSpPr>
        <p:sp>
          <p:nvSpPr>
            <p:cNvPr id="13360" name="Line 23"/>
            <p:cNvSpPr>
              <a:spLocks noChangeShapeType="1"/>
            </p:cNvSpPr>
            <p:nvPr/>
          </p:nvSpPr>
          <p:spPr bwMode="auto">
            <a:xfrm flipV="1">
              <a:off x="1650" y="1347"/>
              <a:ext cx="2310" cy="2029"/>
            </a:xfrm>
            <a:prstGeom prst="line">
              <a:avLst/>
            </a:prstGeom>
            <a:noFill/>
            <a:ln w="55563">
              <a:solidFill>
                <a:srgbClr val="AD0D1B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61" name="Rectangle 24"/>
            <p:cNvSpPr>
              <a:spLocks noChangeArrowheads="1"/>
            </p:cNvSpPr>
            <p:nvPr/>
          </p:nvSpPr>
          <p:spPr bwMode="auto">
            <a:xfrm>
              <a:off x="3991" y="1256"/>
              <a:ext cx="185" cy="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i="1">
                  <a:solidFill>
                    <a:srgbClr val="000000"/>
                  </a:solidFill>
                </a:rPr>
                <a:t>MC</a:t>
              </a:r>
              <a:endParaRPr lang="en-US" sz="2400">
                <a:latin typeface="Times New Roman" pitchFamily="48" charset="0"/>
              </a:endParaRPr>
            </a:p>
          </p:txBody>
        </p:sp>
      </p:grpSp>
      <p:grpSp>
        <p:nvGrpSpPr>
          <p:cNvPr id="6" name="Group 25"/>
          <p:cNvGrpSpPr>
            <a:grpSpLocks/>
          </p:cNvGrpSpPr>
          <p:nvPr/>
        </p:nvGrpSpPr>
        <p:grpSpPr bwMode="auto">
          <a:xfrm>
            <a:off x="2189163" y="3819525"/>
            <a:ext cx="4252912" cy="1689100"/>
            <a:chOff x="1379" y="2406"/>
            <a:chExt cx="2679" cy="1064"/>
          </a:xfrm>
        </p:grpSpPr>
        <p:sp>
          <p:nvSpPr>
            <p:cNvPr id="13358" name="Freeform 26"/>
            <p:cNvSpPr>
              <a:spLocks/>
            </p:cNvSpPr>
            <p:nvPr/>
          </p:nvSpPr>
          <p:spPr bwMode="auto">
            <a:xfrm>
              <a:off x="1379" y="2479"/>
              <a:ext cx="2392" cy="991"/>
            </a:xfrm>
            <a:custGeom>
              <a:avLst/>
              <a:gdLst>
                <a:gd name="T0" fmla="*/ 0 w 203"/>
                <a:gd name="T1" fmla="*/ 27 h 84"/>
                <a:gd name="T2" fmla="*/ 203 w 203"/>
                <a:gd name="T3" fmla="*/ 0 h 84"/>
                <a:gd name="T4" fmla="*/ 0 60000 65536"/>
                <a:gd name="T5" fmla="*/ 0 60000 65536"/>
                <a:gd name="T6" fmla="*/ 0 w 203"/>
                <a:gd name="T7" fmla="*/ 0 h 84"/>
                <a:gd name="T8" fmla="*/ 203 w 203"/>
                <a:gd name="T9" fmla="*/ 84 h 8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3" h="84">
                  <a:moveTo>
                    <a:pt x="0" y="27"/>
                  </a:moveTo>
                  <a:cubicBezTo>
                    <a:pt x="19" y="51"/>
                    <a:pt x="35" y="84"/>
                    <a:pt x="203" y="0"/>
                  </a:cubicBezTo>
                </a:path>
              </a:pathLst>
            </a:custGeom>
            <a:noFill/>
            <a:ln w="55563">
              <a:solidFill>
                <a:srgbClr val="003F95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59" name="Rectangle 27"/>
            <p:cNvSpPr>
              <a:spLocks noChangeArrowheads="1"/>
            </p:cNvSpPr>
            <p:nvPr/>
          </p:nvSpPr>
          <p:spPr bwMode="auto">
            <a:xfrm>
              <a:off x="3795" y="2406"/>
              <a:ext cx="263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i="1">
                  <a:solidFill>
                    <a:srgbClr val="000000"/>
                  </a:solidFill>
                </a:rPr>
                <a:t>AVC</a:t>
              </a:r>
              <a:endParaRPr lang="en-US" sz="2400">
                <a:latin typeface="Times New Roman" pitchFamily="48" charset="0"/>
              </a:endParaRPr>
            </a:p>
          </p:txBody>
        </p:sp>
      </p:grpSp>
      <p:grpSp>
        <p:nvGrpSpPr>
          <p:cNvPr id="7" name="Group 28"/>
          <p:cNvGrpSpPr>
            <a:grpSpLocks/>
          </p:cNvGrpSpPr>
          <p:nvPr/>
        </p:nvGrpSpPr>
        <p:grpSpPr bwMode="auto">
          <a:xfrm>
            <a:off x="4078288" y="3744913"/>
            <a:ext cx="481012" cy="2359025"/>
            <a:chOff x="2569" y="2359"/>
            <a:chExt cx="303" cy="1486"/>
          </a:xfrm>
        </p:grpSpPr>
        <p:grpSp>
          <p:nvGrpSpPr>
            <p:cNvPr id="13354" name="Group 29"/>
            <p:cNvGrpSpPr>
              <a:grpSpLocks/>
            </p:cNvGrpSpPr>
            <p:nvPr/>
          </p:nvGrpSpPr>
          <p:grpSpPr bwMode="auto">
            <a:xfrm>
              <a:off x="2569" y="3687"/>
              <a:ext cx="303" cy="158"/>
              <a:chOff x="2602" y="3824"/>
              <a:chExt cx="303" cy="158"/>
            </a:xfrm>
          </p:grpSpPr>
          <p:sp>
            <p:nvSpPr>
              <p:cNvPr id="13356" name="Rectangle 30"/>
              <p:cNvSpPr>
                <a:spLocks noChangeArrowheads="1"/>
              </p:cNvSpPr>
              <p:nvPr/>
            </p:nvSpPr>
            <p:spPr bwMode="auto">
              <a:xfrm>
                <a:off x="2602" y="3824"/>
                <a:ext cx="100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i="1">
                    <a:solidFill>
                      <a:srgbClr val="000000"/>
                    </a:solidFill>
                  </a:rPr>
                  <a:t>Q</a:t>
                </a:r>
                <a:endParaRPr lang="en-US" sz="2400">
                  <a:latin typeface="Times New Roman" pitchFamily="48" charset="0"/>
                </a:endParaRPr>
              </a:p>
            </p:txBody>
          </p:sp>
          <p:sp>
            <p:nvSpPr>
              <p:cNvPr id="13357" name="Rectangle 31"/>
              <p:cNvSpPr>
                <a:spLocks noChangeArrowheads="1"/>
              </p:cNvSpPr>
              <p:nvPr/>
            </p:nvSpPr>
            <p:spPr bwMode="auto">
              <a:xfrm>
                <a:off x="2721" y="3886"/>
                <a:ext cx="184" cy="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000">
                    <a:solidFill>
                      <a:srgbClr val="000000"/>
                    </a:solidFill>
                  </a:rPr>
                  <a:t>MAX</a:t>
                </a:r>
                <a:endParaRPr lang="en-US" sz="2400">
                  <a:latin typeface="Times New Roman" pitchFamily="48" charset="0"/>
                </a:endParaRPr>
              </a:p>
            </p:txBody>
          </p:sp>
        </p:grpSp>
        <p:sp>
          <p:nvSpPr>
            <p:cNvPr id="13355" name="Line 32"/>
            <p:cNvSpPr>
              <a:spLocks noChangeShapeType="1"/>
            </p:cNvSpPr>
            <p:nvPr/>
          </p:nvSpPr>
          <p:spPr bwMode="auto">
            <a:xfrm>
              <a:off x="2699" y="2359"/>
              <a:ext cx="0" cy="13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" name="Group 33"/>
          <p:cNvGrpSpPr>
            <a:grpSpLocks/>
          </p:cNvGrpSpPr>
          <p:nvPr/>
        </p:nvGrpSpPr>
        <p:grpSpPr bwMode="auto">
          <a:xfrm>
            <a:off x="1176338" y="2611438"/>
            <a:ext cx="4648200" cy="3476625"/>
            <a:chOff x="741" y="1645"/>
            <a:chExt cx="2928" cy="2190"/>
          </a:xfrm>
        </p:grpSpPr>
        <p:grpSp>
          <p:nvGrpSpPr>
            <p:cNvPr id="13346" name="Group 34"/>
            <p:cNvGrpSpPr>
              <a:grpSpLocks/>
            </p:cNvGrpSpPr>
            <p:nvPr/>
          </p:nvGrpSpPr>
          <p:grpSpPr bwMode="auto">
            <a:xfrm>
              <a:off x="741" y="1645"/>
              <a:ext cx="237" cy="176"/>
              <a:chOff x="709" y="1678"/>
              <a:chExt cx="237" cy="176"/>
            </a:xfrm>
          </p:grpSpPr>
          <p:sp>
            <p:nvSpPr>
              <p:cNvPr id="13352" name="Rectangle 35"/>
              <p:cNvSpPr>
                <a:spLocks noChangeArrowheads="1"/>
              </p:cNvSpPr>
              <p:nvPr/>
            </p:nvSpPr>
            <p:spPr bwMode="auto">
              <a:xfrm>
                <a:off x="709" y="1678"/>
                <a:ext cx="199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i="1">
                    <a:solidFill>
                      <a:srgbClr val="000000"/>
                    </a:solidFill>
                  </a:rPr>
                  <a:t>MC</a:t>
                </a:r>
                <a:endParaRPr lang="en-US" sz="2400">
                  <a:latin typeface="Times New Roman" pitchFamily="48" charset="0"/>
                </a:endParaRPr>
              </a:p>
            </p:txBody>
          </p:sp>
          <p:sp>
            <p:nvSpPr>
              <p:cNvPr id="13353" name="Rectangle 36"/>
              <p:cNvSpPr>
                <a:spLocks noChangeArrowheads="1"/>
              </p:cNvSpPr>
              <p:nvPr/>
            </p:nvSpPr>
            <p:spPr bwMode="auto">
              <a:xfrm>
                <a:off x="898" y="1758"/>
                <a:ext cx="48" cy="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000">
                    <a:solidFill>
                      <a:srgbClr val="000000"/>
                    </a:solidFill>
                  </a:rPr>
                  <a:t>2</a:t>
                </a:r>
                <a:endParaRPr lang="en-US" sz="2400">
                  <a:latin typeface="Times New Roman" pitchFamily="48" charset="0"/>
                </a:endParaRPr>
              </a:p>
            </p:txBody>
          </p:sp>
        </p:grpSp>
        <p:grpSp>
          <p:nvGrpSpPr>
            <p:cNvPr id="13347" name="Group 37"/>
            <p:cNvGrpSpPr>
              <a:grpSpLocks/>
            </p:cNvGrpSpPr>
            <p:nvPr/>
          </p:nvGrpSpPr>
          <p:grpSpPr bwMode="auto">
            <a:xfrm>
              <a:off x="3495" y="3677"/>
              <a:ext cx="174" cy="158"/>
              <a:chOff x="3495" y="3677"/>
              <a:chExt cx="174" cy="158"/>
            </a:xfrm>
          </p:grpSpPr>
          <p:sp>
            <p:nvSpPr>
              <p:cNvPr id="13350" name="Rectangle 38"/>
              <p:cNvSpPr>
                <a:spLocks noChangeArrowheads="1"/>
              </p:cNvSpPr>
              <p:nvPr/>
            </p:nvSpPr>
            <p:spPr bwMode="auto">
              <a:xfrm>
                <a:off x="3495" y="3677"/>
                <a:ext cx="100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i="1">
                    <a:solidFill>
                      <a:srgbClr val="000000"/>
                    </a:solidFill>
                  </a:rPr>
                  <a:t>Q</a:t>
                </a:r>
                <a:endParaRPr lang="en-US" sz="2400">
                  <a:latin typeface="Times New Roman" pitchFamily="48" charset="0"/>
                </a:endParaRPr>
              </a:p>
            </p:txBody>
          </p:sp>
          <p:sp>
            <p:nvSpPr>
              <p:cNvPr id="13351" name="Rectangle 39"/>
              <p:cNvSpPr>
                <a:spLocks noChangeArrowheads="1"/>
              </p:cNvSpPr>
              <p:nvPr/>
            </p:nvSpPr>
            <p:spPr bwMode="auto">
              <a:xfrm>
                <a:off x="3621" y="3739"/>
                <a:ext cx="48" cy="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000">
                    <a:solidFill>
                      <a:srgbClr val="000000"/>
                    </a:solidFill>
                  </a:rPr>
                  <a:t>2</a:t>
                </a:r>
                <a:endParaRPr lang="en-US" sz="2400">
                  <a:latin typeface="Times New Roman" pitchFamily="48" charset="0"/>
                </a:endParaRPr>
              </a:p>
            </p:txBody>
          </p:sp>
        </p:grpSp>
        <p:sp>
          <p:nvSpPr>
            <p:cNvPr id="13348" name="Line 40"/>
            <p:cNvSpPr>
              <a:spLocks noChangeShapeType="1"/>
            </p:cNvSpPr>
            <p:nvPr/>
          </p:nvSpPr>
          <p:spPr bwMode="auto">
            <a:xfrm flipH="1">
              <a:off x="3539" y="1745"/>
              <a:ext cx="8" cy="19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49" name="Line 41"/>
            <p:cNvSpPr>
              <a:spLocks noChangeShapeType="1"/>
            </p:cNvSpPr>
            <p:nvPr/>
          </p:nvSpPr>
          <p:spPr bwMode="auto">
            <a:xfrm flipH="1">
              <a:off x="1010" y="1729"/>
              <a:ext cx="25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" name="Group 42"/>
          <p:cNvGrpSpPr>
            <a:grpSpLocks/>
          </p:cNvGrpSpPr>
          <p:nvPr/>
        </p:nvGrpSpPr>
        <p:grpSpPr bwMode="auto">
          <a:xfrm>
            <a:off x="107950" y="3562350"/>
            <a:ext cx="7399338" cy="280988"/>
            <a:chOff x="188" y="2244"/>
            <a:chExt cx="4661" cy="177"/>
          </a:xfrm>
        </p:grpSpPr>
        <p:grpSp>
          <p:nvGrpSpPr>
            <p:cNvPr id="13331" name="Group 43"/>
            <p:cNvGrpSpPr>
              <a:grpSpLocks/>
            </p:cNvGrpSpPr>
            <p:nvPr/>
          </p:nvGrpSpPr>
          <p:grpSpPr bwMode="auto">
            <a:xfrm>
              <a:off x="188" y="2244"/>
              <a:ext cx="4661" cy="177"/>
              <a:chOff x="188" y="2244"/>
              <a:chExt cx="4661" cy="177"/>
            </a:xfrm>
          </p:grpSpPr>
          <p:sp>
            <p:nvSpPr>
              <p:cNvPr id="13333" name="Line 44"/>
              <p:cNvSpPr>
                <a:spLocks noChangeShapeType="1"/>
              </p:cNvSpPr>
              <p:nvPr/>
            </p:nvSpPr>
            <p:spPr bwMode="auto">
              <a:xfrm>
                <a:off x="1131" y="2338"/>
                <a:ext cx="2935" cy="1"/>
              </a:xfrm>
              <a:prstGeom prst="line">
                <a:avLst/>
              </a:prstGeom>
              <a:noFill/>
              <a:ln w="55563">
                <a:solidFill>
                  <a:srgbClr val="AD0D1B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34" name="Rectangle 45"/>
              <p:cNvSpPr>
                <a:spLocks noChangeArrowheads="1"/>
              </p:cNvSpPr>
              <p:nvPr/>
            </p:nvSpPr>
            <p:spPr bwMode="auto">
              <a:xfrm>
                <a:off x="188" y="2260"/>
                <a:ext cx="157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i="1">
                    <a:solidFill>
                      <a:srgbClr val="000000"/>
                    </a:solidFill>
                  </a:rPr>
                  <a:t> P </a:t>
                </a:r>
                <a:endParaRPr lang="en-US" sz="2400">
                  <a:latin typeface="Times New Roman" pitchFamily="48" charset="0"/>
                </a:endParaRPr>
              </a:p>
            </p:txBody>
          </p:sp>
          <p:sp>
            <p:nvSpPr>
              <p:cNvPr id="13335" name="Rectangle 46"/>
              <p:cNvSpPr>
                <a:spLocks noChangeArrowheads="1"/>
              </p:cNvSpPr>
              <p:nvPr/>
            </p:nvSpPr>
            <p:spPr bwMode="auto">
              <a:xfrm>
                <a:off x="341" y="2244"/>
                <a:ext cx="124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800">
                    <a:solidFill>
                      <a:srgbClr val="000000"/>
                    </a:solidFill>
                  </a:rPr>
                  <a:t>= </a:t>
                </a:r>
                <a:endParaRPr lang="en-US" sz="2400">
                  <a:latin typeface="Times New Roman" pitchFamily="48" charset="0"/>
                </a:endParaRPr>
              </a:p>
            </p:txBody>
          </p:sp>
          <p:sp>
            <p:nvSpPr>
              <p:cNvPr id="13336" name="Rectangle 47"/>
              <p:cNvSpPr>
                <a:spLocks noChangeArrowheads="1"/>
              </p:cNvSpPr>
              <p:nvPr/>
            </p:nvSpPr>
            <p:spPr bwMode="auto">
              <a:xfrm>
                <a:off x="463" y="2260"/>
                <a:ext cx="199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i="1">
                    <a:solidFill>
                      <a:srgbClr val="000000"/>
                    </a:solidFill>
                  </a:rPr>
                  <a:t>MR</a:t>
                </a:r>
                <a:endParaRPr lang="en-US" sz="2400">
                  <a:latin typeface="Times New Roman" pitchFamily="48" charset="0"/>
                </a:endParaRPr>
              </a:p>
            </p:txBody>
          </p:sp>
          <p:sp>
            <p:nvSpPr>
              <p:cNvPr id="13337" name="Rectangle 48"/>
              <p:cNvSpPr>
                <a:spLocks noChangeArrowheads="1"/>
              </p:cNvSpPr>
              <p:nvPr/>
            </p:nvSpPr>
            <p:spPr bwMode="auto">
              <a:xfrm>
                <a:off x="659" y="2323"/>
                <a:ext cx="72" cy="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000">
                    <a:solidFill>
                      <a:srgbClr val="000000"/>
                    </a:solidFill>
                  </a:rPr>
                  <a:t>1 </a:t>
                </a:r>
                <a:endParaRPr lang="en-US" sz="2400">
                  <a:latin typeface="Times New Roman" pitchFamily="48" charset="0"/>
                </a:endParaRPr>
              </a:p>
            </p:txBody>
          </p:sp>
          <p:sp>
            <p:nvSpPr>
              <p:cNvPr id="13338" name="Rectangle 49"/>
              <p:cNvSpPr>
                <a:spLocks noChangeArrowheads="1"/>
              </p:cNvSpPr>
              <p:nvPr/>
            </p:nvSpPr>
            <p:spPr bwMode="auto">
              <a:xfrm>
                <a:off x="726" y="2244"/>
                <a:ext cx="124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800">
                    <a:solidFill>
                      <a:srgbClr val="000000"/>
                    </a:solidFill>
                  </a:rPr>
                  <a:t>= </a:t>
                </a:r>
                <a:endParaRPr lang="en-US" sz="2400">
                  <a:latin typeface="Times New Roman" pitchFamily="48" charset="0"/>
                </a:endParaRPr>
              </a:p>
            </p:txBody>
          </p:sp>
          <p:sp>
            <p:nvSpPr>
              <p:cNvPr id="13339" name="Rectangle 50"/>
              <p:cNvSpPr>
                <a:spLocks noChangeArrowheads="1"/>
              </p:cNvSpPr>
              <p:nvPr/>
            </p:nvSpPr>
            <p:spPr bwMode="auto">
              <a:xfrm>
                <a:off x="847" y="2260"/>
                <a:ext cx="199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i="1">
                    <a:solidFill>
                      <a:srgbClr val="000000"/>
                    </a:solidFill>
                  </a:rPr>
                  <a:t>MR</a:t>
                </a:r>
                <a:endParaRPr lang="en-US" sz="2400">
                  <a:latin typeface="Times New Roman" pitchFamily="48" charset="0"/>
                </a:endParaRPr>
              </a:p>
            </p:txBody>
          </p:sp>
          <p:sp>
            <p:nvSpPr>
              <p:cNvPr id="13340" name="Rectangle 51"/>
              <p:cNvSpPr>
                <a:spLocks noChangeArrowheads="1"/>
              </p:cNvSpPr>
              <p:nvPr/>
            </p:nvSpPr>
            <p:spPr bwMode="auto">
              <a:xfrm>
                <a:off x="1044" y="2323"/>
                <a:ext cx="48" cy="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000">
                    <a:solidFill>
                      <a:srgbClr val="000000"/>
                    </a:solidFill>
                  </a:rPr>
                  <a:t>2</a:t>
                </a:r>
                <a:endParaRPr lang="en-US" sz="2400">
                  <a:latin typeface="Times New Roman" pitchFamily="48" charset="0"/>
                </a:endParaRPr>
              </a:p>
            </p:txBody>
          </p:sp>
          <p:sp>
            <p:nvSpPr>
              <p:cNvPr id="13341" name="Rectangle 52"/>
              <p:cNvSpPr>
                <a:spLocks noChangeArrowheads="1"/>
              </p:cNvSpPr>
              <p:nvPr/>
            </p:nvSpPr>
            <p:spPr bwMode="auto">
              <a:xfrm>
                <a:off x="4042" y="2264"/>
                <a:ext cx="157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i="1">
                    <a:solidFill>
                      <a:srgbClr val="000000"/>
                    </a:solidFill>
                  </a:rPr>
                  <a:t> P </a:t>
                </a:r>
                <a:endParaRPr lang="en-US" sz="2400">
                  <a:latin typeface="Times New Roman" pitchFamily="48" charset="0"/>
                </a:endParaRPr>
              </a:p>
            </p:txBody>
          </p:sp>
          <p:sp>
            <p:nvSpPr>
              <p:cNvPr id="13342" name="Rectangle 53"/>
              <p:cNvSpPr>
                <a:spLocks noChangeArrowheads="1"/>
              </p:cNvSpPr>
              <p:nvPr/>
            </p:nvSpPr>
            <p:spPr bwMode="auto">
              <a:xfrm>
                <a:off x="4195" y="2248"/>
                <a:ext cx="124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800">
                    <a:solidFill>
                      <a:srgbClr val="000000"/>
                    </a:solidFill>
                  </a:rPr>
                  <a:t>= </a:t>
                </a:r>
                <a:endParaRPr lang="en-US" sz="2400">
                  <a:latin typeface="Times New Roman" pitchFamily="48" charset="0"/>
                </a:endParaRPr>
              </a:p>
            </p:txBody>
          </p:sp>
          <p:sp>
            <p:nvSpPr>
              <p:cNvPr id="13343" name="Rectangle 54"/>
              <p:cNvSpPr>
                <a:spLocks noChangeArrowheads="1"/>
              </p:cNvSpPr>
              <p:nvPr/>
            </p:nvSpPr>
            <p:spPr bwMode="auto">
              <a:xfrm>
                <a:off x="4317" y="2264"/>
                <a:ext cx="213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i="1">
                    <a:solidFill>
                      <a:srgbClr val="000000"/>
                    </a:solidFill>
                  </a:rPr>
                  <a:t>AR </a:t>
                </a:r>
                <a:endParaRPr lang="en-US" sz="2400">
                  <a:latin typeface="Times New Roman" pitchFamily="48" charset="0"/>
                </a:endParaRPr>
              </a:p>
            </p:txBody>
          </p:sp>
          <p:sp>
            <p:nvSpPr>
              <p:cNvPr id="13344" name="Rectangle 55"/>
              <p:cNvSpPr>
                <a:spLocks noChangeArrowheads="1"/>
              </p:cNvSpPr>
              <p:nvPr/>
            </p:nvSpPr>
            <p:spPr bwMode="auto">
              <a:xfrm>
                <a:off x="4529" y="2248"/>
                <a:ext cx="124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800">
                    <a:solidFill>
                      <a:srgbClr val="000000"/>
                    </a:solidFill>
                  </a:rPr>
                  <a:t>= </a:t>
                </a:r>
                <a:endParaRPr lang="en-US" sz="2400">
                  <a:latin typeface="Times New Roman" pitchFamily="48" charset="0"/>
                </a:endParaRPr>
              </a:p>
            </p:txBody>
          </p:sp>
          <p:sp>
            <p:nvSpPr>
              <p:cNvPr id="13345" name="Rectangle 56"/>
              <p:cNvSpPr>
                <a:spLocks noChangeArrowheads="1"/>
              </p:cNvSpPr>
              <p:nvPr/>
            </p:nvSpPr>
            <p:spPr bwMode="auto">
              <a:xfrm>
                <a:off x="4650" y="2264"/>
                <a:ext cx="199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i="1">
                    <a:solidFill>
                      <a:srgbClr val="000000"/>
                    </a:solidFill>
                  </a:rPr>
                  <a:t>MR</a:t>
                </a:r>
                <a:endParaRPr lang="en-US" sz="2400">
                  <a:latin typeface="Times New Roman" pitchFamily="48" charset="0"/>
                </a:endParaRPr>
              </a:p>
            </p:txBody>
          </p:sp>
        </p:grpSp>
        <p:sp>
          <p:nvSpPr>
            <p:cNvPr id="13332" name="Oval 57"/>
            <p:cNvSpPr>
              <a:spLocks noChangeArrowheads="1"/>
            </p:cNvSpPr>
            <p:nvPr/>
          </p:nvSpPr>
          <p:spPr bwMode="auto">
            <a:xfrm>
              <a:off x="2781" y="2302"/>
              <a:ext cx="83" cy="83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" name="Group 58"/>
          <p:cNvGrpSpPr>
            <a:grpSpLocks/>
          </p:cNvGrpSpPr>
          <p:nvPr/>
        </p:nvGrpSpPr>
        <p:grpSpPr bwMode="auto">
          <a:xfrm>
            <a:off x="2189163" y="2681288"/>
            <a:ext cx="4659312" cy="2509837"/>
            <a:chOff x="1379" y="1689"/>
            <a:chExt cx="2935" cy="1581"/>
          </a:xfrm>
        </p:grpSpPr>
        <p:sp>
          <p:nvSpPr>
            <p:cNvPr id="13329" name="Freeform 59"/>
            <p:cNvSpPr>
              <a:spLocks/>
            </p:cNvSpPr>
            <p:nvPr/>
          </p:nvSpPr>
          <p:spPr bwMode="auto">
            <a:xfrm>
              <a:off x="1379" y="1689"/>
              <a:ext cx="2639" cy="1581"/>
            </a:xfrm>
            <a:custGeom>
              <a:avLst/>
              <a:gdLst>
                <a:gd name="T0" fmla="*/ 0 w 224"/>
                <a:gd name="T1" fmla="*/ 0 h 134"/>
                <a:gd name="T2" fmla="*/ 224 w 224"/>
                <a:gd name="T3" fmla="*/ 37 h 134"/>
                <a:gd name="T4" fmla="*/ 0 60000 65536"/>
                <a:gd name="T5" fmla="*/ 0 60000 65536"/>
                <a:gd name="T6" fmla="*/ 0 w 224"/>
                <a:gd name="T7" fmla="*/ 0 h 134"/>
                <a:gd name="T8" fmla="*/ 224 w 224"/>
                <a:gd name="T9" fmla="*/ 134 h 13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24" h="134">
                  <a:moveTo>
                    <a:pt x="0" y="0"/>
                  </a:moveTo>
                  <a:cubicBezTo>
                    <a:pt x="0" y="0"/>
                    <a:pt x="32" y="134"/>
                    <a:pt x="224" y="37"/>
                  </a:cubicBezTo>
                </a:path>
              </a:pathLst>
            </a:custGeom>
            <a:noFill/>
            <a:ln w="55563">
              <a:solidFill>
                <a:srgbClr val="003F95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30" name="Rectangle 60"/>
            <p:cNvSpPr>
              <a:spLocks noChangeArrowheads="1"/>
            </p:cNvSpPr>
            <p:nvPr/>
          </p:nvSpPr>
          <p:spPr bwMode="auto">
            <a:xfrm>
              <a:off x="4058" y="2060"/>
              <a:ext cx="25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i="1">
                  <a:solidFill>
                    <a:srgbClr val="000000"/>
                  </a:solidFill>
                </a:rPr>
                <a:t>ATC</a:t>
              </a:r>
              <a:endParaRPr lang="en-US" sz="2400">
                <a:latin typeface="Times New Roman" pitchFamily="48" charset="0"/>
              </a:endParaRPr>
            </a:p>
          </p:txBody>
        </p:sp>
      </p:grpSp>
      <p:sp>
        <p:nvSpPr>
          <p:cNvPr id="30783" name="Rectangle 63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09600"/>
          </a:xfrm>
          <a:noFill/>
          <a:effectLst/>
        </p:spPr>
        <p:txBody>
          <a:bodyPr/>
          <a:lstStyle/>
          <a:p>
            <a:pPr eaLnBrk="1" hangingPunct="1">
              <a:defRPr/>
            </a:pPr>
            <a:r>
              <a:rPr lang="en-GB" sz="2800" smtClean="0">
                <a:solidFill>
                  <a:srgbClr val="87057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Figure 14-1: Profit Maximization for a Competitive Firm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Monopoly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3600" dirty="0" smtClean="0"/>
              <a:t>While a competitive firm is a </a:t>
            </a:r>
            <a:r>
              <a:rPr lang="en-US" sz="3600" i="1" dirty="0" smtClean="0"/>
              <a:t>price taker</a:t>
            </a:r>
            <a:r>
              <a:rPr lang="en-US" sz="3600" dirty="0" smtClean="0"/>
              <a:t>, a monopoly firm is a </a:t>
            </a:r>
            <a:r>
              <a:rPr lang="en-US" sz="3600" i="1" dirty="0" smtClean="0"/>
              <a:t>price maker</a:t>
            </a:r>
            <a:r>
              <a:rPr lang="en-US" sz="3600" dirty="0" smtClean="0"/>
              <a:t>.</a:t>
            </a:r>
          </a:p>
          <a:p>
            <a:pPr eaLnBrk="1" hangingPunct="1">
              <a:lnSpc>
                <a:spcPct val="90000"/>
              </a:lnSpc>
              <a:buClr>
                <a:srgbClr val="000000"/>
              </a:buClr>
              <a:defRPr/>
            </a:pPr>
            <a:r>
              <a:rPr lang="en-US" sz="3200" dirty="0" smtClean="0"/>
              <a:t>A firm is considered a </a:t>
            </a:r>
            <a:r>
              <a:rPr lang="en-US" sz="3200" i="1" dirty="0" smtClean="0">
                <a:solidFill>
                  <a:srgbClr val="87057D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monopoly </a:t>
            </a:r>
            <a:r>
              <a:rPr lang="en-US" sz="3200" dirty="0" smtClean="0"/>
              <a:t>if . . 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3200" dirty="0" smtClean="0"/>
              <a:t>it is the sole seller of its product.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3200" dirty="0" smtClean="0"/>
              <a:t>its product does not have close substitutes.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Mankiw et al. Principles of Microeconomics, 2nd Canadian Edition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14: Page </a:t>
            </a:r>
            <a:fld id="{363CE3A1-67E1-47F9-9DCC-F8999641AA63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Monopolies arise?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600" dirty="0" smtClean="0"/>
              <a:t>The fundamental cause of monopoly is </a:t>
            </a:r>
            <a:r>
              <a:rPr lang="en-US" sz="3600" i="1" dirty="0" smtClean="0">
                <a:solidFill>
                  <a:srgbClr val="87057D"/>
                </a:solidFill>
              </a:rPr>
              <a:t>barriers to entry</a:t>
            </a:r>
            <a:r>
              <a:rPr lang="en-US" sz="3600" dirty="0" smtClean="0"/>
              <a:t>.</a:t>
            </a:r>
          </a:p>
          <a:p>
            <a:pPr eaLnBrk="1" hangingPunct="1">
              <a:defRPr/>
            </a:pPr>
            <a:r>
              <a:rPr lang="en-US" dirty="0" smtClean="0"/>
              <a:t>Barriers to entry have three sources:</a:t>
            </a:r>
          </a:p>
          <a:p>
            <a:pPr lvl="1" eaLnBrk="1" hangingPunct="1">
              <a:defRPr/>
            </a:pPr>
            <a:r>
              <a:rPr lang="en-US" dirty="0" smtClean="0"/>
              <a:t>Ownership of a key resource.</a:t>
            </a:r>
          </a:p>
          <a:p>
            <a:pPr lvl="1" eaLnBrk="1" hangingPunct="1">
              <a:defRPr/>
            </a:pPr>
            <a:r>
              <a:rPr lang="en-US" dirty="0" smtClean="0"/>
              <a:t>The government gives a single firm the exclusive right to produce some good.</a:t>
            </a:r>
          </a:p>
          <a:p>
            <a:pPr lvl="1" eaLnBrk="1" hangingPunct="1">
              <a:defRPr/>
            </a:pPr>
            <a:r>
              <a:rPr lang="en-US" dirty="0" smtClean="0"/>
              <a:t>Costs of production make a single producer more efficient than a large number of producers.</a:t>
            </a:r>
            <a:endParaRPr lang="en-US" sz="3600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Mankiw et al. Principles of Microeconomics, 2nd Canadian Edition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14: Page </a:t>
            </a:r>
            <a:fld id="{363CE3A1-67E1-47F9-9DCC-F8999641AA63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Profit maximization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A monopoly maximizes profit by producing the quantity at which marginal revenue equals marginal cost.</a:t>
            </a:r>
          </a:p>
          <a:p>
            <a:pPr eaLnBrk="1" hangingPunct="1">
              <a:defRPr/>
            </a:pPr>
            <a:r>
              <a:rPr lang="en-US" dirty="0" smtClean="0"/>
              <a:t>It then uses the demand curve to find the price that will induce consumers to buy that quantity.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Mankiw et al. Principles of Microeconomics, 2nd Canadian Edition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14: Page </a:t>
            </a:r>
            <a:fld id="{363CE3A1-67E1-47F9-9DCC-F8999641AA63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Profit maximization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Comparing Monopoly and Competition</a:t>
            </a:r>
            <a:r>
              <a:rPr lang="en-US" dirty="0" smtClean="0">
                <a:latin typeface="Tahoma" pitchFamily="34" charset="0"/>
              </a:rPr>
              <a:t> </a:t>
            </a:r>
          </a:p>
          <a:p>
            <a:pPr lvl="1" eaLnBrk="1" hangingPunct="1">
              <a:defRPr/>
            </a:pPr>
            <a:r>
              <a:rPr lang="en-US" dirty="0" smtClean="0"/>
              <a:t>For a competitive firm, price equals marginal cost.</a:t>
            </a:r>
          </a:p>
          <a:p>
            <a:pPr lvl="1" eaLnBrk="1" hangingPunct="1">
              <a:buFontTx/>
              <a:buNone/>
              <a:defRPr/>
            </a:pPr>
            <a:r>
              <a:rPr lang="en-US" i="1" dirty="0" smtClean="0"/>
              <a:t>P = MR = MC</a:t>
            </a:r>
          </a:p>
          <a:p>
            <a:pPr lvl="1" eaLnBrk="1" hangingPunct="1">
              <a:defRPr/>
            </a:pPr>
            <a:r>
              <a:rPr lang="en-US" dirty="0" smtClean="0"/>
              <a:t>For a monopoly firm, price exceeds marginal cost.</a:t>
            </a:r>
          </a:p>
          <a:p>
            <a:pPr lvl="1" eaLnBrk="1" hangingPunct="1">
              <a:buFontTx/>
              <a:buNone/>
              <a:defRPr/>
            </a:pPr>
            <a:r>
              <a:rPr lang="en-US" i="1" dirty="0" smtClean="0"/>
              <a:t>P &gt; MR = MC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Mankiw et al. Principles of Microeconomics, 2nd Canadian Edition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14: Page </a:t>
            </a:r>
            <a:fld id="{363CE3A1-67E1-47F9-9DCC-F8999641AA63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Monopoly profit in diagram</a:t>
            </a:r>
            <a:endParaRPr lang="en-US" dirty="0"/>
          </a:p>
        </p:txBody>
      </p:sp>
      <p:pic>
        <p:nvPicPr>
          <p:cNvPr id="6" name="Content Placeholder 5" descr="monoprof.gif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00" y="1295400"/>
            <a:ext cx="6324600" cy="474345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Mankiw et al. Principles of Microeconomics, 2nd Canadian Edition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14: Page </a:t>
            </a:r>
            <a:fld id="{363CE3A1-67E1-47F9-9DCC-F8999641AA63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market for drugs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A new drug discovery gives rise to a patent and gives the firm a monopoly on the sale of that drug. </a:t>
            </a:r>
          </a:p>
          <a:p>
            <a:pPr eaLnBrk="1" hangingPunct="1">
              <a:defRPr/>
            </a:pPr>
            <a:r>
              <a:rPr lang="en-US" dirty="0" smtClean="0"/>
              <a:t>When the patent expires and any company can make or sell the drug. </a:t>
            </a:r>
          </a:p>
          <a:p>
            <a:pPr eaLnBrk="1" hangingPunct="1">
              <a:defRPr/>
            </a:pPr>
            <a:r>
              <a:rPr lang="en-US" dirty="0" smtClean="0"/>
              <a:t>The market switches from being monopolistic to being competitive.  </a:t>
            </a:r>
            <a:endParaRPr lang="en-US" i="1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Mankiw et al. Principles of Microeconomics, 2nd Canadian Edition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14: Page </a:t>
            </a:r>
            <a:fld id="{363CE3A1-67E1-47F9-9DCC-F8999641AA63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Mankiw et al. Principles of Microeconomics, 2nd Canadian Edition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14: Page </a:t>
            </a:r>
            <a:fld id="{D2600E19-23B3-406C-BDCE-84EA91D01921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371600" y="1905000"/>
            <a:ext cx="6096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 smtClean="0">
                <a:solidFill>
                  <a:srgbClr val="002060"/>
                </a:solidFill>
              </a:rPr>
              <a:t>THE END</a:t>
            </a:r>
            <a:endParaRPr lang="en-US" sz="66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ea typeface="ＭＳ Ｐゴシック" pitchFamily="48" charset="-128"/>
              </a:rPr>
              <a:t>Mankiw et al. Principles of Microeconomics, 2nd Canadian Edition</a:t>
            </a:r>
          </a:p>
        </p:txBody>
      </p:sp>
      <p:sp>
        <p:nvSpPr>
          <p:cNvPr id="512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>
                <a:ea typeface="ＭＳ Ｐゴシック" pitchFamily="48" charset="-128"/>
              </a:rPr>
              <a:t>Chapter 14: Page </a:t>
            </a:r>
            <a:fld id="{8D6B2760-B025-4530-B30B-E7C5785ACE27}" type="slidenum">
              <a:rPr lang="en-US">
                <a:ea typeface="ＭＳ Ｐゴシック" pitchFamily="48" charset="-128"/>
              </a:rPr>
              <a:pPr/>
              <a:t>2</a:t>
            </a:fld>
            <a:endParaRPr lang="en-US">
              <a:ea typeface="ＭＳ Ｐゴシック" pitchFamily="48" charset="-128"/>
            </a:endParaRP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Learn what characteristics make a market competitive.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Examine how competitive firms decide how much output to produce.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Examine how a monopoly operates.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Examine how monopoly and perfectly competitive markets vary in functions.</a:t>
            </a:r>
          </a:p>
          <a:p>
            <a:pPr eaLnBrk="1" hangingPunct="1">
              <a:lnSpc>
                <a:spcPct val="90000"/>
              </a:lnSpc>
              <a:buNone/>
              <a:defRPr/>
            </a:pPr>
            <a:r>
              <a:rPr lang="en-US" dirty="0" smtClean="0"/>
              <a:t> 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title"/>
          </p:nvPr>
        </p:nvSpPr>
        <p:spPr>
          <a:noFill/>
          <a:effectLst/>
        </p:spPr>
        <p:txBody>
          <a:bodyPr/>
          <a:lstStyle/>
          <a:p>
            <a:pPr eaLnBrk="1" hangingPunct="1">
              <a:defRPr/>
            </a:pPr>
            <a:r>
              <a:rPr lang="en-US" smtClean="0">
                <a:solidFill>
                  <a:srgbClr val="87057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 this chapter you will…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8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 build="p" bldLvl="4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ea typeface="ＭＳ Ｐゴシック" pitchFamily="48" charset="-128"/>
              </a:rPr>
              <a:t>Mankiw et al. Principles of Microeconomics, 2nd Canadian Edition</a:t>
            </a:r>
          </a:p>
        </p:txBody>
      </p:sp>
      <p:sp>
        <p:nvSpPr>
          <p:cNvPr id="61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>
                <a:ea typeface="ＭＳ Ｐゴシック" pitchFamily="48" charset="-128"/>
              </a:rPr>
              <a:t>Chapter 14: Page </a:t>
            </a:r>
            <a:fld id="{598EE69E-8B92-4D81-8F9E-2986FA10A6F1}" type="slidenum">
              <a:rPr lang="en-US">
                <a:ea typeface="ＭＳ Ｐゴシック" pitchFamily="48" charset="-128"/>
              </a:rPr>
              <a:pPr/>
              <a:t>3</a:t>
            </a:fld>
            <a:endParaRPr lang="en-US">
              <a:ea typeface="ＭＳ Ｐゴシック" pitchFamily="48" charset="-128"/>
            </a:endParaRP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200" smtClean="0"/>
              <a:t>A perfectly</a:t>
            </a:r>
            <a:r>
              <a:rPr lang="en-US" sz="3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3200" i="1" smtClean="0">
                <a:solidFill>
                  <a:srgbClr val="87057D"/>
                </a:solidFill>
              </a:rPr>
              <a:t>competitive market</a:t>
            </a:r>
            <a:r>
              <a:rPr lang="en-US" sz="3200" i="1" smtClean="0">
                <a:solidFill>
                  <a:srgbClr val="25A9A6"/>
                </a:solidFill>
              </a:rPr>
              <a:t> </a:t>
            </a:r>
            <a:r>
              <a:rPr lang="en-US" sz="3200" smtClean="0"/>
              <a:t>has the following characteristics:</a:t>
            </a:r>
          </a:p>
          <a:p>
            <a:pPr lvl="1" eaLnBrk="1" hangingPunct="1">
              <a:defRPr/>
            </a:pPr>
            <a:r>
              <a:rPr lang="en-US" sz="3200" smtClean="0"/>
              <a:t>There are many buyers and sellers in the market.</a:t>
            </a:r>
          </a:p>
          <a:p>
            <a:pPr lvl="1" eaLnBrk="1" hangingPunct="1">
              <a:defRPr/>
            </a:pPr>
            <a:r>
              <a:rPr lang="en-US" sz="3200" smtClean="0"/>
              <a:t>The goods offered by the various sellers are largely the same.</a:t>
            </a:r>
          </a:p>
          <a:p>
            <a:pPr lvl="1" eaLnBrk="1" hangingPunct="1">
              <a:defRPr/>
            </a:pPr>
            <a:r>
              <a:rPr lang="en-US" sz="3200" smtClean="0"/>
              <a:t>Firms can freely enter or exit the market.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>
          <a:noFill/>
          <a:effectLst/>
        </p:spPr>
        <p:txBody>
          <a:bodyPr/>
          <a:lstStyle/>
          <a:p>
            <a:pPr algn="ctr" eaLnBrk="1" hangingPunct="1">
              <a:defRPr/>
            </a:pPr>
            <a:r>
              <a:rPr lang="en-US" smtClean="0">
                <a:solidFill>
                  <a:srgbClr val="87057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WHAT IS A COMPETITIVE MARKET</a:t>
            </a:r>
            <a:endParaRPr lang="en-US" smtClean="0">
              <a:solidFill>
                <a:srgbClr val="B10AD9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0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0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0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 build="p" bldLvl="4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ea typeface="ＭＳ Ｐゴシック" pitchFamily="48" charset="-128"/>
              </a:rPr>
              <a:t>Mankiw et al. Principles of Microeconomics, 2nd Canadian Edition</a:t>
            </a:r>
          </a:p>
        </p:txBody>
      </p:sp>
      <p:sp>
        <p:nvSpPr>
          <p:cNvPr id="71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>
                <a:ea typeface="ＭＳ Ｐゴシック" pitchFamily="48" charset="-128"/>
              </a:rPr>
              <a:t>Chapter 14: Page </a:t>
            </a:r>
            <a:fld id="{E99C896E-493F-45C7-A7A4-1B28E88E4CF4}" type="slidenum">
              <a:rPr lang="en-US">
                <a:ea typeface="ＭＳ Ｐゴシック" pitchFamily="48" charset="-128"/>
              </a:rPr>
              <a:pPr/>
              <a:t>4</a:t>
            </a:fld>
            <a:endParaRPr lang="en-US">
              <a:ea typeface="ＭＳ Ｐゴシック" pitchFamily="48" charset="-128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200" smtClean="0"/>
              <a:t>A competitive market has many buyers and sellers trading identical products so that each buyer and seller is a price taker.</a:t>
            </a:r>
          </a:p>
          <a:p>
            <a:pPr lvl="1" eaLnBrk="1" hangingPunct="1">
              <a:defRPr/>
            </a:pPr>
            <a:r>
              <a:rPr lang="en-US" sz="3200" smtClean="0"/>
              <a:t>Buyers and sellers must accept the price determined by the market.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>
          <a:noFill/>
          <a:effectLst/>
        </p:spPr>
        <p:txBody>
          <a:bodyPr/>
          <a:lstStyle/>
          <a:p>
            <a:pPr algn="ctr" eaLnBrk="1" hangingPunct="1">
              <a:defRPr/>
            </a:pPr>
            <a:r>
              <a:rPr lang="en-US" smtClean="0">
                <a:solidFill>
                  <a:srgbClr val="87057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WHAT IS A COMPETITIVE MARKET</a:t>
            </a:r>
            <a:endParaRPr lang="en-US" smtClean="0">
              <a:solidFill>
                <a:srgbClr val="B10AD9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0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 build="p" bldLvl="4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ea typeface="ＭＳ Ｐゴシック" pitchFamily="48" charset="-128"/>
              </a:rPr>
              <a:t>Mankiw et al. Principles of Microeconomics, 2nd Canadian Edition</a:t>
            </a:r>
          </a:p>
        </p:txBody>
      </p:sp>
      <p:sp>
        <p:nvSpPr>
          <p:cNvPr id="819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>
                <a:ea typeface="ＭＳ Ｐゴシック" pitchFamily="48" charset="-128"/>
              </a:rPr>
              <a:t>Chapter 14: Page </a:t>
            </a:r>
            <a:fld id="{98BE78D9-A81E-4AC6-B40C-146659C7B0E9}" type="slidenum">
              <a:rPr lang="en-US">
                <a:ea typeface="ＭＳ Ｐゴシック" pitchFamily="48" charset="-128"/>
              </a:rPr>
              <a:pPr/>
              <a:t>5</a:t>
            </a:fld>
            <a:endParaRPr lang="en-US">
              <a:ea typeface="ＭＳ Ｐゴシック" pitchFamily="48" charset="-128"/>
            </a:endParaRP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200" smtClean="0"/>
              <a:t>Total revenue for a firm is the </a:t>
            </a:r>
            <a:r>
              <a:rPr lang="en-US" sz="3200" i="1" smtClean="0"/>
              <a:t>selling price </a:t>
            </a:r>
            <a:r>
              <a:rPr lang="en-US" sz="3200" smtClean="0"/>
              <a:t>times the </a:t>
            </a:r>
            <a:r>
              <a:rPr lang="en-US" sz="3200" i="1" smtClean="0"/>
              <a:t>quantity sold</a:t>
            </a:r>
            <a:r>
              <a:rPr lang="en-US" sz="3200" smtClean="0"/>
              <a:t>.</a:t>
            </a:r>
          </a:p>
          <a:p>
            <a:pPr algn="ctr" eaLnBrk="1" hangingPunct="1">
              <a:buFontTx/>
              <a:buNone/>
              <a:defRPr/>
            </a:pPr>
            <a:r>
              <a:rPr lang="en-US" sz="3200" i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TR = (P </a:t>
            </a:r>
            <a:r>
              <a:rPr lang="en-US" sz="3200" b="0" i="1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-28" charset="2"/>
              </a:rPr>
              <a:t></a:t>
            </a:r>
            <a:r>
              <a:rPr lang="en-US" sz="3200" i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Q)</a:t>
            </a:r>
          </a:p>
          <a:p>
            <a:pPr eaLnBrk="1" hangingPunct="1">
              <a:defRPr/>
            </a:pPr>
            <a:r>
              <a:rPr lang="en-US" smtClean="0"/>
              <a:t>Total revenue is proportional to the amount of output.</a:t>
            </a:r>
          </a:p>
          <a:p>
            <a:pPr eaLnBrk="1" hangingPunct="1">
              <a:buClr>
                <a:srgbClr val="000000"/>
              </a:buClr>
              <a:defRPr/>
            </a:pPr>
            <a:r>
              <a:rPr lang="en-US" i="1" smtClean="0">
                <a:solidFill>
                  <a:srgbClr val="87057D"/>
                </a:solidFill>
              </a:rPr>
              <a:t>Average revenue</a:t>
            </a:r>
            <a:r>
              <a:rPr lang="en-US" i="1" smtClean="0">
                <a:solidFill>
                  <a:srgbClr val="25A9A6"/>
                </a:solidFill>
              </a:rPr>
              <a:t> </a:t>
            </a:r>
            <a:r>
              <a:rPr lang="en-US" smtClean="0"/>
              <a:t>tells us how much revenue a firm receives for the typical unit sold.</a:t>
            </a:r>
          </a:p>
          <a:p>
            <a:pPr eaLnBrk="1" hangingPunct="1">
              <a:defRPr/>
            </a:pPr>
            <a:r>
              <a:rPr lang="en-US" smtClean="0"/>
              <a:t>Average revenue is total revenue divided by the quantity sold.</a:t>
            </a:r>
            <a:endParaRPr lang="en-US" sz="3200" i="1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title"/>
          </p:nvPr>
        </p:nvSpPr>
        <p:spPr>
          <a:noFill/>
          <a:effectLst/>
        </p:spPr>
        <p:txBody>
          <a:bodyPr/>
          <a:lstStyle/>
          <a:p>
            <a:pPr algn="ctr" eaLnBrk="1" hangingPunct="1">
              <a:defRPr/>
            </a:pPr>
            <a:r>
              <a:rPr lang="en-US" smtClean="0">
                <a:solidFill>
                  <a:srgbClr val="87057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The Revenue of a Competitive Firm</a:t>
            </a:r>
            <a:endParaRPr lang="en-US" smtClean="0">
              <a:solidFill>
                <a:srgbClr val="B10AD9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 build="p" bldLvl="4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ea typeface="ＭＳ Ｐゴシック" pitchFamily="48" charset="-128"/>
              </a:rPr>
              <a:t>Mankiw et al. Principles of Microeconomics, 2nd Canadian Edition</a:t>
            </a:r>
          </a:p>
        </p:txBody>
      </p:sp>
      <p:sp>
        <p:nvSpPr>
          <p:cNvPr id="102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>
                <a:ea typeface="ＭＳ Ｐゴシック" pitchFamily="48" charset="-128"/>
              </a:rPr>
              <a:t>Chapter 14: Page </a:t>
            </a:r>
            <a:fld id="{656DF9C7-F6A6-40F0-9750-D158E647BD0F}" type="slidenum">
              <a:rPr lang="en-US">
                <a:ea typeface="ＭＳ Ｐゴシック" pitchFamily="48" charset="-128"/>
              </a:rPr>
              <a:pPr/>
              <a:t>6</a:t>
            </a:fld>
            <a:endParaRPr lang="en-US">
              <a:ea typeface="ＭＳ Ｐゴシック" pitchFamily="48" charset="-128"/>
            </a:endParaRP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10668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In perfect competition,</a:t>
            </a:r>
            <a:r>
              <a:rPr lang="en-US" i="1" smtClean="0"/>
              <a:t> </a:t>
            </a:r>
            <a:r>
              <a:rPr lang="en-US" smtClean="0"/>
              <a:t>average revenue equals the price of the good.</a:t>
            </a:r>
            <a:endParaRPr lang="en-US" sz="3200" i="1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>
          <a:noFill/>
          <a:effectLst/>
        </p:spPr>
        <p:txBody>
          <a:bodyPr/>
          <a:lstStyle/>
          <a:p>
            <a:pPr algn="ctr" eaLnBrk="1" hangingPunct="1">
              <a:defRPr/>
            </a:pPr>
            <a:r>
              <a:rPr lang="en-US" smtClean="0">
                <a:solidFill>
                  <a:srgbClr val="87057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The Revenue of a Competitive Firm</a:t>
            </a:r>
            <a:endParaRPr lang="en-US" smtClean="0">
              <a:solidFill>
                <a:srgbClr val="B10AD9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aphicFrame>
        <p:nvGraphicFramePr>
          <p:cNvPr id="17412" name="Object 4"/>
          <p:cNvGraphicFramePr>
            <a:graphicFrameLocks noChangeAspect="1"/>
          </p:cNvGraphicFramePr>
          <p:nvPr/>
        </p:nvGraphicFramePr>
        <p:xfrm>
          <a:off x="1524000" y="2667000"/>
          <a:ext cx="5727700" cy="3544888"/>
        </p:xfrm>
        <a:graphic>
          <a:graphicData uri="http://schemas.openxmlformats.org/presentationml/2006/ole">
            <p:oleObj spid="_x0000_s1026" name="Equation" r:id="rId4" imgW="3365280" imgH="2082600" progId="">
              <p:embed/>
            </p:oleObj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7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" grpId="0" build="p" bldLvl="4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ea typeface="ＭＳ Ｐゴシック" pitchFamily="48" charset="-128"/>
              </a:rPr>
              <a:t>Mankiw et al. Principles of Microeconomics, 2nd Canadian Edition</a:t>
            </a:r>
          </a:p>
        </p:txBody>
      </p:sp>
      <p:sp>
        <p:nvSpPr>
          <p:cNvPr id="921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>
                <a:ea typeface="ＭＳ Ｐゴシック" pitchFamily="48" charset="-128"/>
              </a:rPr>
              <a:t>Chapter 14: Page </a:t>
            </a:r>
            <a:fld id="{E9750DE7-AC17-456C-90F1-67444622DE00}" type="slidenum">
              <a:rPr lang="en-US">
                <a:ea typeface="ＭＳ Ｐゴシック" pitchFamily="48" charset="-128"/>
              </a:rPr>
              <a:pPr/>
              <a:t>7</a:t>
            </a:fld>
            <a:endParaRPr lang="en-US">
              <a:ea typeface="ＭＳ Ｐゴシック" pitchFamily="48" charset="-128"/>
            </a:endParaRP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3124200"/>
          </a:xfrm>
        </p:spPr>
        <p:txBody>
          <a:bodyPr/>
          <a:lstStyle/>
          <a:p>
            <a:pPr eaLnBrk="1" hangingPunct="1">
              <a:buClr>
                <a:srgbClr val="000000"/>
              </a:buClr>
              <a:defRPr/>
            </a:pPr>
            <a:r>
              <a:rPr lang="en-US" sz="3200" i="1" smtClean="0">
                <a:solidFill>
                  <a:srgbClr val="87057D"/>
                </a:solidFill>
              </a:rPr>
              <a:t>Marginal revenue</a:t>
            </a:r>
            <a:r>
              <a:rPr lang="en-US" sz="3200" i="1" smtClean="0">
                <a:solidFill>
                  <a:srgbClr val="25A9A6"/>
                </a:solidFill>
              </a:rPr>
              <a:t> </a:t>
            </a:r>
            <a:r>
              <a:rPr lang="en-US" sz="3200" smtClean="0"/>
              <a:t>is the change in total revenue from an additional unit sold.</a:t>
            </a:r>
          </a:p>
          <a:p>
            <a:pPr eaLnBrk="1" hangingPunct="1">
              <a:defRPr/>
            </a:pPr>
            <a:r>
              <a:rPr lang="en-US" sz="3200" smtClean="0"/>
              <a:t>For competitive firms, marginal revenue equals the price of the good.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title"/>
          </p:nvPr>
        </p:nvSpPr>
        <p:spPr>
          <a:noFill/>
          <a:effectLst/>
        </p:spPr>
        <p:txBody>
          <a:bodyPr/>
          <a:lstStyle/>
          <a:p>
            <a:pPr algn="ctr" eaLnBrk="1" hangingPunct="1">
              <a:defRPr/>
            </a:pPr>
            <a:r>
              <a:rPr lang="en-US" smtClean="0">
                <a:solidFill>
                  <a:srgbClr val="87057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The Revenue of a Competitive Firm</a:t>
            </a:r>
            <a:endParaRPr lang="en-US" smtClean="0">
              <a:solidFill>
                <a:srgbClr val="B10AD9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2514600" y="4876800"/>
            <a:ext cx="4648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sz="4400" b="1">
                <a:solidFill>
                  <a:srgbClr val="87057D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itchFamily="-28" charset="-128"/>
              </a:rPr>
              <a:t>MR =</a:t>
            </a:r>
            <a:r>
              <a:rPr lang="en-US" sz="4400" b="1">
                <a:solidFill>
                  <a:srgbClr val="87057D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itchFamily="-28" charset="-128"/>
                <a:sym typeface="Symbol" pitchFamily="-28" charset="2"/>
              </a:rPr>
              <a:t></a:t>
            </a:r>
            <a:r>
              <a:rPr lang="en-US" sz="4400" b="1">
                <a:solidFill>
                  <a:srgbClr val="87057D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itchFamily="-28" charset="-128"/>
              </a:rPr>
              <a:t>TR/ </a:t>
            </a:r>
            <a:r>
              <a:rPr lang="en-US" sz="4400" b="1">
                <a:solidFill>
                  <a:srgbClr val="87057D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itchFamily="-28" charset="-128"/>
                <a:sym typeface="Symbol" pitchFamily="-28" charset="2"/>
              </a:rPr>
              <a:t></a:t>
            </a:r>
            <a:r>
              <a:rPr lang="en-US" sz="4400" b="1">
                <a:solidFill>
                  <a:srgbClr val="87057D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itchFamily="-28" charset="-128"/>
              </a:rPr>
              <a:t>Q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9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94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8" grpId="0" build="p" bldLvl="4" autoUpdateAnimBg="0"/>
      <p:bldP spid="1946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ea typeface="ＭＳ Ｐゴシック" pitchFamily="48" charset="-128"/>
              </a:rPr>
              <a:t>Mankiw et al. Principles of Microeconomics, 2nd Canadian Edition</a:t>
            </a:r>
          </a:p>
        </p:txBody>
      </p:sp>
      <p:sp>
        <p:nvSpPr>
          <p:cNvPr id="1024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>
                <a:ea typeface="ＭＳ Ｐゴシック" pitchFamily="48" charset="-128"/>
              </a:rPr>
              <a:t>Chapter 14: Page </a:t>
            </a:r>
            <a:fld id="{DE7638E3-8C4E-4CCC-ABFF-6BDB12937468}" type="slidenum">
              <a:rPr lang="en-US">
                <a:ea typeface="ＭＳ Ｐゴシック" pitchFamily="48" charset="-128"/>
              </a:rPr>
              <a:pPr/>
              <a:t>8</a:t>
            </a:fld>
            <a:endParaRPr lang="en-US">
              <a:ea typeface="ＭＳ Ｐゴシック" pitchFamily="48" charset="-128"/>
            </a:endParaRPr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09600"/>
          </a:xfrm>
          <a:noFill/>
          <a:effectLst/>
        </p:spPr>
        <p:txBody>
          <a:bodyPr/>
          <a:lstStyle/>
          <a:p>
            <a:pPr eaLnBrk="1" hangingPunct="1">
              <a:defRPr/>
            </a:pPr>
            <a:r>
              <a:rPr lang="en-GB" sz="2800" smtClean="0">
                <a:solidFill>
                  <a:srgbClr val="87057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Table 14-1: Total, Average, and Marginal Revenue for a Competitive Firm</a:t>
            </a:r>
          </a:p>
        </p:txBody>
      </p:sp>
      <p:grpSp>
        <p:nvGrpSpPr>
          <p:cNvPr id="2" name="Group 228"/>
          <p:cNvGrpSpPr>
            <a:grpSpLocks/>
          </p:cNvGrpSpPr>
          <p:nvPr/>
        </p:nvGrpSpPr>
        <p:grpSpPr bwMode="auto">
          <a:xfrm>
            <a:off x="1143000" y="3860800"/>
            <a:ext cx="6858000" cy="1833563"/>
            <a:chOff x="720" y="2432"/>
            <a:chExt cx="4320" cy="1155"/>
          </a:xfrm>
        </p:grpSpPr>
        <p:sp>
          <p:nvSpPr>
            <p:cNvPr id="10311" name="Rectangle 58"/>
            <p:cNvSpPr>
              <a:spLocks noChangeArrowheads="1"/>
            </p:cNvSpPr>
            <p:nvPr/>
          </p:nvSpPr>
          <p:spPr bwMode="auto">
            <a:xfrm>
              <a:off x="4176" y="3200"/>
              <a:ext cx="864" cy="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GB" sz="3200" b="1">
                  <a:solidFill>
                    <a:schemeClr val="accent2"/>
                  </a:solidFill>
                </a:rPr>
                <a:t>6</a:t>
              </a:r>
            </a:p>
          </p:txBody>
        </p:sp>
        <p:sp>
          <p:nvSpPr>
            <p:cNvPr id="10312" name="Rectangle 57"/>
            <p:cNvSpPr>
              <a:spLocks noChangeArrowheads="1"/>
            </p:cNvSpPr>
            <p:nvPr/>
          </p:nvSpPr>
          <p:spPr bwMode="auto">
            <a:xfrm>
              <a:off x="3312" y="3331"/>
              <a:ext cx="864" cy="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GB" sz="3200" b="1">
                  <a:solidFill>
                    <a:schemeClr val="accent2"/>
                  </a:solidFill>
                </a:rPr>
                <a:t>6</a:t>
              </a:r>
            </a:p>
          </p:txBody>
        </p:sp>
        <p:sp>
          <p:nvSpPr>
            <p:cNvPr id="10313" name="Rectangle 56"/>
            <p:cNvSpPr>
              <a:spLocks noChangeArrowheads="1"/>
            </p:cNvSpPr>
            <p:nvPr/>
          </p:nvSpPr>
          <p:spPr bwMode="auto">
            <a:xfrm>
              <a:off x="2448" y="3331"/>
              <a:ext cx="864" cy="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GB" sz="3200" b="1">
                  <a:solidFill>
                    <a:schemeClr val="accent2"/>
                  </a:solidFill>
                </a:rPr>
                <a:t>48</a:t>
              </a:r>
            </a:p>
          </p:txBody>
        </p:sp>
        <p:sp>
          <p:nvSpPr>
            <p:cNvPr id="10314" name="Rectangle 55"/>
            <p:cNvSpPr>
              <a:spLocks noChangeArrowheads="1"/>
            </p:cNvSpPr>
            <p:nvPr/>
          </p:nvSpPr>
          <p:spPr bwMode="auto">
            <a:xfrm>
              <a:off x="1584" y="3331"/>
              <a:ext cx="864" cy="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GB" sz="3200" b="1">
                  <a:solidFill>
                    <a:schemeClr val="accent2"/>
                  </a:solidFill>
                </a:rPr>
                <a:t>6</a:t>
              </a:r>
            </a:p>
          </p:txBody>
        </p:sp>
        <p:sp>
          <p:nvSpPr>
            <p:cNvPr id="10315" name="Rectangle 54"/>
            <p:cNvSpPr>
              <a:spLocks noChangeArrowheads="1"/>
            </p:cNvSpPr>
            <p:nvPr/>
          </p:nvSpPr>
          <p:spPr bwMode="auto">
            <a:xfrm>
              <a:off x="720" y="3331"/>
              <a:ext cx="864" cy="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GB" sz="3200" b="1">
                  <a:solidFill>
                    <a:schemeClr val="accent2"/>
                  </a:solidFill>
                </a:rPr>
                <a:t>8</a:t>
              </a:r>
            </a:p>
          </p:txBody>
        </p:sp>
        <p:sp>
          <p:nvSpPr>
            <p:cNvPr id="10316" name="Rectangle 53"/>
            <p:cNvSpPr>
              <a:spLocks noChangeArrowheads="1"/>
            </p:cNvSpPr>
            <p:nvPr/>
          </p:nvSpPr>
          <p:spPr bwMode="auto">
            <a:xfrm>
              <a:off x="4176" y="2944"/>
              <a:ext cx="864" cy="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GB" sz="3200" b="1">
                  <a:solidFill>
                    <a:schemeClr val="accent2"/>
                  </a:solidFill>
                </a:rPr>
                <a:t>6</a:t>
              </a:r>
            </a:p>
          </p:txBody>
        </p:sp>
        <p:sp>
          <p:nvSpPr>
            <p:cNvPr id="10317" name="Rectangle 52"/>
            <p:cNvSpPr>
              <a:spLocks noChangeArrowheads="1"/>
            </p:cNvSpPr>
            <p:nvPr/>
          </p:nvSpPr>
          <p:spPr bwMode="auto">
            <a:xfrm>
              <a:off x="3312" y="3075"/>
              <a:ext cx="864" cy="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GB" sz="3200" b="1">
                  <a:solidFill>
                    <a:schemeClr val="accent2"/>
                  </a:solidFill>
                </a:rPr>
                <a:t>6</a:t>
              </a:r>
            </a:p>
          </p:txBody>
        </p:sp>
        <p:sp>
          <p:nvSpPr>
            <p:cNvPr id="10318" name="Rectangle 51"/>
            <p:cNvSpPr>
              <a:spLocks noChangeArrowheads="1"/>
            </p:cNvSpPr>
            <p:nvPr/>
          </p:nvSpPr>
          <p:spPr bwMode="auto">
            <a:xfrm>
              <a:off x="2448" y="3075"/>
              <a:ext cx="864" cy="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GB" sz="3200" b="1">
                  <a:solidFill>
                    <a:schemeClr val="accent2"/>
                  </a:solidFill>
                </a:rPr>
                <a:t>42</a:t>
              </a:r>
            </a:p>
          </p:txBody>
        </p:sp>
        <p:sp>
          <p:nvSpPr>
            <p:cNvPr id="10319" name="Rectangle 50"/>
            <p:cNvSpPr>
              <a:spLocks noChangeArrowheads="1"/>
            </p:cNvSpPr>
            <p:nvPr/>
          </p:nvSpPr>
          <p:spPr bwMode="auto">
            <a:xfrm>
              <a:off x="1584" y="3075"/>
              <a:ext cx="864" cy="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GB" sz="3200" b="1">
                  <a:solidFill>
                    <a:schemeClr val="accent2"/>
                  </a:solidFill>
                </a:rPr>
                <a:t>6</a:t>
              </a:r>
            </a:p>
          </p:txBody>
        </p:sp>
        <p:sp>
          <p:nvSpPr>
            <p:cNvPr id="10320" name="Rectangle 49"/>
            <p:cNvSpPr>
              <a:spLocks noChangeArrowheads="1"/>
            </p:cNvSpPr>
            <p:nvPr/>
          </p:nvSpPr>
          <p:spPr bwMode="auto">
            <a:xfrm>
              <a:off x="720" y="3075"/>
              <a:ext cx="864" cy="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GB" sz="3200" b="1">
                  <a:solidFill>
                    <a:schemeClr val="accent2"/>
                  </a:solidFill>
                </a:rPr>
                <a:t>7</a:t>
              </a:r>
            </a:p>
          </p:txBody>
        </p:sp>
        <p:sp>
          <p:nvSpPr>
            <p:cNvPr id="10321" name="Rectangle 48"/>
            <p:cNvSpPr>
              <a:spLocks noChangeArrowheads="1"/>
            </p:cNvSpPr>
            <p:nvPr/>
          </p:nvSpPr>
          <p:spPr bwMode="auto">
            <a:xfrm>
              <a:off x="4176" y="2688"/>
              <a:ext cx="864" cy="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GB" sz="3200" b="1">
                  <a:solidFill>
                    <a:schemeClr val="accent2"/>
                  </a:solidFill>
                </a:rPr>
                <a:t>6</a:t>
              </a:r>
            </a:p>
          </p:txBody>
        </p:sp>
        <p:sp>
          <p:nvSpPr>
            <p:cNvPr id="10322" name="Rectangle 47"/>
            <p:cNvSpPr>
              <a:spLocks noChangeArrowheads="1"/>
            </p:cNvSpPr>
            <p:nvPr/>
          </p:nvSpPr>
          <p:spPr bwMode="auto">
            <a:xfrm>
              <a:off x="3312" y="2819"/>
              <a:ext cx="864" cy="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GB" sz="3200" b="1">
                  <a:solidFill>
                    <a:schemeClr val="accent2"/>
                  </a:solidFill>
                </a:rPr>
                <a:t>6</a:t>
              </a:r>
            </a:p>
          </p:txBody>
        </p:sp>
        <p:sp>
          <p:nvSpPr>
            <p:cNvPr id="10323" name="Rectangle 46"/>
            <p:cNvSpPr>
              <a:spLocks noChangeArrowheads="1"/>
            </p:cNvSpPr>
            <p:nvPr/>
          </p:nvSpPr>
          <p:spPr bwMode="auto">
            <a:xfrm>
              <a:off x="2448" y="2819"/>
              <a:ext cx="864" cy="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GB" sz="3200" b="1">
                  <a:solidFill>
                    <a:schemeClr val="accent2"/>
                  </a:solidFill>
                </a:rPr>
                <a:t>36</a:t>
              </a:r>
            </a:p>
          </p:txBody>
        </p:sp>
        <p:sp>
          <p:nvSpPr>
            <p:cNvPr id="10324" name="Rectangle 45"/>
            <p:cNvSpPr>
              <a:spLocks noChangeArrowheads="1"/>
            </p:cNvSpPr>
            <p:nvPr/>
          </p:nvSpPr>
          <p:spPr bwMode="auto">
            <a:xfrm>
              <a:off x="1584" y="2819"/>
              <a:ext cx="864" cy="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GB" sz="3200" b="1">
                  <a:solidFill>
                    <a:schemeClr val="accent2"/>
                  </a:solidFill>
                </a:rPr>
                <a:t>6</a:t>
              </a:r>
            </a:p>
          </p:txBody>
        </p:sp>
        <p:sp>
          <p:nvSpPr>
            <p:cNvPr id="10325" name="Rectangle 44"/>
            <p:cNvSpPr>
              <a:spLocks noChangeArrowheads="1"/>
            </p:cNvSpPr>
            <p:nvPr/>
          </p:nvSpPr>
          <p:spPr bwMode="auto">
            <a:xfrm>
              <a:off x="720" y="2819"/>
              <a:ext cx="864" cy="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GB" sz="3200" b="1">
                  <a:solidFill>
                    <a:schemeClr val="accent2"/>
                  </a:solidFill>
                </a:rPr>
                <a:t>6</a:t>
              </a:r>
            </a:p>
          </p:txBody>
        </p:sp>
        <p:sp>
          <p:nvSpPr>
            <p:cNvPr id="10326" name="Rectangle 43"/>
            <p:cNvSpPr>
              <a:spLocks noChangeArrowheads="1"/>
            </p:cNvSpPr>
            <p:nvPr/>
          </p:nvSpPr>
          <p:spPr bwMode="auto">
            <a:xfrm>
              <a:off x="4176" y="2432"/>
              <a:ext cx="864" cy="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GB" sz="3200" b="1">
                  <a:solidFill>
                    <a:schemeClr val="accent2"/>
                  </a:solidFill>
                </a:rPr>
                <a:t>6</a:t>
              </a:r>
            </a:p>
          </p:txBody>
        </p:sp>
        <p:sp>
          <p:nvSpPr>
            <p:cNvPr id="10327" name="Rectangle 42"/>
            <p:cNvSpPr>
              <a:spLocks noChangeArrowheads="1"/>
            </p:cNvSpPr>
            <p:nvPr/>
          </p:nvSpPr>
          <p:spPr bwMode="auto">
            <a:xfrm>
              <a:off x="3312" y="2563"/>
              <a:ext cx="864" cy="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GB" sz="3200" b="1">
                  <a:solidFill>
                    <a:schemeClr val="accent2"/>
                  </a:solidFill>
                </a:rPr>
                <a:t>6</a:t>
              </a:r>
            </a:p>
          </p:txBody>
        </p:sp>
        <p:sp>
          <p:nvSpPr>
            <p:cNvPr id="10328" name="Rectangle 41"/>
            <p:cNvSpPr>
              <a:spLocks noChangeArrowheads="1"/>
            </p:cNvSpPr>
            <p:nvPr/>
          </p:nvSpPr>
          <p:spPr bwMode="auto">
            <a:xfrm>
              <a:off x="2448" y="2563"/>
              <a:ext cx="864" cy="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GB" sz="3200" b="1">
                  <a:solidFill>
                    <a:schemeClr val="accent2"/>
                  </a:solidFill>
                </a:rPr>
                <a:t>30</a:t>
              </a:r>
            </a:p>
          </p:txBody>
        </p:sp>
        <p:sp>
          <p:nvSpPr>
            <p:cNvPr id="10329" name="Rectangle 40"/>
            <p:cNvSpPr>
              <a:spLocks noChangeArrowheads="1"/>
            </p:cNvSpPr>
            <p:nvPr/>
          </p:nvSpPr>
          <p:spPr bwMode="auto">
            <a:xfrm>
              <a:off x="1584" y="2563"/>
              <a:ext cx="864" cy="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GB" sz="3200" b="1">
                  <a:solidFill>
                    <a:schemeClr val="accent2"/>
                  </a:solidFill>
                </a:rPr>
                <a:t>6</a:t>
              </a:r>
            </a:p>
          </p:txBody>
        </p:sp>
        <p:sp>
          <p:nvSpPr>
            <p:cNvPr id="10330" name="Rectangle 39"/>
            <p:cNvSpPr>
              <a:spLocks noChangeArrowheads="1"/>
            </p:cNvSpPr>
            <p:nvPr/>
          </p:nvSpPr>
          <p:spPr bwMode="auto">
            <a:xfrm>
              <a:off x="720" y="2563"/>
              <a:ext cx="864" cy="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GB" sz="3200" b="1">
                  <a:solidFill>
                    <a:schemeClr val="accent2"/>
                  </a:solidFill>
                </a:rPr>
                <a:t>5</a:t>
              </a:r>
            </a:p>
          </p:txBody>
        </p:sp>
      </p:grpSp>
      <p:grpSp>
        <p:nvGrpSpPr>
          <p:cNvPr id="3" name="Group 227"/>
          <p:cNvGrpSpPr>
            <a:grpSpLocks/>
          </p:cNvGrpSpPr>
          <p:nvPr/>
        </p:nvGrpSpPr>
        <p:grpSpPr bwMode="auto">
          <a:xfrm>
            <a:off x="1143000" y="3454400"/>
            <a:ext cx="6858000" cy="614363"/>
            <a:chOff x="720" y="2176"/>
            <a:chExt cx="4320" cy="387"/>
          </a:xfrm>
        </p:grpSpPr>
        <p:sp>
          <p:nvSpPr>
            <p:cNvPr id="10306" name="Rectangle 38"/>
            <p:cNvSpPr>
              <a:spLocks noChangeArrowheads="1"/>
            </p:cNvSpPr>
            <p:nvPr/>
          </p:nvSpPr>
          <p:spPr bwMode="auto">
            <a:xfrm>
              <a:off x="4176" y="2176"/>
              <a:ext cx="864" cy="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GB" sz="3200" b="1">
                  <a:solidFill>
                    <a:schemeClr val="accent2"/>
                  </a:solidFill>
                </a:rPr>
                <a:t>6</a:t>
              </a:r>
            </a:p>
          </p:txBody>
        </p:sp>
        <p:sp>
          <p:nvSpPr>
            <p:cNvPr id="10307" name="Rectangle 37"/>
            <p:cNvSpPr>
              <a:spLocks noChangeArrowheads="1"/>
            </p:cNvSpPr>
            <p:nvPr/>
          </p:nvSpPr>
          <p:spPr bwMode="auto">
            <a:xfrm>
              <a:off x="3312" y="2307"/>
              <a:ext cx="864" cy="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GB" sz="3200" b="1">
                  <a:solidFill>
                    <a:schemeClr val="accent2"/>
                  </a:solidFill>
                </a:rPr>
                <a:t>6</a:t>
              </a:r>
            </a:p>
          </p:txBody>
        </p:sp>
        <p:sp>
          <p:nvSpPr>
            <p:cNvPr id="10308" name="Rectangle 36"/>
            <p:cNvSpPr>
              <a:spLocks noChangeArrowheads="1"/>
            </p:cNvSpPr>
            <p:nvPr/>
          </p:nvSpPr>
          <p:spPr bwMode="auto">
            <a:xfrm>
              <a:off x="2448" y="2307"/>
              <a:ext cx="864" cy="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GB" sz="3200" b="1">
                  <a:solidFill>
                    <a:schemeClr val="accent2"/>
                  </a:solidFill>
                </a:rPr>
                <a:t>24</a:t>
              </a:r>
            </a:p>
          </p:txBody>
        </p:sp>
        <p:sp>
          <p:nvSpPr>
            <p:cNvPr id="10309" name="Rectangle 35"/>
            <p:cNvSpPr>
              <a:spLocks noChangeArrowheads="1"/>
            </p:cNvSpPr>
            <p:nvPr/>
          </p:nvSpPr>
          <p:spPr bwMode="auto">
            <a:xfrm>
              <a:off x="1584" y="2307"/>
              <a:ext cx="864" cy="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GB" sz="3200" b="1">
                  <a:solidFill>
                    <a:schemeClr val="accent2"/>
                  </a:solidFill>
                </a:rPr>
                <a:t>6</a:t>
              </a:r>
            </a:p>
          </p:txBody>
        </p:sp>
        <p:sp>
          <p:nvSpPr>
            <p:cNvPr id="10310" name="Rectangle 34"/>
            <p:cNvSpPr>
              <a:spLocks noChangeArrowheads="1"/>
            </p:cNvSpPr>
            <p:nvPr/>
          </p:nvSpPr>
          <p:spPr bwMode="auto">
            <a:xfrm>
              <a:off x="720" y="2307"/>
              <a:ext cx="864" cy="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GB" sz="3200" b="1">
                  <a:solidFill>
                    <a:schemeClr val="accent2"/>
                  </a:solidFill>
                </a:rPr>
                <a:t>4</a:t>
              </a:r>
            </a:p>
          </p:txBody>
        </p:sp>
      </p:grpSp>
      <p:grpSp>
        <p:nvGrpSpPr>
          <p:cNvPr id="4" name="Group 226"/>
          <p:cNvGrpSpPr>
            <a:grpSpLocks/>
          </p:cNvGrpSpPr>
          <p:nvPr/>
        </p:nvGrpSpPr>
        <p:grpSpPr bwMode="auto">
          <a:xfrm>
            <a:off x="1143000" y="3048000"/>
            <a:ext cx="6858000" cy="614363"/>
            <a:chOff x="720" y="1920"/>
            <a:chExt cx="4320" cy="387"/>
          </a:xfrm>
        </p:grpSpPr>
        <p:sp>
          <p:nvSpPr>
            <p:cNvPr id="10301" name="Rectangle 33"/>
            <p:cNvSpPr>
              <a:spLocks noChangeArrowheads="1"/>
            </p:cNvSpPr>
            <p:nvPr/>
          </p:nvSpPr>
          <p:spPr bwMode="auto">
            <a:xfrm>
              <a:off x="4176" y="1920"/>
              <a:ext cx="864" cy="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GB" sz="3200" b="1">
                  <a:solidFill>
                    <a:schemeClr val="accent2"/>
                  </a:solidFill>
                </a:rPr>
                <a:t>6</a:t>
              </a:r>
            </a:p>
          </p:txBody>
        </p:sp>
        <p:sp>
          <p:nvSpPr>
            <p:cNvPr id="10302" name="Rectangle 32"/>
            <p:cNvSpPr>
              <a:spLocks noChangeArrowheads="1"/>
            </p:cNvSpPr>
            <p:nvPr/>
          </p:nvSpPr>
          <p:spPr bwMode="auto">
            <a:xfrm>
              <a:off x="3312" y="2051"/>
              <a:ext cx="864" cy="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GB" sz="3200" b="1">
                  <a:solidFill>
                    <a:schemeClr val="accent2"/>
                  </a:solidFill>
                </a:rPr>
                <a:t>6</a:t>
              </a:r>
            </a:p>
          </p:txBody>
        </p:sp>
        <p:sp>
          <p:nvSpPr>
            <p:cNvPr id="10303" name="Rectangle 31"/>
            <p:cNvSpPr>
              <a:spLocks noChangeArrowheads="1"/>
            </p:cNvSpPr>
            <p:nvPr/>
          </p:nvSpPr>
          <p:spPr bwMode="auto">
            <a:xfrm>
              <a:off x="2448" y="2051"/>
              <a:ext cx="864" cy="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GB" sz="3200" b="1">
                  <a:solidFill>
                    <a:schemeClr val="accent2"/>
                  </a:solidFill>
                </a:rPr>
                <a:t>18</a:t>
              </a:r>
            </a:p>
          </p:txBody>
        </p:sp>
        <p:sp>
          <p:nvSpPr>
            <p:cNvPr id="10304" name="Rectangle 30"/>
            <p:cNvSpPr>
              <a:spLocks noChangeArrowheads="1"/>
            </p:cNvSpPr>
            <p:nvPr/>
          </p:nvSpPr>
          <p:spPr bwMode="auto">
            <a:xfrm>
              <a:off x="1584" y="2051"/>
              <a:ext cx="864" cy="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GB" sz="3200" b="1">
                  <a:solidFill>
                    <a:schemeClr val="accent2"/>
                  </a:solidFill>
                </a:rPr>
                <a:t>6</a:t>
              </a:r>
            </a:p>
          </p:txBody>
        </p:sp>
        <p:sp>
          <p:nvSpPr>
            <p:cNvPr id="10305" name="Rectangle 29"/>
            <p:cNvSpPr>
              <a:spLocks noChangeArrowheads="1"/>
            </p:cNvSpPr>
            <p:nvPr/>
          </p:nvSpPr>
          <p:spPr bwMode="auto">
            <a:xfrm>
              <a:off x="720" y="2051"/>
              <a:ext cx="864" cy="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GB" sz="3200" b="1">
                  <a:solidFill>
                    <a:schemeClr val="accent2"/>
                  </a:solidFill>
                </a:rPr>
                <a:t>3</a:t>
              </a:r>
            </a:p>
          </p:txBody>
        </p:sp>
      </p:grpSp>
      <p:grpSp>
        <p:nvGrpSpPr>
          <p:cNvPr id="5" name="Group 225"/>
          <p:cNvGrpSpPr>
            <a:grpSpLocks/>
          </p:cNvGrpSpPr>
          <p:nvPr/>
        </p:nvGrpSpPr>
        <p:grpSpPr bwMode="auto">
          <a:xfrm>
            <a:off x="1143000" y="2641600"/>
            <a:ext cx="6858000" cy="614363"/>
            <a:chOff x="720" y="1664"/>
            <a:chExt cx="4320" cy="387"/>
          </a:xfrm>
        </p:grpSpPr>
        <p:sp>
          <p:nvSpPr>
            <p:cNvPr id="10296" name="Rectangle 28"/>
            <p:cNvSpPr>
              <a:spLocks noChangeArrowheads="1"/>
            </p:cNvSpPr>
            <p:nvPr/>
          </p:nvSpPr>
          <p:spPr bwMode="auto">
            <a:xfrm>
              <a:off x="4176" y="1664"/>
              <a:ext cx="864" cy="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GB" sz="3200" b="1">
                  <a:solidFill>
                    <a:schemeClr val="accent2"/>
                  </a:solidFill>
                </a:rPr>
                <a:t>$ 6</a:t>
              </a:r>
            </a:p>
          </p:txBody>
        </p:sp>
        <p:sp>
          <p:nvSpPr>
            <p:cNvPr id="10297" name="Rectangle 27"/>
            <p:cNvSpPr>
              <a:spLocks noChangeArrowheads="1"/>
            </p:cNvSpPr>
            <p:nvPr/>
          </p:nvSpPr>
          <p:spPr bwMode="auto">
            <a:xfrm>
              <a:off x="3312" y="1795"/>
              <a:ext cx="864" cy="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GB" sz="3200" b="1">
                  <a:solidFill>
                    <a:schemeClr val="accent2"/>
                  </a:solidFill>
                </a:rPr>
                <a:t>6</a:t>
              </a:r>
            </a:p>
          </p:txBody>
        </p:sp>
        <p:sp>
          <p:nvSpPr>
            <p:cNvPr id="10298" name="Rectangle 26"/>
            <p:cNvSpPr>
              <a:spLocks noChangeArrowheads="1"/>
            </p:cNvSpPr>
            <p:nvPr/>
          </p:nvSpPr>
          <p:spPr bwMode="auto">
            <a:xfrm>
              <a:off x="2448" y="1795"/>
              <a:ext cx="864" cy="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GB" sz="3200" b="1">
                  <a:solidFill>
                    <a:schemeClr val="accent2"/>
                  </a:solidFill>
                </a:rPr>
                <a:t>12</a:t>
              </a:r>
            </a:p>
          </p:txBody>
        </p:sp>
        <p:sp>
          <p:nvSpPr>
            <p:cNvPr id="10299" name="Rectangle 25"/>
            <p:cNvSpPr>
              <a:spLocks noChangeArrowheads="1"/>
            </p:cNvSpPr>
            <p:nvPr/>
          </p:nvSpPr>
          <p:spPr bwMode="auto">
            <a:xfrm>
              <a:off x="1584" y="1795"/>
              <a:ext cx="864" cy="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GB" sz="3200" b="1">
                  <a:solidFill>
                    <a:schemeClr val="accent2"/>
                  </a:solidFill>
                </a:rPr>
                <a:t>6</a:t>
              </a:r>
            </a:p>
          </p:txBody>
        </p:sp>
        <p:sp>
          <p:nvSpPr>
            <p:cNvPr id="10300" name="Rectangle 24"/>
            <p:cNvSpPr>
              <a:spLocks noChangeArrowheads="1"/>
            </p:cNvSpPr>
            <p:nvPr/>
          </p:nvSpPr>
          <p:spPr bwMode="auto">
            <a:xfrm>
              <a:off x="720" y="1795"/>
              <a:ext cx="864" cy="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GB" sz="3200" b="1">
                  <a:solidFill>
                    <a:schemeClr val="accent2"/>
                  </a:solidFill>
                </a:rPr>
                <a:t>2</a:t>
              </a:r>
            </a:p>
          </p:txBody>
        </p:sp>
      </p:grpSp>
      <p:grpSp>
        <p:nvGrpSpPr>
          <p:cNvPr id="6" name="Group 224"/>
          <p:cNvGrpSpPr>
            <a:grpSpLocks/>
          </p:cNvGrpSpPr>
          <p:nvPr/>
        </p:nvGrpSpPr>
        <p:grpSpPr bwMode="auto">
          <a:xfrm>
            <a:off x="1143000" y="2443163"/>
            <a:ext cx="5486400" cy="406400"/>
            <a:chOff x="720" y="1539"/>
            <a:chExt cx="3456" cy="256"/>
          </a:xfrm>
        </p:grpSpPr>
        <p:sp>
          <p:nvSpPr>
            <p:cNvPr id="10292" name="Rectangle 22"/>
            <p:cNvSpPr>
              <a:spLocks noChangeArrowheads="1"/>
            </p:cNvSpPr>
            <p:nvPr/>
          </p:nvSpPr>
          <p:spPr bwMode="auto">
            <a:xfrm>
              <a:off x="3312" y="1539"/>
              <a:ext cx="864" cy="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GB" sz="3200" b="1">
                  <a:solidFill>
                    <a:schemeClr val="accent2"/>
                  </a:solidFill>
                </a:rPr>
                <a:t>$ 6</a:t>
              </a:r>
            </a:p>
          </p:txBody>
        </p:sp>
        <p:sp>
          <p:nvSpPr>
            <p:cNvPr id="10293" name="Rectangle 21"/>
            <p:cNvSpPr>
              <a:spLocks noChangeArrowheads="1"/>
            </p:cNvSpPr>
            <p:nvPr/>
          </p:nvSpPr>
          <p:spPr bwMode="auto">
            <a:xfrm>
              <a:off x="2448" y="1539"/>
              <a:ext cx="864" cy="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GB" sz="3200" b="1">
                  <a:solidFill>
                    <a:schemeClr val="accent2"/>
                  </a:solidFill>
                </a:rPr>
                <a:t>$ 6</a:t>
              </a:r>
            </a:p>
          </p:txBody>
        </p:sp>
        <p:sp>
          <p:nvSpPr>
            <p:cNvPr id="10294" name="Rectangle 20"/>
            <p:cNvSpPr>
              <a:spLocks noChangeArrowheads="1"/>
            </p:cNvSpPr>
            <p:nvPr/>
          </p:nvSpPr>
          <p:spPr bwMode="auto">
            <a:xfrm>
              <a:off x="1584" y="1539"/>
              <a:ext cx="864" cy="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GB" sz="3200" b="1">
                  <a:solidFill>
                    <a:schemeClr val="accent2"/>
                  </a:solidFill>
                </a:rPr>
                <a:t>$ 6</a:t>
              </a:r>
            </a:p>
          </p:txBody>
        </p:sp>
        <p:sp>
          <p:nvSpPr>
            <p:cNvPr id="10295" name="Rectangle 19"/>
            <p:cNvSpPr>
              <a:spLocks noChangeArrowheads="1"/>
            </p:cNvSpPr>
            <p:nvPr/>
          </p:nvSpPr>
          <p:spPr bwMode="auto">
            <a:xfrm>
              <a:off x="720" y="1539"/>
              <a:ext cx="864" cy="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GB" sz="3200" b="1">
                  <a:solidFill>
                    <a:schemeClr val="accent2"/>
                  </a:solidFill>
                </a:rPr>
                <a:t>1</a:t>
              </a:r>
            </a:p>
          </p:txBody>
        </p:sp>
      </p:grpSp>
      <p:sp>
        <p:nvSpPr>
          <p:cNvPr id="10250" name="Rectangle 18"/>
          <p:cNvSpPr>
            <a:spLocks noChangeArrowheads="1"/>
          </p:cNvSpPr>
          <p:nvPr/>
        </p:nvSpPr>
        <p:spPr bwMode="auto">
          <a:xfrm>
            <a:off x="6629400" y="2036763"/>
            <a:ext cx="1752600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spcBef>
                <a:spcPct val="20000"/>
              </a:spcBef>
            </a:pPr>
            <a:r>
              <a:rPr lang="en-GB" sz="1400" b="1">
                <a:solidFill>
                  <a:schemeClr val="accent2"/>
                </a:solidFill>
              </a:rPr>
              <a:t>(</a:t>
            </a:r>
            <a:r>
              <a:rPr lang="en-GB" sz="1400" b="1" i="1">
                <a:solidFill>
                  <a:schemeClr val="accent2"/>
                </a:solidFill>
              </a:rPr>
              <a:t>MR = ∆TR/∆Q</a:t>
            </a:r>
            <a:r>
              <a:rPr lang="en-GB" sz="1400" b="1">
                <a:solidFill>
                  <a:schemeClr val="accent2"/>
                </a:solidFill>
              </a:rPr>
              <a:t>)</a:t>
            </a:r>
          </a:p>
        </p:txBody>
      </p:sp>
      <p:sp>
        <p:nvSpPr>
          <p:cNvPr id="10251" name="Rectangle 17"/>
          <p:cNvSpPr>
            <a:spLocks noChangeArrowheads="1"/>
          </p:cNvSpPr>
          <p:nvPr/>
        </p:nvSpPr>
        <p:spPr bwMode="auto">
          <a:xfrm>
            <a:off x="5257800" y="2036763"/>
            <a:ext cx="1371600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</a:pPr>
            <a:r>
              <a:rPr lang="en-GB" sz="1400" b="1">
                <a:solidFill>
                  <a:schemeClr val="accent2"/>
                </a:solidFill>
              </a:rPr>
              <a:t>(</a:t>
            </a:r>
            <a:r>
              <a:rPr lang="en-GB" sz="1400" b="1" i="1">
                <a:solidFill>
                  <a:schemeClr val="accent2"/>
                </a:solidFill>
              </a:rPr>
              <a:t>AR = TR/ Q</a:t>
            </a:r>
            <a:r>
              <a:rPr lang="en-GB" sz="1400" b="1">
                <a:solidFill>
                  <a:schemeClr val="accent2"/>
                </a:solidFill>
              </a:rPr>
              <a:t>)</a:t>
            </a:r>
          </a:p>
        </p:txBody>
      </p:sp>
      <p:sp>
        <p:nvSpPr>
          <p:cNvPr id="10252" name="Rectangle 16"/>
          <p:cNvSpPr>
            <a:spLocks noChangeArrowheads="1"/>
          </p:cNvSpPr>
          <p:nvPr/>
        </p:nvSpPr>
        <p:spPr bwMode="auto">
          <a:xfrm>
            <a:off x="3886200" y="2036763"/>
            <a:ext cx="1371600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</a:pPr>
            <a:r>
              <a:rPr lang="en-GB" sz="1400" b="1">
                <a:solidFill>
                  <a:schemeClr val="accent2"/>
                </a:solidFill>
              </a:rPr>
              <a:t>(</a:t>
            </a:r>
            <a:r>
              <a:rPr lang="en-GB" sz="1400" b="1" i="1">
                <a:solidFill>
                  <a:schemeClr val="accent2"/>
                </a:solidFill>
              </a:rPr>
              <a:t>TR = P </a:t>
            </a:r>
            <a:r>
              <a:rPr lang="en-GB" sz="1400" b="1">
                <a:solidFill>
                  <a:schemeClr val="accent2"/>
                </a:solidFill>
              </a:rPr>
              <a:t>x</a:t>
            </a:r>
            <a:r>
              <a:rPr lang="en-GB" sz="1400" b="1" i="1">
                <a:solidFill>
                  <a:schemeClr val="accent2"/>
                </a:solidFill>
              </a:rPr>
              <a:t> Q</a:t>
            </a:r>
            <a:r>
              <a:rPr lang="en-GB" sz="1400" b="1">
                <a:solidFill>
                  <a:schemeClr val="accent2"/>
                </a:solidFill>
              </a:rPr>
              <a:t>)</a:t>
            </a:r>
          </a:p>
        </p:txBody>
      </p:sp>
      <p:sp>
        <p:nvSpPr>
          <p:cNvPr id="10253" name="Rectangle 15"/>
          <p:cNvSpPr>
            <a:spLocks noChangeArrowheads="1"/>
          </p:cNvSpPr>
          <p:nvPr/>
        </p:nvSpPr>
        <p:spPr bwMode="auto">
          <a:xfrm>
            <a:off x="2514600" y="2036763"/>
            <a:ext cx="1371600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</a:pPr>
            <a:r>
              <a:rPr lang="en-GB" sz="1400" b="1">
                <a:solidFill>
                  <a:schemeClr val="accent2"/>
                </a:solidFill>
              </a:rPr>
              <a:t>(</a:t>
            </a:r>
            <a:r>
              <a:rPr lang="en-GB" sz="1400" b="1" i="1">
                <a:solidFill>
                  <a:schemeClr val="accent2"/>
                </a:solidFill>
              </a:rPr>
              <a:t>P</a:t>
            </a:r>
            <a:r>
              <a:rPr lang="en-GB" sz="1400" b="1">
                <a:solidFill>
                  <a:schemeClr val="accent2"/>
                </a:solidFill>
              </a:rPr>
              <a:t>)</a:t>
            </a:r>
          </a:p>
        </p:txBody>
      </p:sp>
      <p:sp>
        <p:nvSpPr>
          <p:cNvPr id="10254" name="Rectangle 14"/>
          <p:cNvSpPr>
            <a:spLocks noChangeArrowheads="1"/>
          </p:cNvSpPr>
          <p:nvPr/>
        </p:nvSpPr>
        <p:spPr bwMode="auto">
          <a:xfrm>
            <a:off x="1143000" y="2036763"/>
            <a:ext cx="1371600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</a:pPr>
            <a:r>
              <a:rPr lang="en-GB" sz="1400" b="1">
                <a:solidFill>
                  <a:schemeClr val="accent2"/>
                </a:solidFill>
              </a:rPr>
              <a:t>(</a:t>
            </a:r>
            <a:r>
              <a:rPr lang="en-GB" sz="1400" b="1" i="1">
                <a:solidFill>
                  <a:schemeClr val="accent2"/>
                </a:solidFill>
              </a:rPr>
              <a:t>Q</a:t>
            </a:r>
            <a:r>
              <a:rPr lang="en-GB" sz="1400" b="1">
                <a:solidFill>
                  <a:schemeClr val="accent2"/>
                </a:solidFill>
              </a:rPr>
              <a:t>)</a:t>
            </a:r>
          </a:p>
        </p:txBody>
      </p:sp>
      <p:sp>
        <p:nvSpPr>
          <p:cNvPr id="10255" name="Rectangle 13"/>
          <p:cNvSpPr>
            <a:spLocks noChangeArrowheads="1"/>
          </p:cNvSpPr>
          <p:nvPr/>
        </p:nvSpPr>
        <p:spPr bwMode="auto">
          <a:xfrm>
            <a:off x="6629400" y="1397000"/>
            <a:ext cx="1371600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 eaLnBrk="1" hangingPunct="1">
              <a:spcBef>
                <a:spcPct val="20000"/>
              </a:spcBef>
            </a:pPr>
            <a:r>
              <a:rPr lang="en-GB" sz="2000" b="1">
                <a:solidFill>
                  <a:schemeClr val="accent2"/>
                </a:solidFill>
              </a:rPr>
              <a:t>Marginal Revenue</a:t>
            </a:r>
          </a:p>
        </p:txBody>
      </p:sp>
      <p:sp>
        <p:nvSpPr>
          <p:cNvPr id="10256" name="Rectangle 12"/>
          <p:cNvSpPr>
            <a:spLocks noChangeArrowheads="1"/>
          </p:cNvSpPr>
          <p:nvPr/>
        </p:nvSpPr>
        <p:spPr bwMode="auto">
          <a:xfrm>
            <a:off x="5257800" y="1397000"/>
            <a:ext cx="1371600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 eaLnBrk="1" hangingPunct="1">
              <a:spcBef>
                <a:spcPct val="20000"/>
              </a:spcBef>
            </a:pPr>
            <a:r>
              <a:rPr lang="en-GB" sz="2000" b="1">
                <a:solidFill>
                  <a:schemeClr val="accent2"/>
                </a:solidFill>
              </a:rPr>
              <a:t>Average Revenue</a:t>
            </a:r>
          </a:p>
        </p:txBody>
      </p:sp>
      <p:sp>
        <p:nvSpPr>
          <p:cNvPr id="10257" name="Rectangle 11"/>
          <p:cNvSpPr>
            <a:spLocks noChangeArrowheads="1"/>
          </p:cNvSpPr>
          <p:nvPr/>
        </p:nvSpPr>
        <p:spPr bwMode="auto">
          <a:xfrm>
            <a:off x="3886200" y="1397000"/>
            <a:ext cx="1371600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 eaLnBrk="1" hangingPunct="1">
              <a:spcBef>
                <a:spcPct val="20000"/>
              </a:spcBef>
            </a:pPr>
            <a:r>
              <a:rPr lang="en-GB" sz="2000" b="1">
                <a:solidFill>
                  <a:schemeClr val="accent2"/>
                </a:solidFill>
              </a:rPr>
              <a:t>Total Revenue</a:t>
            </a:r>
          </a:p>
        </p:txBody>
      </p:sp>
      <p:sp>
        <p:nvSpPr>
          <p:cNvPr id="10258" name="Rectangle 10"/>
          <p:cNvSpPr>
            <a:spLocks noChangeArrowheads="1"/>
          </p:cNvSpPr>
          <p:nvPr/>
        </p:nvSpPr>
        <p:spPr bwMode="auto">
          <a:xfrm>
            <a:off x="2514600" y="1397000"/>
            <a:ext cx="1371600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 eaLnBrk="1" hangingPunct="1">
              <a:spcBef>
                <a:spcPct val="20000"/>
              </a:spcBef>
            </a:pPr>
            <a:r>
              <a:rPr lang="en-GB" sz="2000" b="1">
                <a:solidFill>
                  <a:schemeClr val="accent2"/>
                </a:solidFill>
              </a:rPr>
              <a:t>Price</a:t>
            </a:r>
          </a:p>
        </p:txBody>
      </p:sp>
      <p:sp>
        <p:nvSpPr>
          <p:cNvPr id="10259" name="Rectangle 9"/>
          <p:cNvSpPr>
            <a:spLocks noChangeArrowheads="1"/>
          </p:cNvSpPr>
          <p:nvPr/>
        </p:nvSpPr>
        <p:spPr bwMode="auto">
          <a:xfrm>
            <a:off x="1143000" y="1397000"/>
            <a:ext cx="1371600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 eaLnBrk="1" hangingPunct="1">
              <a:spcBef>
                <a:spcPct val="20000"/>
              </a:spcBef>
            </a:pPr>
            <a:r>
              <a:rPr lang="en-GB" sz="2000" b="1">
                <a:solidFill>
                  <a:schemeClr val="accent2"/>
                </a:solidFill>
              </a:rPr>
              <a:t>Quantity (in litres) </a:t>
            </a:r>
          </a:p>
        </p:txBody>
      </p:sp>
      <p:sp>
        <p:nvSpPr>
          <p:cNvPr id="10260" name="Line 59"/>
          <p:cNvSpPr>
            <a:spLocks noChangeShapeType="1"/>
          </p:cNvSpPr>
          <p:nvPr/>
        </p:nvSpPr>
        <p:spPr bwMode="auto">
          <a:xfrm>
            <a:off x="1143000" y="1397000"/>
            <a:ext cx="1371600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61" name="Line 69"/>
          <p:cNvSpPr>
            <a:spLocks noChangeShapeType="1"/>
          </p:cNvSpPr>
          <p:nvPr/>
        </p:nvSpPr>
        <p:spPr bwMode="auto">
          <a:xfrm>
            <a:off x="1143000" y="5694363"/>
            <a:ext cx="1371600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62" name="Line 70"/>
          <p:cNvSpPr>
            <a:spLocks noChangeShapeType="1"/>
          </p:cNvSpPr>
          <p:nvPr/>
        </p:nvSpPr>
        <p:spPr bwMode="auto">
          <a:xfrm>
            <a:off x="1143000" y="1397000"/>
            <a:ext cx="0" cy="639763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63" name="Line 75"/>
          <p:cNvSpPr>
            <a:spLocks noChangeShapeType="1"/>
          </p:cNvSpPr>
          <p:nvPr/>
        </p:nvSpPr>
        <p:spPr bwMode="auto">
          <a:xfrm>
            <a:off x="8001000" y="1397000"/>
            <a:ext cx="0" cy="639763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64" name="Line 92"/>
          <p:cNvSpPr>
            <a:spLocks noChangeShapeType="1"/>
          </p:cNvSpPr>
          <p:nvPr/>
        </p:nvSpPr>
        <p:spPr bwMode="auto">
          <a:xfrm>
            <a:off x="2514600" y="1397000"/>
            <a:ext cx="1371600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65" name="Line 93"/>
          <p:cNvSpPr>
            <a:spLocks noChangeShapeType="1"/>
          </p:cNvSpPr>
          <p:nvPr/>
        </p:nvSpPr>
        <p:spPr bwMode="auto">
          <a:xfrm>
            <a:off x="1143000" y="2036763"/>
            <a:ext cx="0" cy="40640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66" name="Line 94"/>
          <p:cNvSpPr>
            <a:spLocks noChangeShapeType="1"/>
          </p:cNvSpPr>
          <p:nvPr/>
        </p:nvSpPr>
        <p:spPr bwMode="auto">
          <a:xfrm>
            <a:off x="3886200" y="1397000"/>
            <a:ext cx="1371600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67" name="Line 96"/>
          <p:cNvSpPr>
            <a:spLocks noChangeShapeType="1"/>
          </p:cNvSpPr>
          <p:nvPr/>
        </p:nvSpPr>
        <p:spPr bwMode="auto">
          <a:xfrm>
            <a:off x="5257800" y="1397000"/>
            <a:ext cx="1371600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68" name="Line 98"/>
          <p:cNvSpPr>
            <a:spLocks noChangeShapeType="1"/>
          </p:cNvSpPr>
          <p:nvPr/>
        </p:nvSpPr>
        <p:spPr bwMode="auto">
          <a:xfrm>
            <a:off x="6629400" y="1397000"/>
            <a:ext cx="1371600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69" name="Line 101"/>
          <p:cNvSpPr>
            <a:spLocks noChangeShapeType="1"/>
          </p:cNvSpPr>
          <p:nvPr/>
        </p:nvSpPr>
        <p:spPr bwMode="auto">
          <a:xfrm>
            <a:off x="8001000" y="2036763"/>
            <a:ext cx="0" cy="40640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70" name="Line 103"/>
          <p:cNvSpPr>
            <a:spLocks noChangeShapeType="1"/>
          </p:cNvSpPr>
          <p:nvPr/>
        </p:nvSpPr>
        <p:spPr bwMode="auto">
          <a:xfrm>
            <a:off x="1143000" y="2443163"/>
            <a:ext cx="0" cy="40640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71" name="Line 111"/>
          <p:cNvSpPr>
            <a:spLocks noChangeShapeType="1"/>
          </p:cNvSpPr>
          <p:nvPr/>
        </p:nvSpPr>
        <p:spPr bwMode="auto">
          <a:xfrm>
            <a:off x="8001000" y="2443163"/>
            <a:ext cx="0" cy="40640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72" name="Line 113"/>
          <p:cNvSpPr>
            <a:spLocks noChangeShapeType="1"/>
          </p:cNvSpPr>
          <p:nvPr/>
        </p:nvSpPr>
        <p:spPr bwMode="auto">
          <a:xfrm>
            <a:off x="1143000" y="2849563"/>
            <a:ext cx="0" cy="40640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73" name="Line 121"/>
          <p:cNvSpPr>
            <a:spLocks noChangeShapeType="1"/>
          </p:cNvSpPr>
          <p:nvPr/>
        </p:nvSpPr>
        <p:spPr bwMode="auto">
          <a:xfrm>
            <a:off x="8001000" y="2849563"/>
            <a:ext cx="0" cy="40640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74" name="Line 123"/>
          <p:cNvSpPr>
            <a:spLocks noChangeShapeType="1"/>
          </p:cNvSpPr>
          <p:nvPr/>
        </p:nvSpPr>
        <p:spPr bwMode="auto">
          <a:xfrm>
            <a:off x="1143000" y="3255963"/>
            <a:ext cx="0" cy="40640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75" name="Line 131"/>
          <p:cNvSpPr>
            <a:spLocks noChangeShapeType="1"/>
          </p:cNvSpPr>
          <p:nvPr/>
        </p:nvSpPr>
        <p:spPr bwMode="auto">
          <a:xfrm>
            <a:off x="8001000" y="3255963"/>
            <a:ext cx="0" cy="40640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76" name="Line 133"/>
          <p:cNvSpPr>
            <a:spLocks noChangeShapeType="1"/>
          </p:cNvSpPr>
          <p:nvPr/>
        </p:nvSpPr>
        <p:spPr bwMode="auto">
          <a:xfrm>
            <a:off x="1143000" y="3662363"/>
            <a:ext cx="0" cy="40640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77" name="Line 141"/>
          <p:cNvSpPr>
            <a:spLocks noChangeShapeType="1"/>
          </p:cNvSpPr>
          <p:nvPr/>
        </p:nvSpPr>
        <p:spPr bwMode="auto">
          <a:xfrm>
            <a:off x="8001000" y="3662363"/>
            <a:ext cx="0" cy="40640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78" name="Line 143"/>
          <p:cNvSpPr>
            <a:spLocks noChangeShapeType="1"/>
          </p:cNvSpPr>
          <p:nvPr/>
        </p:nvSpPr>
        <p:spPr bwMode="auto">
          <a:xfrm>
            <a:off x="1143000" y="4068763"/>
            <a:ext cx="0" cy="40640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79" name="Line 151"/>
          <p:cNvSpPr>
            <a:spLocks noChangeShapeType="1"/>
          </p:cNvSpPr>
          <p:nvPr/>
        </p:nvSpPr>
        <p:spPr bwMode="auto">
          <a:xfrm>
            <a:off x="8001000" y="4068763"/>
            <a:ext cx="0" cy="40640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80" name="Line 153"/>
          <p:cNvSpPr>
            <a:spLocks noChangeShapeType="1"/>
          </p:cNvSpPr>
          <p:nvPr/>
        </p:nvSpPr>
        <p:spPr bwMode="auto">
          <a:xfrm>
            <a:off x="1143000" y="4475163"/>
            <a:ext cx="0" cy="40640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81" name="Line 161"/>
          <p:cNvSpPr>
            <a:spLocks noChangeShapeType="1"/>
          </p:cNvSpPr>
          <p:nvPr/>
        </p:nvSpPr>
        <p:spPr bwMode="auto">
          <a:xfrm>
            <a:off x="8001000" y="4475163"/>
            <a:ext cx="0" cy="40640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82" name="Line 163"/>
          <p:cNvSpPr>
            <a:spLocks noChangeShapeType="1"/>
          </p:cNvSpPr>
          <p:nvPr/>
        </p:nvSpPr>
        <p:spPr bwMode="auto">
          <a:xfrm>
            <a:off x="1143000" y="4881563"/>
            <a:ext cx="0" cy="40640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83" name="Line 171"/>
          <p:cNvSpPr>
            <a:spLocks noChangeShapeType="1"/>
          </p:cNvSpPr>
          <p:nvPr/>
        </p:nvSpPr>
        <p:spPr bwMode="auto">
          <a:xfrm>
            <a:off x="8001000" y="4881563"/>
            <a:ext cx="0" cy="40640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84" name="Line 173"/>
          <p:cNvSpPr>
            <a:spLocks noChangeShapeType="1"/>
          </p:cNvSpPr>
          <p:nvPr/>
        </p:nvSpPr>
        <p:spPr bwMode="auto">
          <a:xfrm>
            <a:off x="1143000" y="5287963"/>
            <a:ext cx="0" cy="40640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85" name="Line 181"/>
          <p:cNvSpPr>
            <a:spLocks noChangeShapeType="1"/>
          </p:cNvSpPr>
          <p:nvPr/>
        </p:nvSpPr>
        <p:spPr bwMode="auto">
          <a:xfrm>
            <a:off x="8001000" y="5287963"/>
            <a:ext cx="0" cy="40640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86" name="Line 183"/>
          <p:cNvSpPr>
            <a:spLocks noChangeShapeType="1"/>
          </p:cNvSpPr>
          <p:nvPr/>
        </p:nvSpPr>
        <p:spPr bwMode="auto">
          <a:xfrm>
            <a:off x="2514600" y="5694363"/>
            <a:ext cx="1371600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87" name="Line 185"/>
          <p:cNvSpPr>
            <a:spLocks noChangeShapeType="1"/>
          </p:cNvSpPr>
          <p:nvPr/>
        </p:nvSpPr>
        <p:spPr bwMode="auto">
          <a:xfrm>
            <a:off x="3886200" y="5694363"/>
            <a:ext cx="1371600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88" name="Line 187"/>
          <p:cNvSpPr>
            <a:spLocks noChangeShapeType="1"/>
          </p:cNvSpPr>
          <p:nvPr/>
        </p:nvSpPr>
        <p:spPr bwMode="auto">
          <a:xfrm>
            <a:off x="5257800" y="5694363"/>
            <a:ext cx="1371600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89" name="Line 189"/>
          <p:cNvSpPr>
            <a:spLocks noChangeShapeType="1"/>
          </p:cNvSpPr>
          <p:nvPr/>
        </p:nvSpPr>
        <p:spPr bwMode="auto">
          <a:xfrm>
            <a:off x="6629400" y="5694363"/>
            <a:ext cx="1371600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90" name="Line 193"/>
          <p:cNvSpPr>
            <a:spLocks noChangeShapeType="1"/>
          </p:cNvSpPr>
          <p:nvPr/>
        </p:nvSpPr>
        <p:spPr bwMode="auto">
          <a:xfrm>
            <a:off x="1143000" y="2057400"/>
            <a:ext cx="6858000" cy="0"/>
          </a:xfrm>
          <a:prstGeom prst="line">
            <a:avLst/>
          </a:prstGeom>
          <a:noFill/>
          <a:ln w="57150">
            <a:solidFill>
              <a:srgbClr val="87057D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91" name="Line 199"/>
          <p:cNvSpPr>
            <a:spLocks noChangeShapeType="1"/>
          </p:cNvSpPr>
          <p:nvPr/>
        </p:nvSpPr>
        <p:spPr bwMode="auto">
          <a:xfrm>
            <a:off x="1143000" y="2443163"/>
            <a:ext cx="6858000" cy="0"/>
          </a:xfrm>
          <a:prstGeom prst="line">
            <a:avLst/>
          </a:prstGeom>
          <a:noFill/>
          <a:ln w="57150">
            <a:solidFill>
              <a:srgbClr val="87057D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ea typeface="ＭＳ Ｐゴシック" pitchFamily="48" charset="-128"/>
              </a:rPr>
              <a:t>Mankiw et al. Principles of Microeconomics, 2nd Canadian Edition</a:t>
            </a:r>
          </a:p>
        </p:txBody>
      </p:sp>
      <p:sp>
        <p:nvSpPr>
          <p:cNvPr id="1126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>
                <a:ea typeface="ＭＳ Ｐゴシック" pitchFamily="48" charset="-128"/>
              </a:rPr>
              <a:t>Chapter 14: Page </a:t>
            </a:r>
            <a:fld id="{A634E0D8-793F-4593-8383-5EDE96F737A2}" type="slidenum">
              <a:rPr lang="en-US">
                <a:ea typeface="ＭＳ Ｐゴシック" pitchFamily="48" charset="-128"/>
              </a:rPr>
              <a:pPr/>
              <a:t>9</a:t>
            </a:fld>
            <a:endParaRPr lang="en-US">
              <a:ea typeface="ＭＳ Ｐゴシック" pitchFamily="48" charset="-128"/>
            </a:endParaRP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572000"/>
          </a:xfrm>
        </p:spPr>
        <p:txBody>
          <a:bodyPr/>
          <a:lstStyle/>
          <a:p>
            <a:pPr eaLnBrk="1" hangingPunct="1">
              <a:defRPr/>
            </a:pPr>
            <a:r>
              <a:rPr lang="en-US" sz="3200" smtClean="0"/>
              <a:t>The goal of a competitive firm is to maximize profit, which equals total revenue minus total cost.</a:t>
            </a:r>
          </a:p>
          <a:p>
            <a:pPr eaLnBrk="1" hangingPunct="1">
              <a:defRPr/>
            </a:pPr>
            <a:r>
              <a:rPr lang="en-US" sz="3200" smtClean="0"/>
              <a:t>This means that the firm will want to produce the quantity that maximizes the </a:t>
            </a:r>
            <a:r>
              <a:rPr lang="en-US" sz="3200" i="1" smtClean="0">
                <a:solidFill>
                  <a:srgbClr val="87057D"/>
                </a:solidFill>
              </a:rPr>
              <a:t>difference between total revenue and total cost</a:t>
            </a:r>
            <a:r>
              <a:rPr lang="en-US" sz="3200" smtClean="0"/>
              <a:t>.</a:t>
            </a:r>
          </a:p>
          <a:p>
            <a:pPr eaLnBrk="1" hangingPunct="1">
              <a:defRPr/>
            </a:pPr>
            <a:endParaRPr lang="en-US" sz="3600" i="1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title"/>
          </p:nvPr>
        </p:nvSpPr>
        <p:spPr>
          <a:noFill/>
          <a:effectLst/>
        </p:spPr>
        <p:txBody>
          <a:bodyPr/>
          <a:lstStyle/>
          <a:p>
            <a:pPr algn="ctr" eaLnBrk="1" hangingPunct="1">
              <a:defRPr/>
            </a:pPr>
            <a:r>
              <a:rPr lang="en-US" sz="2800" smtClean="0">
                <a:solidFill>
                  <a:srgbClr val="87057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PROFIT MAXIMIZATION AND THE COMPETITIVE FIRM’S SUPPLY CURVE </a:t>
            </a:r>
            <a:endParaRPr lang="en-US" sz="2800" smtClean="0">
              <a:solidFill>
                <a:srgbClr val="B10AD9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build="p" bldLvl="4" autoUpdateAnimBg="0"/>
    </p:bldLst>
  </p:timing>
</p:sld>
</file>

<file path=ppt/theme/theme1.xml><?xml version="1.0" encoding="utf-8"?>
<a:theme xmlns:a="http://schemas.openxmlformats.org/drawingml/2006/main" name="MankiwMicEngEd2">
  <a:themeElements>
    <a:clrScheme name="MankiwMicEngEd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ankiwMicEngEd2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2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28" charset="-128"/>
          </a:defRPr>
        </a:defPPr>
      </a:lstStyle>
    </a:lnDef>
  </a:objectDefaults>
  <a:extraClrSchemeLst>
    <a:extraClrScheme>
      <a:clrScheme name="MankiwMicEngEd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nkiwMicEngEd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nkiwMicEngEd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nkiwMicEngEd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nkiwMicEngEd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nkiwMicEngEd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nkiwMicEngEd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nkiwMicEngEd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nkiwMicEngEd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nkiwMicEngEd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nkiwMicEngEd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nkiwMicEngEd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HardDrive:Applications:Microsoft Office 2004:Templates:My Templates:MankiwMicEngEd2.pot</Template>
  <TotalTime>1509</TotalTime>
  <Words>1034</Words>
  <Application>Microsoft PowerPoint</Application>
  <PresentationFormat>On-screen Show (4:3)</PresentationFormat>
  <Paragraphs>194</Paragraphs>
  <Slides>18</Slides>
  <Notes>11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MankiwMicEngEd2</vt:lpstr>
      <vt:lpstr>Equation</vt:lpstr>
      <vt:lpstr>Chapter 5</vt:lpstr>
      <vt:lpstr>In this chapter you will…</vt:lpstr>
      <vt:lpstr>WHAT IS A COMPETITIVE MARKET</vt:lpstr>
      <vt:lpstr>WHAT IS A COMPETITIVE MARKET</vt:lpstr>
      <vt:lpstr>The Revenue of a Competitive Firm</vt:lpstr>
      <vt:lpstr>The Revenue of a Competitive Firm</vt:lpstr>
      <vt:lpstr>The Revenue of a Competitive Firm</vt:lpstr>
      <vt:lpstr>Table 14-1: Total, Average, and Marginal Revenue for a Competitive Firm</vt:lpstr>
      <vt:lpstr>PROFIT MAXIMIZATION AND THE COMPETITIVE FIRM’S SUPPLY CURVE </vt:lpstr>
      <vt:lpstr>PROFIT MAXIMIZATION AND THE COMPETITIVE FIRM’S SUPPLY CURVE </vt:lpstr>
      <vt:lpstr>Figure 14-1: Profit Maximization for a Competitive Firm  </vt:lpstr>
      <vt:lpstr>                     Monopoly</vt:lpstr>
      <vt:lpstr>Why Monopolies arise?</vt:lpstr>
      <vt:lpstr>Profit maximization</vt:lpstr>
      <vt:lpstr>Profit maximization</vt:lpstr>
      <vt:lpstr>Monopoly profit in diagram</vt:lpstr>
      <vt:lpstr>A market for drugs</vt:lpstr>
      <vt:lpstr>Slide 18</vt:lpstr>
    </vt:vector>
  </TitlesOfParts>
  <Company>Université d'Ottawa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14</dc:title>
  <dc:creator>Marc Prud'Homme</dc:creator>
  <cp:lastModifiedBy>Administrator</cp:lastModifiedBy>
  <cp:revision>24</cp:revision>
  <dcterms:created xsi:type="dcterms:W3CDTF">2004-08-27T17:40:28Z</dcterms:created>
  <dcterms:modified xsi:type="dcterms:W3CDTF">2015-09-13T11:01:59Z</dcterms:modified>
</cp:coreProperties>
</file>