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7" r:id="rId2"/>
    <p:sldId id="534" r:id="rId3"/>
    <p:sldId id="628" r:id="rId4"/>
    <p:sldId id="630" r:id="rId5"/>
    <p:sldId id="631" r:id="rId6"/>
    <p:sldId id="632" r:id="rId7"/>
    <p:sldId id="633" r:id="rId8"/>
    <p:sldId id="634" r:id="rId9"/>
    <p:sldId id="635" r:id="rId10"/>
    <p:sldId id="636" r:id="rId11"/>
    <p:sldId id="627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00CC"/>
    <a:srgbClr val="0000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5" autoAdjust="0"/>
    <p:restoredTop sz="81890" autoAdjust="0"/>
  </p:normalViewPr>
  <p:slideViewPr>
    <p:cSldViewPr snapToGrid="0">
      <p:cViewPr varScale="1">
        <p:scale>
          <a:sx n="128" d="100"/>
          <a:sy n="128" d="100"/>
        </p:scale>
        <p:origin x="3192" y="8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-52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Quoting from the opengl.org: "GLUT is designed for constructing small to medium sized OpenGL programs. While GLUT is well-suited to learning OpenGL and developing simple OpenGL applications, GLUT is not a full-featured toolkit so large applications requiring sophisticated user interfaces are better off using native window system toolkits. GLUT is simple, easy, and small.“ Alternative of GLUT includes SDL, 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Quoting from the opengl.org: "GLUT is designed for constructing small to medium sized OpenGL programs. While GLUT is well-suited to learning OpenGL and developing simple OpenGL applications, GLUT is not a full-featured toolkit so large applications requiring sophisticated user interfaces are better off using native window system toolkits. GLUT is simple, easy, and small.“ Alternative of GLUT includes SDL, 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Quoting from the opengl.org: "GLUT is designed for constructing small to medium sized OpenGL programs. While GLUT is well-suited to learning OpenGL and developing simple OpenGL applications, GLUT is not a full-featured toolkit so large applications requiring sophisticated user interfaces are better off using native window system toolkits. GLUT is simple, easy, and small.“ Alternative of GLUT includes SDL, 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Quoting from the opengl.org: "GLUT is designed for constructing small to medium sized OpenGL programs. While GLUT is well-suited to learning OpenGL and developing simple OpenGL applications, GLUT is not a full-featured toolkit so large applications requiring sophisticated user interfaces are better off using native window system toolkits. GLUT is simple, easy, and small.“ Alternative of GLUT includes SDL, 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Quoting from the opengl.org: "GLUT is designed for constructing small to medium sized OpenGL programs. While GLUT is well-suited to learning OpenGL and developing simple OpenGL applications, GLUT is not a full-featured toolkit so large applications requiring sophisticated user interfaces are better off using native window system toolkits. GLUT is simple, easy, and small.“ Alternative of GLUT includes SDL, 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Quoting from the opengl.org: "GLUT is designed for constructing small to medium sized OpenGL programs. While GLUT is well-suited to learning OpenGL and developing simple OpenGL applications, GLUT is not a full-featured toolkit so large applications requiring sophisticated user interfaces are better off using native window system toolkits. GLUT is simple, easy, and small.“ Alternative of GLUT includes SDL, 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A3EA7-18B9-A746-82F3-917C2EDA0204}" type="datetime3">
              <a:rPr lang="en-US" smtClean="0"/>
              <a:t>7 October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4EC5B-00E1-0D44-BF62-648A42DA2119}" type="datetime3">
              <a:rPr lang="en-US" u="sng" smtClean="0"/>
              <a:t>7 October 2024</a:t>
            </a:fld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EA51C-BEBA-4344-B166-0C649DFE5BE5}" type="datetime3">
              <a:rPr lang="en-US" smtClean="0"/>
              <a:t>7 October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4EDCC-14AB-8E4C-A567-DE2B65C66BBE}" type="datetime3">
              <a:rPr lang="en-US" smtClean="0"/>
              <a:t>7 October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F2526-5DD6-AD40-8F69-11934322E1E6}" type="datetime3">
              <a:rPr lang="en-US" smtClean="0"/>
              <a:t>7 October 2024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D585F-DE47-D34F-B504-CEF5CFB01D38}" type="datetime3">
              <a:rPr lang="en-US" smtClean="0"/>
              <a:t>7 October 2024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968B1-30B4-EF4C-A615-7DDFDCFBF185}" type="datetime3">
              <a:rPr lang="en-US" smtClean="0"/>
              <a:t>7 October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5B901-87DF-0242-BD1E-68D0F78D1895}" type="datetime3">
              <a:rPr lang="en-US" smtClean="0"/>
              <a:t>7 October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B30690-665F-9B4F-AAB1-C8ACAE37F87F}" type="datetime3">
              <a:rPr lang="en-US" smtClean="0"/>
              <a:t>7 October 2024</a:t>
            </a:fld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 </a:t>
            </a:r>
          </a:p>
          <a:p>
            <a:pPr lvl="4"/>
            <a:r>
              <a:rPr lang="en-US" dirty="0"/>
              <a:t> 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4" r:id="rId7"/>
    <p:sldLayoutId id="2147484055" r:id="rId8"/>
  </p:sldLayoutIdLst>
  <p:transition spd="med"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/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32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4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opengl/HowTo_OpenGL_C.html#mingw_glut" TargetMode="External"/><Relationship Id="rId2" Type="http://schemas.openxmlformats.org/officeDocument/2006/relationships/hyperlink" Target="https://www3.ntu.edu.sg/home/ehchua/programming/opengl/CG_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nsmissionzero.co.uk/computing/using-glut-with-mingw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missionzero.co.uk/files/software/development/GLUT/freeglut-MinGW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lew.sourceforge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8915400" cy="4267200"/>
          </a:xfrm>
          <a:noFill/>
        </p:spPr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</a:rPr>
              <a:t>CSE-304</a:t>
            </a:r>
          </a:p>
          <a:p>
            <a:r>
              <a:rPr lang="en-US" sz="3600" b="1" dirty="0">
                <a:solidFill>
                  <a:schemeClr val="accent4"/>
                </a:solidFill>
              </a:rPr>
              <a:t>Computer Graphics Lab</a:t>
            </a:r>
          </a:p>
          <a:p>
            <a:endParaRPr lang="en-US" sz="3600" b="1" dirty="0">
              <a:solidFill>
                <a:schemeClr val="accent4"/>
              </a:solidFill>
            </a:endParaRPr>
          </a:p>
          <a:p>
            <a:r>
              <a:rPr lang="en-US" sz="3600" b="1" dirty="0">
                <a:solidFill>
                  <a:schemeClr val="accent4"/>
                </a:solidFill>
              </a:rPr>
              <a:t>Lab: </a:t>
            </a:r>
            <a:r>
              <a:rPr lang="en-US" sz="4000" b="1" dirty="0">
                <a:solidFill>
                  <a:srgbClr val="00FF00"/>
                </a:solidFill>
              </a:rPr>
              <a:t>OpenGL Installation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14300" y="5105400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800" b="0" kern="0" dirty="0">
                <a:solidFill>
                  <a:schemeClr val="tx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800" b="0" kern="0" dirty="0">
                <a:solidFill>
                  <a:schemeClr val="tx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Computer Science and Engineering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800" b="0" kern="0" dirty="0">
                <a:solidFill>
                  <a:schemeClr val="tx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Jahangirnagar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286654245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782017"/>
          </a:xfrm>
        </p:spPr>
        <p:txBody>
          <a:bodyPr>
            <a:normAutofit fontScale="70000" lnSpcReduction="20000"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glutInit</a:t>
            </a:r>
            <a:r>
              <a:rPr lang="en-US" altLang="en-US" b="1" dirty="0"/>
              <a:t>(&amp;</a:t>
            </a:r>
            <a:r>
              <a:rPr lang="en-US" altLang="en-US" b="1" dirty="0" err="1"/>
              <a:t>argc</a:t>
            </a:r>
            <a:r>
              <a:rPr lang="en-US" altLang="en-US" b="1" dirty="0"/>
              <a:t>, </a:t>
            </a:r>
            <a:r>
              <a:rPr lang="en-US" altLang="en-US" b="1" dirty="0" err="1"/>
              <a:t>argv</a:t>
            </a:r>
            <a:r>
              <a:rPr lang="en-US" altLang="en-US" b="1" dirty="0"/>
              <a:t>):</a:t>
            </a:r>
            <a:r>
              <a:rPr lang="en-US" altLang="en-US" dirty="0"/>
              <a:t> Initializes GLUT. It must be called before any other GLUT functions. It processes any command-line arguments passed to the program (though none are used here).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glutCreateWindow</a:t>
            </a:r>
            <a:r>
              <a:rPr lang="en-US" altLang="en-US" b="1" dirty="0"/>
              <a:t>("OpenGL Setup Test"):</a:t>
            </a:r>
            <a:r>
              <a:rPr lang="en-US" altLang="en-US" dirty="0"/>
              <a:t> Creates a window with the title "OpenGL Setup Test". This opens a window where all the OpenGL rendering will occur.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glutInitWindowSize</a:t>
            </a:r>
            <a:r>
              <a:rPr lang="en-US" altLang="en-US" b="1" dirty="0"/>
              <a:t>(800, 800):</a:t>
            </a:r>
            <a:r>
              <a:rPr lang="en-US" altLang="en-US" dirty="0"/>
              <a:t> Sets the initial size of the window to 800 x 800 pixels.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glutInitWindowPosition</a:t>
            </a:r>
            <a:r>
              <a:rPr lang="en-US" altLang="en-US" b="1" dirty="0"/>
              <a:t>(250, 100):</a:t>
            </a:r>
            <a:r>
              <a:rPr lang="en-US" altLang="en-US" dirty="0"/>
              <a:t> Positions the window's top-left corner at (250, 100) on the screen.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glutDisplayFunc</a:t>
            </a:r>
            <a:r>
              <a:rPr lang="en-US" altLang="en-US" b="1" dirty="0"/>
              <a:t>(display):</a:t>
            </a:r>
            <a:r>
              <a:rPr lang="en-US" altLang="en-US" dirty="0"/>
              <a:t> Registers the display() function as the callback function for the window-paint event. This means that whenever the window needs to be redrawn (e.g., when it first appears or is resized), the display() function will be called to draw the contents.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glutMainLoop</a:t>
            </a:r>
            <a:r>
              <a:rPr lang="en-US" altLang="en-US" b="1" dirty="0"/>
              <a:t>():</a:t>
            </a:r>
            <a:r>
              <a:rPr lang="en-US" altLang="en-US" dirty="0"/>
              <a:t> Enters the event-processing loop. This function keeps the program running and continuously listens for events (like window resizing, refreshing, etc.). It ensures that the display() function is called whenever necessary.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29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4695-E977-CB11-CDD3-F0016664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9A43-9158-A7EE-C53F-111EC183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https://www3.ntu.edu.sg/home/ehchua/programming/opengl/CG_Introduction.html</a:t>
            </a:r>
            <a:endParaRPr lang="en-US" dirty="0"/>
          </a:p>
          <a:p>
            <a:r>
              <a:rPr lang="en-US" dirty="0">
                <a:hlinkClick r:id="rId3"/>
              </a:rPr>
              <a:t>https://www3.ntu.edu.sg/home/ehchua/programming/opengl/HowTo_OpenGL_C.html#mingw_glut</a:t>
            </a:r>
            <a:endParaRPr lang="en-US" dirty="0"/>
          </a:p>
          <a:p>
            <a:r>
              <a:rPr lang="en-US" dirty="0">
                <a:hlinkClick r:id="rId4"/>
              </a:rPr>
              <a:t>https://www.transmissionzero.co.uk/computing/using-glut-with-mingw/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F3FF1-549D-4861-1797-9E32C235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5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Installation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782017"/>
          </a:xfrm>
        </p:spPr>
        <p:txBody>
          <a:bodyPr>
            <a:normAutofit fontScale="70000" lnSpcReduction="20000"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MinGW: For MinGW, we need to install GLUT separately. </a:t>
            </a:r>
          </a:p>
          <a:p>
            <a:pPr marL="568325" lvl="1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Download  and </a:t>
            </a:r>
            <a:r>
              <a:rPr lang="en-US" altLang="en-US" b="0" dirty="0" err="1"/>
              <a:t>Unzipn</a:t>
            </a:r>
            <a:r>
              <a:rPr lang="en-US" altLang="en-US" b="0" dirty="0"/>
              <a:t> </a:t>
            </a:r>
            <a:r>
              <a:rPr lang="en-US" altLang="en-US" b="0" dirty="0" err="1"/>
              <a:t>freeglut</a:t>
            </a:r>
            <a:r>
              <a:rPr lang="en-US" altLang="en-US" b="0" dirty="0"/>
              <a:t> from the following link</a:t>
            </a:r>
          </a:p>
          <a:p>
            <a:pPr marL="1025525" lvl="2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 </a:t>
            </a:r>
            <a:r>
              <a:rPr lang="en-US" altLang="en-US" b="0" dirty="0">
                <a:hlinkClick r:id="rId2"/>
              </a:rPr>
              <a:t>https://www.transmissionzero.co.uk/files/software/development/GLUT/freeglut-MinGW.zip</a:t>
            </a:r>
            <a:r>
              <a:rPr lang="en-US" altLang="en-US" b="0" dirty="0"/>
              <a:t> </a:t>
            </a:r>
          </a:p>
          <a:p>
            <a:pPr marL="568325" lvl="1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Copy header files from "include\GL" to "&lt;MINGW_HOME&gt;\include\GL"; </a:t>
            </a:r>
          </a:p>
          <a:p>
            <a:pPr marL="568325" lvl="1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Copy the libraries from "lib" to "&lt;MINGW_HOME&gt;\lib", and </a:t>
            </a:r>
          </a:p>
          <a:p>
            <a:pPr marL="568325" lvl="1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dirty="0"/>
              <a:t>Copy the </a:t>
            </a:r>
            <a:r>
              <a:rPr lang="en-US" altLang="en-US" dirty="0" err="1"/>
              <a:t>dll</a:t>
            </a:r>
            <a:r>
              <a:rPr lang="en-US" altLang="en-US" dirty="0"/>
              <a:t> files from </a:t>
            </a:r>
            <a:r>
              <a:rPr lang="en-US" altLang="en-US" b="0" dirty="0"/>
              <a:t>"bin" to "&lt;MINGW_HOME&gt;\bin" (which should be included in the PATH environment variable).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Notes of the headers and libraries:</a:t>
            </a:r>
          </a:p>
          <a:p>
            <a:pPr marL="568325" lvl="1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Headers: the OpenGL header "</a:t>
            </a:r>
            <a:r>
              <a:rPr lang="en-US" altLang="en-US" b="0" dirty="0" err="1"/>
              <a:t>gl.h</a:t>
            </a:r>
            <a:r>
              <a:rPr lang="en-US" altLang="en-US" b="0" dirty="0"/>
              <a:t>", GLU header "</a:t>
            </a:r>
            <a:r>
              <a:rPr lang="en-US" altLang="en-US" b="0" dirty="0" err="1"/>
              <a:t>glu.h</a:t>
            </a:r>
            <a:r>
              <a:rPr lang="en-US" altLang="en-US" b="0" dirty="0"/>
              <a:t>" and GLUT header "</a:t>
            </a:r>
            <a:r>
              <a:rPr lang="en-US" altLang="en-US" b="0" dirty="0" err="1"/>
              <a:t>glut.h</a:t>
            </a:r>
            <a:r>
              <a:rPr lang="en-US" altLang="en-US" b="0" dirty="0"/>
              <a:t>" (or "</a:t>
            </a:r>
            <a:r>
              <a:rPr lang="en-US" altLang="en-US" b="0" dirty="0" err="1"/>
              <a:t>freeglut.h</a:t>
            </a:r>
            <a:r>
              <a:rPr lang="en-US" altLang="en-US" b="0" dirty="0"/>
              <a:t>") are kept in "&lt;MINGW_HOME&gt;\include\GL" directory. Since "&lt;MINGW_HOME&gt;\include" is in the implicit include-path. We can include the headers as &lt;GL/</a:t>
            </a:r>
            <a:r>
              <a:rPr lang="en-US" altLang="en-US" b="0" dirty="0" err="1"/>
              <a:t>glut.h</a:t>
            </a:r>
            <a:r>
              <a:rPr lang="en-US" altLang="en-US" b="0" dirty="0"/>
              <a:t>&gt;, &lt;GL/</a:t>
            </a:r>
            <a:r>
              <a:rPr lang="en-US" altLang="en-US" b="0" dirty="0" err="1"/>
              <a:t>glt.h</a:t>
            </a:r>
            <a:r>
              <a:rPr lang="en-US" altLang="en-US" b="0" dirty="0"/>
              <a:t>&gt;, and &lt;GL/</a:t>
            </a:r>
            <a:r>
              <a:rPr lang="en-US" altLang="en-US" b="0" dirty="0" err="1"/>
              <a:t>gl.h</a:t>
            </a:r>
            <a:r>
              <a:rPr lang="en-US" altLang="en-US" b="0" dirty="0"/>
              <a:t>&gt;.</a:t>
            </a:r>
          </a:p>
          <a:p>
            <a:pPr marL="568325" lvl="1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Libraries: the OpenGL library "libopengl32.a", GLU library "libglu32.a" and GLUT library "</a:t>
            </a:r>
            <a:r>
              <a:rPr lang="en-US" altLang="en-US" b="0" dirty="0" err="1"/>
              <a:t>libfreeglut.a</a:t>
            </a:r>
            <a:r>
              <a:rPr lang="en-US" altLang="en-US" b="0" dirty="0"/>
              <a:t>" are kept in "&lt;MINGW_HOME&gt;\lib" directory. This directory is in the implicit library-path.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Nonetheless, we need to include these libraries in linking. They shall be referred to as "opengl32", "glu32", "</a:t>
            </a:r>
            <a:r>
              <a:rPr lang="en-US" altLang="en-US" b="0" dirty="0" err="1"/>
              <a:t>freeglut</a:t>
            </a:r>
            <a:r>
              <a:rPr lang="en-US" altLang="en-US" b="0" dirty="0"/>
              <a:t>" without the prefix "lib" and suffix ".a".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04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in </a:t>
            </a:r>
            <a:r>
              <a:rPr lang="en-US" altLang="en-US" sz="3600" dirty="0" err="1"/>
              <a:t>CodeBlocks</a:t>
            </a:r>
            <a:endParaRPr lang="en-US" altLang="en-US" sz="36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782017"/>
          </a:xfrm>
        </p:spPr>
        <p:txBody>
          <a:bodyPr>
            <a:normAutofit lnSpcReduction="10000"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Create a new project: </a:t>
            </a:r>
          </a:p>
          <a:p>
            <a:pPr marL="568325" lvl="1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File ⇒ New ⇒ Project... ⇒ Console Application ⇒ GO ⇒ C++ ⇒ In "Project title", enter “</a:t>
            </a:r>
            <a:r>
              <a:rPr lang="en-US" altLang="en-US" b="0" dirty="0" err="1"/>
              <a:t>First_Project</a:t>
            </a:r>
            <a:r>
              <a:rPr lang="en-US" altLang="en-US" b="0" dirty="0"/>
              <a:t>" ⇒ Next ⇒ Finish.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Configure the libraries: </a:t>
            </a:r>
          </a:p>
          <a:p>
            <a:pPr marL="568325" lvl="1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Right-click on the project ⇒ Build Option... </a:t>
            </a:r>
          </a:p>
          <a:p>
            <a:pPr marL="1025525" lvl="2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⇒ Linker Settings ⇒ In "Link Libraries" ⇒ Add ⇒ enter "</a:t>
            </a:r>
            <a:r>
              <a:rPr lang="en-US" altLang="en-US" b="0" dirty="0" err="1"/>
              <a:t>freeglut</a:t>
            </a:r>
            <a:r>
              <a:rPr lang="en-US" altLang="en-US" b="0" dirty="0"/>
              <a:t>" ⇒ Add ⇒ enter "glu32" ⇒ Add ⇒ enter "opengl32".</a:t>
            </a:r>
          </a:p>
          <a:p>
            <a:pPr marL="1025525" lvl="2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Search Directories ⇒Compiler ⇒ Add ⇒ C:\Program Files\</a:t>
            </a:r>
            <a:r>
              <a:rPr lang="en-US" altLang="en-US" b="0" dirty="0" err="1"/>
              <a:t>CodeBlocks</a:t>
            </a:r>
            <a:r>
              <a:rPr lang="en-US" altLang="en-US" b="0" dirty="0"/>
              <a:t>\MinGW\include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Build (right-click on the project ⇒ Build) and Run (Select "Build" menu ⇒ Run).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5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in </a:t>
            </a:r>
            <a:r>
              <a:rPr lang="en-US" altLang="en-US" sz="3600" dirty="0" err="1"/>
              <a:t>CodeBlocks</a:t>
            </a:r>
            <a:endParaRPr lang="en-US" altLang="en-US" sz="36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953556"/>
          </a:xfrm>
        </p:spPr>
        <p:txBody>
          <a:bodyPr>
            <a:normAutofit fontScale="62500" lnSpcReduction="20000"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Open main.cpp and update using the following code snippets.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Build (right-click on the project ⇒ Build) and Run (Select "Build" menu ⇒ Run).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C6C4B4-57C8-C79C-C660-19CE6929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24" y="1038288"/>
            <a:ext cx="7232749" cy="4781424"/>
          </a:xfrm>
          <a:prstGeom prst="rect">
            <a:avLst/>
          </a:prstGeom>
          <a:solidFill>
            <a:srgbClr val="D7EC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" rIns="0" bIns="25392" numCol="1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32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8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/* * GL01Hello.cpp: Test OpenGL C/C++ Setup */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windows.h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For MS Windows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&lt;GL/</a:t>
            </a: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glut.h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GLUT, includes </a:t>
            </a:r>
            <a:r>
              <a:rPr lang="en-US" altLang="en-US" sz="1100" kern="0" dirty="0" err="1">
                <a:solidFill>
                  <a:srgbClr val="009900"/>
                </a:solidFill>
                <a:latin typeface="Consolas" panose="020B0609020204030204" pitchFamily="49" charset="0"/>
              </a:rPr>
              <a:t>glu.h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 and </a:t>
            </a:r>
            <a:r>
              <a:rPr lang="en-US" altLang="en-US" sz="1100" kern="0" dirty="0" err="1">
                <a:solidFill>
                  <a:srgbClr val="009900"/>
                </a:solidFill>
                <a:latin typeface="Consolas" panose="020B0609020204030204" pitchFamily="49" charset="0"/>
              </a:rPr>
              <a:t>gl.h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/* Handler for window-repaint event. Call back when the window first appears and whenever the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window needs to be re-painted. */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void display() {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glClearColor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(0.0f, 0.0f, 0.0f, 1.0f);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Set background color to black and opaque</a:t>
            </a:r>
            <a:b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glClear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(GL_COLOR_BUFFER_BIT);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Clear the color buffer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Draw a Red 1x1 Square centered at origin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glBegin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(GL_QUADS);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Each set of 4 vertices form a quad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glColor3f(1.0f, 0.0f, 0.0f);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Red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glVertex2f(-0.5f, -0.5f);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x, y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glVertex2f( 0.5f, -0.5f);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glVertex2f( 0.5f, 0.5f);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glVertex2f(-0.5f, 0.5f);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glEnd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glFlush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Render now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/* Main function: GLUT runs as a console application starting at main() */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int main(int </a:t>
            </a: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glutInit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Initialize GLUT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glutCreateWindow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("OpenGL Setup Test");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Create a window with the given title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glutInitWindowSize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(320, 320);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Set the window's initial width &amp; height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glutInitWindowPosition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(50, 50);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Position the window's initial top-left corner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glutDisplayFunc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(display);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Register display callback handler for window re-paint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glutMainLoop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100" kern="0" dirty="0">
                <a:solidFill>
                  <a:srgbClr val="009900"/>
                </a:solidFill>
                <a:latin typeface="Consolas" panose="020B0609020204030204" pitchFamily="49" charset="0"/>
              </a:rPr>
              <a:t>// Enter the infinitely event-processing loop</a:t>
            </a: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return 0;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kern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 kern="0" dirty="0"/>
              <a:t> </a:t>
            </a:r>
            <a:endParaRPr lang="en-US" altLang="en-US" sz="11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900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Basics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782017"/>
          </a:xfrm>
        </p:spPr>
        <p:txBody>
          <a:bodyPr>
            <a:normAutofit fontScale="70000" lnSpcReduction="20000"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/>
              <a:t>We need the following sets of libraries in programming OpenGL: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/>
              <a:t>Core OpenGL (GL): </a:t>
            </a:r>
            <a:r>
              <a:rPr lang="en-US" altLang="en-US" b="0" dirty="0"/>
              <a:t>consists of hundreds of functions, which begin with a prefix "</a:t>
            </a:r>
            <a:r>
              <a:rPr lang="en-US" altLang="en-US" b="0" dirty="0" err="1"/>
              <a:t>gl</a:t>
            </a:r>
            <a:r>
              <a:rPr lang="en-US" altLang="en-US" b="0" dirty="0"/>
              <a:t>" (e.g., </a:t>
            </a:r>
            <a:r>
              <a:rPr lang="en-US" altLang="en-US" b="0" dirty="0" err="1"/>
              <a:t>glColor</a:t>
            </a:r>
            <a:r>
              <a:rPr lang="en-US" altLang="en-US" b="0" dirty="0"/>
              <a:t>, </a:t>
            </a:r>
            <a:r>
              <a:rPr lang="en-US" altLang="en-US" b="0" dirty="0" err="1"/>
              <a:t>glVertex</a:t>
            </a:r>
            <a:r>
              <a:rPr lang="en-US" altLang="en-US" b="0" dirty="0"/>
              <a:t>, </a:t>
            </a:r>
            <a:r>
              <a:rPr lang="en-US" altLang="en-US" b="0" dirty="0" err="1"/>
              <a:t>glTranslate</a:t>
            </a:r>
            <a:r>
              <a:rPr lang="en-US" altLang="en-US" b="0" dirty="0"/>
              <a:t>, </a:t>
            </a:r>
            <a:r>
              <a:rPr lang="en-US" altLang="en-US" b="0" dirty="0" err="1"/>
              <a:t>glRotate</a:t>
            </a:r>
            <a:r>
              <a:rPr lang="en-US" altLang="en-US" b="0" dirty="0"/>
              <a:t>). The Core OpenGL models an object via a set of geometric primitives, such as point, line, and polygon.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/>
              <a:t>OpenGL Utility Library (GLU): </a:t>
            </a:r>
            <a:r>
              <a:rPr lang="en-US" altLang="en-US" b="0" dirty="0"/>
              <a:t>built on-top of the core OpenGL to provide important utilities and more building models (such as </a:t>
            </a:r>
            <a:r>
              <a:rPr lang="en-US" altLang="en-US" b="0" dirty="0" err="1"/>
              <a:t>qradric</a:t>
            </a:r>
            <a:r>
              <a:rPr lang="en-US" altLang="en-US" b="0" dirty="0"/>
              <a:t> surfaces). GLU functions start with a prefix "</a:t>
            </a:r>
            <a:r>
              <a:rPr lang="en-US" altLang="en-US" b="0" dirty="0" err="1"/>
              <a:t>glu</a:t>
            </a:r>
            <a:r>
              <a:rPr lang="en-US" altLang="en-US" b="0" dirty="0"/>
              <a:t>" (e.g., </a:t>
            </a:r>
            <a:r>
              <a:rPr lang="en-US" altLang="en-US" b="0" dirty="0" err="1"/>
              <a:t>gluLookAt</a:t>
            </a:r>
            <a:r>
              <a:rPr lang="en-US" altLang="en-US" b="0" dirty="0"/>
              <a:t>, </a:t>
            </a:r>
            <a:r>
              <a:rPr lang="en-US" altLang="en-US" b="0" dirty="0" err="1"/>
              <a:t>gluPerspective</a:t>
            </a:r>
            <a:r>
              <a:rPr lang="en-US" altLang="en-US" b="0" dirty="0"/>
              <a:t>)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/>
              <a:t>OpenGL Utilities Toolkit (GLUT): </a:t>
            </a:r>
            <a:r>
              <a:rPr lang="en-US" altLang="en-US" b="0" dirty="0"/>
              <a:t>provides support to interact with the Operating System (such as creating a window, handling key and mouse inputs); and more building models (such as sphere and torus). GLUT functions start with a prefix of "glut" (e.g., </a:t>
            </a:r>
            <a:r>
              <a:rPr lang="en-US" altLang="en-US" b="0" dirty="0" err="1"/>
              <a:t>glutCreatewindow</a:t>
            </a:r>
            <a:r>
              <a:rPr lang="en-US" altLang="en-US" b="0" dirty="0"/>
              <a:t>, </a:t>
            </a:r>
            <a:r>
              <a:rPr lang="en-US" altLang="en-US" b="0" dirty="0" err="1"/>
              <a:t>glutMouseFunc</a:t>
            </a:r>
            <a:r>
              <a:rPr lang="en-US" altLang="en-US" b="0" dirty="0"/>
              <a:t>). 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/>
              <a:t>OpenGL Extension Wrangler Library (GLEW): </a:t>
            </a:r>
            <a:r>
              <a:rPr lang="en-US" altLang="en-US" b="0" dirty="0"/>
              <a:t>"GLEW is a cross-platform open-source C/C++ extension loading library. GLEW provides efficient run-time mechanisms for determining which OpenGL extensions are supported on the target platform." Source and pre-build binary available at </a:t>
            </a:r>
            <a:r>
              <a:rPr lang="en-US" altLang="en-US" b="0" dirty="0">
                <a:hlinkClick r:id="rId3"/>
              </a:rPr>
              <a:t>http://glew.sourceforge.net/</a:t>
            </a:r>
            <a:r>
              <a:rPr lang="en-US" altLang="en-US" b="0" dirty="0"/>
              <a:t>. 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36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782017"/>
          </a:xfrm>
        </p:spPr>
        <p:txBody>
          <a:bodyPr>
            <a:normAutofit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FB5E-76B1-55C4-C70F-677A1509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5" y="886380"/>
            <a:ext cx="8082979" cy="36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20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782017"/>
          </a:xfrm>
        </p:spPr>
        <p:txBody>
          <a:bodyPr>
            <a:normAutofit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98E7-E6AF-164D-9E2C-D654378C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0" y="881672"/>
            <a:ext cx="8490857" cy="58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59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782017"/>
          </a:xfrm>
        </p:spPr>
        <p:txBody>
          <a:bodyPr>
            <a:normAutofit fontScale="70000" lnSpcReduction="20000"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glClearColor</a:t>
            </a:r>
            <a:r>
              <a:rPr lang="en-US" altLang="en-US" b="1" dirty="0"/>
              <a:t>(0.0f, 0.0f, 0.0f, 1.0f): </a:t>
            </a:r>
            <a:r>
              <a:rPr lang="en-US" altLang="en-US" dirty="0"/>
              <a:t>Sets the background color to black with an opacity of 1.0 (fully opaque). The parameters are (red, green, blue, alpha).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glClear</a:t>
            </a:r>
            <a:r>
              <a:rPr lang="en-US" altLang="en-US" b="1" dirty="0"/>
              <a:t>(GL_COLOR_BUFFER_BIT): </a:t>
            </a:r>
            <a:r>
              <a:rPr lang="en-US" altLang="en-US" dirty="0"/>
              <a:t>Clears the color buffer, filling it with the color specified by </a:t>
            </a:r>
            <a:r>
              <a:rPr lang="en-US" altLang="en-US" dirty="0" err="1"/>
              <a:t>glClearColor</a:t>
            </a:r>
            <a:r>
              <a:rPr lang="en-US" altLang="en-US" dirty="0"/>
              <a:t>(). This essentially clears the screen to the background color.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glBegin</a:t>
            </a:r>
            <a:r>
              <a:rPr lang="en-US" altLang="en-US" b="1" dirty="0"/>
              <a:t>(GL_QUADS): </a:t>
            </a:r>
            <a:r>
              <a:rPr lang="en-US" altLang="en-US" dirty="0"/>
              <a:t>Starts drawing a quadrilateral (quad) shape. The four subsequent vertices defined by glVertex2f() form a rectangle.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/>
              <a:t>glColor3f(1.0f, 1.0f, 0.0f): </a:t>
            </a:r>
            <a:r>
              <a:rPr lang="en-US" altLang="en-US" dirty="0"/>
              <a:t>Sets the current drawing color to yellow. The parameters represent (red, green, blue), and the color (1.0, 1.0, 0.0) is a bright yellow.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/>
              <a:t>glVertex2f(x, y): </a:t>
            </a:r>
            <a:r>
              <a:rPr lang="en-US" altLang="en-US" dirty="0"/>
              <a:t>Specifies the 2D coordinates for each corner of the square. The values define a square centered at the origin, extending from (-0.5, -0.5) to (0.5, 0.5).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glEnd</a:t>
            </a:r>
            <a:r>
              <a:rPr lang="en-US" altLang="en-US" b="1" dirty="0"/>
              <a:t>(): </a:t>
            </a:r>
            <a:r>
              <a:rPr lang="en-US" altLang="en-US" dirty="0"/>
              <a:t>Marks the end of the drawing. All the vertices specified after </a:t>
            </a:r>
            <a:r>
              <a:rPr lang="en-US" altLang="en-US" dirty="0" err="1"/>
              <a:t>glBegin</a:t>
            </a:r>
            <a:r>
              <a:rPr lang="en-US" altLang="en-US" dirty="0"/>
              <a:t>() are used to form the shape (quad).</a:t>
            </a:r>
          </a:p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1" dirty="0" err="1"/>
              <a:t>glFlush</a:t>
            </a:r>
            <a:r>
              <a:rPr lang="en-US" altLang="en-US" b="1" dirty="0"/>
              <a:t>(): </a:t>
            </a:r>
            <a:r>
              <a:rPr lang="en-US" altLang="en-US" dirty="0">
                <a:solidFill>
                  <a:srgbClr val="C00000"/>
                </a:solidFill>
              </a:rPr>
              <a:t>Ensures that all OpenGL commands are executed immediately</a:t>
            </a:r>
            <a:r>
              <a:rPr lang="en-US" altLang="en-US" dirty="0"/>
              <a:t>. It forces the drawn content to appear on the screen.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77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61585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 dirty="0"/>
              <a:t>OpenGL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770266"/>
            <a:ext cx="8829675" cy="5782017"/>
          </a:xfrm>
        </p:spPr>
        <p:txBody>
          <a:bodyPr>
            <a:normAutofit/>
          </a:bodyPr>
          <a:lstStyle/>
          <a:p>
            <a:pPr marL="168275" indent="-168275" algn="just">
              <a:lnSpc>
                <a:spcPct val="100000"/>
              </a:lnSpc>
              <a:spcBef>
                <a:spcPct val="20000"/>
              </a:spcBef>
              <a:buSzTx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A9095-D683-6F4C-2AB0-8CF9A9B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17829-D479-AEA1-CEA8-A7E21C9F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3" y="871867"/>
            <a:ext cx="8878172" cy="45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04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Pages>49</Pages>
  <Words>1899</Words>
  <Application>Microsoft Office PowerPoint</Application>
  <PresentationFormat>On-screen Show (4:3)</PresentationFormat>
  <Paragraphs>124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Gill Sans MT</vt:lpstr>
      <vt:lpstr>Monotype Sorts</vt:lpstr>
      <vt:lpstr>Segoe UI</vt:lpstr>
      <vt:lpstr>Times New Roman</vt:lpstr>
      <vt:lpstr>Verdana</vt:lpstr>
      <vt:lpstr>Wingdings</vt:lpstr>
      <vt:lpstr>intro</vt:lpstr>
      <vt:lpstr>PowerPoint Presentation</vt:lpstr>
      <vt:lpstr>OpenGL Installation</vt:lpstr>
      <vt:lpstr>OpenGL in CodeBlocks</vt:lpstr>
      <vt:lpstr>OpenGL in CodeBlocks</vt:lpstr>
      <vt:lpstr>OpenGL Basics</vt:lpstr>
      <vt:lpstr>OpenGL Structure</vt:lpstr>
      <vt:lpstr>OpenGL Structure</vt:lpstr>
      <vt:lpstr>OpenGL Structure</vt:lpstr>
      <vt:lpstr>OpenGL Structure</vt:lpstr>
      <vt:lpstr>OpenGL Structure</vt:lpstr>
      <vt:lpstr>Resources</vt:lpstr>
    </vt:vector>
  </TitlesOfParts>
  <Company>Jahangirnagar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PMSCS-620</dc:title>
  <dc:creator>Md. Rafsan Jani</dc:creator>
  <cp:lastModifiedBy>Md Rafsan Jani</cp:lastModifiedBy>
  <cp:revision>323</cp:revision>
  <cp:lastPrinted>2015-08-31T19:39:18Z</cp:lastPrinted>
  <dcterms:created xsi:type="dcterms:W3CDTF">1996-06-15T03:21:08Z</dcterms:created>
  <dcterms:modified xsi:type="dcterms:W3CDTF">2024-10-07T06:32:38Z</dcterms:modified>
</cp:coreProperties>
</file>