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881800" cy="9296400"/>
  <p:embeddedFontLst>
    <p:embeddedFont>
      <p:font typeface="Helvetica Neue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000000"/>
          </p15:clr>
        </p15:guide>
        <p15:guide id="2" pos="440">
          <p15:clr>
            <a:srgbClr val="000000"/>
          </p15:clr>
        </p15:guide>
      </p15:sldGuideLst>
    </p:ext>
    <p:ext uri="GoogleSlidesCustomDataVersion2">
      <go:slidesCustomData xmlns:go="http://customooxmlschemas.google.com/" r:id="rId45" roundtripDataSignature="AMtx7mjCOq/USoSNMFQ4AM9iNoDKjX+G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6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5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0487" y="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812303e4e_0_0:notes"/>
          <p:cNvSpPr/>
          <p:nvPr>
            <p:ph idx="2" type="sldImg"/>
          </p:nvPr>
        </p:nvSpPr>
        <p:spPr>
          <a:xfrm>
            <a:off x="11176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812303e4e_0_0:notes"/>
          <p:cNvSpPr txBox="1"/>
          <p:nvPr>
            <p:ph idx="1" type="body"/>
          </p:nvPr>
        </p:nvSpPr>
        <p:spPr>
          <a:xfrm>
            <a:off x="917575" y="4416425"/>
            <a:ext cx="5046600" cy="4181400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4812303e4e_0_0:notes"/>
          <p:cNvSpPr txBox="1"/>
          <p:nvPr>
            <p:ph idx="12" type="sldNum"/>
          </p:nvPr>
        </p:nvSpPr>
        <p:spPr>
          <a:xfrm>
            <a:off x="3900487" y="8832850"/>
            <a:ext cx="2981400" cy="4635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8" name="Google Shape;248;p25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26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4" name="Google Shape;264;p27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27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1" name="Google Shape;271;p28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8" name="Google Shape;278;p29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29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30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3" name="Google Shape;293;p31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31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0" name="Google Shape;300;p32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32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7" name="Google Shape;307;p33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33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5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5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3" name="Google Shape;63;p45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" type="body"/>
          </p:nvPr>
        </p:nvSpPr>
        <p:spPr>
          <a:xfrm rot="5400000">
            <a:off x="2655888" y="-615950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2" name="Google Shape;52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7" name="Google Shape;57;p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8" name="Google Shape;58;p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9" name="Google Shape;59;p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jpg"/><Relationship Id="rId2" Type="http://schemas.openxmlformats.org/officeDocument/2006/relationships/image" Target="../media/image12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4"/>
          <p:cNvGrpSpPr/>
          <p:nvPr/>
        </p:nvGrpSpPr>
        <p:grpSpPr>
          <a:xfrm>
            <a:off x="198437" y="2960687"/>
            <a:ext cx="8610600" cy="201612"/>
            <a:chOff x="125" y="1865"/>
            <a:chExt cx="5424" cy="127"/>
          </a:xfrm>
        </p:grpSpPr>
        <p:sp>
          <p:nvSpPr>
            <p:cNvPr id="11" name="Google Shape;11;p34"/>
            <p:cNvSpPr txBox="1"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34"/>
            <p:cNvSpPr txBox="1"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34"/>
            <p:cNvSpPr txBox="1"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34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5" name="Google Shape;15;p34"/>
          <p:cNvSpPr txBox="1"/>
          <p:nvPr/>
        </p:nvSpPr>
        <p:spPr>
          <a:xfrm>
            <a:off x="26987" y="6613525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16" name="Google Shape;16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" name="Google Shape;17;p34"/>
          <p:cNvSpPr txBox="1"/>
          <p:nvPr/>
        </p:nvSpPr>
        <p:spPr>
          <a:xfrm>
            <a:off x="3224212" y="4006850"/>
            <a:ext cx="2336800" cy="1887537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34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23" name="Google Shape;23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6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6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36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36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36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36"/>
          <p:cNvSpPr txBox="1"/>
          <p:nvPr/>
        </p:nvSpPr>
        <p:spPr>
          <a:xfrm>
            <a:off x="4257675" y="6613525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fld id="{00000000-1234-1234-1234-123412341234}" type="slidenum"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" name="Google Shape;31;p36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32" name="Google Shape;32;p36"/>
          <p:cNvSpPr txBox="1"/>
          <p:nvPr/>
        </p:nvSpPr>
        <p:spPr>
          <a:xfrm>
            <a:off x="185737" y="6621462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33" name="Google Shape;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371475" y="1900237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2: Operating-System Structures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457200" y="1555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System Calls</a:t>
            </a:r>
            <a:endParaRPr/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949325" y="1106487"/>
            <a:ext cx="6429375" cy="2646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Programming interface to the services provided by the OS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Typically written in a high-level language (C or C++)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Mostly accessed by programs via a high-level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Programming Interface </a:t>
            </a: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rather than direct system call use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most common APIs are Win32 API for Windows, POSIX API for POSIX-based systems (including virtually all versions of UNIX, Linux, and Mac OS X), and Java API for the Java virtual machine (JVM)</a:t>
            </a:r>
            <a:endParaRPr/>
          </a:p>
        </p:txBody>
      </p:sp>
      <p:sp>
        <p:nvSpPr>
          <p:cNvPr id="136" name="Google Shape;136;p10"/>
          <p:cNvSpPr txBox="1"/>
          <p:nvPr/>
        </p:nvSpPr>
        <p:spPr>
          <a:xfrm>
            <a:off x="993775" y="3859212"/>
            <a:ext cx="6889750" cy="59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 that the system-call names used throughout this text are generic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457200" y="2143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System Calls</a:t>
            </a:r>
            <a:endParaRPr/>
          </a:p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 sequence to copy the contents of one file to another file</a:t>
            </a:r>
            <a:endParaRPr/>
          </a:p>
        </p:txBody>
      </p:sp>
      <p:pic>
        <p:nvPicPr>
          <p:cNvPr id="144" name="Google Shape;1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8912" y="1965325"/>
            <a:ext cx="5937250" cy="4017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1"/>
          <p:cNvCxnSpPr/>
          <p:nvPr/>
        </p:nvCxnSpPr>
        <p:spPr>
          <a:xfrm>
            <a:off x="7358062" y="2022475"/>
            <a:ext cx="0" cy="420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" name="Google Shape;146;p11"/>
          <p:cNvCxnSpPr/>
          <p:nvPr/>
        </p:nvCxnSpPr>
        <p:spPr>
          <a:xfrm>
            <a:off x="1503362" y="2012950"/>
            <a:ext cx="0" cy="4302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92075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– System Call – OS Relationship</a:t>
            </a:r>
            <a:endParaRPr/>
          </a:p>
        </p:txBody>
      </p:sp>
      <p:pic>
        <p:nvPicPr>
          <p:cNvPr descr="2"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375" y="1425575"/>
            <a:ext cx="71532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982662" y="198437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System Call Parameter Passing</a:t>
            </a:r>
            <a:endParaRPr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806450" y="1233487"/>
            <a:ext cx="72977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Often, more information is required than simply identity of desired system call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Exact type and amount of information vary according to OS and call</a:t>
            </a:r>
            <a:endParaRPr b="0" i="0" sz="9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general methods used to pass parameters to the 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Simplest: pass the parameters in registers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some cases, may be more parameters than registers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Parameters stored in a block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table, in memory, and address of block passed as a parameter in a register 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approach taken by Linux and Solaris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Parameters placed, or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pushed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onto the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the program and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popped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 the stack by the operating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and stack methods do not limit the number or length of parameters being passed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Parameter Passing via Table</a:t>
            </a:r>
            <a:endParaRPr/>
          </a:p>
        </p:txBody>
      </p:sp>
      <p:pic>
        <p:nvPicPr>
          <p:cNvPr descr="2" id="167" name="Google Shape;1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337" y="1865312"/>
            <a:ext cx="6573837" cy="3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473075" y="2143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Types of System Calls</a:t>
            </a:r>
            <a:endParaRPr/>
          </a:p>
        </p:txBody>
      </p:sp>
      <p:sp>
        <p:nvSpPr>
          <p:cNvPr id="174" name="Google Shape;174;p15"/>
          <p:cNvSpPr txBox="1"/>
          <p:nvPr>
            <p:ph idx="1" type="body"/>
          </p:nvPr>
        </p:nvSpPr>
        <p:spPr>
          <a:xfrm>
            <a:off x="854075" y="113823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control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process, terminate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end, abort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load, execute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process attributes, set process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for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event, signal event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allocate and free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Dump memory if error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Debugger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determining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bugs, single step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managing access to shared data between processes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Types of System Calls</a:t>
            </a:r>
            <a:endParaRPr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management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file, delete file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open, close file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read, write, reposition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and set file attributes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Device management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 device, release device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read, write, reposition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device attributes, set device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logically attach or detach devices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536575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Types of System Calls (Cont.)</a:t>
            </a:r>
            <a:endParaRPr/>
          </a:p>
        </p:txBody>
      </p: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806450" y="1233487"/>
            <a:ext cx="72342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maintenance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time or date, set time or date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system data, set system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and set process, file, or device attributes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create, delete communication connection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send, receive messages if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 passing model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 name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name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client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server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Shared-memory model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and gain access to memory regions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 status information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attach and detach remote devices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457200" y="1841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Standard C Library Example</a:t>
            </a:r>
            <a:endParaRPr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768350" y="1173162"/>
            <a:ext cx="7642225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program invoking printf() library call, which calls write() system call</a:t>
            </a:r>
            <a:endParaRPr/>
          </a:p>
        </p:txBody>
      </p:sp>
      <p:pic>
        <p:nvPicPr>
          <p:cNvPr descr="Screen Shot 2012-12-01 at 1.12.03 PM.png" id="196" name="Google Shape;1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6487" y="1852612"/>
            <a:ext cx="4168775" cy="421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1079500" y="65087"/>
            <a:ext cx="77120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Design and Implementation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838200" y="1108075"/>
            <a:ext cx="7375525" cy="500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and Implementation of OS not “solvable”, but some approaches have proven successful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Internal structure of different Operating Systems  can vary widely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the design by defining goals and specifications 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Affected by choice of hardware, type of system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goals and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goals – operating system should be convenient to use, easy to learn, reliable, safe, and fast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goals – operating system should be easy to design, implement, and maintain, as well as flexible, reliable, error-free, and efficient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806450" y="1233487"/>
            <a:ext cx="67611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describe the services an operating system provides to users, processes, and other systems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discuss the various ways of structuring an operating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explain how operating systems are installed, customized and how they boot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1069975" y="1063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Design and Implementation (Cont.)</a:t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917575" y="1076325"/>
            <a:ext cx="6965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Important principle to separate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Policy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will be done?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Mechanism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do it?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Mechanisms determine how to do something, policies decide what will be done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separation of policy from mechanism is a very important principle, it allows maximum flexibility if policy decisions are to be changed later (example – timer)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Specifying and designing an OS is highly creative task of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812303e4e_0_0"/>
          <p:cNvSpPr txBox="1"/>
          <p:nvPr>
            <p:ph type="title"/>
          </p:nvPr>
        </p:nvSpPr>
        <p:spPr>
          <a:xfrm>
            <a:off x="457200" y="277812"/>
            <a:ext cx="82296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4812303e4e_0_0"/>
          <p:cNvSpPr txBox="1"/>
          <p:nvPr>
            <p:ph idx="1" type="body"/>
          </p:nvPr>
        </p:nvSpPr>
        <p:spPr>
          <a:xfrm>
            <a:off x="806450" y="1233487"/>
            <a:ext cx="8229600" cy="45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838200" y="1714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854075" y="1092200"/>
            <a:ext cx="77136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Much variation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Early OSes in assembly language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system programming languages like Algol, PL/1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 C, C++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Actually usually a mix of languages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Lowest levels in assembly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body in 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Systems programs in C, C++, scripting languages like PERL, Python, shell scripts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high-level language easier to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port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other hardware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slower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Emulation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allow an OS to run on non-native hardware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Structure</a:t>
            </a:r>
            <a:endParaRPr/>
          </a:p>
        </p:txBody>
      </p:sp>
      <p:sp>
        <p:nvSpPr>
          <p:cNvPr id="230" name="Google Shape;230;p22"/>
          <p:cNvSpPr txBox="1"/>
          <p:nvPr>
            <p:ph idx="1" type="body"/>
          </p:nvPr>
        </p:nvSpPr>
        <p:spPr>
          <a:xfrm>
            <a:off x="806450" y="1092200"/>
            <a:ext cx="69183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General-purpose OS is very large program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Various ways to structure ones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structure – MS-DOS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complex -- UNIX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Layered – an abstrcation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Simple Structure  -- MS-DOS</a:t>
            </a:r>
            <a:endParaRPr/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806450" y="1233487"/>
            <a:ext cx="39608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MS-DOS – written to provide the most functionality in the least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divided into modules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Although MS-DOS has some structure, its interfaces and levels of functionality are not well separated</a:t>
            </a:r>
            <a:endParaRPr/>
          </a:p>
        </p:txBody>
      </p:sp>
      <p:pic>
        <p:nvPicPr>
          <p:cNvPr descr="2" id="238" name="Google Shape;2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6175" y="1712912"/>
            <a:ext cx="3570287" cy="3433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1490662" y="255587"/>
            <a:ext cx="67738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Non Simple Structure  -- UNIX</a:t>
            </a:r>
            <a:endParaRPr/>
          </a:p>
        </p:txBody>
      </p:sp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698500" y="1155700"/>
            <a:ext cx="6932612" cy="407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UNIX – limited by hardware functionality, the original UNIX operating system had limited structuring. The UNIX OS consists of two separable parts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Systems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kernel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Consists of everything below the system-call interface and above the physical hardware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the file system, CPU scheduling, memory management, and other operating-system functions; a large number of functions for one level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863600" y="150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Traditional UNIX System Structure</a:t>
            </a:r>
            <a:endParaRPr/>
          </a:p>
        </p:txBody>
      </p:sp>
      <p:pic>
        <p:nvPicPr>
          <p:cNvPr id="252" name="Google Shape;2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0" y="1836725"/>
            <a:ext cx="6923088" cy="420687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1225550" y="1096962"/>
            <a:ext cx="698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Beyond simple but not fully layered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Layered Approach</a:t>
            </a:r>
            <a:endParaRPr/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806450" y="1233487"/>
            <a:ext cx="37496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operating system is divided into a number of layers (levels), each built on top of lower layers. The bottom layer (layer 0), is the hardware; the highest (layer N) is the user interface.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modularity, layers are selected such that each uses functions (operations) and services of only lower-level layers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3325" y="1393825"/>
            <a:ext cx="36290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/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806450" y="1233487"/>
            <a:ext cx="69977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modern operating systems implement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loadable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 modules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 object-oriented approach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core component is separate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talks to the others over known interfaces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is loadable as needed within the kernel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Overall, similar to layers but with more flexible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Linux, Solaris, etc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Solaris Modular Approach</a:t>
            </a:r>
            <a:endParaRPr/>
          </a:p>
        </p:txBody>
      </p:sp>
      <p:pic>
        <p:nvPicPr>
          <p:cNvPr id="275" name="Google Shape;2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475" y="1301750"/>
            <a:ext cx="6956425" cy="374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1050925" y="198437"/>
            <a:ext cx="76358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Services</a:t>
            </a:r>
            <a:endParaRPr/>
          </a:p>
        </p:txBody>
      </p:sp>
      <p:sp>
        <p:nvSpPr>
          <p:cNvPr id="86" name="Google Shape;86;p3"/>
          <p:cNvSpPr txBox="1"/>
          <p:nvPr>
            <p:ph idx="1" type="body"/>
          </p:nvPr>
        </p:nvSpPr>
        <p:spPr>
          <a:xfrm>
            <a:off x="846137" y="1143000"/>
            <a:ext cx="6862762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systems provide an environment for execution of programs and services to programs and users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set of operating-system services provides functions that are helpful to the user: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interface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Almost all operating systems have a user interface (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UI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Varies between 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Command-Line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</a:t>
            </a:r>
            <a:r>
              <a:rPr b="1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Graphics User Interface </a:t>
            </a:r>
            <a:r>
              <a:rPr b="1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</a:t>
            </a:r>
            <a:r>
              <a:rPr b="1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Batch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execution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The system must be able to load a program into memory and to run that program, end execution, either normally or abnormally (indicating error)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 operations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 A running program may require I/O, which may involve a file or an I/O device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457200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iOS</a:t>
            </a:r>
            <a:endParaRPr/>
          </a:p>
        </p:txBody>
      </p:sp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806450" y="1233487"/>
            <a:ext cx="54848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Apple mobile OS for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iPhone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iPad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on Mac OS X, added functionality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run OS X applications natively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runs on different CPU architecture (ARM vs. Intel)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Cocoa Touch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Objective-C API for developing apps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Media services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layer for graphics, audio, video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Core services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cloud computing, databases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Core operating system, based on Mac OS X kernel</a:t>
            </a:r>
            <a:endParaRPr/>
          </a:p>
        </p:txBody>
      </p:sp>
      <p:pic>
        <p:nvPicPr>
          <p:cNvPr descr="2_17.pdf" id="283" name="Google Shape;2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1312" y="2430462"/>
            <a:ext cx="1952625" cy="204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type="title"/>
          </p:nvPr>
        </p:nvSpPr>
        <p:spPr>
          <a:xfrm>
            <a:off x="45720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endParaRPr/>
          </a:p>
        </p:txBody>
      </p:sp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838200" y="1044575"/>
            <a:ext cx="72501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Developed by Open Handset Alliance (mostly Google)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Source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stack to IOS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Based on Linux kernel but modified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process, memory, device-driver management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Adds power management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Runtime environment includes core set of libraries and Dalvik virtual machine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Apps developed in Java plus Android API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 class files compiled to Java bytecode then translated to executable than runs in Dalvik VM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Libraries include frameworks for web browser (webkit), database (SQLite), multimedia, smaller libc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type="title"/>
          </p:nvPr>
        </p:nvSpPr>
        <p:spPr>
          <a:xfrm>
            <a:off x="457200" y="2143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Android Architecture</a:t>
            </a:r>
            <a:endParaRPr/>
          </a:p>
        </p:txBody>
      </p:sp>
      <p:pic>
        <p:nvPicPr>
          <p:cNvPr descr="2_18.pdf" id="297" name="Google Shape;297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5271" l="0" r="0" t="15272"/>
          <a:stretch/>
        </p:blipFill>
        <p:spPr>
          <a:xfrm>
            <a:off x="1182687" y="1181100"/>
            <a:ext cx="7254875" cy="3995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title"/>
          </p:nvPr>
        </p:nvSpPr>
        <p:spPr>
          <a:xfrm>
            <a:off x="457200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System Boot</a:t>
            </a:r>
            <a:endParaRPr/>
          </a:p>
        </p:txBody>
      </p:sp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885825" y="1154112"/>
            <a:ext cx="74072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power initialized on system, execution starts at a fixed memory location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Firmware ROM used to hold initial boot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must be made available to hardware so hardware can start 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piece of code –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bootstrap loader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stored in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EEPROM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locates the kernel, loads it into memory, and starts 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Sometimes two-step process where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 block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fixed location loaded by ROM code, which loads bootstrap loader from disk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bootstrap loader,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GRUB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allows selection of kernel from multiple disks, versions, kernel options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 loads and system is then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End of Chapter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946150" y="182562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Services (Cont.)</a:t>
            </a:r>
            <a:endParaRPr/>
          </a:p>
        </p:txBody>
      </p:sp>
      <p:sp>
        <p:nvSpPr>
          <p:cNvPr id="93" name="Google Shape;93;p4"/>
          <p:cNvSpPr txBox="1"/>
          <p:nvPr>
            <p:ph idx="1" type="body"/>
          </p:nvPr>
        </p:nvSpPr>
        <p:spPr>
          <a:xfrm>
            <a:off x="782637" y="892175"/>
            <a:ext cx="7542212" cy="57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4469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set of operating-system services provides functions that are helpful to the user (Cont.):</a:t>
            </a:r>
            <a:endParaRPr b="1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File-system manipulation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 The file system is of particular interest. Programs need to read and write files and directories, create and delete them, search them, list file Information, permission management.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Processes may exchange information, on the same computer or between computers over a network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Communications may be via shared memory or through message passing (packets moved by the OS)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 detection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OS needs to be constantly aware of possible errors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occur in the CPU and memory hardware, in I/O devices, in user program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each type of error, OS should take the appropriate action to ensure correct and consistent computing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Debugging facilities can greatly enhance the user’s and programmer’s abilities to efficiently use the system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1003300" y="182562"/>
            <a:ext cx="78120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Services (Cont.)</a:t>
            </a:r>
            <a:endParaRPr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742950" y="1168400"/>
            <a:ext cx="74041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Another set of OS functions exists for ensuring the efficient operation of the system itself via resource sharing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 allocation -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 multiple users or multiple jobs running concurrently, resources must be allocated to each of them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types of resources -   CPU cycles, main memory, file storage, I/O devices.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Accounting -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keep track of which users use how much and what kinds of computer resources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 and security -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owners of information stored in a multiuser or networked computer system may want to control use of that information, concurrent processes should not interfere with each other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involves ensuring that all access to system resources is controlled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system from outsiders requires user authentication, extends to defending external I/O devices from invalid access attempts</a:t>
            </a:r>
            <a:endParaRPr/>
          </a:p>
          <a:p>
            <a:pPr indent="-251459" lvl="0" marL="342900" rtl="0" algn="l"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992187" y="1412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 View of Operating System Services</a:t>
            </a:r>
            <a:endParaRPr/>
          </a:p>
        </p:txBody>
      </p:sp>
      <p:pic>
        <p:nvPicPr>
          <p:cNvPr descr="2" id="106" name="Google Shape;1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575" y="1601787"/>
            <a:ext cx="7218362" cy="36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1008062" y="1460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User Operating System Interface - CLI</a:t>
            </a:r>
            <a:endParaRPr/>
          </a:p>
        </p:txBody>
      </p:sp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762000" y="1223962"/>
            <a:ext cx="7121525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 or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 interpreter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direct command entry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Sometimes implemented in kernel, sometimes by systems program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Sometimes multiple flavors implemented –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shells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Primarily fetches a command from user and executes 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Sometimes commands built-in, sometimes just names of programs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1036637" y="1682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User Operating System Interface - GUI</a:t>
            </a:r>
            <a:endParaRPr/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838200" y="1154112"/>
            <a:ext cx="73279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User-friendly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desktop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metaphor interface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Usually mouse, keyboard, and monitor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Icons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represent files, programs, actions, etc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Various mouse buttons over objects in the interface cause various actions (provide information, options, execute function, open directory (known as 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folder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Invented at Xerox PARC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systems now include both CLI and GUI interfaces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Microsoft Windows is GUI with CLI “command” shell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Apple Mac OS X is “Aqua” GUI interface with UNIX kernel underneath and shells available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Unix and Linux have CLI with optional GUI interfaces (CDE, KDE, GNOME)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822325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Touchscreen Interfaces</a:t>
            </a:r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806450" y="1233487"/>
            <a:ext cx="41211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Touchscreen devices require new interfaces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Mouse not possible or not desired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Actions and selection based on gestures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keyboard for text entry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Voice commands.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pad.pdf"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5712" y="1343025"/>
            <a:ext cx="3441700" cy="458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2011-01-13T23:43:38Z</dcterms:created>
  <dc:creator>Lucent End User</dc:creator>
</cp:coreProperties>
</file>