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7010400" cy="9296400"/>
  <p:embeddedFontLs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000000"/>
          </p15:clr>
        </p15:guide>
        <p15:guide id="2" pos="440">
          <p15:clr>
            <a:srgbClr val="000000"/>
          </p15:clr>
        </p15:guide>
      </p15:sldGuideLst>
    </p:ext>
    <p:ext uri="GoogleSlidesCustomDataVersion2">
      <go:slidesCustomData xmlns:go="http://customooxmlschemas.google.com/" r:id="rId38" roundtripDataSignature="AMtx7mh85SFynEmiSx549qWwmuD6Rtrm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6887" cy="463550"/>
          </a:xfrm>
          <a:prstGeom prst="rect">
            <a:avLst/>
          </a:prstGeom>
          <a:noFill/>
          <a:ln>
            <a:noFill/>
          </a:ln>
        </p:spPr>
        <p:txBody>
          <a:bodyPr anchorCtr="0" anchor="ctr"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73512" y="0"/>
            <a:ext cx="3036887" cy="463550"/>
          </a:xfrm>
          <a:prstGeom prst="rect">
            <a:avLst/>
          </a:prstGeom>
          <a:noFill/>
          <a:ln>
            <a:noFill/>
          </a:ln>
        </p:spPr>
        <p:txBody>
          <a:bodyPr anchorCtr="0" anchor="ctr"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2850"/>
            <a:ext cx="3036887" cy="463550"/>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9" name="Google Shape;69;p1: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1: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2" name="Google Shape;132;p10: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0: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9" name="Google Shape;139;p11: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1: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 name="Google Shape;148;p12: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2: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5" name="Google Shape;155;p13: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3: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4: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0" name="Google Shape;170;p15: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5: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7" name="Google Shape;177;p16: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6: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4" name="Google Shape;184;p17: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7: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 name="Google Shape;191;p18: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8: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8" name="Google Shape;198;p19: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9: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 name="Google Shape;75;p2: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2: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935037" y="4416425"/>
            <a:ext cx="5140325" cy="4181475"/>
          </a:xfrm>
          <a:prstGeom prst="rect">
            <a:avLst/>
          </a:prstGeom>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3" name="Google Shape;213;p21: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1: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0" name="Google Shape;220;p22: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22: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7" name="Google Shape;227;p23: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3: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5" name="Google Shape;235;p24: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4: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 name="Google Shape;242;p25: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5: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9371245d5_0_0: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9371245d5_0_0:notes"/>
          <p:cNvSpPr txBox="1"/>
          <p:nvPr>
            <p:ph idx="1" type="body"/>
          </p:nvPr>
        </p:nvSpPr>
        <p:spPr>
          <a:xfrm>
            <a:off x="935037" y="4416425"/>
            <a:ext cx="5140200" cy="4181400"/>
          </a:xfrm>
          <a:prstGeom prst="rect">
            <a:avLst/>
          </a:prstGeom>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
        <p:nvSpPr>
          <p:cNvPr id="250" name="Google Shape;250;g229371245d5_0_0:notes"/>
          <p:cNvSpPr txBox="1"/>
          <p:nvPr>
            <p:ph idx="12" type="sldNum"/>
          </p:nvPr>
        </p:nvSpPr>
        <p:spPr>
          <a:xfrm>
            <a:off x="3973512" y="8832850"/>
            <a:ext cx="3036900" cy="4635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6" name="Google Shape;256;p26: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6: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 name="Google Shape;82;p3: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3: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 name="Google Shape;89;p4: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4: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6" name="Google Shape;96;p5: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5: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35037" y="4416425"/>
            <a:ext cx="5140325" cy="4181475"/>
          </a:xfrm>
          <a:prstGeom prst="rect">
            <a:avLst/>
          </a:prstGeom>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35037" y="4416425"/>
            <a:ext cx="5140325" cy="4181475"/>
          </a:xfrm>
          <a:prstGeom prst="rect">
            <a:avLst/>
          </a:prstGeom>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6" name="Google Shape;116;p8: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8: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5" name="Google Shape;125;p9: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9: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8"/>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3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38"/>
          <p:cNvSpPr txBox="1"/>
          <p:nvPr>
            <p:ph idx="1" type="body"/>
          </p:nvPr>
        </p:nvSpPr>
        <p:spPr>
          <a:xfrm>
            <a:off x="806450" y="1233489"/>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63" name="Google Shape;63;p38"/>
          <p:cNvSpPr txBox="1"/>
          <p:nvPr>
            <p:ph idx="2" type="body"/>
          </p:nvPr>
        </p:nvSpPr>
        <p:spPr>
          <a:xfrm>
            <a:off x="4997450" y="1233489"/>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39"/>
          <p:cNvSpPr txBox="1"/>
          <p:nvPr>
            <p:ph idx="1" type="body"/>
          </p:nvPr>
        </p:nvSpPr>
        <p:spPr>
          <a:xfrm>
            <a:off x="722313" y="2906714"/>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30"/>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 name="Shape 37"/>
        <p:cNvGrpSpPr/>
        <p:nvPr/>
      </p:nvGrpSpPr>
      <p:grpSpPr>
        <a:xfrm>
          <a:off x="0" y="0"/>
          <a:ext cx="0" cy="0"/>
          <a:chOff x="0" y="0"/>
          <a:chExt cx="0" cy="0"/>
        </a:xfrm>
      </p:grpSpPr>
      <p:sp>
        <p:nvSpPr>
          <p:cNvPr id="38" name="Google Shape;38;p31"/>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31"/>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3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2"/>
          <p:cNvSpPr txBox="1"/>
          <p:nvPr>
            <p:ph idx="1" type="body"/>
          </p:nvPr>
        </p:nvSpPr>
        <p:spPr>
          <a:xfrm rot="5400000">
            <a:off x="2655888" y="-615950"/>
            <a:ext cx="4530725" cy="82296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33"/>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33"/>
          <p:cNvSpPr/>
          <p:nvPr>
            <p:ph idx="2" type="pic"/>
          </p:nvPr>
        </p:nvSpPr>
        <p:spPr>
          <a:xfrm>
            <a:off x="1792288" y="612775"/>
            <a:ext cx="5486400" cy="4114800"/>
          </a:xfrm>
          <a:prstGeom prst="rect">
            <a:avLst/>
          </a:prstGeom>
          <a:noFill/>
          <a:ln>
            <a:noFill/>
          </a:ln>
        </p:spPr>
      </p:sp>
      <p:sp>
        <p:nvSpPr>
          <p:cNvPr id="46" name="Google Shape;46;p33"/>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34"/>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34"/>
          <p:cNvSpPr txBox="1"/>
          <p:nvPr>
            <p:ph idx="1" type="body"/>
          </p:nvPr>
        </p:nvSpPr>
        <p:spPr>
          <a:xfrm>
            <a:off x="3575050" y="273051"/>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0" name="Google Shape;50;p34"/>
          <p:cNvSpPr txBox="1"/>
          <p:nvPr>
            <p:ph idx="2" type="body"/>
          </p:nvPr>
        </p:nvSpPr>
        <p:spPr>
          <a:xfrm>
            <a:off x="457201" y="1435101"/>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57" name="Google Shape;57;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58" name="Google Shape;58;p37"/>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59" name="Google Shape;59;p37"/>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image" Target="../media/image4.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7"/>
          <p:cNvGrpSpPr/>
          <p:nvPr/>
        </p:nvGrpSpPr>
        <p:grpSpPr>
          <a:xfrm>
            <a:off x="198437" y="2960687"/>
            <a:ext cx="8610600" cy="201612"/>
            <a:chOff x="125" y="1865"/>
            <a:chExt cx="5424" cy="127"/>
          </a:xfrm>
        </p:grpSpPr>
        <p:sp>
          <p:nvSpPr>
            <p:cNvPr id="11" name="Google Shape;11;p27"/>
            <p:cNvSpPr txBox="1"/>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 name="Google Shape;12;p27"/>
            <p:cNvSpPr txBox="1"/>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27"/>
            <p:cNvSpPr txBox="1"/>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4" name="Google Shape;14;p27"/>
          <p:cNvSpPr txBox="1"/>
          <p:nvPr/>
        </p:nvSpPr>
        <p:spPr>
          <a:xfrm>
            <a:off x="6489700" y="6588125"/>
            <a:ext cx="2713037"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Silberschatz, Galvin and Gagne ©2013</a:t>
            </a:r>
            <a:endParaRPr/>
          </a:p>
        </p:txBody>
      </p:sp>
      <p:sp>
        <p:nvSpPr>
          <p:cNvPr id="15" name="Google Shape;15;p27"/>
          <p:cNvSpPr txBox="1"/>
          <p:nvPr/>
        </p:nvSpPr>
        <p:spPr>
          <a:xfrm>
            <a:off x="26987" y="6613525"/>
            <a:ext cx="2659062" cy="246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Operating System Concepts – 9</a:t>
            </a:r>
            <a:r>
              <a:rPr b="1" baseline="30000" i="0" lang="en-US" sz="1000" u="none">
                <a:solidFill>
                  <a:srgbClr val="336699"/>
                </a:solidFill>
                <a:latin typeface="Helvetica Neue"/>
                <a:ea typeface="Helvetica Neue"/>
                <a:cs typeface="Helvetica Neue"/>
                <a:sym typeface="Helvetica Neue"/>
              </a:rPr>
              <a:t>th</a:t>
            </a:r>
            <a:r>
              <a:rPr b="1" i="0" lang="en-US" sz="1000" u="none">
                <a:solidFill>
                  <a:srgbClr val="336699"/>
                </a:solidFill>
                <a:latin typeface="Helvetica Neue"/>
                <a:ea typeface="Helvetica Neue"/>
                <a:cs typeface="Helvetica Neue"/>
                <a:sym typeface="Helvetica Neue"/>
              </a:rPr>
              <a:t> Edition</a:t>
            </a:r>
            <a:endParaRPr/>
          </a:p>
        </p:txBody>
      </p:sp>
      <p:pic>
        <p:nvPicPr>
          <p:cNvPr descr="dino_4" id="16" name="Google Shape;16;p27"/>
          <p:cNvPicPr preferRelativeResize="0"/>
          <p:nvPr/>
        </p:nvPicPr>
        <p:blipFill rotWithShape="1">
          <a:blip r:embed="rId1">
            <a:alphaModFix/>
          </a:blip>
          <a:srcRect b="0" l="0" r="0" t="0"/>
          <a:stretch/>
        </p:blipFill>
        <p:spPr>
          <a:xfrm>
            <a:off x="3360737" y="4157662"/>
            <a:ext cx="2062162" cy="1593850"/>
          </a:xfrm>
          <a:prstGeom prst="rect">
            <a:avLst/>
          </a:prstGeom>
          <a:noFill/>
          <a:ln cap="flat" cmpd="sng" w="76200">
            <a:solidFill>
              <a:srgbClr val="336699"/>
            </a:solidFill>
            <a:prstDash val="solid"/>
            <a:miter lim="800000"/>
            <a:headEnd len="sm" w="sm" type="none"/>
            <a:tailEnd len="sm" w="sm" type="none"/>
          </a:ln>
        </p:spPr>
      </p:pic>
      <p:sp>
        <p:nvSpPr>
          <p:cNvPr id="17" name="Google Shape;17;p27"/>
          <p:cNvSpPr txBox="1"/>
          <p:nvPr/>
        </p:nvSpPr>
        <p:spPr>
          <a:xfrm>
            <a:off x="3224212" y="4006850"/>
            <a:ext cx="2336800" cy="1887537"/>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2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9" name="Google Shape;19;p27"/>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dino_3" id="23" name="Google Shape;23;p29"/>
          <p:cNvPicPr preferRelativeResize="0"/>
          <p:nvPr/>
        </p:nvPicPr>
        <p:blipFill rotWithShape="1">
          <a:blip r:embed="rId1">
            <a:alphaModFix/>
          </a:blip>
          <a:srcRect b="0" l="0" r="0" t="0"/>
          <a:stretch/>
        </p:blipFill>
        <p:spPr>
          <a:xfrm>
            <a:off x="285750" y="0"/>
            <a:ext cx="1195387" cy="908050"/>
          </a:xfrm>
          <a:prstGeom prst="rect">
            <a:avLst/>
          </a:prstGeom>
          <a:noFill/>
          <a:ln>
            <a:noFill/>
          </a:ln>
        </p:spPr>
      </p:pic>
      <p:sp>
        <p:nvSpPr>
          <p:cNvPr id="24" name="Google Shape;24;p2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25" name="Google Shape;25;p29"/>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6" name="Google Shape;26;p29"/>
          <p:cNvSpPr txBox="1"/>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 name="Google Shape;27;p29"/>
          <p:cNvCxnSpPr/>
          <p:nvPr/>
        </p:nvCxnSpPr>
        <p:spPr>
          <a:xfrm>
            <a:off x="457200" y="860425"/>
            <a:ext cx="8077200" cy="0"/>
          </a:xfrm>
          <a:prstGeom prst="straightConnector1">
            <a:avLst/>
          </a:prstGeom>
          <a:noFill/>
          <a:ln cap="flat" cmpd="sng" w="19050">
            <a:solidFill>
              <a:srgbClr val="336699"/>
            </a:solidFill>
            <a:prstDash val="solid"/>
            <a:miter lim="800000"/>
            <a:headEnd len="med" w="med" type="none"/>
            <a:tailEnd len="med" w="med" type="none"/>
          </a:ln>
        </p:spPr>
      </p:cxnSp>
      <p:sp>
        <p:nvSpPr>
          <p:cNvPr id="28" name="Google Shape;28;p29"/>
          <p:cNvSpPr txBox="1"/>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 name="Google Shape;29;p29"/>
          <p:cNvSpPr txBox="1"/>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 name="Google Shape;30;p29"/>
          <p:cNvSpPr txBox="1"/>
          <p:nvPr/>
        </p:nvSpPr>
        <p:spPr>
          <a:xfrm>
            <a:off x="4256087" y="6613525"/>
            <a:ext cx="447675"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5.</a:t>
            </a:r>
            <a:fld id="{00000000-1234-1234-1234-123412341234}" type="slidenum">
              <a:rPr b="1" i="0" lang="en-US" sz="1000" u="none">
                <a:solidFill>
                  <a:srgbClr val="006699"/>
                </a:solidFill>
                <a:latin typeface="Helvetica Neue"/>
                <a:ea typeface="Helvetica Neue"/>
                <a:cs typeface="Helvetica Neue"/>
                <a:sym typeface="Helvetica Neue"/>
              </a:rPr>
              <a:t>‹#›</a:t>
            </a:fld>
            <a:endParaRPr/>
          </a:p>
        </p:txBody>
      </p:sp>
      <p:sp>
        <p:nvSpPr>
          <p:cNvPr id="31" name="Google Shape;31;p29"/>
          <p:cNvSpPr txBox="1"/>
          <p:nvPr/>
        </p:nvSpPr>
        <p:spPr>
          <a:xfrm>
            <a:off x="6489700" y="6588125"/>
            <a:ext cx="2713037"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Silberschatz, Galvin and Gagne ©2013</a:t>
            </a:r>
            <a:endParaRPr/>
          </a:p>
        </p:txBody>
      </p:sp>
      <p:sp>
        <p:nvSpPr>
          <p:cNvPr id="32" name="Google Shape;32;p29"/>
          <p:cNvSpPr txBox="1"/>
          <p:nvPr/>
        </p:nvSpPr>
        <p:spPr>
          <a:xfrm>
            <a:off x="185737" y="6621462"/>
            <a:ext cx="2659062" cy="246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Operating System Concepts – 9</a:t>
            </a:r>
            <a:r>
              <a:rPr b="1" baseline="30000" i="0" lang="en-US" sz="1000" u="none">
                <a:solidFill>
                  <a:srgbClr val="006699"/>
                </a:solidFill>
                <a:latin typeface="Helvetica Neue"/>
                <a:ea typeface="Helvetica Neue"/>
                <a:cs typeface="Helvetica Neue"/>
                <a:sym typeface="Helvetica Neue"/>
              </a:rPr>
              <a:t>th</a:t>
            </a:r>
            <a:r>
              <a:rPr b="1" i="0" lang="en-US" sz="1000" u="none">
                <a:solidFill>
                  <a:srgbClr val="006699"/>
                </a:solidFill>
                <a:latin typeface="Helvetica Neue"/>
                <a:ea typeface="Helvetica Neue"/>
                <a:cs typeface="Helvetica Neue"/>
                <a:sym typeface="Helvetica Neue"/>
              </a:rPr>
              <a:t> Edition</a:t>
            </a:r>
            <a:endParaRPr/>
          </a:p>
        </p:txBody>
      </p:sp>
      <p:pic>
        <p:nvPicPr>
          <p:cNvPr descr="dino_6" id="33" name="Google Shape;33;p29"/>
          <p:cNvPicPr preferRelativeResize="0"/>
          <p:nvPr/>
        </p:nvPicPr>
        <p:blipFill rotWithShape="1">
          <a:blip r:embed="rId2">
            <a:alphaModFix/>
          </a:blip>
          <a:srcRect b="0" l="0" r="0" t="0"/>
          <a:stretch/>
        </p:blipFill>
        <p:spPr>
          <a:xfrm>
            <a:off x="7773987" y="5849937"/>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685800" y="808037"/>
            <a:ext cx="7772400" cy="21288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Chapter 5:  Process Synchronization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title"/>
          </p:nvPr>
        </p:nvSpPr>
        <p:spPr>
          <a:xfrm>
            <a:off x="998537" y="214312"/>
            <a:ext cx="768826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Peterson’s Solution</a:t>
            </a:r>
            <a:endParaRPr/>
          </a:p>
        </p:txBody>
      </p:sp>
      <p:sp>
        <p:nvSpPr>
          <p:cNvPr id="136" name="Google Shape;136;p10"/>
          <p:cNvSpPr txBox="1"/>
          <p:nvPr>
            <p:ph idx="1" type="body"/>
          </p:nvPr>
        </p:nvSpPr>
        <p:spPr>
          <a:xfrm>
            <a:off x="946150" y="1182687"/>
            <a:ext cx="7118350" cy="44227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Good algorithmic  description of solving the problem</a:t>
            </a:r>
            <a:endParaRPr b="0" i="0" sz="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Two process solution</a:t>
            </a:r>
            <a:endParaRPr b="0" i="0" sz="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Assume that the </a:t>
            </a:r>
            <a:r>
              <a:rPr b="1" i="0" lang="en-US" sz="2000" u="none">
                <a:solidFill>
                  <a:schemeClr val="dk1"/>
                </a:solidFill>
                <a:latin typeface="Courier New"/>
                <a:ea typeface="Courier New"/>
                <a:cs typeface="Courier New"/>
                <a:sym typeface="Courier New"/>
              </a:rPr>
              <a:t>load</a:t>
            </a:r>
            <a:r>
              <a:rPr b="0" i="0" lang="en-US" sz="1800" u="none">
                <a:solidFill>
                  <a:schemeClr val="dk1"/>
                </a:solidFill>
                <a:latin typeface="Courier New"/>
                <a:ea typeface="Courier New"/>
                <a:cs typeface="Courier New"/>
                <a:sym typeface="Courier New"/>
              </a:rPr>
              <a:t> </a:t>
            </a:r>
            <a:r>
              <a:rPr b="0" i="0" lang="en-US" sz="1800" u="none">
                <a:solidFill>
                  <a:schemeClr val="dk1"/>
                </a:solidFill>
                <a:latin typeface="Helvetica Neue"/>
                <a:ea typeface="Helvetica Neue"/>
                <a:cs typeface="Helvetica Neue"/>
                <a:sym typeface="Helvetica Neue"/>
              </a:rPr>
              <a:t>and </a:t>
            </a:r>
            <a:r>
              <a:rPr b="1" i="0" lang="en-US" sz="2000" u="none">
                <a:solidFill>
                  <a:schemeClr val="dk1"/>
                </a:solidFill>
                <a:latin typeface="Courier New"/>
                <a:ea typeface="Courier New"/>
                <a:cs typeface="Courier New"/>
                <a:sym typeface="Courier New"/>
              </a:rPr>
              <a:t>store</a:t>
            </a:r>
            <a:r>
              <a:rPr b="0" i="0" lang="en-US" sz="1800" u="none">
                <a:solidFill>
                  <a:schemeClr val="dk1"/>
                </a:solidFill>
                <a:latin typeface="Helvetica Neue"/>
                <a:ea typeface="Helvetica Neue"/>
                <a:cs typeface="Helvetica Neue"/>
                <a:sym typeface="Helvetica Neue"/>
              </a:rPr>
              <a:t> machine-language instructions are atomic; that is, cannot be interrupted</a:t>
            </a:r>
            <a:endParaRPr b="0" i="0" sz="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The two processes share two variables:</a:t>
            </a:r>
            <a:endParaRPr/>
          </a:p>
          <a:p>
            <a:pPr indent="-284162" lvl="1" marL="741362" marR="0" rtl="0" algn="l">
              <a:lnSpc>
                <a:spcPct val="90000"/>
              </a:lnSpc>
              <a:spcBef>
                <a:spcPts val="560"/>
              </a:spcBef>
              <a:spcAft>
                <a:spcPts val="0"/>
              </a:spcAft>
              <a:buClr>
                <a:srgbClr val="CC6600"/>
              </a:buClr>
              <a:buSzPts val="1280"/>
              <a:buFont typeface="Arial"/>
              <a:buChar char="●"/>
            </a:pPr>
            <a:r>
              <a:rPr b="1" i="0" lang="en-US" sz="1600" u="none" cap="none" strike="noStrike">
                <a:solidFill>
                  <a:schemeClr val="dk1"/>
                </a:solidFill>
                <a:latin typeface="Courier New"/>
                <a:ea typeface="Courier New"/>
                <a:cs typeface="Courier New"/>
                <a:sym typeface="Courier New"/>
              </a:rPr>
              <a:t>int turn; </a:t>
            </a:r>
            <a:endParaRPr/>
          </a:p>
          <a:p>
            <a:pPr indent="-284162" lvl="1" marL="741362" marR="0" rtl="0" algn="l">
              <a:lnSpc>
                <a:spcPct val="90000"/>
              </a:lnSpc>
              <a:spcBef>
                <a:spcPts val="560"/>
              </a:spcBef>
              <a:spcAft>
                <a:spcPts val="0"/>
              </a:spcAft>
              <a:buClr>
                <a:srgbClr val="CC6600"/>
              </a:buClr>
              <a:buSzPts val="1280"/>
              <a:buFont typeface="Arial"/>
              <a:buChar char="●"/>
            </a:pPr>
            <a:r>
              <a:rPr b="1" i="0" lang="en-US" sz="1600" u="none" cap="none" strike="noStrike">
                <a:solidFill>
                  <a:schemeClr val="dk1"/>
                </a:solidFill>
                <a:latin typeface="Courier New"/>
                <a:ea typeface="Courier New"/>
                <a:cs typeface="Courier New"/>
                <a:sym typeface="Courier New"/>
              </a:rPr>
              <a:t>Boolean flag[2]</a:t>
            </a:r>
            <a:endParaRPr/>
          </a:p>
          <a:p>
            <a:pPr indent="-243522" lvl="1" marL="741362" marR="0" rtl="0" algn="l">
              <a:lnSpc>
                <a:spcPct val="90000"/>
              </a:lnSpc>
              <a:spcBef>
                <a:spcPts val="280"/>
              </a:spcBef>
              <a:spcAft>
                <a:spcPts val="0"/>
              </a:spcAft>
              <a:buClr>
                <a:srgbClr val="CC6600"/>
              </a:buClr>
              <a:buSzPts val="640"/>
              <a:buFont typeface="Arial"/>
              <a:buNone/>
            </a:pPr>
            <a:r>
              <a:t/>
            </a:r>
            <a:endParaRPr b="1" i="0" sz="800" u="none" cap="none" strike="noStrike">
              <a:solidFill>
                <a:srgbClr val="000000"/>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The variable </a:t>
            </a:r>
            <a:r>
              <a:rPr b="1" i="0" lang="en-US" sz="1600" u="none">
                <a:solidFill>
                  <a:schemeClr val="dk1"/>
                </a:solidFill>
                <a:latin typeface="Courier New"/>
                <a:ea typeface="Courier New"/>
                <a:cs typeface="Courier New"/>
                <a:sym typeface="Courier New"/>
              </a:rPr>
              <a:t>turn</a:t>
            </a:r>
            <a:r>
              <a:rPr b="0" i="0" lang="en-US" sz="1800" u="none">
                <a:solidFill>
                  <a:srgbClr val="000000"/>
                </a:solidFill>
                <a:latin typeface="Helvetica Neue"/>
                <a:ea typeface="Helvetica Neue"/>
                <a:cs typeface="Helvetica Neue"/>
                <a:sym typeface="Helvetica Neue"/>
              </a:rPr>
              <a:t> indicates whose turn it is to enter the critical section</a:t>
            </a:r>
            <a:endParaRPr b="0" i="0" sz="800" u="none">
              <a:solidFill>
                <a:srgbClr val="000000"/>
              </a:solidFill>
              <a:latin typeface="Helvetica Neue"/>
              <a:ea typeface="Helvetica Neue"/>
              <a:cs typeface="Helvetica Neue"/>
              <a:sym typeface="Helvetica Neue"/>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The </a:t>
            </a:r>
            <a:r>
              <a:rPr b="1" i="0" lang="en-US" sz="1600" u="none">
                <a:solidFill>
                  <a:schemeClr val="dk1"/>
                </a:solidFill>
                <a:latin typeface="Courier New"/>
                <a:ea typeface="Courier New"/>
                <a:cs typeface="Courier New"/>
                <a:sym typeface="Courier New"/>
              </a:rPr>
              <a:t>flag</a:t>
            </a:r>
            <a:r>
              <a:rPr b="1" i="0" lang="en-US" sz="1800" u="none">
                <a:solidFill>
                  <a:schemeClr val="dk1"/>
                </a:solidFill>
                <a:latin typeface="Courier New"/>
                <a:ea typeface="Courier New"/>
                <a:cs typeface="Courier New"/>
                <a:sym typeface="Courier New"/>
              </a:rPr>
              <a:t> </a:t>
            </a:r>
            <a:r>
              <a:rPr b="0" i="0" lang="en-US" sz="1800" u="none">
                <a:solidFill>
                  <a:srgbClr val="000000"/>
                </a:solidFill>
                <a:latin typeface="Helvetica Neue"/>
                <a:ea typeface="Helvetica Neue"/>
                <a:cs typeface="Helvetica Neue"/>
                <a:sym typeface="Helvetica Neue"/>
              </a:rPr>
              <a:t>array is used to indicate if a process is ready to enter the critical section. </a:t>
            </a:r>
            <a:r>
              <a:rPr b="1" i="0" lang="en-US" sz="1600" u="none">
                <a:solidFill>
                  <a:schemeClr val="dk1"/>
                </a:solidFill>
                <a:latin typeface="Courier New"/>
                <a:ea typeface="Courier New"/>
                <a:cs typeface="Courier New"/>
                <a:sym typeface="Courier New"/>
              </a:rPr>
              <a:t>flag[i] = </a:t>
            </a:r>
            <a:r>
              <a:rPr b="1" i="1" lang="en-US" sz="1600" u="none">
                <a:solidFill>
                  <a:schemeClr val="dk1"/>
                </a:solidFill>
                <a:latin typeface="Courier New"/>
                <a:ea typeface="Courier New"/>
                <a:cs typeface="Courier New"/>
                <a:sym typeface="Courier New"/>
              </a:rPr>
              <a:t>true</a:t>
            </a:r>
            <a:r>
              <a:rPr b="0" i="0" lang="en-US" sz="1600" u="none">
                <a:solidFill>
                  <a:srgbClr val="000000"/>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implies that process </a:t>
            </a:r>
            <a:r>
              <a:rPr b="1" i="0" lang="en-US" sz="2000" u="none">
                <a:solidFill>
                  <a:srgbClr val="000000"/>
                </a:solidFill>
                <a:latin typeface="Courier New"/>
                <a:ea typeface="Courier New"/>
                <a:cs typeface="Courier New"/>
                <a:sym typeface="Courier New"/>
              </a:rPr>
              <a:t>P</a:t>
            </a:r>
            <a:r>
              <a:rPr b="1" baseline="-25000" i="0" lang="en-US" sz="2000" u="none">
                <a:solidFill>
                  <a:srgbClr val="000000"/>
                </a:solidFill>
                <a:latin typeface="Courier New"/>
                <a:ea typeface="Courier New"/>
                <a:cs typeface="Courier New"/>
                <a:sym typeface="Courier New"/>
              </a:rPr>
              <a:t>i</a:t>
            </a:r>
            <a:r>
              <a:rPr b="0" i="0" lang="en-US" sz="1800" u="none">
                <a:solidFill>
                  <a:srgbClr val="000000"/>
                </a:solidFill>
                <a:latin typeface="Helvetica Neue"/>
                <a:ea typeface="Helvetica Neue"/>
                <a:cs typeface="Helvetica Neue"/>
                <a:sym typeface="Helvetica Neue"/>
              </a:rPr>
              <a:t> is ready!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nvSpPr>
        <p:spPr>
          <a:xfrm>
            <a:off x="1682750" y="1704975"/>
            <a:ext cx="3889375" cy="962025"/>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3" name="Google Shape;143;p11"/>
          <p:cNvSpPr txBox="1"/>
          <p:nvPr/>
        </p:nvSpPr>
        <p:spPr>
          <a:xfrm>
            <a:off x="1700212" y="2968625"/>
            <a:ext cx="2162175" cy="387350"/>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4" name="Google Shape;144;p11"/>
          <p:cNvSpPr txBox="1"/>
          <p:nvPr>
            <p:ph type="title"/>
          </p:nvPr>
        </p:nvSpPr>
        <p:spPr>
          <a:xfrm>
            <a:off x="457200" y="277812"/>
            <a:ext cx="82915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Algorithm for Process </a:t>
            </a:r>
            <a:r>
              <a:rPr b="1" i="0" lang="en-US" sz="3200" u="none">
                <a:solidFill>
                  <a:srgbClr val="0000FF"/>
                </a:solidFill>
                <a:latin typeface="Arial"/>
                <a:ea typeface="Arial"/>
                <a:cs typeface="Arial"/>
                <a:sym typeface="Arial"/>
              </a:rPr>
              <a:t>P</a:t>
            </a:r>
            <a:r>
              <a:rPr b="1" baseline="-25000" i="0" lang="en-US" sz="3200" u="none">
                <a:solidFill>
                  <a:srgbClr val="0000FF"/>
                </a:solidFill>
                <a:latin typeface="Arial"/>
                <a:ea typeface="Arial"/>
                <a:cs typeface="Arial"/>
                <a:sym typeface="Arial"/>
              </a:rPr>
              <a:t>i</a:t>
            </a:r>
            <a:endParaRPr/>
          </a:p>
        </p:txBody>
      </p:sp>
      <p:sp>
        <p:nvSpPr>
          <p:cNvPr id="145" name="Google Shape;145;p11"/>
          <p:cNvSpPr txBox="1"/>
          <p:nvPr>
            <p:ph idx="1" type="body"/>
          </p:nvPr>
        </p:nvSpPr>
        <p:spPr>
          <a:xfrm>
            <a:off x="820737" y="1311275"/>
            <a:ext cx="7742237" cy="477043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1" i="0" lang="en-US" sz="1800" u="none">
                <a:solidFill>
                  <a:srgbClr val="000000"/>
                </a:solidFill>
                <a:latin typeface="Courier New"/>
                <a:ea typeface="Courier New"/>
                <a:cs typeface="Courier New"/>
                <a:sym typeface="Courier New"/>
              </a:rPr>
              <a:t>	do </a:t>
            </a: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flag[i] = true;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turn = j;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while (flag[j] &amp;&amp; turn = = j);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critical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flag[i] = false;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remainder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while (true); </a:t>
            </a:r>
            <a:endParaRPr/>
          </a:p>
          <a:p>
            <a:pPr indent="-249873" lvl="0" marL="341313" marR="0" rtl="0" algn="l">
              <a:spcBef>
                <a:spcPts val="560"/>
              </a:spcBef>
              <a:spcAft>
                <a:spcPts val="0"/>
              </a:spcAft>
              <a:buClr>
                <a:srgbClr val="993300"/>
              </a:buClr>
              <a:buSzPts val="1440"/>
              <a:buFont typeface="Arial"/>
              <a:buNone/>
            </a:pPr>
            <a:r>
              <a:t/>
            </a:r>
            <a:endParaRPr b="1" i="0" sz="1600" u="none">
              <a:solidFill>
                <a:srgbClr val="0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1100137" y="277812"/>
            <a:ext cx="758666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Peterson’s Solution (Cont.)</a:t>
            </a:r>
            <a:endParaRPr/>
          </a:p>
        </p:txBody>
      </p:sp>
      <p:sp>
        <p:nvSpPr>
          <p:cNvPr id="152" name="Google Shape;152;p12"/>
          <p:cNvSpPr txBox="1"/>
          <p:nvPr>
            <p:ph idx="1" type="body"/>
          </p:nvPr>
        </p:nvSpPr>
        <p:spPr>
          <a:xfrm>
            <a:off x="806450" y="1233487"/>
            <a:ext cx="7623175" cy="44227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Provable that the three  Critical Section(CS) requirement are met:</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1.   Mutual exclusion is preserved</a:t>
            </a:r>
            <a:endParaRPr/>
          </a:p>
          <a:p>
            <a:pPr indent="-341312" lvl="0" marL="341312" marR="0" rtl="0" algn="l">
              <a:lnSpc>
                <a:spcPct val="100000"/>
              </a:lnSpc>
              <a:spcBef>
                <a:spcPts val="70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a:t>
            </a:r>
            <a:r>
              <a:rPr b="1" i="0" lang="en-US" sz="2000" u="none">
                <a:solidFill>
                  <a:srgbClr val="000000"/>
                </a:solidFill>
                <a:latin typeface="Courier New"/>
                <a:ea typeface="Courier New"/>
                <a:cs typeface="Courier New"/>
                <a:sym typeface="Courier New"/>
              </a:rPr>
              <a:t>P</a:t>
            </a:r>
            <a:r>
              <a:rPr b="1" baseline="-25000" i="0" lang="en-US" sz="20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a:t>
            </a:r>
            <a:r>
              <a:rPr b="0" i="0" lang="en-US" sz="1800" u="none">
                <a:solidFill>
                  <a:srgbClr val="000000"/>
                </a:solidFill>
                <a:latin typeface="Helvetica Neue"/>
                <a:ea typeface="Helvetica Neue"/>
                <a:cs typeface="Helvetica Neue"/>
                <a:sym typeface="Helvetica Neue"/>
              </a:rPr>
              <a:t>enters CS only if:</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either </a:t>
            </a:r>
            <a:r>
              <a:rPr b="1" i="0" lang="en-US" sz="1800" u="none">
                <a:solidFill>
                  <a:srgbClr val="000000"/>
                </a:solidFill>
                <a:latin typeface="Courier New"/>
                <a:ea typeface="Courier New"/>
                <a:cs typeface="Courier New"/>
                <a:sym typeface="Courier New"/>
              </a:rPr>
              <a:t>flag[j] = false </a:t>
            </a:r>
            <a:r>
              <a:rPr b="0" i="0" lang="en-US" sz="1800" u="none">
                <a:solidFill>
                  <a:srgbClr val="000000"/>
                </a:solidFill>
                <a:latin typeface="Helvetica Neue"/>
                <a:ea typeface="Helvetica Neue"/>
                <a:cs typeface="Helvetica Neue"/>
                <a:sym typeface="Helvetica Neue"/>
              </a:rPr>
              <a:t>or</a:t>
            </a:r>
            <a:r>
              <a:rPr b="1" i="0" lang="en-US" sz="1800" u="none">
                <a:solidFill>
                  <a:srgbClr val="000000"/>
                </a:solidFill>
                <a:latin typeface="Courier New"/>
                <a:ea typeface="Courier New"/>
                <a:cs typeface="Courier New"/>
                <a:sym typeface="Courier New"/>
              </a:rPr>
              <a:t> turn = i</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2.   Progress requirement is satisfied</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3.   Bounded-waiting requirement is met</a:t>
            </a:r>
            <a:endParaRPr b="0" i="0" sz="1600" u="none">
              <a:solidFill>
                <a:srgbClr val="000000"/>
              </a:solidFill>
              <a:latin typeface="Helvetica Neue"/>
              <a:ea typeface="Helvetica Neue"/>
              <a:cs typeface="Helvetica Neue"/>
              <a:sym typeface="Helvetica Neue"/>
            </a:endParaRPr>
          </a:p>
          <a:p>
            <a:pPr indent="-249873" lvl="0" marL="341313" marR="0" rtl="0" algn="l">
              <a:spcBef>
                <a:spcPts val="560"/>
              </a:spcBef>
              <a:spcAft>
                <a:spcPts val="0"/>
              </a:spcAft>
              <a:buClr>
                <a:srgbClr val="993300"/>
              </a:buClr>
              <a:buSzPts val="1440"/>
              <a:buFont typeface="Arial"/>
              <a:buNone/>
            </a:pPr>
            <a:r>
              <a:t/>
            </a:r>
            <a:endParaRPr b="0" i="0" sz="1600" u="non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1100137" y="277812"/>
            <a:ext cx="758666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Synchronization Hardware</a:t>
            </a:r>
            <a:endParaRPr/>
          </a:p>
        </p:txBody>
      </p:sp>
      <p:sp>
        <p:nvSpPr>
          <p:cNvPr id="159" name="Google Shape;159;p13"/>
          <p:cNvSpPr txBox="1"/>
          <p:nvPr>
            <p:ph idx="1" type="body"/>
          </p:nvPr>
        </p:nvSpPr>
        <p:spPr>
          <a:xfrm>
            <a:off x="908050" y="1233487"/>
            <a:ext cx="7161212" cy="44227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Many systems provide hardware support for implementing the critical section code.</a:t>
            </a:r>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All solutions below based on idea of </a:t>
            </a:r>
            <a:r>
              <a:rPr b="1" i="0" lang="en-US" sz="1800" u="none">
                <a:solidFill>
                  <a:srgbClr val="3366FF"/>
                </a:solidFill>
                <a:latin typeface="Helvetica Neue"/>
                <a:ea typeface="Helvetica Neue"/>
                <a:cs typeface="Helvetica Neue"/>
                <a:sym typeface="Helvetica Neue"/>
              </a:rPr>
              <a:t>locking</a:t>
            </a:r>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Protecting critical regions via locks</a:t>
            </a:r>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Uniprocessors – could disable interrupts</a:t>
            </a:r>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Currently running code would execute without preemption</a:t>
            </a:r>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Generally too inefficient on multiprocessor systems</a:t>
            </a:r>
            <a:endParaRPr/>
          </a:p>
          <a:p>
            <a:pPr indent="-227012" lvl="2" marL="1084262"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Operating systems using this not broadly scalable</a:t>
            </a:r>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Modern machines provide special atomic hardware instructions</a:t>
            </a:r>
            <a:endParaRPr/>
          </a:p>
          <a:p>
            <a:pPr indent="-227012" lvl="2" marL="1084262" marR="0" rtl="0" algn="l">
              <a:lnSpc>
                <a:spcPct val="90000"/>
              </a:lnSpc>
              <a:spcBef>
                <a:spcPts val="630"/>
              </a:spcBef>
              <a:spcAft>
                <a:spcPts val="0"/>
              </a:spcAft>
              <a:buClr>
                <a:srgbClr val="009900"/>
              </a:buClr>
              <a:buSzPts val="1350"/>
              <a:buFont typeface="Arimo"/>
              <a:buChar char="4"/>
            </a:pPr>
            <a:r>
              <a:rPr b="1" i="0" lang="en-US" sz="1800" u="none" cap="none" strike="noStrike">
                <a:solidFill>
                  <a:srgbClr val="3366FF"/>
                </a:solidFill>
                <a:latin typeface="Helvetica Neue"/>
                <a:ea typeface="Helvetica Neue"/>
                <a:cs typeface="Helvetica Neue"/>
                <a:sym typeface="Helvetica Neue"/>
              </a:rPr>
              <a:t>Atomic</a:t>
            </a:r>
            <a:r>
              <a:rPr b="0" i="0" lang="en-US" sz="1800" u="none" cap="none" strike="noStrike">
                <a:solidFill>
                  <a:schemeClr val="dk1"/>
                </a:solidFill>
                <a:latin typeface="Helvetica Neue"/>
                <a:ea typeface="Helvetica Neue"/>
                <a:cs typeface="Helvetica Neue"/>
                <a:sym typeface="Helvetica Neue"/>
              </a:rPr>
              <a:t> = non-interruptible</a:t>
            </a:r>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Either test memory word and set value</a:t>
            </a:r>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Or swap contents of two memory 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nvSpPr>
        <p:spPr>
          <a:xfrm>
            <a:off x="1898650" y="2058987"/>
            <a:ext cx="1674812" cy="376237"/>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5" name="Google Shape;165;p14"/>
          <p:cNvSpPr txBox="1"/>
          <p:nvPr/>
        </p:nvSpPr>
        <p:spPr>
          <a:xfrm>
            <a:off x="1906587" y="1419225"/>
            <a:ext cx="1674812" cy="346075"/>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6" name="Google Shape;166;p14"/>
          <p:cNvSpPr txBox="1"/>
          <p:nvPr>
            <p:ph type="title"/>
          </p:nvPr>
        </p:nvSpPr>
        <p:spPr>
          <a:xfrm>
            <a:off x="1193800" y="119062"/>
            <a:ext cx="81549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Solution to Critical-section Problem Using Locks</a:t>
            </a:r>
            <a:endParaRPr/>
          </a:p>
        </p:txBody>
      </p:sp>
      <p:sp>
        <p:nvSpPr>
          <p:cNvPr id="167" name="Google Shape;167;p14"/>
          <p:cNvSpPr txBox="1"/>
          <p:nvPr>
            <p:ph idx="1" type="body"/>
          </p:nvPr>
        </p:nvSpPr>
        <p:spPr>
          <a:xfrm>
            <a:off x="996950" y="1103312"/>
            <a:ext cx="7627937" cy="45624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260"/>
              <a:buFont typeface="Arial"/>
              <a:buNone/>
            </a:pPr>
            <a:r>
              <a:rPr b="1" i="0" lang="en-US" sz="14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do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acquire lock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critical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release lock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remainder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while (TRUE);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1287462" y="161925"/>
            <a:ext cx="739933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test_and_set  Instruction </a:t>
            </a:r>
            <a:endParaRPr/>
          </a:p>
        </p:txBody>
      </p:sp>
      <p:sp>
        <p:nvSpPr>
          <p:cNvPr id="174" name="Google Shape;174;p15"/>
          <p:cNvSpPr txBox="1"/>
          <p:nvPr>
            <p:ph idx="1" type="body"/>
          </p:nvPr>
        </p:nvSpPr>
        <p:spPr>
          <a:xfrm>
            <a:off x="806450" y="827087"/>
            <a:ext cx="7408862" cy="44227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   Definition:</a:t>
            </a:r>
            <a:endParaRPr/>
          </a:p>
          <a:p>
            <a:pPr indent="-341312" lvl="0" marL="341312" marR="0" rtl="0" algn="l">
              <a:lnSpc>
                <a:spcPct val="90000"/>
              </a:lnSpc>
              <a:spcBef>
                <a:spcPts val="630"/>
              </a:spcBef>
              <a:spcAft>
                <a:spcPts val="0"/>
              </a:spcAft>
              <a:buClr>
                <a:srgbClr val="993300"/>
              </a:buClr>
              <a:buSzPts val="1620"/>
              <a:buFont typeface="Arial"/>
              <a:buNone/>
            </a:pPr>
            <a:r>
              <a:rPr b="1" i="0" lang="en-US" sz="18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boolean test_and_set (boolean *target)</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boolean rv = *target;</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*target = TRUE;</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return rv:</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a:t>
            </a:r>
            <a:endParaRPr b="0" i="0" sz="1600" u="none">
              <a:solidFill>
                <a:srgbClr val="0000FF"/>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AutoNum type="arabicPeriod"/>
            </a:pPr>
            <a:r>
              <a:rPr b="0" i="0" lang="en-US" sz="1800" u="none">
                <a:solidFill>
                  <a:schemeClr val="dk1"/>
                </a:solidFill>
                <a:latin typeface="Helvetica Neue"/>
                <a:ea typeface="Helvetica Neue"/>
                <a:cs typeface="Helvetica Neue"/>
                <a:sym typeface="Helvetica Neue"/>
              </a:rPr>
              <a:t>Executed atomically</a:t>
            </a:r>
            <a:endParaRPr/>
          </a:p>
          <a:p>
            <a:pPr indent="-341312" lvl="0" marL="341312" marR="0" rtl="0" algn="l">
              <a:lnSpc>
                <a:spcPct val="90000"/>
              </a:lnSpc>
              <a:spcBef>
                <a:spcPts val="630"/>
              </a:spcBef>
              <a:spcAft>
                <a:spcPts val="0"/>
              </a:spcAft>
              <a:buClr>
                <a:srgbClr val="993300"/>
              </a:buClr>
              <a:buSzPts val="1620"/>
              <a:buFont typeface="Arial"/>
              <a:buAutoNum type="arabicPeriod"/>
            </a:pPr>
            <a:r>
              <a:rPr b="0" i="0" lang="en-US" sz="1800" u="none">
                <a:solidFill>
                  <a:schemeClr val="dk1"/>
                </a:solidFill>
                <a:latin typeface="Helvetica Neue"/>
                <a:ea typeface="Helvetica Neue"/>
                <a:cs typeface="Helvetica Neue"/>
                <a:sym typeface="Helvetica Neue"/>
              </a:rPr>
              <a:t>Returns the original value of passed parameter</a:t>
            </a:r>
            <a:endParaRPr/>
          </a:p>
          <a:p>
            <a:pPr indent="-341312" lvl="0" marL="341312" marR="0" rtl="0" algn="l">
              <a:lnSpc>
                <a:spcPct val="90000"/>
              </a:lnSpc>
              <a:spcBef>
                <a:spcPts val="630"/>
              </a:spcBef>
              <a:spcAft>
                <a:spcPts val="0"/>
              </a:spcAft>
              <a:buClr>
                <a:srgbClr val="993300"/>
              </a:buClr>
              <a:buSzPts val="1620"/>
              <a:buFont typeface="Arial"/>
              <a:buAutoNum type="arabicPeriod"/>
            </a:pPr>
            <a:r>
              <a:rPr b="0" i="0" lang="en-US" sz="1800" u="none">
                <a:solidFill>
                  <a:schemeClr val="dk1"/>
                </a:solidFill>
                <a:latin typeface="Helvetica Neue"/>
                <a:ea typeface="Helvetica Neue"/>
                <a:cs typeface="Helvetica Neue"/>
                <a:sym typeface="Helvetica Neue"/>
              </a:rPr>
              <a:t>Set the new value of passed parameter to “TRUE”.</a:t>
            </a:r>
            <a:endParaRPr/>
          </a:p>
          <a:p>
            <a:pPr indent="-238443" lvl="0" marL="341313"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849312" y="161925"/>
            <a:ext cx="78374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Solution using test_and_set()</a:t>
            </a:r>
            <a:endParaRPr/>
          </a:p>
        </p:txBody>
      </p:sp>
      <p:sp>
        <p:nvSpPr>
          <p:cNvPr id="181" name="Google Shape;181;p16"/>
          <p:cNvSpPr txBox="1"/>
          <p:nvPr>
            <p:ph idx="1" type="body"/>
          </p:nvPr>
        </p:nvSpPr>
        <p:spPr>
          <a:xfrm>
            <a:off x="869950" y="1193800"/>
            <a:ext cx="6865937" cy="33194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Shared Boolean variable lock, initialized to FALSE</a:t>
            </a:r>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Solution:</a:t>
            </a:r>
            <a:endParaRPr b="1" i="0" sz="1400" u="none">
              <a:solidFill>
                <a:schemeClr val="dk1"/>
              </a:solidFill>
              <a:latin typeface="Courier New"/>
              <a:ea typeface="Courier New"/>
              <a:cs typeface="Courier New"/>
              <a:sym typeface="Courier New"/>
            </a:endParaRPr>
          </a:p>
          <a:p>
            <a:pPr indent="-341312" lvl="0" marL="341312" marR="0" rtl="0" algn="l">
              <a:lnSpc>
                <a:spcPct val="100000"/>
              </a:lnSpc>
              <a:spcBef>
                <a:spcPts val="56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do {</a:t>
            </a:r>
            <a:br>
              <a:rPr b="1" i="0" lang="en-US" sz="1600" u="none">
                <a:solidFill>
                  <a:srgbClr val="000000"/>
                </a:solidFill>
                <a:latin typeface="Courier New"/>
                <a:ea typeface="Courier New"/>
                <a:cs typeface="Courier New"/>
                <a:sym typeface="Courier New"/>
              </a:rPr>
            </a:br>
            <a:r>
              <a:rPr b="1" i="0" lang="en-US" sz="1600" u="none">
                <a:solidFill>
                  <a:srgbClr val="000000"/>
                </a:solidFill>
                <a:latin typeface="Courier New"/>
                <a:ea typeface="Courier New"/>
                <a:cs typeface="Courier New"/>
                <a:sym typeface="Courier New"/>
              </a:rPr>
              <a:t>          while (test_and_set(&amp;lock))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 do nothing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critical section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lock = false;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remainder section */ </a:t>
            </a:r>
            <a:endParaRPr/>
          </a:p>
          <a:p>
            <a:pPr indent="-341312" lvl="0" marL="341312" marR="0" rtl="0" algn="l">
              <a:lnSpc>
                <a:spcPct val="100000"/>
              </a:lnSpc>
              <a:spcBef>
                <a:spcPts val="63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while (true);</a:t>
            </a:r>
            <a:r>
              <a:rPr b="1" i="0" lang="en-US" sz="1800" u="none">
                <a:solidFill>
                  <a:srgbClr val="000000"/>
                </a:solidFill>
                <a:latin typeface="Courier New"/>
                <a:ea typeface="Courier New"/>
                <a:cs typeface="Courier New"/>
                <a:sym typeface="Courier New"/>
              </a:rPr>
              <a:t> </a:t>
            </a:r>
            <a:endParaRPr/>
          </a:p>
          <a:p>
            <a:pPr indent="-341312" lvl="0" marL="341312" marR="0" rtl="0" algn="l">
              <a:lnSpc>
                <a:spcPct val="90000"/>
              </a:lnSpc>
              <a:spcBef>
                <a:spcPts val="630"/>
              </a:spcBef>
              <a:spcAft>
                <a:spcPts val="0"/>
              </a:spcAft>
              <a:buClr>
                <a:srgbClr val="993300"/>
              </a:buClr>
              <a:buSzPts val="1620"/>
              <a:buFont typeface="Arial"/>
              <a:buNone/>
            </a:pPr>
            <a:r>
              <a:t/>
            </a:r>
            <a:endParaRPr b="0" i="0" sz="1800" u="none">
              <a:solidFill>
                <a:srgbClr val="0000FF"/>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1063625" y="277812"/>
            <a:ext cx="76231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compare_and_swap Instruction</a:t>
            </a:r>
            <a:endParaRPr/>
          </a:p>
        </p:txBody>
      </p:sp>
      <p:sp>
        <p:nvSpPr>
          <p:cNvPr id="188" name="Google Shape;188;p17"/>
          <p:cNvSpPr txBox="1"/>
          <p:nvPr>
            <p:ph idx="1" type="body"/>
          </p:nvPr>
        </p:nvSpPr>
        <p:spPr>
          <a:xfrm>
            <a:off x="806450" y="850900"/>
            <a:ext cx="7916862" cy="48672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Definition:</a:t>
            </a:r>
            <a:endParaRPr/>
          </a:p>
          <a:p>
            <a:pPr indent="-341312" lvl="0" marL="341312" marR="0" rtl="0" algn="l">
              <a:lnSpc>
                <a:spcPct val="10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int compare _and_swap(int *value, int expected, int new_value) { </a:t>
            </a:r>
            <a:endParaRPr/>
          </a:p>
          <a:p>
            <a:pPr indent="-341312" lvl="0" marL="341312" marR="0" rtl="0" algn="l">
              <a:lnSpc>
                <a:spcPct val="10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int temp = *value; </a:t>
            </a:r>
            <a:endParaRPr/>
          </a:p>
          <a:p>
            <a:pPr indent="-341312" lvl="0" marL="341312" marR="0" rtl="0" algn="l">
              <a:lnSpc>
                <a:spcPct val="100000"/>
              </a:lnSpc>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341312" lvl="0" marL="341312" marR="0" rtl="0" algn="l">
              <a:lnSpc>
                <a:spcPct val="10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if (*value == expected) </a:t>
            </a:r>
            <a:endParaRPr/>
          </a:p>
          <a:p>
            <a:pPr indent="-341312" lvl="0" marL="341312" marR="0" rtl="0" algn="l">
              <a:lnSpc>
                <a:spcPct val="10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*value = new_value; </a:t>
            </a:r>
            <a:endParaRPr/>
          </a:p>
          <a:p>
            <a:pPr indent="-341312" lvl="0" marL="341312" marR="0" rtl="0" algn="l">
              <a:lnSpc>
                <a:spcPct val="10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return temp; </a:t>
            </a:r>
            <a:endParaRPr/>
          </a:p>
          <a:p>
            <a:pPr indent="-341312" lvl="0" marL="341312" marR="0" rtl="0" algn="l">
              <a:lnSpc>
                <a:spcPct val="10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 </a:t>
            </a:r>
            <a:endParaRPr/>
          </a:p>
          <a:p>
            <a:pPr indent="-341312" lvl="0" marL="341312" marR="0" rtl="0" algn="l">
              <a:lnSpc>
                <a:spcPct val="90000"/>
              </a:lnSpc>
              <a:spcBef>
                <a:spcPts val="630"/>
              </a:spcBef>
              <a:spcAft>
                <a:spcPts val="0"/>
              </a:spcAft>
              <a:buClr>
                <a:srgbClr val="993300"/>
              </a:buClr>
              <a:buSzPts val="1620"/>
              <a:buFont typeface="Arial"/>
              <a:buAutoNum type="arabicPeriod"/>
            </a:pPr>
            <a:r>
              <a:rPr b="0" i="0" lang="en-US" sz="1800" u="none">
                <a:solidFill>
                  <a:schemeClr val="dk1"/>
                </a:solidFill>
                <a:latin typeface="Helvetica Neue"/>
                <a:ea typeface="Helvetica Neue"/>
                <a:cs typeface="Helvetica Neue"/>
                <a:sym typeface="Helvetica Neue"/>
              </a:rPr>
              <a:t>Executed atomically</a:t>
            </a:r>
            <a:endParaRPr/>
          </a:p>
          <a:p>
            <a:pPr indent="-341312" lvl="0" marL="341312" marR="0" rtl="0" algn="l">
              <a:lnSpc>
                <a:spcPct val="90000"/>
              </a:lnSpc>
              <a:spcBef>
                <a:spcPts val="630"/>
              </a:spcBef>
              <a:spcAft>
                <a:spcPts val="0"/>
              </a:spcAft>
              <a:buClr>
                <a:srgbClr val="993300"/>
              </a:buClr>
              <a:buSzPts val="1620"/>
              <a:buFont typeface="Arial"/>
              <a:buAutoNum type="arabicPeriod"/>
            </a:pPr>
            <a:r>
              <a:rPr b="0" i="0" lang="en-US" sz="1800" u="none">
                <a:solidFill>
                  <a:schemeClr val="dk1"/>
                </a:solidFill>
                <a:latin typeface="Helvetica Neue"/>
                <a:ea typeface="Helvetica Neue"/>
                <a:cs typeface="Helvetica Neue"/>
                <a:sym typeface="Helvetica Neue"/>
              </a:rPr>
              <a:t>Returns the original value of passed parameter “value”</a:t>
            </a:r>
            <a:endParaRPr/>
          </a:p>
          <a:p>
            <a:pPr indent="-341312" lvl="0" marL="341312" marR="0" rtl="0" algn="l">
              <a:lnSpc>
                <a:spcPct val="90000"/>
              </a:lnSpc>
              <a:spcBef>
                <a:spcPts val="630"/>
              </a:spcBef>
              <a:spcAft>
                <a:spcPts val="0"/>
              </a:spcAft>
              <a:buClr>
                <a:srgbClr val="993300"/>
              </a:buClr>
              <a:buSzPts val="1620"/>
              <a:buFont typeface="Arial"/>
              <a:buAutoNum type="arabicPeriod"/>
            </a:pPr>
            <a:r>
              <a:rPr b="0" i="0" lang="en-US" sz="1800" u="none">
                <a:solidFill>
                  <a:schemeClr val="dk1"/>
                </a:solidFill>
                <a:latin typeface="Helvetica Neue"/>
                <a:ea typeface="Helvetica Neue"/>
                <a:cs typeface="Helvetica Neue"/>
                <a:sym typeface="Helvetica Neue"/>
              </a:rPr>
              <a:t>Set  the variable “value”  the value of the passed parameter “new_value” but only if “value” ==“expected”. That is, the swap takes place only under this condition.</a:t>
            </a:r>
            <a:endParaRPr/>
          </a:p>
          <a:p>
            <a:pPr indent="-238443" lvl="0" marL="341313"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1192212" y="219075"/>
            <a:ext cx="75676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Solution using compare_and_swap</a:t>
            </a:r>
            <a:endParaRPr/>
          </a:p>
        </p:txBody>
      </p:sp>
      <p:sp>
        <p:nvSpPr>
          <p:cNvPr id="195" name="Google Shape;195;p18"/>
          <p:cNvSpPr txBox="1"/>
          <p:nvPr>
            <p:ph idx="1" type="body"/>
          </p:nvPr>
        </p:nvSpPr>
        <p:spPr>
          <a:xfrm>
            <a:off x="827087" y="1211262"/>
            <a:ext cx="7766050" cy="43338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Shared integer  “lock”  initialized to 0; </a:t>
            </a:r>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Solution:</a:t>
            </a:r>
            <a:endParaRPr/>
          </a:p>
          <a:p>
            <a:pPr indent="-341312" lvl="0" marL="341312"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do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while (compare_and_swap(&amp;lock, 0, 1) != 0)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 do nothing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critical section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lock = 0;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remainder section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while (true); </a:t>
            </a:r>
            <a:endParaRPr/>
          </a:p>
          <a:p>
            <a:pPr indent="-341312" lvl="0" marL="341312" marR="0" rtl="0" algn="l">
              <a:lnSpc>
                <a:spcPct val="90000"/>
              </a:lnSpc>
              <a:spcBef>
                <a:spcPts val="560"/>
              </a:spcBef>
              <a:spcAft>
                <a:spcPts val="0"/>
              </a:spcAft>
              <a:buClr>
                <a:srgbClr val="993300"/>
              </a:buClr>
              <a:buSzPts val="1440"/>
              <a:buFont typeface="Arial"/>
              <a:buNone/>
            </a:pPr>
            <a:r>
              <a:rPr b="0" i="0" lang="en-US" sz="16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457200" y="19050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Mutex Locks</a:t>
            </a:r>
            <a:endParaRPr/>
          </a:p>
        </p:txBody>
      </p:sp>
      <p:sp>
        <p:nvSpPr>
          <p:cNvPr id="202" name="Google Shape;202;p19"/>
          <p:cNvSpPr txBox="1"/>
          <p:nvPr>
            <p:ph idx="1" type="body"/>
          </p:nvPr>
        </p:nvSpPr>
        <p:spPr>
          <a:xfrm>
            <a:off x="827087" y="1177925"/>
            <a:ext cx="6869112" cy="52546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Previous solutions are complicated and generally inaccessible to application programmers</a:t>
            </a:r>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OS designers build software tools to solve critical section problem</a:t>
            </a:r>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Simplest is </a:t>
            </a:r>
            <a:r>
              <a:rPr b="0" i="0" lang="en-US" sz="2000" u="none">
                <a:solidFill>
                  <a:schemeClr val="dk1"/>
                </a:solidFill>
                <a:latin typeface="Helvetica Neue"/>
                <a:ea typeface="Helvetica Neue"/>
                <a:cs typeface="Helvetica Neue"/>
                <a:sym typeface="Helvetica Neue"/>
              </a:rPr>
              <a:t>mutex</a:t>
            </a:r>
            <a:r>
              <a:rPr b="0" i="0" lang="en-US" sz="1800" u="none">
                <a:solidFill>
                  <a:schemeClr val="dk1"/>
                </a:solidFill>
                <a:latin typeface="Helvetica Neue"/>
                <a:ea typeface="Helvetica Neue"/>
                <a:cs typeface="Helvetica Neue"/>
                <a:sym typeface="Helvetica Neue"/>
              </a:rPr>
              <a:t> lock</a:t>
            </a:r>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Protect a critical section  by first </a:t>
            </a:r>
            <a:r>
              <a:rPr b="1" i="0" lang="en-US" sz="2000" u="none">
                <a:solidFill>
                  <a:schemeClr val="dk1"/>
                </a:solidFill>
                <a:latin typeface="Courier New"/>
                <a:ea typeface="Courier New"/>
                <a:cs typeface="Courier New"/>
                <a:sym typeface="Courier New"/>
              </a:rPr>
              <a:t>acquire()</a:t>
            </a:r>
            <a:r>
              <a:rPr b="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 lock then </a:t>
            </a:r>
            <a:r>
              <a:rPr b="1" i="0" lang="en-US" sz="2000" u="none">
                <a:solidFill>
                  <a:schemeClr val="dk1"/>
                </a:solidFill>
                <a:latin typeface="Courier New"/>
                <a:ea typeface="Courier New"/>
                <a:cs typeface="Courier New"/>
                <a:sym typeface="Courier New"/>
              </a:rPr>
              <a:t>release()</a:t>
            </a:r>
            <a:r>
              <a:rPr b="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the lock</a:t>
            </a:r>
            <a:endParaRPr b="0" i="0" sz="1800" u="none">
              <a:solidFill>
                <a:schemeClr val="dk1"/>
              </a:solidFill>
              <a:latin typeface="Helvetica Neue"/>
              <a:ea typeface="Helvetica Neue"/>
              <a:cs typeface="Helvetica Neue"/>
              <a:sym typeface="Helvetica Neue"/>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Boolean variable indicating if lock is available or not</a:t>
            </a:r>
            <a:endParaRPr b="0" i="0" sz="1800" u="none" cap="none" strike="noStrike">
              <a:solidFill>
                <a:schemeClr val="dk1"/>
              </a:solidFill>
              <a:latin typeface="Helvetica Neue"/>
              <a:ea typeface="Helvetica Neue"/>
              <a:cs typeface="Helvetica Neue"/>
              <a:sym typeface="Helvetica Neue"/>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Calls to </a:t>
            </a:r>
            <a:r>
              <a:rPr b="1" i="0" lang="en-US" sz="2000" u="none">
                <a:solidFill>
                  <a:schemeClr val="dk1"/>
                </a:solidFill>
                <a:latin typeface="Courier New"/>
                <a:ea typeface="Courier New"/>
                <a:cs typeface="Courier New"/>
                <a:sym typeface="Courier New"/>
              </a:rPr>
              <a:t>acquire()</a:t>
            </a:r>
            <a:r>
              <a:rPr b="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a:t>
            </a:r>
            <a:r>
              <a:rPr b="1" i="0" lang="en-US" sz="2000" u="none">
                <a:solidFill>
                  <a:schemeClr val="dk1"/>
                </a:solidFill>
                <a:latin typeface="Courier New"/>
                <a:ea typeface="Courier New"/>
                <a:cs typeface="Courier New"/>
                <a:sym typeface="Courier New"/>
              </a:rPr>
              <a:t>release()</a:t>
            </a:r>
            <a:r>
              <a:rPr b="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must be atomic</a:t>
            </a:r>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Usually implemented via hardware atomic instructions</a:t>
            </a:r>
            <a:endParaRPr b="0" i="0" sz="1800" u="none" cap="none" strike="noStrike">
              <a:solidFill>
                <a:schemeClr val="dk1"/>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But this solution requires </a:t>
            </a:r>
            <a:r>
              <a:rPr b="1" i="0" lang="en-US" sz="1800" u="none">
                <a:solidFill>
                  <a:srgbClr val="3366FF"/>
                </a:solidFill>
                <a:latin typeface="Helvetica Neue"/>
                <a:ea typeface="Helvetica Neue"/>
                <a:cs typeface="Helvetica Neue"/>
                <a:sym typeface="Helvetica Neue"/>
              </a:rPr>
              <a:t>busy waiting</a:t>
            </a:r>
            <a:endParaRPr/>
          </a:p>
          <a:p>
            <a:pPr indent="-284162" lvl="1" marL="741362"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This lock therefore called a </a:t>
            </a:r>
            <a:r>
              <a:rPr b="1" i="0" lang="en-US" sz="1800" u="none" cap="none" strike="noStrike">
                <a:solidFill>
                  <a:srgbClr val="3366FF"/>
                </a:solidFill>
                <a:latin typeface="Helvetica Neue"/>
                <a:ea typeface="Helvetica Neue"/>
                <a:cs typeface="Helvetica Neue"/>
                <a:sym typeface="Helvetica Neue"/>
              </a:rPr>
              <a:t>spinlock</a:t>
            </a:r>
            <a:endParaRPr/>
          </a:p>
          <a:p>
            <a:pPr indent="-238443" lvl="0" marL="341313" marR="0" rtl="0" algn="l">
              <a:spcBef>
                <a:spcPts val="630"/>
              </a:spcBef>
              <a:spcAft>
                <a:spcPts val="0"/>
              </a:spcAft>
              <a:buClr>
                <a:srgbClr val="993300"/>
              </a:buClr>
              <a:buSzPts val="1620"/>
              <a:buFont typeface="Arial"/>
              <a:buNone/>
            </a:pPr>
            <a:r>
              <a:t/>
            </a:r>
            <a:endParaRPr b="1" i="0" sz="1800" u="none" cap="none" strike="noStrike">
              <a:solidFill>
                <a:srgbClr val="3366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784225" y="187325"/>
            <a:ext cx="79025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Background</a:t>
            </a:r>
            <a:endParaRPr/>
          </a:p>
        </p:txBody>
      </p:sp>
      <p:sp>
        <p:nvSpPr>
          <p:cNvPr id="79" name="Google Shape;79;p2"/>
          <p:cNvSpPr txBox="1"/>
          <p:nvPr>
            <p:ph idx="1" type="body"/>
          </p:nvPr>
        </p:nvSpPr>
        <p:spPr>
          <a:xfrm>
            <a:off x="857250" y="1125537"/>
            <a:ext cx="6892925" cy="4860925"/>
          </a:xfrm>
          <a:prstGeom prst="rect">
            <a:avLst/>
          </a:prstGeom>
          <a:noFill/>
          <a:ln>
            <a:noFill/>
          </a:ln>
        </p:spPr>
        <p:txBody>
          <a:bodyPr anchorCtr="0" anchor="t" bIns="45700" lIns="91425" spcFirstLastPara="1" rIns="91425" wrap="square" tIns="45700">
            <a:noAutofit/>
          </a:bodyPr>
          <a:lstStyle/>
          <a:p>
            <a:pPr indent="-341312" lvl="0" marL="341312"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Processes can execute concurrently</a:t>
            </a:r>
            <a:endParaRPr/>
          </a:p>
          <a:p>
            <a:pPr indent="-284162" lvl="1" marL="741362"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May be interrupted at any time, partially completing execution</a:t>
            </a:r>
            <a:endParaRPr/>
          </a:p>
          <a:p>
            <a:pPr indent="-341312" lvl="0" marL="341312"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Concurrent access to shared data may result in data inconsistency</a:t>
            </a:r>
            <a:endParaRPr/>
          </a:p>
          <a:p>
            <a:pPr indent="-341312" lvl="0" marL="341312"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Maintaining data consistency requires mechanisms to ensure the orderly execution of cooperating processes</a:t>
            </a:r>
            <a:endParaRPr/>
          </a:p>
          <a:p>
            <a:pPr indent="-341312" lvl="0" marL="341312"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Illustration of the problem:</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Suppose that we wanted to provide a solution to the consumer-producer problem that fills </a:t>
            </a:r>
            <a:r>
              <a:rPr b="1" i="1" lang="en-US" sz="1800" u="none">
                <a:solidFill>
                  <a:srgbClr val="000000"/>
                </a:solidFill>
                <a:latin typeface="Helvetica Neue"/>
                <a:ea typeface="Helvetica Neue"/>
                <a:cs typeface="Helvetica Neue"/>
                <a:sym typeface="Helvetica Neue"/>
              </a:rPr>
              <a:t>all</a:t>
            </a:r>
            <a:r>
              <a:rPr b="0" i="0" lang="en-US" sz="1800" u="none">
                <a:solidFill>
                  <a:srgbClr val="000000"/>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the buffers. We can do so by having an integer </a:t>
            </a:r>
            <a:r>
              <a:rPr b="1" i="0" lang="en-US" sz="1800" u="none">
                <a:solidFill>
                  <a:schemeClr val="dk1"/>
                </a:solidFill>
                <a:latin typeface="Courier"/>
                <a:ea typeface="Courier"/>
                <a:cs typeface="Courier"/>
                <a:sym typeface="Courier"/>
              </a:rPr>
              <a:t>counter</a:t>
            </a:r>
            <a:r>
              <a:rPr b="1" i="0" lang="en-US" sz="1800" u="none">
                <a:solidFill>
                  <a:srgbClr val="0000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that keeps track of the number of full buffers.  Initially, </a:t>
            </a:r>
            <a:r>
              <a:rPr b="1" i="0" lang="en-US" sz="1800" u="none">
                <a:solidFill>
                  <a:schemeClr val="dk1"/>
                </a:solidFill>
                <a:latin typeface="Courier"/>
                <a:ea typeface="Courier"/>
                <a:cs typeface="Courier"/>
                <a:sym typeface="Courier"/>
              </a:rPr>
              <a:t>counter</a:t>
            </a:r>
            <a:r>
              <a:rPr b="0" i="0" lang="en-US" sz="1800" u="none">
                <a:solidFill>
                  <a:schemeClr val="dk1"/>
                </a:solidFill>
                <a:latin typeface="Courier"/>
                <a:ea typeface="Courier"/>
                <a:cs typeface="Courier"/>
                <a:sym typeface="Courier"/>
              </a:rPr>
              <a:t> </a:t>
            </a:r>
            <a:r>
              <a:rPr b="0" i="0" lang="en-US" sz="1800" u="none">
                <a:solidFill>
                  <a:schemeClr val="dk1"/>
                </a:solidFill>
                <a:latin typeface="Helvetica Neue"/>
                <a:ea typeface="Helvetica Neue"/>
                <a:cs typeface="Helvetica Neue"/>
                <a:sym typeface="Helvetica Neue"/>
              </a:rPr>
              <a:t>is set to 0. It is incremented by the producer after it produces a new buffer and is decremented by the consumer after it consumes a buffer.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nvSpPr>
        <p:spPr>
          <a:xfrm>
            <a:off x="1414462" y="4684712"/>
            <a:ext cx="1587500" cy="377825"/>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8" name="Google Shape;208;p20"/>
          <p:cNvSpPr txBox="1"/>
          <p:nvPr/>
        </p:nvSpPr>
        <p:spPr>
          <a:xfrm>
            <a:off x="1401762" y="4030662"/>
            <a:ext cx="1589087" cy="379412"/>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9" name="Google Shape;209;p20"/>
          <p:cNvSpPr txBox="1"/>
          <p:nvPr>
            <p:ph type="title"/>
          </p:nvPr>
        </p:nvSpPr>
        <p:spPr>
          <a:xfrm>
            <a:off x="457200" y="16192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acquire() and release()</a:t>
            </a:r>
            <a:endParaRPr/>
          </a:p>
        </p:txBody>
      </p:sp>
      <p:sp>
        <p:nvSpPr>
          <p:cNvPr id="210" name="Google Shape;210;p20"/>
          <p:cNvSpPr txBox="1"/>
          <p:nvPr>
            <p:ph idx="1" type="body"/>
          </p:nvPr>
        </p:nvSpPr>
        <p:spPr>
          <a:xfrm>
            <a:off x="882650" y="1169987"/>
            <a:ext cx="7234237" cy="4530725"/>
          </a:xfrm>
          <a:prstGeom prst="rect">
            <a:avLst/>
          </a:prstGeom>
          <a:noFill/>
          <a:ln>
            <a:noFill/>
          </a:ln>
        </p:spPr>
        <p:txBody>
          <a:bodyPr anchorCtr="0" anchor="t" bIns="45700" lIns="91425" spcFirstLastPara="1" rIns="91425" wrap="square" tIns="45700">
            <a:noAutofit/>
          </a:bodyPr>
          <a:lstStyle/>
          <a:p>
            <a:pPr indent="-80010" lvl="0" marL="0" marR="0" rtl="0" algn="l">
              <a:lnSpc>
                <a:spcPct val="100000"/>
              </a:lnSpc>
              <a:spcBef>
                <a:spcPts val="0"/>
              </a:spcBef>
              <a:spcAft>
                <a:spcPts val="0"/>
              </a:spcAft>
              <a:buClr>
                <a:srgbClr val="993300"/>
              </a:buClr>
              <a:buSzPts val="1260"/>
              <a:buFont typeface="Arial"/>
              <a:buChar char="●"/>
            </a:pPr>
            <a:r>
              <a:rPr b="1" i="0" lang="en-US" sz="14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acquire()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while (!available)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 busy wait */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available = false;;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91440" lvl="0" marL="0" marR="0" rtl="0" algn="l">
              <a:lnSpc>
                <a:spcPct val="100000"/>
              </a:lnSpc>
              <a:spcBef>
                <a:spcPts val="560"/>
              </a:spcBef>
              <a:spcAft>
                <a:spcPts val="0"/>
              </a:spcAft>
              <a:buClr>
                <a:srgbClr val="993300"/>
              </a:buClr>
              <a:buSzPts val="1440"/>
              <a:buFont typeface="Arial"/>
              <a:buChar char="●"/>
            </a:pPr>
            <a:r>
              <a:rPr b="1" i="0" lang="en-US" sz="1600" u="none">
                <a:solidFill>
                  <a:schemeClr val="dk1"/>
                </a:solidFill>
                <a:latin typeface="Courier New"/>
                <a:ea typeface="Courier New"/>
                <a:cs typeface="Courier New"/>
                <a:sym typeface="Courier New"/>
              </a:rPr>
              <a:t>   release() {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available = true;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91440" lvl="0" marL="0" marR="0" rtl="0" algn="l">
              <a:lnSpc>
                <a:spcPct val="100000"/>
              </a:lnSpc>
              <a:spcBef>
                <a:spcPts val="560"/>
              </a:spcBef>
              <a:spcAft>
                <a:spcPts val="0"/>
              </a:spcAft>
              <a:buClr>
                <a:srgbClr val="993300"/>
              </a:buClr>
              <a:buSzPts val="1440"/>
              <a:buFont typeface="Arial"/>
              <a:buChar char="●"/>
            </a:pPr>
            <a:r>
              <a:rPr b="1" i="0" lang="en-US" sz="1600" u="none">
                <a:solidFill>
                  <a:schemeClr val="dk1"/>
                </a:solidFill>
                <a:latin typeface="Courier New"/>
                <a:ea typeface="Courier New"/>
                <a:cs typeface="Courier New"/>
                <a:sym typeface="Courier New"/>
              </a:rPr>
              <a:t>   do { </a:t>
            </a:r>
            <a:endParaRPr/>
          </a:p>
          <a:p>
            <a:pPr indent="0" lvl="0" marL="0" marR="0" rtl="0" algn="l">
              <a:lnSpc>
                <a:spcPct val="100000"/>
              </a:lnSpc>
              <a:spcBef>
                <a:spcPts val="560"/>
              </a:spcBef>
              <a:spcAft>
                <a:spcPts val="0"/>
              </a:spcAft>
              <a:buClr>
                <a:srgbClr val="993300"/>
              </a:buClr>
              <a:buSzPts val="1440"/>
              <a:buFont typeface="Arial"/>
              <a:buNone/>
            </a:pPr>
            <a:r>
              <a:rPr b="1" i="1" lang="en-US" sz="1600" u="none">
                <a:solidFill>
                  <a:schemeClr val="dk1"/>
                </a:solidFill>
                <a:latin typeface="Courier New"/>
                <a:ea typeface="Courier New"/>
                <a:cs typeface="Courier New"/>
                <a:sym typeface="Courier New"/>
              </a:rPr>
              <a:t>    acquire lock</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critical section</a:t>
            </a:r>
            <a:endParaRPr/>
          </a:p>
          <a:p>
            <a:pPr indent="0" lvl="0" marL="0" marR="0" rtl="0" algn="l">
              <a:lnSpc>
                <a:spcPct val="100000"/>
              </a:lnSpc>
              <a:spcBef>
                <a:spcPts val="560"/>
              </a:spcBef>
              <a:spcAft>
                <a:spcPts val="0"/>
              </a:spcAft>
              <a:buClr>
                <a:srgbClr val="993300"/>
              </a:buClr>
              <a:buSzPts val="1440"/>
              <a:buFont typeface="Arial"/>
              <a:buNone/>
            </a:pPr>
            <a:r>
              <a:rPr b="1" i="1" lang="en-US" sz="1600" u="none">
                <a:solidFill>
                  <a:schemeClr val="dk1"/>
                </a:solidFill>
                <a:latin typeface="Courier New"/>
                <a:ea typeface="Courier New"/>
                <a:cs typeface="Courier New"/>
                <a:sym typeface="Courier New"/>
              </a:rPr>
              <a:t>    release lock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remainder section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while (true); </a:t>
            </a:r>
            <a:endParaRPr/>
          </a:p>
          <a:p>
            <a:pPr indent="0" lvl="0" marL="0" marR="0" rtl="0" algn="l">
              <a:lnSpc>
                <a:spcPct val="100000"/>
              </a:lnSpc>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261303" lvl="0" marL="341313" marR="0" rtl="0" algn="l">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457200" y="1476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Semaphore</a:t>
            </a:r>
            <a:endParaRPr/>
          </a:p>
        </p:txBody>
      </p:sp>
      <p:sp>
        <p:nvSpPr>
          <p:cNvPr id="217" name="Google Shape;217;p21"/>
          <p:cNvSpPr txBox="1"/>
          <p:nvPr>
            <p:ph idx="1" type="body"/>
          </p:nvPr>
        </p:nvSpPr>
        <p:spPr>
          <a:xfrm>
            <a:off x="827087" y="1163637"/>
            <a:ext cx="7921625" cy="52546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Synchronization tool that provides more sophisticated ways (than Mutex locks)  for process to synchronize their activities.</a:t>
            </a:r>
            <a:endParaRPr b="0" i="1" sz="1600" u="none">
              <a:solidFill>
                <a:schemeClr val="dk2"/>
              </a:solidFill>
              <a:latin typeface="Helvetica Neue"/>
              <a:ea typeface="Helvetica Neue"/>
              <a:cs typeface="Helvetica Neue"/>
              <a:sym typeface="Helvetica Neue"/>
            </a:endParaRPr>
          </a:p>
          <a:p>
            <a:pPr indent="-341312" lvl="0" marL="341312" marR="0" rtl="0" algn="l">
              <a:lnSpc>
                <a:spcPct val="9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Semaphore </a:t>
            </a:r>
            <a:r>
              <a:rPr b="1" i="1" lang="en-US" sz="1600" u="none">
                <a:solidFill>
                  <a:schemeClr val="dk1"/>
                </a:solidFill>
                <a:latin typeface="Helvetica Neue"/>
                <a:ea typeface="Helvetica Neue"/>
                <a:cs typeface="Helvetica Neue"/>
                <a:sym typeface="Helvetica Neue"/>
              </a:rPr>
              <a:t>S</a:t>
            </a:r>
            <a:r>
              <a:rPr b="0" i="0" lang="en-US" sz="1600" u="none">
                <a:solidFill>
                  <a:schemeClr val="dk1"/>
                </a:solidFill>
                <a:latin typeface="Helvetica Neue"/>
                <a:ea typeface="Helvetica Neue"/>
                <a:cs typeface="Helvetica Neue"/>
                <a:sym typeface="Helvetica Neue"/>
              </a:rPr>
              <a:t> – integer variable</a:t>
            </a:r>
            <a:endParaRPr/>
          </a:p>
          <a:p>
            <a:pPr indent="-341312" lvl="0" marL="341312" marR="0" rtl="0" algn="l">
              <a:lnSpc>
                <a:spcPct val="9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Can only be accessed via two indivisible (atomic) operations</a:t>
            </a:r>
            <a:endParaRPr/>
          </a:p>
          <a:p>
            <a:pPr indent="-284162" lvl="1" marL="741362"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000000"/>
                </a:solidFill>
                <a:latin typeface="Courier New"/>
                <a:ea typeface="Courier New"/>
                <a:cs typeface="Courier New"/>
                <a:sym typeface="Courier New"/>
              </a:rPr>
              <a:t>wait()</a:t>
            </a:r>
            <a:r>
              <a:rPr b="0" i="0" lang="en-US" sz="1800" u="none" cap="none" strike="noStrike">
                <a:solidFill>
                  <a:srgbClr val="000000"/>
                </a:solidFill>
                <a:latin typeface="Helvetica Neue"/>
                <a:ea typeface="Helvetica Neue"/>
                <a:cs typeface="Helvetica Neue"/>
                <a:sym typeface="Helvetica Neue"/>
              </a:rPr>
              <a:t> </a:t>
            </a:r>
            <a:r>
              <a:rPr b="0" i="0" lang="en-US" sz="1600" u="none" cap="none" strike="noStrike">
                <a:solidFill>
                  <a:srgbClr val="000000"/>
                </a:solidFill>
                <a:latin typeface="Helvetica Neue"/>
                <a:ea typeface="Helvetica Neue"/>
                <a:cs typeface="Helvetica Neue"/>
                <a:sym typeface="Helvetica Neue"/>
              </a:rPr>
              <a:t>and </a:t>
            </a:r>
            <a:r>
              <a:rPr b="1" i="0" lang="en-US" sz="1800" u="none" cap="none" strike="noStrike">
                <a:solidFill>
                  <a:srgbClr val="000000"/>
                </a:solidFill>
                <a:latin typeface="Courier New"/>
                <a:ea typeface="Courier New"/>
                <a:cs typeface="Courier New"/>
                <a:sym typeface="Courier New"/>
              </a:rPr>
              <a:t>signal()</a:t>
            </a:r>
            <a:endParaRPr/>
          </a:p>
          <a:p>
            <a:pPr indent="-227012" lvl="2" marL="1084262" marR="0" rtl="0" algn="l">
              <a:lnSpc>
                <a:spcPct val="90000"/>
              </a:lnSpc>
              <a:spcBef>
                <a:spcPts val="630"/>
              </a:spcBef>
              <a:spcAft>
                <a:spcPts val="0"/>
              </a:spcAft>
              <a:buClr>
                <a:srgbClr val="009900"/>
              </a:buClr>
              <a:buSzPts val="1200"/>
              <a:buFont typeface="Arimo"/>
              <a:buChar char="4"/>
            </a:pPr>
            <a:r>
              <a:rPr b="0" i="0" lang="en-US" sz="1600" u="none" cap="none" strike="noStrike">
                <a:solidFill>
                  <a:schemeClr val="dk1"/>
                </a:solidFill>
                <a:latin typeface="Helvetica Neue"/>
                <a:ea typeface="Helvetica Neue"/>
                <a:cs typeface="Helvetica Neue"/>
                <a:sym typeface="Helvetica Neue"/>
              </a:rPr>
              <a:t>Originally called </a:t>
            </a:r>
            <a:r>
              <a:rPr b="1" i="0" lang="en-US" sz="1800" u="none" cap="none" strike="noStrike">
                <a:solidFill>
                  <a:srgbClr val="000000"/>
                </a:solidFill>
                <a:latin typeface="Courier New"/>
                <a:ea typeface="Courier New"/>
                <a:cs typeface="Courier New"/>
                <a:sym typeface="Courier New"/>
              </a:rPr>
              <a:t>P()</a:t>
            </a:r>
            <a:r>
              <a:rPr b="0" i="0" lang="en-US" sz="1800" u="none" cap="none" strike="noStrike">
                <a:solidFill>
                  <a:schemeClr val="dk1"/>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and </a:t>
            </a:r>
            <a:r>
              <a:rPr b="1" i="0" lang="en-US" sz="1800" u="none" cap="none" strike="noStrike">
                <a:solidFill>
                  <a:srgbClr val="000000"/>
                </a:solidFill>
                <a:latin typeface="Courier New"/>
                <a:ea typeface="Courier New"/>
                <a:cs typeface="Courier New"/>
                <a:sym typeface="Courier New"/>
              </a:rPr>
              <a:t>V()</a:t>
            </a:r>
            <a:endParaRPr/>
          </a:p>
          <a:p>
            <a:pPr indent="-341312" lvl="0" marL="341312" marR="0" rtl="0" algn="l">
              <a:lnSpc>
                <a:spcPct val="90000"/>
              </a:lnSpc>
              <a:spcBef>
                <a:spcPts val="63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Definition of  the </a:t>
            </a:r>
            <a:r>
              <a:rPr b="1" i="0" lang="en-US" sz="1800" u="none">
                <a:solidFill>
                  <a:srgbClr val="000000"/>
                </a:solidFill>
                <a:latin typeface="Courier New"/>
                <a:ea typeface="Courier New"/>
                <a:cs typeface="Courier New"/>
                <a:sym typeface="Courier New"/>
              </a:rPr>
              <a:t>wait() operation</a:t>
            </a:r>
            <a:endParaRPr/>
          </a:p>
          <a:p>
            <a:pPr indent="-284162" lvl="1" marL="741362" marR="0" rtl="0" algn="l">
              <a:lnSpc>
                <a:spcPct val="9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wait(S)</a:t>
            </a:r>
            <a:r>
              <a:rPr b="1" i="0" lang="en-US" sz="1600" u="none" cap="none" strike="noStrike">
                <a:solidFill>
                  <a:schemeClr val="dk1"/>
                </a:solidFill>
                <a:latin typeface="Courier New"/>
                <a:ea typeface="Courier New"/>
                <a:cs typeface="Courier New"/>
                <a:sym typeface="Courier New"/>
              </a:rPr>
              <a:t> { </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while (S &lt;= 0)</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 // busy wait</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S--;</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a:t>
            </a:r>
            <a:endParaRPr/>
          </a:p>
          <a:p>
            <a:pPr indent="-341312" lvl="0" marL="341312" marR="0" rtl="0" algn="l">
              <a:lnSpc>
                <a:spcPct val="90000"/>
              </a:lnSpc>
              <a:spcBef>
                <a:spcPts val="63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Definition of  the </a:t>
            </a:r>
            <a:r>
              <a:rPr b="1" i="0" lang="en-US" sz="1800" u="none">
                <a:solidFill>
                  <a:srgbClr val="000000"/>
                </a:solidFill>
                <a:latin typeface="Courier New"/>
                <a:ea typeface="Courier New"/>
                <a:cs typeface="Courier New"/>
                <a:sym typeface="Courier New"/>
              </a:rPr>
              <a:t>signal() operation</a:t>
            </a:r>
            <a:endParaRPr b="1" i="0" sz="1600" u="none">
              <a:solidFill>
                <a:schemeClr val="dk1"/>
              </a:solidFill>
              <a:latin typeface="Courier New"/>
              <a:ea typeface="Courier New"/>
              <a:cs typeface="Courier New"/>
              <a:sym typeface="Courier New"/>
            </a:endParaRPr>
          </a:p>
          <a:p>
            <a:pPr indent="-284162" lvl="1" marL="741362" marR="0" rtl="0" algn="l">
              <a:lnSpc>
                <a:spcPct val="9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signal(S)</a:t>
            </a:r>
            <a:r>
              <a:rPr b="1" i="0" lang="en-US" sz="1600" u="none" cap="none" strike="noStrike">
                <a:solidFill>
                  <a:schemeClr val="dk1"/>
                </a:solidFill>
                <a:latin typeface="Courier New"/>
                <a:ea typeface="Courier New"/>
                <a:cs typeface="Courier New"/>
                <a:sym typeface="Courier New"/>
              </a:rPr>
              <a:t> { </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S++;</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561975" y="288925"/>
            <a:ext cx="85344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Semaphore Usage</a:t>
            </a:r>
            <a:endParaRPr/>
          </a:p>
        </p:txBody>
      </p:sp>
      <p:sp>
        <p:nvSpPr>
          <p:cNvPr id="224" name="Google Shape;224;p22"/>
          <p:cNvSpPr txBox="1"/>
          <p:nvPr>
            <p:ph idx="1" type="body"/>
          </p:nvPr>
        </p:nvSpPr>
        <p:spPr>
          <a:xfrm>
            <a:off x="844550" y="1093787"/>
            <a:ext cx="71945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440"/>
              <a:buFont typeface="Arial"/>
              <a:buChar char="●"/>
            </a:pPr>
            <a:r>
              <a:rPr b="1" i="0" lang="en-US" sz="1600" u="none">
                <a:solidFill>
                  <a:srgbClr val="3366FF"/>
                </a:solidFill>
                <a:latin typeface="Helvetica Neue"/>
                <a:ea typeface="Helvetica Neue"/>
                <a:cs typeface="Helvetica Neue"/>
                <a:sym typeface="Helvetica Neue"/>
              </a:rPr>
              <a:t>Counting semaphore </a:t>
            </a:r>
            <a:r>
              <a:rPr b="0" i="0" lang="en-US" sz="1600" u="none">
                <a:solidFill>
                  <a:schemeClr val="dk1"/>
                </a:solidFill>
                <a:latin typeface="Helvetica Neue"/>
                <a:ea typeface="Helvetica Neue"/>
                <a:cs typeface="Helvetica Neue"/>
                <a:sym typeface="Helvetica Neue"/>
              </a:rPr>
              <a:t>– integer value can range over an unrestricted domain</a:t>
            </a:r>
            <a:endParaRPr/>
          </a:p>
          <a:p>
            <a:pPr indent="-341312" lvl="0" marL="341312" marR="0" rtl="0" algn="l">
              <a:lnSpc>
                <a:spcPct val="100000"/>
              </a:lnSpc>
              <a:spcBef>
                <a:spcPts val="560"/>
              </a:spcBef>
              <a:spcAft>
                <a:spcPts val="0"/>
              </a:spcAft>
              <a:buClr>
                <a:srgbClr val="993300"/>
              </a:buClr>
              <a:buSzPts val="1440"/>
              <a:buFont typeface="Arial"/>
              <a:buChar char="●"/>
            </a:pPr>
            <a:r>
              <a:rPr b="1" i="0" lang="en-US" sz="1600" u="none">
                <a:solidFill>
                  <a:srgbClr val="3366FF"/>
                </a:solidFill>
                <a:latin typeface="Helvetica Neue"/>
                <a:ea typeface="Helvetica Neue"/>
                <a:cs typeface="Helvetica Neue"/>
                <a:sym typeface="Helvetica Neue"/>
              </a:rPr>
              <a:t>Binary semaphore </a:t>
            </a:r>
            <a:r>
              <a:rPr b="0" i="0" lang="en-US" sz="1600" u="none">
                <a:solidFill>
                  <a:schemeClr val="dk1"/>
                </a:solidFill>
                <a:latin typeface="Helvetica Neue"/>
                <a:ea typeface="Helvetica Neue"/>
                <a:cs typeface="Helvetica Neue"/>
                <a:sym typeface="Helvetica Neue"/>
              </a:rPr>
              <a:t>– integer value can range only between 0 and 1</a:t>
            </a:r>
            <a:endParaRPr/>
          </a:p>
          <a:p>
            <a:pPr indent="-284162" lvl="1" marL="741362"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Same as a </a:t>
            </a:r>
            <a:r>
              <a:rPr b="1" i="0" lang="en-US" sz="1600" u="none" cap="none" strike="noStrike">
                <a:solidFill>
                  <a:srgbClr val="3366FF"/>
                </a:solidFill>
                <a:latin typeface="Helvetica Neue"/>
                <a:ea typeface="Helvetica Neue"/>
                <a:cs typeface="Helvetica Neue"/>
                <a:sym typeface="Helvetica Neue"/>
              </a:rPr>
              <a:t>mutex lock</a:t>
            </a:r>
            <a:endParaRPr b="1" i="0" sz="1600" u="none" cap="none" strike="noStrike">
              <a:solidFill>
                <a:srgbClr val="3366FF"/>
              </a:solidFill>
              <a:latin typeface="Helvetica Neue"/>
              <a:ea typeface="Helvetica Neue"/>
              <a:cs typeface="Helvetica Neue"/>
              <a:sym typeface="Helvetica Neue"/>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Can solve various synchronization problems</a:t>
            </a:r>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Consider </a:t>
            </a:r>
            <a:r>
              <a:rPr b="1" i="1" lang="en-US" sz="1600" u="none">
                <a:solidFill>
                  <a:schemeClr val="dk1"/>
                </a:solidFill>
                <a:latin typeface="Helvetica Neue"/>
                <a:ea typeface="Helvetica Neue"/>
                <a:cs typeface="Helvetica Neue"/>
                <a:sym typeface="Helvetica Neue"/>
              </a:rPr>
              <a:t>P</a:t>
            </a:r>
            <a:r>
              <a:rPr b="1" baseline="-25000" i="1" lang="en-US" sz="1600" u="none">
                <a:solidFill>
                  <a:schemeClr val="dk1"/>
                </a:solidFill>
                <a:latin typeface="Helvetica Neue"/>
                <a:ea typeface="Helvetica Neue"/>
                <a:cs typeface="Helvetica Neue"/>
                <a:sym typeface="Helvetica Neue"/>
              </a:rPr>
              <a:t>1</a:t>
            </a:r>
            <a:r>
              <a:rPr b="1"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 and </a:t>
            </a:r>
            <a:r>
              <a:rPr b="1" i="1" lang="en-US" sz="1600" u="none">
                <a:solidFill>
                  <a:schemeClr val="dk1"/>
                </a:solidFill>
                <a:latin typeface="Helvetica Neue"/>
                <a:ea typeface="Helvetica Neue"/>
                <a:cs typeface="Helvetica Neue"/>
                <a:sym typeface="Helvetica Neue"/>
              </a:rPr>
              <a:t>P</a:t>
            </a:r>
            <a:r>
              <a:rPr b="1" baseline="-25000" i="1" lang="en-US" sz="1600" u="none">
                <a:solidFill>
                  <a:schemeClr val="dk1"/>
                </a:solidFill>
                <a:latin typeface="Helvetica Neue"/>
                <a:ea typeface="Helvetica Neue"/>
                <a:cs typeface="Helvetica Neue"/>
                <a:sym typeface="Helvetica Neue"/>
              </a:rPr>
              <a:t>2</a:t>
            </a:r>
            <a:r>
              <a:rPr b="0" i="0" lang="en-US" sz="1600" u="none">
                <a:solidFill>
                  <a:schemeClr val="dk1"/>
                </a:solidFill>
                <a:latin typeface="Helvetica Neue"/>
                <a:ea typeface="Helvetica Neue"/>
                <a:cs typeface="Helvetica Neue"/>
                <a:sym typeface="Helvetica Neue"/>
              </a:rPr>
              <a:t> that require</a:t>
            </a:r>
            <a:r>
              <a:rPr b="1" i="1" lang="en-US" sz="1600" u="none">
                <a:solidFill>
                  <a:schemeClr val="dk1"/>
                </a:solidFill>
                <a:latin typeface="Helvetica Neue"/>
                <a:ea typeface="Helvetica Neue"/>
                <a:cs typeface="Helvetica Neue"/>
                <a:sym typeface="Helvetica Neue"/>
              </a:rPr>
              <a:t> S</a:t>
            </a:r>
            <a:r>
              <a:rPr b="1" baseline="-25000" i="1" lang="en-US" sz="1600" u="none">
                <a:solidFill>
                  <a:schemeClr val="dk1"/>
                </a:solidFill>
                <a:latin typeface="Helvetica Neue"/>
                <a:ea typeface="Helvetica Neue"/>
                <a:cs typeface="Helvetica Neue"/>
                <a:sym typeface="Helvetica Neue"/>
              </a:rPr>
              <a:t>1</a:t>
            </a:r>
            <a:r>
              <a:rPr b="1"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to happen before </a:t>
            </a:r>
            <a:r>
              <a:rPr b="1" i="1" lang="en-US" sz="1600" u="none">
                <a:solidFill>
                  <a:schemeClr val="dk1"/>
                </a:solidFill>
                <a:latin typeface="Helvetica Neue"/>
                <a:ea typeface="Helvetica Neue"/>
                <a:cs typeface="Helvetica Neue"/>
                <a:sym typeface="Helvetica Neue"/>
              </a:rPr>
              <a:t>S</a:t>
            </a:r>
            <a:r>
              <a:rPr b="1" baseline="-25000" i="1" lang="en-US" sz="1600" u="none">
                <a:solidFill>
                  <a:schemeClr val="dk1"/>
                </a:solidFill>
                <a:latin typeface="Helvetica Neue"/>
                <a:ea typeface="Helvetica Neue"/>
                <a:cs typeface="Helvetica Neue"/>
                <a:sym typeface="Helvetica Neue"/>
              </a:rPr>
              <a:t>2</a:t>
            </a:r>
            <a:endParaRPr/>
          </a:p>
          <a:p>
            <a:pPr indent="-341312" lvl="0" marL="341312" marR="0" rtl="0" algn="l">
              <a:lnSpc>
                <a:spcPct val="100000"/>
              </a:lnSpc>
              <a:spcBef>
                <a:spcPts val="560"/>
              </a:spcBef>
              <a:spcAft>
                <a:spcPts val="0"/>
              </a:spcAft>
              <a:buClr>
                <a:srgbClr val="993300"/>
              </a:buClr>
              <a:buSzPts val="1440"/>
              <a:buFont typeface="Arial"/>
              <a:buNone/>
            </a:pPr>
            <a:r>
              <a:rPr b="0" i="0" lang="en-US" sz="1600" u="none">
                <a:solidFill>
                  <a:schemeClr val="dk1"/>
                </a:solidFill>
                <a:latin typeface="Helvetica Neue"/>
                <a:ea typeface="Helvetica Neue"/>
                <a:cs typeface="Helvetica Neue"/>
                <a:sym typeface="Helvetica Neue"/>
              </a:rPr>
              <a:t>       Create a semaphore “</a:t>
            </a:r>
            <a:r>
              <a:rPr b="1" i="0" lang="en-US" sz="1600" u="none">
                <a:solidFill>
                  <a:srgbClr val="000000"/>
                </a:solidFill>
                <a:latin typeface="Courier New"/>
                <a:ea typeface="Courier New"/>
                <a:cs typeface="Courier New"/>
                <a:sym typeface="Courier New"/>
              </a:rPr>
              <a:t>synch</a:t>
            </a:r>
            <a:r>
              <a:rPr b="0" i="0" lang="en-US" sz="1600" u="none">
                <a:solidFill>
                  <a:schemeClr val="dk1"/>
                </a:solidFill>
                <a:latin typeface="Helvetica Neue"/>
                <a:ea typeface="Helvetica Neue"/>
                <a:cs typeface="Helvetica Neue"/>
                <a:sym typeface="Helvetica Neue"/>
              </a:rPr>
              <a:t>” initialized to 0 </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P1:</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S</a:t>
            </a:r>
            <a:r>
              <a:rPr b="1" baseline="-25000" i="0" lang="en-US" sz="1600" u="none" cap="none" strike="noStrike">
                <a:solidFill>
                  <a:srgbClr val="000000"/>
                </a:solidFill>
                <a:latin typeface="Courier New"/>
                <a:ea typeface="Courier New"/>
                <a:cs typeface="Courier New"/>
                <a:sym typeface="Courier New"/>
              </a:rPr>
              <a:t>1</a:t>
            </a:r>
            <a:r>
              <a:rPr b="1" i="0" lang="en-US" sz="1600" u="none" cap="none" strike="noStrike">
                <a:solidFill>
                  <a:srgbClr val="000000"/>
                </a:solidFill>
                <a:latin typeface="Courier New"/>
                <a:ea typeface="Courier New"/>
                <a:cs typeface="Courier New"/>
                <a:sym typeface="Courier New"/>
              </a:rPr>
              <a:t>;</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signal(synch);</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P2:</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wait(synch)</a:t>
            </a:r>
            <a:r>
              <a:rPr b="0" i="0" lang="en-US" sz="1400" u="none" cap="none" strike="noStrike">
                <a:solidFill>
                  <a:srgbClr val="0000FF"/>
                </a:solidFill>
                <a:latin typeface="Helvetica Neue"/>
                <a:ea typeface="Helvetica Neue"/>
                <a:cs typeface="Helvetica Neue"/>
                <a:sym typeface="Helvetica Neue"/>
              </a:rPr>
              <a:t>;</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S</a:t>
            </a:r>
            <a:r>
              <a:rPr b="1" baseline="-25000" i="0" lang="en-US" sz="1600" u="none" cap="none" strike="noStrike">
                <a:solidFill>
                  <a:srgbClr val="000000"/>
                </a:solidFill>
                <a:latin typeface="Courier New"/>
                <a:ea typeface="Courier New"/>
                <a:cs typeface="Courier New"/>
                <a:sym typeface="Courier New"/>
              </a:rPr>
              <a:t>2</a:t>
            </a:r>
            <a:r>
              <a:rPr b="1" i="0" lang="en-US" sz="1600" u="none" cap="none" strike="noStrike">
                <a:solidFill>
                  <a:srgbClr val="000000"/>
                </a:solidFill>
                <a:latin typeface="Courier New"/>
                <a:ea typeface="Courier New"/>
                <a:cs typeface="Courier New"/>
                <a:sym typeface="Courier New"/>
              </a:rPr>
              <a:t>;</a:t>
            </a:r>
            <a:endParaRPr b="0" i="0" sz="1600" u="none" cap="none" strike="noStrike">
              <a:solidFill>
                <a:schemeClr val="dk1"/>
              </a:solidFill>
              <a:latin typeface="Helvetica Neue"/>
              <a:ea typeface="Helvetica Neue"/>
              <a:cs typeface="Helvetica Neue"/>
              <a:sym typeface="Helvetica Neue"/>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Can implement a counting semaphore </a:t>
            </a:r>
            <a:r>
              <a:rPr b="1" i="1" lang="en-US" sz="1600" u="none">
                <a:solidFill>
                  <a:srgbClr val="000000"/>
                </a:solidFill>
                <a:latin typeface="Helvetica Neue"/>
                <a:ea typeface="Helvetica Neue"/>
                <a:cs typeface="Helvetica Neue"/>
                <a:sym typeface="Helvetica Neue"/>
              </a:rPr>
              <a:t>S</a:t>
            </a:r>
            <a:r>
              <a:rPr b="0" i="0" lang="en-US" sz="1600" u="none">
                <a:solidFill>
                  <a:schemeClr val="dk1"/>
                </a:solidFill>
                <a:latin typeface="Helvetica Neue"/>
                <a:ea typeface="Helvetica Neue"/>
                <a:cs typeface="Helvetica Neue"/>
                <a:sym typeface="Helvetica Neue"/>
              </a:rPr>
              <a:t> as a binary semaphore</a:t>
            </a:r>
            <a:endParaRPr/>
          </a:p>
          <a:p>
            <a:pPr indent="-249873" lvl="0" marL="341313" marR="0" rtl="0" algn="l">
              <a:spcBef>
                <a:spcPts val="560"/>
              </a:spcBef>
              <a:spcAft>
                <a:spcPts val="0"/>
              </a:spcAft>
              <a:buClr>
                <a:srgbClr val="993300"/>
              </a:buClr>
              <a:buSzPts val="1440"/>
              <a:buFont typeface="Arial"/>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1016000" y="147637"/>
            <a:ext cx="76708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Dining-Philosophers Problem</a:t>
            </a:r>
            <a:endParaRPr/>
          </a:p>
        </p:txBody>
      </p:sp>
      <p:sp>
        <p:nvSpPr>
          <p:cNvPr id="231" name="Google Shape;231;p23"/>
          <p:cNvSpPr txBox="1"/>
          <p:nvPr>
            <p:ph idx="1" type="body"/>
          </p:nvPr>
        </p:nvSpPr>
        <p:spPr>
          <a:xfrm>
            <a:off x="928687" y="3403600"/>
            <a:ext cx="6908800" cy="27654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Philosophers spend their lives alternating thinking and eating</a:t>
            </a:r>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Don’t interact with their neighbors, occasionally try to pick up 2 chopsticks (one at a time) to eat from bowl</a:t>
            </a:r>
            <a:endParaRPr/>
          </a:p>
          <a:p>
            <a:pPr indent="-284162" lvl="1" marL="741362"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Need both to eat, then release both when done</a:t>
            </a:r>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In the case of 5 philosophers</a:t>
            </a:r>
            <a:endParaRPr/>
          </a:p>
          <a:p>
            <a:pPr indent="-284162" lvl="1" marL="741362"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Shared data </a:t>
            </a:r>
            <a:endParaRPr/>
          </a:p>
          <a:p>
            <a:pPr indent="-227012" lvl="2" marL="1084262" marR="0" rtl="0" algn="l">
              <a:lnSpc>
                <a:spcPct val="100000"/>
              </a:lnSpc>
              <a:spcBef>
                <a:spcPts val="560"/>
              </a:spcBef>
              <a:spcAft>
                <a:spcPts val="0"/>
              </a:spcAft>
              <a:buClr>
                <a:srgbClr val="009900"/>
              </a:buClr>
              <a:buSzPts val="1200"/>
              <a:buFont typeface="Arimo"/>
              <a:buChar char="4"/>
            </a:pPr>
            <a:r>
              <a:rPr b="0" i="0" lang="en-US" sz="1600" u="none" cap="none" strike="noStrike">
                <a:solidFill>
                  <a:schemeClr val="dk1"/>
                </a:solidFill>
                <a:latin typeface="Helvetica Neue"/>
                <a:ea typeface="Helvetica Neue"/>
                <a:cs typeface="Helvetica Neue"/>
                <a:sym typeface="Helvetica Neue"/>
              </a:rPr>
              <a:t>Bowl of rice (data set)</a:t>
            </a:r>
            <a:endParaRPr/>
          </a:p>
          <a:p>
            <a:pPr indent="-227012" lvl="2" marL="1084262" marR="0" rtl="0" algn="l">
              <a:lnSpc>
                <a:spcPct val="100000"/>
              </a:lnSpc>
              <a:spcBef>
                <a:spcPts val="560"/>
              </a:spcBef>
              <a:spcAft>
                <a:spcPts val="0"/>
              </a:spcAft>
              <a:buClr>
                <a:srgbClr val="009900"/>
              </a:buClr>
              <a:buSzPts val="1200"/>
              <a:buFont typeface="Arimo"/>
              <a:buChar char="4"/>
            </a:pPr>
            <a:r>
              <a:rPr b="0" i="0" lang="en-US" sz="1600" u="none" cap="none" strike="noStrike">
                <a:solidFill>
                  <a:schemeClr val="dk1"/>
                </a:solidFill>
                <a:latin typeface="Helvetica Neue"/>
                <a:ea typeface="Helvetica Neue"/>
                <a:cs typeface="Helvetica Neue"/>
                <a:sym typeface="Helvetica Neue"/>
              </a:rPr>
              <a:t>Semaphore </a:t>
            </a:r>
            <a:r>
              <a:rPr b="0" i="0" lang="en-US" sz="1600" u="none" cap="none" strike="noStrike">
                <a:solidFill>
                  <a:srgbClr val="FF0000"/>
                </a:solidFill>
                <a:latin typeface="Helvetica Neue"/>
                <a:ea typeface="Helvetica Neue"/>
                <a:cs typeface="Helvetica Neue"/>
                <a:sym typeface="Helvetica Neue"/>
              </a:rPr>
              <a:t>chopstick [5]</a:t>
            </a:r>
            <a:r>
              <a:rPr b="0" i="0" lang="en-US" sz="1600" u="none" cap="none" strike="noStrike">
                <a:solidFill>
                  <a:schemeClr val="dk1"/>
                </a:solidFill>
                <a:latin typeface="Helvetica Neue"/>
                <a:ea typeface="Helvetica Neue"/>
                <a:cs typeface="Helvetica Neue"/>
                <a:sym typeface="Helvetica Neue"/>
              </a:rPr>
              <a:t> initialized to 1</a:t>
            </a:r>
            <a:endParaRPr/>
          </a:p>
        </p:txBody>
      </p:sp>
      <p:pic>
        <p:nvPicPr>
          <p:cNvPr descr="6" id="232" name="Google Shape;232;p23"/>
          <p:cNvPicPr preferRelativeResize="0"/>
          <p:nvPr/>
        </p:nvPicPr>
        <p:blipFill rotWithShape="1">
          <a:blip r:embed="rId3">
            <a:alphaModFix/>
          </a:blip>
          <a:srcRect b="0" l="0" r="0" t="0"/>
          <a:stretch/>
        </p:blipFill>
        <p:spPr>
          <a:xfrm>
            <a:off x="3395662" y="1079500"/>
            <a:ext cx="2208212" cy="212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1038225" y="161925"/>
            <a:ext cx="786606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000"/>
              <a:buFont typeface="Arial"/>
              <a:buNone/>
            </a:pPr>
            <a:r>
              <a:rPr b="1" i="0" lang="en-US" sz="3000" u="none">
                <a:solidFill>
                  <a:srgbClr val="006699"/>
                </a:solidFill>
                <a:latin typeface="Arial"/>
                <a:ea typeface="Arial"/>
                <a:cs typeface="Arial"/>
                <a:sym typeface="Arial"/>
              </a:rPr>
              <a:t>  Dining-Philosophers Problem Algorithm</a:t>
            </a:r>
            <a:endParaRPr/>
          </a:p>
        </p:txBody>
      </p:sp>
      <p:sp>
        <p:nvSpPr>
          <p:cNvPr id="239" name="Google Shape;239;p24"/>
          <p:cNvSpPr txBox="1"/>
          <p:nvPr>
            <p:ph idx="1" type="body"/>
          </p:nvPr>
        </p:nvSpPr>
        <p:spPr>
          <a:xfrm>
            <a:off x="827087" y="1119187"/>
            <a:ext cx="7107237" cy="4784725"/>
          </a:xfrm>
          <a:prstGeom prst="rect">
            <a:avLst/>
          </a:prstGeom>
          <a:noFill/>
          <a:ln>
            <a:noFill/>
          </a:ln>
        </p:spPr>
        <p:txBody>
          <a:bodyPr anchorCtr="0" anchor="t" bIns="45700" lIns="91425" spcFirstLastPara="1" rIns="91425" wrap="square" tIns="45700">
            <a:noAutofit/>
          </a:bodyPr>
          <a:lstStyle/>
          <a:p>
            <a:pPr indent="-376237" lvl="0" marL="376237"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structure of Philosopher</a:t>
            </a:r>
            <a:r>
              <a:rPr b="0" i="1" lang="en-US" sz="1800" u="none">
                <a:solidFill>
                  <a:srgbClr val="0000FF"/>
                </a:solidFill>
                <a:latin typeface="Helvetica Neue"/>
                <a:ea typeface="Helvetica Neue"/>
                <a:cs typeface="Helvetica Neue"/>
                <a:sym typeface="Helvetica Neue"/>
              </a:rPr>
              <a:t> i</a:t>
            </a:r>
            <a:r>
              <a:rPr b="0" i="0" lang="en-US" sz="1800" u="none">
                <a:solidFill>
                  <a:schemeClr val="dk1"/>
                </a:solidFill>
                <a:latin typeface="Helvetica Neue"/>
                <a:ea typeface="Helvetica Neue"/>
                <a:cs typeface="Helvetica Neue"/>
                <a:sym typeface="Helvetica Neue"/>
              </a:rPr>
              <a:t>:</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do {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wait (chopstick[i]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wait (chopStick[ (i + 1) % 5]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  eat</a:t>
            </a:r>
            <a:endParaRPr/>
          </a:p>
          <a:p>
            <a:pPr indent="-338137" lvl="2" marL="1195387" marR="0" rtl="0" algn="l">
              <a:lnSpc>
                <a:spcPct val="90000"/>
              </a:lnSpc>
              <a:spcBef>
                <a:spcPts val="560"/>
              </a:spcBef>
              <a:spcAft>
                <a:spcPts val="0"/>
              </a:spcAft>
              <a:buClr>
                <a:srgbClr val="009900"/>
              </a:buClr>
              <a:buSzPts val="1200"/>
              <a:buFont typeface="Arimo"/>
              <a:buNone/>
            </a:pPr>
            <a:r>
              <a:t/>
            </a:r>
            <a:endParaRPr b="1" i="0" sz="1600" u="none" cap="none" strike="noStrike">
              <a:solidFill>
                <a:srgbClr val="000000"/>
              </a:solidFill>
              <a:latin typeface="Courier New"/>
              <a:ea typeface="Courier New"/>
              <a:cs typeface="Courier New"/>
              <a:sym typeface="Courier New"/>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signal (chopstick[i]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signal (chopstick[ (i + 1) % 5]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  think</a:t>
            </a:r>
            <a:endParaRPr/>
          </a:p>
          <a:p>
            <a:pPr indent="-338137" lvl="2" marL="1195387" marR="0" rtl="0" algn="l">
              <a:lnSpc>
                <a:spcPct val="90000"/>
              </a:lnSpc>
              <a:spcBef>
                <a:spcPts val="630"/>
              </a:spcBef>
              <a:spcAft>
                <a:spcPts val="0"/>
              </a:spcAft>
              <a:buClr>
                <a:srgbClr val="009900"/>
              </a:buClr>
              <a:buSzPts val="1350"/>
              <a:buFont typeface="Arimo"/>
              <a:buNone/>
            </a:pPr>
            <a:r>
              <a:t/>
            </a:r>
            <a:endParaRPr b="1" i="0" sz="1800" u="none" cap="none" strike="noStrike">
              <a:solidFill>
                <a:srgbClr val="000000"/>
              </a:solidFill>
              <a:latin typeface="Courier New"/>
              <a:ea typeface="Courier New"/>
              <a:cs typeface="Courier New"/>
              <a:sym typeface="Courier New"/>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while (TRUE);</a:t>
            </a:r>
            <a:endParaRPr b="0" i="0" sz="1600" u="none" cap="none" strike="noStrike">
              <a:solidFill>
                <a:srgbClr val="0000FF"/>
              </a:solidFill>
              <a:latin typeface="Helvetica Neue"/>
              <a:ea typeface="Helvetica Neue"/>
              <a:cs typeface="Helvetica Neue"/>
              <a:sym typeface="Helvetica Neue"/>
            </a:endParaRPr>
          </a:p>
          <a:p>
            <a:pPr indent="-376237" lvl="0" marL="376237"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  What is the problem with this algorithm?</a:t>
            </a:r>
            <a:endParaRPr/>
          </a:p>
          <a:p>
            <a:pPr indent="-238443" lvl="0" marL="341313"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1025525" y="142875"/>
            <a:ext cx="80025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Dining-Philosophers Problem Algorithm (Cont.)</a:t>
            </a:r>
            <a:endParaRPr/>
          </a:p>
        </p:txBody>
      </p:sp>
      <p:sp>
        <p:nvSpPr>
          <p:cNvPr id="246" name="Google Shape;246;p25"/>
          <p:cNvSpPr txBox="1"/>
          <p:nvPr>
            <p:ph idx="1" type="body"/>
          </p:nvPr>
        </p:nvSpPr>
        <p:spPr>
          <a:xfrm>
            <a:off x="885825" y="1223962"/>
            <a:ext cx="6442075" cy="48609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Deadlock handling</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Allow at most 4 philosophers to be sitting simultaneously at  the table.</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Allow a philosopher to pick up  the forks only if both are available (picking must be done in a critical section.</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Use an asymmetric solution  -- an odd-numbered  philosopher picks  up first the left chopstick and then the right chopstick. Even-numbered  philosopher picks  up first the right chopstick and then the left chopstick. </a:t>
            </a:r>
            <a:endParaRPr/>
          </a:p>
          <a:p>
            <a:pPr indent="-192722" lvl="1" marL="741362"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1312" lvl="0" marL="341312"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38441" lvl="0" marL="341312"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38443" lvl="0" marL="341313"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29371245d5_0_0"/>
          <p:cNvSpPr txBox="1"/>
          <p:nvPr>
            <p:ph type="title"/>
          </p:nvPr>
        </p:nvSpPr>
        <p:spPr>
          <a:xfrm>
            <a:off x="457200" y="277812"/>
            <a:ext cx="82296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000"/>
              <a:t>Problem with dining philosopher algorithm</a:t>
            </a:r>
            <a:endParaRPr sz="3000"/>
          </a:p>
        </p:txBody>
      </p:sp>
      <p:sp>
        <p:nvSpPr>
          <p:cNvPr id="253" name="Google Shape;253;g229371245d5_0_0"/>
          <p:cNvSpPr txBox="1"/>
          <p:nvPr>
            <p:ph idx="1" type="body"/>
          </p:nvPr>
        </p:nvSpPr>
        <p:spPr>
          <a:xfrm>
            <a:off x="806450" y="1233487"/>
            <a:ext cx="8229600" cy="4530600"/>
          </a:xfrm>
          <a:prstGeom prst="rect">
            <a:avLst/>
          </a:prstGeom>
        </p:spPr>
        <p:txBody>
          <a:bodyPr anchorCtr="0" anchor="t" bIns="45700" lIns="91425" spcFirstLastPara="1" rIns="91425" wrap="square" tIns="45700">
            <a:noAutofit/>
          </a:bodyPr>
          <a:lstStyle/>
          <a:p>
            <a:pPr indent="0" lvl="0" marL="0" rtl="0" algn="just">
              <a:spcBef>
                <a:spcPts val="630"/>
              </a:spcBef>
              <a:spcAft>
                <a:spcPts val="0"/>
              </a:spcAft>
              <a:buNone/>
            </a:pPr>
            <a:r>
              <a:t/>
            </a:r>
            <a:endParaRPr/>
          </a:p>
          <a:p>
            <a:pPr indent="0" lvl="0" marL="0" rtl="0" algn="just">
              <a:spcBef>
                <a:spcPts val="630"/>
              </a:spcBef>
              <a:spcAft>
                <a:spcPts val="0"/>
              </a:spcAft>
              <a:buNone/>
            </a:pPr>
            <a:r>
              <a:t/>
            </a:r>
            <a:endParaRPr/>
          </a:p>
          <a:p>
            <a:pPr indent="0" lvl="0" marL="0" rtl="0" algn="just">
              <a:spcBef>
                <a:spcPts val="630"/>
              </a:spcBef>
              <a:spcAft>
                <a:spcPts val="0"/>
              </a:spcAft>
              <a:buNone/>
            </a:pPr>
            <a:r>
              <a:t/>
            </a:r>
            <a:endParaRPr/>
          </a:p>
          <a:p>
            <a:pPr indent="0" lvl="0" marL="0" rtl="0" algn="just">
              <a:spcBef>
                <a:spcPts val="630"/>
              </a:spcBef>
              <a:spcAft>
                <a:spcPts val="0"/>
              </a:spcAft>
              <a:buNone/>
            </a:pPr>
            <a:r>
              <a:rPr lang="en-US"/>
              <a:t>The problem arises when all five philosophers are hungry and try to pick up their left and right chopsticks at the same time. If this happens, each philosopher will be holding one chopstick and waiting for the other chopstick from their neighbor. This creates a deadlock situation, where no philosopher can eat and the system will eventually crash.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End of Chapter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457200" y="18732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Producer </a:t>
            </a:r>
            <a:endParaRPr/>
          </a:p>
        </p:txBody>
      </p:sp>
      <p:sp>
        <p:nvSpPr>
          <p:cNvPr id="86" name="Google Shape;86;p3"/>
          <p:cNvSpPr txBox="1"/>
          <p:nvPr>
            <p:ph idx="1" type="body"/>
          </p:nvPr>
        </p:nvSpPr>
        <p:spPr>
          <a:xfrm>
            <a:off x="1181100" y="1258887"/>
            <a:ext cx="6732587" cy="455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b="0" i="0" lang="en-US" sz="1700" u="none">
                <a:solidFill>
                  <a:schemeClr val="dk1"/>
                </a:solidFill>
                <a:latin typeface="Courier New"/>
                <a:ea typeface="Courier New"/>
                <a:cs typeface="Courier New"/>
                <a:sym typeface="Courier New"/>
              </a:rPr>
              <a:t>while (true) {</a:t>
            </a:r>
            <a:br>
              <a:rPr b="0" i="0" lang="en-US" sz="1700" u="none">
                <a:solidFill>
                  <a:schemeClr val="dk1"/>
                </a:solidFill>
                <a:latin typeface="Courier New"/>
                <a:ea typeface="Courier New"/>
                <a:cs typeface="Courier New"/>
                <a:sym typeface="Courier New"/>
              </a:rPr>
            </a:br>
            <a:r>
              <a:rPr b="0" i="0" lang="en-US" sz="1700" u="none">
                <a:solidFill>
                  <a:schemeClr val="dk1"/>
                </a:solidFill>
                <a:latin typeface="Courier New"/>
                <a:ea typeface="Courier New"/>
                <a:cs typeface="Courier New"/>
                <a:sym typeface="Courier New"/>
              </a:rPr>
              <a:t>	/* produce an item in next produced */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while (counter == BUFFER_SIZE) ;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 do nothing */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buffer[in] = next_produced;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in = (in + 1) % BUFFER_SIZE;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counter++;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487362" y="14287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Consumer</a:t>
            </a:r>
            <a:endParaRPr/>
          </a:p>
        </p:txBody>
      </p:sp>
      <p:sp>
        <p:nvSpPr>
          <p:cNvPr id="93" name="Google Shape;93;p4"/>
          <p:cNvSpPr txBox="1"/>
          <p:nvPr>
            <p:ph idx="1" type="body"/>
          </p:nvPr>
        </p:nvSpPr>
        <p:spPr>
          <a:xfrm>
            <a:off x="977900" y="1262062"/>
            <a:ext cx="6877050" cy="48609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b="0" i="0" lang="en-US" sz="1600" u="none">
                <a:solidFill>
                  <a:schemeClr val="dk1"/>
                </a:solidFill>
                <a:latin typeface="Courier New"/>
                <a:ea typeface="Courier New"/>
                <a:cs typeface="Courier New"/>
                <a:sym typeface="Courier New"/>
              </a:rPr>
              <a:t>while (true)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while (counter == 0)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 /* do nothing */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next_consumed = buffer[out];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out = (out + 1) % BUFFER_SIZE;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counter--;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 consume the item in next consumed */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457200" y="14128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Race Condition</a:t>
            </a:r>
            <a:endParaRPr/>
          </a:p>
        </p:txBody>
      </p:sp>
      <p:sp>
        <p:nvSpPr>
          <p:cNvPr id="100" name="Google Shape;100;p5"/>
          <p:cNvSpPr txBox="1"/>
          <p:nvPr>
            <p:ph idx="1" type="body"/>
          </p:nvPr>
        </p:nvSpPr>
        <p:spPr>
          <a:xfrm>
            <a:off x="1004887" y="1177925"/>
            <a:ext cx="8067675" cy="51736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1" i="0" lang="en-US" sz="1800" u="none" cap="none" strike="noStrike">
                <a:solidFill>
                  <a:srgbClr val="000000"/>
                </a:solidFill>
                <a:latin typeface="Courier New"/>
                <a:ea typeface="Courier New"/>
                <a:cs typeface="Courier New"/>
                <a:sym typeface="Courier New"/>
              </a:rPr>
              <a:t>counter++ </a:t>
            </a:r>
            <a:r>
              <a:rPr b="0" i="0" lang="en-US" sz="1600" u="none" cap="none" strike="noStrike">
                <a:solidFill>
                  <a:schemeClr val="dk1"/>
                </a:solidFill>
                <a:latin typeface="Helvetica Neue"/>
                <a:ea typeface="Helvetica Neue"/>
                <a:cs typeface="Helvetica Neue"/>
                <a:sym typeface="Helvetica Neue"/>
              </a:rPr>
              <a:t>could be implemented as</a:t>
            </a:r>
            <a:br>
              <a:rPr b="0" i="0" lang="en-US" sz="1600" u="none" cap="none" strike="noStrike">
                <a:solidFill>
                  <a:schemeClr val="dk1"/>
                </a:solidFill>
                <a:latin typeface="Helvetica Neue"/>
                <a:ea typeface="Helvetica Neue"/>
                <a:cs typeface="Helvetica Neue"/>
                <a:sym typeface="Helvetica Neue"/>
              </a:rPr>
            </a:br>
            <a:br>
              <a:rPr b="0" i="0" lang="en-US" sz="1600" u="none" cap="none" strike="noStrike">
                <a:solidFill>
                  <a:schemeClr val="dk1"/>
                </a:solidFill>
                <a:latin typeface="Helvetica Neue"/>
                <a:ea typeface="Helvetica Neue"/>
                <a:cs typeface="Helvetica Neue"/>
                <a:sym typeface="Helvetica Neue"/>
              </a:rPr>
            </a:b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register1 = counter</a:t>
            </a:r>
            <a:br>
              <a:rPr b="1" i="0" lang="en-US" sz="1600" u="none" cap="none" strike="noStrike">
                <a:solidFill>
                  <a:srgbClr val="0000FF"/>
                </a:solidFill>
                <a:latin typeface="Courier New"/>
                <a:ea typeface="Courier New"/>
                <a:cs typeface="Courier New"/>
                <a:sym typeface="Courier New"/>
              </a:rPr>
            </a:br>
            <a:r>
              <a:rPr b="1" i="0" lang="en-US" sz="1600" u="none" cap="none" strike="noStrike">
                <a:solidFill>
                  <a:srgbClr val="0000FF"/>
                </a:solidFill>
                <a:latin typeface="Courier New"/>
                <a:ea typeface="Courier New"/>
                <a:cs typeface="Courier New"/>
                <a:sym typeface="Courier New"/>
              </a:rPr>
              <a:t>     register1 = register1 + 1</a:t>
            </a:r>
            <a:br>
              <a:rPr b="1" i="0" lang="en-US" sz="1600" u="none" cap="none" strike="noStrike">
                <a:solidFill>
                  <a:srgbClr val="0000FF"/>
                </a:solidFill>
                <a:latin typeface="Courier New"/>
                <a:ea typeface="Courier New"/>
                <a:cs typeface="Courier New"/>
                <a:sym typeface="Courier New"/>
              </a:rPr>
            </a:br>
            <a:r>
              <a:rPr b="1" i="0" lang="en-US" sz="1600" u="none" cap="none" strike="noStrike">
                <a:solidFill>
                  <a:srgbClr val="0000FF"/>
                </a:solidFill>
                <a:latin typeface="Courier New"/>
                <a:ea typeface="Courier New"/>
                <a:cs typeface="Courier New"/>
                <a:sym typeface="Courier New"/>
              </a:rPr>
              <a:t>     counter = register1</a:t>
            </a:r>
            <a:endParaRPr b="0" i="0" sz="800" u="none" cap="none" strike="noStrike">
              <a:solidFill>
                <a:srgbClr val="0000FF"/>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1" i="0" lang="en-US" sz="1800" u="none" cap="none" strike="noStrike">
                <a:solidFill>
                  <a:srgbClr val="000000"/>
                </a:solidFill>
                <a:latin typeface="Courier New"/>
                <a:ea typeface="Courier New"/>
                <a:cs typeface="Courier New"/>
                <a:sym typeface="Courier New"/>
              </a:rPr>
              <a:t>counter--</a:t>
            </a:r>
            <a:r>
              <a:rPr b="1" i="0" lang="en-US" sz="1600" u="none" cap="none" strike="noStrike">
                <a:solidFill>
                  <a:schemeClr val="dk2"/>
                </a:solidFill>
                <a:latin typeface="Courier New"/>
                <a:ea typeface="Courier New"/>
                <a:cs typeface="Courier New"/>
                <a:sym typeface="Courier New"/>
              </a:rPr>
              <a:t> </a:t>
            </a:r>
            <a:r>
              <a:rPr b="0" i="0" lang="en-US" sz="1600" u="none" cap="none" strike="noStrike">
                <a:solidFill>
                  <a:schemeClr val="dk1"/>
                </a:solidFill>
                <a:latin typeface="Helvetica Neue"/>
                <a:ea typeface="Helvetica Neue"/>
                <a:cs typeface="Helvetica Neue"/>
                <a:sym typeface="Helvetica Neue"/>
              </a:rPr>
              <a:t>could be implemented as</a:t>
            </a:r>
            <a:br>
              <a:rPr b="0" i="0" lang="en-US" sz="1600" u="none" cap="none" strike="noStrike">
                <a:solidFill>
                  <a:schemeClr val="dk1"/>
                </a:solidFill>
                <a:latin typeface="Helvetica Neue"/>
                <a:ea typeface="Helvetica Neue"/>
                <a:cs typeface="Helvetica Neue"/>
                <a:sym typeface="Helvetica Neue"/>
              </a:rPr>
            </a:br>
            <a:br>
              <a:rPr b="0" i="0" lang="en-US" sz="1600" u="none" cap="none" strike="noStrike">
                <a:solidFill>
                  <a:schemeClr val="dk1"/>
                </a:solidFill>
                <a:latin typeface="Helvetica Neue"/>
                <a:ea typeface="Helvetica Neue"/>
                <a:cs typeface="Helvetica Neue"/>
                <a:sym typeface="Helvetica Neue"/>
              </a:rPr>
            </a:b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chemeClr val="dk2"/>
                </a:solidFill>
                <a:latin typeface="Courier New"/>
                <a:ea typeface="Courier New"/>
                <a:cs typeface="Courier New"/>
                <a:sym typeface="Courier New"/>
              </a:rPr>
              <a:t>register2 = counter</a:t>
            </a:r>
            <a:br>
              <a:rPr b="1" i="0" lang="en-US" sz="1600" u="none" cap="none" strike="noStrike">
                <a:solidFill>
                  <a:schemeClr val="dk2"/>
                </a:solidFill>
                <a:latin typeface="Courier New"/>
                <a:ea typeface="Courier New"/>
                <a:cs typeface="Courier New"/>
                <a:sym typeface="Courier New"/>
              </a:rPr>
            </a:br>
            <a:r>
              <a:rPr b="1" i="0" lang="en-US" sz="1600" u="none" cap="none" strike="noStrike">
                <a:solidFill>
                  <a:schemeClr val="dk2"/>
                </a:solidFill>
                <a:latin typeface="Courier New"/>
                <a:ea typeface="Courier New"/>
                <a:cs typeface="Courier New"/>
                <a:sym typeface="Courier New"/>
              </a:rPr>
              <a:t>     register2 = register2 - 1</a:t>
            </a:r>
            <a:br>
              <a:rPr b="1" i="0" lang="en-US" sz="1600" u="none" cap="none" strike="noStrike">
                <a:solidFill>
                  <a:schemeClr val="dk2"/>
                </a:solidFill>
                <a:latin typeface="Courier New"/>
                <a:ea typeface="Courier New"/>
                <a:cs typeface="Courier New"/>
                <a:sym typeface="Courier New"/>
              </a:rPr>
            </a:br>
            <a:r>
              <a:rPr b="1" i="0" lang="en-US" sz="1600" u="none" cap="none" strike="noStrike">
                <a:solidFill>
                  <a:schemeClr val="dk2"/>
                </a:solidFill>
                <a:latin typeface="Courier New"/>
                <a:ea typeface="Courier New"/>
                <a:cs typeface="Courier New"/>
                <a:sym typeface="Courier New"/>
              </a:rPr>
              <a:t>     counter = register2</a:t>
            </a:r>
            <a:endParaRPr/>
          </a:p>
          <a:p>
            <a:pPr indent="-341312" lvl="0" marL="341312" marR="0" rtl="0" algn="l">
              <a:lnSpc>
                <a:spcPct val="90000"/>
              </a:lnSpc>
              <a:spcBef>
                <a:spcPts val="280"/>
              </a:spcBef>
              <a:spcAft>
                <a:spcPts val="0"/>
              </a:spcAft>
              <a:buClr>
                <a:srgbClr val="993300"/>
              </a:buClr>
              <a:buSzPts val="720"/>
              <a:buFont typeface="Arial"/>
              <a:buNone/>
            </a:pPr>
            <a:r>
              <a:t/>
            </a:r>
            <a:endParaRPr b="0" i="0" sz="800" u="none" cap="none" strike="noStrike">
              <a:solidFill>
                <a:schemeClr val="dk2"/>
              </a:solidFill>
              <a:latin typeface="Helvetica Neue"/>
              <a:ea typeface="Helvetica Neue"/>
              <a:cs typeface="Helvetica Neue"/>
              <a:sym typeface="Helvetica Neue"/>
            </a:endParaRPr>
          </a:p>
          <a:p>
            <a:pPr indent="-341312" lvl="0" marL="341312" marR="0" rtl="0" algn="l">
              <a:lnSpc>
                <a:spcPct val="90000"/>
              </a:lnSpc>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Consider this execution interleaving with “count = 5” initially:</a:t>
            </a:r>
            <a:endParaRPr/>
          </a:p>
          <a:p>
            <a:pPr indent="-284162" lvl="1" marL="741362" marR="0" rtl="0" algn="l">
              <a:lnSpc>
                <a:spcPct val="90000"/>
              </a:lnSpc>
              <a:spcBef>
                <a:spcPts val="560"/>
              </a:spcBef>
              <a:spcAft>
                <a:spcPts val="0"/>
              </a:spcAft>
              <a:buClr>
                <a:srgbClr val="CC6600"/>
              </a:buClr>
              <a:buSzPts val="1280"/>
              <a:buFont typeface="Arial"/>
              <a:buNone/>
            </a:pPr>
            <a:r>
              <a:rPr b="0" i="0" lang="en-US" sz="1600" u="none" cap="none" strike="noStrike">
                <a:solidFill>
                  <a:schemeClr val="dk1"/>
                </a:solidFill>
                <a:latin typeface="Helvetica Neue"/>
                <a:ea typeface="Helvetica Neue"/>
                <a:cs typeface="Helvetica Neue"/>
                <a:sym typeface="Helvetica Neue"/>
              </a:rPr>
              <a:t>	S0: producer execute </a:t>
            </a:r>
            <a:r>
              <a:rPr b="1" i="0" lang="en-US" sz="1600" u="none" cap="none" strike="noStrike">
                <a:solidFill>
                  <a:srgbClr val="0000FF"/>
                </a:solidFill>
                <a:latin typeface="Courier New"/>
                <a:ea typeface="Courier New"/>
                <a:cs typeface="Courier New"/>
                <a:sym typeface="Courier New"/>
              </a:rPr>
              <a:t>register1 = counter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Helvetica Neue"/>
                <a:ea typeface="Helvetica Neue"/>
                <a:cs typeface="Helvetica Neue"/>
                <a:sym typeface="Helvetica Neue"/>
              </a:rPr>
              <a:t>{register1 = 5}</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S1: producer execute </a:t>
            </a:r>
            <a:r>
              <a:rPr b="1" i="0" lang="en-US" sz="1600" u="none" cap="none" strike="noStrike">
                <a:solidFill>
                  <a:srgbClr val="0000FF"/>
                </a:solidFill>
                <a:latin typeface="Courier New"/>
                <a:ea typeface="Courier New"/>
                <a:cs typeface="Courier New"/>
                <a:sym typeface="Courier New"/>
              </a:rPr>
              <a:t>register1 = register1 + 1   </a:t>
            </a:r>
            <a:r>
              <a:rPr b="0" i="0" lang="en-US" sz="1600" u="none" cap="none" strike="noStrike">
                <a:solidFill>
                  <a:schemeClr val="dk1"/>
                </a:solidFill>
                <a:latin typeface="Helvetica Neue"/>
                <a:ea typeface="Helvetica Neue"/>
                <a:cs typeface="Helvetica Neue"/>
                <a:sym typeface="Helvetica Neue"/>
              </a:rPr>
              <a:t>{register1 = 6}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S2: consumer execute </a:t>
            </a:r>
            <a:r>
              <a:rPr b="1" i="0" lang="en-US" sz="1600" u="none" cap="none" strike="noStrike">
                <a:solidFill>
                  <a:schemeClr val="dk2"/>
                </a:solidFill>
                <a:latin typeface="Courier New"/>
                <a:ea typeface="Courier New"/>
                <a:cs typeface="Courier New"/>
                <a:sym typeface="Courier New"/>
              </a:rPr>
              <a:t>register2 = counter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Helvetica Neue"/>
                <a:ea typeface="Helvetica Neue"/>
                <a:cs typeface="Helvetica Neue"/>
                <a:sym typeface="Helvetica Neue"/>
              </a:rPr>
              <a:t>{register2 = 5}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S3: consumer execute </a:t>
            </a:r>
            <a:r>
              <a:rPr b="1" i="0" lang="en-US" sz="1600" u="none" cap="none" strike="noStrike">
                <a:solidFill>
                  <a:schemeClr val="dk2"/>
                </a:solidFill>
                <a:latin typeface="Courier New"/>
                <a:ea typeface="Courier New"/>
                <a:cs typeface="Courier New"/>
                <a:sym typeface="Courier New"/>
              </a:rPr>
              <a:t>register2 = register2 – 1  </a:t>
            </a:r>
            <a:r>
              <a:rPr b="0" i="0" lang="en-US" sz="1600" u="none" cap="none" strike="noStrike">
                <a:solidFill>
                  <a:schemeClr val="dk1"/>
                </a:solidFill>
                <a:latin typeface="Helvetica Neue"/>
                <a:ea typeface="Helvetica Neue"/>
                <a:cs typeface="Helvetica Neue"/>
                <a:sym typeface="Helvetica Neue"/>
              </a:rPr>
              <a:t>{register2 = 4}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S4: producer execute </a:t>
            </a:r>
            <a:r>
              <a:rPr b="1" i="0" lang="en-US" sz="1600" u="none" cap="none" strike="noStrike">
                <a:solidFill>
                  <a:srgbClr val="0000FF"/>
                </a:solidFill>
                <a:latin typeface="Courier New"/>
                <a:ea typeface="Courier New"/>
                <a:cs typeface="Courier New"/>
                <a:sym typeface="Courier New"/>
              </a:rPr>
              <a:t>counter = register1         </a:t>
            </a:r>
            <a:r>
              <a:rPr b="0" i="0" lang="en-US" sz="1600" u="none" cap="none" strike="noStrike">
                <a:solidFill>
                  <a:schemeClr val="dk1"/>
                </a:solidFill>
                <a:latin typeface="Helvetica Neue"/>
                <a:ea typeface="Helvetica Neue"/>
                <a:cs typeface="Helvetica Neue"/>
                <a:sym typeface="Helvetica Neue"/>
              </a:rPr>
              <a:t>{counter = 6 }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S5: consumer execute </a:t>
            </a:r>
            <a:r>
              <a:rPr b="1" i="0" lang="en-US" sz="1600" u="none" cap="none" strike="noStrike">
                <a:solidFill>
                  <a:schemeClr val="dk2"/>
                </a:solidFill>
                <a:latin typeface="Courier New"/>
                <a:ea typeface="Courier New"/>
                <a:cs typeface="Courier New"/>
                <a:sym typeface="Courier New"/>
              </a:rPr>
              <a:t>counter = register2        </a:t>
            </a:r>
            <a:r>
              <a:rPr b="0" i="0" lang="en-US" sz="1600" u="none" cap="none" strike="noStrike">
                <a:solidFill>
                  <a:schemeClr val="dk1"/>
                </a:solidFill>
                <a:latin typeface="Helvetica Neue"/>
                <a:ea typeface="Helvetica Neue"/>
                <a:cs typeface="Helvetica Neue"/>
                <a:sym typeface="Helvetica Neue"/>
              </a:rPr>
              <a:t>{counter = 4}</a:t>
            </a:r>
            <a:endParaRPr/>
          </a:p>
          <a:p>
            <a:pPr indent="-249873" lvl="0" marL="341313" marR="0" rtl="0" algn="l">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457200" y="2016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Critical Section Problem</a:t>
            </a:r>
            <a:endParaRPr/>
          </a:p>
        </p:txBody>
      </p:sp>
      <p:sp>
        <p:nvSpPr>
          <p:cNvPr id="106" name="Google Shape;106;p6"/>
          <p:cNvSpPr txBox="1"/>
          <p:nvPr>
            <p:ph idx="1" type="body"/>
          </p:nvPr>
        </p:nvSpPr>
        <p:spPr>
          <a:xfrm>
            <a:off x="908050" y="1131887"/>
            <a:ext cx="69405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Consider system of </a:t>
            </a:r>
            <a:r>
              <a:rPr b="1" i="1" lang="en-US" sz="1800" u="none">
                <a:solidFill>
                  <a:schemeClr val="dk1"/>
                </a:solidFill>
                <a:latin typeface="Helvetica Neue"/>
                <a:ea typeface="Helvetica Neue"/>
                <a:cs typeface="Helvetica Neue"/>
                <a:sym typeface="Helvetica Neue"/>
              </a:rPr>
              <a:t>n</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processes {</a:t>
            </a:r>
            <a:r>
              <a:rPr b="1" i="1" lang="en-US" sz="1800" u="none">
                <a:solidFill>
                  <a:schemeClr val="dk1"/>
                </a:solidFill>
                <a:latin typeface="Helvetica Neue"/>
                <a:ea typeface="Helvetica Neue"/>
                <a:cs typeface="Helvetica Neue"/>
                <a:sym typeface="Helvetica Neue"/>
              </a:rPr>
              <a:t>p</a:t>
            </a:r>
            <a:r>
              <a:rPr b="1" baseline="-25000" i="1" lang="en-US" sz="1800" u="none">
                <a:solidFill>
                  <a:schemeClr val="dk1"/>
                </a:solidFill>
                <a:latin typeface="Helvetica Neue"/>
                <a:ea typeface="Helvetica Neue"/>
                <a:cs typeface="Helvetica Neue"/>
                <a:sym typeface="Helvetica Neue"/>
              </a:rPr>
              <a:t>0</a:t>
            </a:r>
            <a:r>
              <a:rPr b="1" i="1" lang="en-US" sz="1800" u="none">
                <a:solidFill>
                  <a:schemeClr val="dk1"/>
                </a:solidFill>
                <a:latin typeface="Helvetica Neue"/>
                <a:ea typeface="Helvetica Neue"/>
                <a:cs typeface="Helvetica Neue"/>
                <a:sym typeface="Helvetica Neue"/>
              </a:rPr>
              <a:t>, p</a:t>
            </a:r>
            <a:r>
              <a:rPr b="1" baseline="-25000" i="1" lang="en-US" sz="1800" u="none">
                <a:solidFill>
                  <a:schemeClr val="dk1"/>
                </a:solidFill>
                <a:latin typeface="Helvetica Neue"/>
                <a:ea typeface="Helvetica Neue"/>
                <a:cs typeface="Helvetica Neue"/>
                <a:sym typeface="Helvetica Neue"/>
              </a:rPr>
              <a:t>1</a:t>
            </a:r>
            <a:r>
              <a:rPr b="1" i="1" lang="en-US" sz="1800" u="none">
                <a:solidFill>
                  <a:schemeClr val="dk1"/>
                </a:solidFill>
                <a:latin typeface="Helvetica Neue"/>
                <a:ea typeface="Helvetica Neue"/>
                <a:cs typeface="Helvetica Neue"/>
                <a:sym typeface="Helvetica Neue"/>
              </a:rPr>
              <a:t>, … p</a:t>
            </a:r>
            <a:r>
              <a:rPr b="1" baseline="-25000" i="1" lang="en-US" sz="1800" u="none">
                <a:solidFill>
                  <a:schemeClr val="dk1"/>
                </a:solidFill>
                <a:latin typeface="Helvetica Neue"/>
                <a:ea typeface="Helvetica Neue"/>
                <a:cs typeface="Helvetica Neue"/>
                <a:sym typeface="Helvetica Neue"/>
              </a:rPr>
              <a:t>n-1</a:t>
            </a:r>
            <a:r>
              <a:rPr b="0" i="0" lang="en-US" sz="1800" u="none">
                <a:solidFill>
                  <a:schemeClr val="dk1"/>
                </a:solidFill>
                <a:latin typeface="Helvetica Neue"/>
                <a:ea typeface="Helvetica Neue"/>
                <a:cs typeface="Helvetica Neue"/>
                <a:sym typeface="Helvetica Neue"/>
              </a:rPr>
              <a:t>}</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process has </a:t>
            </a:r>
            <a:r>
              <a:rPr b="1" i="0" lang="en-US" sz="1800" u="none">
                <a:solidFill>
                  <a:srgbClr val="3366FF"/>
                </a:solidFill>
                <a:latin typeface="Helvetica Neue"/>
                <a:ea typeface="Helvetica Neue"/>
                <a:cs typeface="Helvetica Neue"/>
                <a:sym typeface="Helvetica Neue"/>
              </a:rPr>
              <a:t>critical section </a:t>
            </a:r>
            <a:r>
              <a:rPr b="0" i="0" lang="en-US" sz="1800" u="none">
                <a:solidFill>
                  <a:schemeClr val="dk1"/>
                </a:solidFill>
                <a:latin typeface="Helvetica Neue"/>
                <a:ea typeface="Helvetica Neue"/>
                <a:cs typeface="Helvetica Neue"/>
                <a:sym typeface="Helvetica Neue"/>
              </a:rPr>
              <a:t>segment of code</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Process may be changing common variables, updating table, writing file, etc</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one process in critical section, no other may be in its critical section</a:t>
            </a:r>
            <a:endParaRPr/>
          </a:p>
          <a:p>
            <a:pPr indent="-341312" lvl="0" marL="341312" marR="0" rtl="0" algn="l">
              <a:lnSpc>
                <a:spcPct val="100000"/>
              </a:lnSpc>
              <a:spcBef>
                <a:spcPts val="630"/>
              </a:spcBef>
              <a:spcAft>
                <a:spcPts val="0"/>
              </a:spcAft>
              <a:buClr>
                <a:srgbClr val="993300"/>
              </a:buClr>
              <a:buSzPts val="1620"/>
              <a:buFont typeface="Arial"/>
              <a:buChar char="●"/>
            </a:pPr>
            <a:r>
              <a:rPr b="1" i="1" lang="en-US" sz="1800" u="none">
                <a:solidFill>
                  <a:schemeClr val="dk1"/>
                </a:solidFill>
                <a:latin typeface="Helvetica Neue"/>
                <a:ea typeface="Helvetica Neue"/>
                <a:cs typeface="Helvetica Neue"/>
                <a:sym typeface="Helvetica Neue"/>
              </a:rPr>
              <a:t>Critical section problem </a:t>
            </a:r>
            <a:r>
              <a:rPr b="0" i="0" lang="en-US" sz="1800" u="none">
                <a:solidFill>
                  <a:schemeClr val="dk1"/>
                </a:solidFill>
                <a:latin typeface="Helvetica Neue"/>
                <a:ea typeface="Helvetica Neue"/>
                <a:cs typeface="Helvetica Neue"/>
                <a:sym typeface="Helvetica Neue"/>
              </a:rPr>
              <a:t>is to design protocol to solve this</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process must ask permission to enter critical section in </a:t>
            </a:r>
            <a:r>
              <a:rPr b="1" i="0" lang="en-US" sz="1800" u="none">
                <a:solidFill>
                  <a:srgbClr val="3366FF"/>
                </a:solidFill>
                <a:latin typeface="Helvetica Neue"/>
                <a:ea typeface="Helvetica Neue"/>
                <a:cs typeface="Helvetica Neue"/>
                <a:sym typeface="Helvetica Neue"/>
              </a:rPr>
              <a:t>entry section</a:t>
            </a:r>
            <a:r>
              <a:rPr b="0" i="0" lang="en-US" sz="1800" u="none">
                <a:solidFill>
                  <a:schemeClr val="dk1"/>
                </a:solidFill>
                <a:latin typeface="Helvetica Neue"/>
                <a:ea typeface="Helvetica Neue"/>
                <a:cs typeface="Helvetica Neue"/>
                <a:sym typeface="Helvetica Neue"/>
              </a:rPr>
              <a:t>, may follow critical section with </a:t>
            </a:r>
            <a:r>
              <a:rPr b="1" i="0" lang="en-US" sz="1800" u="none">
                <a:solidFill>
                  <a:srgbClr val="3366FF"/>
                </a:solidFill>
                <a:latin typeface="Helvetica Neue"/>
                <a:ea typeface="Helvetica Neue"/>
                <a:cs typeface="Helvetica Neue"/>
                <a:sym typeface="Helvetica Neue"/>
              </a:rPr>
              <a:t>exit section</a:t>
            </a:r>
            <a:r>
              <a:rPr b="0" i="0" lang="en-US" sz="1800" u="none">
                <a:solidFill>
                  <a:schemeClr val="dk1"/>
                </a:solidFill>
                <a:latin typeface="Helvetica Neue"/>
                <a:ea typeface="Helvetica Neue"/>
                <a:cs typeface="Helvetica Neue"/>
                <a:sym typeface="Helvetica Neue"/>
              </a:rPr>
              <a:t>, then </a:t>
            </a:r>
            <a:r>
              <a:rPr b="1" i="0" lang="en-US" sz="1800" u="none">
                <a:solidFill>
                  <a:srgbClr val="3366FF"/>
                </a:solidFill>
                <a:latin typeface="Helvetica Neue"/>
                <a:ea typeface="Helvetica Neue"/>
                <a:cs typeface="Helvetica Neue"/>
                <a:sym typeface="Helvetica Neue"/>
              </a:rPr>
              <a:t>remainder section</a:t>
            </a:r>
            <a:endParaRPr/>
          </a:p>
          <a:p>
            <a:pPr indent="-238441" lvl="0" marL="341312" marR="0" rtl="0" algn="l">
              <a:lnSpc>
                <a:spcPct val="100000"/>
              </a:lnSpc>
              <a:spcBef>
                <a:spcPts val="630"/>
              </a:spcBef>
              <a:spcAft>
                <a:spcPts val="0"/>
              </a:spcAft>
              <a:buClr>
                <a:srgbClr val="993300"/>
              </a:buClr>
              <a:buSzPts val="1620"/>
              <a:buFont typeface="Arial"/>
              <a:buNone/>
            </a:pPr>
            <a:r>
              <a:t/>
            </a:r>
            <a:endParaRPr b="1" i="0" sz="1800" u="none">
              <a:solidFill>
                <a:srgbClr val="3366FF"/>
              </a:solidFill>
              <a:latin typeface="Helvetica Neue"/>
              <a:ea typeface="Helvetica Neue"/>
              <a:cs typeface="Helvetica Neue"/>
              <a:sym typeface="Helvetica Neue"/>
            </a:endParaRPr>
          </a:p>
          <a:p>
            <a:pPr indent="-238443" lvl="0" marL="341313" marR="0" rtl="0" algn="l">
              <a:spcBef>
                <a:spcPts val="630"/>
              </a:spcBef>
              <a:spcAft>
                <a:spcPts val="0"/>
              </a:spcAft>
              <a:buClr>
                <a:srgbClr val="993300"/>
              </a:buClr>
              <a:buSzPts val="1620"/>
              <a:buFont typeface="Arial"/>
              <a:buNone/>
            </a:pPr>
            <a:r>
              <a:t/>
            </a:r>
            <a:endParaRPr b="1" i="0" sz="1800" u="none">
              <a:solidFill>
                <a:srgbClr val="3366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457200" y="1889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Critical Section</a:t>
            </a:r>
            <a:endParaRPr/>
          </a:p>
        </p:txBody>
      </p:sp>
      <p:sp>
        <p:nvSpPr>
          <p:cNvPr id="112" name="Google Shape;112;p7"/>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General structure of process </a:t>
            </a:r>
            <a:r>
              <a:rPr b="1" i="1" lang="en-US" sz="1800" u="none">
                <a:solidFill>
                  <a:schemeClr val="dk1"/>
                </a:solidFill>
                <a:latin typeface="Helvetica Neue"/>
                <a:ea typeface="Helvetica Neue"/>
                <a:cs typeface="Helvetica Neue"/>
                <a:sym typeface="Helvetica Neue"/>
              </a:rPr>
              <a:t>P</a:t>
            </a:r>
            <a:r>
              <a:rPr b="1" baseline="-25000" i="1" lang="en-US" sz="1800" u="none">
                <a:solidFill>
                  <a:schemeClr val="dk1"/>
                </a:solidFill>
                <a:latin typeface="Helvetica Neue"/>
                <a:ea typeface="Helvetica Neue"/>
                <a:cs typeface="Helvetica Neue"/>
                <a:sym typeface="Helvetica Neue"/>
              </a:rPr>
              <a:t>i  </a:t>
            </a:r>
            <a:endParaRPr b="0" i="0" sz="1800" u="none">
              <a:solidFill>
                <a:schemeClr val="dk1"/>
              </a:solidFill>
              <a:latin typeface="Helvetica Neue"/>
              <a:ea typeface="Helvetica Neue"/>
              <a:cs typeface="Helvetica Neue"/>
              <a:sym typeface="Helvetica Neue"/>
            </a:endParaRPr>
          </a:p>
          <a:p>
            <a:pPr indent="-238443" lvl="0" marL="341313"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pic>
        <p:nvPicPr>
          <p:cNvPr id="113" name="Google Shape;113;p7"/>
          <p:cNvPicPr preferRelativeResize="0"/>
          <p:nvPr/>
        </p:nvPicPr>
        <p:blipFill rotWithShape="1">
          <a:blip r:embed="rId3">
            <a:alphaModFix/>
          </a:blip>
          <a:srcRect b="0" l="0" r="0" t="0"/>
          <a:stretch/>
        </p:blipFill>
        <p:spPr>
          <a:xfrm>
            <a:off x="2474912" y="1751012"/>
            <a:ext cx="3894137" cy="26908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nvSpPr>
        <p:spPr>
          <a:xfrm>
            <a:off x="1779587" y="1965325"/>
            <a:ext cx="2271712" cy="427037"/>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0" name="Google Shape;120;p8"/>
          <p:cNvSpPr txBox="1"/>
          <p:nvPr/>
        </p:nvSpPr>
        <p:spPr>
          <a:xfrm>
            <a:off x="1795462" y="2809875"/>
            <a:ext cx="1203325" cy="377825"/>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1" name="Google Shape;121;p8"/>
          <p:cNvSpPr txBox="1"/>
          <p:nvPr>
            <p:ph type="title"/>
          </p:nvPr>
        </p:nvSpPr>
        <p:spPr>
          <a:xfrm>
            <a:off x="457200" y="277812"/>
            <a:ext cx="82915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Algorithm for Process P</a:t>
            </a:r>
            <a:r>
              <a:rPr b="1" baseline="-25000" i="0" lang="en-US" sz="3200" u="none">
                <a:solidFill>
                  <a:srgbClr val="0000FF"/>
                </a:solidFill>
                <a:latin typeface="Arial"/>
                <a:ea typeface="Arial"/>
                <a:cs typeface="Arial"/>
                <a:sym typeface="Arial"/>
              </a:rPr>
              <a:t>i</a:t>
            </a:r>
            <a:endParaRPr/>
          </a:p>
        </p:txBody>
      </p:sp>
      <p:sp>
        <p:nvSpPr>
          <p:cNvPr id="122" name="Google Shape;122;p8"/>
          <p:cNvSpPr txBox="1"/>
          <p:nvPr>
            <p:ph idx="1" type="body"/>
          </p:nvPr>
        </p:nvSpPr>
        <p:spPr>
          <a:xfrm>
            <a:off x="820737" y="1311275"/>
            <a:ext cx="7742237" cy="477043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1" i="0" lang="en-US" sz="18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do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while (turn == j); </a:t>
            </a:r>
            <a:endParaRPr/>
          </a:p>
          <a:p>
            <a:pPr indent="-341312" lvl="0" marL="341312" marR="0" rtl="0" algn="l">
              <a:lnSpc>
                <a:spcPct val="100000"/>
              </a:lnSpc>
              <a:spcBef>
                <a:spcPts val="140"/>
              </a:spcBef>
              <a:spcAft>
                <a:spcPts val="0"/>
              </a:spcAft>
              <a:buClr>
                <a:srgbClr val="993300"/>
              </a:buClr>
              <a:buSzPts val="360"/>
              <a:buFont typeface="Arial"/>
              <a:buNone/>
            </a:pPr>
            <a:r>
              <a:t/>
            </a:r>
            <a:endParaRPr b="1" i="0" sz="400" u="none">
              <a:solidFill>
                <a:srgbClr val="000000"/>
              </a:solidFill>
              <a:latin typeface="Courier New"/>
              <a:ea typeface="Courier New"/>
              <a:cs typeface="Courier New"/>
              <a:sym typeface="Courier New"/>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critical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turn = j; </a:t>
            </a:r>
            <a:endParaRPr/>
          </a:p>
          <a:p>
            <a:pPr indent="-341312" lvl="0" marL="341312" marR="0" rtl="0" algn="l">
              <a:lnSpc>
                <a:spcPct val="100000"/>
              </a:lnSpc>
              <a:spcBef>
                <a:spcPts val="140"/>
              </a:spcBef>
              <a:spcAft>
                <a:spcPts val="0"/>
              </a:spcAft>
              <a:buClr>
                <a:srgbClr val="993300"/>
              </a:buClr>
              <a:buSzPts val="360"/>
              <a:buFont typeface="Arial"/>
              <a:buNone/>
            </a:pPr>
            <a:r>
              <a:t/>
            </a:r>
            <a:endParaRPr b="1" i="0" sz="400" u="none">
              <a:solidFill>
                <a:srgbClr val="000000"/>
              </a:solidFill>
              <a:latin typeface="Courier New"/>
              <a:ea typeface="Courier New"/>
              <a:cs typeface="Courier New"/>
              <a:sym typeface="Courier New"/>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remainder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while (true); </a:t>
            </a:r>
            <a:endParaRPr/>
          </a:p>
          <a:p>
            <a:pPr indent="-249873" lvl="0" marL="341313" marR="0" rtl="0" algn="l">
              <a:spcBef>
                <a:spcPts val="560"/>
              </a:spcBef>
              <a:spcAft>
                <a:spcPts val="0"/>
              </a:spcAft>
              <a:buClr>
                <a:srgbClr val="993300"/>
              </a:buClr>
              <a:buSzPts val="1440"/>
              <a:buFont typeface="Arial"/>
              <a:buNone/>
            </a:pPr>
            <a:r>
              <a:t/>
            </a:r>
            <a:endParaRPr b="1" i="0" sz="1600" u="none">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1177925" y="195262"/>
            <a:ext cx="77247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Solution to Critical-Section Problem</a:t>
            </a:r>
            <a:endParaRPr/>
          </a:p>
        </p:txBody>
      </p:sp>
      <p:sp>
        <p:nvSpPr>
          <p:cNvPr id="129" name="Google Shape;129;p9"/>
          <p:cNvSpPr txBox="1"/>
          <p:nvPr>
            <p:ph idx="1" type="body"/>
          </p:nvPr>
        </p:nvSpPr>
        <p:spPr>
          <a:xfrm>
            <a:off x="1022350" y="1166812"/>
            <a:ext cx="69024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1.   </a:t>
            </a:r>
            <a:r>
              <a:rPr b="1" i="0" lang="en-US" sz="1800" u="none">
                <a:solidFill>
                  <a:srgbClr val="3366FF"/>
                </a:solidFill>
                <a:latin typeface="Helvetica Neue"/>
                <a:ea typeface="Helvetica Neue"/>
                <a:cs typeface="Helvetica Neue"/>
                <a:sym typeface="Helvetica Neue"/>
              </a:rPr>
              <a:t>Mutual Exclusion </a:t>
            </a:r>
            <a:r>
              <a:rPr b="0" i="0" lang="en-US" sz="1800" u="none">
                <a:solidFill>
                  <a:schemeClr val="dk1"/>
                </a:solidFill>
                <a:latin typeface="Helvetica Neue"/>
                <a:ea typeface="Helvetica Neue"/>
                <a:cs typeface="Helvetica Neue"/>
                <a:sym typeface="Helvetica Neue"/>
              </a:rPr>
              <a:t>- If process </a:t>
            </a:r>
            <a:r>
              <a:rPr b="1" i="1" lang="en-US" sz="1800" u="none">
                <a:solidFill>
                  <a:schemeClr val="dk1"/>
                </a:solidFill>
                <a:latin typeface="Helvetica Neue"/>
                <a:ea typeface="Helvetica Neue"/>
                <a:cs typeface="Helvetica Neue"/>
                <a:sym typeface="Helvetica Neue"/>
              </a:rPr>
              <a:t>P</a:t>
            </a:r>
            <a:r>
              <a:rPr b="1" baseline="-25000" i="1" lang="en-US" sz="1800" u="none">
                <a:solidFill>
                  <a:schemeClr val="dk1"/>
                </a:solidFill>
                <a:latin typeface="Helvetica Neue"/>
                <a:ea typeface="Helvetica Neue"/>
                <a:cs typeface="Helvetica Neue"/>
                <a:sym typeface="Helvetica Neue"/>
              </a:rPr>
              <a:t>i</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executing in its critical section, then no other processes can be executing in their critical sections</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2.   </a:t>
            </a:r>
            <a:r>
              <a:rPr b="1" i="0" lang="en-US" sz="1800" u="none">
                <a:solidFill>
                  <a:srgbClr val="3366FF"/>
                </a:solidFill>
                <a:latin typeface="Helvetica Neue"/>
                <a:ea typeface="Helvetica Neue"/>
                <a:cs typeface="Helvetica Neue"/>
                <a:sym typeface="Helvetica Neue"/>
              </a:rPr>
              <a:t>Progress</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If no process is executing in its critical section and there exist some processes that wish to enter their critical section, then the selection of the processes that will enter the critical section next cannot be postponed indefinitely</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3.  </a:t>
            </a:r>
            <a:r>
              <a:rPr b="1" i="0" lang="en-US" sz="1800" u="none">
                <a:solidFill>
                  <a:srgbClr val="3366FF"/>
                </a:solidFill>
                <a:latin typeface="Helvetica Neue"/>
                <a:ea typeface="Helvetica Neue"/>
                <a:cs typeface="Helvetica Neue"/>
                <a:sym typeface="Helvetica Neue"/>
              </a:rPr>
              <a:t>Bounded Waiting </a:t>
            </a:r>
            <a:r>
              <a:rPr b="0" i="0" lang="en-US" sz="1800" u="none">
                <a:solidFill>
                  <a:schemeClr val="dk1"/>
                </a:solidFill>
                <a:latin typeface="Helvetica Neue"/>
                <a:ea typeface="Helvetica Neue"/>
                <a:cs typeface="Helvetica Neue"/>
                <a:sym typeface="Helvetica Neue"/>
              </a:rPr>
              <a:t>-  A bound must exist on the number of times that other processes are allowed to enter their critical sections after a process has made a request to enter its critical section and before that request is granted</a:t>
            </a:r>
            <a:endParaRPr/>
          </a:p>
          <a:p>
            <a:pPr indent="-338137" lvl="1" marL="795337" marR="0" rtl="0" algn="l">
              <a:lnSpc>
                <a:spcPct val="100000"/>
              </a:lnSpc>
              <a:spcBef>
                <a:spcPts val="630"/>
              </a:spcBef>
              <a:spcAft>
                <a:spcPts val="0"/>
              </a:spcAft>
              <a:buClr>
                <a:srgbClr val="CC6600"/>
              </a:buClr>
              <a:buSzPts val="2250"/>
              <a:buFont typeface="Noto Sans Symbols"/>
              <a:buChar char="⚫"/>
            </a:pPr>
            <a:r>
              <a:rPr b="0" i="0" lang="en-US" sz="1800" u="none" cap="none" strike="noStrike">
                <a:solidFill>
                  <a:schemeClr val="dk1"/>
                </a:solidFill>
                <a:latin typeface="Helvetica Neue"/>
                <a:ea typeface="Helvetica Neue"/>
                <a:cs typeface="Helvetica Neue"/>
                <a:sym typeface="Helvetica Neue"/>
              </a:rPr>
              <a:t>Assume that each process executes at a nonzero speed </a:t>
            </a:r>
            <a:endParaRPr/>
          </a:p>
          <a:p>
            <a:pPr indent="-338137" lvl="1" marL="795337" marR="0" rtl="0" algn="l">
              <a:lnSpc>
                <a:spcPct val="100000"/>
              </a:lnSpc>
              <a:spcBef>
                <a:spcPts val="630"/>
              </a:spcBef>
              <a:spcAft>
                <a:spcPts val="0"/>
              </a:spcAft>
              <a:buClr>
                <a:srgbClr val="CC6600"/>
              </a:buClr>
              <a:buSzPts val="2250"/>
              <a:buFont typeface="Noto Sans Symbols"/>
              <a:buChar char="⚫"/>
            </a:pPr>
            <a:r>
              <a:rPr b="0" i="0" lang="en-US" sz="1800" u="none" cap="none" strike="noStrike">
                <a:solidFill>
                  <a:schemeClr val="dk1"/>
                </a:solidFill>
                <a:latin typeface="Helvetica Neue"/>
                <a:ea typeface="Helvetica Neue"/>
                <a:cs typeface="Helvetica Neue"/>
                <a:sym typeface="Helvetica Neue"/>
              </a:rPr>
              <a:t>No assumption concerning </a:t>
            </a:r>
            <a:r>
              <a:rPr b="1" i="0" lang="en-US" sz="1800" u="none" cap="none" strike="noStrike">
                <a:solidFill>
                  <a:srgbClr val="3366FF"/>
                </a:solidFill>
                <a:latin typeface="Helvetica Neue"/>
                <a:ea typeface="Helvetica Neue"/>
                <a:cs typeface="Helvetica Neue"/>
                <a:sym typeface="Helvetica Neue"/>
              </a:rPr>
              <a:t>relative speed </a:t>
            </a:r>
            <a:r>
              <a:rPr b="0" i="0" lang="en-US" sz="1800" u="none" cap="none" strike="noStrike">
                <a:solidFill>
                  <a:schemeClr val="dk1"/>
                </a:solidFill>
                <a:latin typeface="Helvetica Neue"/>
                <a:ea typeface="Helvetica Neue"/>
                <a:cs typeface="Helvetica Neue"/>
                <a:sym typeface="Helvetica Neue"/>
              </a:rPr>
              <a:t>of the</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rgbClr val="000000"/>
                </a:solidFill>
                <a:latin typeface="Helvetica Neue"/>
                <a:ea typeface="Helvetica Neue"/>
                <a:cs typeface="Helvetica Neue"/>
                <a:sym typeface="Helvetica Neue"/>
              </a:rPr>
              <a:t>n</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processes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Lucent End User</dc:creator>
</cp:coreProperties>
</file>