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38"/>
  </p:notesMasterIdLst>
  <p:handoutMasterIdLst>
    <p:handoutMasterId r:id="rId39"/>
  </p:handoutMasterIdLst>
  <p:sldIdLst>
    <p:sldId id="256" r:id="rId2"/>
    <p:sldId id="258" r:id="rId3"/>
    <p:sldId id="259" r:id="rId4"/>
    <p:sldId id="260" r:id="rId5"/>
    <p:sldId id="261" r:id="rId6"/>
    <p:sldId id="262" r:id="rId7"/>
    <p:sldId id="263" r:id="rId8"/>
    <p:sldId id="266" r:id="rId9"/>
    <p:sldId id="268" r:id="rId10"/>
    <p:sldId id="272" r:id="rId11"/>
    <p:sldId id="275" r:id="rId12"/>
    <p:sldId id="277" r:id="rId13"/>
    <p:sldId id="280" r:id="rId14"/>
    <p:sldId id="282" r:id="rId15"/>
    <p:sldId id="283" r:id="rId16"/>
    <p:sldId id="284" r:id="rId17"/>
    <p:sldId id="285" r:id="rId18"/>
    <p:sldId id="287" r:id="rId19"/>
    <p:sldId id="294" r:id="rId20"/>
    <p:sldId id="295" r:id="rId21"/>
    <p:sldId id="296" r:id="rId22"/>
    <p:sldId id="297" r:id="rId23"/>
    <p:sldId id="298" r:id="rId24"/>
    <p:sldId id="301" r:id="rId25"/>
    <p:sldId id="302" r:id="rId26"/>
    <p:sldId id="307" r:id="rId27"/>
    <p:sldId id="308" r:id="rId28"/>
    <p:sldId id="309" r:id="rId29"/>
    <p:sldId id="311" r:id="rId30"/>
    <p:sldId id="312" r:id="rId31"/>
    <p:sldId id="313" r:id="rId32"/>
    <p:sldId id="315" r:id="rId33"/>
    <p:sldId id="317" r:id="rId34"/>
    <p:sldId id="318" r:id="rId35"/>
    <p:sldId id="319" r:id="rId36"/>
    <p:sldId id="321" r:id="rId37"/>
  </p:sldIdLst>
  <p:sldSz cx="12192000" cy="6858000"/>
  <p:notesSz cx="6858000" cy="9144000"/>
  <p:embeddedFontLst>
    <p:embeddedFont>
      <p:font typeface="Helvetica" panose="020B0604020202020204" pitchFamily="34" charset="0"/>
      <p:regular r:id="rId40"/>
      <p:bold r:id="rId41"/>
      <p:italic r:id="rId42"/>
      <p:boldItalic r:id="rId43"/>
    </p:embeddedFont>
    <p:embeddedFont>
      <p:font typeface="Helvetica Neue" panose="020B0604020202020204" charset="0"/>
      <p:regular r:id="rId44"/>
      <p:bold r:id="rId45"/>
      <p:italic r:id="rId46"/>
      <p:boldItalic r:id="rId47"/>
    </p:embeddedFont>
    <p:embeddedFont>
      <p:font typeface="Calibri" panose="020F0502020204030204" pitchFamily="3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C5A6A2E-CC49-4DE5-90CD-DCA35B2113BA}">
  <a:tblStyle styleId="{2C5A6A2E-CC49-4DE5-90CD-DCA35B2113BA}" styleName="Table_0">
    <a:wholeTbl>
      <a:tcTxStyle b="off" i="off">
        <a:font>
          <a:latin typeface="Helvetica"/>
          <a:ea typeface="Helvetica"/>
          <a:cs typeface="Helvetica"/>
        </a:font>
        <a:schemeClr val="dk1"/>
      </a:tcTxStyle>
      <a:tcStyle>
        <a:tcBdr>
          <a:left>
            <a:ln w="12700" cap="flat" cmpd="sng">
              <a:solidFill>
                <a:schemeClr val="accent1"/>
              </a:solidFill>
              <a:prstDash val="solid"/>
              <a:round/>
              <a:headEnd type="none" w="sm" len="sm"/>
              <a:tailEnd type="none" w="sm" len="sm"/>
            </a:ln>
          </a:left>
          <a:right>
            <a:ln w="12700" cap="flat" cmpd="sng">
              <a:solidFill>
                <a:schemeClr val="accent1"/>
              </a:solidFill>
              <a:prstDash val="solid"/>
              <a:round/>
              <a:headEnd type="none" w="sm" len="sm"/>
              <a:tailEnd type="none" w="sm" len="sm"/>
            </a:ln>
          </a:right>
          <a:top>
            <a:ln w="12700" cap="flat" cmpd="sng">
              <a:solidFill>
                <a:schemeClr val="accent1"/>
              </a:solidFill>
              <a:prstDash val="solid"/>
              <a:round/>
              <a:headEnd type="none" w="sm" len="sm"/>
              <a:tailEnd type="none" w="sm" len="sm"/>
            </a:ln>
          </a:top>
          <a:bottom>
            <a:ln w="12700" cap="flat" cmpd="sng">
              <a:solidFill>
                <a:schemeClr val="accent1"/>
              </a:solidFill>
              <a:prstDash val="solid"/>
              <a:round/>
              <a:headEnd type="none" w="sm" len="sm"/>
              <a:tailEnd type="none" w="sm" len="sm"/>
            </a:ln>
          </a:bottom>
          <a:insideH>
            <a:ln w="12700" cap="flat" cmpd="sng">
              <a:solidFill>
                <a:schemeClr val="accent1"/>
              </a:solidFill>
              <a:prstDash val="solid"/>
              <a:round/>
              <a:headEnd type="none" w="sm" len="sm"/>
              <a:tailEnd type="none" w="sm" len="sm"/>
            </a:ln>
          </a:insideH>
          <a:insideV>
            <a:ln w="12700" cap="flat" cmpd="sng">
              <a:solidFill>
                <a:schemeClr val="accent1"/>
              </a:solidFill>
              <a:prstDash val="solid"/>
              <a:round/>
              <a:headEnd type="none" w="sm" len="sm"/>
              <a:tailEnd type="none" w="sm" len="sm"/>
            </a:ln>
          </a:insideV>
        </a:tcBdr>
        <a:fill>
          <a:solidFill>
            <a:schemeClr val="accent1"/>
          </a:solidFill>
        </a:fill>
      </a:tcStyle>
    </a:wholeTbl>
    <a:band1H>
      <a:tcTxStyle/>
      <a:tcStyle>
        <a:tcBdr/>
        <a:fill>
          <a:solidFill>
            <a:schemeClr val="accent1"/>
          </a:solidFill>
        </a:fill>
      </a:tcStyle>
    </a:band1H>
    <a:band2H>
      <a:tcTxStyle/>
      <a:tcStyle>
        <a:tcBdr/>
      </a:tcStyle>
    </a:band2H>
    <a:band1V>
      <a:tcTxStyle/>
      <a:tcStyle>
        <a:tcBdr/>
        <a:fill>
          <a:solidFill>
            <a:schemeClr val="accent1"/>
          </a:solidFill>
        </a:fill>
      </a:tcStyle>
    </a:band1V>
    <a:band2V>
      <a:tcTxStyle/>
      <a:tcStyle>
        <a:tcBdr/>
      </a:tcStyle>
    </a:band2V>
    <a:lastCol>
      <a:tcTxStyle b="on" i="off"/>
      <a:tcStyle>
        <a:tcBdr/>
      </a:tcStyle>
    </a:lastCol>
    <a:firstCol>
      <a:tcTxStyle b="on" i="off"/>
      <a:tcStyle>
        <a:tcBdr/>
      </a:tcStyle>
    </a:firstCol>
    <a:lastRow>
      <a:tcTxStyle b="on" i="off"/>
      <a:tcStyle>
        <a:tcBdr>
          <a:top>
            <a:ln w="25400" cap="flat" cmpd="sng">
              <a:solidFill>
                <a:schemeClr val="accen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tcStyle>
        <a:tcBdr/>
        <a:fill>
          <a:solidFill>
            <a:schemeClr val="accent1"/>
          </a:solidFill>
        </a:fill>
      </a:tcStyle>
    </a:firstRow>
    <a:neCell>
      <a:tcTxStyle/>
      <a:tcStyle>
        <a:tcBdr/>
      </a:tcStyle>
    </a:neCell>
    <a:nwCell>
      <a:tcTxStyle/>
      <a:tcStyle>
        <a:tcBdr/>
      </a:tcStyle>
    </a:nwCell>
  </a:tblStyle>
  <a:tblStyle styleId="{FEB29AF1-6520-4510-8557-62C566758008}" styleName="Table_1">
    <a:wholeTbl>
      <a:tcTxStyle b="off" i="off">
        <a:font>
          <a:latin typeface="Helvetica"/>
          <a:ea typeface="Helvetica"/>
          <a:cs typeface="Helvetica"/>
        </a:font>
        <a:schemeClr val="dk1"/>
      </a:tcTxStyle>
      <a:tcStyle>
        <a:tcBdr>
          <a:left>
            <a:ln w="9525" cap="flat" cmpd="sng">
              <a:solidFill>
                <a:schemeClr val="accent4"/>
              </a:solidFill>
              <a:prstDash val="solid"/>
              <a:round/>
              <a:headEnd type="none" w="sm" len="sm"/>
              <a:tailEnd type="none" w="sm" len="sm"/>
            </a:ln>
          </a:left>
          <a:right>
            <a:ln w="9525" cap="flat" cmpd="sng">
              <a:solidFill>
                <a:schemeClr val="accent4"/>
              </a:solidFill>
              <a:prstDash val="solid"/>
              <a:round/>
              <a:headEnd type="none" w="sm" len="sm"/>
              <a:tailEnd type="none" w="sm" len="sm"/>
            </a:ln>
          </a:right>
          <a:top>
            <a:ln w="9525" cap="flat" cmpd="sng">
              <a:solidFill>
                <a:schemeClr val="accent4"/>
              </a:solidFill>
              <a:prstDash val="solid"/>
              <a:round/>
              <a:headEnd type="none" w="sm" len="sm"/>
              <a:tailEnd type="none" w="sm" len="sm"/>
            </a:ln>
          </a:top>
          <a:bottom>
            <a:ln w="9525" cap="flat" cmpd="sng">
              <a:solidFill>
                <a:schemeClr val="accent4"/>
              </a:solidFill>
              <a:prstDash val="solid"/>
              <a:round/>
              <a:headEnd type="none" w="sm" len="sm"/>
              <a:tailEnd type="none" w="sm" len="sm"/>
            </a:ln>
          </a:bottom>
          <a:insideH>
            <a:ln w="9525" cap="flat" cmpd="sng">
              <a:solidFill>
                <a:schemeClr val="accent4"/>
              </a:solidFill>
              <a:prstDash val="solid"/>
              <a:round/>
              <a:headEnd type="none" w="sm" len="sm"/>
              <a:tailEnd type="none" w="sm" len="sm"/>
            </a:ln>
          </a:insideH>
          <a:insideV>
            <a:ln w="9525" cap="flat" cmpd="sng">
              <a:solidFill>
                <a:schemeClr val="accent4"/>
              </a:solidFill>
              <a:prstDash val="solid"/>
              <a:round/>
              <a:headEnd type="none" w="sm" len="sm"/>
              <a:tailEnd type="none" w="sm" len="sm"/>
            </a:ln>
          </a:insideV>
        </a:tcBdr>
        <a:fill>
          <a:solidFill>
            <a:srgbClr val="FFFFFF">
              <a:alpha val="0"/>
            </a:srgbClr>
          </a:solidFill>
        </a:fill>
      </a:tcStyle>
    </a:wholeTbl>
    <a:band1H>
      <a:tcTxStyle/>
      <a:tcStyle>
        <a:tcBdr/>
        <a:fill>
          <a:solidFill>
            <a:schemeClr val="accent4">
              <a:alpha val="40000"/>
            </a:schemeClr>
          </a:solidFill>
        </a:fill>
      </a:tcStyle>
    </a:band1H>
    <a:band2H>
      <a:tcTxStyle/>
      <a:tcStyle>
        <a:tcBdr/>
      </a:tcStyle>
    </a:band2H>
    <a:band1V>
      <a:tcTxStyle/>
      <a:tcStyle>
        <a:tcBdr>
          <a:top>
            <a:ln w="9525" cap="flat" cmpd="sng">
              <a:solidFill>
                <a:schemeClr val="accent4"/>
              </a:solidFill>
              <a:prstDash val="solid"/>
              <a:round/>
              <a:headEnd type="none" w="sm" len="sm"/>
              <a:tailEnd type="none" w="sm" len="sm"/>
            </a:ln>
          </a:top>
          <a:bottom>
            <a:ln w="9525" cap="flat" cmpd="sng">
              <a:solidFill>
                <a:schemeClr val="accent4"/>
              </a:solidFill>
              <a:prstDash val="solid"/>
              <a:round/>
              <a:headEnd type="none" w="sm" len="sm"/>
              <a:tailEnd type="none" w="sm" len="sm"/>
            </a:ln>
          </a:bottom>
        </a:tcBdr>
        <a:fill>
          <a:solidFill>
            <a:schemeClr val="accent4">
              <a:alpha val="40000"/>
            </a:schemeClr>
          </a:solidFill>
        </a:fill>
      </a:tcStyle>
    </a:band1V>
    <a:band2V>
      <a:tcTxStyle/>
      <a:tcStyle>
        <a:tcBdr/>
      </a:tcStyle>
    </a:band2V>
    <a:lastCol>
      <a:tcTxStyle b="on" i="off"/>
      <a:tcStyle>
        <a:tcBdr>
          <a:left>
            <a:ln w="9525" cap="flat" cmpd="sng">
              <a:solidFill>
                <a:schemeClr val="accent4"/>
              </a:solidFill>
              <a:prstDash val="solid"/>
              <a:round/>
              <a:headEnd type="none" w="sm" len="sm"/>
              <a:tailEnd type="none" w="sm" len="sm"/>
            </a:ln>
          </a:left>
          <a:right>
            <a:ln w="9525" cap="flat" cmpd="sng">
              <a:solidFill>
                <a:schemeClr val="accent4"/>
              </a:solidFill>
              <a:prstDash val="solid"/>
              <a:round/>
              <a:headEnd type="none" w="sm" len="sm"/>
              <a:tailEnd type="none" w="sm" len="sm"/>
            </a:ln>
          </a:right>
          <a:top>
            <a:ln w="9525" cap="flat" cmpd="sng">
              <a:solidFill>
                <a:schemeClr val="accent4"/>
              </a:solidFill>
              <a:prstDash val="solid"/>
              <a:round/>
              <a:headEnd type="none" w="sm" len="sm"/>
              <a:tailEnd type="none" w="sm" len="sm"/>
            </a:ln>
          </a:top>
          <a:bottom>
            <a:ln w="9525" cap="flat" cmpd="sng">
              <a:solidFill>
                <a:schemeClr val="accent4"/>
              </a:solidFill>
              <a:prstDash val="solid"/>
              <a:round/>
              <a:headEnd type="none" w="sm" len="sm"/>
              <a:tailEnd type="none" w="sm" len="sm"/>
            </a:ln>
          </a:bottom>
          <a:insideH>
            <a:ln w="9525" cap="flat" cmpd="sng">
              <a:solidFill>
                <a:schemeClr val="accent4"/>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lastCol>
    <a:firstCol>
      <a:tcTxStyle b="on" i="off"/>
      <a:tcStyle>
        <a:tcBdr>
          <a:left>
            <a:ln w="9525" cap="flat" cmpd="sng">
              <a:solidFill>
                <a:schemeClr val="accent4"/>
              </a:solidFill>
              <a:prstDash val="solid"/>
              <a:round/>
              <a:headEnd type="none" w="sm" len="sm"/>
              <a:tailEnd type="none" w="sm" len="sm"/>
            </a:ln>
          </a:left>
          <a:right>
            <a:ln w="9525" cap="flat" cmpd="sng">
              <a:solidFill>
                <a:schemeClr val="accent4"/>
              </a:solidFill>
              <a:prstDash val="solid"/>
              <a:round/>
              <a:headEnd type="none" w="sm" len="sm"/>
              <a:tailEnd type="none" w="sm" len="sm"/>
            </a:ln>
          </a:right>
          <a:top>
            <a:ln w="9525" cap="flat" cmpd="sng">
              <a:solidFill>
                <a:schemeClr val="accent4"/>
              </a:solidFill>
              <a:prstDash val="solid"/>
              <a:round/>
              <a:headEnd type="none" w="sm" len="sm"/>
              <a:tailEnd type="none" w="sm" len="sm"/>
            </a:ln>
          </a:top>
          <a:bottom>
            <a:ln w="9525" cap="flat" cmpd="sng">
              <a:solidFill>
                <a:schemeClr val="accent4"/>
              </a:solidFill>
              <a:prstDash val="solid"/>
              <a:round/>
              <a:headEnd type="none" w="sm" len="sm"/>
              <a:tailEnd type="none" w="sm" len="sm"/>
            </a:ln>
          </a:bottom>
          <a:insideH>
            <a:ln w="9525" cap="flat" cmpd="sng">
              <a:solidFill>
                <a:schemeClr val="accent4"/>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firstCol>
    <a:lastRow>
      <a:tcTxStyle b="on" i="off"/>
      <a:tcStyle>
        <a:tcBdr>
          <a:left>
            <a:ln w="9525" cap="flat" cmpd="sng">
              <a:solidFill>
                <a:schemeClr val="accent4"/>
              </a:solidFill>
              <a:prstDash val="solid"/>
              <a:round/>
              <a:headEnd type="none" w="sm" len="sm"/>
              <a:tailEnd type="none" w="sm" len="sm"/>
            </a:ln>
          </a:left>
          <a:right>
            <a:ln w="9525" cap="flat" cmpd="sng">
              <a:solidFill>
                <a:schemeClr val="accent4"/>
              </a:solidFill>
              <a:prstDash val="solid"/>
              <a:round/>
              <a:headEnd type="none" w="sm" len="sm"/>
              <a:tailEnd type="none" w="sm" len="sm"/>
            </a:ln>
          </a:right>
          <a:top>
            <a:ln w="9525" cap="flat" cmpd="sng">
              <a:solidFill>
                <a:schemeClr val="accent4"/>
              </a:solidFill>
              <a:prstDash val="solid"/>
              <a:round/>
              <a:headEnd type="none" w="sm" len="sm"/>
              <a:tailEnd type="none" w="sm" len="sm"/>
            </a:ln>
          </a:top>
          <a:bottom>
            <a:ln w="9525" cap="flat" cmpd="sng">
              <a:solidFill>
                <a:schemeClr val="accent4"/>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lastRow>
    <a:seCell>
      <a:tcTxStyle/>
      <a:tcStyle>
        <a:tcBdr/>
      </a:tcStyle>
    </a:seCell>
    <a:swCell>
      <a:tcTxStyle/>
      <a:tcStyle>
        <a:tcBdr/>
      </a:tcStyle>
    </a:swCell>
    <a:firstRow>
      <a:tcTxStyle b="on" i="off">
        <a:font>
          <a:latin typeface="Helvetica"/>
          <a:ea typeface="Helvetica"/>
          <a:cs typeface="Helvetica"/>
        </a:font>
        <a:schemeClr val="lt1"/>
      </a:tcTxStyle>
      <a:tcStyle>
        <a:tcBdr>
          <a:left>
            <a:ln w="9525" cap="flat" cmpd="sng">
              <a:solidFill>
                <a:schemeClr val="accent4"/>
              </a:solidFill>
              <a:prstDash val="solid"/>
              <a:round/>
              <a:headEnd type="none" w="sm" len="sm"/>
              <a:tailEnd type="none" w="sm" len="sm"/>
            </a:ln>
          </a:left>
          <a:right>
            <a:ln w="9525" cap="flat" cmpd="sng">
              <a:solidFill>
                <a:schemeClr val="accent4"/>
              </a:solidFill>
              <a:prstDash val="solid"/>
              <a:round/>
              <a:headEnd type="none" w="sm" len="sm"/>
              <a:tailEnd type="none" w="sm" len="sm"/>
            </a:ln>
          </a:right>
          <a:top>
            <a:ln w="9525" cap="flat" cmpd="sng">
              <a:solidFill>
                <a:schemeClr val="accent4"/>
              </a:solidFill>
              <a:prstDash val="solid"/>
              <a:round/>
              <a:headEnd type="none" w="sm" len="sm"/>
              <a:tailEnd type="none" w="sm" len="sm"/>
            </a:ln>
          </a:top>
          <a:bottom>
            <a:ln w="9525" cap="flat" cmpd="sng">
              <a:solidFill>
                <a:schemeClr val="l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accent4"/>
          </a:solidFill>
        </a:fill>
      </a:tcStyle>
    </a:firstRow>
    <a:neCell>
      <a:tcTxStyle/>
      <a:tcStyle>
        <a:tcBdr/>
      </a:tcStyle>
    </a:neCell>
    <a:nwCell>
      <a:tcTxStyle/>
      <a:tcStyle>
        <a:tcBdr/>
      </a:tcStyle>
    </a:nwCell>
  </a:tblStyle>
  <a:tblStyle styleId="{87F53EFA-B88B-4EA6-B880-BB3E34427D53}"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4" d="100"/>
          <a:sy n="94" d="100"/>
        </p:scale>
        <p:origin x="211"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2.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font" Target="fonts/font12.fntdata"/><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FEC44649-7BCB-C02E-ADD9-A534BE7B780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F32806D0-CE92-EA47-0FE7-B4B7C22958A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71DE7D0-3DAE-4221-8EBF-50CF1935B550}" type="datetimeFigureOut">
              <a:rPr lang="en-US" smtClean="0"/>
              <a:t>8/14/2025</a:t>
            </a:fld>
            <a:endParaRPr lang="en-US"/>
          </a:p>
        </p:txBody>
      </p:sp>
      <p:sp>
        <p:nvSpPr>
          <p:cNvPr id="4" name="Footer Placeholder 3">
            <a:extLst>
              <a:ext uri="{FF2B5EF4-FFF2-40B4-BE49-F238E27FC236}">
                <a16:creationId xmlns:a16="http://schemas.microsoft.com/office/drawing/2014/main" xmlns="" id="{1193A39E-7C21-E194-D2A5-0A404AE8EF0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8306B461-84F4-820D-8888-5FB4E966F9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57C0DE0-8653-4136-89FD-DB985E598A43}" type="slidenum">
              <a:rPr lang="en-US" smtClean="0"/>
              <a:t>‹#›</a:t>
            </a:fld>
            <a:endParaRPr lang="en-US"/>
          </a:p>
        </p:txBody>
      </p:sp>
    </p:spTree>
    <p:extLst>
      <p:ext uri="{BB962C8B-B14F-4D97-AF65-F5344CB8AC3E}">
        <p14:creationId xmlns:p14="http://schemas.microsoft.com/office/powerpoint/2010/main" val="18537134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Helvetica Neue"/>
                <a:ea typeface="Helvetica Neue"/>
                <a:cs typeface="Helvetica Neue"/>
                <a:sym typeface="Helvetica Neue"/>
              </a:defRPr>
            </a:lvl1pPr>
            <a:lvl2pPr marR="0" lvl="1" algn="l"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2pPr>
            <a:lvl3pPr marR="0" lvl="2" algn="l"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3pPr>
            <a:lvl4pPr marR="0" lvl="3" algn="l"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4pPr>
            <a:lvl5pPr marR="0" lvl="4" algn="l"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5pPr>
            <a:lvl6pPr marR="0" lvl="5" algn="l"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6pPr>
            <a:lvl7pPr marR="0" lvl="6" algn="l"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7pPr>
            <a:lvl8pPr marR="0" lvl="7" algn="l"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8pPr>
            <a:lvl9pPr marR="0" lvl="8" algn="l"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Helvetica Neue"/>
                <a:ea typeface="Helvetica Neue"/>
                <a:cs typeface="Helvetica Neue"/>
                <a:sym typeface="Helvetica Neue"/>
              </a:defRPr>
            </a:lvl1pPr>
            <a:lvl2pPr marR="0" lvl="1" algn="l"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2pPr>
            <a:lvl3pPr marR="0" lvl="2" algn="l"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3pPr>
            <a:lvl4pPr marR="0" lvl="3" algn="l"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4pPr>
            <a:lvl5pPr marR="0" lvl="4" algn="l"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5pPr>
            <a:lvl6pPr marR="0" lvl="5" algn="l"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6pPr>
            <a:lvl7pPr marR="0" lvl="6" algn="l"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7pPr>
            <a:lvl8pPr marR="0" lvl="7" algn="l"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8pPr>
            <a:lvl9pPr marR="0" lvl="8" algn="l"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Helvetica Neue"/>
                <a:ea typeface="Helvetica Neue"/>
                <a:cs typeface="Helvetica Neue"/>
                <a:sym typeface="Helvetica Neue"/>
              </a:defRPr>
            </a:lvl1pPr>
            <a:lvl2pPr marR="0" lvl="1" algn="l"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2pPr>
            <a:lvl3pPr marR="0" lvl="2" algn="l"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3pPr>
            <a:lvl4pPr marR="0" lvl="3" algn="l"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4pPr>
            <a:lvl5pPr marR="0" lvl="4" algn="l"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5pPr>
            <a:lvl6pPr marR="0" lvl="5" algn="l"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6pPr>
            <a:lvl7pPr marR="0" lvl="6" algn="l"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7pPr>
            <a:lvl8pPr marR="0" lvl="7" algn="l"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8pPr>
            <a:lvl9pPr marR="0" lvl="8" algn="l"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Helvetica Neue"/>
                <a:ea typeface="Helvetica Neue"/>
                <a:cs typeface="Helvetica Neue"/>
                <a:sym typeface="Helvetica Neue"/>
              </a:rPr>
              <a:t>‹#›</a:t>
            </a:fld>
            <a:endParaRPr sz="1200" b="0" i="0" u="none" strike="noStrike" cap="none">
              <a:solidFill>
                <a:schemeClr val="dk1"/>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1474692162"/>
      </p:ext>
    </p:extLst>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2" name="Google Shape;7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Slide Number Placeholder 1">
            <a:extLst>
              <a:ext uri="{FF2B5EF4-FFF2-40B4-BE49-F238E27FC236}">
                <a16:creationId xmlns:a16="http://schemas.microsoft.com/office/drawing/2014/main" xmlns="" id="{0D51ADE6-8133-3F93-5533-DD8721D2D902}"/>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GB" sz="1200" b="0" i="0" u="none" strike="noStrike" cap="none" smtClean="0">
                <a:solidFill>
                  <a:schemeClr val="dk1"/>
                </a:solidFill>
                <a:latin typeface="Helvetica Neue"/>
                <a:ea typeface="Helvetica Neue"/>
                <a:cs typeface="Helvetica Neue"/>
                <a:sym typeface="Helvetica Neue"/>
              </a:rPr>
              <a:t>1</a:t>
            </a:fld>
            <a:endParaRPr lang="en-GB" sz="1200" b="0" i="0" u="none" strike="noStrike" cap="none">
              <a:solidFill>
                <a:schemeClr val="dk1"/>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39053075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4" name="Google Shape;184;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Slide Number Placeholder 1">
            <a:extLst>
              <a:ext uri="{FF2B5EF4-FFF2-40B4-BE49-F238E27FC236}">
                <a16:creationId xmlns:a16="http://schemas.microsoft.com/office/drawing/2014/main" xmlns="" id="{F310FBE7-A103-560C-96CF-DE50301E416D}"/>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GB" sz="1200" b="0" i="0" u="none" strike="noStrike" cap="none" smtClean="0">
                <a:solidFill>
                  <a:schemeClr val="dk1"/>
                </a:solidFill>
                <a:latin typeface="Helvetica Neue"/>
                <a:ea typeface="Helvetica Neue"/>
                <a:cs typeface="Helvetica Neue"/>
                <a:sym typeface="Helvetica Neue"/>
              </a:rPr>
              <a:t>10</a:t>
            </a:fld>
            <a:endParaRPr lang="en-GB" sz="1200" b="0" i="0" u="none" strike="noStrike" cap="none">
              <a:solidFill>
                <a:schemeClr val="dk1"/>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181352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5" name="Google Shape;205;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Slide Number Placeholder 1">
            <a:extLst>
              <a:ext uri="{FF2B5EF4-FFF2-40B4-BE49-F238E27FC236}">
                <a16:creationId xmlns:a16="http://schemas.microsoft.com/office/drawing/2014/main" xmlns="" id="{2D549DD3-A190-41CB-4E1C-653CDA837134}"/>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GB" sz="1200" b="0" i="0" u="none" strike="noStrike" cap="none" smtClean="0">
                <a:solidFill>
                  <a:schemeClr val="dk1"/>
                </a:solidFill>
                <a:latin typeface="Helvetica Neue"/>
                <a:ea typeface="Helvetica Neue"/>
                <a:cs typeface="Helvetica Neue"/>
                <a:sym typeface="Helvetica Neue"/>
              </a:rPr>
              <a:t>11</a:t>
            </a:fld>
            <a:endParaRPr lang="en-GB" sz="1200" b="0" i="0" u="none" strike="noStrike" cap="none">
              <a:solidFill>
                <a:schemeClr val="dk1"/>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18013804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18" name="Google Shape;218;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Slide Number Placeholder 1">
            <a:extLst>
              <a:ext uri="{FF2B5EF4-FFF2-40B4-BE49-F238E27FC236}">
                <a16:creationId xmlns:a16="http://schemas.microsoft.com/office/drawing/2014/main" xmlns="" id="{A663F4C9-9C1D-7589-BC68-56838A37B87E}"/>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GB" sz="1200" b="0" i="0" u="none" strike="noStrike" cap="none" smtClean="0">
                <a:solidFill>
                  <a:schemeClr val="dk1"/>
                </a:solidFill>
                <a:latin typeface="Helvetica Neue"/>
                <a:ea typeface="Helvetica Neue"/>
                <a:cs typeface="Helvetica Neue"/>
                <a:sym typeface="Helvetica Neue"/>
              </a:rPr>
              <a:t>12</a:t>
            </a:fld>
            <a:endParaRPr lang="en-GB" sz="1200" b="0" i="0" u="none" strike="noStrike" cap="none">
              <a:solidFill>
                <a:schemeClr val="dk1"/>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6523838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38" name="Google Shape;238;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Slide Number Placeholder 1">
            <a:extLst>
              <a:ext uri="{FF2B5EF4-FFF2-40B4-BE49-F238E27FC236}">
                <a16:creationId xmlns:a16="http://schemas.microsoft.com/office/drawing/2014/main" xmlns="" id="{137E5CC4-3912-D658-7C9F-43D2B06B52DC}"/>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GB" sz="1200" b="0" i="0" u="none" strike="noStrike" cap="none" smtClean="0">
                <a:solidFill>
                  <a:schemeClr val="dk1"/>
                </a:solidFill>
                <a:latin typeface="Helvetica Neue"/>
                <a:ea typeface="Helvetica Neue"/>
                <a:cs typeface="Helvetica Neue"/>
                <a:sym typeface="Helvetica Neue"/>
              </a:rPr>
              <a:t>13</a:t>
            </a:fld>
            <a:endParaRPr lang="en-GB" sz="1200" b="0" i="0" u="none" strike="noStrike" cap="none">
              <a:solidFill>
                <a:schemeClr val="dk1"/>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30749896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51" name="Google Shape;251;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Slide Number Placeholder 1">
            <a:extLst>
              <a:ext uri="{FF2B5EF4-FFF2-40B4-BE49-F238E27FC236}">
                <a16:creationId xmlns:a16="http://schemas.microsoft.com/office/drawing/2014/main" xmlns="" id="{19976BD5-C996-5B96-C044-2C4D837DB29C}"/>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GB" sz="1200" b="0" i="0" u="none" strike="noStrike" cap="none" smtClean="0">
                <a:solidFill>
                  <a:schemeClr val="dk1"/>
                </a:solidFill>
                <a:latin typeface="Helvetica Neue"/>
                <a:ea typeface="Helvetica Neue"/>
                <a:cs typeface="Helvetica Neue"/>
                <a:sym typeface="Helvetica Neue"/>
              </a:rPr>
              <a:t>14</a:t>
            </a:fld>
            <a:endParaRPr lang="en-GB" sz="1200" b="0" i="0" u="none" strike="noStrike" cap="none">
              <a:solidFill>
                <a:schemeClr val="dk1"/>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11576031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58" name="Google Shape;258;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Slide Number Placeholder 1">
            <a:extLst>
              <a:ext uri="{FF2B5EF4-FFF2-40B4-BE49-F238E27FC236}">
                <a16:creationId xmlns:a16="http://schemas.microsoft.com/office/drawing/2014/main" xmlns="" id="{0A36E743-75F8-F5EF-0514-E9A4CC1E9E2C}"/>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GB" sz="1200" b="0" i="0" u="none" strike="noStrike" cap="none" smtClean="0">
                <a:solidFill>
                  <a:schemeClr val="dk1"/>
                </a:solidFill>
                <a:latin typeface="Helvetica Neue"/>
                <a:ea typeface="Helvetica Neue"/>
                <a:cs typeface="Helvetica Neue"/>
                <a:sym typeface="Helvetica Neue"/>
              </a:rPr>
              <a:t>15</a:t>
            </a:fld>
            <a:endParaRPr lang="en-GB" sz="1200" b="0" i="0" u="none" strike="noStrike" cap="none">
              <a:solidFill>
                <a:schemeClr val="dk1"/>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6302813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65" name="Google Shape;265;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Slide Number Placeholder 1">
            <a:extLst>
              <a:ext uri="{FF2B5EF4-FFF2-40B4-BE49-F238E27FC236}">
                <a16:creationId xmlns:a16="http://schemas.microsoft.com/office/drawing/2014/main" xmlns="" id="{CE6735DC-DEA2-0731-BE23-CCE1C3F2AF9A}"/>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GB" sz="1200" b="0" i="0" u="none" strike="noStrike" cap="none" smtClean="0">
                <a:solidFill>
                  <a:schemeClr val="dk1"/>
                </a:solidFill>
                <a:latin typeface="Helvetica Neue"/>
                <a:ea typeface="Helvetica Neue"/>
                <a:cs typeface="Helvetica Neue"/>
                <a:sym typeface="Helvetica Neue"/>
              </a:rPr>
              <a:t>16</a:t>
            </a:fld>
            <a:endParaRPr lang="en-GB" sz="1200" b="0" i="0" u="none" strike="noStrike" cap="none">
              <a:solidFill>
                <a:schemeClr val="dk1"/>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3997508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72" name="Google Shape;272;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Slide Number Placeholder 1">
            <a:extLst>
              <a:ext uri="{FF2B5EF4-FFF2-40B4-BE49-F238E27FC236}">
                <a16:creationId xmlns:a16="http://schemas.microsoft.com/office/drawing/2014/main" xmlns="" id="{F7684CC7-A494-ED47-89D2-79B59187970A}"/>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GB" sz="1200" b="0" i="0" u="none" strike="noStrike" cap="none" smtClean="0">
                <a:solidFill>
                  <a:schemeClr val="dk1"/>
                </a:solidFill>
                <a:latin typeface="Helvetica Neue"/>
                <a:ea typeface="Helvetica Neue"/>
                <a:cs typeface="Helvetica Neue"/>
                <a:sym typeface="Helvetica Neue"/>
              </a:rPr>
              <a:t>17</a:t>
            </a:fld>
            <a:endParaRPr lang="en-GB" sz="1200" b="0" i="0" u="none" strike="noStrike" cap="none">
              <a:solidFill>
                <a:schemeClr val="dk1"/>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34145977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86" name="Google Shape;286;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Slide Number Placeholder 1">
            <a:extLst>
              <a:ext uri="{FF2B5EF4-FFF2-40B4-BE49-F238E27FC236}">
                <a16:creationId xmlns:a16="http://schemas.microsoft.com/office/drawing/2014/main" xmlns="" id="{F2CF0356-0806-3C82-73A1-14FD4270C0DB}"/>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GB" sz="1200" b="0" i="0" u="none" strike="noStrike" cap="none" smtClean="0">
                <a:solidFill>
                  <a:schemeClr val="dk1"/>
                </a:solidFill>
                <a:latin typeface="Helvetica Neue"/>
                <a:ea typeface="Helvetica Neue"/>
                <a:cs typeface="Helvetica Neue"/>
                <a:sym typeface="Helvetica Neue"/>
              </a:rPr>
              <a:t>18</a:t>
            </a:fld>
            <a:endParaRPr lang="en-GB" sz="1200" b="0" i="0" u="none" strike="noStrike" cap="none">
              <a:solidFill>
                <a:schemeClr val="dk1"/>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9770788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35" name="Google Shape;335;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Slide Number Placeholder 1">
            <a:extLst>
              <a:ext uri="{FF2B5EF4-FFF2-40B4-BE49-F238E27FC236}">
                <a16:creationId xmlns:a16="http://schemas.microsoft.com/office/drawing/2014/main" xmlns="" id="{F73A1838-5D56-D5B0-51F9-AF8469A370B9}"/>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GB" sz="1200" b="0" i="0" u="none" strike="noStrike" cap="none" smtClean="0">
                <a:solidFill>
                  <a:schemeClr val="dk1"/>
                </a:solidFill>
                <a:latin typeface="Helvetica Neue"/>
                <a:ea typeface="Helvetica Neue"/>
                <a:cs typeface="Helvetica Neue"/>
                <a:sym typeface="Helvetica Neue"/>
              </a:rPr>
              <a:t>19</a:t>
            </a:fld>
            <a:endParaRPr lang="en-GB" sz="1200" b="0" i="0" u="none" strike="noStrike" cap="none">
              <a:solidFill>
                <a:schemeClr val="dk1"/>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2460500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7" name="Google Shape;8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Slide Number Placeholder 1">
            <a:extLst>
              <a:ext uri="{FF2B5EF4-FFF2-40B4-BE49-F238E27FC236}">
                <a16:creationId xmlns:a16="http://schemas.microsoft.com/office/drawing/2014/main" xmlns="" id="{E27DFB75-9A78-3CA5-D918-078307DE728A}"/>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GB" sz="1200" b="0" i="0" u="none" strike="noStrike" cap="none" smtClean="0">
                <a:solidFill>
                  <a:schemeClr val="dk1"/>
                </a:solidFill>
                <a:latin typeface="Helvetica Neue"/>
                <a:ea typeface="Helvetica Neue"/>
                <a:cs typeface="Helvetica Neue"/>
                <a:sym typeface="Helvetica Neue"/>
              </a:rPr>
              <a:t>2</a:t>
            </a:fld>
            <a:endParaRPr lang="en-GB" sz="1200" b="0" i="0" u="none" strike="noStrike" cap="none">
              <a:solidFill>
                <a:schemeClr val="dk1"/>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8378716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42" name="Google Shape;342;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Slide Number Placeholder 1">
            <a:extLst>
              <a:ext uri="{FF2B5EF4-FFF2-40B4-BE49-F238E27FC236}">
                <a16:creationId xmlns:a16="http://schemas.microsoft.com/office/drawing/2014/main" xmlns="" id="{28BC44B4-9DAA-5653-559A-3875471D7A0B}"/>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GB" sz="1200" b="0" i="0" u="none" strike="noStrike" cap="none" smtClean="0">
                <a:solidFill>
                  <a:schemeClr val="dk1"/>
                </a:solidFill>
                <a:latin typeface="Helvetica Neue"/>
                <a:ea typeface="Helvetica Neue"/>
                <a:cs typeface="Helvetica Neue"/>
                <a:sym typeface="Helvetica Neue"/>
              </a:rPr>
              <a:t>20</a:t>
            </a:fld>
            <a:endParaRPr lang="en-GB" sz="1200" b="0" i="0" u="none" strike="noStrike" cap="none">
              <a:solidFill>
                <a:schemeClr val="dk1"/>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30106681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49" name="Google Shape;349;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Slide Number Placeholder 1">
            <a:extLst>
              <a:ext uri="{FF2B5EF4-FFF2-40B4-BE49-F238E27FC236}">
                <a16:creationId xmlns:a16="http://schemas.microsoft.com/office/drawing/2014/main" xmlns="" id="{54EF95AF-88DB-4646-D0B4-1AA76A4E89F0}"/>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GB" sz="1200" b="0" i="0" u="none" strike="noStrike" cap="none" smtClean="0">
                <a:solidFill>
                  <a:schemeClr val="dk1"/>
                </a:solidFill>
                <a:latin typeface="Helvetica Neue"/>
                <a:ea typeface="Helvetica Neue"/>
                <a:cs typeface="Helvetica Neue"/>
                <a:sym typeface="Helvetica Neue"/>
              </a:rPr>
              <a:t>21</a:t>
            </a:fld>
            <a:endParaRPr lang="en-GB" sz="1200" b="0" i="0" u="none" strike="noStrike" cap="none">
              <a:solidFill>
                <a:schemeClr val="dk1"/>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7637556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56" name="Google Shape;356;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Slide Number Placeholder 1">
            <a:extLst>
              <a:ext uri="{FF2B5EF4-FFF2-40B4-BE49-F238E27FC236}">
                <a16:creationId xmlns:a16="http://schemas.microsoft.com/office/drawing/2014/main" xmlns="" id="{D82730D0-E03B-F590-3D57-C64FDCF33793}"/>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GB" sz="1200" b="0" i="0" u="none" strike="noStrike" cap="none" smtClean="0">
                <a:solidFill>
                  <a:schemeClr val="dk1"/>
                </a:solidFill>
                <a:latin typeface="Helvetica Neue"/>
                <a:ea typeface="Helvetica Neue"/>
                <a:cs typeface="Helvetica Neue"/>
                <a:sym typeface="Helvetica Neue"/>
              </a:rPr>
              <a:t>22</a:t>
            </a:fld>
            <a:endParaRPr lang="en-GB" sz="1200" b="0" i="0" u="none" strike="noStrike" cap="none">
              <a:solidFill>
                <a:schemeClr val="dk1"/>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5092198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63" name="Google Shape;363;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Slide Number Placeholder 1">
            <a:extLst>
              <a:ext uri="{FF2B5EF4-FFF2-40B4-BE49-F238E27FC236}">
                <a16:creationId xmlns:a16="http://schemas.microsoft.com/office/drawing/2014/main" xmlns="" id="{23569295-4B41-8807-8BCC-11A95301A0FB}"/>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GB" sz="1200" b="0" i="0" u="none" strike="noStrike" cap="none" smtClean="0">
                <a:solidFill>
                  <a:schemeClr val="dk1"/>
                </a:solidFill>
                <a:latin typeface="Helvetica Neue"/>
                <a:ea typeface="Helvetica Neue"/>
                <a:cs typeface="Helvetica Neue"/>
                <a:sym typeface="Helvetica Neue"/>
              </a:rPr>
              <a:t>23</a:t>
            </a:fld>
            <a:endParaRPr lang="en-GB" sz="1200" b="0" i="0" u="none" strike="noStrike" cap="none">
              <a:solidFill>
                <a:schemeClr val="dk1"/>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8164274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83" name="Google Shape;383;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Slide Number Placeholder 1">
            <a:extLst>
              <a:ext uri="{FF2B5EF4-FFF2-40B4-BE49-F238E27FC236}">
                <a16:creationId xmlns:a16="http://schemas.microsoft.com/office/drawing/2014/main" xmlns="" id="{CF1F8AEF-8DF6-9CEA-5514-44D7BE5EE0DB}"/>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GB" sz="1200" b="0" i="0" u="none" strike="noStrike" cap="none" smtClean="0">
                <a:solidFill>
                  <a:schemeClr val="dk1"/>
                </a:solidFill>
                <a:latin typeface="Helvetica Neue"/>
                <a:ea typeface="Helvetica Neue"/>
                <a:cs typeface="Helvetica Neue"/>
                <a:sym typeface="Helvetica Neue"/>
              </a:rPr>
              <a:t>24</a:t>
            </a:fld>
            <a:endParaRPr lang="en-GB" sz="1200" b="0" i="0" u="none" strike="noStrike" cap="none">
              <a:solidFill>
                <a:schemeClr val="dk1"/>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11180602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90" name="Google Shape;390;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Slide Number Placeholder 1">
            <a:extLst>
              <a:ext uri="{FF2B5EF4-FFF2-40B4-BE49-F238E27FC236}">
                <a16:creationId xmlns:a16="http://schemas.microsoft.com/office/drawing/2014/main" xmlns="" id="{51D6B9CB-2B06-C5D7-7B43-84508B2F1EA8}"/>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GB" sz="1200" b="0" i="0" u="none" strike="noStrike" cap="none" smtClean="0">
                <a:solidFill>
                  <a:schemeClr val="dk1"/>
                </a:solidFill>
                <a:latin typeface="Helvetica Neue"/>
                <a:ea typeface="Helvetica Neue"/>
                <a:cs typeface="Helvetica Neue"/>
                <a:sym typeface="Helvetica Neue"/>
              </a:rPr>
              <a:t>25</a:t>
            </a:fld>
            <a:endParaRPr lang="en-GB" sz="1200" b="0" i="0" u="none" strike="noStrike" cap="none">
              <a:solidFill>
                <a:schemeClr val="dk1"/>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3834529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p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25" name="Google Shape;425;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Slide Number Placeholder 1">
            <a:extLst>
              <a:ext uri="{FF2B5EF4-FFF2-40B4-BE49-F238E27FC236}">
                <a16:creationId xmlns:a16="http://schemas.microsoft.com/office/drawing/2014/main" xmlns="" id="{061B79C7-13AE-DEF5-1592-25A37ADA92B9}"/>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GB" sz="1200" b="0" i="0" u="none" strike="noStrike" cap="none" smtClean="0">
                <a:solidFill>
                  <a:schemeClr val="dk1"/>
                </a:solidFill>
                <a:latin typeface="Helvetica Neue"/>
                <a:ea typeface="Helvetica Neue"/>
                <a:cs typeface="Helvetica Neue"/>
                <a:sym typeface="Helvetica Neue"/>
              </a:rPr>
              <a:t>26</a:t>
            </a:fld>
            <a:endParaRPr lang="en-GB" sz="1200" b="0" i="0" u="none" strike="noStrike" cap="none">
              <a:solidFill>
                <a:schemeClr val="dk1"/>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30739657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5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32" name="Google Shape;432;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Slide Number Placeholder 1">
            <a:extLst>
              <a:ext uri="{FF2B5EF4-FFF2-40B4-BE49-F238E27FC236}">
                <a16:creationId xmlns:a16="http://schemas.microsoft.com/office/drawing/2014/main" xmlns="" id="{D763037B-62A2-7B8D-D1E1-002081DC04B2}"/>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GB" sz="1200" b="0" i="0" u="none" strike="noStrike" cap="none" smtClean="0">
                <a:solidFill>
                  <a:schemeClr val="dk1"/>
                </a:solidFill>
                <a:latin typeface="Helvetica Neue"/>
                <a:ea typeface="Helvetica Neue"/>
                <a:cs typeface="Helvetica Neue"/>
                <a:sym typeface="Helvetica Neue"/>
              </a:rPr>
              <a:t>27</a:t>
            </a:fld>
            <a:endParaRPr lang="en-GB" sz="1200" b="0" i="0" u="none" strike="noStrike" cap="none">
              <a:solidFill>
                <a:schemeClr val="dk1"/>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23472814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p5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39" name="Google Shape;439;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Slide Number Placeholder 1">
            <a:extLst>
              <a:ext uri="{FF2B5EF4-FFF2-40B4-BE49-F238E27FC236}">
                <a16:creationId xmlns:a16="http://schemas.microsoft.com/office/drawing/2014/main" xmlns="" id="{BB001F45-CB94-5E30-00CD-297DC0982F7A}"/>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GB" sz="1200" b="0" i="0" u="none" strike="noStrike" cap="none" smtClean="0">
                <a:solidFill>
                  <a:schemeClr val="dk1"/>
                </a:solidFill>
                <a:latin typeface="Helvetica Neue"/>
                <a:ea typeface="Helvetica Neue"/>
                <a:cs typeface="Helvetica Neue"/>
                <a:sym typeface="Helvetica Neue"/>
              </a:rPr>
              <a:t>28</a:t>
            </a:fld>
            <a:endParaRPr lang="en-GB" sz="1200" b="0" i="0" u="none" strike="noStrike" cap="none">
              <a:solidFill>
                <a:schemeClr val="dk1"/>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36907163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53" name="Google Shape;453;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Slide Number Placeholder 1">
            <a:extLst>
              <a:ext uri="{FF2B5EF4-FFF2-40B4-BE49-F238E27FC236}">
                <a16:creationId xmlns:a16="http://schemas.microsoft.com/office/drawing/2014/main" xmlns="" id="{9466F5A1-751E-618B-1DD6-D71569AFDE4B}"/>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GB" sz="1200" b="0" i="0" u="none" strike="noStrike" cap="none" smtClean="0">
                <a:solidFill>
                  <a:schemeClr val="dk1"/>
                </a:solidFill>
                <a:latin typeface="Helvetica Neue"/>
                <a:ea typeface="Helvetica Neue"/>
                <a:cs typeface="Helvetica Neue"/>
                <a:sym typeface="Helvetica Neue"/>
              </a:rPr>
              <a:t>29</a:t>
            </a:fld>
            <a:endParaRPr lang="en-GB" sz="1200" b="0" i="0" u="none" strike="noStrike" cap="none">
              <a:solidFill>
                <a:schemeClr val="dk1"/>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1959780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4" name="Google Shape;9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Slide Number Placeholder 1">
            <a:extLst>
              <a:ext uri="{FF2B5EF4-FFF2-40B4-BE49-F238E27FC236}">
                <a16:creationId xmlns:a16="http://schemas.microsoft.com/office/drawing/2014/main" xmlns="" id="{FE3E44C4-DE05-D039-26BB-B75ECEF54990}"/>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GB" sz="1200" b="0" i="0" u="none" strike="noStrike" cap="none" smtClean="0">
                <a:solidFill>
                  <a:schemeClr val="dk1"/>
                </a:solidFill>
                <a:latin typeface="Helvetica Neue"/>
                <a:ea typeface="Helvetica Neue"/>
                <a:cs typeface="Helvetica Neue"/>
                <a:sym typeface="Helvetica Neue"/>
              </a:rPr>
              <a:t>3</a:t>
            </a:fld>
            <a:endParaRPr lang="en-GB" sz="1200" b="0" i="0" u="none" strike="noStrike" cap="none">
              <a:solidFill>
                <a:schemeClr val="dk1"/>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22248753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5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60" name="Google Shape;460;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Slide Number Placeholder 1">
            <a:extLst>
              <a:ext uri="{FF2B5EF4-FFF2-40B4-BE49-F238E27FC236}">
                <a16:creationId xmlns:a16="http://schemas.microsoft.com/office/drawing/2014/main" xmlns="" id="{E706392E-51AA-E9FF-117E-D09F5DFDB5CC}"/>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GB" sz="1200" b="0" i="0" u="none" strike="noStrike" cap="none" smtClean="0">
                <a:solidFill>
                  <a:schemeClr val="dk1"/>
                </a:solidFill>
                <a:latin typeface="Helvetica Neue"/>
                <a:ea typeface="Helvetica Neue"/>
                <a:cs typeface="Helvetica Neue"/>
                <a:sym typeface="Helvetica Neue"/>
              </a:rPr>
              <a:t>30</a:t>
            </a:fld>
            <a:endParaRPr lang="en-GB" sz="1200" b="0" i="0" u="none" strike="noStrike" cap="none">
              <a:solidFill>
                <a:schemeClr val="dk1"/>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32542702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5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67" name="Google Shape;467;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Slide Number Placeholder 1">
            <a:extLst>
              <a:ext uri="{FF2B5EF4-FFF2-40B4-BE49-F238E27FC236}">
                <a16:creationId xmlns:a16="http://schemas.microsoft.com/office/drawing/2014/main" xmlns="" id="{B5C050C8-AF76-BB9D-E084-2043231F8D26}"/>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GB" sz="1200" b="0" i="0" u="none" strike="noStrike" cap="none" smtClean="0">
                <a:solidFill>
                  <a:schemeClr val="dk1"/>
                </a:solidFill>
                <a:latin typeface="Helvetica Neue"/>
                <a:ea typeface="Helvetica Neue"/>
                <a:cs typeface="Helvetica Neue"/>
                <a:sym typeface="Helvetica Neue"/>
              </a:rPr>
              <a:t>31</a:t>
            </a:fld>
            <a:endParaRPr lang="en-GB" sz="1200" b="0" i="0" u="none" strike="noStrike" cap="none">
              <a:solidFill>
                <a:schemeClr val="dk1"/>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18885750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p6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81" name="Google Shape;481;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Slide Number Placeholder 1">
            <a:extLst>
              <a:ext uri="{FF2B5EF4-FFF2-40B4-BE49-F238E27FC236}">
                <a16:creationId xmlns:a16="http://schemas.microsoft.com/office/drawing/2014/main" xmlns="" id="{17420389-66D8-38D1-BB61-5678420E0171}"/>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GB" sz="1200" b="0" i="0" u="none" strike="noStrike" cap="none" smtClean="0">
                <a:solidFill>
                  <a:schemeClr val="dk1"/>
                </a:solidFill>
                <a:latin typeface="Helvetica Neue"/>
                <a:ea typeface="Helvetica Neue"/>
                <a:cs typeface="Helvetica Neue"/>
                <a:sym typeface="Helvetica Neue"/>
              </a:rPr>
              <a:t>32</a:t>
            </a:fld>
            <a:endParaRPr lang="en-GB" sz="1200" b="0" i="0" u="none" strike="noStrike" cap="none">
              <a:solidFill>
                <a:schemeClr val="dk1"/>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2637127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p6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94" name="Google Shape;494;p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Slide Number Placeholder 1">
            <a:extLst>
              <a:ext uri="{FF2B5EF4-FFF2-40B4-BE49-F238E27FC236}">
                <a16:creationId xmlns:a16="http://schemas.microsoft.com/office/drawing/2014/main" xmlns="" id="{138A175A-74B5-8C87-1A13-E81E43264931}"/>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GB" sz="1200" b="0" i="0" u="none" strike="noStrike" cap="none" smtClean="0">
                <a:solidFill>
                  <a:schemeClr val="dk1"/>
                </a:solidFill>
                <a:latin typeface="Helvetica Neue"/>
                <a:ea typeface="Helvetica Neue"/>
                <a:cs typeface="Helvetica Neue"/>
                <a:sym typeface="Helvetica Neue"/>
              </a:rPr>
              <a:t>33</a:t>
            </a:fld>
            <a:endParaRPr lang="en-GB" sz="1200" b="0" i="0" u="none" strike="noStrike" cap="none">
              <a:solidFill>
                <a:schemeClr val="dk1"/>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19676901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p6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01" name="Google Shape;501;p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Slide Number Placeholder 1">
            <a:extLst>
              <a:ext uri="{FF2B5EF4-FFF2-40B4-BE49-F238E27FC236}">
                <a16:creationId xmlns:a16="http://schemas.microsoft.com/office/drawing/2014/main" xmlns="" id="{9782CD38-D5EA-5B4A-D53D-BD2A8EF1DC32}"/>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GB" sz="1200" b="0" i="0" u="none" strike="noStrike" cap="none" smtClean="0">
                <a:solidFill>
                  <a:schemeClr val="dk1"/>
                </a:solidFill>
                <a:latin typeface="Helvetica Neue"/>
                <a:ea typeface="Helvetica Neue"/>
                <a:cs typeface="Helvetica Neue"/>
                <a:sym typeface="Helvetica Neue"/>
              </a:rPr>
              <a:t>34</a:t>
            </a:fld>
            <a:endParaRPr lang="en-GB" sz="1200" b="0" i="0" u="none" strike="noStrike" cap="none">
              <a:solidFill>
                <a:schemeClr val="dk1"/>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15181974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6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08" name="Google Shape;508;p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Slide Number Placeholder 1">
            <a:extLst>
              <a:ext uri="{FF2B5EF4-FFF2-40B4-BE49-F238E27FC236}">
                <a16:creationId xmlns:a16="http://schemas.microsoft.com/office/drawing/2014/main" xmlns="" id="{AD45BC7E-0E4C-BEC1-2DC0-1CFE6E30E397}"/>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GB" sz="1200" b="0" i="0" u="none" strike="noStrike" cap="none" smtClean="0">
                <a:solidFill>
                  <a:schemeClr val="dk1"/>
                </a:solidFill>
                <a:latin typeface="Helvetica Neue"/>
                <a:ea typeface="Helvetica Neue"/>
                <a:cs typeface="Helvetica Neue"/>
                <a:sym typeface="Helvetica Neue"/>
              </a:rPr>
              <a:t>35</a:t>
            </a:fld>
            <a:endParaRPr lang="en-GB" sz="1200" b="0" i="0" u="none" strike="noStrike" cap="none">
              <a:solidFill>
                <a:schemeClr val="dk1"/>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28004183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p6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22" name="Google Shape;522;p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Slide Number Placeholder 1">
            <a:extLst>
              <a:ext uri="{FF2B5EF4-FFF2-40B4-BE49-F238E27FC236}">
                <a16:creationId xmlns:a16="http://schemas.microsoft.com/office/drawing/2014/main" xmlns="" id="{0C7D7936-9C09-D651-6C03-F667222D898E}"/>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GB" sz="1200" b="0" i="0" u="none" strike="noStrike" cap="none" smtClean="0">
                <a:solidFill>
                  <a:schemeClr val="dk1"/>
                </a:solidFill>
                <a:latin typeface="Helvetica Neue"/>
                <a:ea typeface="Helvetica Neue"/>
                <a:cs typeface="Helvetica Neue"/>
                <a:sym typeface="Helvetica Neue"/>
              </a:rPr>
              <a:t>36</a:t>
            </a:fld>
            <a:endParaRPr lang="en-GB" sz="1200" b="0" i="0" u="none" strike="noStrike" cap="none">
              <a:solidFill>
                <a:schemeClr val="dk1"/>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1116690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101" name="Google Shape;10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Slide Number Placeholder 1">
            <a:extLst>
              <a:ext uri="{FF2B5EF4-FFF2-40B4-BE49-F238E27FC236}">
                <a16:creationId xmlns:a16="http://schemas.microsoft.com/office/drawing/2014/main" xmlns="" id="{416768C4-F92D-ADFA-70C4-4C9BC4059117}"/>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GB" sz="1200" b="0" i="0" u="none" strike="noStrike" cap="none" smtClean="0">
                <a:solidFill>
                  <a:schemeClr val="dk1"/>
                </a:solidFill>
                <a:latin typeface="Helvetica Neue"/>
                <a:ea typeface="Helvetica Neue"/>
                <a:cs typeface="Helvetica Neue"/>
                <a:sym typeface="Helvetica Neue"/>
              </a:rPr>
              <a:t>4</a:t>
            </a:fld>
            <a:endParaRPr lang="en-GB" sz="1200" b="0" i="0" u="none" strike="noStrike" cap="none">
              <a:solidFill>
                <a:schemeClr val="dk1"/>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3820356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8" name="Google Shape;10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Slide Number Placeholder 1">
            <a:extLst>
              <a:ext uri="{FF2B5EF4-FFF2-40B4-BE49-F238E27FC236}">
                <a16:creationId xmlns:a16="http://schemas.microsoft.com/office/drawing/2014/main" xmlns="" id="{485CCD3F-68AA-060B-FCFC-7785F0F39F8B}"/>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GB" sz="1200" b="0" i="0" u="none" strike="noStrike" cap="none" smtClean="0">
                <a:solidFill>
                  <a:schemeClr val="dk1"/>
                </a:solidFill>
                <a:latin typeface="Helvetica Neue"/>
                <a:ea typeface="Helvetica Neue"/>
                <a:cs typeface="Helvetica Neue"/>
                <a:sym typeface="Helvetica Neue"/>
              </a:rPr>
              <a:t>5</a:t>
            </a:fld>
            <a:endParaRPr lang="en-GB" sz="1200" b="0" i="0" u="none" strike="noStrike" cap="none">
              <a:solidFill>
                <a:schemeClr val="dk1"/>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4058990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5" name="Google Shape;11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Slide Number Placeholder 1">
            <a:extLst>
              <a:ext uri="{FF2B5EF4-FFF2-40B4-BE49-F238E27FC236}">
                <a16:creationId xmlns:a16="http://schemas.microsoft.com/office/drawing/2014/main" xmlns="" id="{817F3EBC-8DC9-E72F-4D6F-A594F193B454}"/>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GB" sz="1200" b="0" i="0" u="none" strike="noStrike" cap="none" smtClean="0">
                <a:solidFill>
                  <a:schemeClr val="dk1"/>
                </a:solidFill>
                <a:latin typeface="Helvetica Neue"/>
                <a:ea typeface="Helvetica Neue"/>
                <a:cs typeface="Helvetica Neue"/>
                <a:sym typeface="Helvetica Neue"/>
              </a:rPr>
              <a:t>6</a:t>
            </a:fld>
            <a:endParaRPr lang="en-GB" sz="1200" b="0" i="0" u="none" strike="noStrike" cap="none">
              <a:solidFill>
                <a:schemeClr val="dk1"/>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23112428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2" name="Google Shape;12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Slide Number Placeholder 1">
            <a:extLst>
              <a:ext uri="{FF2B5EF4-FFF2-40B4-BE49-F238E27FC236}">
                <a16:creationId xmlns:a16="http://schemas.microsoft.com/office/drawing/2014/main" xmlns="" id="{695434D2-D49A-6510-74C9-14FC0E571B5A}"/>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GB" sz="1200" b="0" i="0" u="none" strike="noStrike" cap="none" smtClean="0">
                <a:solidFill>
                  <a:schemeClr val="dk1"/>
                </a:solidFill>
                <a:latin typeface="Helvetica Neue"/>
                <a:ea typeface="Helvetica Neue"/>
                <a:cs typeface="Helvetica Neue"/>
                <a:sym typeface="Helvetica Neue"/>
              </a:rPr>
              <a:t>7</a:t>
            </a:fld>
            <a:endParaRPr lang="en-GB" sz="1200" b="0" i="0" u="none" strike="noStrike" cap="none">
              <a:solidFill>
                <a:schemeClr val="dk1"/>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16256864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2" name="Google Shape;14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Slide Number Placeholder 1">
            <a:extLst>
              <a:ext uri="{FF2B5EF4-FFF2-40B4-BE49-F238E27FC236}">
                <a16:creationId xmlns:a16="http://schemas.microsoft.com/office/drawing/2014/main" xmlns="" id="{8F1090B7-B070-FE0B-BE4F-62E7A5372372}"/>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GB" sz="1200" b="0" i="0" u="none" strike="noStrike" cap="none" smtClean="0">
                <a:solidFill>
                  <a:schemeClr val="dk1"/>
                </a:solidFill>
                <a:latin typeface="Helvetica Neue"/>
                <a:ea typeface="Helvetica Neue"/>
                <a:cs typeface="Helvetica Neue"/>
                <a:sym typeface="Helvetica Neue"/>
              </a:rPr>
              <a:t>8</a:t>
            </a:fld>
            <a:endParaRPr lang="en-GB" sz="1200" b="0" i="0" u="none" strike="noStrike" cap="none">
              <a:solidFill>
                <a:schemeClr val="dk1"/>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28119624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6" name="Google Shape;15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Slide Number Placeholder 1">
            <a:extLst>
              <a:ext uri="{FF2B5EF4-FFF2-40B4-BE49-F238E27FC236}">
                <a16:creationId xmlns:a16="http://schemas.microsoft.com/office/drawing/2014/main" xmlns="" id="{FD276352-B440-5666-6814-8EB66A074FC8}"/>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GB" sz="1200" b="0" i="0" u="none" strike="noStrike" cap="none" smtClean="0">
                <a:solidFill>
                  <a:schemeClr val="dk1"/>
                </a:solidFill>
                <a:latin typeface="Helvetica Neue"/>
                <a:ea typeface="Helvetica Neue"/>
                <a:cs typeface="Helvetica Neue"/>
                <a:sym typeface="Helvetica Neue"/>
              </a:rPr>
              <a:t>9</a:t>
            </a:fld>
            <a:endParaRPr lang="en-GB" sz="1200" b="0" i="0" u="none" strike="noStrike" cap="none">
              <a:solidFill>
                <a:schemeClr val="dk1"/>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26734918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4"/>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0651005-9898-40D6-85B8-98890ADB3E8D}" type="datetimeFigureOut">
              <a:rPr lang="en-US" smtClean="0"/>
              <a:t>8/14/2025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379151711"/>
      </p:ext>
    </p:extLst>
  </p:cSld>
  <p:clrMapOvr>
    <a:masterClrMapping/>
  </p:clrMapOvr>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651005-9898-40D6-85B8-98890ADB3E8D}" type="datetimeFigureOut">
              <a:rPr lang="en-US" smtClean="0"/>
              <a:t>8/14/2025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662278443"/>
      </p:ext>
    </p:extLst>
  </p:cSld>
  <p:clrMapOvr>
    <a:masterClrMapping/>
  </p:clrMapOvr>
  <p:transition spd="med">
    <p:fade thruBlk="1"/>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7"/>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47"/>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651005-9898-40D6-85B8-98890ADB3E8D}" type="datetimeFigureOut">
              <a:rPr lang="en-US" smtClean="0"/>
              <a:t>8/14/2025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675674928"/>
      </p:ext>
    </p:extLst>
  </p:cSld>
  <p:clrMapOvr>
    <a:masterClrMapping/>
  </p:clrMapOvr>
  <p:transition spd="med">
    <p:fade thruBlk="1"/>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0651005-9898-40D6-85B8-98890ADB3E8D}" type="datetimeFigureOut">
              <a:rPr lang="en-US" smtClean="0"/>
              <a:t>8/14/2025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174382966"/>
      </p:ext>
    </p:extLst>
  </p:cSld>
  <p:clrMapOvr>
    <a:masterClrMapping/>
  </p:clrMapOvr>
  <p:transition spd="med">
    <p:fade thruBlk="1"/>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9"/>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651005-9898-40D6-85B8-98890ADB3E8D}" type="datetimeFigureOut">
              <a:rPr lang="en-US" smtClean="0"/>
              <a:t>8/14/2025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007167934"/>
      </p:ext>
    </p:extLst>
  </p:cSld>
  <p:clrMapOvr>
    <a:masterClrMapping/>
  </p:clrMapOvr>
  <p:transition spd="med">
    <p:fade thruBlk="1"/>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0651005-9898-40D6-85B8-98890ADB3E8D}" type="datetimeFigureOut">
              <a:rPr lang="en-US" smtClean="0"/>
              <a:t>8/14/2025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74666312"/>
      </p:ext>
    </p:extLst>
  </p:cSld>
  <p:clrMapOvr>
    <a:masterClrMapping/>
  </p:clrMapOvr>
  <p:transition spd="med">
    <p:fade thruBlk="1"/>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3"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3"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0651005-9898-40D6-85B8-98890ADB3E8D}" type="datetimeFigureOut">
              <a:rPr lang="en-US" smtClean="0"/>
              <a:t>8/14/2025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9264224"/>
      </p:ext>
    </p:extLst>
  </p:cSld>
  <p:clrMapOvr>
    <a:masterClrMapping/>
  </p:clrMapOvr>
  <p:transition spd="med">
    <p:fade thruBlk="1"/>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0651005-9898-40D6-85B8-98890ADB3E8D}" type="datetimeFigureOut">
              <a:rPr lang="en-US" smtClean="0"/>
              <a:t>8/14/2025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866137506"/>
      </p:ext>
    </p:extLst>
  </p:cSld>
  <p:clrMapOvr>
    <a:masterClrMapping/>
  </p:clrMapOvr>
  <p:transition spd="med">
    <p:fade thruBlk="1"/>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651005-9898-40D6-85B8-98890ADB3E8D}" type="datetimeFigureOut">
              <a:rPr lang="en-US" smtClean="0"/>
              <a:t>8/14/2025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89317130"/>
      </p:ext>
    </p:extLst>
  </p:cSld>
  <p:clrMapOvr>
    <a:masterClrMapping/>
  </p:clrMapOvr>
  <p:transition spd="med">
    <p:fade thruBlk="1"/>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9"/>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651005-9898-40D6-85B8-98890ADB3E8D}" type="datetimeFigureOut">
              <a:rPr lang="en-US" smtClean="0"/>
              <a:t>8/14/2025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959694851"/>
      </p:ext>
    </p:extLst>
  </p:cSld>
  <p:clrMapOvr>
    <a:masterClrMapping/>
  </p:clrMapOvr>
  <p:transition spd="med">
    <p:fade thruBlk="1"/>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651005-9898-40D6-85B8-98890ADB3E8D}" type="datetimeFigureOut">
              <a:rPr lang="en-US" smtClean="0"/>
              <a:t>8/14/2025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340115150"/>
      </p:ext>
    </p:extLst>
  </p:cSld>
  <p:clrMapOvr>
    <a:masterClrMapping/>
  </p:clrMapOvr>
  <p:transition spd="med">
    <p:fade thruBlk="1"/>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9"/>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651005-9898-40D6-85B8-98890ADB3E8D}" type="datetimeFigureOut">
              <a:rPr lang="en-US" smtClean="0"/>
              <a:t>8/14/2025</a:t>
            </a:fld>
            <a:endParaRPr lang="en-US"/>
          </a:p>
        </p:txBody>
      </p:sp>
      <p:sp>
        <p:nvSpPr>
          <p:cNvPr id="5" name="Footer Placeholder 4"/>
          <p:cNvSpPr>
            <a:spLocks noGrp="1"/>
          </p:cNvSpPr>
          <p:nvPr>
            <p:ph type="ftr" sz="quarter" idx="3"/>
          </p:nvPr>
        </p:nvSpPr>
        <p:spPr>
          <a:xfrm>
            <a:off x="4165600" y="6356359"/>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9"/>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0619962"/>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ransition spd="med">
    <p:fade thruBlk="1"/>
  </p:transition>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2614571" y="2466039"/>
            <a:ext cx="10796540" cy="742949"/>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sz="3200" dirty="0"/>
              <a:t>Lecture 4: Requirements Engineering</a:t>
            </a:r>
            <a:endParaRPr dirty="0"/>
          </a:p>
        </p:txBody>
      </p:sp>
      <p:sp>
        <p:nvSpPr>
          <p:cNvPr id="2" name="Slide Number Placeholder 1">
            <a:extLst>
              <a:ext uri="{FF2B5EF4-FFF2-40B4-BE49-F238E27FC236}">
                <a16:creationId xmlns:a16="http://schemas.microsoft.com/office/drawing/2014/main" xmlns="" id="{A2C35AA7-EFF2-7F05-AA8D-DE7EE649A97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1</a:t>
            </a:fld>
            <a:endParaRPr lang="en-GB"/>
          </a:p>
        </p:txBody>
      </p:sp>
    </p:spTree>
  </p:cSld>
  <p:clrMapOvr>
    <a:masterClrMapping/>
  </p:clrMapOvr>
  <p:transition spd="med">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0"/>
          <p:cNvSpPr txBox="1">
            <a:spLocks noGrp="1"/>
          </p:cNvSpPr>
          <p:nvPr>
            <p:ph type="title"/>
          </p:nvPr>
        </p:nvSpPr>
        <p:spPr>
          <a:xfrm>
            <a:off x="221381" y="117475"/>
            <a:ext cx="11572686" cy="516268"/>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sz="3200" dirty="0"/>
              <a:t>Examples of nonfunctional requirements in the </a:t>
            </a:r>
            <a:r>
              <a:rPr lang="en-GB" sz="3200" dirty="0" err="1"/>
              <a:t>Mentcare</a:t>
            </a:r>
            <a:r>
              <a:rPr lang="en-GB" sz="3200" dirty="0"/>
              <a:t> system</a:t>
            </a:r>
            <a:endParaRPr sz="3200" dirty="0"/>
          </a:p>
        </p:txBody>
      </p:sp>
      <p:sp>
        <p:nvSpPr>
          <p:cNvPr id="2" name="Slide Number Placeholder 1">
            <a:extLst>
              <a:ext uri="{FF2B5EF4-FFF2-40B4-BE49-F238E27FC236}">
                <a16:creationId xmlns:a16="http://schemas.microsoft.com/office/drawing/2014/main" xmlns="" id="{37373F70-7B7A-332A-7999-CE5C297DA9F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10</a:t>
            </a:fld>
            <a:endParaRPr lang="en-GB"/>
          </a:p>
        </p:txBody>
      </p:sp>
      <p:graphicFrame>
        <p:nvGraphicFramePr>
          <p:cNvPr id="188" name="Google Shape;188;p30"/>
          <p:cNvGraphicFramePr/>
          <p:nvPr>
            <p:extLst>
              <p:ext uri="{D42A27DB-BD31-4B8C-83A1-F6EECF244321}">
                <p14:modId xmlns:p14="http://schemas.microsoft.com/office/powerpoint/2010/main" val="636049264"/>
              </p:ext>
            </p:extLst>
          </p:nvPr>
        </p:nvGraphicFramePr>
        <p:xfrm>
          <a:off x="1140737" y="941560"/>
          <a:ext cx="8133695" cy="5459240"/>
        </p:xfrm>
        <a:graphic>
          <a:graphicData uri="http://schemas.openxmlformats.org/drawingml/2006/table">
            <a:tbl>
              <a:tblPr firstRow="1" bandRow="1">
                <a:noFill/>
                <a:tableStyleId>{2C5A6A2E-CC49-4DE5-90CD-DCA35B2113BA}</a:tableStyleId>
              </a:tblPr>
              <a:tblGrid>
                <a:gridCol w="8133695">
                  <a:extLst>
                    <a:ext uri="{9D8B030D-6E8A-4147-A177-3AD203B41FA5}">
                      <a16:colId xmlns:a16="http://schemas.microsoft.com/office/drawing/2014/main" xmlns="" val="20000"/>
                    </a:ext>
                  </a:extLst>
                </a:gridCol>
              </a:tblGrid>
              <a:tr h="5459240">
                <a:tc>
                  <a:txBody>
                    <a:bodyPr/>
                    <a:lstStyle/>
                    <a:p>
                      <a:pPr marL="0" marR="0" lvl="0" indent="0" algn="l" rtl="0">
                        <a:spcBef>
                          <a:spcPts val="0"/>
                        </a:spcBef>
                        <a:spcAft>
                          <a:spcPts val="0"/>
                        </a:spcAft>
                        <a:buNone/>
                      </a:pPr>
                      <a:r>
                        <a:rPr lang="en-GB" sz="2000" b="1" u="none" strike="noStrike" cap="none" dirty="0"/>
                        <a:t>Product requirement</a:t>
                      </a:r>
                      <a:endParaRPr sz="2000" dirty="0"/>
                    </a:p>
                    <a:p>
                      <a:pPr marL="0" marR="0" lvl="0" indent="0" algn="l" rtl="0">
                        <a:spcBef>
                          <a:spcPts val="0"/>
                        </a:spcBef>
                        <a:spcAft>
                          <a:spcPts val="0"/>
                        </a:spcAft>
                        <a:buNone/>
                      </a:pPr>
                      <a:r>
                        <a:rPr lang="en-GB" sz="2000" b="0" dirty="0"/>
                        <a:t>The </a:t>
                      </a:r>
                      <a:r>
                        <a:rPr lang="en-GB" sz="2000" b="0" dirty="0" err="1"/>
                        <a:t>Mentcare</a:t>
                      </a:r>
                      <a:r>
                        <a:rPr lang="en-GB" sz="2000" b="0" dirty="0"/>
                        <a:t> system shall be available to all clinics during normal working hours (Mon–Fri, 0830–17.30). Downtime within normal working hours shall not exceed five seconds in any one day.</a:t>
                      </a:r>
                      <a:endParaRPr sz="2000" dirty="0"/>
                    </a:p>
                    <a:p>
                      <a:pPr marL="0" marR="0" lvl="0" indent="0" algn="l" rtl="0">
                        <a:spcBef>
                          <a:spcPts val="0"/>
                        </a:spcBef>
                        <a:spcAft>
                          <a:spcPts val="0"/>
                        </a:spcAft>
                        <a:buNone/>
                      </a:pPr>
                      <a:endParaRPr sz="2000" b="0" dirty="0"/>
                    </a:p>
                    <a:p>
                      <a:pPr marL="0" marR="0" lvl="0" indent="0" algn="l" rtl="0">
                        <a:spcBef>
                          <a:spcPts val="0"/>
                        </a:spcBef>
                        <a:spcAft>
                          <a:spcPts val="0"/>
                        </a:spcAft>
                        <a:buNone/>
                      </a:pPr>
                      <a:r>
                        <a:rPr lang="en-GB" sz="2000" b="1" dirty="0"/>
                        <a:t>Organizational requirement</a:t>
                      </a:r>
                      <a:r>
                        <a:rPr lang="en-GB" sz="2000" b="0" dirty="0"/>
                        <a:t/>
                      </a:r>
                      <a:br>
                        <a:rPr lang="en-GB" sz="2000" b="0" dirty="0"/>
                      </a:br>
                      <a:r>
                        <a:rPr lang="en-GB" sz="2000" b="0" dirty="0"/>
                        <a:t>Users of the </a:t>
                      </a:r>
                      <a:r>
                        <a:rPr lang="en-GB" sz="2000" b="0" dirty="0" err="1"/>
                        <a:t>Mentcare</a:t>
                      </a:r>
                      <a:r>
                        <a:rPr lang="en-GB" sz="2000" b="0" dirty="0"/>
                        <a:t> system shall authenticate themselves using their health authority identity card.</a:t>
                      </a:r>
                      <a:endParaRPr sz="2000" dirty="0"/>
                    </a:p>
                    <a:p>
                      <a:pPr marL="0" marR="0" lvl="0" indent="0" algn="l" rtl="0">
                        <a:spcBef>
                          <a:spcPts val="0"/>
                        </a:spcBef>
                        <a:spcAft>
                          <a:spcPts val="0"/>
                        </a:spcAft>
                        <a:buNone/>
                      </a:pPr>
                      <a:endParaRPr sz="2000" b="0" dirty="0"/>
                    </a:p>
                    <a:p>
                      <a:pPr marL="0" marR="0" lvl="0" indent="0" algn="l" rtl="0">
                        <a:spcBef>
                          <a:spcPts val="0"/>
                        </a:spcBef>
                        <a:spcAft>
                          <a:spcPts val="0"/>
                        </a:spcAft>
                        <a:buNone/>
                      </a:pPr>
                      <a:r>
                        <a:rPr lang="en-GB" sz="2000" b="1" dirty="0"/>
                        <a:t>External requirement</a:t>
                      </a:r>
                      <a:r>
                        <a:rPr lang="en-GB" sz="2000" b="0" dirty="0"/>
                        <a:t/>
                      </a:r>
                      <a:br>
                        <a:rPr lang="en-GB" sz="2000" b="0" dirty="0"/>
                      </a:br>
                      <a:r>
                        <a:rPr lang="en-GB" sz="2000" b="0" dirty="0"/>
                        <a:t>The system shall implement patient privacy provisions as set out in HStan-03-2006-priv. </a:t>
                      </a:r>
                      <a:endParaRPr sz="2000" dirty="0"/>
                    </a:p>
                    <a:p>
                      <a:pPr marL="0" marR="0" lvl="0" indent="0" algn="l" rtl="0">
                        <a:spcBef>
                          <a:spcPts val="0"/>
                        </a:spcBef>
                        <a:spcAft>
                          <a:spcPts val="0"/>
                        </a:spcAft>
                        <a:buNone/>
                      </a:pPr>
                      <a:endParaRPr sz="2000" b="0" dirty="0"/>
                    </a:p>
                  </a:txBody>
                  <a:tcPr marL="91450" marR="91450" marT="45725" marB="45725"/>
                </a:tc>
                <a:extLst>
                  <a:ext uri="{0D108BD9-81ED-4DB2-BD59-A6C34878D82A}">
                    <a16:rowId xmlns:a16="http://schemas.microsoft.com/office/drawing/2014/main" xmlns="" val="10000"/>
                  </a:ext>
                </a:extLst>
              </a:tr>
            </a:tbl>
          </a:graphicData>
        </a:graphic>
      </p:graphicFrame>
    </p:spTree>
  </p:cSld>
  <p:clrMapOvr>
    <a:masterClrMapping/>
  </p:clrMapOvr>
  <p:transition spd="med">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3"/>
          <p:cNvSpPr txBox="1">
            <a:spLocks noGrp="1"/>
          </p:cNvSpPr>
          <p:nvPr>
            <p:ph type="title"/>
          </p:nvPr>
        </p:nvSpPr>
        <p:spPr>
          <a:xfrm>
            <a:off x="997527" y="117475"/>
            <a:ext cx="10796540" cy="48910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sz="3200" dirty="0"/>
              <a:t>Metrics for specifying </a:t>
            </a:r>
            <a:r>
              <a:rPr lang="en-GB" sz="3200" dirty="0" err="1"/>
              <a:t>nonfunctional</a:t>
            </a:r>
            <a:r>
              <a:rPr lang="en-GB" sz="3200" dirty="0"/>
              <a:t> requirements</a:t>
            </a:r>
            <a:endParaRPr sz="3200" dirty="0"/>
          </a:p>
        </p:txBody>
      </p:sp>
      <p:sp>
        <p:nvSpPr>
          <p:cNvPr id="2" name="Slide Number Placeholder 1">
            <a:extLst>
              <a:ext uri="{FF2B5EF4-FFF2-40B4-BE49-F238E27FC236}">
                <a16:creationId xmlns:a16="http://schemas.microsoft.com/office/drawing/2014/main" xmlns="" id="{464863FF-D5F9-A2D8-C2F2-FB6636E7887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11</a:t>
            </a:fld>
            <a:endParaRPr lang="en-GB"/>
          </a:p>
        </p:txBody>
      </p:sp>
      <p:graphicFrame>
        <p:nvGraphicFramePr>
          <p:cNvPr id="209" name="Google Shape;209;p33"/>
          <p:cNvGraphicFramePr/>
          <p:nvPr>
            <p:extLst>
              <p:ext uri="{D42A27DB-BD31-4B8C-83A1-F6EECF244321}">
                <p14:modId xmlns:p14="http://schemas.microsoft.com/office/powerpoint/2010/main" val="4189169480"/>
              </p:ext>
            </p:extLst>
          </p:nvPr>
        </p:nvGraphicFramePr>
        <p:xfrm>
          <a:off x="814812" y="724277"/>
          <a:ext cx="9745681" cy="5928867"/>
        </p:xfrm>
        <a:graphic>
          <a:graphicData uri="http://schemas.openxmlformats.org/drawingml/2006/table">
            <a:tbl>
              <a:tblPr>
                <a:gradFill>
                  <a:gsLst>
                    <a:gs pos="0">
                      <a:srgbClr val="BABABA"/>
                    </a:gs>
                    <a:gs pos="35000">
                      <a:srgbClr val="CFCFCF"/>
                    </a:gs>
                    <a:gs pos="100000">
                      <a:srgbClr val="EDEDED"/>
                    </a:gs>
                  </a:gsLst>
                  <a:lin ang="16200000" scaled="0"/>
                </a:gradFill>
                <a:tableStyleId>{FEB29AF1-6520-4510-8557-62C566758008}</a:tableStyleId>
              </a:tblPr>
              <a:tblGrid>
                <a:gridCol w="3776441">
                  <a:extLst>
                    <a:ext uri="{9D8B030D-6E8A-4147-A177-3AD203B41FA5}">
                      <a16:colId xmlns:a16="http://schemas.microsoft.com/office/drawing/2014/main" xmlns="" val="20000"/>
                    </a:ext>
                  </a:extLst>
                </a:gridCol>
                <a:gridCol w="5969240">
                  <a:extLst>
                    <a:ext uri="{9D8B030D-6E8A-4147-A177-3AD203B41FA5}">
                      <a16:colId xmlns:a16="http://schemas.microsoft.com/office/drawing/2014/main" xmlns="" val="20001"/>
                    </a:ext>
                  </a:extLst>
                </a:gridCol>
              </a:tblGrid>
              <a:tr h="503367">
                <a:tc>
                  <a:txBody>
                    <a:bodyPr/>
                    <a:lstStyle/>
                    <a:p>
                      <a:pPr marL="0" marR="0" lvl="0" indent="0" algn="just" rtl="0">
                        <a:lnSpc>
                          <a:spcPct val="100000"/>
                        </a:lnSpc>
                        <a:spcBef>
                          <a:spcPts val="0"/>
                        </a:spcBef>
                        <a:spcAft>
                          <a:spcPts val="0"/>
                        </a:spcAft>
                        <a:buClr>
                          <a:srgbClr val="000000"/>
                        </a:buClr>
                        <a:buSzPts val="1600"/>
                        <a:buFont typeface="Helvetica Neue"/>
                        <a:buNone/>
                      </a:pPr>
                      <a:r>
                        <a:rPr lang="en-GB" sz="1600" b="1" u="none" strike="noStrike" cap="none" dirty="0">
                          <a:solidFill>
                            <a:srgbClr val="000000"/>
                          </a:solidFill>
                        </a:rPr>
                        <a:t>Property</a:t>
                      </a:r>
                      <a:endParaRPr sz="1600" b="1" i="0" u="none" strike="noStrike" cap="none" dirty="0">
                        <a:solidFill>
                          <a:srgbClr val="000000"/>
                        </a:solidFill>
                        <a:latin typeface="Arial"/>
                        <a:ea typeface="Arial"/>
                        <a:cs typeface="Arial"/>
                        <a:sym typeface="Arial"/>
                      </a:endParaRPr>
                    </a:p>
                  </a:txBody>
                  <a:tcPr marL="73025" marR="73025" marT="91450" marB="91450"/>
                </a:tc>
                <a:tc>
                  <a:txBody>
                    <a:bodyPr/>
                    <a:lstStyle/>
                    <a:p>
                      <a:pPr marL="0" marR="0" lvl="0" indent="0" algn="just" rtl="0">
                        <a:lnSpc>
                          <a:spcPct val="100000"/>
                        </a:lnSpc>
                        <a:spcBef>
                          <a:spcPts val="0"/>
                        </a:spcBef>
                        <a:spcAft>
                          <a:spcPts val="0"/>
                        </a:spcAft>
                        <a:buClr>
                          <a:srgbClr val="000000"/>
                        </a:buClr>
                        <a:buSzPts val="1600"/>
                        <a:buFont typeface="Helvetica Neue"/>
                        <a:buNone/>
                      </a:pPr>
                      <a:r>
                        <a:rPr lang="en-GB" sz="1600" b="1" u="none" strike="noStrike" cap="none">
                          <a:solidFill>
                            <a:srgbClr val="000000"/>
                          </a:solidFill>
                        </a:rPr>
                        <a:t>Measure</a:t>
                      </a:r>
                      <a:endParaRPr sz="1600" b="1" i="0" u="none" strike="noStrike" cap="none">
                        <a:solidFill>
                          <a:srgbClr val="000000"/>
                        </a:solidFill>
                        <a:latin typeface="Arial"/>
                        <a:ea typeface="Arial"/>
                        <a:cs typeface="Arial"/>
                        <a:sym typeface="Arial"/>
                      </a:endParaRPr>
                    </a:p>
                  </a:txBody>
                  <a:tcPr marL="73025" marR="73025" marT="91450" marB="91450"/>
                </a:tc>
                <a:extLst>
                  <a:ext uri="{0D108BD9-81ED-4DB2-BD59-A6C34878D82A}">
                    <a16:rowId xmlns:a16="http://schemas.microsoft.com/office/drawing/2014/main" xmlns="" val="10000"/>
                  </a:ext>
                </a:extLst>
              </a:tr>
              <a:tr h="970781">
                <a:tc>
                  <a:txBody>
                    <a:bodyPr/>
                    <a:lstStyle/>
                    <a:p>
                      <a:pPr marL="0" marR="0" lvl="0" indent="0" algn="just" rtl="0">
                        <a:lnSpc>
                          <a:spcPct val="100000"/>
                        </a:lnSpc>
                        <a:spcBef>
                          <a:spcPts val="0"/>
                        </a:spcBef>
                        <a:spcAft>
                          <a:spcPts val="0"/>
                        </a:spcAft>
                        <a:buClr>
                          <a:srgbClr val="000000"/>
                        </a:buClr>
                        <a:buSzPts val="1600"/>
                        <a:buFont typeface="Helvetica Neue"/>
                        <a:buNone/>
                      </a:pPr>
                      <a:r>
                        <a:rPr lang="en-GB" sz="2000" b="0" u="none" strike="noStrike" cap="none" dirty="0">
                          <a:solidFill>
                            <a:srgbClr val="000000"/>
                          </a:solidFill>
                        </a:rPr>
                        <a:t>Speed</a:t>
                      </a:r>
                      <a:endParaRPr sz="2000" b="0" i="0" u="none" strike="noStrike" cap="none" dirty="0">
                        <a:solidFill>
                          <a:srgbClr val="000000"/>
                        </a:solidFill>
                        <a:latin typeface="Arial"/>
                        <a:ea typeface="Arial"/>
                        <a:cs typeface="Arial"/>
                        <a:sym typeface="Arial"/>
                      </a:endParaRPr>
                    </a:p>
                  </a:txBody>
                  <a:tcPr marL="73025" marR="73025" marT="0" marB="91450"/>
                </a:tc>
                <a:tc>
                  <a:txBody>
                    <a:bodyPr/>
                    <a:lstStyle/>
                    <a:p>
                      <a:pPr marL="0" marR="0" lvl="0" indent="0" algn="just" rtl="0">
                        <a:lnSpc>
                          <a:spcPct val="100000"/>
                        </a:lnSpc>
                        <a:spcBef>
                          <a:spcPts val="0"/>
                        </a:spcBef>
                        <a:spcAft>
                          <a:spcPts val="0"/>
                        </a:spcAft>
                        <a:buClr>
                          <a:srgbClr val="000000"/>
                        </a:buClr>
                        <a:buSzPts val="1600"/>
                        <a:buFont typeface="Helvetica Neue"/>
                        <a:buNone/>
                      </a:pPr>
                      <a:r>
                        <a:rPr lang="en-GB" sz="2000" b="0" u="none" strike="noStrike" cap="none">
                          <a:solidFill>
                            <a:srgbClr val="000000"/>
                          </a:solidFill>
                        </a:rPr>
                        <a:t>Processed transactions/second</a:t>
                      </a:r>
                      <a:endParaRPr sz="2000"/>
                    </a:p>
                    <a:p>
                      <a:pPr marL="0" marR="0" lvl="0" indent="0" algn="just" rtl="0">
                        <a:lnSpc>
                          <a:spcPct val="100000"/>
                        </a:lnSpc>
                        <a:spcBef>
                          <a:spcPts val="0"/>
                        </a:spcBef>
                        <a:spcAft>
                          <a:spcPts val="0"/>
                        </a:spcAft>
                        <a:buClr>
                          <a:srgbClr val="000000"/>
                        </a:buClr>
                        <a:buSzPts val="1600"/>
                        <a:buFont typeface="Helvetica Neue"/>
                        <a:buNone/>
                      </a:pPr>
                      <a:r>
                        <a:rPr lang="en-GB" sz="2000" b="0" u="none" strike="noStrike" cap="none">
                          <a:solidFill>
                            <a:srgbClr val="000000"/>
                          </a:solidFill>
                        </a:rPr>
                        <a:t>User/event response time</a:t>
                      </a:r>
                      <a:endParaRPr sz="2000"/>
                    </a:p>
                    <a:p>
                      <a:pPr marL="0" marR="0" lvl="0" indent="0" algn="just" rtl="0">
                        <a:lnSpc>
                          <a:spcPct val="100000"/>
                        </a:lnSpc>
                        <a:spcBef>
                          <a:spcPts val="0"/>
                        </a:spcBef>
                        <a:spcAft>
                          <a:spcPts val="0"/>
                        </a:spcAft>
                        <a:buClr>
                          <a:srgbClr val="000000"/>
                        </a:buClr>
                        <a:buSzPts val="1600"/>
                        <a:buFont typeface="Helvetica Neue"/>
                        <a:buNone/>
                      </a:pPr>
                      <a:r>
                        <a:rPr lang="en-GB" sz="2000" b="0" u="none" strike="noStrike" cap="none">
                          <a:solidFill>
                            <a:srgbClr val="000000"/>
                          </a:solidFill>
                        </a:rPr>
                        <a:t>Screen refresh time</a:t>
                      </a:r>
                      <a:endParaRPr sz="2000" b="0" i="0" u="none" strike="noStrike" cap="none">
                        <a:solidFill>
                          <a:srgbClr val="000000"/>
                        </a:solidFill>
                        <a:latin typeface="Arial"/>
                        <a:ea typeface="Arial"/>
                        <a:cs typeface="Arial"/>
                        <a:sym typeface="Arial"/>
                      </a:endParaRPr>
                    </a:p>
                  </a:txBody>
                  <a:tcPr marL="73025" marR="73025" marT="0" marB="91450"/>
                </a:tc>
                <a:extLst>
                  <a:ext uri="{0D108BD9-81ED-4DB2-BD59-A6C34878D82A}">
                    <a16:rowId xmlns:a16="http://schemas.microsoft.com/office/drawing/2014/main" xmlns="" val="10001"/>
                  </a:ext>
                </a:extLst>
              </a:tr>
              <a:tr h="683131">
                <a:tc>
                  <a:txBody>
                    <a:bodyPr/>
                    <a:lstStyle/>
                    <a:p>
                      <a:pPr marL="0" marR="0" lvl="0" indent="0" algn="just" rtl="0">
                        <a:lnSpc>
                          <a:spcPct val="100000"/>
                        </a:lnSpc>
                        <a:spcBef>
                          <a:spcPts val="0"/>
                        </a:spcBef>
                        <a:spcAft>
                          <a:spcPts val="0"/>
                        </a:spcAft>
                        <a:buClr>
                          <a:srgbClr val="000000"/>
                        </a:buClr>
                        <a:buSzPts val="1600"/>
                        <a:buFont typeface="Helvetica Neue"/>
                        <a:buNone/>
                      </a:pPr>
                      <a:r>
                        <a:rPr lang="en-GB" sz="2000" b="0" u="none" strike="noStrike" cap="none" dirty="0">
                          <a:solidFill>
                            <a:srgbClr val="000000"/>
                          </a:solidFill>
                        </a:rPr>
                        <a:t>Size</a:t>
                      </a:r>
                      <a:endParaRPr sz="2000" b="0" i="0" u="none" strike="noStrike" cap="none" dirty="0">
                        <a:solidFill>
                          <a:srgbClr val="000000"/>
                        </a:solidFill>
                        <a:latin typeface="Arial"/>
                        <a:ea typeface="Arial"/>
                        <a:cs typeface="Arial"/>
                        <a:sym typeface="Arial"/>
                      </a:endParaRPr>
                    </a:p>
                  </a:txBody>
                  <a:tcPr marL="73025" marR="73025" marT="0" marB="91450"/>
                </a:tc>
                <a:tc>
                  <a:txBody>
                    <a:bodyPr/>
                    <a:lstStyle/>
                    <a:p>
                      <a:pPr marL="0" marR="0" lvl="0" indent="0" algn="just" rtl="0">
                        <a:lnSpc>
                          <a:spcPct val="100000"/>
                        </a:lnSpc>
                        <a:spcBef>
                          <a:spcPts val="0"/>
                        </a:spcBef>
                        <a:spcAft>
                          <a:spcPts val="0"/>
                        </a:spcAft>
                        <a:buClr>
                          <a:srgbClr val="000000"/>
                        </a:buClr>
                        <a:buSzPts val="1600"/>
                        <a:buFont typeface="Helvetica Neue"/>
                        <a:buNone/>
                      </a:pPr>
                      <a:r>
                        <a:rPr lang="en-GB" sz="2000" b="0" u="none" strike="noStrike" cap="none" dirty="0">
                          <a:solidFill>
                            <a:srgbClr val="000000"/>
                          </a:solidFill>
                        </a:rPr>
                        <a:t>Mbytes</a:t>
                      </a:r>
                      <a:endParaRPr sz="2000" dirty="0"/>
                    </a:p>
                    <a:p>
                      <a:pPr marL="0" marR="0" lvl="0" indent="0" algn="just" rtl="0">
                        <a:lnSpc>
                          <a:spcPct val="100000"/>
                        </a:lnSpc>
                        <a:spcBef>
                          <a:spcPts val="0"/>
                        </a:spcBef>
                        <a:spcAft>
                          <a:spcPts val="0"/>
                        </a:spcAft>
                        <a:buClr>
                          <a:srgbClr val="000000"/>
                        </a:buClr>
                        <a:buSzPts val="1600"/>
                        <a:buFont typeface="Helvetica Neue"/>
                        <a:buNone/>
                      </a:pPr>
                      <a:r>
                        <a:rPr lang="en-GB" sz="2000" b="0" u="none" strike="noStrike" cap="none" dirty="0">
                          <a:solidFill>
                            <a:srgbClr val="000000"/>
                          </a:solidFill>
                        </a:rPr>
                        <a:t>Number of ROM chips</a:t>
                      </a:r>
                      <a:endParaRPr sz="2000" b="0" i="0" u="none" strike="noStrike" cap="none" dirty="0">
                        <a:solidFill>
                          <a:srgbClr val="000000"/>
                        </a:solidFill>
                        <a:latin typeface="Arial"/>
                        <a:ea typeface="Arial"/>
                        <a:cs typeface="Arial"/>
                        <a:sym typeface="Arial"/>
                      </a:endParaRPr>
                    </a:p>
                  </a:txBody>
                  <a:tcPr marL="73025" marR="73025" marT="0" marB="91450"/>
                </a:tc>
                <a:extLst>
                  <a:ext uri="{0D108BD9-81ED-4DB2-BD59-A6C34878D82A}">
                    <a16:rowId xmlns:a16="http://schemas.microsoft.com/office/drawing/2014/main" xmlns="" val="10002"/>
                  </a:ext>
                </a:extLst>
              </a:tr>
              <a:tr h="683131">
                <a:tc>
                  <a:txBody>
                    <a:bodyPr/>
                    <a:lstStyle/>
                    <a:p>
                      <a:pPr marL="0" marR="0" lvl="0" indent="0" algn="just" rtl="0">
                        <a:lnSpc>
                          <a:spcPct val="100000"/>
                        </a:lnSpc>
                        <a:spcBef>
                          <a:spcPts val="0"/>
                        </a:spcBef>
                        <a:spcAft>
                          <a:spcPts val="0"/>
                        </a:spcAft>
                        <a:buClr>
                          <a:srgbClr val="000000"/>
                        </a:buClr>
                        <a:buSzPts val="1600"/>
                        <a:buFont typeface="Helvetica Neue"/>
                        <a:buNone/>
                      </a:pPr>
                      <a:r>
                        <a:rPr lang="en-GB" sz="2000" b="0" u="none" strike="noStrike" cap="none">
                          <a:solidFill>
                            <a:srgbClr val="000000"/>
                          </a:solidFill>
                        </a:rPr>
                        <a:t>Ease of use</a:t>
                      </a:r>
                      <a:endParaRPr sz="2000" b="0" i="0" u="none" strike="noStrike" cap="none">
                        <a:solidFill>
                          <a:srgbClr val="000000"/>
                        </a:solidFill>
                        <a:latin typeface="Arial"/>
                        <a:ea typeface="Arial"/>
                        <a:cs typeface="Arial"/>
                        <a:sym typeface="Arial"/>
                      </a:endParaRPr>
                    </a:p>
                  </a:txBody>
                  <a:tcPr marL="73025" marR="73025" marT="0" marB="91450"/>
                </a:tc>
                <a:tc>
                  <a:txBody>
                    <a:bodyPr/>
                    <a:lstStyle/>
                    <a:p>
                      <a:pPr marL="0" marR="0" lvl="0" indent="0" algn="just" rtl="0">
                        <a:lnSpc>
                          <a:spcPct val="100000"/>
                        </a:lnSpc>
                        <a:spcBef>
                          <a:spcPts val="0"/>
                        </a:spcBef>
                        <a:spcAft>
                          <a:spcPts val="0"/>
                        </a:spcAft>
                        <a:buClr>
                          <a:srgbClr val="000000"/>
                        </a:buClr>
                        <a:buSzPts val="1600"/>
                        <a:buFont typeface="Helvetica Neue"/>
                        <a:buNone/>
                      </a:pPr>
                      <a:r>
                        <a:rPr lang="en-GB" sz="2000" b="0" u="none" strike="noStrike" cap="none" dirty="0">
                          <a:solidFill>
                            <a:srgbClr val="000000"/>
                          </a:solidFill>
                        </a:rPr>
                        <a:t>time</a:t>
                      </a:r>
                      <a:endParaRPr sz="2000" dirty="0"/>
                    </a:p>
                    <a:p>
                      <a:pPr marL="0" marR="0" lvl="0" indent="0" algn="just" rtl="0">
                        <a:lnSpc>
                          <a:spcPct val="100000"/>
                        </a:lnSpc>
                        <a:spcBef>
                          <a:spcPts val="0"/>
                        </a:spcBef>
                        <a:spcAft>
                          <a:spcPts val="0"/>
                        </a:spcAft>
                        <a:buClr>
                          <a:srgbClr val="000000"/>
                        </a:buClr>
                        <a:buSzPts val="1600"/>
                        <a:buFont typeface="Helvetica Neue"/>
                        <a:buNone/>
                      </a:pPr>
                      <a:r>
                        <a:rPr lang="en-GB" sz="2000" b="0" u="none" strike="noStrike" cap="none" dirty="0" err="1">
                          <a:solidFill>
                            <a:srgbClr val="000000"/>
                          </a:solidFill>
                        </a:rPr>
                        <a:t>NumTraining</a:t>
                      </a:r>
                      <a:r>
                        <a:rPr lang="en-GB" sz="2000" b="0" u="none" strike="noStrike" cap="none" dirty="0">
                          <a:solidFill>
                            <a:srgbClr val="000000"/>
                          </a:solidFill>
                        </a:rPr>
                        <a:t> </a:t>
                      </a:r>
                      <a:r>
                        <a:rPr lang="en-GB" sz="2000" b="0" u="none" strike="noStrike" cap="none" dirty="0" err="1">
                          <a:solidFill>
                            <a:srgbClr val="000000"/>
                          </a:solidFill>
                        </a:rPr>
                        <a:t>ber</a:t>
                      </a:r>
                      <a:r>
                        <a:rPr lang="en-GB" sz="2000" b="0" u="none" strike="noStrike" cap="none" dirty="0">
                          <a:solidFill>
                            <a:srgbClr val="000000"/>
                          </a:solidFill>
                        </a:rPr>
                        <a:t> of help frames</a:t>
                      </a:r>
                      <a:endParaRPr sz="2000" b="0" i="0" u="none" strike="noStrike" cap="none" dirty="0">
                        <a:solidFill>
                          <a:srgbClr val="000000"/>
                        </a:solidFill>
                        <a:latin typeface="Arial"/>
                        <a:ea typeface="Arial"/>
                        <a:cs typeface="Arial"/>
                        <a:sym typeface="Arial"/>
                      </a:endParaRPr>
                    </a:p>
                  </a:txBody>
                  <a:tcPr marL="73025" marR="73025" marT="0" marB="91450"/>
                </a:tc>
                <a:extLst>
                  <a:ext uri="{0D108BD9-81ED-4DB2-BD59-A6C34878D82A}">
                    <a16:rowId xmlns:a16="http://schemas.microsoft.com/office/drawing/2014/main" xmlns="" val="10003"/>
                  </a:ext>
                </a:extLst>
              </a:tr>
              <a:tr h="1258403">
                <a:tc>
                  <a:txBody>
                    <a:bodyPr/>
                    <a:lstStyle/>
                    <a:p>
                      <a:pPr marL="0" marR="0" lvl="0" indent="0" algn="l" rtl="0">
                        <a:lnSpc>
                          <a:spcPct val="100000"/>
                        </a:lnSpc>
                        <a:spcBef>
                          <a:spcPts val="0"/>
                        </a:spcBef>
                        <a:spcAft>
                          <a:spcPts val="0"/>
                        </a:spcAft>
                        <a:buClr>
                          <a:srgbClr val="000000"/>
                        </a:buClr>
                        <a:buSzPts val="1600"/>
                        <a:buFont typeface="Helvetica Neue"/>
                        <a:buNone/>
                      </a:pPr>
                      <a:r>
                        <a:rPr lang="en-GB" sz="2000" b="0" u="none" strike="noStrike" cap="none">
                          <a:solidFill>
                            <a:srgbClr val="000000"/>
                          </a:solidFill>
                        </a:rPr>
                        <a:t>Reliability</a:t>
                      </a:r>
                      <a:endParaRPr sz="2000" b="0" i="0" u="none" strike="noStrike" cap="none">
                        <a:solidFill>
                          <a:srgbClr val="000000"/>
                        </a:solidFill>
                        <a:latin typeface="Arial"/>
                        <a:ea typeface="Arial"/>
                        <a:cs typeface="Arial"/>
                        <a:sym typeface="Arial"/>
                      </a:endParaRPr>
                    </a:p>
                  </a:txBody>
                  <a:tcPr marL="73025" marR="73025" marT="0" marB="91450"/>
                </a:tc>
                <a:tc>
                  <a:txBody>
                    <a:bodyPr/>
                    <a:lstStyle/>
                    <a:p>
                      <a:pPr marL="0" marR="0" lvl="0" indent="0" algn="just" rtl="0">
                        <a:lnSpc>
                          <a:spcPct val="100000"/>
                        </a:lnSpc>
                        <a:spcBef>
                          <a:spcPts val="0"/>
                        </a:spcBef>
                        <a:spcAft>
                          <a:spcPts val="0"/>
                        </a:spcAft>
                        <a:buClr>
                          <a:srgbClr val="000000"/>
                        </a:buClr>
                        <a:buSzPts val="1600"/>
                        <a:buFont typeface="Helvetica Neue"/>
                        <a:buNone/>
                      </a:pPr>
                      <a:r>
                        <a:rPr lang="en-GB" sz="2000" b="0" u="none" strike="noStrike" cap="none" dirty="0">
                          <a:solidFill>
                            <a:srgbClr val="000000"/>
                          </a:solidFill>
                        </a:rPr>
                        <a:t>Mean time to failure</a:t>
                      </a:r>
                      <a:endParaRPr sz="2000" dirty="0"/>
                    </a:p>
                    <a:p>
                      <a:pPr marL="0" marR="0" lvl="0" indent="0" algn="just" rtl="0">
                        <a:lnSpc>
                          <a:spcPct val="100000"/>
                        </a:lnSpc>
                        <a:spcBef>
                          <a:spcPts val="0"/>
                        </a:spcBef>
                        <a:spcAft>
                          <a:spcPts val="0"/>
                        </a:spcAft>
                        <a:buClr>
                          <a:srgbClr val="000000"/>
                        </a:buClr>
                        <a:buSzPts val="1600"/>
                        <a:buFont typeface="Helvetica Neue"/>
                        <a:buNone/>
                      </a:pPr>
                      <a:r>
                        <a:rPr lang="en-GB" sz="2000" b="0" u="none" strike="noStrike" cap="none" dirty="0">
                          <a:solidFill>
                            <a:srgbClr val="000000"/>
                          </a:solidFill>
                        </a:rPr>
                        <a:t>Probability of unavailability</a:t>
                      </a:r>
                      <a:endParaRPr sz="2000" dirty="0"/>
                    </a:p>
                    <a:p>
                      <a:pPr marL="0" marR="0" lvl="0" indent="0" algn="just" rtl="0">
                        <a:lnSpc>
                          <a:spcPct val="100000"/>
                        </a:lnSpc>
                        <a:spcBef>
                          <a:spcPts val="0"/>
                        </a:spcBef>
                        <a:spcAft>
                          <a:spcPts val="0"/>
                        </a:spcAft>
                        <a:buClr>
                          <a:srgbClr val="000000"/>
                        </a:buClr>
                        <a:buSzPts val="1600"/>
                        <a:buFont typeface="Helvetica Neue"/>
                        <a:buNone/>
                      </a:pPr>
                      <a:r>
                        <a:rPr lang="en-GB" sz="2000" b="0" u="none" strike="noStrike" cap="none" dirty="0">
                          <a:solidFill>
                            <a:srgbClr val="000000"/>
                          </a:solidFill>
                        </a:rPr>
                        <a:t>Rate of failure occurrence</a:t>
                      </a:r>
                      <a:endParaRPr sz="2000" dirty="0"/>
                    </a:p>
                    <a:p>
                      <a:pPr marL="0" marR="0" lvl="0" indent="0" algn="just" rtl="0">
                        <a:lnSpc>
                          <a:spcPct val="100000"/>
                        </a:lnSpc>
                        <a:spcBef>
                          <a:spcPts val="0"/>
                        </a:spcBef>
                        <a:spcAft>
                          <a:spcPts val="0"/>
                        </a:spcAft>
                        <a:buClr>
                          <a:srgbClr val="000000"/>
                        </a:buClr>
                        <a:buSzPts val="1600"/>
                        <a:buFont typeface="Helvetica Neue"/>
                        <a:buNone/>
                      </a:pPr>
                      <a:r>
                        <a:rPr lang="en-GB" sz="2000" b="0" u="none" strike="noStrike" cap="none" dirty="0">
                          <a:solidFill>
                            <a:srgbClr val="000000"/>
                          </a:solidFill>
                        </a:rPr>
                        <a:t>Availability</a:t>
                      </a:r>
                      <a:endParaRPr sz="2000" b="0" i="0" u="none" strike="noStrike" cap="none" dirty="0">
                        <a:solidFill>
                          <a:srgbClr val="000000"/>
                        </a:solidFill>
                        <a:latin typeface="Arial"/>
                        <a:ea typeface="Arial"/>
                        <a:cs typeface="Arial"/>
                        <a:sym typeface="Arial"/>
                      </a:endParaRPr>
                    </a:p>
                  </a:txBody>
                  <a:tcPr marL="73025" marR="73025" marT="0" marB="91450"/>
                </a:tc>
                <a:extLst>
                  <a:ext uri="{0D108BD9-81ED-4DB2-BD59-A6C34878D82A}">
                    <a16:rowId xmlns:a16="http://schemas.microsoft.com/office/drawing/2014/main" xmlns="" val="10004"/>
                  </a:ext>
                </a:extLst>
              </a:tr>
              <a:tr h="970781">
                <a:tc>
                  <a:txBody>
                    <a:bodyPr/>
                    <a:lstStyle/>
                    <a:p>
                      <a:pPr marL="0" marR="0" lvl="0" indent="0" algn="just" rtl="0">
                        <a:lnSpc>
                          <a:spcPct val="100000"/>
                        </a:lnSpc>
                        <a:spcBef>
                          <a:spcPts val="0"/>
                        </a:spcBef>
                        <a:spcAft>
                          <a:spcPts val="0"/>
                        </a:spcAft>
                        <a:buClr>
                          <a:srgbClr val="000000"/>
                        </a:buClr>
                        <a:buSzPts val="1600"/>
                        <a:buFont typeface="Helvetica Neue"/>
                        <a:buNone/>
                      </a:pPr>
                      <a:r>
                        <a:rPr lang="en-GB" sz="2000" b="0" u="none" strike="noStrike" cap="none">
                          <a:solidFill>
                            <a:srgbClr val="000000"/>
                          </a:solidFill>
                        </a:rPr>
                        <a:t>Robustness</a:t>
                      </a:r>
                      <a:endParaRPr sz="2000" b="0" i="0" u="none" strike="noStrike" cap="none">
                        <a:solidFill>
                          <a:srgbClr val="000000"/>
                        </a:solidFill>
                        <a:latin typeface="Arial"/>
                        <a:ea typeface="Arial"/>
                        <a:cs typeface="Arial"/>
                        <a:sym typeface="Arial"/>
                      </a:endParaRPr>
                    </a:p>
                  </a:txBody>
                  <a:tcPr marL="73025" marR="73025" marT="0" marB="91450"/>
                </a:tc>
                <a:tc>
                  <a:txBody>
                    <a:bodyPr/>
                    <a:lstStyle/>
                    <a:p>
                      <a:pPr marL="0" marR="0" lvl="0" indent="0" algn="just" rtl="0">
                        <a:lnSpc>
                          <a:spcPct val="100000"/>
                        </a:lnSpc>
                        <a:spcBef>
                          <a:spcPts val="0"/>
                        </a:spcBef>
                        <a:spcAft>
                          <a:spcPts val="0"/>
                        </a:spcAft>
                        <a:buClr>
                          <a:srgbClr val="000000"/>
                        </a:buClr>
                        <a:buSzPts val="1600"/>
                        <a:buFont typeface="Helvetica Neue"/>
                        <a:buNone/>
                      </a:pPr>
                      <a:r>
                        <a:rPr lang="en-GB" sz="2000" b="0" u="none" strike="noStrike" cap="none" dirty="0">
                          <a:solidFill>
                            <a:srgbClr val="000000"/>
                          </a:solidFill>
                        </a:rPr>
                        <a:t>Time to restart after failure</a:t>
                      </a:r>
                      <a:endParaRPr sz="2000" dirty="0"/>
                    </a:p>
                    <a:p>
                      <a:pPr marL="0" marR="0" lvl="0" indent="0" algn="just" rtl="0">
                        <a:lnSpc>
                          <a:spcPct val="100000"/>
                        </a:lnSpc>
                        <a:spcBef>
                          <a:spcPts val="0"/>
                        </a:spcBef>
                        <a:spcAft>
                          <a:spcPts val="0"/>
                        </a:spcAft>
                        <a:buClr>
                          <a:srgbClr val="000000"/>
                        </a:buClr>
                        <a:buSzPts val="1600"/>
                        <a:buFont typeface="Helvetica Neue"/>
                        <a:buNone/>
                      </a:pPr>
                      <a:r>
                        <a:rPr lang="en-GB" sz="2000" b="0" u="none" strike="noStrike" cap="none" dirty="0">
                          <a:solidFill>
                            <a:srgbClr val="000000"/>
                          </a:solidFill>
                        </a:rPr>
                        <a:t>Percentage of events causing failure</a:t>
                      </a:r>
                      <a:endParaRPr sz="2000" dirty="0"/>
                    </a:p>
                    <a:p>
                      <a:pPr marL="0" marR="0" lvl="0" indent="0" algn="just" rtl="0">
                        <a:lnSpc>
                          <a:spcPct val="100000"/>
                        </a:lnSpc>
                        <a:spcBef>
                          <a:spcPts val="0"/>
                        </a:spcBef>
                        <a:spcAft>
                          <a:spcPts val="0"/>
                        </a:spcAft>
                        <a:buClr>
                          <a:srgbClr val="000000"/>
                        </a:buClr>
                        <a:buSzPts val="1600"/>
                        <a:buFont typeface="Helvetica Neue"/>
                        <a:buNone/>
                      </a:pPr>
                      <a:r>
                        <a:rPr lang="en-GB" sz="2000" b="0" u="none" strike="noStrike" cap="none" dirty="0">
                          <a:solidFill>
                            <a:srgbClr val="000000"/>
                          </a:solidFill>
                        </a:rPr>
                        <a:t>Probability of data corruption on failure</a:t>
                      </a:r>
                      <a:endParaRPr sz="2000" b="0" i="0" u="none" strike="noStrike" cap="none" dirty="0">
                        <a:solidFill>
                          <a:srgbClr val="000000"/>
                        </a:solidFill>
                        <a:latin typeface="Arial"/>
                        <a:ea typeface="Arial"/>
                        <a:cs typeface="Arial"/>
                        <a:sym typeface="Arial"/>
                      </a:endParaRPr>
                    </a:p>
                  </a:txBody>
                  <a:tcPr marL="73025" marR="73025" marT="0" marB="91450"/>
                </a:tc>
                <a:extLst>
                  <a:ext uri="{0D108BD9-81ED-4DB2-BD59-A6C34878D82A}">
                    <a16:rowId xmlns:a16="http://schemas.microsoft.com/office/drawing/2014/main" xmlns="" val="10005"/>
                  </a:ext>
                </a:extLst>
              </a:tr>
              <a:tr h="683131">
                <a:tc>
                  <a:txBody>
                    <a:bodyPr/>
                    <a:lstStyle/>
                    <a:p>
                      <a:pPr marL="0" marR="0" lvl="0" indent="0" algn="just" rtl="0">
                        <a:lnSpc>
                          <a:spcPct val="100000"/>
                        </a:lnSpc>
                        <a:spcBef>
                          <a:spcPts val="0"/>
                        </a:spcBef>
                        <a:spcAft>
                          <a:spcPts val="0"/>
                        </a:spcAft>
                        <a:buClr>
                          <a:srgbClr val="000000"/>
                        </a:buClr>
                        <a:buSzPts val="1600"/>
                        <a:buFont typeface="Helvetica Neue"/>
                        <a:buNone/>
                      </a:pPr>
                      <a:r>
                        <a:rPr lang="en-GB" sz="2000" b="0" u="none" strike="noStrike" cap="none">
                          <a:solidFill>
                            <a:srgbClr val="000000"/>
                          </a:solidFill>
                        </a:rPr>
                        <a:t>Portability</a:t>
                      </a:r>
                      <a:endParaRPr sz="2000" b="0" i="0" u="none" strike="noStrike" cap="none">
                        <a:solidFill>
                          <a:srgbClr val="000000"/>
                        </a:solidFill>
                        <a:latin typeface="Arial"/>
                        <a:ea typeface="Arial"/>
                        <a:cs typeface="Arial"/>
                        <a:sym typeface="Arial"/>
                      </a:endParaRPr>
                    </a:p>
                  </a:txBody>
                  <a:tcPr marL="73025" marR="73025" marT="0" marB="91450"/>
                </a:tc>
                <a:tc>
                  <a:txBody>
                    <a:bodyPr/>
                    <a:lstStyle/>
                    <a:p>
                      <a:pPr marL="0" marR="0" lvl="0" indent="0" algn="just" rtl="0">
                        <a:lnSpc>
                          <a:spcPct val="100000"/>
                        </a:lnSpc>
                        <a:spcBef>
                          <a:spcPts val="0"/>
                        </a:spcBef>
                        <a:spcAft>
                          <a:spcPts val="0"/>
                        </a:spcAft>
                        <a:buClr>
                          <a:srgbClr val="000000"/>
                        </a:buClr>
                        <a:buSzPts val="1600"/>
                        <a:buFont typeface="Helvetica Neue"/>
                        <a:buNone/>
                      </a:pPr>
                      <a:r>
                        <a:rPr lang="en-GB" sz="2000" b="0" u="none" strike="noStrike" cap="none" dirty="0">
                          <a:solidFill>
                            <a:srgbClr val="000000"/>
                          </a:solidFill>
                        </a:rPr>
                        <a:t>Percentage of target dependent statements</a:t>
                      </a:r>
                      <a:endParaRPr sz="2000" dirty="0"/>
                    </a:p>
                    <a:p>
                      <a:pPr marL="0" marR="0" lvl="0" indent="0" algn="just" rtl="0">
                        <a:lnSpc>
                          <a:spcPct val="100000"/>
                        </a:lnSpc>
                        <a:spcBef>
                          <a:spcPts val="0"/>
                        </a:spcBef>
                        <a:spcAft>
                          <a:spcPts val="0"/>
                        </a:spcAft>
                        <a:buClr>
                          <a:srgbClr val="000000"/>
                        </a:buClr>
                        <a:buSzPts val="1600"/>
                        <a:buFont typeface="Helvetica Neue"/>
                        <a:buNone/>
                      </a:pPr>
                      <a:r>
                        <a:rPr lang="en-GB" sz="2000" b="0" u="none" strike="noStrike" cap="none" dirty="0">
                          <a:solidFill>
                            <a:srgbClr val="000000"/>
                          </a:solidFill>
                        </a:rPr>
                        <a:t>Number of target systems</a:t>
                      </a:r>
                      <a:endParaRPr sz="2000" b="0" i="0" u="none" strike="noStrike" cap="none" dirty="0">
                        <a:solidFill>
                          <a:srgbClr val="000000"/>
                        </a:solidFill>
                        <a:latin typeface="Arial"/>
                        <a:ea typeface="Arial"/>
                        <a:cs typeface="Arial"/>
                        <a:sym typeface="Arial"/>
                      </a:endParaRPr>
                    </a:p>
                  </a:txBody>
                  <a:tcPr marL="73025" marR="73025" marT="0" marB="91450"/>
                </a:tc>
                <a:extLst>
                  <a:ext uri="{0D108BD9-81ED-4DB2-BD59-A6C34878D82A}">
                    <a16:rowId xmlns:a16="http://schemas.microsoft.com/office/drawing/2014/main" xmlns="" val="10006"/>
                  </a:ext>
                </a:extLst>
              </a:tr>
            </a:tbl>
          </a:graphicData>
        </a:graphic>
      </p:graphicFrame>
    </p:spTree>
  </p:cSld>
  <p:clrMapOvr>
    <a:masterClrMapping/>
  </p:clrMapOvr>
  <p:transition spd="med">
    <p:fade thruBlk="1"/>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5"/>
          <p:cNvSpPr txBox="1">
            <a:spLocks noGrp="1"/>
          </p:cNvSpPr>
          <p:nvPr>
            <p:ph type="title"/>
          </p:nvPr>
        </p:nvSpPr>
        <p:spPr>
          <a:xfrm>
            <a:off x="997527" y="117475"/>
            <a:ext cx="10796540" cy="4710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dirty="0"/>
              <a:t>Requirements engineering processes</a:t>
            </a:r>
            <a:endParaRPr dirty="0"/>
          </a:p>
        </p:txBody>
      </p:sp>
      <p:sp>
        <p:nvSpPr>
          <p:cNvPr id="221" name="Google Shape;221;p35"/>
          <p:cNvSpPr txBox="1">
            <a:spLocks noGrp="1"/>
          </p:cNvSpPr>
          <p:nvPr>
            <p:ph idx="1"/>
          </p:nvPr>
        </p:nvSpPr>
        <p:spPr>
          <a:xfrm>
            <a:off x="588476" y="697117"/>
            <a:ext cx="10712410" cy="5300459"/>
          </a:xfrm>
          <a:prstGeom prst="rect">
            <a:avLst/>
          </a:prstGeom>
          <a:noFill/>
          <a:ln>
            <a:noFill/>
          </a:ln>
        </p:spPr>
        <p:txBody>
          <a:bodyPr spcFirstLastPara="1" wrap="square" lIns="91425" tIns="45700" rIns="91425" bIns="45700" anchor="t" anchorCtr="0">
            <a:noAutofit/>
          </a:bodyPr>
          <a:lstStyle/>
          <a:p>
            <a:pPr marL="257175" lvl="0" indent="-257175" algn="l" rtl="0">
              <a:lnSpc>
                <a:spcPct val="90000"/>
              </a:lnSpc>
              <a:spcBef>
                <a:spcPts val="0"/>
              </a:spcBef>
              <a:spcAft>
                <a:spcPts val="0"/>
              </a:spcAft>
              <a:buSzPts val="1980"/>
              <a:buChar char="▪"/>
            </a:pPr>
            <a:r>
              <a:rPr lang="en-GB" sz="2400" dirty="0"/>
              <a:t>The processes used for RE vary widely depending on the application domain, the people involved and the organisation developing the requirements.</a:t>
            </a:r>
            <a:endParaRPr sz="2400" dirty="0"/>
          </a:p>
          <a:p>
            <a:pPr marL="257175" lvl="0" indent="-257175" algn="l" rtl="0">
              <a:lnSpc>
                <a:spcPct val="90000"/>
              </a:lnSpc>
              <a:spcBef>
                <a:spcPts val="630"/>
              </a:spcBef>
              <a:spcAft>
                <a:spcPts val="0"/>
              </a:spcAft>
              <a:buSzPts val="1980"/>
              <a:buChar char="▪"/>
            </a:pPr>
            <a:r>
              <a:rPr lang="en-GB" sz="2400" dirty="0"/>
              <a:t>However, there are a number of generic activities common to all processes</a:t>
            </a:r>
            <a:endParaRPr sz="2400" dirty="0"/>
          </a:p>
          <a:p>
            <a:pPr marL="557213" lvl="1" indent="-214312" algn="l" rtl="0">
              <a:lnSpc>
                <a:spcPct val="90000"/>
              </a:lnSpc>
              <a:spcBef>
                <a:spcPts val="630"/>
              </a:spcBef>
              <a:spcAft>
                <a:spcPts val="0"/>
              </a:spcAft>
              <a:buSzPts val="1980"/>
              <a:buChar char="•"/>
            </a:pPr>
            <a:r>
              <a:rPr lang="en-GB" sz="2400" dirty="0"/>
              <a:t>Requirements </a:t>
            </a:r>
            <a:r>
              <a:rPr lang="en-GB" sz="2400" dirty="0">
                <a:solidFill>
                  <a:schemeClr val="accent2"/>
                </a:solidFill>
              </a:rPr>
              <a:t>elicitation</a:t>
            </a:r>
            <a:r>
              <a:rPr lang="en-GB" sz="2400" dirty="0"/>
              <a:t>;</a:t>
            </a:r>
            <a:endParaRPr sz="2400" dirty="0"/>
          </a:p>
          <a:p>
            <a:pPr marL="557213" lvl="1" indent="-214312" algn="l" rtl="0">
              <a:lnSpc>
                <a:spcPct val="90000"/>
              </a:lnSpc>
              <a:spcBef>
                <a:spcPts val="630"/>
              </a:spcBef>
              <a:spcAft>
                <a:spcPts val="0"/>
              </a:spcAft>
              <a:buSzPts val="1980"/>
              <a:buChar char="•"/>
            </a:pPr>
            <a:r>
              <a:rPr lang="en-GB" sz="2400" dirty="0"/>
              <a:t>Requirements </a:t>
            </a:r>
            <a:r>
              <a:rPr lang="en-GB" sz="2400" dirty="0">
                <a:solidFill>
                  <a:schemeClr val="accent2"/>
                </a:solidFill>
              </a:rPr>
              <a:t>analysis</a:t>
            </a:r>
            <a:r>
              <a:rPr lang="en-GB" sz="2400" dirty="0"/>
              <a:t>;</a:t>
            </a:r>
            <a:endParaRPr sz="2400" dirty="0"/>
          </a:p>
          <a:p>
            <a:pPr marL="557213" lvl="1" indent="-214312" algn="l" rtl="0">
              <a:lnSpc>
                <a:spcPct val="90000"/>
              </a:lnSpc>
              <a:spcBef>
                <a:spcPts val="630"/>
              </a:spcBef>
              <a:spcAft>
                <a:spcPts val="0"/>
              </a:spcAft>
              <a:buSzPts val="1980"/>
              <a:buChar char="•"/>
            </a:pPr>
            <a:r>
              <a:rPr lang="en-GB" sz="2400" dirty="0"/>
              <a:t>Requirements </a:t>
            </a:r>
            <a:r>
              <a:rPr lang="en-GB" sz="2400" dirty="0">
                <a:solidFill>
                  <a:schemeClr val="accent2"/>
                </a:solidFill>
              </a:rPr>
              <a:t>validation</a:t>
            </a:r>
            <a:r>
              <a:rPr lang="en-GB" sz="2400" dirty="0"/>
              <a:t>;</a:t>
            </a:r>
            <a:endParaRPr sz="2400" dirty="0"/>
          </a:p>
          <a:p>
            <a:pPr marL="557213" lvl="1" indent="-214312" algn="l" rtl="0">
              <a:lnSpc>
                <a:spcPct val="90000"/>
              </a:lnSpc>
              <a:spcBef>
                <a:spcPts val="630"/>
              </a:spcBef>
              <a:spcAft>
                <a:spcPts val="0"/>
              </a:spcAft>
              <a:buSzPts val="1980"/>
              <a:buChar char="•"/>
            </a:pPr>
            <a:r>
              <a:rPr lang="en-GB" sz="2400" dirty="0"/>
              <a:t>Requirements </a:t>
            </a:r>
            <a:r>
              <a:rPr lang="en-GB" sz="2400" dirty="0">
                <a:solidFill>
                  <a:schemeClr val="accent2"/>
                </a:solidFill>
              </a:rPr>
              <a:t>management</a:t>
            </a:r>
            <a:r>
              <a:rPr lang="en-GB" sz="2400" dirty="0"/>
              <a:t>.</a:t>
            </a:r>
            <a:endParaRPr sz="2400" dirty="0"/>
          </a:p>
          <a:p>
            <a:pPr marL="257175" lvl="0" indent="-257175" algn="l" rtl="0">
              <a:lnSpc>
                <a:spcPct val="90000"/>
              </a:lnSpc>
              <a:spcBef>
                <a:spcPts val="630"/>
              </a:spcBef>
              <a:spcAft>
                <a:spcPts val="0"/>
              </a:spcAft>
              <a:buSzPts val="1980"/>
              <a:buChar char="▪"/>
            </a:pPr>
            <a:r>
              <a:rPr lang="en-GB" sz="2400" dirty="0"/>
              <a:t>In practice, RE is an iterative activity in which these processes are interleaved.</a:t>
            </a:r>
            <a:endParaRPr sz="2400" dirty="0"/>
          </a:p>
        </p:txBody>
      </p:sp>
      <p:sp>
        <p:nvSpPr>
          <p:cNvPr id="2" name="Slide Number Placeholder 1">
            <a:extLst>
              <a:ext uri="{FF2B5EF4-FFF2-40B4-BE49-F238E27FC236}">
                <a16:creationId xmlns:a16="http://schemas.microsoft.com/office/drawing/2014/main" xmlns="" id="{8BCDB806-2ADD-5FEF-DD64-9FD027CE35E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12</a:t>
            </a:fld>
            <a:endParaRPr lang="en-GB"/>
          </a:p>
        </p:txBody>
      </p:sp>
    </p:spTree>
  </p:cSld>
  <p:clrMapOvr>
    <a:masterClrMapping/>
  </p:clrMapOvr>
  <p:transition spd="med">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8"/>
          <p:cNvSpPr txBox="1">
            <a:spLocks noGrp="1"/>
          </p:cNvSpPr>
          <p:nvPr>
            <p:ph type="title"/>
          </p:nvPr>
        </p:nvSpPr>
        <p:spPr>
          <a:xfrm>
            <a:off x="997527" y="117475"/>
            <a:ext cx="10796540" cy="416679"/>
          </a:xfrm>
          <a:prstGeom prst="rect">
            <a:avLst/>
          </a:prstGeom>
          <a:noFill/>
          <a:ln>
            <a:noFill/>
          </a:ln>
        </p:spPr>
        <p:txBody>
          <a:bodyPr spcFirstLastPara="1" wrap="square" lIns="90475" tIns="44450" rIns="90475" bIns="44450" anchor="b" anchorCtr="0">
            <a:noAutofit/>
          </a:bodyPr>
          <a:lstStyle/>
          <a:p>
            <a:pPr marL="0" lvl="0" indent="0" algn="l" rtl="0">
              <a:spcBef>
                <a:spcPts val="0"/>
              </a:spcBef>
              <a:spcAft>
                <a:spcPts val="0"/>
              </a:spcAft>
              <a:buNone/>
            </a:pPr>
            <a:r>
              <a:rPr lang="en-GB" dirty="0"/>
              <a:t>Requirements elicitation and analysis</a:t>
            </a:r>
            <a:endParaRPr dirty="0"/>
          </a:p>
        </p:txBody>
      </p:sp>
      <p:sp>
        <p:nvSpPr>
          <p:cNvPr id="241" name="Google Shape;241;p38"/>
          <p:cNvSpPr txBox="1">
            <a:spLocks noGrp="1"/>
          </p:cNvSpPr>
          <p:nvPr>
            <p:ph idx="1"/>
          </p:nvPr>
        </p:nvSpPr>
        <p:spPr>
          <a:xfrm>
            <a:off x="669956" y="679011"/>
            <a:ext cx="10630929" cy="5318566"/>
          </a:xfrm>
          <a:prstGeom prst="rect">
            <a:avLst/>
          </a:prstGeom>
          <a:noFill/>
          <a:ln>
            <a:noFill/>
          </a:ln>
        </p:spPr>
        <p:txBody>
          <a:bodyPr spcFirstLastPara="1" wrap="square" lIns="90475" tIns="44450" rIns="90475" bIns="44450" anchor="t" anchorCtr="0">
            <a:noAutofit/>
          </a:bodyPr>
          <a:lstStyle/>
          <a:p>
            <a:pPr marL="257175" lvl="0" indent="-257175" algn="l" rtl="0">
              <a:spcBef>
                <a:spcPts val="0"/>
              </a:spcBef>
              <a:spcAft>
                <a:spcPts val="0"/>
              </a:spcAft>
              <a:buSzPts val="2640"/>
              <a:buFont typeface="Noto Sans Symbols"/>
              <a:buChar char="▪"/>
            </a:pPr>
            <a:r>
              <a:rPr lang="en-GB" sz="2400" dirty="0"/>
              <a:t>Sometimes called requirements elicitation or requirements discovery.</a:t>
            </a:r>
            <a:endParaRPr dirty="0"/>
          </a:p>
          <a:p>
            <a:pPr marL="257175" lvl="0" indent="-257175" algn="l" rtl="0">
              <a:spcBef>
                <a:spcPts val="840"/>
              </a:spcBef>
              <a:spcAft>
                <a:spcPts val="0"/>
              </a:spcAft>
              <a:buSzPts val="2640"/>
              <a:buFont typeface="Noto Sans Symbols"/>
              <a:buChar char="▪"/>
            </a:pPr>
            <a:r>
              <a:rPr lang="en-GB" sz="2400" dirty="0"/>
              <a:t>Involves technical staff working with customers to find out about the application domain, the services that the system should provide and the system’s operational constraints.</a:t>
            </a:r>
            <a:endParaRPr dirty="0"/>
          </a:p>
          <a:p>
            <a:pPr marL="257175" lvl="0" indent="-257175" algn="l" rtl="0">
              <a:spcBef>
                <a:spcPts val="840"/>
              </a:spcBef>
              <a:spcAft>
                <a:spcPts val="0"/>
              </a:spcAft>
              <a:buSzPts val="2640"/>
              <a:buFont typeface="Noto Sans Symbols"/>
              <a:buChar char="▪"/>
            </a:pPr>
            <a:r>
              <a:rPr lang="en-GB" sz="2400" dirty="0"/>
              <a:t>May involve end-users, managers, engineers involved in maintenance, domain experts, trade unions, etc. These are called </a:t>
            </a:r>
            <a:r>
              <a:rPr lang="en-GB" sz="2400" i="1" dirty="0"/>
              <a:t>stakeholders.</a:t>
            </a:r>
            <a:endParaRPr dirty="0"/>
          </a:p>
        </p:txBody>
      </p:sp>
      <p:sp>
        <p:nvSpPr>
          <p:cNvPr id="2" name="Slide Number Placeholder 1">
            <a:extLst>
              <a:ext uri="{FF2B5EF4-FFF2-40B4-BE49-F238E27FC236}">
                <a16:creationId xmlns:a16="http://schemas.microsoft.com/office/drawing/2014/main" xmlns="" id="{EE190E42-DB5F-4095-D849-BB045F3254C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13</a:t>
            </a:fld>
            <a:endParaRPr lang="en-GB"/>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0"/>
          <p:cNvSpPr txBox="1">
            <a:spLocks noGrp="1"/>
          </p:cNvSpPr>
          <p:nvPr>
            <p:ph type="title"/>
          </p:nvPr>
        </p:nvSpPr>
        <p:spPr>
          <a:xfrm>
            <a:off x="997527" y="117475"/>
            <a:ext cx="10796540" cy="44384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dirty="0"/>
              <a:t>Requirements elicitation</a:t>
            </a:r>
            <a:endParaRPr dirty="0"/>
          </a:p>
        </p:txBody>
      </p:sp>
      <p:sp>
        <p:nvSpPr>
          <p:cNvPr id="254" name="Google Shape;254;p40"/>
          <p:cNvSpPr txBox="1">
            <a:spLocks noGrp="1"/>
          </p:cNvSpPr>
          <p:nvPr>
            <p:ph idx="1"/>
          </p:nvPr>
        </p:nvSpPr>
        <p:spPr>
          <a:xfrm>
            <a:off x="561316" y="561315"/>
            <a:ext cx="10739570" cy="5436261"/>
          </a:xfrm>
          <a:prstGeom prst="rect">
            <a:avLst/>
          </a:prstGeom>
          <a:noFill/>
          <a:ln>
            <a:noFill/>
          </a:ln>
        </p:spPr>
        <p:txBody>
          <a:bodyPr spcFirstLastPara="1" wrap="square" lIns="91425" tIns="45700" rIns="91425" bIns="45700" anchor="t" anchorCtr="0">
            <a:noAutofit/>
          </a:bodyPr>
          <a:lstStyle/>
          <a:p>
            <a:pPr marL="257175" lvl="0" indent="-257175" algn="l" rtl="0">
              <a:spcBef>
                <a:spcPts val="0"/>
              </a:spcBef>
              <a:spcAft>
                <a:spcPts val="0"/>
              </a:spcAft>
              <a:buSzPts val="1980"/>
              <a:buFont typeface="Noto Sans Symbols"/>
              <a:buChar char="▪"/>
            </a:pPr>
            <a:r>
              <a:rPr lang="en-GB" sz="2400" dirty="0"/>
              <a:t>Software engineers work with a range of system stakeholders to find out about the application domain, the services that the system should provide, the required system performance, hardware constraints, other systems, etc.</a:t>
            </a:r>
            <a:endParaRPr sz="2400" dirty="0"/>
          </a:p>
          <a:p>
            <a:pPr marL="257175" lvl="0" indent="-257175" algn="l" rtl="0">
              <a:spcBef>
                <a:spcPts val="630"/>
              </a:spcBef>
              <a:spcAft>
                <a:spcPts val="0"/>
              </a:spcAft>
              <a:buSzPts val="1980"/>
              <a:buFont typeface="Noto Sans Symbols"/>
              <a:buChar char="▪"/>
            </a:pPr>
            <a:r>
              <a:rPr lang="en-GB" sz="2400" dirty="0"/>
              <a:t>Stages include:</a:t>
            </a:r>
            <a:endParaRPr sz="2400" dirty="0"/>
          </a:p>
          <a:p>
            <a:pPr marL="557213" lvl="1" indent="-214312" algn="l" rtl="0">
              <a:spcBef>
                <a:spcPts val="630"/>
              </a:spcBef>
              <a:spcAft>
                <a:spcPts val="0"/>
              </a:spcAft>
              <a:buSzPts val="1980"/>
              <a:buChar char="•"/>
            </a:pPr>
            <a:r>
              <a:rPr lang="en-GB" sz="2400" dirty="0"/>
              <a:t>Requirements discovery,</a:t>
            </a:r>
            <a:endParaRPr sz="2400" dirty="0"/>
          </a:p>
          <a:p>
            <a:pPr marL="557213" lvl="1" indent="-214312" algn="l" rtl="0">
              <a:spcBef>
                <a:spcPts val="630"/>
              </a:spcBef>
              <a:spcAft>
                <a:spcPts val="0"/>
              </a:spcAft>
              <a:buSzPts val="1980"/>
              <a:buChar char="•"/>
            </a:pPr>
            <a:r>
              <a:rPr lang="en-GB" sz="2400" dirty="0"/>
              <a:t>Requirements classification and organization,</a:t>
            </a:r>
            <a:endParaRPr sz="2400" dirty="0"/>
          </a:p>
          <a:p>
            <a:pPr marL="557213" lvl="1" indent="-214312" algn="l" rtl="0">
              <a:spcBef>
                <a:spcPts val="630"/>
              </a:spcBef>
              <a:spcAft>
                <a:spcPts val="0"/>
              </a:spcAft>
              <a:buSzPts val="1980"/>
              <a:buChar char="•"/>
            </a:pPr>
            <a:r>
              <a:rPr lang="en-GB" sz="2400" dirty="0"/>
              <a:t>Requirements prioritization and negotiation,</a:t>
            </a:r>
            <a:endParaRPr sz="2400" dirty="0"/>
          </a:p>
          <a:p>
            <a:pPr marL="557213" lvl="1" indent="-214312" algn="l" rtl="0">
              <a:spcBef>
                <a:spcPts val="630"/>
              </a:spcBef>
              <a:spcAft>
                <a:spcPts val="0"/>
              </a:spcAft>
              <a:buSzPts val="1980"/>
              <a:buChar char="•"/>
            </a:pPr>
            <a:r>
              <a:rPr lang="en-GB" sz="2400" dirty="0"/>
              <a:t>Requirements specification.</a:t>
            </a:r>
            <a:endParaRPr sz="2400" dirty="0"/>
          </a:p>
          <a:p>
            <a:pPr marL="257175" lvl="0" indent="-131445" algn="l" rtl="0">
              <a:spcBef>
                <a:spcPts val="630"/>
              </a:spcBef>
              <a:spcAft>
                <a:spcPts val="0"/>
              </a:spcAft>
              <a:buSzPts val="1980"/>
              <a:buFont typeface="Noto Sans Symbols"/>
              <a:buNone/>
            </a:pPr>
            <a:endParaRPr sz="2400" dirty="0"/>
          </a:p>
        </p:txBody>
      </p:sp>
      <p:sp>
        <p:nvSpPr>
          <p:cNvPr id="2" name="Slide Number Placeholder 1">
            <a:extLst>
              <a:ext uri="{FF2B5EF4-FFF2-40B4-BE49-F238E27FC236}">
                <a16:creationId xmlns:a16="http://schemas.microsoft.com/office/drawing/2014/main" xmlns="" id="{5ED06A5C-7FC7-F607-180F-0FE11B8FEC6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14</a:t>
            </a:fld>
            <a:endParaRPr lang="en-GB"/>
          </a:p>
        </p:txBody>
      </p:sp>
    </p:spTree>
  </p:cSld>
  <p:clrMapOvr>
    <a:masterClrMapping/>
  </p:clrMapOvr>
  <p:transition spd="med">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1"/>
          <p:cNvSpPr txBox="1">
            <a:spLocks noGrp="1"/>
          </p:cNvSpPr>
          <p:nvPr>
            <p:ph type="title"/>
          </p:nvPr>
        </p:nvSpPr>
        <p:spPr>
          <a:xfrm>
            <a:off x="997527" y="117475"/>
            <a:ext cx="10796540" cy="498161"/>
          </a:xfrm>
          <a:prstGeom prst="rect">
            <a:avLst/>
          </a:prstGeom>
          <a:noFill/>
          <a:ln>
            <a:noFill/>
          </a:ln>
        </p:spPr>
        <p:txBody>
          <a:bodyPr spcFirstLastPara="1" wrap="square" lIns="90475" tIns="44450" rIns="90475" bIns="44450" anchor="b" anchorCtr="0">
            <a:noAutofit/>
          </a:bodyPr>
          <a:lstStyle/>
          <a:p>
            <a:pPr marL="0" lvl="0" indent="0" algn="l" rtl="0">
              <a:spcBef>
                <a:spcPts val="0"/>
              </a:spcBef>
              <a:spcAft>
                <a:spcPts val="0"/>
              </a:spcAft>
              <a:buNone/>
            </a:pPr>
            <a:r>
              <a:rPr lang="en-GB" dirty="0"/>
              <a:t>Problems of requirements elicitation</a:t>
            </a:r>
            <a:endParaRPr dirty="0"/>
          </a:p>
        </p:txBody>
      </p:sp>
      <p:sp>
        <p:nvSpPr>
          <p:cNvPr id="261" name="Google Shape;261;p41"/>
          <p:cNvSpPr txBox="1">
            <a:spLocks noGrp="1"/>
          </p:cNvSpPr>
          <p:nvPr>
            <p:ph idx="1"/>
          </p:nvPr>
        </p:nvSpPr>
        <p:spPr>
          <a:xfrm>
            <a:off x="823866" y="778599"/>
            <a:ext cx="10477020" cy="5218978"/>
          </a:xfrm>
          <a:prstGeom prst="rect">
            <a:avLst/>
          </a:prstGeom>
          <a:noFill/>
          <a:ln>
            <a:noFill/>
          </a:ln>
        </p:spPr>
        <p:txBody>
          <a:bodyPr spcFirstLastPara="1" wrap="square" lIns="90475" tIns="44450" rIns="90475" bIns="44450" anchor="t" anchorCtr="0">
            <a:noAutofit/>
          </a:bodyPr>
          <a:lstStyle/>
          <a:p>
            <a:pPr marL="257175" lvl="0" indent="-257175" algn="l" rtl="0">
              <a:spcBef>
                <a:spcPts val="0"/>
              </a:spcBef>
              <a:spcAft>
                <a:spcPts val="0"/>
              </a:spcAft>
              <a:buSzPts val="2640"/>
              <a:buFont typeface="Noto Sans Symbols"/>
              <a:buChar char="▪"/>
            </a:pPr>
            <a:r>
              <a:rPr lang="en-GB" sz="2400" dirty="0"/>
              <a:t>Stakeholders don’t know what they really want.</a:t>
            </a:r>
            <a:endParaRPr dirty="0"/>
          </a:p>
          <a:p>
            <a:pPr marL="257175" lvl="0" indent="-257175" algn="l" rtl="0">
              <a:spcBef>
                <a:spcPts val="840"/>
              </a:spcBef>
              <a:spcAft>
                <a:spcPts val="0"/>
              </a:spcAft>
              <a:buSzPts val="2640"/>
              <a:buFont typeface="Noto Sans Symbols"/>
              <a:buChar char="▪"/>
            </a:pPr>
            <a:r>
              <a:rPr lang="en-GB" sz="2400" dirty="0"/>
              <a:t>Stakeholders express requirements in their own terms.</a:t>
            </a:r>
            <a:endParaRPr dirty="0"/>
          </a:p>
          <a:p>
            <a:pPr marL="257175" lvl="0" indent="-257175" algn="l" rtl="0">
              <a:spcBef>
                <a:spcPts val="840"/>
              </a:spcBef>
              <a:spcAft>
                <a:spcPts val="0"/>
              </a:spcAft>
              <a:buSzPts val="2640"/>
              <a:buFont typeface="Noto Sans Symbols"/>
              <a:buChar char="▪"/>
            </a:pPr>
            <a:r>
              <a:rPr lang="en-GB" sz="2400" dirty="0"/>
              <a:t>Different stakeholders may have conflicting requirements.</a:t>
            </a:r>
            <a:endParaRPr dirty="0"/>
          </a:p>
          <a:p>
            <a:pPr marL="257175" lvl="0" indent="-257175" algn="l" rtl="0">
              <a:spcBef>
                <a:spcPts val="840"/>
              </a:spcBef>
              <a:spcAft>
                <a:spcPts val="0"/>
              </a:spcAft>
              <a:buSzPts val="2640"/>
              <a:buFont typeface="Noto Sans Symbols"/>
              <a:buChar char="▪"/>
            </a:pPr>
            <a:r>
              <a:rPr lang="en-GB" sz="2400" dirty="0"/>
              <a:t>Organisational and political factors may influence the system requirements.</a:t>
            </a:r>
            <a:endParaRPr dirty="0"/>
          </a:p>
          <a:p>
            <a:pPr marL="257175" lvl="0" indent="-257175" algn="l" rtl="0">
              <a:spcBef>
                <a:spcPts val="840"/>
              </a:spcBef>
              <a:spcAft>
                <a:spcPts val="0"/>
              </a:spcAft>
              <a:buSzPts val="2640"/>
              <a:buFont typeface="Noto Sans Symbols"/>
              <a:buChar char="▪"/>
            </a:pPr>
            <a:r>
              <a:rPr lang="en-GB" sz="2400" dirty="0"/>
              <a:t>The requirements change during the analysis process. New stakeholders may emerge and the business environment may change.</a:t>
            </a:r>
            <a:endParaRPr dirty="0"/>
          </a:p>
        </p:txBody>
      </p:sp>
      <p:sp>
        <p:nvSpPr>
          <p:cNvPr id="2" name="Slide Number Placeholder 1">
            <a:extLst>
              <a:ext uri="{FF2B5EF4-FFF2-40B4-BE49-F238E27FC236}">
                <a16:creationId xmlns:a16="http://schemas.microsoft.com/office/drawing/2014/main" xmlns="" id="{EB91FF38-7A40-86CE-67EA-EFEC53D023D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15</a:t>
            </a:fld>
            <a:endParaRPr lang="en-GB"/>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42"/>
          <p:cNvSpPr txBox="1">
            <a:spLocks noGrp="1"/>
          </p:cNvSpPr>
          <p:nvPr>
            <p:ph type="title"/>
          </p:nvPr>
        </p:nvSpPr>
        <p:spPr>
          <a:xfrm>
            <a:off x="997527" y="117475"/>
            <a:ext cx="10796540" cy="525321"/>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sz="3200" dirty="0"/>
              <a:t>The</a:t>
            </a:r>
            <a:r>
              <a:rPr lang="en-GB" sz="3200" b="1" dirty="0"/>
              <a:t> </a:t>
            </a:r>
            <a:r>
              <a:rPr lang="en-GB" sz="3200" dirty="0"/>
              <a:t>requirements elicitation and </a:t>
            </a:r>
            <a:r>
              <a:rPr lang="en-GB" sz="3200" dirty="0" smtClean="0"/>
              <a:t>analysis process </a:t>
            </a:r>
            <a:endParaRPr sz="3200" dirty="0"/>
          </a:p>
        </p:txBody>
      </p:sp>
      <p:sp>
        <p:nvSpPr>
          <p:cNvPr id="2" name="Slide Number Placeholder 1">
            <a:extLst>
              <a:ext uri="{FF2B5EF4-FFF2-40B4-BE49-F238E27FC236}">
                <a16:creationId xmlns:a16="http://schemas.microsoft.com/office/drawing/2014/main" xmlns="" id="{D239FA73-6230-5844-B672-4D4E819263D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16</a:t>
            </a:fld>
            <a:endParaRPr lang="en-GB"/>
          </a:p>
        </p:txBody>
      </p:sp>
      <p:pic>
        <p:nvPicPr>
          <p:cNvPr id="269" name="Google Shape;269;p42" descr="4.13 RequirementsElicitation.eps"/>
          <p:cNvPicPr preferRelativeResize="0"/>
          <p:nvPr/>
        </p:nvPicPr>
        <p:blipFill rotWithShape="1">
          <a:blip r:embed="rId3">
            <a:alphaModFix/>
          </a:blip>
          <a:srcRect/>
          <a:stretch/>
        </p:blipFill>
        <p:spPr>
          <a:xfrm>
            <a:off x="3071665" y="1916832"/>
            <a:ext cx="5950107" cy="3908648"/>
          </a:xfrm>
          <a:prstGeom prst="rect">
            <a:avLst/>
          </a:prstGeom>
          <a:noFill/>
          <a:ln>
            <a:noFill/>
          </a:ln>
        </p:spPr>
      </p:pic>
    </p:spTree>
  </p:cSld>
  <p:clrMapOvr>
    <a:masterClrMapping/>
  </p:clrMapOvr>
  <p:transition spd="med">
    <p:fade thruBlk="1"/>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3"/>
          <p:cNvSpPr txBox="1">
            <a:spLocks noGrp="1"/>
          </p:cNvSpPr>
          <p:nvPr>
            <p:ph type="title"/>
          </p:nvPr>
        </p:nvSpPr>
        <p:spPr>
          <a:xfrm>
            <a:off x="997527" y="117475"/>
            <a:ext cx="10796540" cy="593726"/>
          </a:xfrm>
          <a:prstGeom prst="rect">
            <a:avLst/>
          </a:prstGeom>
          <a:noFill/>
          <a:ln>
            <a:noFill/>
          </a:ln>
        </p:spPr>
        <p:txBody>
          <a:bodyPr spcFirstLastPara="1" wrap="square" lIns="90475" tIns="44450" rIns="90475" bIns="44450" anchor="b" anchorCtr="0">
            <a:noAutofit/>
          </a:bodyPr>
          <a:lstStyle/>
          <a:p>
            <a:pPr marL="0" lvl="0" indent="0" algn="l" rtl="0">
              <a:spcBef>
                <a:spcPts val="0"/>
              </a:spcBef>
              <a:spcAft>
                <a:spcPts val="0"/>
              </a:spcAft>
              <a:buNone/>
            </a:pPr>
            <a:r>
              <a:rPr lang="en-GB" dirty="0"/>
              <a:t>Process activities</a:t>
            </a:r>
            <a:endParaRPr dirty="0"/>
          </a:p>
        </p:txBody>
      </p:sp>
      <p:sp>
        <p:nvSpPr>
          <p:cNvPr id="275" name="Google Shape;275;p43"/>
          <p:cNvSpPr txBox="1">
            <a:spLocks noGrp="1"/>
          </p:cNvSpPr>
          <p:nvPr>
            <p:ph idx="1"/>
          </p:nvPr>
        </p:nvSpPr>
        <p:spPr>
          <a:xfrm>
            <a:off x="887240" y="860079"/>
            <a:ext cx="10413645" cy="5137497"/>
          </a:xfrm>
          <a:prstGeom prst="rect">
            <a:avLst/>
          </a:prstGeom>
          <a:noFill/>
          <a:ln>
            <a:noFill/>
          </a:ln>
        </p:spPr>
        <p:txBody>
          <a:bodyPr spcFirstLastPara="1" wrap="square" lIns="90475" tIns="44450" rIns="90475" bIns="44450" anchor="t" anchorCtr="0">
            <a:noAutofit/>
          </a:bodyPr>
          <a:lstStyle/>
          <a:p>
            <a:pPr marL="257175" lvl="0" indent="-257175" algn="l" rtl="0">
              <a:lnSpc>
                <a:spcPct val="90000"/>
              </a:lnSpc>
              <a:spcBef>
                <a:spcPts val="0"/>
              </a:spcBef>
              <a:spcAft>
                <a:spcPts val="0"/>
              </a:spcAft>
              <a:buSzPts val="2640"/>
              <a:buChar char="▪"/>
            </a:pPr>
            <a:r>
              <a:rPr lang="en-GB" sz="2400" dirty="0"/>
              <a:t>Requirements discovery</a:t>
            </a:r>
            <a:endParaRPr dirty="0"/>
          </a:p>
          <a:p>
            <a:pPr marL="557213" lvl="1" indent="-214312" algn="l" rtl="0">
              <a:lnSpc>
                <a:spcPct val="90000"/>
              </a:lnSpc>
              <a:spcBef>
                <a:spcPts val="700"/>
              </a:spcBef>
              <a:spcAft>
                <a:spcPts val="0"/>
              </a:spcAft>
              <a:buSzPts val="2200"/>
              <a:buChar char="•"/>
            </a:pPr>
            <a:r>
              <a:rPr lang="en-GB" sz="2000" dirty="0"/>
              <a:t>Interacting with stakeholders to discover their requirements. Domain requirements are also discovered at this stage.</a:t>
            </a:r>
          </a:p>
          <a:p>
            <a:pPr marL="347663" lvl="0" indent="228600" algn="l" rtl="0">
              <a:spcBef>
                <a:spcPts val="0"/>
              </a:spcBef>
              <a:spcAft>
                <a:spcPts val="0"/>
              </a:spcAft>
              <a:buSzPts val="1980"/>
              <a:buFont typeface="Noto Sans Symbols"/>
              <a:buChar char="▪"/>
            </a:pPr>
            <a:r>
              <a:rPr lang="en-US" sz="2000" dirty="0"/>
              <a:t>The process of gathering information about the required and existing systems and </a:t>
            </a:r>
          </a:p>
          <a:p>
            <a:pPr marL="347663" lvl="0" indent="228600" algn="l" rtl="0">
              <a:spcBef>
                <a:spcPts val="0"/>
              </a:spcBef>
              <a:spcAft>
                <a:spcPts val="0"/>
              </a:spcAft>
              <a:buSzPts val="1980"/>
              <a:buNone/>
            </a:pPr>
            <a:r>
              <a:rPr lang="en-US" sz="2000" dirty="0"/>
              <a:t>distilling the user and system requirements from this information.</a:t>
            </a:r>
          </a:p>
          <a:p>
            <a:pPr marL="347663" lvl="0" indent="228600" algn="l" rtl="0">
              <a:spcBef>
                <a:spcPts val="630"/>
              </a:spcBef>
              <a:spcAft>
                <a:spcPts val="0"/>
              </a:spcAft>
              <a:buSzPts val="1980"/>
              <a:buFont typeface="Noto Sans Symbols"/>
              <a:buChar char="▪"/>
            </a:pPr>
            <a:r>
              <a:rPr lang="en-US" sz="2000" dirty="0"/>
              <a:t>Interaction is with system stakeholders from managers to external regulators.</a:t>
            </a:r>
          </a:p>
          <a:p>
            <a:pPr marL="347663" lvl="0" indent="228600" algn="l" rtl="0">
              <a:spcBef>
                <a:spcPts val="630"/>
              </a:spcBef>
              <a:spcAft>
                <a:spcPts val="0"/>
              </a:spcAft>
              <a:buSzPts val="1980"/>
              <a:buFont typeface="Noto Sans Symbols"/>
              <a:buChar char="▪"/>
            </a:pPr>
            <a:r>
              <a:rPr lang="en-US" sz="2000" dirty="0"/>
              <a:t>Systems normally have a range of stakeholders.</a:t>
            </a:r>
            <a:endParaRPr dirty="0"/>
          </a:p>
          <a:p>
            <a:pPr marL="257175" lvl="0" indent="-257175" algn="l" rtl="0">
              <a:lnSpc>
                <a:spcPct val="90000"/>
              </a:lnSpc>
              <a:spcBef>
                <a:spcPts val="840"/>
              </a:spcBef>
              <a:spcAft>
                <a:spcPts val="0"/>
              </a:spcAft>
              <a:buSzPts val="2640"/>
              <a:buChar char="▪"/>
            </a:pPr>
            <a:r>
              <a:rPr lang="en-GB" sz="2400" dirty="0"/>
              <a:t>Requirements classification and organisation</a:t>
            </a:r>
            <a:endParaRPr dirty="0"/>
          </a:p>
          <a:p>
            <a:pPr marL="557213" lvl="1" indent="-214312" algn="l" rtl="0">
              <a:lnSpc>
                <a:spcPct val="90000"/>
              </a:lnSpc>
              <a:spcBef>
                <a:spcPts val="700"/>
              </a:spcBef>
              <a:spcAft>
                <a:spcPts val="0"/>
              </a:spcAft>
              <a:buSzPts val="2200"/>
              <a:buChar char="•"/>
            </a:pPr>
            <a:r>
              <a:rPr lang="en-GB" sz="2000" dirty="0"/>
              <a:t>Groups related requirements and organises them into coherent clusters.</a:t>
            </a:r>
            <a:endParaRPr dirty="0"/>
          </a:p>
          <a:p>
            <a:pPr marL="257175" lvl="0" indent="-257175" algn="l" rtl="0">
              <a:lnSpc>
                <a:spcPct val="90000"/>
              </a:lnSpc>
              <a:spcBef>
                <a:spcPts val="840"/>
              </a:spcBef>
              <a:spcAft>
                <a:spcPts val="0"/>
              </a:spcAft>
              <a:buSzPts val="2640"/>
              <a:buChar char="▪"/>
            </a:pPr>
            <a:r>
              <a:rPr lang="en-GB" sz="2400" dirty="0"/>
              <a:t>Prioritisation and negotiation</a:t>
            </a:r>
            <a:endParaRPr dirty="0"/>
          </a:p>
          <a:p>
            <a:pPr marL="557213" lvl="1" indent="-214312" algn="l" rtl="0">
              <a:lnSpc>
                <a:spcPct val="90000"/>
              </a:lnSpc>
              <a:spcBef>
                <a:spcPts val="700"/>
              </a:spcBef>
              <a:spcAft>
                <a:spcPts val="0"/>
              </a:spcAft>
              <a:buSzPts val="2200"/>
              <a:buChar char="•"/>
            </a:pPr>
            <a:r>
              <a:rPr lang="en-GB" sz="2000" dirty="0"/>
              <a:t>Prioritising requirements and resolving requirements conflicts.</a:t>
            </a:r>
            <a:endParaRPr dirty="0"/>
          </a:p>
          <a:p>
            <a:pPr marL="257175" lvl="0" indent="-257175" algn="l" rtl="0">
              <a:lnSpc>
                <a:spcPct val="90000"/>
              </a:lnSpc>
              <a:spcBef>
                <a:spcPts val="840"/>
              </a:spcBef>
              <a:spcAft>
                <a:spcPts val="0"/>
              </a:spcAft>
              <a:buSzPts val="2640"/>
              <a:buChar char="▪"/>
            </a:pPr>
            <a:r>
              <a:rPr lang="en-GB" sz="2400" dirty="0"/>
              <a:t>Requirements specification</a:t>
            </a:r>
            <a:endParaRPr dirty="0"/>
          </a:p>
          <a:p>
            <a:pPr marL="557213" lvl="1" indent="-214312" algn="l" rtl="0">
              <a:lnSpc>
                <a:spcPct val="90000"/>
              </a:lnSpc>
              <a:spcBef>
                <a:spcPts val="700"/>
              </a:spcBef>
              <a:spcAft>
                <a:spcPts val="0"/>
              </a:spcAft>
              <a:buSzPts val="2200"/>
              <a:buChar char="•"/>
            </a:pPr>
            <a:r>
              <a:rPr lang="en-GB" sz="2000" dirty="0"/>
              <a:t>Requirements are documented and input into the next round of the spiral.</a:t>
            </a:r>
            <a:endParaRPr dirty="0"/>
          </a:p>
        </p:txBody>
      </p:sp>
      <p:sp>
        <p:nvSpPr>
          <p:cNvPr id="2" name="Slide Number Placeholder 1">
            <a:extLst>
              <a:ext uri="{FF2B5EF4-FFF2-40B4-BE49-F238E27FC236}">
                <a16:creationId xmlns:a16="http://schemas.microsoft.com/office/drawing/2014/main" xmlns="" id="{8A26B0FC-ED57-3B70-B4A7-91FA3D5ECB1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17</a:t>
            </a:fld>
            <a:endParaRPr lang="en-GB"/>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45"/>
          <p:cNvSpPr txBox="1">
            <a:spLocks noGrp="1"/>
          </p:cNvSpPr>
          <p:nvPr>
            <p:ph type="title"/>
          </p:nvPr>
        </p:nvSpPr>
        <p:spPr>
          <a:xfrm>
            <a:off x="997527" y="117475"/>
            <a:ext cx="10796540" cy="48910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dirty="0"/>
              <a:t>Interviewing</a:t>
            </a:r>
            <a:endParaRPr dirty="0"/>
          </a:p>
        </p:txBody>
      </p:sp>
      <p:sp>
        <p:nvSpPr>
          <p:cNvPr id="289" name="Google Shape;289;p45"/>
          <p:cNvSpPr txBox="1">
            <a:spLocks noGrp="1"/>
          </p:cNvSpPr>
          <p:nvPr>
            <p:ph idx="1"/>
          </p:nvPr>
        </p:nvSpPr>
        <p:spPr>
          <a:xfrm>
            <a:off x="706170" y="733331"/>
            <a:ext cx="10594715" cy="5264245"/>
          </a:xfrm>
          <a:prstGeom prst="rect">
            <a:avLst/>
          </a:prstGeom>
          <a:noFill/>
          <a:ln>
            <a:noFill/>
          </a:ln>
        </p:spPr>
        <p:txBody>
          <a:bodyPr spcFirstLastPara="1" wrap="square" lIns="91425" tIns="45700" rIns="91425" bIns="45700" anchor="t" anchorCtr="0">
            <a:noAutofit/>
          </a:bodyPr>
          <a:lstStyle/>
          <a:p>
            <a:pPr marL="257175" lvl="0" indent="-257175" algn="l" rtl="0">
              <a:spcBef>
                <a:spcPts val="0"/>
              </a:spcBef>
              <a:spcAft>
                <a:spcPts val="0"/>
              </a:spcAft>
              <a:buSzPts val="1980"/>
              <a:buFont typeface="Noto Sans Symbols"/>
              <a:buChar char="▪"/>
            </a:pPr>
            <a:r>
              <a:rPr lang="en-GB" sz="2400" dirty="0"/>
              <a:t>Formal or informal interviews with stakeholders are part of most RE processes.</a:t>
            </a:r>
            <a:endParaRPr sz="2400" dirty="0"/>
          </a:p>
          <a:p>
            <a:pPr marL="257175" lvl="0" indent="-257175" algn="l" rtl="0">
              <a:spcBef>
                <a:spcPts val="630"/>
              </a:spcBef>
              <a:spcAft>
                <a:spcPts val="0"/>
              </a:spcAft>
              <a:buSzPts val="1980"/>
              <a:buFont typeface="Noto Sans Symbols"/>
              <a:buChar char="▪"/>
            </a:pPr>
            <a:r>
              <a:rPr lang="en-GB" sz="2400" dirty="0"/>
              <a:t>Types of interview</a:t>
            </a:r>
            <a:endParaRPr sz="2400" dirty="0"/>
          </a:p>
          <a:p>
            <a:pPr marL="557213" lvl="1" indent="-214312" algn="l" rtl="0">
              <a:spcBef>
                <a:spcPts val="630"/>
              </a:spcBef>
              <a:spcAft>
                <a:spcPts val="0"/>
              </a:spcAft>
              <a:buSzPts val="1980"/>
              <a:buChar char="•"/>
            </a:pPr>
            <a:r>
              <a:rPr lang="en-GB" sz="2400" dirty="0"/>
              <a:t>Closed interviews based on pre-determined list of questions</a:t>
            </a:r>
            <a:endParaRPr sz="2400" dirty="0"/>
          </a:p>
          <a:p>
            <a:pPr marL="557213" lvl="1" indent="-214312" algn="l" rtl="0">
              <a:spcBef>
                <a:spcPts val="630"/>
              </a:spcBef>
              <a:spcAft>
                <a:spcPts val="0"/>
              </a:spcAft>
              <a:buSzPts val="1980"/>
              <a:buChar char="•"/>
            </a:pPr>
            <a:r>
              <a:rPr lang="en-GB" sz="2400" dirty="0"/>
              <a:t>Open interviews where various issues are explored with stakeholders.</a:t>
            </a:r>
            <a:endParaRPr sz="2400" dirty="0"/>
          </a:p>
          <a:p>
            <a:pPr marL="257175" lvl="0" indent="-257175" algn="l" rtl="0">
              <a:spcBef>
                <a:spcPts val="630"/>
              </a:spcBef>
              <a:spcAft>
                <a:spcPts val="0"/>
              </a:spcAft>
              <a:buSzPts val="1980"/>
              <a:buFont typeface="Noto Sans Symbols"/>
              <a:buChar char="▪"/>
            </a:pPr>
            <a:r>
              <a:rPr lang="en-GB" sz="2400" dirty="0"/>
              <a:t>Effective interviewing</a:t>
            </a:r>
            <a:endParaRPr sz="2400" dirty="0"/>
          </a:p>
          <a:p>
            <a:pPr marL="557213" lvl="1" indent="-214312" algn="l" rtl="0">
              <a:spcBef>
                <a:spcPts val="630"/>
              </a:spcBef>
              <a:spcAft>
                <a:spcPts val="0"/>
              </a:spcAft>
              <a:buSzPts val="1980"/>
              <a:buChar char="•"/>
            </a:pPr>
            <a:r>
              <a:rPr lang="en-GB" sz="2400" dirty="0"/>
              <a:t>Be open-minded, avoid pre-conceived ideas about the requirements and are willing to listen to stakeholders. </a:t>
            </a:r>
            <a:endParaRPr sz="2400" dirty="0"/>
          </a:p>
          <a:p>
            <a:pPr marL="557213" lvl="1" indent="-214312" algn="l" rtl="0">
              <a:spcBef>
                <a:spcPts val="630"/>
              </a:spcBef>
              <a:spcAft>
                <a:spcPts val="0"/>
              </a:spcAft>
              <a:buSzPts val="1980"/>
              <a:buChar char="•"/>
            </a:pPr>
            <a:r>
              <a:rPr lang="en-GB" sz="2400" dirty="0"/>
              <a:t>Prompt the interviewee to get discussions going using a springboard question, a requirements proposal, or by working together on a prototype system. </a:t>
            </a:r>
            <a:endParaRPr sz="2400" dirty="0"/>
          </a:p>
        </p:txBody>
      </p:sp>
      <p:sp>
        <p:nvSpPr>
          <p:cNvPr id="2" name="Slide Number Placeholder 1">
            <a:extLst>
              <a:ext uri="{FF2B5EF4-FFF2-40B4-BE49-F238E27FC236}">
                <a16:creationId xmlns:a16="http://schemas.microsoft.com/office/drawing/2014/main" xmlns="" id="{4322E31B-94DD-C9DC-3D42-5C03EA91275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18</a:t>
            </a:fld>
            <a:endParaRPr lang="en-GB"/>
          </a:p>
        </p:txBody>
      </p:sp>
    </p:spTree>
  </p:cSld>
  <p:clrMapOvr>
    <a:masterClrMapping/>
  </p:clrMapOvr>
  <p:transition spd="med">
    <p:fade thruBlk="1"/>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52"/>
          <p:cNvSpPr txBox="1">
            <a:spLocks noGrp="1"/>
          </p:cNvSpPr>
          <p:nvPr>
            <p:ph type="title"/>
          </p:nvPr>
        </p:nvSpPr>
        <p:spPr>
          <a:xfrm>
            <a:off x="997527" y="117475"/>
            <a:ext cx="10796540" cy="516268"/>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dirty="0"/>
              <a:t>Stories and scenarios</a:t>
            </a:r>
            <a:endParaRPr dirty="0"/>
          </a:p>
        </p:txBody>
      </p:sp>
      <p:sp>
        <p:nvSpPr>
          <p:cNvPr id="338" name="Google Shape;338;p52"/>
          <p:cNvSpPr txBox="1">
            <a:spLocks noGrp="1"/>
          </p:cNvSpPr>
          <p:nvPr>
            <p:ph idx="1"/>
          </p:nvPr>
        </p:nvSpPr>
        <p:spPr>
          <a:xfrm>
            <a:off x="760492" y="769545"/>
            <a:ext cx="10540394" cy="5228031"/>
          </a:xfrm>
          <a:prstGeom prst="rect">
            <a:avLst/>
          </a:prstGeom>
          <a:noFill/>
          <a:ln>
            <a:noFill/>
          </a:ln>
        </p:spPr>
        <p:txBody>
          <a:bodyPr spcFirstLastPara="1" wrap="square" lIns="91425" tIns="45700" rIns="91425" bIns="45700" anchor="t" anchorCtr="0">
            <a:noAutofit/>
          </a:bodyPr>
          <a:lstStyle/>
          <a:p>
            <a:pPr marL="257175" lvl="0" indent="-257175" algn="l" rtl="0">
              <a:spcBef>
                <a:spcPts val="0"/>
              </a:spcBef>
              <a:spcAft>
                <a:spcPts val="0"/>
              </a:spcAft>
              <a:buSzPts val="1980"/>
              <a:buFont typeface="Noto Sans Symbols"/>
              <a:buChar char="▪"/>
            </a:pPr>
            <a:r>
              <a:rPr lang="en-GB" sz="2000" dirty="0">
                <a:solidFill>
                  <a:srgbClr val="C00000"/>
                </a:solidFill>
              </a:rPr>
              <a:t>Scenarios</a:t>
            </a:r>
            <a:r>
              <a:rPr lang="en-GB" sz="2000" dirty="0"/>
              <a:t> and </a:t>
            </a:r>
            <a:r>
              <a:rPr lang="en-GB" sz="2000" dirty="0">
                <a:solidFill>
                  <a:srgbClr val="FF0000"/>
                </a:solidFill>
              </a:rPr>
              <a:t>user stories </a:t>
            </a:r>
            <a:r>
              <a:rPr lang="en-GB" sz="2000" dirty="0"/>
              <a:t>are real-life examples of how a system can be used.</a:t>
            </a:r>
            <a:endParaRPr sz="2000" dirty="0"/>
          </a:p>
          <a:p>
            <a:pPr marL="257175" lvl="0" indent="-257175" algn="l" rtl="0">
              <a:spcBef>
                <a:spcPts val="630"/>
              </a:spcBef>
              <a:spcAft>
                <a:spcPts val="0"/>
              </a:spcAft>
              <a:buSzPts val="1980"/>
              <a:buFont typeface="Noto Sans Symbols"/>
              <a:buChar char="▪"/>
            </a:pPr>
            <a:r>
              <a:rPr lang="en-GB" sz="2000" dirty="0">
                <a:solidFill>
                  <a:srgbClr val="FF0000"/>
                </a:solidFill>
              </a:rPr>
              <a:t>Stories and scenarios </a:t>
            </a:r>
            <a:r>
              <a:rPr lang="en-GB" sz="2000" dirty="0"/>
              <a:t>are a description of how a system may be used for a particular task.</a:t>
            </a:r>
            <a:endParaRPr sz="2000" dirty="0"/>
          </a:p>
          <a:p>
            <a:pPr marL="257175" lvl="0" indent="-257175" algn="l" rtl="0">
              <a:spcBef>
                <a:spcPts val="630"/>
              </a:spcBef>
              <a:spcAft>
                <a:spcPts val="0"/>
              </a:spcAft>
              <a:buSzPts val="1980"/>
              <a:buFont typeface="Noto Sans Symbols"/>
              <a:buChar char="▪"/>
            </a:pPr>
            <a:r>
              <a:rPr lang="en-GB" sz="2000" dirty="0"/>
              <a:t>Because they are </a:t>
            </a:r>
            <a:r>
              <a:rPr lang="en-GB" sz="2000" dirty="0">
                <a:solidFill>
                  <a:srgbClr val="FF0000"/>
                </a:solidFill>
              </a:rPr>
              <a:t>based on a practical situation</a:t>
            </a:r>
            <a:r>
              <a:rPr lang="en-GB" sz="2000" dirty="0"/>
              <a:t>, stakeholders can relate to them and can comment on their situation with respect to the story.</a:t>
            </a:r>
            <a:endParaRPr sz="2000" dirty="0"/>
          </a:p>
        </p:txBody>
      </p:sp>
      <p:sp>
        <p:nvSpPr>
          <p:cNvPr id="2" name="Slide Number Placeholder 1">
            <a:extLst>
              <a:ext uri="{FF2B5EF4-FFF2-40B4-BE49-F238E27FC236}">
                <a16:creationId xmlns:a16="http://schemas.microsoft.com/office/drawing/2014/main" xmlns="" id="{203C0D0C-AFB0-C012-2401-513EA15A8EB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19</a:t>
            </a:fld>
            <a:endParaRPr lang="en-GB"/>
          </a:p>
        </p:txBody>
      </p:sp>
    </p:spTree>
  </p:cSld>
  <p:clrMapOvr>
    <a:masterClrMapping/>
  </p:clrMapOvr>
  <p:transition spd="med">
    <p:fade thruBlk="1"/>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6"/>
          <p:cNvSpPr txBox="1">
            <a:spLocks noGrp="1"/>
          </p:cNvSpPr>
          <p:nvPr>
            <p:ph type="title"/>
          </p:nvPr>
        </p:nvSpPr>
        <p:spPr>
          <a:xfrm>
            <a:off x="997527" y="117475"/>
            <a:ext cx="10796540" cy="593726"/>
          </a:xfrm>
          <a:prstGeom prst="rect">
            <a:avLst/>
          </a:prstGeom>
          <a:noFill/>
          <a:ln>
            <a:noFill/>
          </a:ln>
        </p:spPr>
        <p:txBody>
          <a:bodyPr spcFirstLastPara="1" wrap="square" lIns="90475" tIns="44450" rIns="90475" bIns="44450" anchor="b" anchorCtr="0">
            <a:noAutofit/>
          </a:bodyPr>
          <a:lstStyle/>
          <a:p>
            <a:pPr marL="0" lvl="0" indent="0" algn="l" rtl="0">
              <a:spcBef>
                <a:spcPts val="0"/>
              </a:spcBef>
              <a:spcAft>
                <a:spcPts val="0"/>
              </a:spcAft>
              <a:buNone/>
            </a:pPr>
            <a:r>
              <a:rPr lang="en-GB" dirty="0"/>
              <a:t>Requirements </a:t>
            </a:r>
            <a:r>
              <a:rPr lang="en-GB" dirty="0">
                <a:solidFill>
                  <a:srgbClr val="FF0000"/>
                </a:solidFill>
              </a:rPr>
              <a:t>engineering</a:t>
            </a:r>
            <a:endParaRPr dirty="0">
              <a:solidFill>
                <a:srgbClr val="FF0000"/>
              </a:solidFill>
            </a:endParaRPr>
          </a:p>
        </p:txBody>
      </p:sp>
      <p:sp>
        <p:nvSpPr>
          <p:cNvPr id="90" name="Google Shape;90;p16"/>
          <p:cNvSpPr txBox="1">
            <a:spLocks noGrp="1"/>
          </p:cNvSpPr>
          <p:nvPr>
            <p:ph idx="1"/>
          </p:nvPr>
        </p:nvSpPr>
        <p:spPr>
          <a:xfrm>
            <a:off x="615636" y="832919"/>
            <a:ext cx="10685249" cy="5164657"/>
          </a:xfrm>
          <a:prstGeom prst="rect">
            <a:avLst/>
          </a:prstGeom>
          <a:noFill/>
          <a:ln>
            <a:noFill/>
          </a:ln>
        </p:spPr>
        <p:txBody>
          <a:bodyPr spcFirstLastPara="1" wrap="square" lIns="90475" tIns="44450" rIns="90475" bIns="44450" anchor="t" anchorCtr="0">
            <a:noAutofit/>
          </a:bodyPr>
          <a:lstStyle/>
          <a:p>
            <a:pPr marL="257175" lvl="0" indent="-257175" algn="l" rtl="0">
              <a:spcBef>
                <a:spcPts val="0"/>
              </a:spcBef>
              <a:spcAft>
                <a:spcPts val="0"/>
              </a:spcAft>
              <a:buSzPts val="1980"/>
              <a:buFont typeface="Noto Sans Symbols"/>
              <a:buChar char="▪"/>
            </a:pPr>
            <a:r>
              <a:rPr lang="en-GB" sz="2400" dirty="0"/>
              <a:t>The process of establishing the services that a customer requires from a system and the constraints under which it operates and is developed.</a:t>
            </a:r>
            <a:endParaRPr sz="2400" dirty="0"/>
          </a:p>
          <a:p>
            <a:pPr marL="257175" lvl="0" indent="-257175" algn="l" rtl="0">
              <a:spcBef>
                <a:spcPts val="630"/>
              </a:spcBef>
              <a:spcAft>
                <a:spcPts val="0"/>
              </a:spcAft>
              <a:buSzPts val="1980"/>
              <a:buFont typeface="Noto Sans Symbols"/>
              <a:buChar char="▪"/>
            </a:pPr>
            <a:r>
              <a:rPr lang="en-GB" sz="2400" dirty="0"/>
              <a:t>The </a:t>
            </a:r>
            <a:r>
              <a:rPr lang="en-GB" sz="2400" dirty="0">
                <a:solidFill>
                  <a:srgbClr val="FF0000"/>
                </a:solidFill>
              </a:rPr>
              <a:t>system requirements </a:t>
            </a:r>
            <a:r>
              <a:rPr lang="en-GB" sz="2400" dirty="0"/>
              <a:t>are the descriptions of the system services and constraints that are generated during the requirements engineering process.</a:t>
            </a:r>
            <a:endParaRPr sz="2400" dirty="0"/>
          </a:p>
        </p:txBody>
      </p:sp>
      <p:sp>
        <p:nvSpPr>
          <p:cNvPr id="2" name="Slide Number Placeholder 1">
            <a:extLst>
              <a:ext uri="{FF2B5EF4-FFF2-40B4-BE49-F238E27FC236}">
                <a16:creationId xmlns:a16="http://schemas.microsoft.com/office/drawing/2014/main" xmlns="" id="{7407F1E2-3EA4-D660-B349-38B6D3B2E38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2</a:t>
            </a:fld>
            <a:endParaRPr lang="en-GB"/>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53"/>
          <p:cNvSpPr txBox="1">
            <a:spLocks noGrp="1"/>
          </p:cNvSpPr>
          <p:nvPr>
            <p:ph type="title"/>
          </p:nvPr>
        </p:nvSpPr>
        <p:spPr>
          <a:xfrm>
            <a:off x="997527" y="117475"/>
            <a:ext cx="1079654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dirty="0"/>
              <a:t>Photo sharing in the classroom (</a:t>
            </a:r>
            <a:r>
              <a:rPr lang="en-GB" dirty="0" err="1"/>
              <a:t>iLearn</a:t>
            </a:r>
            <a:r>
              <a:rPr lang="en-GB" dirty="0"/>
              <a:t>)</a:t>
            </a:r>
            <a:endParaRPr dirty="0"/>
          </a:p>
        </p:txBody>
      </p:sp>
      <p:sp>
        <p:nvSpPr>
          <p:cNvPr id="345" name="Google Shape;345;p53"/>
          <p:cNvSpPr txBox="1">
            <a:spLocks noGrp="1"/>
          </p:cNvSpPr>
          <p:nvPr>
            <p:ph idx="1"/>
          </p:nvPr>
        </p:nvSpPr>
        <p:spPr>
          <a:xfrm>
            <a:off x="504346" y="655983"/>
            <a:ext cx="10796540" cy="5655365"/>
          </a:xfrm>
          <a:prstGeom prst="rect">
            <a:avLst/>
          </a:prstGeom>
          <a:noFill/>
          <a:ln>
            <a:noFill/>
          </a:ln>
        </p:spPr>
        <p:txBody>
          <a:bodyPr spcFirstLastPara="1" wrap="square" lIns="91425" tIns="45700" rIns="91425" bIns="45700" anchor="t" anchorCtr="0">
            <a:noAutofit/>
          </a:bodyPr>
          <a:lstStyle/>
          <a:p>
            <a:pPr marL="257175" lvl="0" indent="-257175" algn="l" rtl="0">
              <a:spcBef>
                <a:spcPts val="0"/>
              </a:spcBef>
              <a:spcAft>
                <a:spcPts val="0"/>
              </a:spcAft>
              <a:buSzPts val="1760"/>
              <a:buFont typeface="Noto Sans Symbols"/>
              <a:buChar char="▪"/>
            </a:pPr>
            <a:r>
              <a:rPr lang="en-GB" sz="2000" dirty="0"/>
              <a:t>Jack is a primary school teacher in Ullapool (a village in northern Scotland). He has decided that a class project should be focused around the fishing industry in the area, looking at the history, development and economic impact of fishing. As part of this, pupils are asked to gather and share reminiscences from relatives, use newspaper archives and collect old photographs related to fishing and fishing communities in the area. Pupils use an </a:t>
            </a:r>
            <a:r>
              <a:rPr lang="en-GB" sz="2000" dirty="0" err="1"/>
              <a:t>iLearn</a:t>
            </a:r>
            <a:r>
              <a:rPr lang="en-GB" sz="2000" dirty="0"/>
              <a:t> wiki to gather together fishing stories and SCRAN (a history resources site) to access newspaper archives and photographs. However, Jack also needs a photo sharing site as he wants pupils to take and comment on each others’ photos and to upload scans of old photographs that they may have in their families.</a:t>
            </a:r>
            <a:br>
              <a:rPr lang="en-GB" sz="2000" dirty="0"/>
            </a:br>
            <a:r>
              <a:rPr lang="en-GB" sz="2000" dirty="0"/>
              <a:t/>
            </a:r>
            <a:br>
              <a:rPr lang="en-GB" sz="2000" dirty="0"/>
            </a:br>
            <a:r>
              <a:rPr lang="en-GB" sz="2000" dirty="0"/>
              <a:t>Jack sends an email to a primary school teachers group, which he is a member of to see if anyone can recommend an appropriate system. Two teachers reply and both suggest that he uses </a:t>
            </a:r>
            <a:r>
              <a:rPr lang="en-GB" sz="2000" dirty="0" err="1"/>
              <a:t>KidsTakePics</a:t>
            </a:r>
            <a:r>
              <a:rPr lang="en-GB" sz="2000" dirty="0"/>
              <a:t>, a photo sharing site that allows teachers to check and moderate content. As </a:t>
            </a:r>
            <a:r>
              <a:rPr lang="en-GB" sz="2000" dirty="0" err="1"/>
              <a:t>KidsTakePics</a:t>
            </a:r>
            <a:r>
              <a:rPr lang="en-GB" sz="2000" dirty="0"/>
              <a:t> is not integrated with the </a:t>
            </a:r>
            <a:r>
              <a:rPr lang="en-GB" sz="2000" dirty="0" err="1"/>
              <a:t>iLearn</a:t>
            </a:r>
            <a:r>
              <a:rPr lang="en-GB" sz="2000" dirty="0"/>
              <a:t> authentication service, he sets up a teacher and a class account. He uses the </a:t>
            </a:r>
            <a:r>
              <a:rPr lang="en-GB" sz="2000" dirty="0" err="1"/>
              <a:t>iLearn</a:t>
            </a:r>
            <a:r>
              <a:rPr lang="en-GB" sz="2000" dirty="0"/>
              <a:t> setup service to add </a:t>
            </a:r>
            <a:r>
              <a:rPr lang="en-GB" sz="2000" dirty="0" err="1"/>
              <a:t>KidsTakePics</a:t>
            </a:r>
            <a:r>
              <a:rPr lang="en-GB" sz="2000" dirty="0"/>
              <a:t> to the services seen by the pupils in his class so that when they log in, they can immediately use the system to upload photos from their mobile devices and class computers.</a:t>
            </a:r>
            <a:endParaRPr sz="2000" dirty="0"/>
          </a:p>
          <a:p>
            <a:pPr marL="257175" lvl="0" indent="-131445" algn="l" rtl="0">
              <a:spcBef>
                <a:spcPts val="630"/>
              </a:spcBef>
              <a:spcAft>
                <a:spcPts val="0"/>
              </a:spcAft>
              <a:buSzPts val="1980"/>
              <a:buFont typeface="Noto Sans Symbols"/>
              <a:buNone/>
            </a:pPr>
            <a:endParaRPr dirty="0"/>
          </a:p>
        </p:txBody>
      </p:sp>
      <p:sp>
        <p:nvSpPr>
          <p:cNvPr id="2" name="Slide Number Placeholder 1">
            <a:extLst>
              <a:ext uri="{FF2B5EF4-FFF2-40B4-BE49-F238E27FC236}">
                <a16:creationId xmlns:a16="http://schemas.microsoft.com/office/drawing/2014/main" xmlns="" id="{963B8499-1054-8777-B6E0-3815B502D1F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20</a:t>
            </a:fld>
            <a:endParaRPr lang="en-GB"/>
          </a:p>
        </p:txBody>
      </p:sp>
    </p:spTree>
  </p:cSld>
  <p:clrMapOvr>
    <a:masterClrMapping/>
  </p:clrMapOvr>
  <p:transition spd="med">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54"/>
          <p:cNvSpPr txBox="1">
            <a:spLocks noGrp="1"/>
          </p:cNvSpPr>
          <p:nvPr>
            <p:ph type="title"/>
          </p:nvPr>
        </p:nvSpPr>
        <p:spPr>
          <a:xfrm>
            <a:off x="997527" y="117475"/>
            <a:ext cx="10796540" cy="480054"/>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dirty="0"/>
              <a:t>Scenarios</a:t>
            </a:r>
            <a:endParaRPr dirty="0"/>
          </a:p>
        </p:txBody>
      </p:sp>
      <p:sp>
        <p:nvSpPr>
          <p:cNvPr id="352" name="Google Shape;352;p54"/>
          <p:cNvSpPr txBox="1">
            <a:spLocks noGrp="1"/>
          </p:cNvSpPr>
          <p:nvPr>
            <p:ph idx="1"/>
          </p:nvPr>
        </p:nvSpPr>
        <p:spPr>
          <a:xfrm>
            <a:off x="751438" y="688063"/>
            <a:ext cx="10549447" cy="5309513"/>
          </a:xfrm>
          <a:prstGeom prst="rect">
            <a:avLst/>
          </a:prstGeom>
          <a:noFill/>
          <a:ln>
            <a:noFill/>
          </a:ln>
        </p:spPr>
        <p:txBody>
          <a:bodyPr spcFirstLastPara="1" wrap="square" lIns="91425" tIns="45700" rIns="91425" bIns="45700" anchor="t" anchorCtr="0">
            <a:noAutofit/>
          </a:bodyPr>
          <a:lstStyle/>
          <a:p>
            <a:pPr marL="257175" lvl="0" indent="-257175" algn="l" rtl="0">
              <a:spcBef>
                <a:spcPts val="0"/>
              </a:spcBef>
              <a:spcAft>
                <a:spcPts val="0"/>
              </a:spcAft>
              <a:buSzPts val="1980"/>
              <a:buFont typeface="Noto Sans Symbols"/>
              <a:buChar char="▪"/>
            </a:pPr>
            <a:r>
              <a:rPr lang="en-GB" sz="2400" dirty="0"/>
              <a:t>A structured form of user story</a:t>
            </a:r>
            <a:endParaRPr sz="2400" dirty="0"/>
          </a:p>
          <a:p>
            <a:pPr marL="257175" lvl="0" indent="-257175" algn="l" rtl="0">
              <a:spcBef>
                <a:spcPts val="630"/>
              </a:spcBef>
              <a:spcAft>
                <a:spcPts val="0"/>
              </a:spcAft>
              <a:buSzPts val="1980"/>
              <a:buFont typeface="Noto Sans Symbols"/>
              <a:buChar char="▪"/>
            </a:pPr>
            <a:r>
              <a:rPr lang="en-GB" sz="2400" dirty="0"/>
              <a:t>Scenarios should include</a:t>
            </a:r>
            <a:endParaRPr sz="2400" dirty="0"/>
          </a:p>
          <a:p>
            <a:pPr marL="557213" lvl="1" indent="-214312" algn="l" rtl="0">
              <a:spcBef>
                <a:spcPts val="630"/>
              </a:spcBef>
              <a:spcAft>
                <a:spcPts val="0"/>
              </a:spcAft>
              <a:buSzPts val="1980"/>
              <a:buChar char="•"/>
            </a:pPr>
            <a:r>
              <a:rPr lang="en-GB" sz="2400" dirty="0"/>
              <a:t>A description of the starting situation;</a:t>
            </a:r>
            <a:endParaRPr sz="2400" dirty="0"/>
          </a:p>
          <a:p>
            <a:pPr marL="557213" lvl="1" indent="-214312" algn="l" rtl="0">
              <a:spcBef>
                <a:spcPts val="630"/>
              </a:spcBef>
              <a:spcAft>
                <a:spcPts val="0"/>
              </a:spcAft>
              <a:buSzPts val="1980"/>
              <a:buChar char="•"/>
            </a:pPr>
            <a:r>
              <a:rPr lang="en-GB" sz="2400" dirty="0"/>
              <a:t>A description of the normal flow of events;</a:t>
            </a:r>
            <a:endParaRPr sz="2400" dirty="0"/>
          </a:p>
          <a:p>
            <a:pPr marL="557213" lvl="1" indent="-214312" algn="l" rtl="0">
              <a:spcBef>
                <a:spcPts val="630"/>
              </a:spcBef>
              <a:spcAft>
                <a:spcPts val="0"/>
              </a:spcAft>
              <a:buSzPts val="1980"/>
              <a:buChar char="•"/>
            </a:pPr>
            <a:r>
              <a:rPr lang="en-GB" sz="2400" dirty="0"/>
              <a:t>A description of what can go wrong;</a:t>
            </a:r>
            <a:endParaRPr sz="2400" dirty="0"/>
          </a:p>
          <a:p>
            <a:pPr marL="557213" lvl="1" indent="-214312" algn="l" rtl="0">
              <a:spcBef>
                <a:spcPts val="630"/>
              </a:spcBef>
              <a:spcAft>
                <a:spcPts val="0"/>
              </a:spcAft>
              <a:buSzPts val="1980"/>
              <a:buChar char="•"/>
            </a:pPr>
            <a:r>
              <a:rPr lang="en-GB" sz="2400" dirty="0"/>
              <a:t>Information about other concurrent activities;</a:t>
            </a:r>
            <a:endParaRPr sz="2400" dirty="0"/>
          </a:p>
          <a:p>
            <a:pPr marL="557213" lvl="1" indent="-214312" algn="l" rtl="0">
              <a:spcBef>
                <a:spcPts val="630"/>
              </a:spcBef>
              <a:spcAft>
                <a:spcPts val="0"/>
              </a:spcAft>
              <a:buSzPts val="1980"/>
              <a:buChar char="•"/>
            </a:pPr>
            <a:r>
              <a:rPr lang="en-GB" sz="2400" dirty="0"/>
              <a:t>A description of the state when the scenario finishes.</a:t>
            </a:r>
            <a:endParaRPr sz="2400" dirty="0"/>
          </a:p>
          <a:p>
            <a:pPr marL="257175" lvl="0" indent="-131445" algn="l" rtl="0">
              <a:spcBef>
                <a:spcPts val="630"/>
              </a:spcBef>
              <a:spcAft>
                <a:spcPts val="0"/>
              </a:spcAft>
              <a:buSzPts val="1980"/>
              <a:buFont typeface="Noto Sans Symbols"/>
              <a:buNone/>
            </a:pPr>
            <a:endParaRPr sz="2400" dirty="0"/>
          </a:p>
        </p:txBody>
      </p:sp>
      <p:sp>
        <p:nvSpPr>
          <p:cNvPr id="2" name="Slide Number Placeholder 1">
            <a:extLst>
              <a:ext uri="{FF2B5EF4-FFF2-40B4-BE49-F238E27FC236}">
                <a16:creationId xmlns:a16="http://schemas.microsoft.com/office/drawing/2014/main" xmlns="" id="{511AA018-AF13-F44B-8AB1-0F35B20A1C2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21</a:t>
            </a:fld>
            <a:endParaRPr lang="en-GB"/>
          </a:p>
        </p:txBody>
      </p:sp>
    </p:spTree>
  </p:cSld>
  <p:clrMapOvr>
    <a:masterClrMapping/>
  </p:clrMapOvr>
  <p:transition spd="med">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55"/>
          <p:cNvSpPr txBox="1">
            <a:spLocks noGrp="1"/>
          </p:cNvSpPr>
          <p:nvPr>
            <p:ph type="title"/>
          </p:nvPr>
        </p:nvSpPr>
        <p:spPr>
          <a:xfrm>
            <a:off x="997527" y="117475"/>
            <a:ext cx="10796540" cy="46194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dirty="0"/>
              <a:t>Uploading photos </a:t>
            </a:r>
            <a:r>
              <a:rPr lang="en-GB" dirty="0" err="1"/>
              <a:t>iLearn</a:t>
            </a:r>
            <a:r>
              <a:rPr lang="en-GB" dirty="0"/>
              <a:t>)</a:t>
            </a:r>
            <a:endParaRPr dirty="0"/>
          </a:p>
        </p:txBody>
      </p:sp>
      <p:sp>
        <p:nvSpPr>
          <p:cNvPr id="359" name="Google Shape;359;p55"/>
          <p:cNvSpPr txBox="1">
            <a:spLocks noGrp="1"/>
          </p:cNvSpPr>
          <p:nvPr>
            <p:ph idx="1"/>
          </p:nvPr>
        </p:nvSpPr>
        <p:spPr>
          <a:xfrm>
            <a:off x="504346" y="685801"/>
            <a:ext cx="10796540" cy="5311776"/>
          </a:xfrm>
          <a:prstGeom prst="rect">
            <a:avLst/>
          </a:prstGeom>
          <a:noFill/>
          <a:ln>
            <a:noFill/>
          </a:ln>
        </p:spPr>
        <p:txBody>
          <a:bodyPr spcFirstLastPara="1" wrap="square" lIns="91425" tIns="45700" rIns="91425" bIns="45700" anchor="t" anchorCtr="0">
            <a:noAutofit/>
          </a:bodyPr>
          <a:lstStyle/>
          <a:p>
            <a:pPr marL="257175" lvl="0" indent="-257175" algn="l" rtl="0">
              <a:spcBef>
                <a:spcPts val="0"/>
              </a:spcBef>
              <a:spcAft>
                <a:spcPts val="0"/>
              </a:spcAft>
              <a:buSzPts val="1760"/>
              <a:buFont typeface="Noto Sans Symbols"/>
              <a:buChar char="▪"/>
            </a:pPr>
            <a:r>
              <a:rPr lang="en-GB" sz="2000" b="1" dirty="0"/>
              <a:t>Initial assumption</a:t>
            </a:r>
            <a:r>
              <a:rPr lang="en-GB" sz="2000" dirty="0"/>
              <a:t>: A user or a group of users have one or more digital photographs to be uploaded to the picture sharing site. These are saved on either a tablet or laptop computer. They have successfully logged on to </a:t>
            </a:r>
            <a:r>
              <a:rPr lang="en-GB" sz="2000" dirty="0" err="1"/>
              <a:t>KidsTakePics</a:t>
            </a:r>
            <a:r>
              <a:rPr lang="en-GB" sz="2000" dirty="0"/>
              <a:t>.</a:t>
            </a:r>
            <a:endParaRPr sz="2000" dirty="0"/>
          </a:p>
          <a:p>
            <a:pPr marL="257175" lvl="0" indent="-257175" algn="l" rtl="0">
              <a:spcBef>
                <a:spcPts val="560"/>
              </a:spcBef>
              <a:spcAft>
                <a:spcPts val="0"/>
              </a:spcAft>
              <a:buSzPts val="1760"/>
              <a:buFont typeface="Noto Sans Symbols"/>
              <a:buChar char="▪"/>
            </a:pPr>
            <a:r>
              <a:rPr lang="en-GB" sz="2000" b="1" dirty="0"/>
              <a:t>Normal</a:t>
            </a:r>
            <a:r>
              <a:rPr lang="en-GB" sz="2000" dirty="0"/>
              <a:t>:  The </a:t>
            </a:r>
            <a:r>
              <a:rPr lang="en-GB" sz="2000" b="1" dirty="0">
                <a:solidFill>
                  <a:schemeClr val="bg2"/>
                </a:solidFill>
              </a:rPr>
              <a:t>user chooses upload photos </a:t>
            </a:r>
            <a:r>
              <a:rPr lang="en-GB" sz="2000" dirty="0"/>
              <a:t>and they are prompted to select the photos to be uploaded on their computer and to select the project name under which the photos will be stored. They should also be given the option of inputting keywords that should be associated with each uploaded photo. Uploaded photos are named by creating a conjunction of the user name with the filename of the photo on the local computer.</a:t>
            </a:r>
            <a:endParaRPr sz="2000" dirty="0"/>
          </a:p>
          <a:p>
            <a:pPr marL="257175" lvl="0" indent="-257175" algn="l" rtl="0">
              <a:spcBef>
                <a:spcPts val="560"/>
              </a:spcBef>
              <a:spcAft>
                <a:spcPts val="0"/>
              </a:spcAft>
              <a:buSzPts val="1760"/>
              <a:buFont typeface="Noto Sans Symbols"/>
              <a:buChar char="▪"/>
            </a:pPr>
            <a:r>
              <a:rPr lang="en-GB" sz="2000" dirty="0"/>
              <a:t>On completion of the upload, the system automatically sends an email to the project moderator asking them to check new content and generates an on-screen message to the user that this has been done. </a:t>
            </a:r>
            <a:endParaRPr sz="2000" dirty="0"/>
          </a:p>
          <a:p>
            <a:pPr marL="257175" lvl="0" indent="-159385" algn="l" rtl="0">
              <a:spcBef>
                <a:spcPts val="490"/>
              </a:spcBef>
              <a:spcAft>
                <a:spcPts val="0"/>
              </a:spcAft>
              <a:buSzPts val="1540"/>
              <a:buFont typeface="Noto Sans Symbols"/>
              <a:buNone/>
            </a:pPr>
            <a:endParaRPr sz="1400" dirty="0"/>
          </a:p>
        </p:txBody>
      </p:sp>
      <p:sp>
        <p:nvSpPr>
          <p:cNvPr id="2" name="Slide Number Placeholder 1">
            <a:extLst>
              <a:ext uri="{FF2B5EF4-FFF2-40B4-BE49-F238E27FC236}">
                <a16:creationId xmlns:a16="http://schemas.microsoft.com/office/drawing/2014/main" xmlns="" id="{22B267A7-1BFE-FE3E-10C4-9EDD2A00504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22</a:t>
            </a:fld>
            <a:endParaRPr lang="en-GB"/>
          </a:p>
        </p:txBody>
      </p:sp>
    </p:spTree>
  </p:cSld>
  <p:clrMapOvr>
    <a:masterClrMapping/>
  </p:clrMapOvr>
  <p:transition spd="med">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6"/>
          <p:cNvSpPr txBox="1">
            <a:spLocks noGrp="1"/>
          </p:cNvSpPr>
          <p:nvPr>
            <p:ph type="title"/>
          </p:nvPr>
        </p:nvSpPr>
        <p:spPr>
          <a:xfrm>
            <a:off x="997527" y="117475"/>
            <a:ext cx="10796540" cy="528568"/>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dirty="0"/>
              <a:t>Uploading photos</a:t>
            </a:r>
            <a:endParaRPr dirty="0"/>
          </a:p>
        </p:txBody>
      </p:sp>
      <p:sp>
        <p:nvSpPr>
          <p:cNvPr id="366" name="Google Shape;366;p56"/>
          <p:cNvSpPr txBox="1">
            <a:spLocks noGrp="1"/>
          </p:cNvSpPr>
          <p:nvPr>
            <p:ph idx="1"/>
          </p:nvPr>
        </p:nvSpPr>
        <p:spPr>
          <a:xfrm>
            <a:off x="997528" y="834887"/>
            <a:ext cx="10303357" cy="5162689"/>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760"/>
              <a:buNone/>
            </a:pPr>
            <a:r>
              <a:rPr lang="en-GB" sz="2000" b="1" dirty="0"/>
              <a:t>What can go wrong</a:t>
            </a:r>
            <a:r>
              <a:rPr lang="en-GB" sz="2000" dirty="0"/>
              <a:t>? </a:t>
            </a:r>
            <a:endParaRPr sz="2000" dirty="0"/>
          </a:p>
          <a:p>
            <a:pPr marL="257175" lvl="0" indent="-257175" algn="l" rtl="0">
              <a:spcBef>
                <a:spcPts val="560"/>
              </a:spcBef>
              <a:spcAft>
                <a:spcPts val="0"/>
              </a:spcAft>
              <a:buSzPts val="1760"/>
              <a:buFont typeface="Noto Sans Symbols"/>
              <a:buChar char="▪"/>
            </a:pPr>
            <a:r>
              <a:rPr lang="en-GB" sz="2000" dirty="0"/>
              <a:t>No moderator is associated with the selected project. An email is automatically generated to the school administrator asking them to nominate a project moderator. Users should be informed that there could be a delay in making their photos visible.</a:t>
            </a:r>
            <a:endParaRPr sz="2000" dirty="0"/>
          </a:p>
          <a:p>
            <a:pPr marL="257175" lvl="0" indent="-257175" algn="l" rtl="0">
              <a:spcBef>
                <a:spcPts val="560"/>
              </a:spcBef>
              <a:spcAft>
                <a:spcPts val="0"/>
              </a:spcAft>
              <a:buSzPts val="1760"/>
              <a:buFont typeface="Noto Sans Symbols"/>
              <a:buChar char="▪"/>
            </a:pPr>
            <a:r>
              <a:rPr lang="en-GB" sz="2000" dirty="0"/>
              <a:t>Photos with the same name have already been uploaded by the same user.  The user should be asked if they wish to re-upload the photos with the same name, rename the photos or cancel the upload. If they chose to re-upload the photos, the originals are overwritten. If they chose to rename the photos, a new name is automatically generated by adding a number to the existing file name.</a:t>
            </a:r>
            <a:endParaRPr sz="2000" dirty="0"/>
          </a:p>
          <a:p>
            <a:pPr marL="257175" lvl="0" indent="-257175" algn="l" rtl="0">
              <a:spcBef>
                <a:spcPts val="560"/>
              </a:spcBef>
              <a:spcAft>
                <a:spcPts val="0"/>
              </a:spcAft>
              <a:buSzPts val="1760"/>
              <a:buFont typeface="Noto Sans Symbols"/>
              <a:buChar char="▪"/>
            </a:pPr>
            <a:r>
              <a:rPr lang="en-GB" sz="2000" b="1" dirty="0"/>
              <a:t>Other activities:  </a:t>
            </a:r>
            <a:r>
              <a:rPr lang="en-GB" sz="2000" dirty="0"/>
              <a:t>The moderator may be logged on to the system and may approve photos as they are uploaded.</a:t>
            </a:r>
            <a:endParaRPr sz="2000" dirty="0"/>
          </a:p>
          <a:p>
            <a:pPr marL="257175" lvl="0" indent="-257175" algn="l" rtl="0">
              <a:spcBef>
                <a:spcPts val="560"/>
              </a:spcBef>
              <a:spcAft>
                <a:spcPts val="0"/>
              </a:spcAft>
              <a:buSzPts val="1760"/>
              <a:buFont typeface="Noto Sans Symbols"/>
              <a:buChar char="▪"/>
            </a:pPr>
            <a:r>
              <a:rPr lang="en-GB" sz="2000" b="1" dirty="0"/>
              <a:t>System state on completion</a:t>
            </a:r>
            <a:r>
              <a:rPr lang="en-GB" sz="2000" dirty="0"/>
              <a:t>: User is logged on. The selected photos have been uploaded and assigned a status ‘awaiting moderation’.  Photos are visible to the moderator and to the user who uploaded them.</a:t>
            </a:r>
            <a:endParaRPr sz="2000" dirty="0"/>
          </a:p>
          <a:p>
            <a:pPr marL="257175" lvl="0" indent="-145415" algn="l" rtl="0">
              <a:spcBef>
                <a:spcPts val="560"/>
              </a:spcBef>
              <a:spcAft>
                <a:spcPts val="0"/>
              </a:spcAft>
              <a:buSzPts val="1760"/>
              <a:buFont typeface="Noto Sans Symbols"/>
              <a:buNone/>
            </a:pPr>
            <a:endParaRPr sz="1600" dirty="0"/>
          </a:p>
        </p:txBody>
      </p:sp>
      <p:sp>
        <p:nvSpPr>
          <p:cNvPr id="2" name="Slide Number Placeholder 1">
            <a:extLst>
              <a:ext uri="{FF2B5EF4-FFF2-40B4-BE49-F238E27FC236}">
                <a16:creationId xmlns:a16="http://schemas.microsoft.com/office/drawing/2014/main" xmlns="" id="{D6169C97-8A39-CB2B-A35C-0161688F523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23</a:t>
            </a:fld>
            <a:endParaRPr lang="en-GB"/>
          </a:p>
        </p:txBody>
      </p:sp>
    </p:spTree>
  </p:cSld>
  <p:clrMapOvr>
    <a:masterClrMapping/>
  </p:clrMapOvr>
  <p:transition spd="med">
    <p:fade thruBlk="1"/>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59"/>
          <p:cNvSpPr txBox="1">
            <a:spLocks noGrp="1"/>
          </p:cNvSpPr>
          <p:nvPr>
            <p:ph type="title"/>
          </p:nvPr>
        </p:nvSpPr>
        <p:spPr>
          <a:xfrm>
            <a:off x="997527" y="117475"/>
            <a:ext cx="1079654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dirty="0"/>
              <a:t>Ways of writing a system requirements specification </a:t>
            </a:r>
            <a:endParaRPr dirty="0"/>
          </a:p>
        </p:txBody>
      </p:sp>
      <p:sp>
        <p:nvSpPr>
          <p:cNvPr id="2" name="Slide Number Placeholder 1">
            <a:extLst>
              <a:ext uri="{FF2B5EF4-FFF2-40B4-BE49-F238E27FC236}">
                <a16:creationId xmlns:a16="http://schemas.microsoft.com/office/drawing/2014/main" xmlns="" id="{3309EB3F-DF7E-4383-5B0F-CD688D83B0E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24</a:t>
            </a:fld>
            <a:endParaRPr lang="en-GB"/>
          </a:p>
        </p:txBody>
      </p:sp>
      <p:graphicFrame>
        <p:nvGraphicFramePr>
          <p:cNvPr id="387" name="Google Shape;387;p59"/>
          <p:cNvGraphicFramePr/>
          <p:nvPr>
            <p:extLst>
              <p:ext uri="{D42A27DB-BD31-4B8C-83A1-F6EECF244321}">
                <p14:modId xmlns:p14="http://schemas.microsoft.com/office/powerpoint/2010/main" val="3259052701"/>
              </p:ext>
            </p:extLst>
          </p:nvPr>
        </p:nvGraphicFramePr>
        <p:xfrm>
          <a:off x="384982" y="655984"/>
          <a:ext cx="10637514" cy="6142285"/>
        </p:xfrm>
        <a:graphic>
          <a:graphicData uri="http://schemas.openxmlformats.org/drawingml/2006/table">
            <a:tbl>
              <a:tblPr>
                <a:noFill/>
                <a:tableStyleId>{FEB29AF1-6520-4510-8557-62C566758008}</a:tableStyleId>
              </a:tblPr>
              <a:tblGrid>
                <a:gridCol w="1830438">
                  <a:extLst>
                    <a:ext uri="{9D8B030D-6E8A-4147-A177-3AD203B41FA5}">
                      <a16:colId xmlns:a16="http://schemas.microsoft.com/office/drawing/2014/main" xmlns="" val="20000"/>
                    </a:ext>
                  </a:extLst>
                </a:gridCol>
                <a:gridCol w="8807076">
                  <a:extLst>
                    <a:ext uri="{9D8B030D-6E8A-4147-A177-3AD203B41FA5}">
                      <a16:colId xmlns:a16="http://schemas.microsoft.com/office/drawing/2014/main" xmlns="" val="20001"/>
                    </a:ext>
                  </a:extLst>
                </a:gridCol>
              </a:tblGrid>
              <a:tr h="466091">
                <a:tc>
                  <a:txBody>
                    <a:bodyPr/>
                    <a:lstStyle/>
                    <a:p>
                      <a:pPr marL="0" marR="0" lvl="0" indent="0" algn="l" rtl="0">
                        <a:lnSpc>
                          <a:spcPct val="100000"/>
                        </a:lnSpc>
                        <a:spcBef>
                          <a:spcPts val="0"/>
                        </a:spcBef>
                        <a:spcAft>
                          <a:spcPts val="0"/>
                        </a:spcAft>
                        <a:buClr>
                          <a:srgbClr val="000000"/>
                        </a:buClr>
                        <a:buSzPts val="1400"/>
                        <a:buFont typeface="Helvetica Neue"/>
                        <a:buNone/>
                      </a:pPr>
                      <a:r>
                        <a:rPr lang="en-GB" sz="1400" b="1" u="none" strike="noStrike" cap="none" dirty="0">
                          <a:solidFill>
                            <a:srgbClr val="000000"/>
                          </a:solidFill>
                        </a:rPr>
                        <a:t>Notation</a:t>
                      </a:r>
                      <a:endParaRPr sz="1400" b="1" i="0" u="none" strike="noStrike" cap="none" dirty="0">
                        <a:solidFill>
                          <a:srgbClr val="FFFFFF"/>
                        </a:solidFill>
                        <a:latin typeface="Arial"/>
                        <a:ea typeface="Arial"/>
                        <a:cs typeface="Arial"/>
                        <a:sym typeface="Arial"/>
                      </a:endParaRPr>
                    </a:p>
                  </a:txBody>
                  <a:tcPr marL="73025" marR="73025" marT="91450" marB="91450"/>
                </a:tc>
                <a:tc>
                  <a:txBody>
                    <a:bodyPr/>
                    <a:lstStyle/>
                    <a:p>
                      <a:pPr marL="0" marR="0" lvl="0" indent="0" algn="just" rtl="0">
                        <a:lnSpc>
                          <a:spcPct val="100000"/>
                        </a:lnSpc>
                        <a:spcBef>
                          <a:spcPts val="0"/>
                        </a:spcBef>
                        <a:spcAft>
                          <a:spcPts val="0"/>
                        </a:spcAft>
                        <a:buClr>
                          <a:srgbClr val="000000"/>
                        </a:buClr>
                        <a:buSzPts val="1400"/>
                        <a:buFont typeface="Helvetica Neue"/>
                        <a:buNone/>
                      </a:pPr>
                      <a:r>
                        <a:rPr lang="en-GB" sz="1400" b="1" u="none" strike="noStrike" cap="none">
                          <a:solidFill>
                            <a:srgbClr val="000000"/>
                          </a:solidFill>
                        </a:rPr>
                        <a:t>Description</a:t>
                      </a:r>
                      <a:endParaRPr sz="1400" b="1" i="0" u="none" strike="noStrike" cap="none">
                        <a:solidFill>
                          <a:srgbClr val="000000"/>
                        </a:solidFill>
                        <a:latin typeface="Arial"/>
                        <a:ea typeface="Arial"/>
                        <a:cs typeface="Arial"/>
                        <a:sym typeface="Arial"/>
                      </a:endParaRPr>
                    </a:p>
                  </a:txBody>
                  <a:tcPr marL="73025" marR="73025" marT="91450" marB="91450"/>
                </a:tc>
                <a:extLst>
                  <a:ext uri="{0D108BD9-81ED-4DB2-BD59-A6C34878D82A}">
                    <a16:rowId xmlns:a16="http://schemas.microsoft.com/office/drawing/2014/main" xmlns="" val="10000"/>
                  </a:ext>
                </a:extLst>
              </a:tr>
              <a:tr h="738526">
                <a:tc>
                  <a:txBody>
                    <a:bodyPr/>
                    <a:lstStyle/>
                    <a:p>
                      <a:pPr marL="0" marR="0" lvl="0" indent="0" algn="just" rtl="0">
                        <a:lnSpc>
                          <a:spcPct val="100000"/>
                        </a:lnSpc>
                        <a:spcBef>
                          <a:spcPts val="0"/>
                        </a:spcBef>
                        <a:spcAft>
                          <a:spcPts val="0"/>
                        </a:spcAft>
                        <a:buClr>
                          <a:srgbClr val="000000"/>
                        </a:buClr>
                        <a:buSzPts val="1400"/>
                        <a:buFont typeface="Helvetica Neue"/>
                        <a:buNone/>
                      </a:pPr>
                      <a:r>
                        <a:rPr lang="en-GB" sz="1400" b="1" u="none" strike="noStrike" cap="none" dirty="0">
                          <a:solidFill>
                            <a:srgbClr val="000000"/>
                          </a:solidFill>
                        </a:rPr>
                        <a:t>Natural language</a:t>
                      </a:r>
                      <a:endParaRPr sz="1400" b="1" i="0" u="none" strike="noStrike" cap="none" dirty="0">
                        <a:solidFill>
                          <a:srgbClr val="000000"/>
                        </a:solidFill>
                        <a:latin typeface="Arial"/>
                        <a:ea typeface="Arial"/>
                        <a:cs typeface="Arial"/>
                        <a:sym typeface="Arial"/>
                      </a:endParaRPr>
                    </a:p>
                  </a:txBody>
                  <a:tcPr marL="73025" marR="73025" marT="0" marB="91450"/>
                </a:tc>
                <a:tc>
                  <a:txBody>
                    <a:bodyPr/>
                    <a:lstStyle/>
                    <a:p>
                      <a:pPr marL="0" marR="0" lvl="0" indent="0" algn="just" rtl="0">
                        <a:lnSpc>
                          <a:spcPct val="100000"/>
                        </a:lnSpc>
                        <a:spcBef>
                          <a:spcPts val="0"/>
                        </a:spcBef>
                        <a:spcAft>
                          <a:spcPts val="0"/>
                        </a:spcAft>
                        <a:buClr>
                          <a:srgbClr val="000000"/>
                        </a:buClr>
                        <a:buSzPts val="1400"/>
                        <a:buFont typeface="Helvetica Neue"/>
                        <a:buNone/>
                      </a:pPr>
                      <a:r>
                        <a:rPr lang="en-GB" sz="1800" b="0" u="none" strike="noStrike" cap="none" dirty="0">
                          <a:solidFill>
                            <a:srgbClr val="000000"/>
                          </a:solidFill>
                        </a:rPr>
                        <a:t>The requirements are written using numbered sentences in natural language. Each sentence should express one requirement.</a:t>
                      </a:r>
                      <a:endParaRPr sz="1800" b="0" i="0" u="none" strike="noStrike" cap="none" dirty="0">
                        <a:solidFill>
                          <a:srgbClr val="000000"/>
                        </a:solidFill>
                        <a:latin typeface="Arial"/>
                        <a:ea typeface="Arial"/>
                        <a:cs typeface="Arial"/>
                        <a:sym typeface="Arial"/>
                      </a:endParaRPr>
                    </a:p>
                  </a:txBody>
                  <a:tcPr marL="73025" marR="73025" marT="0" marB="91450"/>
                </a:tc>
                <a:extLst>
                  <a:ext uri="{0D108BD9-81ED-4DB2-BD59-A6C34878D82A}">
                    <a16:rowId xmlns:a16="http://schemas.microsoft.com/office/drawing/2014/main" xmlns="" val="10001"/>
                  </a:ext>
                </a:extLst>
              </a:tr>
              <a:tr h="1005718">
                <a:tc>
                  <a:txBody>
                    <a:bodyPr/>
                    <a:lstStyle/>
                    <a:p>
                      <a:pPr marL="0" marR="0" lvl="0" indent="0" algn="l" rtl="0">
                        <a:lnSpc>
                          <a:spcPct val="100000"/>
                        </a:lnSpc>
                        <a:spcBef>
                          <a:spcPts val="0"/>
                        </a:spcBef>
                        <a:spcAft>
                          <a:spcPts val="0"/>
                        </a:spcAft>
                        <a:buClr>
                          <a:srgbClr val="000000"/>
                        </a:buClr>
                        <a:buSzPts val="1400"/>
                        <a:buFont typeface="Helvetica Neue"/>
                        <a:buNone/>
                      </a:pPr>
                      <a:r>
                        <a:rPr lang="en-GB" sz="1400" b="1" u="none" strike="noStrike" cap="none" dirty="0">
                          <a:solidFill>
                            <a:srgbClr val="000000"/>
                          </a:solidFill>
                        </a:rPr>
                        <a:t>Structured natural language </a:t>
                      </a:r>
                      <a:endParaRPr sz="1400" b="1" i="0" u="none" strike="noStrike" cap="none" dirty="0">
                        <a:solidFill>
                          <a:srgbClr val="000000"/>
                        </a:solidFill>
                        <a:latin typeface="Arial"/>
                        <a:ea typeface="Arial"/>
                        <a:cs typeface="Arial"/>
                        <a:sym typeface="Arial"/>
                      </a:endParaRPr>
                    </a:p>
                  </a:txBody>
                  <a:tcPr marL="73025" marR="73025" marT="0" marB="91450"/>
                </a:tc>
                <a:tc>
                  <a:txBody>
                    <a:bodyPr/>
                    <a:lstStyle/>
                    <a:p>
                      <a:pPr marL="0" marR="0" lvl="0" indent="0" algn="just" rtl="0">
                        <a:lnSpc>
                          <a:spcPct val="100000"/>
                        </a:lnSpc>
                        <a:spcBef>
                          <a:spcPts val="0"/>
                        </a:spcBef>
                        <a:spcAft>
                          <a:spcPts val="0"/>
                        </a:spcAft>
                        <a:buClr>
                          <a:srgbClr val="000000"/>
                        </a:buClr>
                        <a:buSzPts val="1400"/>
                        <a:buFont typeface="Helvetica Neue"/>
                        <a:buNone/>
                      </a:pPr>
                      <a:r>
                        <a:rPr lang="en-GB" sz="2000" b="0" u="none" strike="noStrike" cap="none" dirty="0">
                          <a:solidFill>
                            <a:srgbClr val="000000"/>
                          </a:solidFill>
                        </a:rPr>
                        <a:t>The requirements are written in natural language on a standard form or template. Each field provides information about an aspect of the requirement.</a:t>
                      </a:r>
                      <a:endParaRPr sz="2000" b="0" i="0" u="none" strike="noStrike" cap="none" dirty="0">
                        <a:solidFill>
                          <a:srgbClr val="000000"/>
                        </a:solidFill>
                        <a:latin typeface="Arial"/>
                        <a:ea typeface="Arial"/>
                        <a:cs typeface="Arial"/>
                        <a:sym typeface="Arial"/>
                      </a:endParaRPr>
                    </a:p>
                  </a:txBody>
                  <a:tcPr marL="73025" marR="73025" marT="0" marB="91450"/>
                </a:tc>
                <a:extLst>
                  <a:ext uri="{0D108BD9-81ED-4DB2-BD59-A6C34878D82A}">
                    <a16:rowId xmlns:a16="http://schemas.microsoft.com/office/drawing/2014/main" xmlns="" val="10002"/>
                  </a:ext>
                </a:extLst>
              </a:tr>
              <a:tr h="1291402">
                <a:tc>
                  <a:txBody>
                    <a:bodyPr/>
                    <a:lstStyle/>
                    <a:p>
                      <a:pPr marL="0" marR="0" lvl="0" indent="0" algn="l" rtl="0">
                        <a:lnSpc>
                          <a:spcPct val="100000"/>
                        </a:lnSpc>
                        <a:spcBef>
                          <a:spcPts val="0"/>
                        </a:spcBef>
                        <a:spcAft>
                          <a:spcPts val="0"/>
                        </a:spcAft>
                        <a:buClr>
                          <a:srgbClr val="000000"/>
                        </a:buClr>
                        <a:buSzPts val="1400"/>
                        <a:buFont typeface="Helvetica Neue"/>
                        <a:buNone/>
                      </a:pPr>
                      <a:r>
                        <a:rPr lang="en-GB" sz="1400" b="1" u="none" strike="noStrike" cap="none" dirty="0">
                          <a:solidFill>
                            <a:srgbClr val="000000"/>
                          </a:solidFill>
                        </a:rPr>
                        <a:t>Design description languages</a:t>
                      </a:r>
                      <a:endParaRPr sz="1400" b="1" i="0" u="none" strike="noStrike" cap="none" dirty="0">
                        <a:solidFill>
                          <a:srgbClr val="000000"/>
                        </a:solidFill>
                        <a:latin typeface="Arial"/>
                        <a:ea typeface="Arial"/>
                        <a:cs typeface="Arial"/>
                        <a:sym typeface="Arial"/>
                      </a:endParaRPr>
                    </a:p>
                  </a:txBody>
                  <a:tcPr marL="73025" marR="73025" marT="0" marB="91450"/>
                </a:tc>
                <a:tc>
                  <a:txBody>
                    <a:bodyPr/>
                    <a:lstStyle/>
                    <a:p>
                      <a:pPr marL="0" marR="0" lvl="0" indent="0" algn="just" rtl="0">
                        <a:lnSpc>
                          <a:spcPct val="100000"/>
                        </a:lnSpc>
                        <a:spcBef>
                          <a:spcPts val="0"/>
                        </a:spcBef>
                        <a:spcAft>
                          <a:spcPts val="0"/>
                        </a:spcAft>
                        <a:buClr>
                          <a:srgbClr val="000000"/>
                        </a:buClr>
                        <a:buSzPts val="1400"/>
                        <a:buFont typeface="Helvetica Neue"/>
                        <a:buNone/>
                      </a:pPr>
                      <a:r>
                        <a:rPr lang="en-GB" sz="2000" b="0" u="none" strike="noStrike" cap="none" dirty="0">
                          <a:solidFill>
                            <a:srgbClr val="000000"/>
                          </a:solidFill>
                        </a:rPr>
                        <a:t>This approach uses a language like a programming language, but with more abstract features to specify the requirements by defining an operational model of the system. This approach is now rarely used although it can be useful for interface specifications.</a:t>
                      </a:r>
                      <a:endParaRPr sz="2000" b="0" i="0" u="none" strike="noStrike" cap="none" dirty="0">
                        <a:solidFill>
                          <a:srgbClr val="000000"/>
                        </a:solidFill>
                        <a:latin typeface="Arial"/>
                        <a:ea typeface="Arial"/>
                        <a:cs typeface="Arial"/>
                        <a:sym typeface="Arial"/>
                      </a:endParaRPr>
                    </a:p>
                  </a:txBody>
                  <a:tcPr marL="73025" marR="73025" marT="0" marB="91450"/>
                </a:tc>
                <a:extLst>
                  <a:ext uri="{0D108BD9-81ED-4DB2-BD59-A6C34878D82A}">
                    <a16:rowId xmlns:a16="http://schemas.microsoft.com/office/drawing/2014/main" xmlns="" val="10003"/>
                  </a:ext>
                </a:extLst>
              </a:tr>
              <a:tr h="991078">
                <a:tc>
                  <a:txBody>
                    <a:bodyPr/>
                    <a:lstStyle/>
                    <a:p>
                      <a:pPr marL="0" marR="0" lvl="0" indent="0" algn="l" rtl="0">
                        <a:lnSpc>
                          <a:spcPct val="100000"/>
                        </a:lnSpc>
                        <a:spcBef>
                          <a:spcPts val="0"/>
                        </a:spcBef>
                        <a:spcAft>
                          <a:spcPts val="0"/>
                        </a:spcAft>
                        <a:buClr>
                          <a:srgbClr val="000000"/>
                        </a:buClr>
                        <a:buSzPts val="1400"/>
                        <a:buFont typeface="Helvetica Neue"/>
                        <a:buNone/>
                      </a:pPr>
                      <a:r>
                        <a:rPr lang="en-GB" sz="1400" b="1" u="none" strike="noStrike" cap="none" dirty="0">
                          <a:solidFill>
                            <a:srgbClr val="000000"/>
                          </a:solidFill>
                        </a:rPr>
                        <a:t>Graphical notations</a:t>
                      </a:r>
                      <a:endParaRPr sz="1400" b="1" i="0" u="none" strike="noStrike" cap="none" dirty="0">
                        <a:solidFill>
                          <a:srgbClr val="000000"/>
                        </a:solidFill>
                        <a:latin typeface="Arial"/>
                        <a:ea typeface="Arial"/>
                        <a:cs typeface="Arial"/>
                        <a:sym typeface="Arial"/>
                      </a:endParaRPr>
                    </a:p>
                  </a:txBody>
                  <a:tcPr marL="73025" marR="73025" marT="0" marB="91450"/>
                </a:tc>
                <a:tc>
                  <a:txBody>
                    <a:bodyPr/>
                    <a:lstStyle/>
                    <a:p>
                      <a:pPr marL="0" marR="0" lvl="0" indent="0" algn="just" rtl="0">
                        <a:lnSpc>
                          <a:spcPct val="100000"/>
                        </a:lnSpc>
                        <a:spcBef>
                          <a:spcPts val="0"/>
                        </a:spcBef>
                        <a:spcAft>
                          <a:spcPts val="0"/>
                        </a:spcAft>
                        <a:buClr>
                          <a:srgbClr val="000000"/>
                        </a:buClr>
                        <a:buSzPts val="1400"/>
                        <a:buFont typeface="Helvetica Neue"/>
                        <a:buNone/>
                      </a:pPr>
                      <a:r>
                        <a:rPr lang="en-GB" sz="2000" b="0" u="none" strike="noStrike" cap="none" dirty="0">
                          <a:solidFill>
                            <a:srgbClr val="000000"/>
                          </a:solidFill>
                        </a:rPr>
                        <a:t>Graphical models, supplemented by text annotations, are used to define the functional requirements for the system; UML use case and sequence diagrams are commonly used.</a:t>
                      </a:r>
                      <a:endParaRPr sz="2000" b="0" i="0" u="none" strike="noStrike" cap="none" dirty="0">
                        <a:solidFill>
                          <a:srgbClr val="000000"/>
                        </a:solidFill>
                        <a:latin typeface="Arial"/>
                        <a:ea typeface="Arial"/>
                        <a:cs typeface="Arial"/>
                        <a:sym typeface="Arial"/>
                      </a:endParaRPr>
                    </a:p>
                  </a:txBody>
                  <a:tcPr marL="73025" marR="73025" marT="0" marB="91450"/>
                </a:tc>
                <a:extLst>
                  <a:ext uri="{0D108BD9-81ED-4DB2-BD59-A6C34878D82A}">
                    <a16:rowId xmlns:a16="http://schemas.microsoft.com/office/drawing/2014/main" xmlns="" val="10004"/>
                  </a:ext>
                </a:extLst>
              </a:tr>
              <a:tr h="1591726">
                <a:tc>
                  <a:txBody>
                    <a:bodyPr/>
                    <a:lstStyle/>
                    <a:p>
                      <a:pPr marL="0" marR="0" lvl="0" indent="0" algn="l" rtl="0">
                        <a:lnSpc>
                          <a:spcPct val="100000"/>
                        </a:lnSpc>
                        <a:spcBef>
                          <a:spcPts val="0"/>
                        </a:spcBef>
                        <a:spcAft>
                          <a:spcPts val="0"/>
                        </a:spcAft>
                        <a:buClr>
                          <a:srgbClr val="000000"/>
                        </a:buClr>
                        <a:buSzPts val="1400"/>
                        <a:buFont typeface="Helvetica Neue"/>
                        <a:buNone/>
                      </a:pPr>
                      <a:r>
                        <a:rPr lang="en-GB" sz="1400" b="1" u="none" strike="noStrike" cap="none" dirty="0">
                          <a:solidFill>
                            <a:srgbClr val="000000"/>
                          </a:solidFill>
                        </a:rPr>
                        <a:t>Mathematical specifications</a:t>
                      </a:r>
                      <a:endParaRPr sz="1400" b="1" i="0" u="none" strike="noStrike" cap="none" dirty="0">
                        <a:solidFill>
                          <a:srgbClr val="000000"/>
                        </a:solidFill>
                        <a:latin typeface="Arial"/>
                        <a:ea typeface="Arial"/>
                        <a:cs typeface="Arial"/>
                        <a:sym typeface="Arial"/>
                      </a:endParaRPr>
                    </a:p>
                  </a:txBody>
                  <a:tcPr marL="73025" marR="73025" marT="0" marB="91450"/>
                </a:tc>
                <a:tc>
                  <a:txBody>
                    <a:bodyPr/>
                    <a:lstStyle/>
                    <a:p>
                      <a:pPr marL="0" marR="0" lvl="0" indent="0" algn="just" rtl="0">
                        <a:lnSpc>
                          <a:spcPct val="100000"/>
                        </a:lnSpc>
                        <a:spcBef>
                          <a:spcPts val="0"/>
                        </a:spcBef>
                        <a:spcAft>
                          <a:spcPts val="0"/>
                        </a:spcAft>
                        <a:buClr>
                          <a:srgbClr val="000000"/>
                        </a:buClr>
                        <a:buSzPts val="1400"/>
                        <a:buFont typeface="Helvetica Neue"/>
                        <a:buNone/>
                      </a:pPr>
                      <a:r>
                        <a:rPr lang="en-GB" sz="2000" b="0" u="none" strike="noStrike" cap="none" dirty="0">
                          <a:solidFill>
                            <a:srgbClr val="000000"/>
                          </a:solidFill>
                        </a:rPr>
                        <a:t>These notations are based on mathematical concepts such as finite-state machines or sets. Although these unambiguous specifications can reduce the ambiguity in a requirements document, most customers don’t understand a formal specification. They cannot check that it represents what they want and are reluctant to accept it as a system contract</a:t>
                      </a:r>
                      <a:endParaRPr sz="2000" b="0" i="0" u="none" strike="noStrike" cap="none" dirty="0">
                        <a:solidFill>
                          <a:srgbClr val="000000"/>
                        </a:solidFill>
                        <a:latin typeface="Arial"/>
                        <a:ea typeface="Arial"/>
                        <a:cs typeface="Arial"/>
                        <a:sym typeface="Arial"/>
                      </a:endParaRPr>
                    </a:p>
                  </a:txBody>
                  <a:tcPr marL="73025" marR="73025" marT="0" marB="91450"/>
                </a:tc>
                <a:extLst>
                  <a:ext uri="{0D108BD9-81ED-4DB2-BD59-A6C34878D82A}">
                    <a16:rowId xmlns:a16="http://schemas.microsoft.com/office/drawing/2014/main" xmlns="" val="10005"/>
                  </a:ext>
                </a:extLst>
              </a:tr>
            </a:tbl>
          </a:graphicData>
        </a:graphic>
      </p:graphicFrame>
    </p:spTree>
  </p:cSld>
  <p:clrMapOvr>
    <a:masterClrMapping/>
  </p:clrMapOvr>
  <p:transition spd="med">
    <p:fade thruBlk="1"/>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60"/>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dirty="0"/>
              <a:t>Requirements and design</a:t>
            </a:r>
            <a:endParaRPr dirty="0"/>
          </a:p>
        </p:txBody>
      </p:sp>
      <p:sp>
        <p:nvSpPr>
          <p:cNvPr id="393" name="Google Shape;393;p60"/>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257175" lvl="0" indent="-257175" algn="l" rtl="0">
              <a:lnSpc>
                <a:spcPct val="90000"/>
              </a:lnSpc>
              <a:spcBef>
                <a:spcPts val="0"/>
              </a:spcBef>
              <a:spcAft>
                <a:spcPts val="0"/>
              </a:spcAft>
              <a:buSzPts val="1980"/>
              <a:buChar char="▪"/>
            </a:pPr>
            <a:r>
              <a:rPr lang="en-GB" sz="2000" dirty="0"/>
              <a:t>In principle, requirements should state what the system should do and the design should describe how it does this.</a:t>
            </a:r>
            <a:endParaRPr sz="2000" dirty="0"/>
          </a:p>
          <a:p>
            <a:pPr marL="257175" lvl="0" indent="-257175" algn="l" rtl="0">
              <a:lnSpc>
                <a:spcPct val="90000"/>
              </a:lnSpc>
              <a:spcBef>
                <a:spcPts val="630"/>
              </a:spcBef>
              <a:spcAft>
                <a:spcPts val="0"/>
              </a:spcAft>
              <a:buSzPts val="1980"/>
              <a:buChar char="▪"/>
            </a:pPr>
            <a:r>
              <a:rPr lang="en-GB" sz="2000" dirty="0"/>
              <a:t>In practice, requirements and design are inseparable</a:t>
            </a:r>
            <a:endParaRPr sz="2000" dirty="0"/>
          </a:p>
          <a:p>
            <a:pPr marL="557213" lvl="1" indent="-214312" algn="l" rtl="0">
              <a:lnSpc>
                <a:spcPct val="90000"/>
              </a:lnSpc>
              <a:spcBef>
                <a:spcPts val="630"/>
              </a:spcBef>
              <a:spcAft>
                <a:spcPts val="0"/>
              </a:spcAft>
              <a:buSzPts val="1980"/>
              <a:buChar char="•"/>
            </a:pPr>
            <a:r>
              <a:rPr lang="en-GB" sz="2000" dirty="0"/>
              <a:t>A system architecture may be designed to structure the requirements;</a:t>
            </a:r>
            <a:endParaRPr sz="2000" dirty="0"/>
          </a:p>
          <a:p>
            <a:pPr marL="557213" lvl="1" indent="-214312" algn="l" rtl="0">
              <a:lnSpc>
                <a:spcPct val="90000"/>
              </a:lnSpc>
              <a:spcBef>
                <a:spcPts val="630"/>
              </a:spcBef>
              <a:spcAft>
                <a:spcPts val="0"/>
              </a:spcAft>
              <a:buSzPts val="1980"/>
              <a:buChar char="•"/>
            </a:pPr>
            <a:r>
              <a:rPr lang="en-GB" sz="2000" dirty="0"/>
              <a:t>The system may inter-operate with other systems that generate design requirements;</a:t>
            </a:r>
            <a:endParaRPr sz="2000" dirty="0"/>
          </a:p>
          <a:p>
            <a:pPr marL="557213" lvl="1" indent="-214312" algn="l" rtl="0">
              <a:lnSpc>
                <a:spcPct val="90000"/>
              </a:lnSpc>
              <a:spcBef>
                <a:spcPts val="630"/>
              </a:spcBef>
              <a:spcAft>
                <a:spcPts val="0"/>
              </a:spcAft>
              <a:buSzPts val="1980"/>
              <a:buChar char="•"/>
            </a:pPr>
            <a:r>
              <a:rPr lang="en-GB" sz="2000" dirty="0"/>
              <a:t>The use of a specific architecture to satisfy non-functional requirements may be a domain requirement.</a:t>
            </a:r>
            <a:endParaRPr sz="2000" dirty="0"/>
          </a:p>
          <a:p>
            <a:pPr marL="557213" lvl="1" indent="-214312" algn="l" rtl="0">
              <a:lnSpc>
                <a:spcPct val="90000"/>
              </a:lnSpc>
              <a:spcBef>
                <a:spcPts val="630"/>
              </a:spcBef>
              <a:spcAft>
                <a:spcPts val="0"/>
              </a:spcAft>
              <a:buSzPts val="1980"/>
              <a:buChar char="•"/>
            </a:pPr>
            <a:r>
              <a:rPr lang="en-GB" sz="2000" dirty="0"/>
              <a:t>This may be the consequence of a regulatory requirement.</a:t>
            </a:r>
            <a:endParaRPr sz="2000" dirty="0"/>
          </a:p>
        </p:txBody>
      </p:sp>
      <p:sp>
        <p:nvSpPr>
          <p:cNvPr id="2" name="Slide Number Placeholder 1">
            <a:extLst>
              <a:ext uri="{FF2B5EF4-FFF2-40B4-BE49-F238E27FC236}">
                <a16:creationId xmlns:a16="http://schemas.microsoft.com/office/drawing/2014/main" xmlns="" id="{C0F2A313-F7EA-311B-D0ED-83151275FAC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25</a:t>
            </a:fld>
            <a:endParaRPr lang="en-GB"/>
          </a:p>
        </p:txBody>
      </p:sp>
    </p:spTree>
  </p:cSld>
  <p:clrMapOvr>
    <a:masterClrMapping/>
  </p:clrMapOvr>
  <p:transition spd="med">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65"/>
          <p:cNvSpPr txBox="1">
            <a:spLocks noGrp="1"/>
          </p:cNvSpPr>
          <p:nvPr>
            <p:ph type="title"/>
          </p:nvPr>
        </p:nvSpPr>
        <p:spPr>
          <a:prstGeom prst="rect">
            <a:avLst/>
          </a:prstGeom>
          <a:noFill/>
          <a:ln>
            <a:noFill/>
          </a:ln>
        </p:spPr>
        <p:txBody>
          <a:bodyPr spcFirstLastPara="1" wrap="square" lIns="90475" tIns="44450" rIns="90475" bIns="44450" anchor="b" anchorCtr="0">
            <a:noAutofit/>
          </a:bodyPr>
          <a:lstStyle/>
          <a:p>
            <a:pPr marL="0" lvl="0" indent="0" algn="l" rtl="0">
              <a:spcBef>
                <a:spcPts val="0"/>
              </a:spcBef>
              <a:spcAft>
                <a:spcPts val="0"/>
              </a:spcAft>
              <a:buNone/>
            </a:pPr>
            <a:r>
              <a:rPr lang="en-GB" dirty="0"/>
              <a:t>Form-based specifications</a:t>
            </a:r>
            <a:endParaRPr dirty="0"/>
          </a:p>
        </p:txBody>
      </p:sp>
      <p:sp>
        <p:nvSpPr>
          <p:cNvPr id="428" name="Google Shape;428;p65"/>
          <p:cNvSpPr txBox="1">
            <a:spLocks noGrp="1"/>
          </p:cNvSpPr>
          <p:nvPr>
            <p:ph idx="1"/>
          </p:nvPr>
        </p:nvSpPr>
        <p:spPr>
          <a:prstGeom prst="rect">
            <a:avLst/>
          </a:prstGeom>
          <a:noFill/>
          <a:ln>
            <a:noFill/>
          </a:ln>
        </p:spPr>
        <p:txBody>
          <a:bodyPr spcFirstLastPara="1" wrap="square" lIns="90475" tIns="44450" rIns="90475" bIns="44450" anchor="t" anchorCtr="0">
            <a:noAutofit/>
          </a:bodyPr>
          <a:lstStyle/>
          <a:p>
            <a:pPr marL="257175" lvl="0" indent="-257175" algn="l" rtl="0">
              <a:spcBef>
                <a:spcPts val="0"/>
              </a:spcBef>
              <a:spcAft>
                <a:spcPts val="0"/>
              </a:spcAft>
              <a:buSzPts val="1980"/>
              <a:buFont typeface="Noto Sans Symbols"/>
              <a:buChar char="▪"/>
            </a:pPr>
            <a:r>
              <a:rPr lang="en-GB" dirty="0"/>
              <a:t>Definition of the function or entity.</a:t>
            </a:r>
            <a:endParaRPr dirty="0"/>
          </a:p>
          <a:p>
            <a:pPr marL="257175" lvl="0" indent="-257175" algn="l" rtl="0">
              <a:spcBef>
                <a:spcPts val="630"/>
              </a:spcBef>
              <a:spcAft>
                <a:spcPts val="0"/>
              </a:spcAft>
              <a:buSzPts val="1980"/>
              <a:buFont typeface="Noto Sans Symbols"/>
              <a:buChar char="▪"/>
            </a:pPr>
            <a:r>
              <a:rPr lang="en-GB" dirty="0"/>
              <a:t>Description of inputs and where they come from.</a:t>
            </a:r>
            <a:endParaRPr dirty="0"/>
          </a:p>
          <a:p>
            <a:pPr marL="257175" lvl="0" indent="-257175" algn="l" rtl="0">
              <a:spcBef>
                <a:spcPts val="630"/>
              </a:spcBef>
              <a:spcAft>
                <a:spcPts val="0"/>
              </a:spcAft>
              <a:buSzPts val="1980"/>
              <a:buFont typeface="Noto Sans Symbols"/>
              <a:buChar char="▪"/>
            </a:pPr>
            <a:r>
              <a:rPr lang="en-GB" dirty="0"/>
              <a:t>Description of outputs and where they go to.</a:t>
            </a:r>
            <a:endParaRPr dirty="0"/>
          </a:p>
          <a:p>
            <a:pPr marL="257175" lvl="0" indent="-257175" algn="l" rtl="0">
              <a:spcBef>
                <a:spcPts val="630"/>
              </a:spcBef>
              <a:spcAft>
                <a:spcPts val="0"/>
              </a:spcAft>
              <a:buSzPts val="1980"/>
              <a:buFont typeface="Noto Sans Symbols"/>
              <a:buChar char="▪"/>
            </a:pPr>
            <a:r>
              <a:rPr lang="en-GB" dirty="0"/>
              <a:t>Information about the information needed for the computation and other entities used.</a:t>
            </a:r>
            <a:endParaRPr dirty="0"/>
          </a:p>
          <a:p>
            <a:pPr marL="257175" lvl="0" indent="-257175" algn="l" rtl="0">
              <a:spcBef>
                <a:spcPts val="630"/>
              </a:spcBef>
              <a:spcAft>
                <a:spcPts val="0"/>
              </a:spcAft>
              <a:buSzPts val="1980"/>
              <a:buFont typeface="Noto Sans Symbols"/>
              <a:buChar char="▪"/>
            </a:pPr>
            <a:r>
              <a:rPr lang="en-GB" dirty="0"/>
              <a:t>Description of the action to be taken.</a:t>
            </a:r>
            <a:endParaRPr dirty="0"/>
          </a:p>
          <a:p>
            <a:pPr marL="257175" lvl="0" indent="-257175" algn="l" rtl="0">
              <a:spcBef>
                <a:spcPts val="630"/>
              </a:spcBef>
              <a:spcAft>
                <a:spcPts val="0"/>
              </a:spcAft>
              <a:buSzPts val="1980"/>
              <a:buFont typeface="Noto Sans Symbols"/>
              <a:buChar char="▪"/>
            </a:pPr>
            <a:r>
              <a:rPr lang="en-GB" dirty="0"/>
              <a:t>Pre and post conditions (if appropriate).</a:t>
            </a:r>
            <a:endParaRPr dirty="0"/>
          </a:p>
          <a:p>
            <a:pPr marL="257175" lvl="0" indent="-257175" algn="l" rtl="0">
              <a:spcBef>
                <a:spcPts val="630"/>
              </a:spcBef>
              <a:spcAft>
                <a:spcPts val="0"/>
              </a:spcAft>
              <a:buSzPts val="1980"/>
              <a:buFont typeface="Noto Sans Symbols"/>
              <a:buChar char="▪"/>
            </a:pPr>
            <a:r>
              <a:rPr lang="en-GB" dirty="0"/>
              <a:t>The side effects (if any) of the function.</a:t>
            </a:r>
            <a:endParaRPr dirty="0"/>
          </a:p>
        </p:txBody>
      </p:sp>
      <p:sp>
        <p:nvSpPr>
          <p:cNvPr id="2" name="Slide Number Placeholder 1">
            <a:extLst>
              <a:ext uri="{FF2B5EF4-FFF2-40B4-BE49-F238E27FC236}">
                <a16:creationId xmlns:a16="http://schemas.microsoft.com/office/drawing/2014/main" xmlns="" id="{FE72C443-DB03-3BB0-4907-65A8FF972C6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26</a:t>
            </a:fld>
            <a:endParaRPr lang="en-GB"/>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66"/>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a:t>A structured specification of a requirement for an insulin pump </a:t>
            </a:r>
            <a:endParaRPr/>
          </a:p>
        </p:txBody>
      </p:sp>
      <p:sp>
        <p:nvSpPr>
          <p:cNvPr id="2" name="Slide Number Placeholder 1">
            <a:extLst>
              <a:ext uri="{FF2B5EF4-FFF2-40B4-BE49-F238E27FC236}">
                <a16:creationId xmlns:a16="http://schemas.microsoft.com/office/drawing/2014/main" xmlns="" id="{E19F5336-6D89-0BF1-7493-B97FDA6E57E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27</a:t>
            </a:fld>
            <a:endParaRPr lang="en-GB"/>
          </a:p>
        </p:txBody>
      </p:sp>
      <p:pic>
        <p:nvPicPr>
          <p:cNvPr id="436" name="Google Shape;436;p66"/>
          <p:cNvPicPr preferRelativeResize="0"/>
          <p:nvPr/>
        </p:nvPicPr>
        <p:blipFill rotWithShape="1">
          <a:blip r:embed="rId3">
            <a:alphaModFix/>
          </a:blip>
          <a:srcRect/>
          <a:stretch/>
        </p:blipFill>
        <p:spPr>
          <a:xfrm>
            <a:off x="815009" y="1152940"/>
            <a:ext cx="10535478" cy="4482548"/>
          </a:xfrm>
          <a:prstGeom prst="rect">
            <a:avLst/>
          </a:prstGeom>
          <a:noFill/>
          <a:ln>
            <a:noFill/>
          </a:ln>
          <a:effectLst>
            <a:glow rad="127000">
              <a:schemeClr val="accent1"/>
            </a:glow>
            <a:outerShdw blurRad="50800" dist="50800" dir="5400000" algn="ctr" rotWithShape="0">
              <a:schemeClr val="accent1">
                <a:lumMod val="95000"/>
              </a:schemeClr>
            </a:outerShdw>
          </a:effectLst>
        </p:spPr>
      </p:pic>
    </p:spTree>
  </p:cSld>
  <p:clrMapOvr>
    <a:masterClrMapping/>
  </p:clrMapOvr>
  <p:transition spd="med">
    <p:fade thruBlk="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67"/>
          <p:cNvSpPr txBox="1">
            <a:spLocks noGrp="1"/>
          </p:cNvSpPr>
          <p:nvPr>
            <p:ph type="title"/>
          </p:nvPr>
        </p:nvSpPr>
        <p:spPr>
          <a:xfrm>
            <a:off x="997527" y="117475"/>
            <a:ext cx="1079654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dirty="0"/>
              <a:t>A structured specification of a requirement for an insulin pump </a:t>
            </a:r>
            <a:endParaRPr dirty="0"/>
          </a:p>
        </p:txBody>
      </p:sp>
      <p:sp>
        <p:nvSpPr>
          <p:cNvPr id="2" name="Slide Number Placeholder 1">
            <a:extLst>
              <a:ext uri="{FF2B5EF4-FFF2-40B4-BE49-F238E27FC236}">
                <a16:creationId xmlns:a16="http://schemas.microsoft.com/office/drawing/2014/main" xmlns="" id="{07F65B76-CD72-29EE-79EB-289BB3D0A4F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28</a:t>
            </a:fld>
            <a:endParaRPr lang="en-GB"/>
          </a:p>
        </p:txBody>
      </p:sp>
      <p:pic>
        <p:nvPicPr>
          <p:cNvPr id="443" name="Google Shape;443;p67"/>
          <p:cNvPicPr preferRelativeResize="0"/>
          <p:nvPr/>
        </p:nvPicPr>
        <p:blipFill rotWithShape="1">
          <a:blip r:embed="rId3">
            <a:alphaModFix/>
          </a:blip>
          <a:srcRect/>
          <a:stretch/>
        </p:blipFill>
        <p:spPr>
          <a:xfrm>
            <a:off x="639719" y="772731"/>
            <a:ext cx="10333082" cy="5816911"/>
          </a:xfrm>
          <a:prstGeom prst="rect">
            <a:avLst/>
          </a:prstGeom>
          <a:noFill/>
          <a:ln>
            <a:noFill/>
          </a:ln>
        </p:spPr>
      </p:pic>
    </p:spTree>
  </p:cSld>
  <p:clrMapOvr>
    <a:masterClrMapping/>
  </p:clrMapOvr>
  <p:transition spd="med">
    <p:fade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69"/>
          <p:cNvSpPr txBox="1">
            <a:spLocks noGrp="1"/>
          </p:cNvSpPr>
          <p:nvPr>
            <p:ph type="title"/>
          </p:nvPr>
        </p:nvSpPr>
        <p:spPr>
          <a:xfrm>
            <a:off x="997527" y="117475"/>
            <a:ext cx="10796540" cy="55838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dirty="0">
                <a:solidFill>
                  <a:schemeClr val="bg2"/>
                </a:solidFill>
              </a:rPr>
              <a:t>Tabular</a:t>
            </a:r>
            <a:r>
              <a:rPr lang="en-GB" dirty="0"/>
              <a:t> specification of computation for an insulin pump </a:t>
            </a:r>
            <a:endParaRPr dirty="0"/>
          </a:p>
        </p:txBody>
      </p:sp>
      <p:sp>
        <p:nvSpPr>
          <p:cNvPr id="2" name="Slide Number Placeholder 1">
            <a:extLst>
              <a:ext uri="{FF2B5EF4-FFF2-40B4-BE49-F238E27FC236}">
                <a16:creationId xmlns:a16="http://schemas.microsoft.com/office/drawing/2014/main" xmlns="" id="{4525E24B-625A-6FE7-DFE2-FDB7E7117B3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29</a:t>
            </a:fld>
            <a:endParaRPr lang="en-GB"/>
          </a:p>
        </p:txBody>
      </p:sp>
      <p:graphicFrame>
        <p:nvGraphicFramePr>
          <p:cNvPr id="457" name="Google Shape;457;p69"/>
          <p:cNvGraphicFramePr/>
          <p:nvPr>
            <p:extLst>
              <p:ext uri="{D42A27DB-BD31-4B8C-83A1-F6EECF244321}">
                <p14:modId xmlns:p14="http://schemas.microsoft.com/office/powerpoint/2010/main" val="3175987950"/>
              </p:ext>
            </p:extLst>
          </p:nvPr>
        </p:nvGraphicFramePr>
        <p:xfrm>
          <a:off x="725557" y="795130"/>
          <a:ext cx="10277060" cy="5605671"/>
        </p:xfrm>
        <a:graphic>
          <a:graphicData uri="http://schemas.openxmlformats.org/drawingml/2006/table">
            <a:tbl>
              <a:tblPr>
                <a:noFill/>
                <a:tableStyleId>{87F53EFA-B88B-4EA6-B880-BB3E34427D53}</a:tableStyleId>
              </a:tblPr>
              <a:tblGrid>
                <a:gridCol w="6031635">
                  <a:extLst>
                    <a:ext uri="{9D8B030D-6E8A-4147-A177-3AD203B41FA5}">
                      <a16:colId xmlns:a16="http://schemas.microsoft.com/office/drawing/2014/main" xmlns="" val="20000"/>
                    </a:ext>
                  </a:extLst>
                </a:gridCol>
                <a:gridCol w="4245425">
                  <a:extLst>
                    <a:ext uri="{9D8B030D-6E8A-4147-A177-3AD203B41FA5}">
                      <a16:colId xmlns:a16="http://schemas.microsoft.com/office/drawing/2014/main" xmlns="" val="20001"/>
                    </a:ext>
                  </a:extLst>
                </a:gridCol>
              </a:tblGrid>
              <a:tr h="723404">
                <a:tc>
                  <a:txBody>
                    <a:bodyPr/>
                    <a:lstStyle/>
                    <a:p>
                      <a:pPr marL="0" marR="0" lvl="0" indent="0" algn="just" rtl="0">
                        <a:lnSpc>
                          <a:spcPct val="100000"/>
                        </a:lnSpc>
                        <a:spcBef>
                          <a:spcPts val="0"/>
                        </a:spcBef>
                        <a:spcAft>
                          <a:spcPts val="0"/>
                        </a:spcAft>
                        <a:buClr>
                          <a:srgbClr val="000000"/>
                        </a:buClr>
                        <a:buSzPts val="1600"/>
                        <a:buFont typeface="Arial"/>
                        <a:buNone/>
                      </a:pPr>
                      <a:r>
                        <a:rPr lang="en-GB" sz="1600" b="1" i="0" u="none" strike="noStrike" cap="none" dirty="0">
                          <a:solidFill>
                            <a:srgbClr val="000000"/>
                          </a:solidFill>
                          <a:latin typeface="Arial"/>
                          <a:ea typeface="Arial"/>
                          <a:cs typeface="Arial"/>
                          <a:sym typeface="Arial"/>
                        </a:rPr>
                        <a:t>Condition</a:t>
                      </a:r>
                      <a:endParaRPr dirty="0"/>
                    </a:p>
                  </a:txBody>
                  <a:tcPr marL="73025" marR="73025" marT="0" marB="9145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just" rtl="0">
                        <a:lnSpc>
                          <a:spcPct val="100000"/>
                        </a:lnSpc>
                        <a:spcBef>
                          <a:spcPts val="0"/>
                        </a:spcBef>
                        <a:spcAft>
                          <a:spcPts val="0"/>
                        </a:spcAft>
                        <a:buClr>
                          <a:srgbClr val="000000"/>
                        </a:buClr>
                        <a:buSzPts val="1600"/>
                        <a:buFont typeface="Arial"/>
                        <a:buNone/>
                      </a:pPr>
                      <a:r>
                        <a:rPr lang="en-GB" sz="1600" b="1" i="0" u="none" strike="noStrike" cap="none">
                          <a:solidFill>
                            <a:srgbClr val="000000"/>
                          </a:solidFill>
                          <a:latin typeface="Arial"/>
                          <a:ea typeface="Arial"/>
                          <a:cs typeface="Arial"/>
                          <a:sym typeface="Arial"/>
                        </a:rPr>
                        <a:t>Action</a:t>
                      </a:r>
                      <a:endParaRPr/>
                    </a:p>
                  </a:txBody>
                  <a:tcPr marL="73025" marR="73025" marT="0" marB="9145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xmlns="" val="10000"/>
                  </a:ext>
                </a:extLst>
              </a:tr>
              <a:tr h="723404">
                <a:tc>
                  <a:txBody>
                    <a:bodyPr/>
                    <a:lstStyle/>
                    <a:p>
                      <a:pPr marL="0" marR="0" lvl="0" indent="0" algn="just" rtl="0">
                        <a:lnSpc>
                          <a:spcPct val="100000"/>
                        </a:lnSpc>
                        <a:spcBef>
                          <a:spcPts val="0"/>
                        </a:spcBef>
                        <a:spcAft>
                          <a:spcPts val="0"/>
                        </a:spcAft>
                        <a:buClr>
                          <a:srgbClr val="000000"/>
                        </a:buClr>
                        <a:buSzPts val="1600"/>
                        <a:buFont typeface="Arial"/>
                        <a:buNone/>
                      </a:pPr>
                      <a:r>
                        <a:rPr lang="en-GB" sz="2000" b="0" i="0" u="none" strike="noStrike" cap="none" dirty="0">
                          <a:solidFill>
                            <a:srgbClr val="000000"/>
                          </a:solidFill>
                          <a:latin typeface="Arial"/>
                          <a:ea typeface="Arial"/>
                          <a:cs typeface="Arial"/>
                          <a:sym typeface="Arial"/>
                        </a:rPr>
                        <a:t>Sugar level falling (r2 &lt; r1)</a:t>
                      </a:r>
                      <a:endParaRPr sz="2000" dirty="0"/>
                    </a:p>
                  </a:txBody>
                  <a:tcPr marL="73025" marR="73025" marT="0" marB="9145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just" rtl="0">
                        <a:lnSpc>
                          <a:spcPct val="100000"/>
                        </a:lnSpc>
                        <a:spcBef>
                          <a:spcPts val="0"/>
                        </a:spcBef>
                        <a:spcAft>
                          <a:spcPts val="0"/>
                        </a:spcAft>
                        <a:buClr>
                          <a:srgbClr val="000000"/>
                        </a:buClr>
                        <a:buSzPts val="1600"/>
                        <a:buFont typeface="Arial"/>
                        <a:buNone/>
                      </a:pPr>
                      <a:r>
                        <a:rPr lang="en-GB" sz="2000" b="0" i="0" u="none" strike="noStrike" cap="none" dirty="0" err="1">
                          <a:solidFill>
                            <a:srgbClr val="000000"/>
                          </a:solidFill>
                          <a:latin typeface="Arial"/>
                          <a:ea typeface="Arial"/>
                          <a:cs typeface="Arial"/>
                          <a:sym typeface="Arial"/>
                        </a:rPr>
                        <a:t>CompDose</a:t>
                      </a:r>
                      <a:r>
                        <a:rPr lang="en-GB" sz="2000" b="0" i="0" u="none" strike="noStrike" cap="none" dirty="0">
                          <a:solidFill>
                            <a:srgbClr val="000000"/>
                          </a:solidFill>
                          <a:latin typeface="Arial"/>
                          <a:ea typeface="Arial"/>
                          <a:cs typeface="Arial"/>
                          <a:sym typeface="Arial"/>
                        </a:rPr>
                        <a:t> = 0</a:t>
                      </a:r>
                      <a:endParaRPr sz="2000" dirty="0"/>
                    </a:p>
                  </a:txBody>
                  <a:tcPr marL="73025" marR="73025" marT="0" marB="9145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xmlns="" val="10001"/>
                  </a:ext>
                </a:extLst>
              </a:tr>
              <a:tr h="723404">
                <a:tc>
                  <a:txBody>
                    <a:bodyPr/>
                    <a:lstStyle/>
                    <a:p>
                      <a:pPr marL="0" marR="0" lvl="0" indent="0" algn="just" rtl="0">
                        <a:lnSpc>
                          <a:spcPct val="100000"/>
                        </a:lnSpc>
                        <a:spcBef>
                          <a:spcPts val="0"/>
                        </a:spcBef>
                        <a:spcAft>
                          <a:spcPts val="0"/>
                        </a:spcAft>
                        <a:buClr>
                          <a:srgbClr val="000000"/>
                        </a:buClr>
                        <a:buSzPts val="1600"/>
                        <a:buFont typeface="Arial"/>
                        <a:buNone/>
                      </a:pPr>
                      <a:r>
                        <a:rPr lang="en-GB" sz="2000" b="0" i="0" u="none" strike="noStrike" cap="none" dirty="0">
                          <a:solidFill>
                            <a:srgbClr val="000000"/>
                          </a:solidFill>
                          <a:latin typeface="Arial"/>
                          <a:ea typeface="Arial"/>
                          <a:cs typeface="Arial"/>
                          <a:sym typeface="Arial"/>
                        </a:rPr>
                        <a:t>Sugar level stable (r2 = r1)</a:t>
                      </a:r>
                      <a:endParaRPr sz="2000" dirty="0"/>
                    </a:p>
                  </a:txBody>
                  <a:tcPr marL="73025" marR="73025" marT="0" marB="9145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just" rtl="0">
                        <a:lnSpc>
                          <a:spcPct val="100000"/>
                        </a:lnSpc>
                        <a:spcBef>
                          <a:spcPts val="0"/>
                        </a:spcBef>
                        <a:spcAft>
                          <a:spcPts val="0"/>
                        </a:spcAft>
                        <a:buClr>
                          <a:srgbClr val="000000"/>
                        </a:buClr>
                        <a:buSzPts val="1600"/>
                        <a:buFont typeface="Arial"/>
                        <a:buNone/>
                      </a:pPr>
                      <a:r>
                        <a:rPr lang="en-GB" sz="2000" b="0" i="0" u="none" strike="noStrike" cap="none" dirty="0" err="1">
                          <a:solidFill>
                            <a:srgbClr val="000000"/>
                          </a:solidFill>
                          <a:latin typeface="Arial"/>
                          <a:ea typeface="Arial"/>
                          <a:cs typeface="Arial"/>
                          <a:sym typeface="Arial"/>
                        </a:rPr>
                        <a:t>CompDose</a:t>
                      </a:r>
                      <a:r>
                        <a:rPr lang="en-GB" sz="2000" b="0" i="0" u="none" strike="noStrike" cap="none" dirty="0">
                          <a:solidFill>
                            <a:srgbClr val="000000"/>
                          </a:solidFill>
                          <a:latin typeface="Arial"/>
                          <a:ea typeface="Arial"/>
                          <a:cs typeface="Arial"/>
                          <a:sym typeface="Arial"/>
                        </a:rPr>
                        <a:t> = 0</a:t>
                      </a:r>
                      <a:endParaRPr sz="2000" dirty="0"/>
                    </a:p>
                  </a:txBody>
                  <a:tcPr marL="73025" marR="73025" marT="0" marB="9145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extLst>
                  <a:ext uri="{0D108BD9-81ED-4DB2-BD59-A6C34878D82A}">
                    <a16:rowId xmlns:a16="http://schemas.microsoft.com/office/drawing/2014/main" xmlns="" val="10002"/>
                  </a:ext>
                </a:extLst>
              </a:tr>
              <a:tr h="1325109">
                <a:tc>
                  <a:txBody>
                    <a:bodyPr/>
                    <a:lstStyle/>
                    <a:p>
                      <a:pPr marL="0" marR="0" lvl="0" indent="0" algn="l" rtl="0">
                        <a:lnSpc>
                          <a:spcPct val="100000"/>
                        </a:lnSpc>
                        <a:spcBef>
                          <a:spcPts val="0"/>
                        </a:spcBef>
                        <a:spcAft>
                          <a:spcPts val="0"/>
                        </a:spcAft>
                        <a:buClr>
                          <a:srgbClr val="000000"/>
                        </a:buClr>
                        <a:buSzPts val="1600"/>
                        <a:buFont typeface="Arial"/>
                        <a:buNone/>
                      </a:pPr>
                      <a:r>
                        <a:rPr lang="en-GB" sz="2000" b="0" i="0" u="none" strike="noStrike" cap="none" dirty="0">
                          <a:solidFill>
                            <a:srgbClr val="000000"/>
                          </a:solidFill>
                          <a:latin typeface="Arial"/>
                          <a:ea typeface="Arial"/>
                          <a:cs typeface="Arial"/>
                          <a:sym typeface="Arial"/>
                        </a:rPr>
                        <a:t>Sugar level increasing and rate of increase decreasing </a:t>
                      </a:r>
                      <a:br>
                        <a:rPr lang="en-GB" sz="2000" b="0" i="0" u="none" strike="noStrike" cap="none" dirty="0">
                          <a:solidFill>
                            <a:srgbClr val="000000"/>
                          </a:solidFill>
                          <a:latin typeface="Arial"/>
                          <a:ea typeface="Arial"/>
                          <a:cs typeface="Arial"/>
                          <a:sym typeface="Arial"/>
                        </a:rPr>
                      </a:br>
                      <a:r>
                        <a:rPr lang="en-GB" sz="2000" b="0" i="0" u="none" strike="noStrike" cap="none" dirty="0">
                          <a:solidFill>
                            <a:srgbClr val="000000"/>
                          </a:solidFill>
                          <a:latin typeface="Arial"/>
                          <a:ea typeface="Arial"/>
                          <a:cs typeface="Arial"/>
                          <a:sym typeface="Arial"/>
                        </a:rPr>
                        <a:t>((r2 – r1) &lt; (r1 – r0))</a:t>
                      </a:r>
                      <a:endParaRPr sz="2000" dirty="0"/>
                    </a:p>
                  </a:txBody>
                  <a:tcPr marL="73025" marR="73025" marT="0" marB="9145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just" rtl="0">
                        <a:lnSpc>
                          <a:spcPct val="100000"/>
                        </a:lnSpc>
                        <a:spcBef>
                          <a:spcPts val="0"/>
                        </a:spcBef>
                        <a:spcAft>
                          <a:spcPts val="0"/>
                        </a:spcAft>
                        <a:buClr>
                          <a:srgbClr val="000000"/>
                        </a:buClr>
                        <a:buSzPts val="1600"/>
                        <a:buFont typeface="Arial"/>
                        <a:buNone/>
                      </a:pPr>
                      <a:r>
                        <a:rPr lang="en-GB" sz="2000" b="0" i="0" u="none" strike="noStrike" cap="none" dirty="0" err="1">
                          <a:solidFill>
                            <a:srgbClr val="000000"/>
                          </a:solidFill>
                          <a:latin typeface="Arial"/>
                          <a:ea typeface="Arial"/>
                          <a:cs typeface="Arial"/>
                          <a:sym typeface="Arial"/>
                        </a:rPr>
                        <a:t>CompDose</a:t>
                      </a:r>
                      <a:r>
                        <a:rPr lang="en-GB" sz="2000" b="0" i="0" u="none" strike="noStrike" cap="none" dirty="0">
                          <a:solidFill>
                            <a:srgbClr val="000000"/>
                          </a:solidFill>
                          <a:latin typeface="Arial"/>
                          <a:ea typeface="Arial"/>
                          <a:cs typeface="Arial"/>
                          <a:sym typeface="Arial"/>
                        </a:rPr>
                        <a:t> = 0</a:t>
                      </a:r>
                      <a:endParaRPr sz="2000" dirty="0"/>
                    </a:p>
                  </a:txBody>
                  <a:tcPr marL="73025" marR="73025" marT="0" marB="9145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xmlns="" val="10003"/>
                  </a:ext>
                </a:extLst>
              </a:tr>
              <a:tr h="2110350">
                <a:tc>
                  <a:txBody>
                    <a:bodyPr/>
                    <a:lstStyle/>
                    <a:p>
                      <a:pPr marL="0" marR="0" lvl="0" indent="0" algn="l" rtl="0">
                        <a:lnSpc>
                          <a:spcPct val="100000"/>
                        </a:lnSpc>
                        <a:spcBef>
                          <a:spcPts val="0"/>
                        </a:spcBef>
                        <a:spcAft>
                          <a:spcPts val="0"/>
                        </a:spcAft>
                        <a:buClr>
                          <a:srgbClr val="000000"/>
                        </a:buClr>
                        <a:buSzPts val="1600"/>
                        <a:buFont typeface="Arial"/>
                        <a:buNone/>
                      </a:pPr>
                      <a:r>
                        <a:rPr lang="en-GB" sz="2000" b="0" i="0" u="none" strike="noStrike" cap="none" dirty="0">
                          <a:solidFill>
                            <a:srgbClr val="000000"/>
                          </a:solidFill>
                          <a:latin typeface="Arial"/>
                          <a:ea typeface="Arial"/>
                          <a:cs typeface="Arial"/>
                          <a:sym typeface="Arial"/>
                        </a:rPr>
                        <a:t>Sugar level increasing and rate of increase stable or increasing </a:t>
                      </a:r>
                      <a:br>
                        <a:rPr lang="en-GB" sz="2000" b="0" i="0" u="none" strike="noStrike" cap="none" dirty="0">
                          <a:solidFill>
                            <a:srgbClr val="000000"/>
                          </a:solidFill>
                          <a:latin typeface="Arial"/>
                          <a:ea typeface="Arial"/>
                          <a:cs typeface="Arial"/>
                          <a:sym typeface="Arial"/>
                        </a:rPr>
                      </a:br>
                      <a:r>
                        <a:rPr lang="en-GB" sz="2000" b="0" i="0" u="none" strike="noStrike" cap="none" dirty="0">
                          <a:solidFill>
                            <a:srgbClr val="000000"/>
                          </a:solidFill>
                          <a:latin typeface="Arial"/>
                          <a:ea typeface="Arial"/>
                          <a:cs typeface="Arial"/>
                          <a:sym typeface="Arial"/>
                        </a:rPr>
                        <a:t>((r2 – r1) ≥ (r1 – r0))</a:t>
                      </a:r>
                      <a:endParaRPr sz="2000" dirty="0"/>
                    </a:p>
                  </a:txBody>
                  <a:tcPr marL="73025" marR="73025" marT="0" marB="9145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just" rtl="0">
                        <a:lnSpc>
                          <a:spcPct val="100000"/>
                        </a:lnSpc>
                        <a:spcBef>
                          <a:spcPts val="0"/>
                        </a:spcBef>
                        <a:spcAft>
                          <a:spcPts val="0"/>
                        </a:spcAft>
                        <a:buClr>
                          <a:srgbClr val="000000"/>
                        </a:buClr>
                        <a:buSzPts val="1600"/>
                        <a:buFont typeface="Arial"/>
                        <a:buNone/>
                      </a:pPr>
                      <a:r>
                        <a:rPr lang="en-GB" sz="2000" b="0" i="0" u="none" strike="noStrike" cap="none" dirty="0" err="1">
                          <a:solidFill>
                            <a:srgbClr val="000000"/>
                          </a:solidFill>
                          <a:latin typeface="Arial"/>
                          <a:ea typeface="Arial"/>
                          <a:cs typeface="Arial"/>
                          <a:sym typeface="Arial"/>
                        </a:rPr>
                        <a:t>CompDose</a:t>
                      </a:r>
                      <a:r>
                        <a:rPr lang="en-GB" sz="2000" b="0" i="0" u="none" strike="noStrike" cap="none" dirty="0">
                          <a:solidFill>
                            <a:srgbClr val="000000"/>
                          </a:solidFill>
                          <a:latin typeface="Arial"/>
                          <a:ea typeface="Arial"/>
                          <a:cs typeface="Arial"/>
                          <a:sym typeface="Arial"/>
                        </a:rPr>
                        <a:t> =  round ((r2 – r1)/4)</a:t>
                      </a:r>
                      <a:endParaRPr sz="2000" dirty="0"/>
                    </a:p>
                    <a:p>
                      <a:pPr marL="0" marR="0" lvl="0" indent="0" algn="just" rtl="0">
                        <a:lnSpc>
                          <a:spcPct val="100000"/>
                        </a:lnSpc>
                        <a:spcBef>
                          <a:spcPts val="0"/>
                        </a:spcBef>
                        <a:spcAft>
                          <a:spcPts val="0"/>
                        </a:spcAft>
                        <a:buClr>
                          <a:srgbClr val="000000"/>
                        </a:buClr>
                        <a:buSzPts val="1600"/>
                        <a:buFont typeface="Arial"/>
                        <a:buNone/>
                      </a:pPr>
                      <a:r>
                        <a:rPr lang="en-GB" sz="2000" b="0" i="0" u="none" strike="noStrike" cap="none" dirty="0">
                          <a:solidFill>
                            <a:srgbClr val="000000"/>
                          </a:solidFill>
                          <a:latin typeface="Arial"/>
                          <a:ea typeface="Arial"/>
                          <a:cs typeface="Arial"/>
                          <a:sym typeface="Arial"/>
                        </a:rPr>
                        <a:t>If rounded result = 0 then </a:t>
                      </a:r>
                      <a:endParaRPr sz="2000" dirty="0"/>
                    </a:p>
                    <a:p>
                      <a:pPr marL="0" marR="0" lvl="0" indent="0" algn="just" rtl="0">
                        <a:lnSpc>
                          <a:spcPct val="100000"/>
                        </a:lnSpc>
                        <a:spcBef>
                          <a:spcPts val="0"/>
                        </a:spcBef>
                        <a:spcAft>
                          <a:spcPts val="0"/>
                        </a:spcAft>
                        <a:buClr>
                          <a:srgbClr val="000000"/>
                        </a:buClr>
                        <a:buSzPts val="1600"/>
                        <a:buFont typeface="Arial"/>
                        <a:buNone/>
                      </a:pPr>
                      <a:r>
                        <a:rPr lang="en-GB" sz="2000" b="0" i="0" u="none" strike="noStrike" cap="none" dirty="0" err="1">
                          <a:solidFill>
                            <a:srgbClr val="000000"/>
                          </a:solidFill>
                          <a:latin typeface="Arial"/>
                          <a:ea typeface="Arial"/>
                          <a:cs typeface="Arial"/>
                          <a:sym typeface="Arial"/>
                        </a:rPr>
                        <a:t>CompDose</a:t>
                      </a:r>
                      <a:r>
                        <a:rPr lang="en-GB" sz="2000" b="0" i="0" u="none" strike="noStrike" cap="none" dirty="0">
                          <a:solidFill>
                            <a:srgbClr val="000000"/>
                          </a:solidFill>
                          <a:latin typeface="Arial"/>
                          <a:ea typeface="Arial"/>
                          <a:cs typeface="Arial"/>
                          <a:sym typeface="Arial"/>
                        </a:rPr>
                        <a:t> = </a:t>
                      </a:r>
                      <a:r>
                        <a:rPr lang="en-GB" sz="2000" b="0" i="0" u="none" strike="noStrike" cap="none" dirty="0" err="1">
                          <a:solidFill>
                            <a:srgbClr val="000000"/>
                          </a:solidFill>
                          <a:latin typeface="Arial"/>
                          <a:ea typeface="Arial"/>
                          <a:cs typeface="Arial"/>
                          <a:sym typeface="Arial"/>
                        </a:rPr>
                        <a:t>MinimumDose</a:t>
                      </a:r>
                      <a:endParaRPr sz="2000" b="0" i="0" u="none" strike="noStrike" cap="none" dirty="0">
                        <a:solidFill>
                          <a:srgbClr val="000000"/>
                        </a:solidFill>
                        <a:latin typeface="Arial"/>
                        <a:ea typeface="Arial"/>
                        <a:cs typeface="Arial"/>
                        <a:sym typeface="Arial"/>
                      </a:endParaRPr>
                    </a:p>
                  </a:txBody>
                  <a:tcPr marL="73025" marR="73025" marT="0" marB="9145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extLst>
                  <a:ext uri="{0D108BD9-81ED-4DB2-BD59-A6C34878D82A}">
                    <a16:rowId xmlns:a16="http://schemas.microsoft.com/office/drawing/2014/main" xmlns="" val="10004"/>
                  </a:ext>
                </a:extLst>
              </a:tr>
            </a:tbl>
          </a:graphicData>
        </a:graphic>
      </p:graphicFrame>
    </p:spTree>
  </p:cSld>
  <p:clrMapOvr>
    <a:masterClrMapping/>
  </p:clrMapOvr>
  <p:transition spd="med">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txBox="1">
            <a:spLocks noGrp="1"/>
          </p:cNvSpPr>
          <p:nvPr>
            <p:ph type="title"/>
          </p:nvPr>
        </p:nvSpPr>
        <p:spPr>
          <a:xfrm>
            <a:off x="997527" y="117475"/>
            <a:ext cx="10796540" cy="471000"/>
          </a:xfrm>
          <a:prstGeom prst="rect">
            <a:avLst/>
          </a:prstGeom>
          <a:noFill/>
          <a:ln>
            <a:noFill/>
          </a:ln>
        </p:spPr>
        <p:txBody>
          <a:bodyPr spcFirstLastPara="1" wrap="square" lIns="90475" tIns="44450" rIns="90475" bIns="44450" anchor="b" anchorCtr="0">
            <a:noAutofit/>
          </a:bodyPr>
          <a:lstStyle/>
          <a:p>
            <a:pPr marL="0" lvl="0" indent="0" algn="l" rtl="0">
              <a:spcBef>
                <a:spcPts val="0"/>
              </a:spcBef>
              <a:spcAft>
                <a:spcPts val="0"/>
              </a:spcAft>
              <a:buNone/>
            </a:pPr>
            <a:r>
              <a:rPr lang="en-GB" dirty="0">
                <a:solidFill>
                  <a:srgbClr val="FF0000"/>
                </a:solidFill>
              </a:rPr>
              <a:t>Types</a:t>
            </a:r>
            <a:r>
              <a:rPr lang="en-GB" dirty="0">
                <a:solidFill>
                  <a:schemeClr val="accent3">
                    <a:lumMod val="50000"/>
                  </a:schemeClr>
                </a:solidFill>
              </a:rPr>
              <a:t> of requirement</a:t>
            </a:r>
            <a:endParaRPr dirty="0">
              <a:solidFill>
                <a:srgbClr val="FF0000"/>
              </a:solidFill>
            </a:endParaRPr>
          </a:p>
        </p:txBody>
      </p:sp>
      <p:sp>
        <p:nvSpPr>
          <p:cNvPr id="97" name="Google Shape;97;p17"/>
          <p:cNvSpPr txBox="1">
            <a:spLocks noGrp="1"/>
          </p:cNvSpPr>
          <p:nvPr>
            <p:ph idx="1"/>
          </p:nvPr>
        </p:nvSpPr>
        <p:spPr>
          <a:xfrm>
            <a:off x="762138" y="735724"/>
            <a:ext cx="10303357" cy="4999301"/>
          </a:xfrm>
          <a:prstGeom prst="rect">
            <a:avLst/>
          </a:prstGeom>
          <a:noFill/>
          <a:ln>
            <a:noFill/>
          </a:ln>
        </p:spPr>
        <p:txBody>
          <a:bodyPr spcFirstLastPara="1" wrap="square" lIns="90475" tIns="44450" rIns="90475" bIns="44450" anchor="t" anchorCtr="0">
            <a:noAutofit/>
          </a:bodyPr>
          <a:lstStyle/>
          <a:p>
            <a:pPr marL="257175" lvl="0" indent="-257175" algn="l" rtl="0">
              <a:spcBef>
                <a:spcPts val="0"/>
              </a:spcBef>
              <a:spcAft>
                <a:spcPts val="0"/>
              </a:spcAft>
              <a:buSzPts val="1980"/>
              <a:buFont typeface="Noto Sans Symbols"/>
              <a:buChar char="▪"/>
            </a:pPr>
            <a:r>
              <a:rPr lang="en-US" sz="2400" dirty="0"/>
              <a:t>User requirements</a:t>
            </a:r>
          </a:p>
          <a:p>
            <a:pPr marL="557213" lvl="1" indent="-214312" algn="l" rtl="0">
              <a:spcBef>
                <a:spcPts val="630"/>
              </a:spcBef>
              <a:spcAft>
                <a:spcPts val="0"/>
              </a:spcAft>
              <a:buSzPts val="1980"/>
              <a:buChar char="•"/>
            </a:pPr>
            <a:r>
              <a:rPr lang="en-US" sz="2400" dirty="0"/>
              <a:t>Statements in natural language plus diagrams of the services the system provides and its operational constraints written for customers.</a:t>
            </a:r>
          </a:p>
          <a:p>
            <a:pPr marL="257175" lvl="0" indent="-257175" algn="l" rtl="0">
              <a:spcBef>
                <a:spcPts val="630"/>
              </a:spcBef>
              <a:spcAft>
                <a:spcPts val="0"/>
              </a:spcAft>
              <a:buSzPts val="1980"/>
              <a:buFont typeface="Noto Sans Symbols"/>
              <a:buChar char="▪"/>
            </a:pPr>
            <a:r>
              <a:rPr lang="en-US" sz="2400" dirty="0"/>
              <a:t>System requirements</a:t>
            </a:r>
          </a:p>
          <a:p>
            <a:pPr marL="557213" lvl="1" indent="-214312" algn="l" rtl="0">
              <a:spcBef>
                <a:spcPts val="630"/>
              </a:spcBef>
              <a:spcAft>
                <a:spcPts val="0"/>
              </a:spcAft>
              <a:buSzPts val="1980"/>
              <a:buChar char="•"/>
            </a:pPr>
            <a:r>
              <a:rPr lang="en-US" sz="2400" dirty="0"/>
              <a:t>A structured document setting out detailed descriptions of the system’s functions, services and operational constraints. Defines what should be implemented so may be part of a contract between client and contractor.</a:t>
            </a:r>
          </a:p>
        </p:txBody>
      </p:sp>
      <p:sp>
        <p:nvSpPr>
          <p:cNvPr id="2" name="Slide Number Placeholder 1">
            <a:extLst>
              <a:ext uri="{FF2B5EF4-FFF2-40B4-BE49-F238E27FC236}">
                <a16:creationId xmlns:a16="http://schemas.microsoft.com/office/drawing/2014/main" xmlns="" id="{893F1D42-398A-F584-609B-7899CDA8EF9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3</a:t>
            </a:fld>
            <a:endParaRPr lang="en-GB"/>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70"/>
          <p:cNvSpPr txBox="1">
            <a:spLocks noGrp="1"/>
          </p:cNvSpPr>
          <p:nvPr>
            <p:ph type="title"/>
          </p:nvPr>
        </p:nvSpPr>
        <p:spPr>
          <a:xfrm>
            <a:off x="997527" y="117475"/>
            <a:ext cx="10796540" cy="457200"/>
          </a:xfrm>
          <a:prstGeom prst="rect">
            <a:avLst/>
          </a:prstGeom>
          <a:noFill/>
          <a:ln>
            <a:noFill/>
          </a:ln>
        </p:spPr>
        <p:txBody>
          <a:bodyPr spcFirstLastPara="1" wrap="square" lIns="90475" tIns="44450" rIns="90475" bIns="44450" anchor="b" anchorCtr="0">
            <a:noAutofit/>
          </a:bodyPr>
          <a:lstStyle/>
          <a:p>
            <a:pPr marL="0" lvl="0" indent="0" algn="l" rtl="0">
              <a:spcBef>
                <a:spcPts val="0"/>
              </a:spcBef>
              <a:spcAft>
                <a:spcPts val="0"/>
              </a:spcAft>
              <a:buNone/>
            </a:pPr>
            <a:r>
              <a:rPr lang="en-GB" dirty="0"/>
              <a:t>The software requirements document</a:t>
            </a:r>
            <a:endParaRPr dirty="0"/>
          </a:p>
        </p:txBody>
      </p:sp>
      <p:sp>
        <p:nvSpPr>
          <p:cNvPr id="463" name="Google Shape;463;p70"/>
          <p:cNvSpPr txBox="1">
            <a:spLocks noGrp="1"/>
          </p:cNvSpPr>
          <p:nvPr>
            <p:ph idx="1"/>
          </p:nvPr>
        </p:nvSpPr>
        <p:spPr>
          <a:xfrm>
            <a:off x="997528" y="735496"/>
            <a:ext cx="10303357" cy="5262080"/>
          </a:xfrm>
          <a:prstGeom prst="rect">
            <a:avLst/>
          </a:prstGeom>
          <a:noFill/>
          <a:ln>
            <a:noFill/>
          </a:ln>
        </p:spPr>
        <p:txBody>
          <a:bodyPr spcFirstLastPara="1" wrap="square" lIns="90475" tIns="44450" rIns="90475" bIns="44450" anchor="t" anchorCtr="0">
            <a:noAutofit/>
          </a:bodyPr>
          <a:lstStyle/>
          <a:p>
            <a:pPr marL="257175" lvl="0" indent="-257175" algn="l" rtl="0">
              <a:spcBef>
                <a:spcPts val="0"/>
              </a:spcBef>
              <a:spcAft>
                <a:spcPts val="0"/>
              </a:spcAft>
              <a:buSzPts val="1980"/>
              <a:buFont typeface="Noto Sans Symbols"/>
              <a:buChar char="▪"/>
            </a:pPr>
            <a:r>
              <a:rPr lang="en-GB" sz="2400" dirty="0"/>
              <a:t>The software requirements document is the official statement of what is required of the system developers.</a:t>
            </a:r>
            <a:endParaRPr sz="2400" dirty="0"/>
          </a:p>
          <a:p>
            <a:pPr marL="257175" lvl="0" indent="-257175" algn="l" rtl="0">
              <a:spcBef>
                <a:spcPts val="630"/>
              </a:spcBef>
              <a:spcAft>
                <a:spcPts val="0"/>
              </a:spcAft>
              <a:buSzPts val="1980"/>
              <a:buFont typeface="Noto Sans Symbols"/>
              <a:buChar char="▪"/>
            </a:pPr>
            <a:r>
              <a:rPr lang="en-GB" sz="2400" dirty="0"/>
              <a:t>Should include both a definition of user requirements and a specification of the system requirements.</a:t>
            </a:r>
            <a:endParaRPr sz="2400" dirty="0"/>
          </a:p>
          <a:p>
            <a:pPr marL="257175" lvl="0" indent="-257175" algn="l" rtl="0">
              <a:spcBef>
                <a:spcPts val="630"/>
              </a:spcBef>
              <a:spcAft>
                <a:spcPts val="0"/>
              </a:spcAft>
              <a:buSzPts val="1980"/>
              <a:buFont typeface="Noto Sans Symbols"/>
              <a:buChar char="▪"/>
            </a:pPr>
            <a:r>
              <a:rPr lang="en-GB" sz="2400" dirty="0"/>
              <a:t>It is NOT a design document. As far as possible, it should set of WHAT the system should do rather than HOW it should do it.</a:t>
            </a:r>
            <a:endParaRPr sz="2400" dirty="0"/>
          </a:p>
        </p:txBody>
      </p:sp>
      <p:sp>
        <p:nvSpPr>
          <p:cNvPr id="2" name="Slide Number Placeholder 1">
            <a:extLst>
              <a:ext uri="{FF2B5EF4-FFF2-40B4-BE49-F238E27FC236}">
                <a16:creationId xmlns:a16="http://schemas.microsoft.com/office/drawing/2014/main" xmlns="" id="{B6AFCAED-83A1-1154-5533-E3258469E28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30</a:t>
            </a:fld>
            <a:endParaRPr lang="en-GB"/>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71"/>
          <p:cNvSpPr txBox="1">
            <a:spLocks noGrp="1"/>
          </p:cNvSpPr>
          <p:nvPr>
            <p:ph type="title"/>
          </p:nvPr>
        </p:nvSpPr>
        <p:spPr>
          <a:xfrm>
            <a:off x="997527" y="117475"/>
            <a:ext cx="10796540" cy="597749"/>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dirty="0">
                <a:solidFill>
                  <a:schemeClr val="tx1"/>
                </a:solidFill>
              </a:rPr>
              <a:t>Users</a:t>
            </a:r>
            <a:r>
              <a:rPr lang="en-GB" dirty="0"/>
              <a:t> of a requirements document </a:t>
            </a:r>
            <a:endParaRPr dirty="0"/>
          </a:p>
        </p:txBody>
      </p:sp>
      <p:sp>
        <p:nvSpPr>
          <p:cNvPr id="2" name="Slide Number Placeholder 1">
            <a:extLst>
              <a:ext uri="{FF2B5EF4-FFF2-40B4-BE49-F238E27FC236}">
                <a16:creationId xmlns:a16="http://schemas.microsoft.com/office/drawing/2014/main" xmlns="" id="{0FF18CE9-4E93-E554-DC0D-4B23858F2DA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31</a:t>
            </a:fld>
            <a:endParaRPr lang="en-GB"/>
          </a:p>
        </p:txBody>
      </p:sp>
      <p:pic>
        <p:nvPicPr>
          <p:cNvPr id="471" name="Google Shape;471;p71" descr="4.6 ReqDocUsers.eps"/>
          <p:cNvPicPr preferRelativeResize="0"/>
          <p:nvPr/>
        </p:nvPicPr>
        <p:blipFill rotWithShape="1">
          <a:blip r:embed="rId3">
            <a:alphaModFix/>
          </a:blip>
          <a:srcRect/>
          <a:stretch/>
        </p:blipFill>
        <p:spPr>
          <a:xfrm>
            <a:off x="1783533" y="715225"/>
            <a:ext cx="7197505" cy="5875698"/>
          </a:xfrm>
          <a:prstGeom prst="rect">
            <a:avLst/>
          </a:prstGeom>
          <a:noFill/>
          <a:ln>
            <a:noFill/>
          </a:ln>
        </p:spPr>
      </p:pic>
    </p:spTree>
  </p:cSld>
  <p:clrMapOvr>
    <a:masterClrMapping/>
  </p:clrMapOvr>
  <p:transition spd="med">
    <p:fade thruBlk="1"/>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73"/>
          <p:cNvSpPr txBox="1">
            <a:spLocks noGrp="1"/>
          </p:cNvSpPr>
          <p:nvPr>
            <p:ph type="title"/>
          </p:nvPr>
        </p:nvSpPr>
        <p:spPr>
          <a:xfrm>
            <a:off x="1700214" y="206377"/>
            <a:ext cx="7367587" cy="508848"/>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dirty="0"/>
              <a:t>The structure of a requirements</a:t>
            </a:r>
            <a:r>
              <a:rPr lang="en-GB" b="1" dirty="0"/>
              <a:t> </a:t>
            </a:r>
            <a:r>
              <a:rPr lang="en-GB" dirty="0"/>
              <a:t>document </a:t>
            </a:r>
            <a:endParaRPr dirty="0"/>
          </a:p>
        </p:txBody>
      </p:sp>
      <p:sp>
        <p:nvSpPr>
          <p:cNvPr id="2" name="Slide Number Placeholder 1">
            <a:extLst>
              <a:ext uri="{FF2B5EF4-FFF2-40B4-BE49-F238E27FC236}">
                <a16:creationId xmlns:a16="http://schemas.microsoft.com/office/drawing/2014/main" xmlns="" id="{E6974B6E-367C-264C-FC6B-A0532D06AF0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32</a:t>
            </a:fld>
            <a:endParaRPr lang="en-GB"/>
          </a:p>
        </p:txBody>
      </p:sp>
      <p:graphicFrame>
        <p:nvGraphicFramePr>
          <p:cNvPr id="485" name="Google Shape;485;p73"/>
          <p:cNvGraphicFramePr/>
          <p:nvPr>
            <p:extLst>
              <p:ext uri="{D42A27DB-BD31-4B8C-83A1-F6EECF244321}">
                <p14:modId xmlns:p14="http://schemas.microsoft.com/office/powerpoint/2010/main" val="1442269275"/>
              </p:ext>
            </p:extLst>
          </p:nvPr>
        </p:nvGraphicFramePr>
        <p:xfrm>
          <a:off x="1122629" y="1023043"/>
          <a:ext cx="9895437" cy="5286388"/>
        </p:xfrm>
        <a:graphic>
          <a:graphicData uri="http://schemas.openxmlformats.org/drawingml/2006/table">
            <a:tbl>
              <a:tblPr>
                <a:noFill/>
                <a:tableStyleId>{87F53EFA-B88B-4EA6-B880-BB3E34427D53}</a:tableStyleId>
              </a:tblPr>
              <a:tblGrid>
                <a:gridCol w="2378711">
                  <a:extLst>
                    <a:ext uri="{9D8B030D-6E8A-4147-A177-3AD203B41FA5}">
                      <a16:colId xmlns:a16="http://schemas.microsoft.com/office/drawing/2014/main" xmlns="" val="20000"/>
                    </a:ext>
                  </a:extLst>
                </a:gridCol>
                <a:gridCol w="7516726">
                  <a:extLst>
                    <a:ext uri="{9D8B030D-6E8A-4147-A177-3AD203B41FA5}">
                      <a16:colId xmlns:a16="http://schemas.microsoft.com/office/drawing/2014/main" xmlns="" val="20001"/>
                    </a:ext>
                  </a:extLst>
                </a:gridCol>
              </a:tblGrid>
              <a:tr h="467520">
                <a:tc>
                  <a:txBody>
                    <a:bodyPr/>
                    <a:lstStyle/>
                    <a:p>
                      <a:pPr marL="0" marR="0" lvl="0" indent="0" algn="just" rtl="0">
                        <a:lnSpc>
                          <a:spcPct val="100000"/>
                        </a:lnSpc>
                        <a:spcBef>
                          <a:spcPts val="0"/>
                        </a:spcBef>
                        <a:spcAft>
                          <a:spcPts val="0"/>
                        </a:spcAft>
                        <a:buClr>
                          <a:srgbClr val="000000"/>
                        </a:buClr>
                        <a:buSzPts val="1400"/>
                        <a:buFont typeface="Arial"/>
                        <a:buNone/>
                      </a:pPr>
                      <a:r>
                        <a:rPr lang="en-GB" sz="1400" b="1" i="0" u="none" strike="noStrike" cap="none" dirty="0">
                          <a:solidFill>
                            <a:srgbClr val="000000"/>
                          </a:solidFill>
                          <a:latin typeface="Arial"/>
                          <a:ea typeface="Arial"/>
                          <a:cs typeface="Arial"/>
                          <a:sym typeface="Arial"/>
                        </a:rPr>
                        <a:t>Chapter</a:t>
                      </a:r>
                      <a:endParaRPr sz="1400" b="1" i="0" u="none" strike="noStrike" cap="none" dirty="0">
                        <a:solidFill>
                          <a:srgbClr val="000000"/>
                        </a:solidFill>
                        <a:latin typeface="Arial"/>
                        <a:ea typeface="Arial"/>
                        <a:cs typeface="Arial"/>
                        <a:sym typeface="Arial"/>
                      </a:endParaRPr>
                    </a:p>
                  </a:txBody>
                  <a:tcPr marL="54600" marR="54600" marT="91450" marB="9145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just" rtl="0">
                        <a:lnSpc>
                          <a:spcPct val="100000"/>
                        </a:lnSpc>
                        <a:spcBef>
                          <a:spcPts val="0"/>
                        </a:spcBef>
                        <a:spcAft>
                          <a:spcPts val="0"/>
                        </a:spcAft>
                        <a:buClr>
                          <a:srgbClr val="000000"/>
                        </a:buClr>
                        <a:buSzPts val="1400"/>
                        <a:buFont typeface="Arial"/>
                        <a:buNone/>
                      </a:pPr>
                      <a:r>
                        <a:rPr lang="en-GB" sz="1400" b="1" i="0" u="none" strike="noStrike" cap="none" dirty="0">
                          <a:solidFill>
                            <a:srgbClr val="000000"/>
                          </a:solidFill>
                          <a:latin typeface="Arial"/>
                          <a:ea typeface="Arial"/>
                          <a:cs typeface="Arial"/>
                          <a:sym typeface="Arial"/>
                        </a:rPr>
                        <a:t>Description</a:t>
                      </a:r>
                      <a:endParaRPr sz="1400" b="1" i="0" u="none" strike="noStrike" cap="none" dirty="0">
                        <a:solidFill>
                          <a:srgbClr val="000000"/>
                        </a:solidFill>
                        <a:latin typeface="Arial"/>
                        <a:ea typeface="Arial"/>
                        <a:cs typeface="Arial"/>
                        <a:sym typeface="Arial"/>
                      </a:endParaRPr>
                    </a:p>
                  </a:txBody>
                  <a:tcPr marL="54600" marR="54600" marT="91450" marB="9145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xmlns="" val="10000"/>
                  </a:ext>
                </a:extLst>
              </a:tr>
              <a:tr h="863082">
                <a:tc>
                  <a:txBody>
                    <a:bodyPr/>
                    <a:lstStyle/>
                    <a:p>
                      <a:pPr marL="0" marR="0" lvl="0" indent="0" algn="just" rtl="0">
                        <a:lnSpc>
                          <a:spcPct val="100000"/>
                        </a:lnSpc>
                        <a:spcBef>
                          <a:spcPts val="0"/>
                        </a:spcBef>
                        <a:spcAft>
                          <a:spcPts val="0"/>
                        </a:spcAft>
                        <a:buClr>
                          <a:srgbClr val="000000"/>
                        </a:buClr>
                        <a:buSzPts val="1400"/>
                        <a:buFont typeface="Arial"/>
                        <a:buNone/>
                      </a:pPr>
                      <a:r>
                        <a:rPr lang="en-GB" sz="1400" b="0" i="0" u="none" strike="noStrike" cap="none" dirty="0">
                          <a:solidFill>
                            <a:srgbClr val="000000"/>
                          </a:solidFill>
                          <a:latin typeface="Arial"/>
                          <a:ea typeface="Arial"/>
                          <a:cs typeface="Arial"/>
                          <a:sym typeface="Arial"/>
                        </a:rPr>
                        <a:t>Preface</a:t>
                      </a:r>
                      <a:endParaRPr sz="1400" b="0" i="0" u="none" strike="noStrike" cap="none" dirty="0">
                        <a:solidFill>
                          <a:srgbClr val="000000"/>
                        </a:solidFill>
                        <a:latin typeface="Arial"/>
                        <a:ea typeface="Arial"/>
                        <a:cs typeface="Arial"/>
                        <a:sym typeface="Arial"/>
                      </a:endParaRPr>
                    </a:p>
                  </a:txBody>
                  <a:tcPr marL="54600" marR="54600" marT="0" marB="9145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just"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This should define the expected readership of the document and describe its version history, including a rationale for the creation of a new version and a summary of the changes made in each version. </a:t>
                      </a:r>
                      <a:endParaRPr sz="1400" b="0" i="0" u="none" strike="noStrike" cap="none">
                        <a:solidFill>
                          <a:srgbClr val="000000"/>
                        </a:solidFill>
                        <a:latin typeface="Arial"/>
                        <a:ea typeface="Arial"/>
                        <a:cs typeface="Arial"/>
                        <a:sym typeface="Arial"/>
                      </a:endParaRPr>
                    </a:p>
                  </a:txBody>
                  <a:tcPr marL="54600" marR="54600" marT="0" marB="9145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xmlns="" val="10001"/>
                  </a:ext>
                </a:extLst>
              </a:tr>
              <a:tr h="1114811">
                <a:tc>
                  <a:txBody>
                    <a:bodyPr/>
                    <a:lstStyle/>
                    <a:p>
                      <a:pPr marL="0" marR="0" lvl="0" indent="0" algn="just"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Introduction</a:t>
                      </a:r>
                      <a:endParaRPr sz="1400" b="0" i="0" u="none" strike="noStrike" cap="none">
                        <a:solidFill>
                          <a:srgbClr val="000000"/>
                        </a:solidFill>
                        <a:latin typeface="Arial"/>
                        <a:ea typeface="Arial"/>
                        <a:cs typeface="Arial"/>
                        <a:sym typeface="Arial"/>
                      </a:endParaRPr>
                    </a:p>
                  </a:txBody>
                  <a:tcPr marL="54600" marR="54600" marT="0" marB="9145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just"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This should describe the need for the system. It should briefly describe the system’s functions and explain how it will work with other systems. It should also describe how the system fits into the overall business or strategic objectives of the organization commissioning the software.</a:t>
                      </a:r>
                      <a:endParaRPr sz="1400" b="0" i="0" u="none" strike="noStrike" cap="none">
                        <a:solidFill>
                          <a:srgbClr val="000000"/>
                        </a:solidFill>
                        <a:latin typeface="Arial"/>
                        <a:ea typeface="Arial"/>
                        <a:cs typeface="Arial"/>
                        <a:sym typeface="Arial"/>
                      </a:endParaRPr>
                    </a:p>
                  </a:txBody>
                  <a:tcPr marL="54600" marR="54600" marT="0" marB="9145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extLst>
                  <a:ext uri="{0D108BD9-81ED-4DB2-BD59-A6C34878D82A}">
                    <a16:rowId xmlns:a16="http://schemas.microsoft.com/office/drawing/2014/main" xmlns="" val="10002"/>
                  </a:ext>
                </a:extLst>
              </a:tr>
              <a:tr h="611353">
                <a:tc>
                  <a:txBody>
                    <a:bodyPr/>
                    <a:lstStyle/>
                    <a:p>
                      <a:pPr marL="0" marR="0" lvl="0" indent="0" algn="just"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Glossary</a:t>
                      </a:r>
                      <a:endParaRPr sz="1400" b="0" i="0" u="none" strike="noStrike" cap="none">
                        <a:solidFill>
                          <a:srgbClr val="000000"/>
                        </a:solidFill>
                        <a:latin typeface="Arial"/>
                        <a:ea typeface="Arial"/>
                        <a:cs typeface="Arial"/>
                        <a:sym typeface="Arial"/>
                      </a:endParaRPr>
                    </a:p>
                  </a:txBody>
                  <a:tcPr marL="54600" marR="54600" marT="0" marB="9145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just"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This should define the technical terms used in the document. You should not make assumptions about the experience or expertise of the reader.</a:t>
                      </a:r>
                      <a:endParaRPr sz="1400" b="0" i="0" u="none" strike="noStrike" cap="none">
                        <a:solidFill>
                          <a:srgbClr val="000000"/>
                        </a:solidFill>
                        <a:latin typeface="Arial"/>
                        <a:ea typeface="Arial"/>
                        <a:cs typeface="Arial"/>
                        <a:sym typeface="Arial"/>
                      </a:endParaRPr>
                    </a:p>
                  </a:txBody>
                  <a:tcPr marL="54600" marR="54600" marT="0" marB="9145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xmlns="" val="10003"/>
                  </a:ext>
                </a:extLst>
              </a:tr>
              <a:tr h="1366540">
                <a:tc>
                  <a:txBody>
                    <a:bodyPr/>
                    <a:lstStyle/>
                    <a:p>
                      <a:pPr marL="0" marR="0" lvl="0" indent="0" algn="just"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User requirements definition</a:t>
                      </a:r>
                      <a:endParaRPr sz="1400" b="0" i="0" u="none" strike="noStrike" cap="none">
                        <a:solidFill>
                          <a:srgbClr val="000000"/>
                        </a:solidFill>
                        <a:latin typeface="Arial"/>
                        <a:ea typeface="Arial"/>
                        <a:cs typeface="Arial"/>
                        <a:sym typeface="Arial"/>
                      </a:endParaRPr>
                    </a:p>
                  </a:txBody>
                  <a:tcPr marL="54600" marR="54600" marT="0" marB="9145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just"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Here, you describe the services provided for the user. The nonfunctional system requirements should also be described in this section. This description may use natural language, diagrams, or other notations that are understandable to customers. Product and process standards that must be followed should be specified.</a:t>
                      </a:r>
                      <a:endParaRPr sz="1400" b="0" i="0" u="none" strike="noStrike" cap="none">
                        <a:solidFill>
                          <a:srgbClr val="000000"/>
                        </a:solidFill>
                        <a:latin typeface="Arial"/>
                        <a:ea typeface="Arial"/>
                        <a:cs typeface="Arial"/>
                        <a:sym typeface="Arial"/>
                      </a:endParaRPr>
                    </a:p>
                  </a:txBody>
                  <a:tcPr marL="54600" marR="54600" marT="0" marB="9145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extLst>
                  <a:ext uri="{0D108BD9-81ED-4DB2-BD59-A6C34878D82A}">
                    <a16:rowId xmlns:a16="http://schemas.microsoft.com/office/drawing/2014/main" xmlns="" val="10004"/>
                  </a:ext>
                </a:extLst>
              </a:tr>
              <a:tr h="863082">
                <a:tc>
                  <a:txBody>
                    <a:bodyPr/>
                    <a:lstStyle/>
                    <a:p>
                      <a:pPr marL="0" marR="0" lvl="0" indent="0" algn="just" rtl="0">
                        <a:lnSpc>
                          <a:spcPct val="100000"/>
                        </a:lnSpc>
                        <a:spcBef>
                          <a:spcPts val="0"/>
                        </a:spcBef>
                        <a:spcAft>
                          <a:spcPts val="0"/>
                        </a:spcAft>
                        <a:buClr>
                          <a:srgbClr val="000000"/>
                        </a:buClr>
                        <a:buSzPts val="1400"/>
                        <a:buFont typeface="Arial"/>
                        <a:buNone/>
                      </a:pPr>
                      <a:r>
                        <a:rPr lang="en-GB" sz="1400" b="0" i="0" u="none" strike="noStrike" cap="none">
                          <a:solidFill>
                            <a:srgbClr val="000000"/>
                          </a:solidFill>
                          <a:latin typeface="Arial"/>
                          <a:ea typeface="Arial"/>
                          <a:cs typeface="Arial"/>
                          <a:sym typeface="Arial"/>
                        </a:rPr>
                        <a:t>System architecture</a:t>
                      </a:r>
                      <a:endParaRPr sz="1400" b="0" i="0" u="none" strike="noStrike" cap="none">
                        <a:solidFill>
                          <a:srgbClr val="000000"/>
                        </a:solidFill>
                        <a:latin typeface="Arial"/>
                        <a:ea typeface="Arial"/>
                        <a:cs typeface="Arial"/>
                        <a:sym typeface="Arial"/>
                      </a:endParaRPr>
                    </a:p>
                  </a:txBody>
                  <a:tcPr marL="54600" marR="54600" marT="0" marB="9145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just" rtl="0">
                        <a:lnSpc>
                          <a:spcPct val="100000"/>
                        </a:lnSpc>
                        <a:spcBef>
                          <a:spcPts val="0"/>
                        </a:spcBef>
                        <a:spcAft>
                          <a:spcPts val="0"/>
                        </a:spcAft>
                        <a:buClr>
                          <a:srgbClr val="000000"/>
                        </a:buClr>
                        <a:buSzPts val="1400"/>
                        <a:buFont typeface="Arial"/>
                        <a:buNone/>
                      </a:pPr>
                      <a:r>
                        <a:rPr lang="en-GB" sz="1400" b="0" i="0" u="none" strike="noStrike" cap="none" dirty="0">
                          <a:solidFill>
                            <a:srgbClr val="000000"/>
                          </a:solidFill>
                          <a:latin typeface="Arial"/>
                          <a:ea typeface="Arial"/>
                          <a:cs typeface="Arial"/>
                          <a:sym typeface="Arial"/>
                        </a:rPr>
                        <a:t>This chapter should present a high-level overview of the anticipated system architecture, showing the distribution of functions across system modules. Architectural components that are reused should be highlighted.</a:t>
                      </a:r>
                      <a:endParaRPr sz="1400" b="0" i="0" u="none" strike="noStrike" cap="none" dirty="0">
                        <a:solidFill>
                          <a:srgbClr val="000000"/>
                        </a:solidFill>
                        <a:latin typeface="Arial"/>
                        <a:ea typeface="Arial"/>
                        <a:cs typeface="Arial"/>
                        <a:sym typeface="Arial"/>
                      </a:endParaRPr>
                    </a:p>
                  </a:txBody>
                  <a:tcPr marL="54600" marR="54600" marT="0" marB="9145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xmlns="" val="10005"/>
                  </a:ext>
                </a:extLst>
              </a:tr>
            </a:tbl>
          </a:graphicData>
        </a:graphic>
      </p:graphicFrame>
    </p:spTree>
  </p:cSld>
  <p:clrMapOvr>
    <a:masterClrMapping/>
  </p:clrMapOvr>
  <p:transition spd="med">
    <p:fade thruBlk="1"/>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75"/>
          <p:cNvSpPr txBox="1">
            <a:spLocks noGrp="1"/>
          </p:cNvSpPr>
          <p:nvPr>
            <p:ph type="title"/>
          </p:nvPr>
        </p:nvSpPr>
        <p:spPr>
          <a:xfrm>
            <a:off x="997527" y="117475"/>
            <a:ext cx="10796540" cy="457200"/>
          </a:xfrm>
          <a:prstGeom prst="rect">
            <a:avLst/>
          </a:prstGeom>
          <a:noFill/>
          <a:ln>
            <a:noFill/>
          </a:ln>
        </p:spPr>
        <p:txBody>
          <a:bodyPr spcFirstLastPara="1" wrap="square" lIns="90475" tIns="44450" rIns="90475" bIns="44450" anchor="b" anchorCtr="0">
            <a:noAutofit/>
          </a:bodyPr>
          <a:lstStyle/>
          <a:p>
            <a:pPr marL="0" lvl="0" indent="0" algn="l" rtl="0">
              <a:spcBef>
                <a:spcPts val="0"/>
              </a:spcBef>
              <a:spcAft>
                <a:spcPts val="0"/>
              </a:spcAft>
              <a:buNone/>
            </a:pPr>
            <a:r>
              <a:rPr lang="en-GB" dirty="0"/>
              <a:t>Requirements </a:t>
            </a:r>
            <a:r>
              <a:rPr lang="en-GB" dirty="0">
                <a:solidFill>
                  <a:srgbClr val="C00000"/>
                </a:solidFill>
              </a:rPr>
              <a:t>validation</a:t>
            </a:r>
            <a:endParaRPr dirty="0">
              <a:solidFill>
                <a:srgbClr val="C00000"/>
              </a:solidFill>
            </a:endParaRPr>
          </a:p>
        </p:txBody>
      </p:sp>
      <p:sp>
        <p:nvSpPr>
          <p:cNvPr id="497" name="Google Shape;497;p75"/>
          <p:cNvSpPr txBox="1">
            <a:spLocks noGrp="1"/>
          </p:cNvSpPr>
          <p:nvPr>
            <p:ph idx="1"/>
          </p:nvPr>
        </p:nvSpPr>
        <p:spPr>
          <a:prstGeom prst="rect">
            <a:avLst/>
          </a:prstGeom>
          <a:noFill/>
          <a:ln>
            <a:noFill/>
          </a:ln>
        </p:spPr>
        <p:txBody>
          <a:bodyPr spcFirstLastPara="1" wrap="square" lIns="90475" tIns="44450" rIns="90475" bIns="44450" anchor="t" anchorCtr="0">
            <a:noAutofit/>
          </a:bodyPr>
          <a:lstStyle/>
          <a:p>
            <a:pPr marL="257175" lvl="0" indent="-257175" algn="l" rtl="0">
              <a:spcBef>
                <a:spcPts val="0"/>
              </a:spcBef>
              <a:spcAft>
                <a:spcPts val="0"/>
              </a:spcAft>
              <a:buSzPts val="1980"/>
              <a:buFont typeface="Noto Sans Symbols"/>
              <a:buChar char="▪"/>
            </a:pPr>
            <a:r>
              <a:rPr lang="en-GB" sz="2400" dirty="0"/>
              <a:t>Concerned with demonstrating that the requirements define the system that the customer really wants.</a:t>
            </a:r>
            <a:endParaRPr sz="2400" dirty="0"/>
          </a:p>
          <a:p>
            <a:pPr marL="257175" lvl="0" indent="-257175" algn="l" rtl="0">
              <a:spcBef>
                <a:spcPts val="630"/>
              </a:spcBef>
              <a:spcAft>
                <a:spcPts val="0"/>
              </a:spcAft>
              <a:buSzPts val="1980"/>
              <a:buFont typeface="Noto Sans Symbols"/>
              <a:buChar char="▪"/>
            </a:pPr>
            <a:r>
              <a:rPr lang="en-GB" sz="2400" dirty="0"/>
              <a:t>Requirements error costs are high so validation is very important</a:t>
            </a:r>
            <a:endParaRPr sz="2400" dirty="0"/>
          </a:p>
          <a:p>
            <a:pPr marL="557213" lvl="1" indent="-214312" algn="l" rtl="0">
              <a:spcBef>
                <a:spcPts val="630"/>
              </a:spcBef>
              <a:spcAft>
                <a:spcPts val="0"/>
              </a:spcAft>
              <a:buSzPts val="1980"/>
              <a:buChar char="•"/>
            </a:pPr>
            <a:r>
              <a:rPr lang="en-GB" sz="2400" dirty="0"/>
              <a:t>Fixing a requirements error after delivery may cost up to 100 times the cost of fixing an implementation error.</a:t>
            </a:r>
            <a:endParaRPr sz="2400" dirty="0"/>
          </a:p>
        </p:txBody>
      </p:sp>
      <p:sp>
        <p:nvSpPr>
          <p:cNvPr id="2" name="Slide Number Placeholder 1">
            <a:extLst>
              <a:ext uri="{FF2B5EF4-FFF2-40B4-BE49-F238E27FC236}">
                <a16:creationId xmlns:a16="http://schemas.microsoft.com/office/drawing/2014/main" xmlns="" id="{121F22EB-C2A5-7316-9D42-AB71FE97B07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33</a:t>
            </a:fld>
            <a:endParaRPr lang="en-GB"/>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76"/>
          <p:cNvSpPr txBox="1">
            <a:spLocks noGrp="1"/>
          </p:cNvSpPr>
          <p:nvPr>
            <p:ph type="title"/>
          </p:nvPr>
        </p:nvSpPr>
        <p:spPr>
          <a:prstGeom prst="rect">
            <a:avLst/>
          </a:prstGeom>
          <a:noFill/>
          <a:ln>
            <a:noFill/>
          </a:ln>
        </p:spPr>
        <p:txBody>
          <a:bodyPr spcFirstLastPara="1" wrap="square" lIns="90475" tIns="44450" rIns="90475" bIns="44450" anchor="b" anchorCtr="0">
            <a:noAutofit/>
          </a:bodyPr>
          <a:lstStyle/>
          <a:p>
            <a:pPr marL="0" lvl="0" indent="0" algn="l" rtl="0">
              <a:spcBef>
                <a:spcPts val="0"/>
              </a:spcBef>
              <a:spcAft>
                <a:spcPts val="0"/>
              </a:spcAft>
              <a:buNone/>
            </a:pPr>
            <a:r>
              <a:rPr lang="en-GB" dirty="0"/>
              <a:t>Requirements </a:t>
            </a:r>
            <a:r>
              <a:rPr lang="en-GB" dirty="0">
                <a:solidFill>
                  <a:schemeClr val="accent2"/>
                </a:solidFill>
              </a:rPr>
              <a:t>checking</a:t>
            </a:r>
            <a:endParaRPr dirty="0">
              <a:solidFill>
                <a:schemeClr val="accent2"/>
              </a:solidFill>
            </a:endParaRPr>
          </a:p>
        </p:txBody>
      </p:sp>
      <p:sp>
        <p:nvSpPr>
          <p:cNvPr id="504" name="Google Shape;504;p76"/>
          <p:cNvSpPr txBox="1">
            <a:spLocks noGrp="1"/>
          </p:cNvSpPr>
          <p:nvPr>
            <p:ph idx="1"/>
          </p:nvPr>
        </p:nvSpPr>
        <p:spPr>
          <a:prstGeom prst="rect">
            <a:avLst/>
          </a:prstGeom>
          <a:noFill/>
          <a:ln>
            <a:noFill/>
          </a:ln>
        </p:spPr>
        <p:txBody>
          <a:bodyPr spcFirstLastPara="1" wrap="square" lIns="90475" tIns="44450" rIns="90475" bIns="44450" anchor="t" anchorCtr="0">
            <a:noAutofit/>
          </a:bodyPr>
          <a:lstStyle/>
          <a:p>
            <a:pPr marL="257175" lvl="0" indent="-257175" algn="l" rtl="0">
              <a:spcBef>
                <a:spcPts val="0"/>
              </a:spcBef>
              <a:spcAft>
                <a:spcPts val="0"/>
              </a:spcAft>
              <a:buSzPts val="2640"/>
              <a:buFont typeface="Noto Sans Symbols"/>
              <a:buChar char="▪"/>
            </a:pPr>
            <a:r>
              <a:rPr lang="en-GB" sz="2400" dirty="0">
                <a:solidFill>
                  <a:srgbClr val="000000"/>
                </a:solidFill>
              </a:rPr>
              <a:t>Validity. Does the system provide the functions which best support the customer’s needs?</a:t>
            </a:r>
            <a:endParaRPr dirty="0"/>
          </a:p>
          <a:p>
            <a:pPr marL="257175" lvl="0" indent="-257175" algn="l" rtl="0">
              <a:spcBef>
                <a:spcPts val="840"/>
              </a:spcBef>
              <a:spcAft>
                <a:spcPts val="0"/>
              </a:spcAft>
              <a:buSzPts val="2640"/>
              <a:buFont typeface="Noto Sans Symbols"/>
              <a:buChar char="▪"/>
            </a:pPr>
            <a:r>
              <a:rPr lang="en-GB" sz="2400" dirty="0">
                <a:solidFill>
                  <a:srgbClr val="000000"/>
                </a:solidFill>
              </a:rPr>
              <a:t>Consistency. Are there any requirements conflicts?</a:t>
            </a:r>
            <a:endParaRPr dirty="0"/>
          </a:p>
          <a:p>
            <a:pPr marL="257175" lvl="0" indent="-257175" algn="l" rtl="0">
              <a:spcBef>
                <a:spcPts val="840"/>
              </a:spcBef>
              <a:spcAft>
                <a:spcPts val="0"/>
              </a:spcAft>
              <a:buSzPts val="2640"/>
              <a:buFont typeface="Noto Sans Symbols"/>
              <a:buChar char="▪"/>
            </a:pPr>
            <a:r>
              <a:rPr lang="en-GB" sz="2400" dirty="0">
                <a:solidFill>
                  <a:srgbClr val="000000"/>
                </a:solidFill>
              </a:rPr>
              <a:t>Completeness. Are all functions required by the customer included?</a:t>
            </a:r>
            <a:endParaRPr dirty="0"/>
          </a:p>
          <a:p>
            <a:pPr marL="257175" lvl="0" indent="-257175" algn="l" rtl="0">
              <a:spcBef>
                <a:spcPts val="840"/>
              </a:spcBef>
              <a:spcAft>
                <a:spcPts val="0"/>
              </a:spcAft>
              <a:buSzPts val="2640"/>
              <a:buFont typeface="Noto Sans Symbols"/>
              <a:buChar char="▪"/>
            </a:pPr>
            <a:r>
              <a:rPr lang="en-GB" sz="2400" dirty="0">
                <a:solidFill>
                  <a:srgbClr val="000000"/>
                </a:solidFill>
              </a:rPr>
              <a:t>Realism. Can the requirements be implemented given available budget and technology</a:t>
            </a:r>
            <a:endParaRPr dirty="0"/>
          </a:p>
          <a:p>
            <a:pPr marL="257175" lvl="0" indent="-257175" algn="l" rtl="0">
              <a:spcBef>
                <a:spcPts val="840"/>
              </a:spcBef>
              <a:spcAft>
                <a:spcPts val="0"/>
              </a:spcAft>
              <a:buSzPts val="2640"/>
              <a:buFont typeface="Noto Sans Symbols"/>
              <a:buChar char="▪"/>
            </a:pPr>
            <a:r>
              <a:rPr lang="en-GB" sz="2400" dirty="0">
                <a:solidFill>
                  <a:srgbClr val="000000"/>
                </a:solidFill>
              </a:rPr>
              <a:t>Verifiability. Can the requirements be checked?</a:t>
            </a:r>
            <a:endParaRPr dirty="0"/>
          </a:p>
        </p:txBody>
      </p:sp>
      <p:sp>
        <p:nvSpPr>
          <p:cNvPr id="2" name="Slide Number Placeholder 1">
            <a:extLst>
              <a:ext uri="{FF2B5EF4-FFF2-40B4-BE49-F238E27FC236}">
                <a16:creationId xmlns:a16="http://schemas.microsoft.com/office/drawing/2014/main" xmlns="" id="{090C2E02-A020-9017-8744-AA1760B4920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34</a:t>
            </a:fld>
            <a:endParaRPr lang="en-GB"/>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77"/>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dirty="0"/>
              <a:t>Requirements validation </a:t>
            </a:r>
            <a:r>
              <a:rPr lang="en-GB" dirty="0">
                <a:solidFill>
                  <a:srgbClr val="C00000"/>
                </a:solidFill>
              </a:rPr>
              <a:t>techniques</a:t>
            </a:r>
            <a:endParaRPr dirty="0">
              <a:solidFill>
                <a:srgbClr val="C00000"/>
              </a:solidFill>
            </a:endParaRPr>
          </a:p>
        </p:txBody>
      </p:sp>
      <p:sp>
        <p:nvSpPr>
          <p:cNvPr id="511" name="Google Shape;511;p77"/>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257175" lvl="0" indent="-257175" algn="l" rtl="0">
              <a:lnSpc>
                <a:spcPct val="90000"/>
              </a:lnSpc>
              <a:spcBef>
                <a:spcPts val="0"/>
              </a:spcBef>
              <a:spcAft>
                <a:spcPts val="0"/>
              </a:spcAft>
              <a:buSzPts val="1980"/>
              <a:buChar char="▪"/>
            </a:pPr>
            <a:r>
              <a:rPr lang="en-GB" dirty="0"/>
              <a:t>Requirements reviews</a:t>
            </a:r>
            <a:endParaRPr dirty="0"/>
          </a:p>
          <a:p>
            <a:pPr marL="557213" lvl="1" indent="-214312" algn="l" rtl="0">
              <a:lnSpc>
                <a:spcPct val="90000"/>
              </a:lnSpc>
              <a:spcBef>
                <a:spcPts val="630"/>
              </a:spcBef>
              <a:spcAft>
                <a:spcPts val="0"/>
              </a:spcAft>
              <a:buSzPts val="1980"/>
              <a:buChar char="•"/>
            </a:pPr>
            <a:r>
              <a:rPr lang="en-GB" dirty="0"/>
              <a:t>Systematic manual analysis of the requirements.</a:t>
            </a:r>
            <a:endParaRPr dirty="0"/>
          </a:p>
          <a:p>
            <a:pPr marL="257175" lvl="0" indent="-257175" algn="l" rtl="0">
              <a:lnSpc>
                <a:spcPct val="90000"/>
              </a:lnSpc>
              <a:spcBef>
                <a:spcPts val="630"/>
              </a:spcBef>
              <a:spcAft>
                <a:spcPts val="0"/>
              </a:spcAft>
              <a:buSzPts val="1980"/>
              <a:buChar char="▪"/>
            </a:pPr>
            <a:r>
              <a:rPr lang="en-GB" dirty="0"/>
              <a:t>Prototyping</a:t>
            </a:r>
            <a:endParaRPr dirty="0"/>
          </a:p>
          <a:p>
            <a:pPr marL="557213" lvl="1" indent="-214312" algn="l" rtl="0">
              <a:lnSpc>
                <a:spcPct val="90000"/>
              </a:lnSpc>
              <a:spcBef>
                <a:spcPts val="630"/>
              </a:spcBef>
              <a:spcAft>
                <a:spcPts val="0"/>
              </a:spcAft>
              <a:buSzPts val="1980"/>
              <a:buChar char="•"/>
            </a:pPr>
            <a:r>
              <a:rPr lang="en-GB" dirty="0"/>
              <a:t>Using an executable model of the system to check requirements. Covered in Chapter 2.</a:t>
            </a:r>
            <a:endParaRPr dirty="0"/>
          </a:p>
          <a:p>
            <a:pPr marL="257175" lvl="0" indent="-257175" algn="l" rtl="0">
              <a:lnSpc>
                <a:spcPct val="90000"/>
              </a:lnSpc>
              <a:spcBef>
                <a:spcPts val="630"/>
              </a:spcBef>
              <a:spcAft>
                <a:spcPts val="0"/>
              </a:spcAft>
              <a:buSzPts val="1980"/>
              <a:buChar char="▪"/>
            </a:pPr>
            <a:r>
              <a:rPr lang="en-GB" dirty="0"/>
              <a:t>Test-case generation</a:t>
            </a:r>
            <a:endParaRPr dirty="0"/>
          </a:p>
          <a:p>
            <a:pPr marL="557213" lvl="1" indent="-214312" algn="l" rtl="0">
              <a:lnSpc>
                <a:spcPct val="90000"/>
              </a:lnSpc>
              <a:spcBef>
                <a:spcPts val="630"/>
              </a:spcBef>
              <a:spcAft>
                <a:spcPts val="0"/>
              </a:spcAft>
              <a:buSzPts val="1980"/>
              <a:buChar char="•"/>
            </a:pPr>
            <a:r>
              <a:rPr lang="en-GB" dirty="0"/>
              <a:t>Developing tests for requirements to check testability.</a:t>
            </a:r>
            <a:endParaRPr dirty="0"/>
          </a:p>
          <a:p>
            <a:pPr marL="257175" lvl="0" indent="-257175" algn="l" rtl="0">
              <a:lnSpc>
                <a:spcPct val="90000"/>
              </a:lnSpc>
              <a:spcBef>
                <a:spcPts val="630"/>
              </a:spcBef>
              <a:spcAft>
                <a:spcPts val="0"/>
              </a:spcAft>
              <a:buSzPts val="1980"/>
              <a:buFont typeface="Arial"/>
              <a:buNone/>
            </a:pPr>
            <a:endParaRPr dirty="0"/>
          </a:p>
        </p:txBody>
      </p:sp>
      <p:sp>
        <p:nvSpPr>
          <p:cNvPr id="2" name="Slide Number Placeholder 1">
            <a:extLst>
              <a:ext uri="{FF2B5EF4-FFF2-40B4-BE49-F238E27FC236}">
                <a16:creationId xmlns:a16="http://schemas.microsoft.com/office/drawing/2014/main" xmlns="" id="{29BFF326-67E5-B882-C836-A0BA05B087B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35</a:t>
            </a:fld>
            <a:endParaRPr lang="en-GB"/>
          </a:p>
        </p:txBody>
      </p:sp>
    </p:spTree>
  </p:cSld>
  <p:clrMapOvr>
    <a:masterClrMapping/>
  </p:clrMapOvr>
  <p:transition spd="med">
    <p:fade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79"/>
          <p:cNvSpPr txBox="1">
            <a:spLocks noGrp="1"/>
          </p:cNvSpPr>
          <p:nvPr>
            <p:ph type="title"/>
          </p:nvPr>
        </p:nvSpPr>
        <p:spPr>
          <a:prstGeom prst="rect">
            <a:avLst/>
          </a:prstGeom>
          <a:noFill/>
          <a:ln>
            <a:noFill/>
          </a:ln>
        </p:spPr>
        <p:txBody>
          <a:bodyPr spcFirstLastPara="1" wrap="square" lIns="90475" tIns="44450" rIns="90475" bIns="44450" anchor="b" anchorCtr="0">
            <a:noAutofit/>
          </a:bodyPr>
          <a:lstStyle/>
          <a:p>
            <a:pPr marL="0" lvl="0" indent="0" algn="l" rtl="0">
              <a:spcBef>
                <a:spcPts val="0"/>
              </a:spcBef>
              <a:spcAft>
                <a:spcPts val="0"/>
              </a:spcAft>
              <a:buNone/>
            </a:pPr>
            <a:r>
              <a:rPr lang="en-GB"/>
              <a:t>Review checks</a:t>
            </a:r>
            <a:endParaRPr/>
          </a:p>
        </p:txBody>
      </p:sp>
      <p:sp>
        <p:nvSpPr>
          <p:cNvPr id="525" name="Google Shape;525;p79"/>
          <p:cNvSpPr txBox="1">
            <a:spLocks noGrp="1"/>
          </p:cNvSpPr>
          <p:nvPr>
            <p:ph idx="1"/>
          </p:nvPr>
        </p:nvSpPr>
        <p:spPr>
          <a:prstGeom prst="rect">
            <a:avLst/>
          </a:prstGeom>
          <a:noFill/>
          <a:ln>
            <a:noFill/>
          </a:ln>
        </p:spPr>
        <p:txBody>
          <a:bodyPr spcFirstLastPara="1" wrap="square" lIns="90475" tIns="44450" rIns="90475" bIns="44450" anchor="t" anchorCtr="0">
            <a:noAutofit/>
          </a:bodyPr>
          <a:lstStyle/>
          <a:p>
            <a:pPr marL="257175" lvl="0" indent="-257175" algn="l" rtl="0">
              <a:lnSpc>
                <a:spcPct val="90000"/>
              </a:lnSpc>
              <a:spcBef>
                <a:spcPts val="0"/>
              </a:spcBef>
              <a:spcAft>
                <a:spcPts val="0"/>
              </a:spcAft>
              <a:buSzPts val="1980"/>
              <a:buChar char="▪"/>
            </a:pPr>
            <a:r>
              <a:rPr lang="en-GB">
                <a:solidFill>
                  <a:srgbClr val="FF0000"/>
                </a:solidFill>
              </a:rPr>
              <a:t>Verifiability</a:t>
            </a:r>
            <a:endParaRPr/>
          </a:p>
          <a:p>
            <a:pPr marL="557213" lvl="1" indent="-214312" algn="l" rtl="0">
              <a:lnSpc>
                <a:spcPct val="90000"/>
              </a:lnSpc>
              <a:spcBef>
                <a:spcPts val="630"/>
              </a:spcBef>
              <a:spcAft>
                <a:spcPts val="0"/>
              </a:spcAft>
              <a:buSzPts val="1980"/>
              <a:buChar char="•"/>
            </a:pPr>
            <a:r>
              <a:rPr lang="en-GB"/>
              <a:t>Is the requirement realistically testable?</a:t>
            </a:r>
            <a:endParaRPr/>
          </a:p>
          <a:p>
            <a:pPr marL="257175" lvl="0" indent="-257175" algn="l" rtl="0">
              <a:lnSpc>
                <a:spcPct val="90000"/>
              </a:lnSpc>
              <a:spcBef>
                <a:spcPts val="630"/>
              </a:spcBef>
              <a:spcAft>
                <a:spcPts val="0"/>
              </a:spcAft>
              <a:buSzPts val="1980"/>
              <a:buChar char="▪"/>
            </a:pPr>
            <a:r>
              <a:rPr lang="en-GB">
                <a:solidFill>
                  <a:srgbClr val="FF0000"/>
                </a:solidFill>
              </a:rPr>
              <a:t>Comprehensibility</a:t>
            </a:r>
            <a:endParaRPr/>
          </a:p>
          <a:p>
            <a:pPr marL="557213" lvl="1" indent="-214312" algn="l" rtl="0">
              <a:lnSpc>
                <a:spcPct val="90000"/>
              </a:lnSpc>
              <a:spcBef>
                <a:spcPts val="630"/>
              </a:spcBef>
              <a:spcAft>
                <a:spcPts val="0"/>
              </a:spcAft>
              <a:buSzPts val="1980"/>
              <a:buChar char="•"/>
            </a:pPr>
            <a:r>
              <a:rPr lang="en-GB"/>
              <a:t>Is the requirement properly understood?</a:t>
            </a:r>
            <a:endParaRPr/>
          </a:p>
          <a:p>
            <a:pPr marL="257175" lvl="0" indent="-257175" algn="l" rtl="0">
              <a:lnSpc>
                <a:spcPct val="90000"/>
              </a:lnSpc>
              <a:spcBef>
                <a:spcPts val="630"/>
              </a:spcBef>
              <a:spcAft>
                <a:spcPts val="0"/>
              </a:spcAft>
              <a:buSzPts val="1980"/>
              <a:buChar char="▪"/>
            </a:pPr>
            <a:r>
              <a:rPr lang="en-GB">
                <a:solidFill>
                  <a:srgbClr val="FF0000"/>
                </a:solidFill>
              </a:rPr>
              <a:t>Traceability</a:t>
            </a:r>
            <a:endParaRPr/>
          </a:p>
          <a:p>
            <a:pPr marL="557213" lvl="1" indent="-214312" algn="l" rtl="0">
              <a:lnSpc>
                <a:spcPct val="90000"/>
              </a:lnSpc>
              <a:spcBef>
                <a:spcPts val="630"/>
              </a:spcBef>
              <a:spcAft>
                <a:spcPts val="0"/>
              </a:spcAft>
              <a:buSzPts val="1980"/>
              <a:buChar char="•"/>
            </a:pPr>
            <a:r>
              <a:rPr lang="en-GB"/>
              <a:t>Is the origin of the requirement clearly stated?</a:t>
            </a:r>
            <a:endParaRPr/>
          </a:p>
          <a:p>
            <a:pPr marL="257175" lvl="0" indent="-257175" algn="l" rtl="0">
              <a:lnSpc>
                <a:spcPct val="90000"/>
              </a:lnSpc>
              <a:spcBef>
                <a:spcPts val="630"/>
              </a:spcBef>
              <a:spcAft>
                <a:spcPts val="0"/>
              </a:spcAft>
              <a:buSzPts val="1980"/>
              <a:buChar char="▪"/>
            </a:pPr>
            <a:r>
              <a:rPr lang="en-GB">
                <a:solidFill>
                  <a:srgbClr val="FF0000"/>
                </a:solidFill>
              </a:rPr>
              <a:t>Adaptability</a:t>
            </a:r>
            <a:endParaRPr/>
          </a:p>
          <a:p>
            <a:pPr marL="557213" lvl="1" indent="-214312" algn="l" rtl="0">
              <a:lnSpc>
                <a:spcPct val="90000"/>
              </a:lnSpc>
              <a:spcBef>
                <a:spcPts val="630"/>
              </a:spcBef>
              <a:spcAft>
                <a:spcPts val="0"/>
              </a:spcAft>
              <a:buSzPts val="1980"/>
              <a:buChar char="•"/>
            </a:pPr>
            <a:r>
              <a:rPr lang="en-GB"/>
              <a:t>Can the requirement be changed without a large impact on other requirements?</a:t>
            </a:r>
            <a:endParaRPr/>
          </a:p>
        </p:txBody>
      </p:sp>
      <p:sp>
        <p:nvSpPr>
          <p:cNvPr id="2" name="Slide Number Placeholder 1">
            <a:extLst>
              <a:ext uri="{FF2B5EF4-FFF2-40B4-BE49-F238E27FC236}">
                <a16:creationId xmlns:a16="http://schemas.microsoft.com/office/drawing/2014/main" xmlns="" id="{AED0A85B-28DE-9A8F-14D9-65E0E85EEBA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36</a:t>
            </a:fld>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xfrm>
            <a:off x="997527" y="117475"/>
            <a:ext cx="10796540" cy="593726"/>
          </a:xfrm>
          <a:prstGeom prst="rect">
            <a:avLst/>
          </a:prstGeom>
          <a:noFill/>
          <a:ln>
            <a:noFill/>
          </a:ln>
        </p:spPr>
        <p:txBody>
          <a:bodyPr spcFirstLastPara="1" wrap="square" lIns="90475" tIns="44450" rIns="90475" bIns="44450" anchor="b" anchorCtr="0">
            <a:noAutofit/>
          </a:bodyPr>
          <a:lstStyle/>
          <a:p>
            <a:pPr marL="0" lvl="0" indent="0" algn="l" rtl="0">
              <a:spcBef>
                <a:spcPts val="0"/>
              </a:spcBef>
              <a:spcAft>
                <a:spcPts val="0"/>
              </a:spcAft>
              <a:buNone/>
            </a:pPr>
            <a:r>
              <a:rPr lang="en-GB" dirty="0"/>
              <a:t>System </a:t>
            </a:r>
            <a:r>
              <a:rPr lang="en-GB" dirty="0">
                <a:solidFill>
                  <a:srgbClr val="FF0000"/>
                </a:solidFill>
              </a:rPr>
              <a:t>Requirement</a:t>
            </a:r>
            <a:endParaRPr dirty="0">
              <a:solidFill>
                <a:schemeClr val="accent3">
                  <a:lumMod val="50000"/>
                </a:schemeClr>
              </a:solidFill>
            </a:endParaRPr>
          </a:p>
        </p:txBody>
      </p:sp>
      <p:sp>
        <p:nvSpPr>
          <p:cNvPr id="104" name="Google Shape;104;p18"/>
          <p:cNvSpPr txBox="1">
            <a:spLocks noGrp="1"/>
          </p:cNvSpPr>
          <p:nvPr>
            <p:ph idx="1"/>
          </p:nvPr>
        </p:nvSpPr>
        <p:spPr>
          <a:xfrm>
            <a:off x="997528" y="796705"/>
            <a:ext cx="10303357" cy="5200871"/>
          </a:xfrm>
          <a:prstGeom prst="rect">
            <a:avLst/>
          </a:prstGeom>
          <a:noFill/>
          <a:ln>
            <a:noFill/>
          </a:ln>
        </p:spPr>
        <p:txBody>
          <a:bodyPr spcFirstLastPara="1" wrap="square" lIns="90475" tIns="44450" rIns="90475" bIns="44450" anchor="t" anchorCtr="0">
            <a:noAutofit/>
          </a:bodyPr>
          <a:lstStyle/>
          <a:p>
            <a:pPr marL="257175" lvl="0" indent="-257175" algn="l" rtl="0">
              <a:lnSpc>
                <a:spcPct val="90000"/>
              </a:lnSpc>
              <a:spcBef>
                <a:spcPts val="0"/>
              </a:spcBef>
              <a:spcAft>
                <a:spcPts val="0"/>
              </a:spcAft>
              <a:buSzPts val="1980"/>
              <a:buChar char="▪"/>
            </a:pPr>
            <a:r>
              <a:rPr lang="en-US" sz="2400" dirty="0"/>
              <a:t>It may range from a high-level abstract statement of a service or of a system constraint to a detailed </a:t>
            </a:r>
            <a:r>
              <a:rPr lang="en-US" sz="2400" dirty="0">
                <a:solidFill>
                  <a:srgbClr val="FF0000"/>
                </a:solidFill>
              </a:rPr>
              <a:t>formal or mathematical </a:t>
            </a:r>
            <a:r>
              <a:rPr lang="en-US" sz="2400" dirty="0"/>
              <a:t>functional specification.</a:t>
            </a:r>
          </a:p>
          <a:p>
            <a:pPr marL="257175" lvl="0" indent="-257175" algn="l" rtl="0">
              <a:lnSpc>
                <a:spcPct val="90000"/>
              </a:lnSpc>
              <a:spcBef>
                <a:spcPts val="630"/>
              </a:spcBef>
              <a:spcAft>
                <a:spcPts val="0"/>
              </a:spcAft>
              <a:buSzPts val="1980"/>
              <a:buChar char="▪"/>
            </a:pPr>
            <a:r>
              <a:rPr lang="en-US" sz="2400" dirty="0"/>
              <a:t>This is inevitable as requirements may serve a dual function</a:t>
            </a:r>
          </a:p>
          <a:p>
            <a:pPr marL="557213" lvl="1" indent="-214312" algn="l" rtl="0">
              <a:lnSpc>
                <a:spcPct val="90000"/>
              </a:lnSpc>
              <a:spcBef>
                <a:spcPts val="630"/>
              </a:spcBef>
              <a:spcAft>
                <a:spcPts val="0"/>
              </a:spcAft>
              <a:buSzPts val="1980"/>
              <a:buChar char="•"/>
            </a:pPr>
            <a:r>
              <a:rPr lang="en-US" sz="2400" dirty="0"/>
              <a:t>May be the basis for a </a:t>
            </a:r>
            <a:r>
              <a:rPr lang="en-US" sz="2400" dirty="0">
                <a:solidFill>
                  <a:srgbClr val="FF0000"/>
                </a:solidFill>
              </a:rPr>
              <a:t>bid for a contract </a:t>
            </a:r>
            <a:r>
              <a:rPr lang="en-US" sz="2400" dirty="0"/>
              <a:t>- therefore must be open to interpretation;</a:t>
            </a:r>
          </a:p>
          <a:p>
            <a:pPr marL="557213" lvl="1" indent="-214312" algn="l" rtl="0">
              <a:lnSpc>
                <a:spcPct val="90000"/>
              </a:lnSpc>
              <a:spcBef>
                <a:spcPts val="630"/>
              </a:spcBef>
              <a:spcAft>
                <a:spcPts val="0"/>
              </a:spcAft>
              <a:buSzPts val="1980"/>
              <a:buChar char="•"/>
            </a:pPr>
            <a:r>
              <a:rPr lang="en-US" sz="2400" dirty="0"/>
              <a:t>May be the basis for the </a:t>
            </a:r>
            <a:r>
              <a:rPr lang="en-US" sz="2400" dirty="0">
                <a:solidFill>
                  <a:srgbClr val="FF0000"/>
                </a:solidFill>
              </a:rPr>
              <a:t>contract itself </a:t>
            </a:r>
            <a:r>
              <a:rPr lang="en-US" sz="2400" dirty="0"/>
              <a:t>- therefore must be defined in detail;</a:t>
            </a:r>
          </a:p>
          <a:p>
            <a:pPr marL="557213" lvl="1" indent="-214312" algn="l" rtl="0">
              <a:lnSpc>
                <a:spcPct val="90000"/>
              </a:lnSpc>
              <a:spcBef>
                <a:spcPts val="630"/>
              </a:spcBef>
              <a:spcAft>
                <a:spcPts val="0"/>
              </a:spcAft>
              <a:buSzPts val="1980"/>
              <a:buChar char="•"/>
            </a:pPr>
            <a:r>
              <a:rPr lang="en-US" sz="2400" dirty="0"/>
              <a:t>Both these statements may be called requirements.</a:t>
            </a:r>
          </a:p>
          <a:p>
            <a:pPr marL="257175" lvl="0" indent="-257175" algn="l" rtl="0">
              <a:spcBef>
                <a:spcPts val="0"/>
              </a:spcBef>
              <a:spcAft>
                <a:spcPts val="0"/>
              </a:spcAft>
              <a:buSzPts val="1980"/>
              <a:buFont typeface="Noto Sans Symbols"/>
              <a:buChar char="▪"/>
            </a:pPr>
            <a:endParaRPr sz="2400" dirty="0"/>
          </a:p>
        </p:txBody>
      </p:sp>
      <p:sp>
        <p:nvSpPr>
          <p:cNvPr id="2" name="Slide Number Placeholder 1">
            <a:extLst>
              <a:ext uri="{FF2B5EF4-FFF2-40B4-BE49-F238E27FC236}">
                <a16:creationId xmlns:a16="http://schemas.microsoft.com/office/drawing/2014/main" xmlns="" id="{4F0AE4D8-11C7-7B94-D062-E058D562778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4</a:t>
            </a:fld>
            <a:endParaRPr lang="en-GB"/>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9"/>
          <p:cNvSpPr txBox="1">
            <a:spLocks noGrp="1"/>
          </p:cNvSpPr>
          <p:nvPr>
            <p:ph type="title"/>
          </p:nvPr>
        </p:nvSpPr>
        <p:spPr>
          <a:xfrm>
            <a:off x="997527" y="117475"/>
            <a:ext cx="10796540" cy="498161"/>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dirty="0"/>
              <a:t>User and system </a:t>
            </a:r>
            <a:r>
              <a:rPr lang="en-GB" dirty="0">
                <a:solidFill>
                  <a:schemeClr val="bg2"/>
                </a:solidFill>
              </a:rPr>
              <a:t>requirements</a:t>
            </a:r>
            <a:r>
              <a:rPr lang="en-GB" dirty="0"/>
              <a:t> </a:t>
            </a:r>
            <a:endParaRPr dirty="0"/>
          </a:p>
        </p:txBody>
      </p:sp>
      <p:sp>
        <p:nvSpPr>
          <p:cNvPr id="2" name="Slide Number Placeholder 1">
            <a:extLst>
              <a:ext uri="{FF2B5EF4-FFF2-40B4-BE49-F238E27FC236}">
                <a16:creationId xmlns:a16="http://schemas.microsoft.com/office/drawing/2014/main" xmlns="" id="{4BFD3E50-2D06-322B-144E-C3AC0EF3DDE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5</a:t>
            </a:fld>
            <a:endParaRPr lang="en-GB"/>
          </a:p>
        </p:txBody>
      </p:sp>
      <p:pic>
        <p:nvPicPr>
          <p:cNvPr id="112" name="Google Shape;112;p19" descr="4.1 UserSysReqs.eps"/>
          <p:cNvPicPr preferRelativeResize="0"/>
          <p:nvPr/>
        </p:nvPicPr>
        <p:blipFill rotWithShape="1">
          <a:blip r:embed="rId3">
            <a:alphaModFix/>
          </a:blip>
          <a:srcRect/>
          <a:stretch/>
        </p:blipFill>
        <p:spPr>
          <a:xfrm>
            <a:off x="905347" y="841972"/>
            <a:ext cx="8142981" cy="5545665"/>
          </a:xfrm>
          <a:prstGeom prst="rect">
            <a:avLst/>
          </a:prstGeom>
          <a:noFill/>
          <a:ln>
            <a:noFill/>
          </a:ln>
        </p:spPr>
      </p:pic>
    </p:spTree>
  </p:cSld>
  <p:clrMapOvr>
    <a:masterClrMapping/>
  </p:clrMapOvr>
  <p:transition spd="med">
    <p:fade thruBlk="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0"/>
          <p:cNvSpPr txBox="1">
            <a:spLocks noGrp="1"/>
          </p:cNvSpPr>
          <p:nvPr>
            <p:ph type="title"/>
          </p:nvPr>
        </p:nvSpPr>
        <p:spPr>
          <a:xfrm>
            <a:off x="1132281" y="521736"/>
            <a:ext cx="1079654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sz="3200" dirty="0"/>
              <a:t>Readers of different types of requirements specification </a:t>
            </a:r>
            <a:endParaRPr sz="3200" dirty="0"/>
          </a:p>
        </p:txBody>
      </p:sp>
      <p:sp>
        <p:nvSpPr>
          <p:cNvPr id="2" name="Slide Number Placeholder 1">
            <a:extLst>
              <a:ext uri="{FF2B5EF4-FFF2-40B4-BE49-F238E27FC236}">
                <a16:creationId xmlns:a16="http://schemas.microsoft.com/office/drawing/2014/main" xmlns="" id="{F647336F-8CA1-DA7B-2899-4EA57B45EAF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6</a:t>
            </a:fld>
            <a:endParaRPr lang="en-GB"/>
          </a:p>
        </p:txBody>
      </p:sp>
      <p:pic>
        <p:nvPicPr>
          <p:cNvPr id="119" name="Google Shape;119;p20" descr="4.2 ReqReaders.eps"/>
          <p:cNvPicPr preferRelativeResize="0"/>
          <p:nvPr/>
        </p:nvPicPr>
        <p:blipFill rotWithShape="1">
          <a:blip r:embed="rId3">
            <a:alphaModFix/>
          </a:blip>
          <a:srcRect/>
          <a:stretch/>
        </p:blipFill>
        <p:spPr>
          <a:xfrm>
            <a:off x="1024467" y="1232452"/>
            <a:ext cx="9595247" cy="4476503"/>
          </a:xfrm>
          <a:prstGeom prst="rect">
            <a:avLst/>
          </a:prstGeom>
          <a:noFill/>
          <a:ln>
            <a:noFill/>
          </a:ln>
        </p:spPr>
      </p:pic>
    </p:spTree>
  </p:cSld>
  <p:clrMapOvr>
    <a:masterClrMapping/>
  </p:clrMapOvr>
  <p:transition spd="med">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1"/>
          <p:cNvSpPr txBox="1">
            <a:spLocks noGrp="1"/>
          </p:cNvSpPr>
          <p:nvPr>
            <p:ph type="title"/>
          </p:nvPr>
        </p:nvSpPr>
        <p:spPr>
          <a:xfrm>
            <a:off x="997527" y="117475"/>
            <a:ext cx="10796540" cy="498161"/>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dirty="0"/>
              <a:t>System stakeholders</a:t>
            </a:r>
            <a:endParaRPr dirty="0"/>
          </a:p>
        </p:txBody>
      </p:sp>
      <p:sp>
        <p:nvSpPr>
          <p:cNvPr id="125" name="Google Shape;125;p21"/>
          <p:cNvSpPr txBox="1">
            <a:spLocks noGrp="1"/>
          </p:cNvSpPr>
          <p:nvPr>
            <p:ph idx="1"/>
          </p:nvPr>
        </p:nvSpPr>
        <p:spPr>
          <a:xfrm>
            <a:off x="615636" y="697117"/>
            <a:ext cx="10685249" cy="5300459"/>
          </a:xfrm>
          <a:prstGeom prst="rect">
            <a:avLst/>
          </a:prstGeom>
          <a:noFill/>
          <a:ln>
            <a:noFill/>
          </a:ln>
        </p:spPr>
        <p:txBody>
          <a:bodyPr spcFirstLastPara="1" wrap="square" lIns="91425" tIns="45700" rIns="91425" bIns="45700" anchor="t" anchorCtr="0">
            <a:noAutofit/>
          </a:bodyPr>
          <a:lstStyle/>
          <a:p>
            <a:pPr marL="257175" lvl="0" indent="-257175" algn="l" rtl="0">
              <a:spcBef>
                <a:spcPts val="0"/>
              </a:spcBef>
              <a:spcAft>
                <a:spcPts val="0"/>
              </a:spcAft>
              <a:buSzPts val="1980"/>
              <a:buFont typeface="Noto Sans Symbols"/>
              <a:buChar char="▪"/>
            </a:pPr>
            <a:r>
              <a:rPr lang="en-GB" sz="2400" dirty="0"/>
              <a:t>Any person or organization who is affected by the system in some way and so who has a legitimate interest</a:t>
            </a:r>
            <a:endParaRPr sz="2400" dirty="0"/>
          </a:p>
          <a:p>
            <a:pPr marL="257175" lvl="0" indent="-257175" algn="l" rtl="0">
              <a:spcBef>
                <a:spcPts val="630"/>
              </a:spcBef>
              <a:spcAft>
                <a:spcPts val="0"/>
              </a:spcAft>
              <a:buSzPts val="1980"/>
              <a:buFont typeface="Noto Sans Symbols"/>
              <a:buChar char="▪"/>
            </a:pPr>
            <a:r>
              <a:rPr lang="en-GB" sz="2400" dirty="0"/>
              <a:t>Stakeholder types</a:t>
            </a:r>
            <a:endParaRPr sz="2400" dirty="0"/>
          </a:p>
          <a:p>
            <a:pPr marL="557213" lvl="1" indent="-214312" algn="l" rtl="0">
              <a:spcBef>
                <a:spcPts val="630"/>
              </a:spcBef>
              <a:spcAft>
                <a:spcPts val="0"/>
              </a:spcAft>
              <a:buSzPts val="1980"/>
              <a:buChar char="•"/>
            </a:pPr>
            <a:r>
              <a:rPr lang="en-GB" sz="2400" dirty="0"/>
              <a:t>End users</a:t>
            </a:r>
            <a:endParaRPr sz="2400" dirty="0"/>
          </a:p>
          <a:p>
            <a:pPr marL="557213" lvl="1" indent="-214312" algn="l" rtl="0">
              <a:spcBef>
                <a:spcPts val="630"/>
              </a:spcBef>
              <a:spcAft>
                <a:spcPts val="0"/>
              </a:spcAft>
              <a:buSzPts val="1980"/>
              <a:buChar char="•"/>
            </a:pPr>
            <a:r>
              <a:rPr lang="en-GB" sz="2400" dirty="0"/>
              <a:t>System managers</a:t>
            </a:r>
            <a:endParaRPr sz="2400" dirty="0"/>
          </a:p>
          <a:p>
            <a:pPr marL="557213" lvl="1" indent="-214312" algn="l" rtl="0">
              <a:spcBef>
                <a:spcPts val="630"/>
              </a:spcBef>
              <a:spcAft>
                <a:spcPts val="0"/>
              </a:spcAft>
              <a:buSzPts val="1980"/>
              <a:buChar char="•"/>
            </a:pPr>
            <a:r>
              <a:rPr lang="en-GB" sz="2400" dirty="0"/>
              <a:t>System owners</a:t>
            </a:r>
            <a:endParaRPr sz="2400" dirty="0"/>
          </a:p>
          <a:p>
            <a:pPr marL="557213" lvl="1" indent="-214312" algn="l" rtl="0">
              <a:spcBef>
                <a:spcPts val="630"/>
              </a:spcBef>
              <a:spcAft>
                <a:spcPts val="0"/>
              </a:spcAft>
              <a:buSzPts val="1980"/>
              <a:buChar char="•"/>
            </a:pPr>
            <a:r>
              <a:rPr lang="en-GB" sz="2400" dirty="0"/>
              <a:t>External stakeholders</a:t>
            </a:r>
            <a:endParaRPr sz="2400" dirty="0"/>
          </a:p>
        </p:txBody>
      </p:sp>
      <p:sp>
        <p:nvSpPr>
          <p:cNvPr id="2" name="Slide Number Placeholder 1">
            <a:extLst>
              <a:ext uri="{FF2B5EF4-FFF2-40B4-BE49-F238E27FC236}">
                <a16:creationId xmlns:a16="http://schemas.microsoft.com/office/drawing/2014/main" xmlns="" id="{9844F097-2B97-2628-CBED-CC822B6EF11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7</a:t>
            </a:fld>
            <a:endParaRPr lang="en-GB"/>
          </a:p>
        </p:txBody>
      </p:sp>
    </p:spTree>
  </p:cSld>
  <p:clrMapOvr>
    <a:masterClrMapping/>
  </p:clrMapOvr>
  <p:transition spd="med">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4"/>
          <p:cNvSpPr txBox="1">
            <a:spLocks noGrp="1"/>
          </p:cNvSpPr>
          <p:nvPr>
            <p:ph type="title"/>
          </p:nvPr>
        </p:nvSpPr>
        <p:spPr>
          <a:xfrm>
            <a:off x="997527" y="117475"/>
            <a:ext cx="10796540" cy="593726"/>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GB" dirty="0">
                <a:solidFill>
                  <a:srgbClr val="FF0000"/>
                </a:solidFill>
              </a:rPr>
              <a:t>Functional</a:t>
            </a:r>
            <a:r>
              <a:rPr lang="en-GB" dirty="0"/>
              <a:t> requirements</a:t>
            </a:r>
            <a:endParaRPr dirty="0"/>
          </a:p>
        </p:txBody>
      </p:sp>
      <p:sp>
        <p:nvSpPr>
          <p:cNvPr id="145" name="Google Shape;145;p24"/>
          <p:cNvSpPr txBox="1">
            <a:spLocks noGrp="1"/>
          </p:cNvSpPr>
          <p:nvPr>
            <p:ph idx="1"/>
          </p:nvPr>
        </p:nvSpPr>
        <p:spPr>
          <a:xfrm>
            <a:off x="561316" y="814813"/>
            <a:ext cx="10739570" cy="5182764"/>
          </a:xfrm>
          <a:prstGeom prst="rect">
            <a:avLst/>
          </a:prstGeom>
          <a:noFill/>
          <a:ln>
            <a:noFill/>
          </a:ln>
        </p:spPr>
        <p:txBody>
          <a:bodyPr spcFirstLastPara="1" wrap="square" lIns="91425" tIns="45700" rIns="91425" bIns="45700" anchor="t" anchorCtr="0">
            <a:noAutofit/>
          </a:bodyPr>
          <a:lstStyle/>
          <a:p>
            <a:pPr marL="257175" lvl="0" indent="-257175" algn="l" rtl="0">
              <a:spcBef>
                <a:spcPts val="0"/>
              </a:spcBef>
              <a:spcAft>
                <a:spcPts val="0"/>
              </a:spcAft>
              <a:buSzPts val="1980"/>
              <a:buFont typeface="Noto Sans Symbols"/>
              <a:buChar char="▪"/>
            </a:pPr>
            <a:r>
              <a:rPr lang="en-GB" sz="2400" dirty="0"/>
              <a:t>Describe functionality or system services.</a:t>
            </a:r>
            <a:endParaRPr sz="2400" dirty="0"/>
          </a:p>
          <a:p>
            <a:pPr marL="257175" lvl="0" indent="-257175" algn="l" rtl="0">
              <a:spcBef>
                <a:spcPts val="630"/>
              </a:spcBef>
              <a:spcAft>
                <a:spcPts val="0"/>
              </a:spcAft>
              <a:buSzPts val="1980"/>
              <a:buFont typeface="Noto Sans Symbols"/>
              <a:buChar char="▪"/>
            </a:pPr>
            <a:r>
              <a:rPr lang="en-GB" sz="2400" dirty="0"/>
              <a:t>Depend on the type of software, expected users and the type of system where the software is used.</a:t>
            </a:r>
            <a:endParaRPr sz="2400" dirty="0"/>
          </a:p>
          <a:p>
            <a:pPr marL="257175" lvl="0" indent="-257175" algn="l" rtl="0">
              <a:spcBef>
                <a:spcPts val="630"/>
              </a:spcBef>
              <a:spcAft>
                <a:spcPts val="0"/>
              </a:spcAft>
              <a:buSzPts val="1980"/>
              <a:buFont typeface="Noto Sans Symbols"/>
              <a:buChar char="▪"/>
            </a:pPr>
            <a:r>
              <a:rPr lang="en-GB" sz="2400" dirty="0"/>
              <a:t>Functional user requirements may be high-level statements of what the system should do.</a:t>
            </a:r>
            <a:endParaRPr sz="2400" dirty="0"/>
          </a:p>
          <a:p>
            <a:pPr marL="257175" lvl="0" indent="-257175" algn="l" rtl="0">
              <a:spcBef>
                <a:spcPts val="630"/>
              </a:spcBef>
              <a:spcAft>
                <a:spcPts val="0"/>
              </a:spcAft>
              <a:buSzPts val="1980"/>
              <a:buFont typeface="Noto Sans Symbols"/>
              <a:buChar char="▪"/>
            </a:pPr>
            <a:r>
              <a:rPr lang="en-GB" sz="2400" dirty="0"/>
              <a:t>Functional system requirements should describe the system services in detail.</a:t>
            </a:r>
          </a:p>
          <a:p>
            <a:pPr marL="288925" lvl="1" indent="-288925" algn="l" rtl="0">
              <a:lnSpc>
                <a:spcPct val="90000"/>
              </a:lnSpc>
              <a:spcBef>
                <a:spcPts val="700"/>
              </a:spcBef>
              <a:spcAft>
                <a:spcPts val="0"/>
              </a:spcAft>
              <a:buSzPts val="2200"/>
              <a:buChar char="•"/>
            </a:pPr>
            <a:r>
              <a:rPr lang="en-US" sz="2400" dirty="0"/>
              <a:t>Statements of services the system should provide, how the system should react to particular inputs and how the system should behave in particular situations.</a:t>
            </a:r>
          </a:p>
          <a:p>
            <a:pPr marL="288925" lvl="1" indent="-288925" algn="l" rtl="0">
              <a:lnSpc>
                <a:spcPct val="90000"/>
              </a:lnSpc>
              <a:spcBef>
                <a:spcPts val="630"/>
              </a:spcBef>
              <a:spcAft>
                <a:spcPts val="0"/>
              </a:spcAft>
              <a:buSzPts val="1980"/>
              <a:buChar char="•"/>
            </a:pPr>
            <a:r>
              <a:rPr lang="en-US" sz="2400" dirty="0"/>
              <a:t>May state what the system should not do.</a:t>
            </a:r>
          </a:p>
          <a:p>
            <a:pPr marL="257175" lvl="0" indent="-257175" algn="l" rtl="0">
              <a:spcBef>
                <a:spcPts val="630"/>
              </a:spcBef>
              <a:spcAft>
                <a:spcPts val="0"/>
              </a:spcAft>
              <a:buSzPts val="1980"/>
              <a:buFont typeface="Noto Sans Symbols"/>
              <a:buChar char="▪"/>
            </a:pPr>
            <a:endParaRPr sz="2400" dirty="0"/>
          </a:p>
        </p:txBody>
      </p:sp>
      <p:sp>
        <p:nvSpPr>
          <p:cNvPr id="2" name="Slide Number Placeholder 1">
            <a:extLst>
              <a:ext uri="{FF2B5EF4-FFF2-40B4-BE49-F238E27FC236}">
                <a16:creationId xmlns:a16="http://schemas.microsoft.com/office/drawing/2014/main" xmlns="" id="{175532F9-4719-676D-EAC2-8E453A4D5FA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8</a:t>
            </a:fld>
            <a:endParaRPr lang="en-GB"/>
          </a:p>
        </p:txBody>
      </p:sp>
    </p:spTree>
  </p:cSld>
  <p:clrMapOvr>
    <a:masterClrMapping/>
  </p:clrMapOvr>
  <p:transition spd="med">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6"/>
          <p:cNvSpPr txBox="1">
            <a:spLocks noGrp="1"/>
          </p:cNvSpPr>
          <p:nvPr>
            <p:ph type="title"/>
          </p:nvPr>
        </p:nvSpPr>
        <p:spPr>
          <a:xfrm>
            <a:off x="997527" y="117475"/>
            <a:ext cx="10796540" cy="498161"/>
          </a:xfrm>
          <a:prstGeom prst="rect">
            <a:avLst/>
          </a:prstGeom>
          <a:noFill/>
          <a:ln>
            <a:noFill/>
          </a:ln>
        </p:spPr>
        <p:txBody>
          <a:bodyPr spcFirstLastPara="1" wrap="square" lIns="90475" tIns="44450" rIns="90475" bIns="44450" anchor="b" anchorCtr="0">
            <a:noAutofit/>
          </a:bodyPr>
          <a:lstStyle/>
          <a:p>
            <a:pPr marL="0" lvl="0" indent="0" algn="l" rtl="0">
              <a:spcBef>
                <a:spcPts val="0"/>
              </a:spcBef>
              <a:spcAft>
                <a:spcPts val="0"/>
              </a:spcAft>
              <a:buNone/>
            </a:pPr>
            <a:r>
              <a:rPr lang="en-GB" dirty="0">
                <a:solidFill>
                  <a:srgbClr val="FF0000"/>
                </a:solidFill>
              </a:rPr>
              <a:t>Non-functional </a:t>
            </a:r>
            <a:r>
              <a:rPr lang="en-GB" dirty="0"/>
              <a:t>requirements</a:t>
            </a:r>
            <a:endParaRPr dirty="0"/>
          </a:p>
        </p:txBody>
      </p:sp>
      <p:sp>
        <p:nvSpPr>
          <p:cNvPr id="159" name="Google Shape;159;p26"/>
          <p:cNvSpPr txBox="1">
            <a:spLocks noGrp="1"/>
          </p:cNvSpPr>
          <p:nvPr>
            <p:ph idx="1"/>
          </p:nvPr>
        </p:nvSpPr>
        <p:spPr>
          <a:xfrm>
            <a:off x="452674" y="760491"/>
            <a:ext cx="10848212" cy="5237085"/>
          </a:xfrm>
          <a:prstGeom prst="rect">
            <a:avLst/>
          </a:prstGeom>
          <a:noFill/>
          <a:ln>
            <a:noFill/>
          </a:ln>
        </p:spPr>
        <p:txBody>
          <a:bodyPr spcFirstLastPara="1" wrap="square" lIns="90475" tIns="44450" rIns="90475" bIns="44450" anchor="t" anchorCtr="0">
            <a:noAutofit/>
          </a:bodyPr>
          <a:lstStyle/>
          <a:p>
            <a:pPr marL="257175" lvl="0" indent="-257175" algn="l" rtl="0">
              <a:lnSpc>
                <a:spcPct val="90000"/>
              </a:lnSpc>
              <a:spcBef>
                <a:spcPts val="0"/>
              </a:spcBef>
              <a:spcAft>
                <a:spcPts val="0"/>
              </a:spcAft>
              <a:buSzPts val="1980"/>
              <a:buChar char="▪"/>
            </a:pPr>
            <a:r>
              <a:rPr lang="en-GB" sz="2400" dirty="0"/>
              <a:t>These define system properties and constraints e.g. reliability, response time and storage requirements. Constraints are I/O device capability, system representations, etc.</a:t>
            </a:r>
            <a:endParaRPr sz="2400" dirty="0"/>
          </a:p>
          <a:p>
            <a:pPr marL="257175" lvl="0" indent="-257175" algn="l" rtl="0">
              <a:lnSpc>
                <a:spcPct val="90000"/>
              </a:lnSpc>
              <a:spcBef>
                <a:spcPts val="630"/>
              </a:spcBef>
              <a:spcAft>
                <a:spcPts val="0"/>
              </a:spcAft>
              <a:buSzPts val="1980"/>
              <a:buChar char="▪"/>
            </a:pPr>
            <a:r>
              <a:rPr lang="en-GB" sz="2400" dirty="0"/>
              <a:t>Process requirements may also be specified mandating a particular IDE, programming language or development method.</a:t>
            </a:r>
            <a:endParaRPr sz="2400" dirty="0"/>
          </a:p>
          <a:p>
            <a:pPr marL="257175" lvl="0" indent="-257175" algn="l" rtl="0">
              <a:lnSpc>
                <a:spcPct val="90000"/>
              </a:lnSpc>
              <a:spcBef>
                <a:spcPts val="630"/>
              </a:spcBef>
              <a:spcAft>
                <a:spcPts val="0"/>
              </a:spcAft>
              <a:buSzPts val="1980"/>
              <a:buChar char="▪"/>
            </a:pPr>
            <a:r>
              <a:rPr lang="en-GB" sz="2400" dirty="0"/>
              <a:t>Non-functional requirements may be more critical than functional requirements. If these are not met, the system may be useless.</a:t>
            </a:r>
          </a:p>
          <a:p>
            <a:pPr marL="0" lvl="1" indent="228600" algn="l" rtl="0">
              <a:lnSpc>
                <a:spcPct val="90000"/>
              </a:lnSpc>
              <a:spcBef>
                <a:spcPts val="700"/>
              </a:spcBef>
              <a:spcAft>
                <a:spcPts val="0"/>
              </a:spcAft>
              <a:buSzPts val="1980"/>
              <a:buChar char="•"/>
            </a:pPr>
            <a:r>
              <a:rPr lang="en-US" sz="2400" dirty="0"/>
              <a:t>Constraints on the services or functions offered by the system such as    </a:t>
            </a:r>
          </a:p>
          <a:p>
            <a:pPr marL="0" lvl="1" indent="0" algn="l" rtl="0">
              <a:lnSpc>
                <a:spcPct val="90000"/>
              </a:lnSpc>
              <a:spcBef>
                <a:spcPts val="700"/>
              </a:spcBef>
              <a:spcAft>
                <a:spcPts val="0"/>
              </a:spcAft>
              <a:buSzPts val="1980"/>
              <a:buNone/>
            </a:pPr>
            <a:r>
              <a:rPr lang="en-US" sz="2400" dirty="0"/>
              <a:t>   timing constraints, constraints on the development process, standards, etc.</a:t>
            </a:r>
          </a:p>
          <a:p>
            <a:pPr marL="0" lvl="1" indent="228600" algn="l" rtl="0">
              <a:lnSpc>
                <a:spcPct val="90000"/>
              </a:lnSpc>
              <a:spcBef>
                <a:spcPts val="630"/>
              </a:spcBef>
              <a:spcAft>
                <a:spcPts val="0"/>
              </a:spcAft>
              <a:buSzPts val="1980"/>
              <a:buChar char="•"/>
            </a:pPr>
            <a:r>
              <a:rPr lang="en-US" sz="2400" dirty="0"/>
              <a:t>Often apply to the system as a whole rather than individual features or </a:t>
            </a:r>
          </a:p>
          <a:p>
            <a:pPr marL="0" lvl="1" indent="0" algn="l" rtl="0">
              <a:lnSpc>
                <a:spcPct val="90000"/>
              </a:lnSpc>
              <a:spcBef>
                <a:spcPts val="630"/>
              </a:spcBef>
              <a:spcAft>
                <a:spcPts val="0"/>
              </a:spcAft>
              <a:buSzPts val="1980"/>
              <a:buNone/>
            </a:pPr>
            <a:r>
              <a:rPr lang="en-US" sz="2400" dirty="0"/>
              <a:t>   services.</a:t>
            </a:r>
          </a:p>
          <a:p>
            <a:pPr marL="257175" lvl="0" indent="-257175" algn="l" rtl="0">
              <a:lnSpc>
                <a:spcPct val="90000"/>
              </a:lnSpc>
              <a:spcBef>
                <a:spcPts val="630"/>
              </a:spcBef>
              <a:spcAft>
                <a:spcPts val="0"/>
              </a:spcAft>
              <a:buSzPts val="1980"/>
              <a:buChar char="▪"/>
            </a:pPr>
            <a:endParaRPr sz="2400" dirty="0"/>
          </a:p>
        </p:txBody>
      </p:sp>
      <p:sp>
        <p:nvSpPr>
          <p:cNvPr id="2" name="Slide Number Placeholder 1">
            <a:extLst>
              <a:ext uri="{FF2B5EF4-FFF2-40B4-BE49-F238E27FC236}">
                <a16:creationId xmlns:a16="http://schemas.microsoft.com/office/drawing/2014/main" xmlns="" id="{4B22D30F-9D36-3039-F8CB-A72DF24BB12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9</a:t>
            </a:fld>
            <a:endParaRPr lang="en-GB"/>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281</TotalTime>
  <Words>2548</Words>
  <Application>Microsoft Office PowerPoint</Application>
  <PresentationFormat>Widescreen</PresentationFormat>
  <Paragraphs>301</Paragraphs>
  <Slides>36</Slides>
  <Notes>36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Noto Sans Symbols</vt:lpstr>
      <vt:lpstr>Helvetica</vt:lpstr>
      <vt:lpstr>Arial</vt:lpstr>
      <vt:lpstr>Helvetica Neue</vt:lpstr>
      <vt:lpstr>Calibri</vt:lpstr>
      <vt:lpstr>Office Theme</vt:lpstr>
      <vt:lpstr>Lecture 4: Requirements Engineering</vt:lpstr>
      <vt:lpstr>Requirements engineering</vt:lpstr>
      <vt:lpstr>Types of requirement</vt:lpstr>
      <vt:lpstr>System Requirement</vt:lpstr>
      <vt:lpstr>User and system requirements </vt:lpstr>
      <vt:lpstr>Readers of different types of requirements specification </vt:lpstr>
      <vt:lpstr>System stakeholders</vt:lpstr>
      <vt:lpstr>Functional requirements</vt:lpstr>
      <vt:lpstr>Non-functional requirements</vt:lpstr>
      <vt:lpstr>Examples of nonfunctional requirements in the Mentcare system</vt:lpstr>
      <vt:lpstr>Metrics for specifying nonfunctional requirements</vt:lpstr>
      <vt:lpstr>Requirements engineering processes</vt:lpstr>
      <vt:lpstr>Requirements elicitation and analysis</vt:lpstr>
      <vt:lpstr>Requirements elicitation</vt:lpstr>
      <vt:lpstr>Problems of requirements elicitation</vt:lpstr>
      <vt:lpstr>The requirements elicitation and analysis process </vt:lpstr>
      <vt:lpstr>Process activities</vt:lpstr>
      <vt:lpstr>Interviewing</vt:lpstr>
      <vt:lpstr>Stories and scenarios</vt:lpstr>
      <vt:lpstr>Photo sharing in the classroom (iLearn)</vt:lpstr>
      <vt:lpstr>Scenarios</vt:lpstr>
      <vt:lpstr>Uploading photos iLearn)</vt:lpstr>
      <vt:lpstr>Uploading photos</vt:lpstr>
      <vt:lpstr>Ways of writing a system requirements specification </vt:lpstr>
      <vt:lpstr>Requirements and design</vt:lpstr>
      <vt:lpstr>Form-based specifications</vt:lpstr>
      <vt:lpstr>A structured specification of a requirement for an insulin pump </vt:lpstr>
      <vt:lpstr>A structured specification of a requirement for an insulin pump </vt:lpstr>
      <vt:lpstr>Tabular specification of computation for an insulin pump </vt:lpstr>
      <vt:lpstr>The software requirements document</vt:lpstr>
      <vt:lpstr>Users of a requirements document </vt:lpstr>
      <vt:lpstr>The structure of a requirements document </vt:lpstr>
      <vt:lpstr>Requirements validation</vt:lpstr>
      <vt:lpstr>Requirements checking</vt:lpstr>
      <vt:lpstr>Requirements validation techniques</vt:lpstr>
      <vt:lpstr>Review checks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4: Requirements Engineering</dc:title>
  <dc:creator>kabir</dc:creator>
  <cp:lastModifiedBy>CSELAB3</cp:lastModifiedBy>
  <cp:revision>23</cp:revision>
  <dcterms:modified xsi:type="dcterms:W3CDTF">2025-08-14T04:19:03Z</dcterms:modified>
</cp:coreProperties>
</file>