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3" r:id="rId1"/>
  </p:sldMasterIdLst>
  <p:notesMasterIdLst>
    <p:notesMasterId r:id="rId44"/>
  </p:notesMasterIdLst>
  <p:sldIdLst>
    <p:sldId id="256" r:id="rId2"/>
    <p:sldId id="258" r:id="rId3"/>
    <p:sldId id="259" r:id="rId4"/>
    <p:sldId id="260" r:id="rId5"/>
    <p:sldId id="261" r:id="rId6"/>
    <p:sldId id="262" r:id="rId7"/>
    <p:sldId id="264" r:id="rId8"/>
    <p:sldId id="265" r:id="rId9"/>
    <p:sldId id="266" r:id="rId10"/>
    <p:sldId id="267" r:id="rId11"/>
    <p:sldId id="268" r:id="rId12"/>
    <p:sldId id="270" r:id="rId13"/>
    <p:sldId id="271" r:id="rId14"/>
    <p:sldId id="272" r:id="rId15"/>
    <p:sldId id="273" r:id="rId16"/>
    <p:sldId id="274" r:id="rId17"/>
    <p:sldId id="275" r:id="rId18"/>
    <p:sldId id="276" r:id="rId19"/>
    <p:sldId id="277" r:id="rId20"/>
    <p:sldId id="279" r:id="rId21"/>
    <p:sldId id="280" r:id="rId22"/>
    <p:sldId id="281" r:id="rId23"/>
    <p:sldId id="282" r:id="rId24"/>
    <p:sldId id="283" r:id="rId25"/>
    <p:sldId id="284" r:id="rId26"/>
    <p:sldId id="285" r:id="rId27"/>
    <p:sldId id="286" r:id="rId28"/>
    <p:sldId id="287" r:id="rId29"/>
    <p:sldId id="289" r:id="rId30"/>
    <p:sldId id="291" r:id="rId31"/>
    <p:sldId id="292" r:id="rId32"/>
    <p:sldId id="293" r:id="rId33"/>
    <p:sldId id="294" r:id="rId34"/>
    <p:sldId id="295" r:id="rId35"/>
    <p:sldId id="297" r:id="rId36"/>
    <p:sldId id="298" r:id="rId37"/>
    <p:sldId id="302" r:id="rId38"/>
    <p:sldId id="304" r:id="rId39"/>
    <p:sldId id="305" r:id="rId40"/>
    <p:sldId id="306" r:id="rId41"/>
    <p:sldId id="307" r:id="rId42"/>
    <p:sldId id="308" r:id="rId43"/>
  </p:sldIdLst>
  <p:sldSz cx="12192000" cy="6858000"/>
  <p:notesSz cx="6858000" cy="9144000"/>
  <p:embeddedFontLst>
    <p:embeddedFont>
      <p:font typeface="Helvetica Neue" panose="020B060402020202020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0BBF47-76C4-4F2A-B04E-61B8C410050C}">
  <a:tblStyle styleId="{F00BBF47-76C4-4F2A-B04E-61B8C410050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Helvetica Neue"/>
                <a:ea typeface="Helvetica Neue"/>
                <a:cs typeface="Helvetica Neue"/>
                <a:sym typeface="Helvetica Neue"/>
              </a:defRPr>
            </a:lvl1pPr>
            <a:lvl2pPr marR="0" lvl="1"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Helvetica Neue"/>
                <a:ea typeface="Helvetica Neue"/>
                <a:cs typeface="Helvetica Neue"/>
                <a:sym typeface="Helvetica Neue"/>
              </a:rPr>
              <a:t>‹#›</a:t>
            </a:fld>
            <a:endParaRPr sz="1200" b="0" i="0" u="none" strike="noStrike" cap="none">
              <a:solidFill>
                <a:schemeClr val="dk1"/>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 name="Google Shape;7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5" name="Google Shape;36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7" name="Google Shape;427;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2EE7-29B6-3DCE-B800-ED1C5D038D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E7D503-3C99-0826-112B-99494DA4A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9F8F37-C5DB-0CCC-74E5-38157D8ADB7D}"/>
              </a:ext>
            </a:extLst>
          </p:cNvPr>
          <p:cNvSpPr>
            <a:spLocks noGrp="1"/>
          </p:cNvSpPr>
          <p:nvPr>
            <p:ph type="dt" sz="half" idx="10"/>
          </p:nvPr>
        </p:nvSpPr>
        <p:spPr/>
        <p:txBody>
          <a:bodyPr/>
          <a:lstStyle/>
          <a:p>
            <a:fld id="{839F3845-D735-4E16-9B7C-B03CD3EBA647}" type="datetimeFigureOut">
              <a:rPr lang="en-US" smtClean="0"/>
              <a:t>11/11/2024</a:t>
            </a:fld>
            <a:endParaRPr lang="en-US"/>
          </a:p>
        </p:txBody>
      </p:sp>
      <p:sp>
        <p:nvSpPr>
          <p:cNvPr id="5" name="Footer Placeholder 4">
            <a:extLst>
              <a:ext uri="{FF2B5EF4-FFF2-40B4-BE49-F238E27FC236}">
                <a16:creationId xmlns:a16="http://schemas.microsoft.com/office/drawing/2014/main" id="{67309873-4730-4EBD-0D88-6D216F8BD3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39C833-DADD-9DA2-CBF0-3CB0C83050F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4682246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AABB-45A3-B32B-CB06-D984FEA9DD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D3528A-92EF-50F3-7254-09ED807DB1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82E14-C733-C7C5-3504-914F5689417A}"/>
              </a:ext>
            </a:extLst>
          </p:cNvPr>
          <p:cNvSpPr>
            <a:spLocks noGrp="1"/>
          </p:cNvSpPr>
          <p:nvPr>
            <p:ph type="dt" sz="half" idx="10"/>
          </p:nvPr>
        </p:nvSpPr>
        <p:spPr/>
        <p:txBody>
          <a:bodyPr/>
          <a:lstStyle/>
          <a:p>
            <a:fld id="{839F3845-D735-4E16-9B7C-B03CD3EBA647}" type="datetimeFigureOut">
              <a:rPr lang="en-US" smtClean="0"/>
              <a:t>11/11/2024</a:t>
            </a:fld>
            <a:endParaRPr lang="en-US"/>
          </a:p>
        </p:txBody>
      </p:sp>
      <p:sp>
        <p:nvSpPr>
          <p:cNvPr id="5" name="Footer Placeholder 4">
            <a:extLst>
              <a:ext uri="{FF2B5EF4-FFF2-40B4-BE49-F238E27FC236}">
                <a16:creationId xmlns:a16="http://schemas.microsoft.com/office/drawing/2014/main" id="{DBED8132-4488-552F-3233-518C35BDCC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7BDEB-6F8D-CC1B-EA29-BB7FC7049D5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88925257"/>
      </p:ext>
    </p:extLst>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5BED3F-B2F4-3295-71D1-0F889BC86A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DDF45A-D581-8C81-1BB6-572C2442B6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B94F2E-1C7A-95FD-11FF-A4DDB1DC9073}"/>
              </a:ext>
            </a:extLst>
          </p:cNvPr>
          <p:cNvSpPr>
            <a:spLocks noGrp="1"/>
          </p:cNvSpPr>
          <p:nvPr>
            <p:ph type="dt" sz="half" idx="10"/>
          </p:nvPr>
        </p:nvSpPr>
        <p:spPr/>
        <p:txBody>
          <a:bodyPr/>
          <a:lstStyle/>
          <a:p>
            <a:fld id="{839F3845-D735-4E16-9B7C-B03CD3EBA647}" type="datetimeFigureOut">
              <a:rPr lang="en-US" smtClean="0"/>
              <a:t>11/11/2024</a:t>
            </a:fld>
            <a:endParaRPr lang="en-US"/>
          </a:p>
        </p:txBody>
      </p:sp>
      <p:sp>
        <p:nvSpPr>
          <p:cNvPr id="5" name="Footer Placeholder 4">
            <a:extLst>
              <a:ext uri="{FF2B5EF4-FFF2-40B4-BE49-F238E27FC236}">
                <a16:creationId xmlns:a16="http://schemas.microsoft.com/office/drawing/2014/main" id="{9C5F2527-CC95-117F-C96B-5940816DC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A01E3C-F818-EF0B-0732-FFBFED7663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457687498"/>
      </p:ext>
    </p:extLst>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CCAE-E8DD-A0D8-83D0-EB3B0DDAFC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52C63-0852-26EF-9B23-0EEF98ECFB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196D2-A4A6-4DB8-A27F-1E40EEFD662F}"/>
              </a:ext>
            </a:extLst>
          </p:cNvPr>
          <p:cNvSpPr>
            <a:spLocks noGrp="1"/>
          </p:cNvSpPr>
          <p:nvPr>
            <p:ph type="dt" sz="half" idx="10"/>
          </p:nvPr>
        </p:nvSpPr>
        <p:spPr/>
        <p:txBody>
          <a:bodyPr/>
          <a:lstStyle/>
          <a:p>
            <a:fld id="{839F3845-D735-4E16-9B7C-B03CD3EBA647}" type="datetimeFigureOut">
              <a:rPr lang="en-US" smtClean="0"/>
              <a:t>11/11/2024</a:t>
            </a:fld>
            <a:endParaRPr lang="en-US"/>
          </a:p>
        </p:txBody>
      </p:sp>
      <p:sp>
        <p:nvSpPr>
          <p:cNvPr id="5" name="Footer Placeholder 4">
            <a:extLst>
              <a:ext uri="{FF2B5EF4-FFF2-40B4-BE49-F238E27FC236}">
                <a16:creationId xmlns:a16="http://schemas.microsoft.com/office/drawing/2014/main" id="{50FEC07C-9E44-5DBB-BBC0-8CED8D869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4E48F6-032C-CFCF-F791-A18AE1DE42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79811360"/>
      </p:ext>
    </p:extLst>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2ABB8-E34E-0A86-64AC-87CFD24E34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A64813-EFA6-D946-B6FC-83B4153A2D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383278-B62E-33A3-4A3A-34882164AD37}"/>
              </a:ext>
            </a:extLst>
          </p:cNvPr>
          <p:cNvSpPr>
            <a:spLocks noGrp="1"/>
          </p:cNvSpPr>
          <p:nvPr>
            <p:ph type="dt" sz="half" idx="10"/>
          </p:nvPr>
        </p:nvSpPr>
        <p:spPr/>
        <p:txBody>
          <a:bodyPr/>
          <a:lstStyle/>
          <a:p>
            <a:fld id="{839F3845-D735-4E16-9B7C-B03CD3EBA647}" type="datetimeFigureOut">
              <a:rPr lang="en-US" smtClean="0"/>
              <a:t>11/11/2024</a:t>
            </a:fld>
            <a:endParaRPr lang="en-US"/>
          </a:p>
        </p:txBody>
      </p:sp>
      <p:sp>
        <p:nvSpPr>
          <p:cNvPr id="5" name="Footer Placeholder 4">
            <a:extLst>
              <a:ext uri="{FF2B5EF4-FFF2-40B4-BE49-F238E27FC236}">
                <a16:creationId xmlns:a16="http://schemas.microsoft.com/office/drawing/2014/main" id="{E739E035-E85B-9228-A080-E0C19706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047CF4-F6BC-814F-25F7-850AE32614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93710981"/>
      </p:ext>
    </p:extLst>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C916-2505-0EF3-720D-C1FE5BBDAD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34C7BF-7A95-E7A7-ABE6-44BC0BF987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E18C02F-BF31-0569-48B2-95DA65D3EF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5047F6-D7F5-8254-72B3-61F65250FF57}"/>
              </a:ext>
            </a:extLst>
          </p:cNvPr>
          <p:cNvSpPr>
            <a:spLocks noGrp="1"/>
          </p:cNvSpPr>
          <p:nvPr>
            <p:ph type="dt" sz="half" idx="10"/>
          </p:nvPr>
        </p:nvSpPr>
        <p:spPr/>
        <p:txBody>
          <a:bodyPr/>
          <a:lstStyle/>
          <a:p>
            <a:fld id="{839F3845-D735-4E16-9B7C-B03CD3EBA647}" type="datetimeFigureOut">
              <a:rPr lang="en-US" smtClean="0"/>
              <a:t>11/11/2024</a:t>
            </a:fld>
            <a:endParaRPr lang="en-US"/>
          </a:p>
        </p:txBody>
      </p:sp>
      <p:sp>
        <p:nvSpPr>
          <p:cNvPr id="6" name="Footer Placeholder 5">
            <a:extLst>
              <a:ext uri="{FF2B5EF4-FFF2-40B4-BE49-F238E27FC236}">
                <a16:creationId xmlns:a16="http://schemas.microsoft.com/office/drawing/2014/main" id="{EC1D81DC-51AE-B7E8-CD6E-47724752E3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4D6A68-1F97-BCF9-3824-CF7E53F21EB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89461912"/>
      </p:ext>
    </p:extLst>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BDDF4-16BC-719E-74C8-8BDB34B896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DE84B0-3AAF-8300-32C9-2BAD2AA0B7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1B326B-D1FA-D715-EC76-99CE21821A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E71F6F-1D5B-A244-3F5D-833C773971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957F6F3-91B3-10D6-5935-398BEA8547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B5E4DE-4936-D79F-959B-0EF06E21A860}"/>
              </a:ext>
            </a:extLst>
          </p:cNvPr>
          <p:cNvSpPr>
            <a:spLocks noGrp="1"/>
          </p:cNvSpPr>
          <p:nvPr>
            <p:ph type="dt" sz="half" idx="10"/>
          </p:nvPr>
        </p:nvSpPr>
        <p:spPr/>
        <p:txBody>
          <a:bodyPr/>
          <a:lstStyle/>
          <a:p>
            <a:fld id="{839F3845-D735-4E16-9B7C-B03CD3EBA647}" type="datetimeFigureOut">
              <a:rPr lang="en-US" smtClean="0"/>
              <a:t>11/11/2024</a:t>
            </a:fld>
            <a:endParaRPr lang="en-US"/>
          </a:p>
        </p:txBody>
      </p:sp>
      <p:sp>
        <p:nvSpPr>
          <p:cNvPr id="8" name="Footer Placeholder 7">
            <a:extLst>
              <a:ext uri="{FF2B5EF4-FFF2-40B4-BE49-F238E27FC236}">
                <a16:creationId xmlns:a16="http://schemas.microsoft.com/office/drawing/2014/main" id="{80590231-B688-08FE-4323-78362975B1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103CDD-15A3-B4A5-3C2D-3E76C5E829E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82593738"/>
      </p:ext>
    </p:extLst>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F0FBF-E261-3BF4-B8C0-1471C4F478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1E8F7F-A5D7-C402-94C6-82E0488A9430}"/>
              </a:ext>
            </a:extLst>
          </p:cNvPr>
          <p:cNvSpPr>
            <a:spLocks noGrp="1"/>
          </p:cNvSpPr>
          <p:nvPr>
            <p:ph type="dt" sz="half" idx="10"/>
          </p:nvPr>
        </p:nvSpPr>
        <p:spPr/>
        <p:txBody>
          <a:bodyPr/>
          <a:lstStyle/>
          <a:p>
            <a:fld id="{839F3845-D735-4E16-9B7C-B03CD3EBA647}" type="datetimeFigureOut">
              <a:rPr lang="en-US" smtClean="0"/>
              <a:t>11/11/2024</a:t>
            </a:fld>
            <a:endParaRPr lang="en-US"/>
          </a:p>
        </p:txBody>
      </p:sp>
      <p:sp>
        <p:nvSpPr>
          <p:cNvPr id="4" name="Footer Placeholder 3">
            <a:extLst>
              <a:ext uri="{FF2B5EF4-FFF2-40B4-BE49-F238E27FC236}">
                <a16:creationId xmlns:a16="http://schemas.microsoft.com/office/drawing/2014/main" id="{4278F0BD-1280-E7B2-CCB4-1099980E1C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56C482-EE29-1772-6578-A5B1E3B4484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47126507"/>
      </p:ext>
    </p:extLst>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E258FF-15A9-33E9-D2DA-8195E09E9FC7}"/>
              </a:ext>
            </a:extLst>
          </p:cNvPr>
          <p:cNvSpPr>
            <a:spLocks noGrp="1"/>
          </p:cNvSpPr>
          <p:nvPr>
            <p:ph type="dt" sz="half" idx="10"/>
          </p:nvPr>
        </p:nvSpPr>
        <p:spPr/>
        <p:txBody>
          <a:bodyPr/>
          <a:lstStyle/>
          <a:p>
            <a:fld id="{839F3845-D735-4E16-9B7C-B03CD3EBA647}" type="datetimeFigureOut">
              <a:rPr lang="en-US" smtClean="0"/>
              <a:t>11/11/2024</a:t>
            </a:fld>
            <a:endParaRPr lang="en-US"/>
          </a:p>
        </p:txBody>
      </p:sp>
      <p:sp>
        <p:nvSpPr>
          <p:cNvPr id="3" name="Footer Placeholder 2">
            <a:extLst>
              <a:ext uri="{FF2B5EF4-FFF2-40B4-BE49-F238E27FC236}">
                <a16:creationId xmlns:a16="http://schemas.microsoft.com/office/drawing/2014/main" id="{0B75FB29-123E-2982-7AAE-4F64AC54757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368F29-54B0-7559-2CF3-FA57E5E65CD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5858544"/>
      </p:ext>
    </p:extLst>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4333-B9FE-8A73-B106-8EE5784895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E34044-7CC7-5F11-D0D1-4213B51A6B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9A0F3A-13FA-F7F3-D33D-04EE74AEBD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A1CE7-1BA4-398D-EAE3-CD3F63DCE867}"/>
              </a:ext>
            </a:extLst>
          </p:cNvPr>
          <p:cNvSpPr>
            <a:spLocks noGrp="1"/>
          </p:cNvSpPr>
          <p:nvPr>
            <p:ph type="dt" sz="half" idx="10"/>
          </p:nvPr>
        </p:nvSpPr>
        <p:spPr/>
        <p:txBody>
          <a:bodyPr/>
          <a:lstStyle/>
          <a:p>
            <a:fld id="{839F3845-D735-4E16-9B7C-B03CD3EBA647}" type="datetimeFigureOut">
              <a:rPr lang="en-US" smtClean="0"/>
              <a:t>11/11/2024</a:t>
            </a:fld>
            <a:endParaRPr lang="en-US"/>
          </a:p>
        </p:txBody>
      </p:sp>
      <p:sp>
        <p:nvSpPr>
          <p:cNvPr id="6" name="Footer Placeholder 5">
            <a:extLst>
              <a:ext uri="{FF2B5EF4-FFF2-40B4-BE49-F238E27FC236}">
                <a16:creationId xmlns:a16="http://schemas.microsoft.com/office/drawing/2014/main" id="{182CF9C3-D834-EC1F-CC2E-ADB389DC8C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935D-403F-162B-9209-3A3DD4E1EA7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42074995"/>
      </p:ext>
    </p:extLst>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9C7B-D11C-ACAC-82D0-D47D0A9624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417251-2954-54E7-76DD-E12BC90D0E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EA1EEE-FAA7-97D1-C5FA-D3E9F3B7A8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0CD9FF-D7DA-60F3-89DA-6C330FBDCFF6}"/>
              </a:ext>
            </a:extLst>
          </p:cNvPr>
          <p:cNvSpPr>
            <a:spLocks noGrp="1"/>
          </p:cNvSpPr>
          <p:nvPr>
            <p:ph type="dt" sz="half" idx="10"/>
          </p:nvPr>
        </p:nvSpPr>
        <p:spPr/>
        <p:txBody>
          <a:bodyPr/>
          <a:lstStyle/>
          <a:p>
            <a:fld id="{839F3845-D735-4E16-9B7C-B03CD3EBA647}" type="datetimeFigureOut">
              <a:rPr lang="en-US" smtClean="0"/>
              <a:t>11/11/2024</a:t>
            </a:fld>
            <a:endParaRPr lang="en-US"/>
          </a:p>
        </p:txBody>
      </p:sp>
      <p:sp>
        <p:nvSpPr>
          <p:cNvPr id="6" name="Footer Placeholder 5">
            <a:extLst>
              <a:ext uri="{FF2B5EF4-FFF2-40B4-BE49-F238E27FC236}">
                <a16:creationId xmlns:a16="http://schemas.microsoft.com/office/drawing/2014/main" id="{19BFB067-7057-A9B7-70FF-9C429B0D34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190090-DF3C-1AC4-DDF1-51C7AA9A868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9658696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ED5B11-A1DD-3128-78B0-5E46DCDA06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2CC4D2-CCD9-2611-4C40-3B1E6AA654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E3F43-8CC7-766B-0EA0-AA1641DB64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9F3845-D735-4E16-9B7C-B03CD3EBA647}" type="datetimeFigureOut">
              <a:rPr lang="en-US" smtClean="0"/>
              <a:t>11/11/2024</a:t>
            </a:fld>
            <a:endParaRPr lang="en-US"/>
          </a:p>
        </p:txBody>
      </p:sp>
      <p:sp>
        <p:nvSpPr>
          <p:cNvPr id="5" name="Footer Placeholder 4">
            <a:extLst>
              <a:ext uri="{FF2B5EF4-FFF2-40B4-BE49-F238E27FC236}">
                <a16:creationId xmlns:a16="http://schemas.microsoft.com/office/drawing/2014/main" id="{4754A8A0-025B-54AC-1273-278E397BBF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749029D-B2C4-19EA-7BF3-5F039B4ADF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2013736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ransition spd="med">
    <p:fade thruBlk="1"/>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4"/>
          <p:cNvSpPr txBox="1">
            <a:spLocks noGrp="1"/>
          </p:cNvSpPr>
          <p:nvPr>
            <p:ph type="title"/>
          </p:nvPr>
        </p:nvSpPr>
        <p:spPr>
          <a:xfrm>
            <a:off x="2006520" y="2524344"/>
            <a:ext cx="10796540" cy="742949"/>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600" dirty="0"/>
              <a:t>Lecture 5: System Modeling</a:t>
            </a:r>
            <a:endParaRPr dirty="0"/>
          </a:p>
        </p:txBody>
      </p:sp>
      <p:sp>
        <p:nvSpPr>
          <p:cNvPr id="76" name="Google Shape;76;p1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solidFill>
                  <a:srgbClr val="FF0000"/>
                </a:solidFill>
              </a:rPr>
              <a:t>Process</a:t>
            </a:r>
            <a:r>
              <a:rPr lang="en-US" dirty="0"/>
              <a:t> perspective</a:t>
            </a:r>
            <a:endParaRPr dirty="0"/>
          </a:p>
        </p:txBody>
      </p:sp>
      <p:sp>
        <p:nvSpPr>
          <p:cNvPr id="152" name="Google Shape;152;p25"/>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dirty="0"/>
              <a:t>Context models simply show the other systems in the environment, not how the system being developed is used in that environment.</a:t>
            </a:r>
            <a:endParaRPr dirty="0"/>
          </a:p>
          <a:p>
            <a:pPr marL="257175" lvl="0" indent="-257175" algn="l" rtl="0">
              <a:spcBef>
                <a:spcPts val="630"/>
              </a:spcBef>
              <a:spcAft>
                <a:spcPts val="0"/>
              </a:spcAft>
              <a:buSzPts val="1980"/>
              <a:buFont typeface="Noto Sans Symbols"/>
              <a:buChar char="▪"/>
            </a:pPr>
            <a:r>
              <a:rPr lang="en-US" dirty="0"/>
              <a:t>Process models reveal how the system being developed is used in broader business processes.</a:t>
            </a:r>
            <a:endParaRPr dirty="0"/>
          </a:p>
          <a:p>
            <a:pPr marL="257175" lvl="0" indent="-257175" algn="l" rtl="0">
              <a:spcBef>
                <a:spcPts val="630"/>
              </a:spcBef>
              <a:spcAft>
                <a:spcPts val="0"/>
              </a:spcAft>
              <a:buSzPts val="1980"/>
              <a:buFont typeface="Noto Sans Symbols"/>
              <a:buChar char="▪"/>
            </a:pPr>
            <a:r>
              <a:rPr lang="en-US" dirty="0"/>
              <a:t>UML activity diagrams may be used to define business process models.</a:t>
            </a:r>
            <a:endParaRPr dirty="0"/>
          </a:p>
        </p:txBody>
      </p:sp>
      <p:sp>
        <p:nvSpPr>
          <p:cNvPr id="153" name="Google Shape;153;p25"/>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Process </a:t>
            </a:r>
            <a:r>
              <a:rPr lang="en-US" dirty="0">
                <a:solidFill>
                  <a:srgbClr val="FF0000"/>
                </a:solidFill>
              </a:rPr>
              <a:t>model</a:t>
            </a:r>
            <a:r>
              <a:rPr lang="en-US" dirty="0"/>
              <a:t> of involuntary detention </a:t>
            </a:r>
            <a:endParaRPr dirty="0"/>
          </a:p>
        </p:txBody>
      </p:sp>
      <p:sp>
        <p:nvSpPr>
          <p:cNvPr id="159" name="Google Shape;159;p2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pic>
        <p:nvPicPr>
          <p:cNvPr id="160" name="Google Shape;160;p26" descr="5.2 Detention Process.eps"/>
          <p:cNvPicPr preferRelativeResize="0"/>
          <p:nvPr/>
        </p:nvPicPr>
        <p:blipFill rotWithShape="1">
          <a:blip r:embed="rId3">
            <a:alphaModFix/>
          </a:blip>
          <a:srcRect/>
          <a:stretch/>
        </p:blipFill>
        <p:spPr>
          <a:xfrm>
            <a:off x="1879600" y="1765300"/>
            <a:ext cx="8331200" cy="4306013"/>
          </a:xfrm>
          <a:prstGeom prst="rect">
            <a:avLst/>
          </a:prstGeom>
          <a:noFill/>
          <a:ln>
            <a:noFill/>
          </a:ln>
        </p:spPr>
      </p:pic>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solidFill>
                  <a:srgbClr val="FF0000"/>
                </a:solidFill>
              </a:rPr>
              <a:t>Interaction</a:t>
            </a:r>
            <a:r>
              <a:rPr lang="en-US" dirty="0"/>
              <a:t> models</a:t>
            </a:r>
            <a:endParaRPr dirty="0"/>
          </a:p>
        </p:txBody>
      </p:sp>
      <p:sp>
        <p:nvSpPr>
          <p:cNvPr id="172" name="Google Shape;172;p28"/>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dirty="0"/>
              <a:t>Modeling user interaction is important as it helps to identify user requirements. </a:t>
            </a:r>
            <a:endParaRPr dirty="0"/>
          </a:p>
          <a:p>
            <a:pPr marL="257175" lvl="0" indent="-257175" algn="l" rtl="0">
              <a:spcBef>
                <a:spcPts val="630"/>
              </a:spcBef>
              <a:spcAft>
                <a:spcPts val="0"/>
              </a:spcAft>
              <a:buSzPts val="1980"/>
              <a:buFont typeface="Noto Sans Symbols"/>
              <a:buChar char="▪"/>
            </a:pPr>
            <a:r>
              <a:rPr lang="en-US" dirty="0"/>
              <a:t>Modeling system-to-system interaction highlights the communication problems that may arise. </a:t>
            </a:r>
            <a:endParaRPr dirty="0"/>
          </a:p>
          <a:p>
            <a:pPr marL="257175" lvl="0" indent="-257175" algn="l" rtl="0">
              <a:spcBef>
                <a:spcPts val="630"/>
              </a:spcBef>
              <a:spcAft>
                <a:spcPts val="0"/>
              </a:spcAft>
              <a:buSzPts val="1980"/>
              <a:buFont typeface="Noto Sans Symbols"/>
              <a:buChar char="▪"/>
            </a:pPr>
            <a:r>
              <a:rPr lang="en-US" dirty="0"/>
              <a:t>Modeling component interaction helps us understand if a proposed system structure is likely to deliver the required system performance and dependability. </a:t>
            </a:r>
            <a:endParaRPr dirty="0"/>
          </a:p>
          <a:p>
            <a:pPr marL="257175" lvl="0" indent="-257175" algn="l" rtl="0">
              <a:spcBef>
                <a:spcPts val="630"/>
              </a:spcBef>
              <a:spcAft>
                <a:spcPts val="0"/>
              </a:spcAft>
              <a:buSzPts val="1980"/>
              <a:buFont typeface="Noto Sans Symbols"/>
              <a:buChar char="▪"/>
            </a:pPr>
            <a:r>
              <a:rPr lang="en-US" dirty="0"/>
              <a:t>Use case diagrams and sequence diagrams may be used for interaction modeling.</a:t>
            </a:r>
            <a:endParaRPr dirty="0"/>
          </a:p>
          <a:p>
            <a:pPr marL="257175" lvl="0" indent="-131445" algn="l" rtl="0">
              <a:spcBef>
                <a:spcPts val="630"/>
              </a:spcBef>
              <a:spcAft>
                <a:spcPts val="0"/>
              </a:spcAft>
              <a:buSzPts val="1980"/>
              <a:buFont typeface="Noto Sans Symbols"/>
              <a:buNone/>
            </a:pPr>
            <a:endParaRPr dirty="0"/>
          </a:p>
        </p:txBody>
      </p:sp>
      <p:sp>
        <p:nvSpPr>
          <p:cNvPr id="173" name="Google Shape;173;p2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9"/>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solidFill>
                  <a:srgbClr val="FF0000"/>
                </a:solidFill>
              </a:rPr>
              <a:t>Use</a:t>
            </a:r>
            <a:r>
              <a:rPr lang="en-US" dirty="0"/>
              <a:t> case modeling</a:t>
            </a:r>
            <a:endParaRPr dirty="0"/>
          </a:p>
        </p:txBody>
      </p:sp>
      <p:sp>
        <p:nvSpPr>
          <p:cNvPr id="179" name="Google Shape;179;p2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dirty="0"/>
              <a:t>Use cases were developed originally to support requirements elicitation and now incorporated into the UML.</a:t>
            </a:r>
            <a:endParaRPr dirty="0"/>
          </a:p>
          <a:p>
            <a:pPr marL="257175" lvl="0" indent="-257175" algn="l" rtl="0">
              <a:spcBef>
                <a:spcPts val="630"/>
              </a:spcBef>
              <a:spcAft>
                <a:spcPts val="0"/>
              </a:spcAft>
              <a:buSzPts val="1980"/>
              <a:buFont typeface="Noto Sans Symbols"/>
              <a:buChar char="▪"/>
            </a:pPr>
            <a:r>
              <a:rPr lang="en-US" dirty="0"/>
              <a:t>Each use case represents a discrete task that involves external interaction with a system.</a:t>
            </a:r>
            <a:endParaRPr dirty="0"/>
          </a:p>
          <a:p>
            <a:pPr marL="257175" lvl="0" indent="-257175" algn="l" rtl="0">
              <a:spcBef>
                <a:spcPts val="630"/>
              </a:spcBef>
              <a:spcAft>
                <a:spcPts val="0"/>
              </a:spcAft>
              <a:buSzPts val="1980"/>
              <a:buFont typeface="Noto Sans Symbols"/>
              <a:buChar char="▪"/>
            </a:pPr>
            <a:r>
              <a:rPr lang="en-US" dirty="0"/>
              <a:t>Actors in a use case may be people or other systems.</a:t>
            </a:r>
            <a:endParaRPr dirty="0"/>
          </a:p>
          <a:p>
            <a:pPr marL="257175" lvl="0" indent="-257175" algn="l" rtl="0">
              <a:spcBef>
                <a:spcPts val="630"/>
              </a:spcBef>
              <a:spcAft>
                <a:spcPts val="0"/>
              </a:spcAft>
              <a:buSzPts val="1980"/>
              <a:buFont typeface="Noto Sans Symbols"/>
              <a:buChar char="▪"/>
            </a:pPr>
            <a:r>
              <a:rPr lang="en-US" dirty="0"/>
              <a:t>Represented </a:t>
            </a:r>
            <a:r>
              <a:rPr lang="en-US" dirty="0" err="1"/>
              <a:t>diagramatically</a:t>
            </a:r>
            <a:r>
              <a:rPr lang="en-US" dirty="0"/>
              <a:t> to provide an overview of the use case and in a more detailed textual form.</a:t>
            </a:r>
            <a:endParaRPr dirty="0"/>
          </a:p>
        </p:txBody>
      </p:sp>
      <p:sp>
        <p:nvSpPr>
          <p:cNvPr id="180" name="Google Shape;180;p29"/>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Transfer-data use case </a:t>
            </a:r>
            <a:endParaRPr/>
          </a:p>
        </p:txBody>
      </p:sp>
      <p:sp>
        <p:nvSpPr>
          <p:cNvPr id="186" name="Google Shape;186;p30"/>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a:t>A use case in the Mentcare system</a:t>
            </a:r>
            <a:endParaRPr/>
          </a:p>
        </p:txBody>
      </p:sp>
      <p:sp>
        <p:nvSpPr>
          <p:cNvPr id="187" name="Google Shape;187;p3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pic>
        <p:nvPicPr>
          <p:cNvPr id="188" name="Google Shape;188;p30" descr="5.3 UseCase.eps"/>
          <p:cNvPicPr preferRelativeResize="0"/>
          <p:nvPr/>
        </p:nvPicPr>
        <p:blipFill rotWithShape="1">
          <a:blip r:embed="rId3">
            <a:alphaModFix/>
          </a:blip>
          <a:srcRect/>
          <a:stretch/>
        </p:blipFill>
        <p:spPr>
          <a:xfrm>
            <a:off x="2390722" y="3259718"/>
            <a:ext cx="7486946" cy="1214863"/>
          </a:xfrm>
          <a:prstGeom prst="rect">
            <a:avLst/>
          </a:prstGeom>
          <a:noFill/>
          <a:ln>
            <a:noFill/>
          </a:ln>
        </p:spPr>
      </p:pic>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Tabular description of the ‘Transfer data’ use-case </a:t>
            </a:r>
            <a:endParaRPr/>
          </a:p>
        </p:txBody>
      </p:sp>
      <p:sp>
        <p:nvSpPr>
          <p:cNvPr id="194" name="Google Shape;194;p31"/>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a:p>
        </p:txBody>
      </p:sp>
      <p:graphicFrame>
        <p:nvGraphicFramePr>
          <p:cNvPr id="195" name="Google Shape;195;p31"/>
          <p:cNvGraphicFramePr/>
          <p:nvPr/>
        </p:nvGraphicFramePr>
        <p:xfrm>
          <a:off x="2433638" y="1866901"/>
          <a:ext cx="7205650" cy="4051935"/>
        </p:xfrm>
        <a:graphic>
          <a:graphicData uri="http://schemas.openxmlformats.org/drawingml/2006/table">
            <a:tbl>
              <a:tblPr>
                <a:noFill/>
                <a:tableStyleId>{F00BBF47-76C4-4F2A-B04E-61B8C410050C}</a:tableStyleId>
              </a:tblPr>
              <a:tblGrid>
                <a:gridCol w="1935150">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Arial"/>
                          <a:ea typeface="Arial"/>
                          <a:cs typeface="Arial"/>
                          <a:sym typeface="Arial"/>
                        </a:rPr>
                        <a:t>MHC-PMS: Transfer data</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Actors</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Medical receptionist, patient records system (PRS)</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371475">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Description</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A receptionist may transfer data from the Mentcase system to a general patient record database that is maintained by a health authority. The information transferred may either be updated personal information (address, phone number, etc.) or a summary of the patient’s diagnosis and treatment.</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2"/>
                  </a:ext>
                </a:extLst>
              </a:tr>
              <a:tr h="371475">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Data</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Patient’s personal information, treatment summary</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3"/>
                  </a:ext>
                </a:extLst>
              </a:tr>
              <a:tr h="371475">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Stimulus</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User command issued by medical receptionist</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4"/>
                  </a:ext>
                </a:extLst>
              </a:tr>
              <a:tr h="371475">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Response</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Confirmation that PRS has been updated</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5"/>
                  </a:ext>
                </a:extLst>
              </a:tr>
              <a:tr h="371475">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Comments</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tc>
                  <a:txBody>
                    <a:bodyPr/>
                    <a:lstStyle/>
                    <a:p>
                      <a:pPr marL="0" marR="0" lvl="0" indent="0" algn="just"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The receptionist must have appropriate security permissions to access the patient information and the PRS.</a:t>
                      </a:r>
                      <a:endParaRPr/>
                    </a:p>
                  </a:txBody>
                  <a:tcPr marL="68575" marR="68575" marT="0" marB="0">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E9EDF4"/>
                    </a:solidFill>
                  </a:tcPr>
                </a:tc>
                <a:extLst>
                  <a:ext uri="{0D108BD9-81ED-4DB2-BD59-A6C34878D82A}">
                    <a16:rowId xmlns:a16="http://schemas.microsoft.com/office/drawing/2014/main" val="10006"/>
                  </a:ext>
                </a:extLst>
              </a:tr>
            </a:tbl>
          </a:graphicData>
        </a:graphic>
      </p:graphicFrame>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Use cases in the </a:t>
            </a:r>
            <a:r>
              <a:rPr lang="en-US" dirty="0" err="1">
                <a:solidFill>
                  <a:srgbClr val="FF0000"/>
                </a:solidFill>
              </a:rPr>
              <a:t>Mentcare</a:t>
            </a:r>
            <a:r>
              <a:rPr lang="en-US" dirty="0"/>
              <a:t> system involving the role ‘Medical Receptionist’ </a:t>
            </a:r>
            <a:endParaRPr dirty="0"/>
          </a:p>
        </p:txBody>
      </p:sp>
      <p:sp>
        <p:nvSpPr>
          <p:cNvPr id="201" name="Google Shape;201;p3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pic>
        <p:nvPicPr>
          <p:cNvPr id="202" name="Google Shape;202;p32" descr="5.5 RecepUseCases.eps"/>
          <p:cNvPicPr preferRelativeResize="0"/>
          <p:nvPr/>
        </p:nvPicPr>
        <p:blipFill rotWithShape="1">
          <a:blip r:embed="rId3">
            <a:alphaModFix/>
          </a:blip>
          <a:srcRect/>
          <a:stretch/>
        </p:blipFill>
        <p:spPr>
          <a:xfrm>
            <a:off x="3803650" y="1747838"/>
            <a:ext cx="4451350" cy="4795654"/>
          </a:xfrm>
          <a:prstGeom prst="rect">
            <a:avLst/>
          </a:prstGeom>
          <a:noFill/>
          <a:ln>
            <a:noFill/>
          </a:ln>
        </p:spPr>
      </p:pic>
    </p:spTree>
  </p:cSld>
  <p:clrMapOvr>
    <a:masterClrMapping/>
  </p:clrMapOvr>
  <p:transition spd="med">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solidFill>
                  <a:srgbClr val="FF0000"/>
                </a:solidFill>
              </a:rPr>
              <a:t>Sequence</a:t>
            </a:r>
            <a:r>
              <a:rPr lang="en-US" dirty="0"/>
              <a:t> diagrams</a:t>
            </a:r>
            <a:endParaRPr dirty="0"/>
          </a:p>
        </p:txBody>
      </p:sp>
      <p:sp>
        <p:nvSpPr>
          <p:cNvPr id="208" name="Google Shape;208;p3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dirty="0"/>
              <a:t>Sequence diagrams are part of the UML and are used to model the interactions between the actors and the objects within a system.</a:t>
            </a:r>
            <a:endParaRPr dirty="0"/>
          </a:p>
          <a:p>
            <a:pPr marL="257175" lvl="0" indent="-257175" algn="l" rtl="0">
              <a:spcBef>
                <a:spcPts val="630"/>
              </a:spcBef>
              <a:spcAft>
                <a:spcPts val="0"/>
              </a:spcAft>
              <a:buSzPts val="1980"/>
              <a:buFont typeface="Noto Sans Symbols"/>
              <a:buChar char="▪"/>
            </a:pPr>
            <a:r>
              <a:rPr lang="en-US" dirty="0"/>
              <a:t>A sequence diagram shows the sequence of interactions that take place during a particular use case or use case instance.</a:t>
            </a:r>
            <a:endParaRPr dirty="0"/>
          </a:p>
          <a:p>
            <a:pPr marL="257175" lvl="0" indent="-257175" algn="l" rtl="0">
              <a:spcBef>
                <a:spcPts val="630"/>
              </a:spcBef>
              <a:spcAft>
                <a:spcPts val="0"/>
              </a:spcAft>
              <a:buSzPts val="1980"/>
              <a:buFont typeface="Noto Sans Symbols"/>
              <a:buChar char="▪"/>
            </a:pPr>
            <a:r>
              <a:rPr lang="en-US" dirty="0"/>
              <a:t>The objects and actors involved are listed along the top of the diagram, with a dotted line drawn vertically from these. </a:t>
            </a:r>
            <a:endParaRPr dirty="0"/>
          </a:p>
          <a:p>
            <a:pPr marL="257175" lvl="0" indent="-257175" algn="l" rtl="0">
              <a:spcBef>
                <a:spcPts val="630"/>
              </a:spcBef>
              <a:spcAft>
                <a:spcPts val="0"/>
              </a:spcAft>
              <a:buSzPts val="1980"/>
              <a:buFont typeface="Noto Sans Symbols"/>
              <a:buChar char="▪"/>
            </a:pPr>
            <a:r>
              <a:rPr lang="en-US" dirty="0"/>
              <a:t>Interactions between objects are indicated by annotated arrows.  </a:t>
            </a:r>
            <a:endParaRPr dirty="0"/>
          </a:p>
        </p:txBody>
      </p:sp>
      <p:sp>
        <p:nvSpPr>
          <p:cNvPr id="209" name="Google Shape;209;p33"/>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transition spd="med">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4"/>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solidFill>
                  <a:srgbClr val="FF0000"/>
                </a:solidFill>
              </a:rPr>
              <a:t>Sequence</a:t>
            </a:r>
            <a:r>
              <a:rPr lang="en-US" dirty="0"/>
              <a:t> diagram for View patient information </a:t>
            </a:r>
            <a:endParaRPr dirty="0"/>
          </a:p>
        </p:txBody>
      </p:sp>
      <p:sp>
        <p:nvSpPr>
          <p:cNvPr id="215" name="Google Shape;215;p3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a:p>
        </p:txBody>
      </p:sp>
      <p:pic>
        <p:nvPicPr>
          <p:cNvPr id="216" name="Google Shape;216;p34" descr="5.6 ViewInfo Seq Diag.eps"/>
          <p:cNvPicPr preferRelativeResize="0"/>
          <p:nvPr/>
        </p:nvPicPr>
        <p:blipFill rotWithShape="1">
          <a:blip r:embed="rId3">
            <a:alphaModFix/>
          </a:blip>
          <a:srcRect/>
          <a:stretch/>
        </p:blipFill>
        <p:spPr>
          <a:xfrm>
            <a:off x="3073400" y="1663699"/>
            <a:ext cx="6201032" cy="4724597"/>
          </a:xfrm>
          <a:prstGeom prst="rect">
            <a:avLst/>
          </a:prstGeom>
          <a:noFill/>
          <a:ln>
            <a:noFill/>
          </a:ln>
        </p:spPr>
      </p:pic>
    </p:spTree>
  </p:cSld>
  <p:clrMapOvr>
    <a:masterClrMapping/>
  </p:clrMapOvr>
  <p:transition spd="med">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5"/>
          <p:cNvSpPr txBox="1">
            <a:spLocks noGrp="1"/>
          </p:cNvSpPr>
          <p:nvPr>
            <p:ph type="title"/>
          </p:nvPr>
        </p:nvSpPr>
        <p:spPr>
          <a:xfrm>
            <a:off x="8280400" y="5213350"/>
            <a:ext cx="2260600" cy="11430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Sequence diagram for Transfer Data </a:t>
            </a:r>
            <a:endParaRPr/>
          </a:p>
        </p:txBody>
      </p:sp>
      <p:sp>
        <p:nvSpPr>
          <p:cNvPr id="222" name="Google Shape;222;p35"/>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a:p>
        </p:txBody>
      </p:sp>
      <p:pic>
        <p:nvPicPr>
          <p:cNvPr id="223" name="Google Shape;223;p35" descr="5.7 Transfer Data.eps"/>
          <p:cNvPicPr preferRelativeResize="0"/>
          <p:nvPr/>
        </p:nvPicPr>
        <p:blipFill rotWithShape="1">
          <a:blip r:embed="rId3">
            <a:alphaModFix/>
          </a:blip>
          <a:srcRect/>
          <a:stretch/>
        </p:blipFill>
        <p:spPr>
          <a:xfrm>
            <a:off x="1892300" y="155575"/>
            <a:ext cx="5988050" cy="6049153"/>
          </a:xfrm>
          <a:prstGeom prst="rect">
            <a:avLst/>
          </a:prstGeom>
          <a:noFill/>
          <a:ln>
            <a:noFill/>
          </a:ln>
        </p:spPr>
      </p:pic>
      <p:sp>
        <p:nvSpPr>
          <p:cNvPr id="224" name="Google Shape;224;p35"/>
          <p:cNvSpPr/>
          <p:nvPr/>
        </p:nvSpPr>
        <p:spPr>
          <a:xfrm>
            <a:off x="1892300" y="1231900"/>
            <a:ext cx="7378700" cy="317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Helvetica Neue"/>
              <a:ea typeface="Helvetica Neue"/>
              <a:cs typeface="Helvetica Neue"/>
              <a:sym typeface="Helvetica Neue"/>
            </a:endParaRPr>
          </a:p>
        </p:txBody>
      </p:sp>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System </a:t>
            </a:r>
            <a:r>
              <a:rPr lang="en-US" dirty="0">
                <a:solidFill>
                  <a:srgbClr val="FF0000"/>
                </a:solidFill>
              </a:rPr>
              <a:t>modeling</a:t>
            </a:r>
            <a:endParaRPr dirty="0">
              <a:solidFill>
                <a:srgbClr val="FF0000"/>
              </a:solidFill>
            </a:endParaRPr>
          </a:p>
        </p:txBody>
      </p:sp>
      <p:sp>
        <p:nvSpPr>
          <p:cNvPr id="90" name="Google Shape;90;p1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dirty="0"/>
              <a:t>System modeling is the process of developing abstract models of a system, with each model presenting a different view or perspective of that system. </a:t>
            </a:r>
            <a:endParaRPr dirty="0"/>
          </a:p>
          <a:p>
            <a:pPr marL="257175" lvl="0" indent="-257175" algn="l" rtl="0">
              <a:spcBef>
                <a:spcPts val="630"/>
              </a:spcBef>
              <a:spcAft>
                <a:spcPts val="0"/>
              </a:spcAft>
              <a:buSzPts val="1980"/>
              <a:buFont typeface="Noto Sans Symbols"/>
              <a:buChar char="▪"/>
            </a:pPr>
            <a:r>
              <a:rPr lang="en-US" dirty="0"/>
              <a:t>System modeling has now come to mean representing a system using some kind of graphical notation, which is now almost always based on notations in the Unified Modeling Language (UML). </a:t>
            </a:r>
            <a:endParaRPr dirty="0"/>
          </a:p>
          <a:p>
            <a:pPr marL="257175" lvl="0" indent="-257175" algn="l" rtl="0">
              <a:spcBef>
                <a:spcPts val="630"/>
              </a:spcBef>
              <a:spcAft>
                <a:spcPts val="0"/>
              </a:spcAft>
              <a:buSzPts val="1980"/>
              <a:buFont typeface="Noto Sans Symbols"/>
              <a:buChar char="▪"/>
            </a:pPr>
            <a:r>
              <a:rPr lang="en-US" dirty="0"/>
              <a:t>System modelling helps the analyst to understand the functionality of the system and models are used to communicate with customers.</a:t>
            </a:r>
            <a:endParaRPr dirty="0"/>
          </a:p>
          <a:p>
            <a:pPr marL="257175" lvl="0" indent="-131445" algn="l" rtl="0">
              <a:spcBef>
                <a:spcPts val="630"/>
              </a:spcBef>
              <a:spcAft>
                <a:spcPts val="0"/>
              </a:spcAft>
              <a:buSzPts val="1980"/>
              <a:buFont typeface="Noto Sans Symbols"/>
              <a:buNone/>
            </a:pPr>
            <a:endParaRPr dirty="0"/>
          </a:p>
        </p:txBody>
      </p:sp>
      <p:sp>
        <p:nvSpPr>
          <p:cNvPr id="91" name="Google Shape;91;p1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Structural models</a:t>
            </a:r>
            <a:endParaRPr/>
          </a:p>
        </p:txBody>
      </p:sp>
      <p:sp>
        <p:nvSpPr>
          <p:cNvPr id="236" name="Google Shape;236;p37"/>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a:t>Structural models of software display the organization of a system in terms of the components that make up that system and their relationships. </a:t>
            </a:r>
            <a:endParaRPr/>
          </a:p>
          <a:p>
            <a:pPr marL="257175" lvl="0" indent="-257175" algn="l" rtl="0">
              <a:spcBef>
                <a:spcPts val="630"/>
              </a:spcBef>
              <a:spcAft>
                <a:spcPts val="0"/>
              </a:spcAft>
              <a:buSzPts val="1980"/>
              <a:buFont typeface="Noto Sans Symbols"/>
              <a:buChar char="▪"/>
            </a:pPr>
            <a:r>
              <a:rPr lang="en-US"/>
              <a:t>Structural models may be static models, which show the structure of the system design, or dynamic models, which show the organization of the system when it is executing. </a:t>
            </a:r>
            <a:endParaRPr/>
          </a:p>
          <a:p>
            <a:pPr marL="257175" lvl="0" indent="-257175" algn="l" rtl="0">
              <a:spcBef>
                <a:spcPts val="630"/>
              </a:spcBef>
              <a:spcAft>
                <a:spcPts val="0"/>
              </a:spcAft>
              <a:buSzPts val="1980"/>
              <a:buFont typeface="Noto Sans Symbols"/>
              <a:buChar char="▪"/>
            </a:pPr>
            <a:r>
              <a:rPr lang="en-US"/>
              <a:t>You create structural models of a system when you are discussing and designing the system architecture. </a:t>
            </a:r>
            <a:endParaRPr/>
          </a:p>
        </p:txBody>
      </p:sp>
      <p:sp>
        <p:nvSpPr>
          <p:cNvPr id="237" name="Google Shape;237;p3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8"/>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solidFill>
                  <a:srgbClr val="FF0000"/>
                </a:solidFill>
              </a:rPr>
              <a:t>Class</a:t>
            </a:r>
            <a:r>
              <a:rPr lang="en-US" dirty="0"/>
              <a:t> diagrams</a:t>
            </a:r>
            <a:endParaRPr dirty="0"/>
          </a:p>
        </p:txBody>
      </p:sp>
      <p:sp>
        <p:nvSpPr>
          <p:cNvPr id="243" name="Google Shape;243;p38"/>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dirty="0"/>
              <a:t>Class diagrams are used when developing an object-oriented system model to show the classes in a system and the associations between these classes. </a:t>
            </a:r>
            <a:endParaRPr dirty="0"/>
          </a:p>
          <a:p>
            <a:pPr marL="257175" lvl="0" indent="-257175" algn="l" rtl="0">
              <a:spcBef>
                <a:spcPts val="630"/>
              </a:spcBef>
              <a:spcAft>
                <a:spcPts val="0"/>
              </a:spcAft>
              <a:buSzPts val="1980"/>
              <a:buFont typeface="Noto Sans Symbols"/>
              <a:buChar char="▪"/>
            </a:pPr>
            <a:r>
              <a:rPr lang="en-US" dirty="0"/>
              <a:t>An object class can be thought of as a general definition of one kind of system object. </a:t>
            </a:r>
            <a:endParaRPr dirty="0"/>
          </a:p>
          <a:p>
            <a:pPr marL="257175" lvl="0" indent="-257175" algn="l" rtl="0">
              <a:spcBef>
                <a:spcPts val="630"/>
              </a:spcBef>
              <a:spcAft>
                <a:spcPts val="0"/>
              </a:spcAft>
              <a:buSzPts val="1980"/>
              <a:buFont typeface="Noto Sans Symbols"/>
              <a:buChar char="▪"/>
            </a:pPr>
            <a:r>
              <a:rPr lang="en-US" dirty="0"/>
              <a:t>An association is a link between classes that indicates that there is some relationship between these classes. </a:t>
            </a:r>
            <a:endParaRPr dirty="0"/>
          </a:p>
          <a:p>
            <a:pPr marL="257175" lvl="0" indent="-257175" algn="l" rtl="0">
              <a:spcBef>
                <a:spcPts val="630"/>
              </a:spcBef>
              <a:spcAft>
                <a:spcPts val="0"/>
              </a:spcAft>
              <a:buSzPts val="1980"/>
              <a:buFont typeface="Noto Sans Symbols"/>
              <a:buChar char="▪"/>
            </a:pPr>
            <a:r>
              <a:rPr lang="en-US" dirty="0"/>
              <a:t>When you are developing models during the early stages of the software engineering process, objects represent something in the real world, such as a patient, a prescription, doctor, etc. </a:t>
            </a:r>
            <a:endParaRPr dirty="0"/>
          </a:p>
        </p:txBody>
      </p:sp>
      <p:sp>
        <p:nvSpPr>
          <p:cNvPr id="244" name="Google Shape;244;p3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9"/>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UML classes and association </a:t>
            </a:r>
            <a:endParaRPr/>
          </a:p>
        </p:txBody>
      </p:sp>
      <p:sp>
        <p:nvSpPr>
          <p:cNvPr id="250" name="Google Shape;250;p39"/>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22</a:t>
            </a:fld>
            <a:endParaRPr/>
          </a:p>
        </p:txBody>
      </p:sp>
      <p:pic>
        <p:nvPicPr>
          <p:cNvPr id="251" name="Google Shape;251;p39" descr="5.8 ClassAssoc.eps"/>
          <p:cNvPicPr preferRelativeResize="0"/>
          <p:nvPr/>
        </p:nvPicPr>
        <p:blipFill rotWithShape="1">
          <a:blip r:embed="rId3">
            <a:alphaModFix/>
          </a:blip>
          <a:srcRect/>
          <a:stretch/>
        </p:blipFill>
        <p:spPr>
          <a:xfrm>
            <a:off x="3600450" y="3060700"/>
            <a:ext cx="5312019" cy="952500"/>
          </a:xfrm>
          <a:prstGeom prst="rect">
            <a:avLst/>
          </a:prstGeom>
          <a:noFill/>
          <a:ln>
            <a:noFill/>
          </a:ln>
        </p:spPr>
      </p:pic>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Classes and associations in the </a:t>
            </a:r>
            <a:r>
              <a:rPr lang="en-US" dirty="0">
                <a:solidFill>
                  <a:srgbClr val="FF0000"/>
                </a:solidFill>
              </a:rPr>
              <a:t>MHC-PMS</a:t>
            </a:r>
            <a:r>
              <a:rPr lang="en-US" dirty="0"/>
              <a:t> </a:t>
            </a:r>
            <a:endParaRPr dirty="0"/>
          </a:p>
        </p:txBody>
      </p:sp>
      <p:sp>
        <p:nvSpPr>
          <p:cNvPr id="257" name="Google Shape;257;p4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23</a:t>
            </a:fld>
            <a:endParaRPr/>
          </a:p>
        </p:txBody>
      </p:sp>
      <p:pic>
        <p:nvPicPr>
          <p:cNvPr id="258" name="Google Shape;258;p40" descr="5.9 MHCPMS-classes.eps"/>
          <p:cNvPicPr preferRelativeResize="0"/>
          <p:nvPr/>
        </p:nvPicPr>
        <p:blipFill rotWithShape="1">
          <a:blip r:embed="rId3">
            <a:alphaModFix/>
          </a:blip>
          <a:srcRect/>
          <a:stretch/>
        </p:blipFill>
        <p:spPr>
          <a:xfrm>
            <a:off x="2597150" y="1746250"/>
            <a:ext cx="6677283" cy="4477707"/>
          </a:xfrm>
          <a:prstGeom prst="rect">
            <a:avLst/>
          </a:prstGeom>
          <a:noFill/>
          <a:ln>
            <a:noFill/>
          </a:ln>
        </p:spPr>
      </p:pic>
    </p:spTree>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1"/>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The </a:t>
            </a:r>
            <a:r>
              <a:rPr lang="en-US" dirty="0">
                <a:solidFill>
                  <a:srgbClr val="FF0000"/>
                </a:solidFill>
              </a:rPr>
              <a:t>Consultation</a:t>
            </a:r>
            <a:r>
              <a:rPr lang="en-US" dirty="0"/>
              <a:t> class </a:t>
            </a:r>
            <a:endParaRPr dirty="0"/>
          </a:p>
        </p:txBody>
      </p:sp>
      <p:sp>
        <p:nvSpPr>
          <p:cNvPr id="264" name="Google Shape;264;p41"/>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24</a:t>
            </a:fld>
            <a:endParaRPr/>
          </a:p>
        </p:txBody>
      </p:sp>
      <p:pic>
        <p:nvPicPr>
          <p:cNvPr id="265" name="Google Shape;265;p41" descr="5.10 Consultation Class.eps"/>
          <p:cNvPicPr preferRelativeResize="0"/>
          <p:nvPr/>
        </p:nvPicPr>
        <p:blipFill rotWithShape="1">
          <a:blip r:embed="rId3">
            <a:alphaModFix/>
          </a:blip>
          <a:srcRect/>
          <a:stretch/>
        </p:blipFill>
        <p:spPr>
          <a:xfrm>
            <a:off x="4787900" y="1727200"/>
            <a:ext cx="2654300" cy="4550229"/>
          </a:xfrm>
          <a:prstGeom prst="rect">
            <a:avLst/>
          </a:prstGeom>
          <a:noFill/>
          <a:ln>
            <a:noFill/>
          </a:ln>
        </p:spPr>
      </p:pic>
    </p:spTree>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solidFill>
                  <a:srgbClr val="FF0000"/>
                </a:solidFill>
              </a:rPr>
              <a:t>Generalization</a:t>
            </a:r>
            <a:endParaRPr dirty="0">
              <a:solidFill>
                <a:srgbClr val="FF0000"/>
              </a:solidFill>
            </a:endParaRPr>
          </a:p>
        </p:txBody>
      </p:sp>
      <p:sp>
        <p:nvSpPr>
          <p:cNvPr id="271" name="Google Shape;271;p4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dirty="0"/>
              <a:t>Generalization is an everyday technique that we use to manage complexity. </a:t>
            </a:r>
            <a:endParaRPr dirty="0"/>
          </a:p>
          <a:p>
            <a:pPr marL="257175" lvl="0" indent="-257175" algn="l" rtl="0">
              <a:spcBef>
                <a:spcPts val="630"/>
              </a:spcBef>
              <a:spcAft>
                <a:spcPts val="0"/>
              </a:spcAft>
              <a:buSzPts val="1980"/>
              <a:buFont typeface="Noto Sans Symbols"/>
              <a:buChar char="▪"/>
            </a:pPr>
            <a:r>
              <a:rPr lang="en-US" dirty="0"/>
              <a:t>Rather than learn the detailed characteristics of every entity that we experience, we place these entities in more general classes (animals, cars, houses, etc.) and learn the characteristics of these classes. </a:t>
            </a:r>
            <a:endParaRPr dirty="0"/>
          </a:p>
          <a:p>
            <a:pPr marL="257175" lvl="0" indent="-257175" algn="l" rtl="0">
              <a:spcBef>
                <a:spcPts val="630"/>
              </a:spcBef>
              <a:spcAft>
                <a:spcPts val="0"/>
              </a:spcAft>
              <a:buSzPts val="1980"/>
              <a:buFont typeface="Noto Sans Symbols"/>
              <a:buChar char="▪"/>
            </a:pPr>
            <a:r>
              <a:rPr lang="en-US" dirty="0"/>
              <a:t>This allows us to infer that different members of these classes have some common characteristics e.g. squirrels and rats are rodents. </a:t>
            </a:r>
            <a:endParaRPr dirty="0"/>
          </a:p>
        </p:txBody>
      </p:sp>
      <p:sp>
        <p:nvSpPr>
          <p:cNvPr id="272" name="Google Shape;272;p4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Generalization</a:t>
            </a:r>
            <a:endParaRPr/>
          </a:p>
        </p:txBody>
      </p:sp>
      <p:sp>
        <p:nvSpPr>
          <p:cNvPr id="278" name="Google Shape;278;p4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2310"/>
              <a:buFont typeface="Noto Sans Symbols"/>
              <a:buChar char="▪"/>
            </a:pPr>
            <a:r>
              <a:rPr lang="en-US" sz="2100"/>
              <a:t>In modeling systems, it is often useful to examine the classes in a system to see if there is scope for generalization. If changes are proposed, then you do not have to look at all classes in the system to see if they are affected by the change. </a:t>
            </a:r>
            <a:endParaRPr/>
          </a:p>
          <a:p>
            <a:pPr marL="257175" lvl="0" indent="-257175" algn="l" rtl="0">
              <a:spcBef>
                <a:spcPts val="735"/>
              </a:spcBef>
              <a:spcAft>
                <a:spcPts val="0"/>
              </a:spcAft>
              <a:buSzPts val="2310"/>
              <a:buFont typeface="Noto Sans Symbols"/>
              <a:buChar char="▪"/>
            </a:pPr>
            <a:r>
              <a:rPr lang="en-US" sz="2100"/>
              <a:t>In object-oriented languages, such as Java, generalization is implemented using the class inheritance mechanisms built into the language. </a:t>
            </a:r>
            <a:endParaRPr/>
          </a:p>
          <a:p>
            <a:pPr marL="257175" lvl="0" indent="-257175" algn="l" rtl="0">
              <a:spcBef>
                <a:spcPts val="735"/>
              </a:spcBef>
              <a:spcAft>
                <a:spcPts val="0"/>
              </a:spcAft>
              <a:buSzPts val="2310"/>
              <a:buFont typeface="Noto Sans Symbols"/>
              <a:buChar char="▪"/>
            </a:pPr>
            <a:r>
              <a:rPr lang="en-US" sz="2100"/>
              <a:t>In a generalization, the attributes and operations associated with higher-level classes are also associated with the lower-level classes.</a:t>
            </a:r>
            <a:endParaRPr/>
          </a:p>
          <a:p>
            <a:pPr marL="257175" lvl="0" indent="-257175" algn="l" rtl="0">
              <a:spcBef>
                <a:spcPts val="735"/>
              </a:spcBef>
              <a:spcAft>
                <a:spcPts val="0"/>
              </a:spcAft>
              <a:buSzPts val="2310"/>
              <a:buFont typeface="Noto Sans Symbols"/>
              <a:buChar char="▪"/>
            </a:pPr>
            <a:r>
              <a:rPr lang="en-US" sz="2100"/>
              <a:t> The lower-level classes are subclasses inherit the attributes and operations from their superclasses. These lower-level classes then add more specific attributes and operations. </a:t>
            </a:r>
            <a:endParaRPr/>
          </a:p>
        </p:txBody>
      </p:sp>
      <p:sp>
        <p:nvSpPr>
          <p:cNvPr id="279" name="Google Shape;279;p43"/>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4"/>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A </a:t>
            </a:r>
            <a:r>
              <a:rPr lang="en-US" dirty="0">
                <a:solidFill>
                  <a:srgbClr val="FF0000"/>
                </a:solidFill>
              </a:rPr>
              <a:t>generalization</a:t>
            </a:r>
            <a:r>
              <a:rPr lang="en-US" dirty="0"/>
              <a:t> hierarchy </a:t>
            </a:r>
            <a:endParaRPr dirty="0"/>
          </a:p>
        </p:txBody>
      </p:sp>
      <p:sp>
        <p:nvSpPr>
          <p:cNvPr id="285" name="Google Shape;285;p4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27</a:t>
            </a:fld>
            <a:endParaRPr/>
          </a:p>
        </p:txBody>
      </p:sp>
      <p:pic>
        <p:nvPicPr>
          <p:cNvPr id="286" name="Google Shape;286;p44" descr="5.11 GeneralizationHierarchy.eps"/>
          <p:cNvPicPr preferRelativeResize="0"/>
          <p:nvPr/>
        </p:nvPicPr>
        <p:blipFill rotWithShape="1">
          <a:blip r:embed="rId3">
            <a:alphaModFix/>
          </a:blip>
          <a:srcRect/>
          <a:stretch/>
        </p:blipFill>
        <p:spPr>
          <a:xfrm>
            <a:off x="3898900" y="2133600"/>
            <a:ext cx="4495800" cy="3238500"/>
          </a:xfrm>
          <a:prstGeom prst="rect">
            <a:avLst/>
          </a:prstGeom>
          <a:noFill/>
          <a:ln>
            <a:noFill/>
          </a:ln>
        </p:spPr>
      </p:pic>
    </p:spTree>
  </p:cSld>
  <p:clrMapOvr>
    <a:masterClrMapping/>
  </p:clrMapOvr>
  <p:transition spd="med">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 generalization hierarchy with added detail </a:t>
            </a:r>
            <a:endParaRPr/>
          </a:p>
        </p:txBody>
      </p:sp>
      <p:sp>
        <p:nvSpPr>
          <p:cNvPr id="292" name="Google Shape;292;p45"/>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28</a:t>
            </a:fld>
            <a:endParaRPr/>
          </a:p>
        </p:txBody>
      </p:sp>
      <p:pic>
        <p:nvPicPr>
          <p:cNvPr id="293" name="Google Shape;293;p45" descr="5.12 GeneralisationDetail.eps"/>
          <p:cNvPicPr preferRelativeResize="0"/>
          <p:nvPr/>
        </p:nvPicPr>
        <p:blipFill rotWithShape="1">
          <a:blip r:embed="rId3">
            <a:alphaModFix/>
          </a:blip>
          <a:srcRect/>
          <a:stretch/>
        </p:blipFill>
        <p:spPr>
          <a:xfrm>
            <a:off x="3956050" y="1879600"/>
            <a:ext cx="4576879" cy="3771900"/>
          </a:xfrm>
          <a:prstGeom prst="rect">
            <a:avLst/>
          </a:prstGeom>
          <a:noFill/>
          <a:ln>
            <a:noFill/>
          </a:ln>
        </p:spPr>
      </p:pic>
    </p:spTree>
  </p:cSld>
  <p:clrMapOvr>
    <a:masterClrMapping/>
  </p:clrMapOvr>
  <p:transition spd="med">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7"/>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The </a:t>
            </a:r>
            <a:r>
              <a:rPr lang="en-US" dirty="0">
                <a:solidFill>
                  <a:srgbClr val="FF0000"/>
                </a:solidFill>
              </a:rPr>
              <a:t>aggregation</a:t>
            </a:r>
            <a:r>
              <a:rPr lang="en-US" dirty="0"/>
              <a:t> association </a:t>
            </a:r>
            <a:endParaRPr dirty="0"/>
          </a:p>
        </p:txBody>
      </p:sp>
      <p:sp>
        <p:nvSpPr>
          <p:cNvPr id="306" name="Google Shape;306;p4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29</a:t>
            </a:fld>
            <a:endParaRPr/>
          </a:p>
        </p:txBody>
      </p:sp>
      <p:pic>
        <p:nvPicPr>
          <p:cNvPr id="307" name="Google Shape;307;p47" descr="5.13 Aggregation.eps"/>
          <p:cNvPicPr preferRelativeResize="0"/>
          <p:nvPr/>
        </p:nvPicPr>
        <p:blipFill rotWithShape="1">
          <a:blip r:embed="rId3">
            <a:alphaModFix/>
          </a:blip>
          <a:srcRect/>
          <a:stretch/>
        </p:blipFill>
        <p:spPr>
          <a:xfrm>
            <a:off x="3949700" y="2540000"/>
            <a:ext cx="4199467" cy="2362200"/>
          </a:xfrm>
          <a:prstGeom prst="rect">
            <a:avLst/>
          </a:prstGeom>
          <a:noFill/>
          <a:ln>
            <a:noFill/>
          </a:ln>
        </p:spPr>
      </p:pic>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prstGeom prst="rect">
            <a:avLst/>
          </a:prstGeom>
          <a:noFill/>
          <a:ln>
            <a:noFill/>
          </a:ln>
        </p:spPr>
        <p:txBody>
          <a:bodyPr spcFirstLastPara="1" wrap="square" lIns="90475" tIns="44450" rIns="90475" bIns="44450" anchor="b" anchorCtr="0">
            <a:noAutofit/>
          </a:bodyPr>
          <a:lstStyle/>
          <a:p>
            <a:pPr marL="0" lvl="0" indent="0" algn="l" rtl="0">
              <a:spcBef>
                <a:spcPts val="0"/>
              </a:spcBef>
              <a:spcAft>
                <a:spcPts val="0"/>
              </a:spcAft>
              <a:buNone/>
            </a:pPr>
            <a:r>
              <a:rPr lang="en-US"/>
              <a:t>Existing and planned system models</a:t>
            </a:r>
            <a:endParaRPr/>
          </a:p>
        </p:txBody>
      </p:sp>
      <p:sp>
        <p:nvSpPr>
          <p:cNvPr id="97" name="Google Shape;97;p17"/>
          <p:cNvSpPr txBox="1">
            <a:spLocks noGrp="1"/>
          </p:cNvSpPr>
          <p:nvPr>
            <p:ph idx="1"/>
          </p:nvPr>
        </p:nvSpPr>
        <p:spPr>
          <a:prstGeom prst="rect">
            <a:avLst/>
          </a:prstGeom>
          <a:noFill/>
          <a:ln>
            <a:noFill/>
          </a:ln>
        </p:spPr>
        <p:txBody>
          <a:bodyPr spcFirstLastPara="1" wrap="square" lIns="90475" tIns="44450" rIns="90475" bIns="44450" anchor="t" anchorCtr="0">
            <a:noAutofit/>
          </a:bodyPr>
          <a:lstStyle/>
          <a:p>
            <a:pPr marL="257175" lvl="0" indent="-257175" algn="l" rtl="0">
              <a:spcBef>
                <a:spcPts val="0"/>
              </a:spcBef>
              <a:spcAft>
                <a:spcPts val="0"/>
              </a:spcAft>
              <a:buSzPts val="2420"/>
              <a:buFont typeface="Noto Sans Symbols"/>
              <a:buChar char="▪"/>
            </a:pPr>
            <a:r>
              <a:rPr lang="en-US" sz="2200"/>
              <a:t>Models of the existing system are used during requirements engineering. They help clarify what the existing system does and can be used as a basis for discussing its strengths and weaknesses. These then lead to requirements for the new system.</a:t>
            </a:r>
            <a:endParaRPr sz="2200"/>
          </a:p>
          <a:p>
            <a:pPr marL="257175" lvl="0" indent="-257175" algn="l" rtl="0">
              <a:spcBef>
                <a:spcPts val="770"/>
              </a:spcBef>
              <a:spcAft>
                <a:spcPts val="0"/>
              </a:spcAft>
              <a:buSzPts val="2420"/>
              <a:buFont typeface="Noto Sans Symbols"/>
              <a:buChar char="▪"/>
            </a:pPr>
            <a:r>
              <a:rPr lang="en-US" sz="2200"/>
              <a:t>Models of the new system are used during requirements engineering to help explain the proposed requirements to other system stakeholders. Engineers use these models to discuss design proposals and to document the system for implementation. </a:t>
            </a:r>
            <a:endParaRPr/>
          </a:p>
          <a:p>
            <a:pPr marL="257175" lvl="0" indent="-257175" algn="l" rtl="0">
              <a:spcBef>
                <a:spcPts val="770"/>
              </a:spcBef>
              <a:spcAft>
                <a:spcPts val="0"/>
              </a:spcAft>
              <a:buSzPts val="2420"/>
              <a:buFont typeface="Noto Sans Symbols"/>
              <a:buChar char="▪"/>
            </a:pPr>
            <a:r>
              <a:rPr lang="en-US" sz="2200"/>
              <a:t>In a model-driven engineering process, it is possible to generate a complete or partial system implementation from the system model.</a:t>
            </a:r>
            <a:r>
              <a:rPr lang="en-US"/>
              <a:t> </a:t>
            </a:r>
            <a:endParaRPr/>
          </a:p>
          <a:p>
            <a:pPr marL="257175" lvl="0" indent="-117475" algn="l" rtl="0">
              <a:spcBef>
                <a:spcPts val="700"/>
              </a:spcBef>
              <a:spcAft>
                <a:spcPts val="0"/>
              </a:spcAft>
              <a:buSzPts val="2200"/>
              <a:buFont typeface="Noto Sans Symbols"/>
              <a:buNone/>
            </a:pPr>
            <a:endParaRPr sz="2000"/>
          </a:p>
        </p:txBody>
      </p:sp>
      <p:sp>
        <p:nvSpPr>
          <p:cNvPr id="98" name="Google Shape;98;p17"/>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9"/>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Behavioral models</a:t>
            </a:r>
            <a:endParaRPr/>
          </a:p>
        </p:txBody>
      </p:sp>
      <p:sp>
        <p:nvSpPr>
          <p:cNvPr id="319" name="Google Shape;319;p4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a:t>Behavioral models are models of the dynamic behavior of a system as it is executing. They show what happens or what is supposed to happen when a system responds to a stimulus from its environment. </a:t>
            </a:r>
            <a:endParaRPr/>
          </a:p>
          <a:p>
            <a:pPr marL="257175" lvl="0" indent="-257175" algn="l" rtl="0">
              <a:spcBef>
                <a:spcPts val="630"/>
              </a:spcBef>
              <a:spcAft>
                <a:spcPts val="0"/>
              </a:spcAft>
              <a:buSzPts val="1980"/>
              <a:buFont typeface="Noto Sans Symbols"/>
              <a:buChar char="▪"/>
            </a:pPr>
            <a:r>
              <a:rPr lang="en-US"/>
              <a:t>You can think of these stimuli as being of two types:</a:t>
            </a:r>
            <a:endParaRPr/>
          </a:p>
          <a:p>
            <a:pPr marL="557213" lvl="1" indent="-214312" algn="l" rtl="0">
              <a:spcBef>
                <a:spcPts val="630"/>
              </a:spcBef>
              <a:spcAft>
                <a:spcPts val="0"/>
              </a:spcAft>
              <a:buSzPts val="1980"/>
              <a:buChar char="•"/>
            </a:pPr>
            <a:r>
              <a:rPr lang="en-US">
                <a:solidFill>
                  <a:srgbClr val="FF0000"/>
                </a:solidFill>
              </a:rPr>
              <a:t>Data </a:t>
            </a:r>
            <a:r>
              <a:rPr lang="en-US"/>
              <a:t>Some data arrives that has to be processed by the system.</a:t>
            </a:r>
            <a:endParaRPr/>
          </a:p>
          <a:p>
            <a:pPr marL="557213" lvl="1" indent="-214312" algn="l" rtl="0">
              <a:spcBef>
                <a:spcPts val="630"/>
              </a:spcBef>
              <a:spcAft>
                <a:spcPts val="0"/>
              </a:spcAft>
              <a:buSzPts val="1980"/>
              <a:buChar char="•"/>
            </a:pPr>
            <a:r>
              <a:rPr lang="en-US">
                <a:solidFill>
                  <a:srgbClr val="FF0000"/>
                </a:solidFill>
              </a:rPr>
              <a:t>Events </a:t>
            </a:r>
            <a:r>
              <a:rPr lang="en-US"/>
              <a:t>Some event happens that triggers system processing. Events may have associated data, although this is not always the case.</a:t>
            </a:r>
            <a:endParaRPr/>
          </a:p>
          <a:p>
            <a:pPr marL="257175" lvl="0" indent="-131445" algn="l" rtl="0">
              <a:spcBef>
                <a:spcPts val="630"/>
              </a:spcBef>
              <a:spcAft>
                <a:spcPts val="0"/>
              </a:spcAft>
              <a:buSzPts val="1980"/>
              <a:buFont typeface="Noto Sans Symbols"/>
              <a:buNone/>
            </a:pPr>
            <a:endParaRPr/>
          </a:p>
        </p:txBody>
      </p:sp>
      <p:sp>
        <p:nvSpPr>
          <p:cNvPr id="320" name="Google Shape;320;p49"/>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transition spd="med">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Data-driven modeling</a:t>
            </a:r>
            <a:endParaRPr/>
          </a:p>
        </p:txBody>
      </p:sp>
      <p:sp>
        <p:nvSpPr>
          <p:cNvPr id="326" name="Google Shape;326;p50"/>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a:t>Many business systems are data-processing systems that are primarily driven by data. They are controlled by the data input to the system, with relatively little external event processing. </a:t>
            </a:r>
            <a:endParaRPr/>
          </a:p>
          <a:p>
            <a:pPr marL="257175" lvl="0" indent="-257175" algn="l" rtl="0">
              <a:spcBef>
                <a:spcPts val="630"/>
              </a:spcBef>
              <a:spcAft>
                <a:spcPts val="0"/>
              </a:spcAft>
              <a:buSzPts val="1980"/>
              <a:buFont typeface="Noto Sans Symbols"/>
              <a:buChar char="▪"/>
            </a:pPr>
            <a:r>
              <a:rPr lang="en-US"/>
              <a:t>Data-driven models show the sequence of actions involved in processing input data and generating an associated output. </a:t>
            </a:r>
            <a:endParaRPr/>
          </a:p>
          <a:p>
            <a:pPr marL="257175" lvl="0" indent="-257175" algn="l" rtl="0">
              <a:spcBef>
                <a:spcPts val="630"/>
              </a:spcBef>
              <a:spcAft>
                <a:spcPts val="0"/>
              </a:spcAft>
              <a:buSzPts val="1980"/>
              <a:buFont typeface="Noto Sans Symbols"/>
              <a:buChar char="▪"/>
            </a:pPr>
            <a:r>
              <a:rPr lang="en-US"/>
              <a:t>They are particularly useful during the analysis of requirements as they can be used to show end-to-end processing in a system. </a:t>
            </a:r>
            <a:endParaRPr/>
          </a:p>
        </p:txBody>
      </p:sp>
      <p:sp>
        <p:nvSpPr>
          <p:cNvPr id="327" name="Google Shape;327;p5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transition spd="med">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1"/>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An activity model of the insulin pump’s operation </a:t>
            </a:r>
            <a:endParaRPr/>
          </a:p>
        </p:txBody>
      </p:sp>
      <p:sp>
        <p:nvSpPr>
          <p:cNvPr id="333" name="Google Shape;333;p51"/>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32</a:t>
            </a:fld>
            <a:endParaRPr/>
          </a:p>
        </p:txBody>
      </p:sp>
      <p:pic>
        <p:nvPicPr>
          <p:cNvPr id="334" name="Google Shape;334;p51" descr="5.14 PumpDFD.eps"/>
          <p:cNvPicPr preferRelativeResize="0"/>
          <p:nvPr/>
        </p:nvPicPr>
        <p:blipFill rotWithShape="1">
          <a:blip r:embed="rId3">
            <a:alphaModFix/>
          </a:blip>
          <a:srcRect/>
          <a:stretch/>
        </p:blipFill>
        <p:spPr>
          <a:xfrm>
            <a:off x="2559050" y="2355850"/>
            <a:ext cx="7215073" cy="2457450"/>
          </a:xfrm>
          <a:prstGeom prst="rect">
            <a:avLst/>
          </a:prstGeom>
          <a:noFill/>
          <a:ln>
            <a:noFill/>
          </a:ln>
        </p:spPr>
      </p:pic>
    </p:spTree>
  </p:cSld>
  <p:clrMapOvr>
    <a:masterClrMapping/>
  </p:clrMapOvr>
  <p:transition spd="med">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5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solidFill>
                  <a:srgbClr val="FF0000"/>
                </a:solidFill>
              </a:rPr>
              <a:t>Order</a:t>
            </a:r>
            <a:r>
              <a:rPr lang="en-US" dirty="0"/>
              <a:t> processing </a:t>
            </a:r>
            <a:endParaRPr dirty="0"/>
          </a:p>
        </p:txBody>
      </p:sp>
      <p:sp>
        <p:nvSpPr>
          <p:cNvPr id="340" name="Google Shape;340;p5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33</a:t>
            </a:fld>
            <a:endParaRPr/>
          </a:p>
        </p:txBody>
      </p:sp>
      <p:pic>
        <p:nvPicPr>
          <p:cNvPr id="341" name="Google Shape;341;p52" descr="5.15 OrderSeq.eps"/>
          <p:cNvPicPr preferRelativeResize="0"/>
          <p:nvPr/>
        </p:nvPicPr>
        <p:blipFill rotWithShape="1">
          <a:blip r:embed="rId3">
            <a:alphaModFix/>
          </a:blip>
          <a:srcRect b="13436"/>
          <a:stretch/>
        </p:blipFill>
        <p:spPr>
          <a:xfrm>
            <a:off x="2156742" y="1758950"/>
            <a:ext cx="7393658" cy="4235450"/>
          </a:xfrm>
          <a:prstGeom prst="rect">
            <a:avLst/>
          </a:prstGeom>
          <a:noFill/>
          <a:ln>
            <a:noFill/>
          </a:ln>
        </p:spPr>
      </p:pic>
    </p:spTree>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3"/>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Event-driven modeling</a:t>
            </a:r>
            <a:endParaRPr/>
          </a:p>
        </p:txBody>
      </p:sp>
      <p:sp>
        <p:nvSpPr>
          <p:cNvPr id="347" name="Google Shape;347;p5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a:t>Real-time systems are often event-driven, with minimal data processing. For example, a landline phone switching system responds to events such as ‘receiver off hook’ by generating a dial tone. </a:t>
            </a:r>
            <a:endParaRPr/>
          </a:p>
          <a:p>
            <a:pPr marL="257175" lvl="0" indent="-257175" algn="l" rtl="0">
              <a:spcBef>
                <a:spcPts val="630"/>
              </a:spcBef>
              <a:spcAft>
                <a:spcPts val="0"/>
              </a:spcAft>
              <a:buSzPts val="1980"/>
              <a:buFont typeface="Noto Sans Symbols"/>
              <a:buChar char="▪"/>
            </a:pPr>
            <a:r>
              <a:rPr lang="en-US"/>
              <a:t>Event-driven modeling shows how a system responds to external and internal events. </a:t>
            </a:r>
            <a:endParaRPr/>
          </a:p>
          <a:p>
            <a:pPr marL="257175" lvl="0" indent="-257175" algn="l" rtl="0">
              <a:spcBef>
                <a:spcPts val="630"/>
              </a:spcBef>
              <a:spcAft>
                <a:spcPts val="0"/>
              </a:spcAft>
              <a:buSzPts val="1980"/>
              <a:buFont typeface="Noto Sans Symbols"/>
              <a:buChar char="▪"/>
            </a:pPr>
            <a:r>
              <a:rPr lang="en-US"/>
              <a:t>It is based on the assumption that a system has a finite number of states and that events (stimuli) may cause a transition from one state to another. </a:t>
            </a:r>
            <a:endParaRPr/>
          </a:p>
        </p:txBody>
      </p:sp>
      <p:sp>
        <p:nvSpPr>
          <p:cNvPr id="348" name="Google Shape;348;p53"/>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transition spd="med">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State diagram of a microwave oven </a:t>
            </a:r>
            <a:endParaRPr/>
          </a:p>
        </p:txBody>
      </p:sp>
      <p:sp>
        <p:nvSpPr>
          <p:cNvPr id="361" name="Google Shape;361;p55"/>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35</a:t>
            </a:fld>
            <a:endParaRPr/>
          </a:p>
        </p:txBody>
      </p:sp>
      <p:pic>
        <p:nvPicPr>
          <p:cNvPr id="362" name="Google Shape;362;p55" descr="5.16 MWOvenStateDiag.eps"/>
          <p:cNvPicPr preferRelativeResize="0"/>
          <p:nvPr/>
        </p:nvPicPr>
        <p:blipFill rotWithShape="1">
          <a:blip r:embed="rId3">
            <a:alphaModFix/>
          </a:blip>
          <a:srcRect/>
          <a:stretch/>
        </p:blipFill>
        <p:spPr>
          <a:xfrm>
            <a:off x="2800350" y="1689100"/>
            <a:ext cx="7086461" cy="4305300"/>
          </a:xfrm>
          <a:prstGeom prst="rect">
            <a:avLst/>
          </a:prstGeom>
          <a:noFill/>
          <a:ln>
            <a:noFill/>
          </a:ln>
        </p:spPr>
      </p:pic>
    </p:spTree>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6"/>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Microwave oven operation </a:t>
            </a:r>
            <a:endParaRPr/>
          </a:p>
        </p:txBody>
      </p:sp>
      <p:sp>
        <p:nvSpPr>
          <p:cNvPr id="368" name="Google Shape;368;p5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36</a:t>
            </a:fld>
            <a:endParaRPr/>
          </a:p>
        </p:txBody>
      </p:sp>
      <p:pic>
        <p:nvPicPr>
          <p:cNvPr id="369" name="Google Shape;369;p56" descr="5.18 Operate-state-mc.eps"/>
          <p:cNvPicPr preferRelativeResize="0"/>
          <p:nvPr/>
        </p:nvPicPr>
        <p:blipFill rotWithShape="1">
          <a:blip r:embed="rId3">
            <a:alphaModFix/>
          </a:blip>
          <a:srcRect/>
          <a:stretch/>
        </p:blipFill>
        <p:spPr>
          <a:xfrm>
            <a:off x="3752850" y="1746250"/>
            <a:ext cx="5048250" cy="4057650"/>
          </a:xfrm>
          <a:prstGeom prst="rect">
            <a:avLst/>
          </a:prstGeom>
          <a:noFill/>
          <a:ln>
            <a:noFill/>
          </a:ln>
        </p:spPr>
      </p:pic>
    </p:spTree>
  </p:cSld>
  <p:clrMapOvr>
    <a:masterClrMapping/>
  </p:clrMapOvr>
  <p:transition spd="med">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solidFill>
                  <a:srgbClr val="FF0000"/>
                </a:solidFill>
              </a:rPr>
              <a:t>Model-driven</a:t>
            </a:r>
            <a:r>
              <a:rPr lang="en-US" dirty="0"/>
              <a:t> engineering</a:t>
            </a:r>
            <a:endParaRPr dirty="0"/>
          </a:p>
        </p:txBody>
      </p:sp>
      <p:sp>
        <p:nvSpPr>
          <p:cNvPr id="395" name="Google Shape;395;p60"/>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dirty="0"/>
              <a:t>Model-driven engineering (MDE) is an approach to software development where models rather than programs are the principal outputs of the development process. </a:t>
            </a:r>
            <a:endParaRPr dirty="0"/>
          </a:p>
          <a:p>
            <a:pPr marL="257175" lvl="0" indent="-257175" algn="l" rtl="0">
              <a:spcBef>
                <a:spcPts val="630"/>
              </a:spcBef>
              <a:spcAft>
                <a:spcPts val="0"/>
              </a:spcAft>
              <a:buSzPts val="1980"/>
              <a:buFont typeface="Noto Sans Symbols"/>
              <a:buChar char="▪"/>
            </a:pPr>
            <a:r>
              <a:rPr lang="en-US" dirty="0"/>
              <a:t>The programs that execute on a hardware/software platform are then generated automatically from the models. </a:t>
            </a:r>
            <a:endParaRPr dirty="0"/>
          </a:p>
          <a:p>
            <a:pPr marL="257175" lvl="0" indent="-257175" algn="l" rtl="0">
              <a:spcBef>
                <a:spcPts val="630"/>
              </a:spcBef>
              <a:spcAft>
                <a:spcPts val="0"/>
              </a:spcAft>
              <a:buSzPts val="1980"/>
              <a:buFont typeface="Noto Sans Symbols"/>
              <a:buChar char="▪"/>
            </a:pPr>
            <a:r>
              <a:rPr lang="en-US" dirty="0"/>
              <a:t>Proponents of MDE argue that this raises the level of abstraction in software engineering so that engineers no longer have to be concerned with programming language details or the specifics of execution platforms. </a:t>
            </a:r>
            <a:endParaRPr dirty="0"/>
          </a:p>
        </p:txBody>
      </p:sp>
      <p:sp>
        <p:nvSpPr>
          <p:cNvPr id="396" name="Google Shape;396;p6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transition spd="med">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6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Model driven architecture</a:t>
            </a:r>
            <a:endParaRPr/>
          </a:p>
        </p:txBody>
      </p:sp>
      <p:sp>
        <p:nvSpPr>
          <p:cNvPr id="409" name="Google Shape;409;p6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a:t>Model-driven architecture (MDA) was the precursor of more general model-driven engineering</a:t>
            </a:r>
            <a:endParaRPr/>
          </a:p>
          <a:p>
            <a:pPr marL="257175" lvl="0" indent="-257175" algn="l" rtl="0">
              <a:spcBef>
                <a:spcPts val="630"/>
              </a:spcBef>
              <a:spcAft>
                <a:spcPts val="0"/>
              </a:spcAft>
              <a:buSzPts val="1980"/>
              <a:buFont typeface="Noto Sans Symbols"/>
              <a:buChar char="▪"/>
            </a:pPr>
            <a:r>
              <a:rPr lang="en-US"/>
              <a:t>MDA is a model-focused approach to software design and implementation that uses a subset of UML models to describe a system. </a:t>
            </a:r>
            <a:endParaRPr/>
          </a:p>
          <a:p>
            <a:pPr marL="257175" lvl="0" indent="-257175" algn="l" rtl="0">
              <a:spcBef>
                <a:spcPts val="630"/>
              </a:spcBef>
              <a:spcAft>
                <a:spcPts val="0"/>
              </a:spcAft>
              <a:buSzPts val="1980"/>
              <a:buFont typeface="Noto Sans Symbols"/>
              <a:buChar char="▪"/>
            </a:pPr>
            <a:r>
              <a:rPr lang="en-US"/>
              <a:t>Models at different levels of abstraction are created. From a high-level, platform independent model, it is possible, in principle, to generate a working program without manual intervention. </a:t>
            </a:r>
            <a:endParaRPr/>
          </a:p>
        </p:txBody>
      </p:sp>
      <p:sp>
        <p:nvSpPr>
          <p:cNvPr id="410" name="Google Shape;410;p6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transition spd="med">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3"/>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Types of </a:t>
            </a:r>
            <a:r>
              <a:rPr lang="en-US" dirty="0">
                <a:solidFill>
                  <a:srgbClr val="FF0000"/>
                </a:solidFill>
              </a:rPr>
              <a:t>model</a:t>
            </a:r>
            <a:endParaRPr dirty="0">
              <a:solidFill>
                <a:srgbClr val="FF0000"/>
              </a:solidFill>
            </a:endParaRPr>
          </a:p>
        </p:txBody>
      </p:sp>
      <p:sp>
        <p:nvSpPr>
          <p:cNvPr id="416" name="Google Shape;416;p63"/>
          <p:cNvSpPr txBox="1">
            <a:spLocks noGrp="1"/>
          </p:cNvSpPr>
          <p:nvPr>
            <p:ph idx="1"/>
          </p:nvPr>
        </p:nvSpPr>
        <p:spPr>
          <a:xfrm>
            <a:off x="1981200" y="1536701"/>
            <a:ext cx="8229600" cy="4525963"/>
          </a:xfrm>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dirty="0"/>
              <a:t>A computation independent model (CIM) </a:t>
            </a:r>
            <a:endParaRPr dirty="0"/>
          </a:p>
          <a:p>
            <a:pPr marL="557213" lvl="1" indent="-214312" algn="l" rtl="0">
              <a:spcBef>
                <a:spcPts val="630"/>
              </a:spcBef>
              <a:spcAft>
                <a:spcPts val="0"/>
              </a:spcAft>
              <a:buSzPts val="1980"/>
              <a:buChar char="•"/>
            </a:pPr>
            <a:r>
              <a:rPr lang="en-US" dirty="0"/>
              <a:t>These model the important domain abstractions used in a system. CIMs are sometimes called domain models. </a:t>
            </a:r>
            <a:endParaRPr dirty="0"/>
          </a:p>
          <a:p>
            <a:pPr marL="257175" lvl="0" indent="-257175" algn="l" rtl="0">
              <a:spcBef>
                <a:spcPts val="630"/>
              </a:spcBef>
              <a:spcAft>
                <a:spcPts val="0"/>
              </a:spcAft>
              <a:buSzPts val="1980"/>
              <a:buFont typeface="Noto Sans Symbols"/>
              <a:buChar char="▪"/>
            </a:pPr>
            <a:r>
              <a:rPr lang="en-US" dirty="0"/>
              <a:t>A platform independent model (PIM) </a:t>
            </a:r>
            <a:endParaRPr dirty="0"/>
          </a:p>
          <a:p>
            <a:pPr marL="557213" lvl="1" indent="-214312" algn="l" rtl="0">
              <a:spcBef>
                <a:spcPts val="630"/>
              </a:spcBef>
              <a:spcAft>
                <a:spcPts val="0"/>
              </a:spcAft>
              <a:buSzPts val="1980"/>
              <a:buChar char="•"/>
            </a:pPr>
            <a:r>
              <a:rPr lang="en-US" dirty="0"/>
              <a:t>These model the operation of the system without reference to its implementation. The PIM is usually described using UML models that show the static system structure and how it responds to external and internal events.</a:t>
            </a:r>
            <a:endParaRPr dirty="0"/>
          </a:p>
          <a:p>
            <a:pPr marL="257175" lvl="0" indent="-257175" algn="l" rtl="0">
              <a:spcBef>
                <a:spcPts val="630"/>
              </a:spcBef>
              <a:spcAft>
                <a:spcPts val="0"/>
              </a:spcAft>
              <a:buSzPts val="1980"/>
              <a:buFont typeface="Noto Sans Symbols"/>
              <a:buChar char="▪"/>
            </a:pPr>
            <a:r>
              <a:rPr lang="en-US" dirty="0"/>
              <a:t>Platform specific models (PSM) </a:t>
            </a:r>
            <a:endParaRPr dirty="0"/>
          </a:p>
          <a:p>
            <a:pPr marL="557213" lvl="1" indent="-214312" algn="l" rtl="0">
              <a:spcBef>
                <a:spcPts val="630"/>
              </a:spcBef>
              <a:spcAft>
                <a:spcPts val="0"/>
              </a:spcAft>
              <a:buSzPts val="1980"/>
              <a:buChar char="•"/>
            </a:pPr>
            <a:r>
              <a:rPr lang="en-US" dirty="0"/>
              <a:t>These are transformations of the platform-independent model with a separate PSM for each application platform. In principle, there may be layers of PSM, with each layer adding some platform-specific detail.  </a:t>
            </a:r>
            <a:endParaRPr dirty="0"/>
          </a:p>
        </p:txBody>
      </p:sp>
      <p:sp>
        <p:nvSpPr>
          <p:cNvPr id="417" name="Google Shape;417;p63"/>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System perspectives</a:t>
            </a:r>
            <a:endParaRPr/>
          </a:p>
        </p:txBody>
      </p:sp>
      <p:sp>
        <p:nvSpPr>
          <p:cNvPr id="104" name="Google Shape;104;p18"/>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a:t>An external perspective, where you model the context or environment of the system.</a:t>
            </a:r>
            <a:endParaRPr/>
          </a:p>
          <a:p>
            <a:pPr marL="257175" lvl="0" indent="-257175" algn="l" rtl="0">
              <a:spcBef>
                <a:spcPts val="630"/>
              </a:spcBef>
              <a:spcAft>
                <a:spcPts val="0"/>
              </a:spcAft>
              <a:buSzPts val="1980"/>
              <a:buFont typeface="Noto Sans Symbols"/>
              <a:buChar char="▪"/>
            </a:pPr>
            <a:r>
              <a:rPr lang="en-US"/>
              <a:t>An interaction perspective, where you model the interactions between a system and its environment, or between the components of a system.</a:t>
            </a:r>
            <a:endParaRPr/>
          </a:p>
          <a:p>
            <a:pPr marL="257175" lvl="0" indent="-257175" algn="l" rtl="0">
              <a:spcBef>
                <a:spcPts val="630"/>
              </a:spcBef>
              <a:spcAft>
                <a:spcPts val="0"/>
              </a:spcAft>
              <a:buSzPts val="1980"/>
              <a:buFont typeface="Noto Sans Symbols"/>
              <a:buChar char="▪"/>
            </a:pPr>
            <a:r>
              <a:rPr lang="en-US"/>
              <a:t>A structural perspective, where you model the organization of a system or the structure of the data that is processed by the system.</a:t>
            </a:r>
            <a:endParaRPr/>
          </a:p>
          <a:p>
            <a:pPr marL="257175" lvl="0" indent="-257175" algn="l" rtl="0">
              <a:spcBef>
                <a:spcPts val="630"/>
              </a:spcBef>
              <a:spcAft>
                <a:spcPts val="0"/>
              </a:spcAft>
              <a:buSzPts val="1980"/>
              <a:buFont typeface="Noto Sans Symbols"/>
              <a:buChar char="▪"/>
            </a:pPr>
            <a:r>
              <a:rPr lang="en-US"/>
              <a:t>A behavioral perspective, where you model the dynamic behavior of the system and how it responds to events. </a:t>
            </a:r>
            <a:endParaRPr/>
          </a:p>
          <a:p>
            <a:pPr marL="257175" lvl="0" indent="-131445" algn="l" rtl="0">
              <a:spcBef>
                <a:spcPts val="630"/>
              </a:spcBef>
              <a:spcAft>
                <a:spcPts val="0"/>
              </a:spcAft>
              <a:buSzPts val="1980"/>
              <a:buFont typeface="Noto Sans Symbols"/>
              <a:buNone/>
            </a:pPr>
            <a:endParaRPr/>
          </a:p>
        </p:txBody>
      </p:sp>
      <p:sp>
        <p:nvSpPr>
          <p:cNvPr id="105" name="Google Shape;105;p18"/>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transition spd="med">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4"/>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MDA transformations</a:t>
            </a:r>
            <a:endParaRPr/>
          </a:p>
        </p:txBody>
      </p:sp>
      <p:sp>
        <p:nvSpPr>
          <p:cNvPr id="423" name="Google Shape;423;p6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40</a:t>
            </a:fld>
            <a:endParaRPr/>
          </a:p>
        </p:txBody>
      </p:sp>
      <p:pic>
        <p:nvPicPr>
          <p:cNvPr id="424" name="Google Shape;424;p64" descr="5.19 MDA-Transformations.eps"/>
          <p:cNvPicPr preferRelativeResize="0"/>
          <p:nvPr/>
        </p:nvPicPr>
        <p:blipFill rotWithShape="1">
          <a:blip r:embed="rId3">
            <a:alphaModFix/>
          </a:blip>
          <a:srcRect/>
          <a:stretch/>
        </p:blipFill>
        <p:spPr>
          <a:xfrm>
            <a:off x="2889250" y="2273300"/>
            <a:ext cx="6789738" cy="2806700"/>
          </a:xfrm>
          <a:prstGeom prst="rect">
            <a:avLst/>
          </a:prstGeom>
          <a:noFill/>
          <a:ln>
            <a:noFill/>
          </a:ln>
        </p:spPr>
      </p:pic>
    </p:spTree>
  </p:cSld>
  <p:clrMapOvr>
    <a:masterClrMapping/>
  </p:clrMapOvr>
  <p:transition spd="med">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5"/>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Multiple platform-specific models </a:t>
            </a:r>
            <a:endParaRPr/>
          </a:p>
        </p:txBody>
      </p:sp>
      <p:sp>
        <p:nvSpPr>
          <p:cNvPr id="430" name="Google Shape;430;p65"/>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41</a:t>
            </a:fld>
            <a:endParaRPr/>
          </a:p>
        </p:txBody>
      </p:sp>
      <p:pic>
        <p:nvPicPr>
          <p:cNvPr id="431" name="Google Shape;431;p65" descr="5.20 Multiple PSMs.eps"/>
          <p:cNvPicPr preferRelativeResize="0"/>
          <p:nvPr/>
        </p:nvPicPr>
        <p:blipFill rotWithShape="1">
          <a:blip r:embed="rId3">
            <a:alphaModFix/>
          </a:blip>
          <a:srcRect/>
          <a:stretch/>
        </p:blipFill>
        <p:spPr>
          <a:xfrm>
            <a:off x="2381250" y="2438400"/>
            <a:ext cx="7117940" cy="2514600"/>
          </a:xfrm>
          <a:prstGeom prst="rect">
            <a:avLst/>
          </a:prstGeom>
          <a:noFill/>
          <a:ln>
            <a:noFill/>
          </a:ln>
        </p:spPr>
      </p:pic>
    </p:spTree>
  </p:cSld>
  <p:clrMapOvr>
    <a:masterClrMapping/>
  </p:clrMapOvr>
  <p:transition spd="med">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66"/>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Agile methods and MDA</a:t>
            </a:r>
            <a:endParaRPr/>
          </a:p>
        </p:txBody>
      </p:sp>
      <p:sp>
        <p:nvSpPr>
          <p:cNvPr id="437" name="Google Shape;437;p66"/>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a:t>The developers of MDA claim that it is intended to support an iterative approach to development and so can be used within agile methods. </a:t>
            </a:r>
            <a:endParaRPr/>
          </a:p>
          <a:p>
            <a:pPr marL="257175" lvl="0" indent="-257175" algn="l" rtl="0">
              <a:spcBef>
                <a:spcPts val="630"/>
              </a:spcBef>
              <a:spcAft>
                <a:spcPts val="0"/>
              </a:spcAft>
              <a:buSzPts val="1980"/>
              <a:buFont typeface="Noto Sans Symbols"/>
              <a:buChar char="▪"/>
            </a:pPr>
            <a:r>
              <a:rPr lang="en-US"/>
              <a:t>The notion of extensive up-front modeling contradicts the fundamental ideas in the agile manifesto and I suspect that few agile developers feel comfortable with model-driven engineering.  </a:t>
            </a:r>
            <a:endParaRPr/>
          </a:p>
          <a:p>
            <a:pPr marL="257175" lvl="0" indent="-257175" algn="l" rtl="0">
              <a:spcBef>
                <a:spcPts val="630"/>
              </a:spcBef>
              <a:spcAft>
                <a:spcPts val="0"/>
              </a:spcAft>
              <a:buSzPts val="1980"/>
              <a:buFont typeface="Noto Sans Symbols"/>
              <a:buChar char="▪"/>
            </a:pPr>
            <a:r>
              <a:rPr lang="en-US"/>
              <a:t>If transformations can be completely automated and a complete program generated from a PIM, then, in principle, MDA could be used in an agile development process as no separate coding would be required. </a:t>
            </a:r>
            <a:endParaRPr/>
          </a:p>
        </p:txBody>
      </p:sp>
      <p:sp>
        <p:nvSpPr>
          <p:cNvPr id="438" name="Google Shape;438;p66"/>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9"/>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UML </a:t>
            </a:r>
            <a:r>
              <a:rPr lang="en-US" dirty="0">
                <a:solidFill>
                  <a:srgbClr val="FF0000"/>
                </a:solidFill>
              </a:rPr>
              <a:t>diagram</a:t>
            </a:r>
            <a:r>
              <a:rPr lang="en-US" dirty="0"/>
              <a:t> types</a:t>
            </a:r>
            <a:endParaRPr dirty="0"/>
          </a:p>
        </p:txBody>
      </p:sp>
      <p:sp>
        <p:nvSpPr>
          <p:cNvPr id="111" name="Google Shape;111;p19"/>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a:t>Activity diagrams, which show the activities involved in a process or in data processing .</a:t>
            </a:r>
            <a:endParaRPr/>
          </a:p>
          <a:p>
            <a:pPr marL="257175" lvl="0" indent="-257175" algn="l" rtl="0">
              <a:spcBef>
                <a:spcPts val="630"/>
              </a:spcBef>
              <a:spcAft>
                <a:spcPts val="0"/>
              </a:spcAft>
              <a:buSzPts val="1980"/>
              <a:buFont typeface="Noto Sans Symbols"/>
              <a:buChar char="▪"/>
            </a:pPr>
            <a:r>
              <a:rPr lang="en-US"/>
              <a:t>Use case diagrams, which show the interactions between a system and its environment. </a:t>
            </a:r>
            <a:endParaRPr/>
          </a:p>
          <a:p>
            <a:pPr marL="257175" lvl="0" indent="-257175" algn="l" rtl="0">
              <a:spcBef>
                <a:spcPts val="630"/>
              </a:spcBef>
              <a:spcAft>
                <a:spcPts val="0"/>
              </a:spcAft>
              <a:buSzPts val="1980"/>
              <a:buFont typeface="Noto Sans Symbols"/>
              <a:buChar char="▪"/>
            </a:pPr>
            <a:r>
              <a:rPr lang="en-US"/>
              <a:t>Sequence diagrams, which show interactions between actors and the system and between system components.</a:t>
            </a:r>
            <a:endParaRPr/>
          </a:p>
          <a:p>
            <a:pPr marL="257175" lvl="0" indent="-257175" algn="l" rtl="0">
              <a:spcBef>
                <a:spcPts val="630"/>
              </a:spcBef>
              <a:spcAft>
                <a:spcPts val="0"/>
              </a:spcAft>
              <a:buSzPts val="1980"/>
              <a:buFont typeface="Noto Sans Symbols"/>
              <a:buChar char="▪"/>
            </a:pPr>
            <a:r>
              <a:rPr lang="en-US"/>
              <a:t>Class diagrams, which show the object classes in the system and the associations between these classes.</a:t>
            </a:r>
            <a:endParaRPr/>
          </a:p>
          <a:p>
            <a:pPr marL="257175" lvl="0" indent="-257175" algn="l" rtl="0">
              <a:spcBef>
                <a:spcPts val="630"/>
              </a:spcBef>
              <a:spcAft>
                <a:spcPts val="0"/>
              </a:spcAft>
              <a:buSzPts val="1980"/>
              <a:buFont typeface="Noto Sans Symbols"/>
              <a:buChar char="▪"/>
            </a:pPr>
            <a:r>
              <a:rPr lang="en-US"/>
              <a:t>State diagrams, which show how the system reacts to internal and external events. </a:t>
            </a:r>
            <a:endParaRPr/>
          </a:p>
          <a:p>
            <a:pPr marL="257175" lvl="0" indent="-131445" algn="l" rtl="0">
              <a:spcBef>
                <a:spcPts val="630"/>
              </a:spcBef>
              <a:spcAft>
                <a:spcPts val="0"/>
              </a:spcAft>
              <a:buSzPts val="1980"/>
              <a:buFont typeface="Noto Sans Symbols"/>
              <a:buNone/>
            </a:pPr>
            <a:endParaRPr/>
          </a:p>
        </p:txBody>
      </p:sp>
      <p:sp>
        <p:nvSpPr>
          <p:cNvPr id="112" name="Google Shape;112;p19"/>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Use of graphical models</a:t>
            </a:r>
            <a:endParaRPr/>
          </a:p>
        </p:txBody>
      </p:sp>
      <p:sp>
        <p:nvSpPr>
          <p:cNvPr id="118" name="Google Shape;118;p20"/>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a:t>As a means of facilitating discussion about an existing or proposed system</a:t>
            </a:r>
            <a:endParaRPr/>
          </a:p>
          <a:p>
            <a:pPr marL="557213" lvl="1" indent="-214312" algn="l" rtl="0">
              <a:spcBef>
                <a:spcPts val="630"/>
              </a:spcBef>
              <a:spcAft>
                <a:spcPts val="0"/>
              </a:spcAft>
              <a:buSzPts val="1980"/>
              <a:buChar char="•"/>
            </a:pPr>
            <a:r>
              <a:rPr lang="en-US"/>
              <a:t>Incomplete and incorrect models are OK as their role is to support discussion.</a:t>
            </a:r>
            <a:endParaRPr/>
          </a:p>
          <a:p>
            <a:pPr marL="257175" lvl="0" indent="-257175" algn="l" rtl="0">
              <a:spcBef>
                <a:spcPts val="630"/>
              </a:spcBef>
              <a:spcAft>
                <a:spcPts val="0"/>
              </a:spcAft>
              <a:buSzPts val="1980"/>
              <a:buFont typeface="Noto Sans Symbols"/>
              <a:buChar char="▪"/>
            </a:pPr>
            <a:r>
              <a:rPr lang="en-US"/>
              <a:t>As a way of documenting an existing system</a:t>
            </a:r>
            <a:endParaRPr/>
          </a:p>
          <a:p>
            <a:pPr marL="557213" lvl="1" indent="-214312" algn="l" rtl="0">
              <a:spcBef>
                <a:spcPts val="630"/>
              </a:spcBef>
              <a:spcAft>
                <a:spcPts val="0"/>
              </a:spcAft>
              <a:buSzPts val="1980"/>
              <a:buChar char="•"/>
            </a:pPr>
            <a:r>
              <a:rPr lang="en-US"/>
              <a:t>Models should be an accurate representation of the system but need not be complete.</a:t>
            </a:r>
            <a:endParaRPr/>
          </a:p>
          <a:p>
            <a:pPr marL="257175" lvl="0" indent="-257175" algn="l" rtl="0">
              <a:spcBef>
                <a:spcPts val="630"/>
              </a:spcBef>
              <a:spcAft>
                <a:spcPts val="0"/>
              </a:spcAft>
              <a:buSzPts val="1980"/>
              <a:buFont typeface="Noto Sans Symbols"/>
              <a:buChar char="▪"/>
            </a:pPr>
            <a:r>
              <a:rPr lang="en-US"/>
              <a:t>As a detailed system description that can be used to generate a system implementation</a:t>
            </a:r>
            <a:endParaRPr/>
          </a:p>
          <a:p>
            <a:pPr marL="557213" lvl="1" indent="-214312" algn="l" rtl="0">
              <a:spcBef>
                <a:spcPts val="630"/>
              </a:spcBef>
              <a:spcAft>
                <a:spcPts val="0"/>
              </a:spcAft>
              <a:buSzPts val="1980"/>
              <a:buChar char="•"/>
            </a:pPr>
            <a:r>
              <a:rPr lang="en-US"/>
              <a:t>Models have to be both correct and complete.</a:t>
            </a:r>
            <a:endParaRPr/>
          </a:p>
          <a:p>
            <a:pPr marL="257175" lvl="0" indent="-131445" algn="l" rtl="0">
              <a:spcBef>
                <a:spcPts val="630"/>
              </a:spcBef>
              <a:spcAft>
                <a:spcPts val="0"/>
              </a:spcAft>
              <a:buSzPts val="1980"/>
              <a:buFont typeface="Noto Sans Symbols"/>
              <a:buNone/>
            </a:pPr>
            <a:endParaRPr/>
          </a:p>
        </p:txBody>
      </p:sp>
      <p:sp>
        <p:nvSpPr>
          <p:cNvPr id="119" name="Google Shape;119;p20"/>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2"/>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Context </a:t>
            </a:r>
            <a:r>
              <a:rPr lang="en-US" dirty="0">
                <a:solidFill>
                  <a:srgbClr val="FF0000"/>
                </a:solidFill>
              </a:rPr>
              <a:t>models</a:t>
            </a:r>
            <a:endParaRPr dirty="0">
              <a:solidFill>
                <a:srgbClr val="FF0000"/>
              </a:solidFill>
            </a:endParaRPr>
          </a:p>
        </p:txBody>
      </p:sp>
      <p:sp>
        <p:nvSpPr>
          <p:cNvPr id="131" name="Google Shape;131;p22"/>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a:t>Context models are used to illustrate the operational context of a system - they show what lies outside the system boundaries.</a:t>
            </a:r>
            <a:endParaRPr/>
          </a:p>
          <a:p>
            <a:pPr marL="257175" lvl="0" indent="-257175" algn="l" rtl="0">
              <a:spcBef>
                <a:spcPts val="630"/>
              </a:spcBef>
              <a:spcAft>
                <a:spcPts val="0"/>
              </a:spcAft>
              <a:buSzPts val="1980"/>
              <a:buFont typeface="Noto Sans Symbols"/>
              <a:buChar char="▪"/>
            </a:pPr>
            <a:r>
              <a:rPr lang="en-US"/>
              <a:t>Social and organisational concerns may affect the decision on where to position system boundaries.</a:t>
            </a:r>
            <a:endParaRPr/>
          </a:p>
          <a:p>
            <a:pPr marL="257175" lvl="0" indent="-257175" algn="l" rtl="0">
              <a:spcBef>
                <a:spcPts val="630"/>
              </a:spcBef>
              <a:spcAft>
                <a:spcPts val="0"/>
              </a:spcAft>
              <a:buSzPts val="1980"/>
              <a:buFont typeface="Noto Sans Symbols"/>
              <a:buChar char="▪"/>
            </a:pPr>
            <a:r>
              <a:rPr lang="en-US"/>
              <a:t>Architectural models show the system and its relationship with other systems.</a:t>
            </a:r>
            <a:endParaRPr/>
          </a:p>
        </p:txBody>
      </p:sp>
      <p:sp>
        <p:nvSpPr>
          <p:cNvPr id="132" name="Google Shape;132;p22"/>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System boundaries</a:t>
            </a:r>
            <a:endParaRPr/>
          </a:p>
        </p:txBody>
      </p:sp>
      <p:sp>
        <p:nvSpPr>
          <p:cNvPr id="138" name="Google Shape;138;p23"/>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257175" lvl="0" indent="-257175" algn="l" rtl="0">
              <a:spcBef>
                <a:spcPts val="0"/>
              </a:spcBef>
              <a:spcAft>
                <a:spcPts val="0"/>
              </a:spcAft>
              <a:buSzPts val="1980"/>
              <a:buFont typeface="Noto Sans Symbols"/>
              <a:buChar char="▪"/>
            </a:pPr>
            <a:r>
              <a:rPr lang="en-US"/>
              <a:t>System boundaries are established to define what is inside and what is outside the system.</a:t>
            </a:r>
            <a:endParaRPr/>
          </a:p>
          <a:p>
            <a:pPr marL="557213" lvl="1" indent="-214312" algn="l" rtl="0">
              <a:spcBef>
                <a:spcPts val="630"/>
              </a:spcBef>
              <a:spcAft>
                <a:spcPts val="0"/>
              </a:spcAft>
              <a:buSzPts val="1980"/>
              <a:buChar char="•"/>
            </a:pPr>
            <a:r>
              <a:rPr lang="en-US"/>
              <a:t>They show other systems that are used or depend on the system being developed.</a:t>
            </a:r>
            <a:endParaRPr/>
          </a:p>
          <a:p>
            <a:pPr marL="257175" lvl="0" indent="-257175" algn="l" rtl="0">
              <a:spcBef>
                <a:spcPts val="630"/>
              </a:spcBef>
              <a:spcAft>
                <a:spcPts val="0"/>
              </a:spcAft>
              <a:buSzPts val="1980"/>
              <a:buFont typeface="Noto Sans Symbols"/>
              <a:buChar char="▪"/>
            </a:pPr>
            <a:r>
              <a:rPr lang="en-US"/>
              <a:t>The position of the system boundary has a profound effect on the system requirements. </a:t>
            </a:r>
            <a:endParaRPr/>
          </a:p>
          <a:p>
            <a:pPr marL="257175" lvl="0" indent="-257175" algn="l" rtl="0">
              <a:spcBef>
                <a:spcPts val="630"/>
              </a:spcBef>
              <a:spcAft>
                <a:spcPts val="0"/>
              </a:spcAft>
              <a:buSzPts val="1980"/>
              <a:buFont typeface="Noto Sans Symbols"/>
              <a:buChar char="▪"/>
            </a:pPr>
            <a:r>
              <a:rPr lang="en-US"/>
              <a:t>Defining a system boundary is a political judgment</a:t>
            </a:r>
            <a:endParaRPr/>
          </a:p>
          <a:p>
            <a:pPr marL="557213" lvl="1" indent="-214312" algn="l" rtl="0">
              <a:spcBef>
                <a:spcPts val="630"/>
              </a:spcBef>
              <a:spcAft>
                <a:spcPts val="0"/>
              </a:spcAft>
              <a:buSzPts val="1980"/>
              <a:buChar char="•"/>
            </a:pPr>
            <a:r>
              <a:rPr lang="en-US"/>
              <a:t>There may be pressures to develop system boundaries that increase / decrease the influence or workload of different parts of an organization.</a:t>
            </a:r>
            <a:endParaRPr/>
          </a:p>
        </p:txBody>
      </p:sp>
      <p:sp>
        <p:nvSpPr>
          <p:cNvPr id="139" name="Google Shape;139;p23"/>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dirty="0"/>
              <a:t>The context of the </a:t>
            </a:r>
            <a:r>
              <a:rPr lang="en-US" dirty="0" err="1">
                <a:solidFill>
                  <a:srgbClr val="FF0000"/>
                </a:solidFill>
              </a:rPr>
              <a:t>Mentcare</a:t>
            </a:r>
            <a:r>
              <a:rPr lang="en-US" dirty="0"/>
              <a:t> system</a:t>
            </a:r>
            <a:endParaRPr dirty="0"/>
          </a:p>
        </p:txBody>
      </p:sp>
      <p:sp>
        <p:nvSpPr>
          <p:cNvPr id="145" name="Google Shape;145;p24"/>
          <p:cNvSpPr txBox="1">
            <a:spLocks noGrp="1"/>
          </p:cNvSpPr>
          <p:nvPr>
            <p:ph type="sldNum" sz="quarter" idx="12"/>
          </p:nvPr>
        </p:nvSpPr>
        <p:spPr>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pic>
        <p:nvPicPr>
          <p:cNvPr id="146" name="Google Shape;146;p24" descr="5.1 Mentcare context.eps"/>
          <p:cNvPicPr preferRelativeResize="0"/>
          <p:nvPr/>
        </p:nvPicPr>
        <p:blipFill rotWithShape="1">
          <a:blip r:embed="rId3">
            <a:alphaModFix/>
          </a:blip>
          <a:srcRect/>
          <a:stretch/>
        </p:blipFill>
        <p:spPr>
          <a:xfrm>
            <a:off x="3149600" y="2057400"/>
            <a:ext cx="5645150" cy="3556000"/>
          </a:xfrm>
          <a:prstGeom prst="rect">
            <a:avLst/>
          </a:prstGeom>
          <a:noFill/>
          <a:ln>
            <a:noFill/>
          </a:ln>
        </p:spPr>
      </p:pic>
    </p:spTree>
  </p:cSld>
  <p:clrMapOvr>
    <a:masterClrMapping/>
  </p:clrMapOvr>
  <p:transition spd="med">
    <p:fade thruBlk="1"/>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2037</Words>
  <Application>Microsoft Office PowerPoint</Application>
  <PresentationFormat>Widescreen</PresentationFormat>
  <Paragraphs>181</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Calibri Light</vt:lpstr>
      <vt:lpstr>Arial</vt:lpstr>
      <vt:lpstr>Calibri</vt:lpstr>
      <vt:lpstr>Noto Sans Symbols</vt:lpstr>
      <vt:lpstr>Helvetica Neue</vt:lpstr>
      <vt:lpstr>Office Theme</vt:lpstr>
      <vt:lpstr>Lecture 5: System Modeling</vt:lpstr>
      <vt:lpstr>System modeling</vt:lpstr>
      <vt:lpstr>Existing and planned system models</vt:lpstr>
      <vt:lpstr>System perspectives</vt:lpstr>
      <vt:lpstr>UML diagram types</vt:lpstr>
      <vt:lpstr>Use of graphical models</vt:lpstr>
      <vt:lpstr>Context models</vt:lpstr>
      <vt:lpstr>System boundaries</vt:lpstr>
      <vt:lpstr>The context of the Mentcare system</vt:lpstr>
      <vt:lpstr>Process perspective</vt:lpstr>
      <vt:lpstr>Process model of involuntary detention </vt:lpstr>
      <vt:lpstr>Interaction models</vt:lpstr>
      <vt:lpstr>Use case modeling</vt:lpstr>
      <vt:lpstr>Transfer-data use case </vt:lpstr>
      <vt:lpstr>Tabular description of the ‘Transfer data’ use-case </vt:lpstr>
      <vt:lpstr>Use cases in the Mentcare system involving the role ‘Medical Receptionist’ </vt:lpstr>
      <vt:lpstr>Sequence diagrams</vt:lpstr>
      <vt:lpstr>Sequence diagram for View patient information </vt:lpstr>
      <vt:lpstr>Sequence diagram for Transfer Data </vt:lpstr>
      <vt:lpstr>Structural models</vt:lpstr>
      <vt:lpstr>Class diagrams</vt:lpstr>
      <vt:lpstr>UML classes and association </vt:lpstr>
      <vt:lpstr>Classes and associations in the MHC-PMS </vt:lpstr>
      <vt:lpstr>The Consultation class </vt:lpstr>
      <vt:lpstr>Generalization</vt:lpstr>
      <vt:lpstr>Generalization</vt:lpstr>
      <vt:lpstr>A generalization hierarchy </vt:lpstr>
      <vt:lpstr>A generalization hierarchy with added detail </vt:lpstr>
      <vt:lpstr>The aggregation association </vt:lpstr>
      <vt:lpstr>Behavioral models</vt:lpstr>
      <vt:lpstr>Data-driven modeling</vt:lpstr>
      <vt:lpstr>An activity model of the insulin pump’s operation </vt:lpstr>
      <vt:lpstr>Order processing </vt:lpstr>
      <vt:lpstr>Event-driven modeling</vt:lpstr>
      <vt:lpstr>State diagram of a microwave oven </vt:lpstr>
      <vt:lpstr>Microwave oven operation </vt:lpstr>
      <vt:lpstr>Model-driven engineering</vt:lpstr>
      <vt:lpstr>Model driven architecture</vt:lpstr>
      <vt:lpstr>Types of model</vt:lpstr>
      <vt:lpstr>MDA transformations</vt:lpstr>
      <vt:lpstr>Multiple platform-specific models </vt:lpstr>
      <vt:lpstr>Agile methods and MDA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 System Modeling</dc:title>
  <dc:creator>kabir</dc:creator>
  <cp:lastModifiedBy>CSEJU</cp:lastModifiedBy>
  <cp:revision>4</cp:revision>
  <dcterms:modified xsi:type="dcterms:W3CDTF">2024-11-11T16:47:02Z</dcterms:modified>
</cp:coreProperties>
</file>