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embeddedFontLst>
    <p:embeddedFont>
      <p:font typeface="Helvetica" pitchFamily="34" charset="0"/>
      <p:regular r:id="rId22"/>
      <p:bold r:id="rId23"/>
      <p:italic r:id="rId24"/>
      <p:boldItalic r:id="rId25"/>
    </p:embeddedFont>
    <p:embeddedFont>
      <p:font typeface="Calibri" pitchFamily="34" charset="0"/>
      <p:regular r:id="rId26"/>
      <p:bold r:id="rId27"/>
      <p:italic r:id="rId28"/>
      <p:boldItalic r:id="rId29"/>
    </p:embeddedFont>
    <p:embeddedFont>
      <p:font typeface="Helvetica Neue"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17A4AE61-13C3-4117-A204-71D72CC6A273}">
  <a:tblStyle styleId="{17A4AE61-13C3-4117-A204-71D72CC6A273}" styleName="Table_0">
    <a:wholeTbl>
      <a:tcTxStyle b="off" i="off">
        <a:font>
          <a:latin typeface="Helvetica"/>
          <a:ea typeface="Helvetica"/>
          <a:cs typeface="Helvetica"/>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chemeClr val="accent1"/>
          </a:solidFill>
        </a:fill>
      </a:tcStyle>
    </a:band1H>
    <a:band2H>
      <a:tcTxStyle b="off" i="off"/>
      <a:tcStyle>
        <a:tcBdr/>
      </a:tcStyle>
    </a:band2H>
    <a:band1V>
      <a:tcTxStyle b="off" i="off"/>
      <a:tcStyle>
        <a:tcBdr/>
        <a:fill>
          <a:solidFill>
            <a:schemeClr val="accent1"/>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Helvetica"/>
          <a:ea typeface="Helvetica"/>
          <a:cs typeface="Helvetica"/>
        </a:font>
        <a:schemeClr val="lt1"/>
      </a:tcTxStyle>
      <a:tcStyle>
        <a:tcBdr/>
        <a:fill>
          <a:solidFill>
            <a:schemeClr val="accent1"/>
          </a:solidFill>
        </a:fill>
      </a:tcStyle>
    </a:firstRow>
    <a:neCell>
      <a:tcTxStyle b="off" i="off"/>
      <a:tcStyle>
        <a:tcBdr/>
      </a:tcStyle>
    </a:neCell>
    <a:nwCell>
      <a:tcTxStyle b="off" i="off"/>
      <a:tcStyle>
        <a:tcBdr/>
      </a:tcStyle>
    </a:nwCell>
  </a:tblStyle>
  <a:tblStyle styleId="{DE8AE9D0-4518-4DB9-BFF2-2D5070413643}" styleName="Table_1">
    <a:wholeTbl>
      <a:tcTxStyle b="off" i="off">
        <a:font>
          <a:latin typeface="Helvetica"/>
          <a:ea typeface="Helvetica"/>
          <a:cs typeface="Helvetica"/>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6E6"/>
          </a:solidFill>
        </a:fill>
      </a:tcStyle>
    </a:band1H>
    <a:band2H>
      <a:tcTxStyle b="off" i="off"/>
      <a:tcStyle>
        <a:tcBdr/>
      </a:tcStyle>
    </a:band2H>
    <a:band1V>
      <a:tcTxStyle b="off" i="off"/>
      <a:tcStyle>
        <a:tcBdr/>
        <a:fill>
          <a:solidFill>
            <a:srgbClr val="E6E6E6"/>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Helvetica"/>
          <a:ea typeface="Helvetica"/>
          <a:cs typeface="Helvetica"/>
        </a:font>
        <a:schemeClr val="lt1"/>
      </a:tcTxStyle>
      <a:tcStyle>
        <a:tcBdr/>
        <a:fill>
          <a:solidFill>
            <a:schemeClr val="accent4"/>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71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2pPr>
            <a:lvl3pPr marR="0" lvl="2"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3pPr>
            <a:lvl4pPr marR="0" lvl="3"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4pPr>
            <a:lvl5pPr marR="0" lvl="4"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5pPr>
            <a:lvl6pPr marR="0" lvl="5"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6pPr>
            <a:lvl7pPr marR="0" lvl="6"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7pPr>
            <a:lvl8pPr marR="0" lvl="7"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8pPr>
            <a:lvl9pPr marR="0" lvl="8"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84700982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 name="Google Shape;1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914730" y="4345781"/>
            <a:ext cx="5028543" cy="3853161"/>
          </a:xfrm>
          <a:prstGeom prst="rect">
            <a:avLst/>
          </a:prstGeom>
          <a:noFill/>
          <a:ln>
            <a:noFill/>
          </a:ln>
        </p:spPr>
        <p:txBody>
          <a:bodyPr spcFirstLastPara="1" wrap="square" lIns="89150" tIns="43800" rIns="89150" bIns="438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584200" y="798513"/>
            <a:ext cx="5689600" cy="3200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914730" y="4345781"/>
            <a:ext cx="5028543" cy="3853161"/>
          </a:xfrm>
          <a:prstGeom prst="rect">
            <a:avLst/>
          </a:prstGeom>
          <a:noFill/>
          <a:ln>
            <a:noFill/>
          </a:ln>
        </p:spPr>
        <p:txBody>
          <a:bodyPr spcFirstLastPara="1" wrap="square" lIns="89150" tIns="43800" rIns="89150" bIns="438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584200" y="798513"/>
            <a:ext cx="5689600" cy="32004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833019" y="-1623212"/>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0688638" y="1371611"/>
            <a:ext cx="5851525" cy="36576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3271838" y="-2184388"/>
            <a:ext cx="5851525" cy="1076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r>
              <a:rPr lang="en-GB"/>
              <a:t>Presentation title - </a:t>
            </a:r>
            <a:fld id="{00000000-1234-1234-1234-123412341234}" type="slidenum">
              <a:rPr lang="en-GB"/>
              <a:t>‹#›</a:t>
            </a:fld>
            <a:endParaRPr/>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914400" y="213043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3"/>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963084" y="440691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12800" y="1600206"/>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8229600" y="1600206"/>
            <a:ext cx="7213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6193374"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93374"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09603"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4766733" y="27306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609603"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2389717" y="612775"/>
            <a:ext cx="7315200" cy="4114800"/>
          </a:xfrm>
          <a:prstGeom prst="rect">
            <a:avLst/>
          </a:prstGeom>
          <a:noFill/>
          <a:ln>
            <a:noFill/>
          </a:ln>
        </p:spPr>
      </p:sp>
      <p:sp>
        <p:nvSpPr>
          <p:cNvPr id="68" name="Google Shape;68;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SzPts val="1200"/>
              <a:buNone/>
              <a:defRPr/>
            </a:lvl1pPr>
            <a:lvl2pPr marL="0" lvl="1" indent="0" algn="r">
              <a:lnSpc>
                <a:spcPct val="100000"/>
              </a:lnSpc>
              <a:spcBef>
                <a:spcPts val="0"/>
              </a:spcBef>
              <a:spcAft>
                <a:spcPts val="0"/>
              </a:spcAft>
              <a:buSzPts val="1200"/>
              <a:buNone/>
              <a:defRPr/>
            </a:lvl2pPr>
            <a:lvl3pPr marL="0" lvl="2" indent="0" algn="r">
              <a:lnSpc>
                <a:spcPct val="100000"/>
              </a:lnSpc>
              <a:spcBef>
                <a:spcPts val="0"/>
              </a:spcBef>
              <a:spcAft>
                <a:spcPts val="0"/>
              </a:spcAft>
              <a:buSzPts val="1200"/>
              <a:buNone/>
              <a:defRPr/>
            </a:lvl3pPr>
            <a:lvl4pPr marL="0" lvl="3" indent="0" algn="r">
              <a:lnSpc>
                <a:spcPct val="100000"/>
              </a:lnSpc>
              <a:spcBef>
                <a:spcPts val="0"/>
              </a:spcBef>
              <a:spcAft>
                <a:spcPts val="0"/>
              </a:spcAft>
              <a:buSzPts val="1200"/>
              <a:buNone/>
              <a:defRPr/>
            </a:lvl4pPr>
            <a:lvl5pPr marL="0" lvl="4" indent="0" algn="r">
              <a:lnSpc>
                <a:spcPct val="100000"/>
              </a:lnSpc>
              <a:spcBef>
                <a:spcPts val="0"/>
              </a:spcBef>
              <a:spcAft>
                <a:spcPts val="0"/>
              </a:spcAft>
              <a:buSzPts val="1200"/>
              <a:buNone/>
              <a:defRPr/>
            </a:lvl5pPr>
            <a:lvl6pPr marL="0" lvl="5" indent="0" algn="r">
              <a:lnSpc>
                <a:spcPct val="100000"/>
              </a:lnSpc>
              <a:spcBef>
                <a:spcPts val="0"/>
              </a:spcBef>
              <a:spcAft>
                <a:spcPts val="0"/>
              </a:spcAft>
              <a:buSzPts val="1200"/>
              <a:buNone/>
              <a:defRPr/>
            </a:lvl6pPr>
            <a:lvl7pPr marL="0" lvl="6" indent="0" algn="r">
              <a:lnSpc>
                <a:spcPct val="100000"/>
              </a:lnSpc>
              <a:spcBef>
                <a:spcPts val="0"/>
              </a:spcBef>
              <a:spcAft>
                <a:spcPts val="0"/>
              </a:spcAft>
              <a:buSzPts val="1200"/>
              <a:buNone/>
              <a:defRPr/>
            </a:lvl7pPr>
            <a:lvl8pPr marL="0" lvl="7" indent="0" algn="r">
              <a:lnSpc>
                <a:spcPct val="100000"/>
              </a:lnSpc>
              <a:spcBef>
                <a:spcPts val="0"/>
              </a:spcBef>
              <a:spcAft>
                <a:spcPts val="0"/>
              </a:spcAft>
              <a:buSzPts val="1200"/>
              <a:buNone/>
              <a:defRPr/>
            </a:lvl8pPr>
            <a:lvl9pPr marL="0" lvl="8" indent="0" algn="r">
              <a:lnSpc>
                <a:spcPct val="100000"/>
              </a:lnSpc>
              <a:spcBef>
                <a:spcPts val="0"/>
              </a:spcBef>
              <a:spcAft>
                <a:spcPts val="0"/>
              </a:spcAft>
              <a:buSzPts val="120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6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165600" y="635636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239486" y="2255838"/>
            <a:ext cx="10972800" cy="59621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3600"/>
              <a:buFont typeface="Calibri"/>
              <a:buNone/>
            </a:pPr>
            <a:r>
              <a:rPr lang="en-GB" sz="3600"/>
              <a:t>Lecture 1: Introduction to Software Engineering</a:t>
            </a:r>
            <a:endParaRPr/>
          </a:p>
        </p:txBody>
      </p:sp>
      <p:sp>
        <p:nvSpPr>
          <p:cNvPr id="89" name="Google Shape;89;p13"/>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435428" y="0"/>
            <a:ext cx="10972800" cy="81642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Software process activities</a:t>
            </a:r>
            <a:endParaRPr/>
          </a:p>
        </p:txBody>
      </p:sp>
      <p:sp>
        <p:nvSpPr>
          <p:cNvPr id="151" name="Google Shape;151;p22"/>
          <p:cNvSpPr txBox="1">
            <a:spLocks noGrp="1"/>
          </p:cNvSpPr>
          <p:nvPr>
            <p:ph type="body" idx="1"/>
          </p:nvPr>
        </p:nvSpPr>
        <p:spPr>
          <a:xfrm>
            <a:off x="609600" y="947058"/>
            <a:ext cx="10972800" cy="517911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Software </a:t>
            </a:r>
            <a:r>
              <a:rPr lang="en-GB">
                <a:solidFill>
                  <a:srgbClr val="C00000"/>
                </a:solidFill>
              </a:rPr>
              <a:t>specification</a:t>
            </a:r>
            <a:r>
              <a:rPr lang="en-GB"/>
              <a:t>, where customers and engineers </a:t>
            </a:r>
            <a:r>
              <a:rPr lang="en-GB">
                <a:solidFill>
                  <a:srgbClr val="C00000"/>
                </a:solidFill>
              </a:rPr>
              <a:t>define</a:t>
            </a:r>
            <a:r>
              <a:rPr lang="en-GB"/>
              <a:t> the software that is to be produced and the </a:t>
            </a:r>
            <a:r>
              <a:rPr lang="en-GB">
                <a:solidFill>
                  <a:srgbClr val="C00000"/>
                </a:solidFill>
              </a:rPr>
              <a:t>constraints</a:t>
            </a:r>
            <a:r>
              <a:rPr lang="en-GB"/>
              <a:t> on its operation.</a:t>
            </a:r>
            <a:endParaRPr/>
          </a:p>
          <a:p>
            <a:pPr marL="342900" lvl="0" indent="-342900" algn="l" rtl="0">
              <a:spcBef>
                <a:spcPts val="840"/>
              </a:spcBef>
              <a:spcAft>
                <a:spcPts val="0"/>
              </a:spcAft>
              <a:buClr>
                <a:schemeClr val="dk1"/>
              </a:buClr>
              <a:buSzPts val="2640"/>
              <a:buFont typeface="Noto Sans Symbols"/>
              <a:buChar char="▪"/>
            </a:pPr>
            <a:r>
              <a:rPr lang="en-GB"/>
              <a:t>Software </a:t>
            </a:r>
            <a:r>
              <a:rPr lang="en-GB">
                <a:solidFill>
                  <a:srgbClr val="C00000"/>
                </a:solidFill>
              </a:rPr>
              <a:t>development</a:t>
            </a:r>
            <a:r>
              <a:rPr lang="en-GB"/>
              <a:t>, where the software is </a:t>
            </a:r>
            <a:r>
              <a:rPr lang="en-GB">
                <a:solidFill>
                  <a:srgbClr val="C00000"/>
                </a:solidFill>
              </a:rPr>
              <a:t>designed</a:t>
            </a:r>
            <a:r>
              <a:rPr lang="en-GB"/>
              <a:t> and </a:t>
            </a:r>
            <a:r>
              <a:rPr lang="en-GB">
                <a:solidFill>
                  <a:srgbClr val="C00000"/>
                </a:solidFill>
              </a:rPr>
              <a:t>programmed</a:t>
            </a:r>
            <a:r>
              <a:rPr lang="en-GB"/>
              <a:t>.</a:t>
            </a:r>
            <a:endParaRPr/>
          </a:p>
          <a:p>
            <a:pPr marL="342900" lvl="0" indent="-342900" algn="l" rtl="0">
              <a:spcBef>
                <a:spcPts val="840"/>
              </a:spcBef>
              <a:spcAft>
                <a:spcPts val="0"/>
              </a:spcAft>
              <a:buClr>
                <a:schemeClr val="dk1"/>
              </a:buClr>
              <a:buSzPts val="2640"/>
              <a:buFont typeface="Noto Sans Symbols"/>
              <a:buChar char="▪"/>
            </a:pPr>
            <a:r>
              <a:rPr lang="en-GB"/>
              <a:t>Software </a:t>
            </a:r>
            <a:r>
              <a:rPr lang="en-GB">
                <a:solidFill>
                  <a:srgbClr val="C00000"/>
                </a:solidFill>
              </a:rPr>
              <a:t>validation</a:t>
            </a:r>
            <a:r>
              <a:rPr lang="en-GB"/>
              <a:t>, where the software is </a:t>
            </a:r>
            <a:r>
              <a:rPr lang="en-GB">
                <a:solidFill>
                  <a:srgbClr val="C00000"/>
                </a:solidFill>
              </a:rPr>
              <a:t>checked</a:t>
            </a:r>
            <a:r>
              <a:rPr lang="en-GB"/>
              <a:t> to ensure that it is </a:t>
            </a:r>
            <a:r>
              <a:rPr lang="en-GB">
                <a:solidFill>
                  <a:srgbClr val="C00000"/>
                </a:solidFill>
              </a:rPr>
              <a:t>what</a:t>
            </a:r>
            <a:r>
              <a:rPr lang="en-GB"/>
              <a:t> the customer </a:t>
            </a:r>
            <a:r>
              <a:rPr lang="en-GB">
                <a:solidFill>
                  <a:srgbClr val="C00000"/>
                </a:solidFill>
              </a:rPr>
              <a:t>requires</a:t>
            </a:r>
            <a:r>
              <a:rPr lang="en-GB"/>
              <a:t>.</a:t>
            </a:r>
            <a:endParaRPr/>
          </a:p>
          <a:p>
            <a:pPr marL="342900" lvl="0" indent="-342900" algn="l" rtl="0">
              <a:spcBef>
                <a:spcPts val="840"/>
              </a:spcBef>
              <a:spcAft>
                <a:spcPts val="0"/>
              </a:spcAft>
              <a:buClr>
                <a:schemeClr val="dk1"/>
              </a:buClr>
              <a:buSzPts val="2640"/>
              <a:buFont typeface="Noto Sans Symbols"/>
              <a:buChar char="▪"/>
            </a:pPr>
            <a:r>
              <a:rPr lang="en-GB"/>
              <a:t>Software </a:t>
            </a:r>
            <a:r>
              <a:rPr lang="en-GB">
                <a:solidFill>
                  <a:srgbClr val="C00000"/>
                </a:solidFill>
              </a:rPr>
              <a:t>evolution</a:t>
            </a:r>
            <a:r>
              <a:rPr lang="en-GB"/>
              <a:t>, where the software is </a:t>
            </a:r>
            <a:r>
              <a:rPr lang="en-GB">
                <a:solidFill>
                  <a:srgbClr val="C00000"/>
                </a:solidFill>
              </a:rPr>
              <a:t>modified</a:t>
            </a:r>
            <a:r>
              <a:rPr lang="en-GB"/>
              <a:t> to </a:t>
            </a:r>
            <a:r>
              <a:rPr lang="en-GB">
                <a:solidFill>
                  <a:srgbClr val="C00000"/>
                </a:solidFill>
              </a:rPr>
              <a:t>reflect changing </a:t>
            </a:r>
            <a:r>
              <a:rPr lang="en-GB"/>
              <a:t>customer and market requirements.</a:t>
            </a:r>
            <a:endParaRPr/>
          </a:p>
          <a:p>
            <a:pPr marL="342900" lvl="0" indent="-175260" algn="l" rtl="0">
              <a:spcBef>
                <a:spcPts val="840"/>
              </a:spcBef>
              <a:spcAft>
                <a:spcPts val="0"/>
              </a:spcAft>
              <a:buClr>
                <a:schemeClr val="dk1"/>
              </a:buClr>
              <a:buSzPts val="2640"/>
              <a:buFont typeface="Noto Sans Symbols"/>
              <a:buNone/>
            </a:pPr>
            <a:endParaRPr/>
          </a:p>
        </p:txBody>
      </p:sp>
      <p:sp>
        <p:nvSpPr>
          <p:cNvPr id="152" name="Google Shape;152;p22"/>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10</a:t>
            </a:fld>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609600" y="274638"/>
            <a:ext cx="10972800" cy="70507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4400"/>
              <a:buFont typeface="Calibri"/>
              <a:buNone/>
            </a:pPr>
            <a:r>
              <a:rPr lang="en-GB">
                <a:solidFill>
                  <a:srgbClr val="FF0000"/>
                </a:solidFill>
              </a:rPr>
              <a:t>Application</a:t>
            </a:r>
            <a:r>
              <a:rPr lang="en-GB"/>
              <a:t> types</a:t>
            </a:r>
            <a:endParaRPr/>
          </a:p>
        </p:txBody>
      </p:sp>
      <p:sp>
        <p:nvSpPr>
          <p:cNvPr id="158" name="Google Shape;158;p23"/>
          <p:cNvSpPr txBox="1">
            <a:spLocks noGrp="1"/>
          </p:cNvSpPr>
          <p:nvPr>
            <p:ph type="body" idx="1"/>
          </p:nvPr>
        </p:nvSpPr>
        <p:spPr>
          <a:xfrm>
            <a:off x="609600" y="1012372"/>
            <a:ext cx="10972800" cy="511379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2640"/>
              <a:buFont typeface="Noto Sans Symbols"/>
              <a:buChar char="▪"/>
            </a:pPr>
            <a:r>
              <a:rPr lang="en-GB" sz="2400">
                <a:solidFill>
                  <a:srgbClr val="C00000"/>
                </a:solidFill>
              </a:rPr>
              <a:t>Stand-alone applications </a:t>
            </a:r>
            <a:endParaRPr sz="2400">
              <a:solidFill>
                <a:srgbClr val="C00000"/>
              </a:solidFill>
            </a:endParaRPr>
          </a:p>
          <a:p>
            <a:pPr marL="742950" lvl="1" indent="-285750" algn="l" rtl="0">
              <a:spcBef>
                <a:spcPts val="840"/>
              </a:spcBef>
              <a:spcAft>
                <a:spcPts val="0"/>
              </a:spcAft>
              <a:buClr>
                <a:schemeClr val="dk1"/>
              </a:buClr>
              <a:buSzPts val="2640"/>
              <a:buChar char="•"/>
            </a:pPr>
            <a:r>
              <a:rPr lang="en-GB" sz="2400"/>
              <a:t>These are application systems that run on a local computer, such as a PC. They include all necessary functionality and do not need to be connected to a network. </a:t>
            </a:r>
            <a:endParaRPr sz="2400"/>
          </a:p>
          <a:p>
            <a:pPr marL="342900" lvl="0" indent="-342900" algn="l" rtl="0">
              <a:spcBef>
                <a:spcPts val="840"/>
              </a:spcBef>
              <a:spcAft>
                <a:spcPts val="0"/>
              </a:spcAft>
              <a:buClr>
                <a:srgbClr val="C00000"/>
              </a:buClr>
              <a:buSzPts val="2640"/>
              <a:buFont typeface="Noto Sans Symbols"/>
              <a:buChar char="▪"/>
            </a:pPr>
            <a:r>
              <a:rPr lang="en-GB" sz="2400">
                <a:solidFill>
                  <a:srgbClr val="C00000"/>
                </a:solidFill>
              </a:rPr>
              <a:t>Interactive transaction-based applications</a:t>
            </a:r>
            <a:r>
              <a:rPr lang="en-GB" sz="2400" i="1">
                <a:solidFill>
                  <a:srgbClr val="C00000"/>
                </a:solidFill>
              </a:rPr>
              <a:t> </a:t>
            </a:r>
            <a:endParaRPr sz="2400">
              <a:solidFill>
                <a:srgbClr val="C00000"/>
              </a:solidFill>
            </a:endParaRPr>
          </a:p>
          <a:p>
            <a:pPr marL="742950" lvl="1" indent="-285750" algn="l" rtl="0">
              <a:spcBef>
                <a:spcPts val="840"/>
              </a:spcBef>
              <a:spcAft>
                <a:spcPts val="0"/>
              </a:spcAft>
              <a:buClr>
                <a:schemeClr val="dk1"/>
              </a:buClr>
              <a:buSzPts val="2640"/>
              <a:buChar char="•"/>
            </a:pPr>
            <a:r>
              <a:rPr lang="en-GB" sz="2400"/>
              <a:t>Applications that execute on a remote computer and are accessed by users from their own PCs or terminals. These include web applications such as e-commerce applications. </a:t>
            </a:r>
            <a:endParaRPr sz="2400"/>
          </a:p>
          <a:p>
            <a:pPr marL="342900" lvl="0" indent="-342900" algn="l" rtl="0">
              <a:spcBef>
                <a:spcPts val="840"/>
              </a:spcBef>
              <a:spcAft>
                <a:spcPts val="0"/>
              </a:spcAft>
              <a:buClr>
                <a:srgbClr val="C00000"/>
              </a:buClr>
              <a:buSzPts val="2640"/>
              <a:buFont typeface="Noto Sans Symbols"/>
              <a:buChar char="▪"/>
            </a:pPr>
            <a:r>
              <a:rPr lang="en-GB" sz="2400">
                <a:solidFill>
                  <a:srgbClr val="C00000"/>
                </a:solidFill>
              </a:rPr>
              <a:t>Embedded control systems </a:t>
            </a:r>
            <a:endParaRPr sz="2400">
              <a:solidFill>
                <a:srgbClr val="C00000"/>
              </a:solidFill>
            </a:endParaRPr>
          </a:p>
          <a:p>
            <a:pPr marL="742950" lvl="1" indent="-285750" algn="l" rtl="0">
              <a:spcBef>
                <a:spcPts val="840"/>
              </a:spcBef>
              <a:spcAft>
                <a:spcPts val="0"/>
              </a:spcAft>
              <a:buClr>
                <a:schemeClr val="dk1"/>
              </a:buClr>
              <a:buSzPts val="2640"/>
              <a:buChar char="•"/>
            </a:pPr>
            <a:r>
              <a:rPr lang="en-GB" sz="2400"/>
              <a:t>These are software control systems that control and manage hardware devices. Numerically, there are probably more embedded systems than any other type of system. </a:t>
            </a:r>
            <a:endParaRPr sz="2400"/>
          </a:p>
        </p:txBody>
      </p:sp>
      <p:sp>
        <p:nvSpPr>
          <p:cNvPr id="159" name="Google Shape;159;p23"/>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11</a:t>
            </a:fld>
            <a:endParaRPr/>
          </a:p>
        </p:txBody>
      </p:sp>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609600" y="274638"/>
            <a:ext cx="10972800" cy="67241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4400"/>
              <a:buFont typeface="Calibri"/>
              <a:buNone/>
            </a:pPr>
            <a:r>
              <a:rPr lang="en-GB">
                <a:solidFill>
                  <a:srgbClr val="FF0000"/>
                </a:solidFill>
              </a:rPr>
              <a:t>Application</a:t>
            </a:r>
            <a:r>
              <a:rPr lang="en-GB"/>
              <a:t> types</a:t>
            </a:r>
            <a:endParaRPr/>
          </a:p>
        </p:txBody>
      </p:sp>
      <p:sp>
        <p:nvSpPr>
          <p:cNvPr id="165" name="Google Shape;165;p24"/>
          <p:cNvSpPr txBox="1">
            <a:spLocks noGrp="1"/>
          </p:cNvSpPr>
          <p:nvPr>
            <p:ph type="body" idx="1"/>
          </p:nvPr>
        </p:nvSpPr>
        <p:spPr>
          <a:xfrm>
            <a:off x="609600" y="1066800"/>
            <a:ext cx="10972800" cy="547551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2640"/>
              <a:buFont typeface="Noto Sans Symbols"/>
              <a:buChar char="▪"/>
            </a:pPr>
            <a:r>
              <a:rPr lang="en-GB">
                <a:solidFill>
                  <a:srgbClr val="C00000"/>
                </a:solidFill>
              </a:rPr>
              <a:t>Batch processing systems </a:t>
            </a:r>
            <a:endParaRPr>
              <a:solidFill>
                <a:srgbClr val="C00000"/>
              </a:solidFill>
            </a:endParaRPr>
          </a:p>
          <a:p>
            <a:pPr marL="742950" lvl="1" indent="-285750" algn="l" rtl="0">
              <a:spcBef>
                <a:spcPts val="840"/>
              </a:spcBef>
              <a:spcAft>
                <a:spcPts val="0"/>
              </a:spcAft>
              <a:buClr>
                <a:schemeClr val="dk1"/>
              </a:buClr>
              <a:buSzPts val="2640"/>
              <a:buChar char="•"/>
            </a:pPr>
            <a:r>
              <a:rPr lang="en-GB"/>
              <a:t>These are business systems that are designed to process data in large batches. They process large numbers of individual inputs to create corresponding outputs. </a:t>
            </a:r>
            <a:endParaRPr/>
          </a:p>
          <a:p>
            <a:pPr marL="342900" lvl="0" indent="-342900" algn="l" rtl="0">
              <a:spcBef>
                <a:spcPts val="840"/>
              </a:spcBef>
              <a:spcAft>
                <a:spcPts val="0"/>
              </a:spcAft>
              <a:buClr>
                <a:srgbClr val="C00000"/>
              </a:buClr>
              <a:buSzPts val="2640"/>
              <a:buFont typeface="Noto Sans Symbols"/>
              <a:buChar char="▪"/>
            </a:pPr>
            <a:r>
              <a:rPr lang="en-GB">
                <a:solidFill>
                  <a:srgbClr val="C00000"/>
                </a:solidFill>
              </a:rPr>
              <a:t>Entertainment systems </a:t>
            </a:r>
            <a:endParaRPr>
              <a:solidFill>
                <a:srgbClr val="C00000"/>
              </a:solidFill>
            </a:endParaRPr>
          </a:p>
          <a:p>
            <a:pPr marL="742950" lvl="1" indent="-285750" algn="l" rtl="0">
              <a:spcBef>
                <a:spcPts val="840"/>
              </a:spcBef>
              <a:spcAft>
                <a:spcPts val="0"/>
              </a:spcAft>
              <a:buClr>
                <a:schemeClr val="dk1"/>
              </a:buClr>
              <a:buSzPts val="2640"/>
              <a:buChar char="•"/>
            </a:pPr>
            <a:r>
              <a:rPr lang="en-GB"/>
              <a:t>These are systems that are primarily for personal use and which are intended to entertain the user. </a:t>
            </a:r>
            <a:endParaRPr/>
          </a:p>
          <a:p>
            <a:pPr marL="342900" lvl="0" indent="-342900" algn="l" rtl="0">
              <a:spcBef>
                <a:spcPts val="840"/>
              </a:spcBef>
              <a:spcAft>
                <a:spcPts val="0"/>
              </a:spcAft>
              <a:buClr>
                <a:srgbClr val="C00000"/>
              </a:buClr>
              <a:buSzPts val="2640"/>
              <a:buFont typeface="Noto Sans Symbols"/>
              <a:buChar char="▪"/>
            </a:pPr>
            <a:r>
              <a:rPr lang="en-GB">
                <a:solidFill>
                  <a:srgbClr val="C00000"/>
                </a:solidFill>
              </a:rPr>
              <a:t>Systems for modelling and simulation </a:t>
            </a:r>
            <a:endParaRPr>
              <a:solidFill>
                <a:srgbClr val="C00000"/>
              </a:solidFill>
            </a:endParaRPr>
          </a:p>
          <a:p>
            <a:pPr marL="742950" lvl="1" indent="-285750" algn="l" rtl="0">
              <a:spcBef>
                <a:spcPts val="840"/>
              </a:spcBef>
              <a:spcAft>
                <a:spcPts val="0"/>
              </a:spcAft>
              <a:buClr>
                <a:schemeClr val="dk1"/>
              </a:buClr>
              <a:buSzPts val="2640"/>
              <a:buChar char="•"/>
            </a:pPr>
            <a:r>
              <a:rPr lang="en-GB"/>
              <a:t>These are systems that are developed by scientists and engineers to model physical processes or situations, which include many, separate, interacting objects. </a:t>
            </a:r>
            <a:endParaRPr/>
          </a:p>
        </p:txBody>
      </p:sp>
      <p:sp>
        <p:nvSpPr>
          <p:cNvPr id="166" name="Google Shape;166;p24"/>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12</a:t>
            </a:fld>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4400"/>
              <a:buFont typeface="Calibri"/>
              <a:buNone/>
            </a:pPr>
            <a:r>
              <a:rPr lang="en-GB">
                <a:solidFill>
                  <a:srgbClr val="FF0000"/>
                </a:solidFill>
              </a:rPr>
              <a:t>Application</a:t>
            </a:r>
            <a:r>
              <a:rPr lang="en-GB"/>
              <a:t> types</a:t>
            </a:r>
            <a:endParaRPr/>
          </a:p>
        </p:txBody>
      </p:sp>
      <p:sp>
        <p:nvSpPr>
          <p:cNvPr id="172" name="Google Shape;172;p25"/>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2640"/>
              <a:buFont typeface="Noto Sans Symbols"/>
              <a:buChar char="▪"/>
            </a:pPr>
            <a:r>
              <a:rPr lang="en-GB">
                <a:solidFill>
                  <a:srgbClr val="C00000"/>
                </a:solidFill>
              </a:rPr>
              <a:t>Data collection systems </a:t>
            </a:r>
            <a:r>
              <a:rPr lang="en-GB" i="1"/>
              <a:t>	</a:t>
            </a:r>
            <a:endParaRPr/>
          </a:p>
          <a:p>
            <a:pPr marL="742950" lvl="1" indent="-285750" algn="l" rtl="0">
              <a:spcBef>
                <a:spcPts val="840"/>
              </a:spcBef>
              <a:spcAft>
                <a:spcPts val="0"/>
              </a:spcAft>
              <a:buClr>
                <a:schemeClr val="dk1"/>
              </a:buClr>
              <a:buSzPts val="2640"/>
              <a:buChar char="•"/>
            </a:pPr>
            <a:r>
              <a:rPr lang="en-GB"/>
              <a:t>These are systems that collect data from their environment using a set of sensors and send that data to other systems for processing. </a:t>
            </a:r>
            <a:endParaRPr/>
          </a:p>
          <a:p>
            <a:pPr marL="342900" lvl="0" indent="-342900" algn="l" rtl="0">
              <a:spcBef>
                <a:spcPts val="840"/>
              </a:spcBef>
              <a:spcAft>
                <a:spcPts val="0"/>
              </a:spcAft>
              <a:buClr>
                <a:srgbClr val="C00000"/>
              </a:buClr>
              <a:buSzPts val="2640"/>
              <a:buFont typeface="Noto Sans Symbols"/>
              <a:buChar char="▪"/>
            </a:pPr>
            <a:r>
              <a:rPr lang="en-GB">
                <a:solidFill>
                  <a:srgbClr val="C00000"/>
                </a:solidFill>
              </a:rPr>
              <a:t>Systems of systems </a:t>
            </a:r>
            <a:endParaRPr>
              <a:solidFill>
                <a:srgbClr val="C00000"/>
              </a:solidFill>
            </a:endParaRPr>
          </a:p>
          <a:p>
            <a:pPr marL="742950" lvl="1" indent="-285750" algn="l" rtl="0">
              <a:spcBef>
                <a:spcPts val="840"/>
              </a:spcBef>
              <a:spcAft>
                <a:spcPts val="0"/>
              </a:spcAft>
              <a:buClr>
                <a:schemeClr val="dk1"/>
              </a:buClr>
              <a:buSzPts val="2640"/>
              <a:buChar char="•"/>
            </a:pPr>
            <a:r>
              <a:rPr lang="en-GB"/>
              <a:t>These are systems that are composed of a number of other software systems. </a:t>
            </a:r>
            <a:endParaRPr/>
          </a:p>
        </p:txBody>
      </p:sp>
      <p:sp>
        <p:nvSpPr>
          <p:cNvPr id="173" name="Google Shape;173;p25"/>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13</a:t>
            </a:fld>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4400"/>
              <a:buFont typeface="Calibri"/>
              <a:buNone/>
            </a:pPr>
            <a:r>
              <a:rPr lang="en-GB">
                <a:solidFill>
                  <a:srgbClr val="FF0000"/>
                </a:solidFill>
              </a:rPr>
              <a:t>Internet</a:t>
            </a:r>
            <a:r>
              <a:rPr lang="en-GB"/>
              <a:t> Software Engineering</a:t>
            </a:r>
            <a:endParaRPr/>
          </a:p>
        </p:txBody>
      </p:sp>
      <p:sp>
        <p:nvSpPr>
          <p:cNvPr id="179" name="Google Shape;179;p26"/>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The </a:t>
            </a:r>
            <a:r>
              <a:rPr lang="en-GB">
                <a:solidFill>
                  <a:srgbClr val="C00000"/>
                </a:solidFill>
              </a:rPr>
              <a:t>Web</a:t>
            </a:r>
            <a:r>
              <a:rPr lang="en-GB"/>
              <a:t> is now a </a:t>
            </a:r>
            <a:r>
              <a:rPr lang="en-GB">
                <a:solidFill>
                  <a:srgbClr val="C00000"/>
                </a:solidFill>
              </a:rPr>
              <a:t>platform</a:t>
            </a:r>
            <a:r>
              <a:rPr lang="en-GB"/>
              <a:t> for running application and organizations are increasingly developing web-based systems rather than local systems.</a:t>
            </a:r>
            <a:endParaRPr/>
          </a:p>
          <a:p>
            <a:pPr marL="342900" lvl="0" indent="-342900" algn="l" rtl="0">
              <a:spcBef>
                <a:spcPts val="840"/>
              </a:spcBef>
              <a:spcAft>
                <a:spcPts val="0"/>
              </a:spcAft>
              <a:buClr>
                <a:srgbClr val="C00000"/>
              </a:buClr>
              <a:buSzPts val="2640"/>
              <a:buFont typeface="Noto Sans Symbols"/>
              <a:buChar char="▪"/>
            </a:pPr>
            <a:r>
              <a:rPr lang="en-GB">
                <a:solidFill>
                  <a:srgbClr val="C00000"/>
                </a:solidFill>
              </a:rPr>
              <a:t>Web services </a:t>
            </a:r>
            <a:r>
              <a:rPr lang="en-GB"/>
              <a:t>allow application functionality to be accessed over the web.</a:t>
            </a:r>
            <a:endParaRPr/>
          </a:p>
          <a:p>
            <a:pPr marL="342900" lvl="0" indent="-342900" algn="l" rtl="0">
              <a:spcBef>
                <a:spcPts val="840"/>
              </a:spcBef>
              <a:spcAft>
                <a:spcPts val="0"/>
              </a:spcAft>
              <a:buClr>
                <a:srgbClr val="C00000"/>
              </a:buClr>
              <a:buSzPts val="2640"/>
              <a:buFont typeface="Noto Sans Symbols"/>
              <a:buChar char="▪"/>
            </a:pPr>
            <a:r>
              <a:rPr lang="en-GB">
                <a:solidFill>
                  <a:srgbClr val="C00000"/>
                </a:solidFill>
              </a:rPr>
              <a:t>Cloud computing </a:t>
            </a:r>
            <a:r>
              <a:rPr lang="en-GB"/>
              <a:t>is an approach to the provision of computer services where applications run remotely on the ‘cloud’. </a:t>
            </a:r>
            <a:endParaRPr/>
          </a:p>
          <a:p>
            <a:pPr marL="742950" lvl="1" indent="-285750" algn="l" rtl="0">
              <a:spcBef>
                <a:spcPts val="840"/>
              </a:spcBef>
              <a:spcAft>
                <a:spcPts val="0"/>
              </a:spcAft>
              <a:buClr>
                <a:schemeClr val="dk1"/>
              </a:buClr>
              <a:buSzPts val="2640"/>
              <a:buChar char="•"/>
            </a:pPr>
            <a:r>
              <a:rPr lang="en-GB"/>
              <a:t>Users </a:t>
            </a:r>
            <a:r>
              <a:rPr lang="en-GB">
                <a:solidFill>
                  <a:srgbClr val="C00000"/>
                </a:solidFill>
              </a:rPr>
              <a:t>do not buy </a:t>
            </a:r>
            <a:r>
              <a:rPr lang="en-GB"/>
              <a:t>software but </a:t>
            </a:r>
            <a:r>
              <a:rPr lang="en-GB">
                <a:solidFill>
                  <a:srgbClr val="C00000"/>
                </a:solidFill>
              </a:rPr>
              <a:t>pay</a:t>
            </a:r>
            <a:r>
              <a:rPr lang="en-GB"/>
              <a:t> according to </a:t>
            </a:r>
            <a:r>
              <a:rPr lang="en-GB">
                <a:solidFill>
                  <a:srgbClr val="C00000"/>
                </a:solidFill>
              </a:rPr>
              <a:t>use</a:t>
            </a:r>
            <a:r>
              <a:rPr lang="en-GB"/>
              <a:t>.</a:t>
            </a:r>
            <a:endParaRPr/>
          </a:p>
        </p:txBody>
      </p:sp>
      <p:sp>
        <p:nvSpPr>
          <p:cNvPr id="180" name="Google Shape;180;p26"/>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14</a:t>
            </a:fld>
            <a:endParaRPr/>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4400"/>
              <a:buFont typeface="Calibri"/>
              <a:buNone/>
            </a:pPr>
            <a:r>
              <a:rPr lang="en-GB">
                <a:solidFill>
                  <a:srgbClr val="FF0000"/>
                </a:solidFill>
              </a:rPr>
              <a:t>Web-based</a:t>
            </a:r>
            <a:r>
              <a:rPr lang="en-GB"/>
              <a:t> Software Engineering</a:t>
            </a:r>
            <a:endParaRPr/>
          </a:p>
        </p:txBody>
      </p:sp>
      <p:sp>
        <p:nvSpPr>
          <p:cNvPr id="186" name="Google Shape;186;p27"/>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Web-based systems are complex distributed systems but the fundamental principles of software engineering discussed previously are as applicable to them as they are to any other types of system.</a:t>
            </a:r>
            <a:endParaRPr/>
          </a:p>
          <a:p>
            <a:pPr marL="342900" lvl="0" indent="-342900" algn="l" rtl="0">
              <a:spcBef>
                <a:spcPts val="840"/>
              </a:spcBef>
              <a:spcAft>
                <a:spcPts val="0"/>
              </a:spcAft>
              <a:buClr>
                <a:schemeClr val="dk1"/>
              </a:buClr>
              <a:buSzPts val="2640"/>
              <a:buFont typeface="Noto Sans Symbols"/>
              <a:buChar char="▪"/>
            </a:pPr>
            <a:r>
              <a:rPr lang="en-GB"/>
              <a:t>The fundamental ideas of software engineering apply to web-based software in the same way that they apply to other types of software system. </a:t>
            </a:r>
            <a:endParaRPr/>
          </a:p>
        </p:txBody>
      </p:sp>
      <p:sp>
        <p:nvSpPr>
          <p:cNvPr id="187" name="Google Shape;187;p27"/>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15</a:t>
            </a:fld>
            <a:endParaRPr/>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FF0000"/>
              </a:buClr>
              <a:buSzPts val="4400"/>
              <a:buFont typeface="Calibri"/>
              <a:buNone/>
            </a:pPr>
            <a:r>
              <a:rPr lang="en-GB">
                <a:solidFill>
                  <a:srgbClr val="FF0000"/>
                </a:solidFill>
              </a:rPr>
              <a:t>Web</a:t>
            </a:r>
            <a:r>
              <a:rPr lang="en-GB"/>
              <a:t> Software Engineering</a:t>
            </a:r>
            <a:endParaRPr/>
          </a:p>
        </p:txBody>
      </p:sp>
      <p:sp>
        <p:nvSpPr>
          <p:cNvPr id="193" name="Google Shape;193;p28"/>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Service-oriented systems</a:t>
            </a:r>
            <a:endParaRPr/>
          </a:p>
          <a:p>
            <a:pPr marL="742950" lvl="1" indent="-285750" algn="l" rtl="0">
              <a:spcBef>
                <a:spcPts val="840"/>
              </a:spcBef>
              <a:spcAft>
                <a:spcPts val="0"/>
              </a:spcAft>
              <a:buClr>
                <a:schemeClr val="dk1"/>
              </a:buClr>
              <a:buSzPts val="2640"/>
              <a:buChar char="•"/>
            </a:pPr>
            <a:r>
              <a:rPr lang="en-GB"/>
              <a:t>Software may be implemented using service-oriented software engineering, where the software components are stand-alone web services.  </a:t>
            </a:r>
            <a:endParaRPr/>
          </a:p>
          <a:p>
            <a:pPr marL="342900" lvl="0" indent="-342900" algn="l" rtl="0">
              <a:spcBef>
                <a:spcPts val="840"/>
              </a:spcBef>
              <a:spcAft>
                <a:spcPts val="0"/>
              </a:spcAft>
              <a:buClr>
                <a:schemeClr val="dk1"/>
              </a:buClr>
              <a:buSzPts val="2640"/>
              <a:buFont typeface="Noto Sans Symbols"/>
              <a:buChar char="▪"/>
            </a:pPr>
            <a:r>
              <a:rPr lang="en-GB"/>
              <a:t>Rich interfaces</a:t>
            </a:r>
            <a:endParaRPr/>
          </a:p>
          <a:p>
            <a:pPr marL="742950" lvl="1" indent="-285750" algn="l" rtl="0">
              <a:spcBef>
                <a:spcPts val="840"/>
              </a:spcBef>
              <a:spcAft>
                <a:spcPts val="0"/>
              </a:spcAft>
              <a:buClr>
                <a:schemeClr val="dk1"/>
              </a:buClr>
              <a:buSzPts val="2640"/>
              <a:buChar char="•"/>
            </a:pPr>
            <a:r>
              <a:rPr lang="en-GB"/>
              <a:t>Interface development technologies such as AJAX and HTML5 have emerged that support the creation of rich interfaces within a web browser.   </a:t>
            </a:r>
            <a:endParaRPr/>
          </a:p>
          <a:p>
            <a:pPr marL="342900" lvl="0" indent="-175260" algn="l" rtl="0">
              <a:spcBef>
                <a:spcPts val="840"/>
              </a:spcBef>
              <a:spcAft>
                <a:spcPts val="0"/>
              </a:spcAft>
              <a:buClr>
                <a:schemeClr val="dk1"/>
              </a:buClr>
              <a:buSzPts val="2640"/>
              <a:buFont typeface="Noto Sans Symbols"/>
              <a:buNone/>
            </a:pPr>
            <a:endParaRPr/>
          </a:p>
        </p:txBody>
      </p:sp>
      <p:sp>
        <p:nvSpPr>
          <p:cNvPr id="194" name="Google Shape;194;p28"/>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16</a:t>
            </a:fld>
            <a:endParaRPr/>
          </a:p>
        </p:txBody>
      </p:sp>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4400"/>
              <a:buFont typeface="Calibri"/>
              <a:buNone/>
            </a:pPr>
            <a:r>
              <a:rPr lang="en-GB"/>
              <a:t>Software Engineering </a:t>
            </a:r>
            <a:r>
              <a:rPr lang="en-GB">
                <a:solidFill>
                  <a:srgbClr val="FF0000"/>
                </a:solidFill>
              </a:rPr>
              <a:t>Ethics</a:t>
            </a:r>
            <a:endParaRPr>
              <a:solidFill>
                <a:srgbClr val="FF0000"/>
              </a:solidFill>
            </a:endParaRPr>
          </a:p>
        </p:txBody>
      </p:sp>
      <p:sp>
        <p:nvSpPr>
          <p:cNvPr id="200" name="Google Shape;200;p29"/>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Software engineering involves wider responsibilities than simply the application of technical skills.</a:t>
            </a:r>
            <a:endParaRPr/>
          </a:p>
          <a:p>
            <a:pPr marL="342900" lvl="0" indent="-342900" algn="l" rtl="0">
              <a:spcBef>
                <a:spcPts val="840"/>
              </a:spcBef>
              <a:spcAft>
                <a:spcPts val="0"/>
              </a:spcAft>
              <a:buClr>
                <a:schemeClr val="dk1"/>
              </a:buClr>
              <a:buSzPts val="2640"/>
              <a:buFont typeface="Noto Sans Symbols"/>
              <a:buChar char="▪"/>
            </a:pPr>
            <a:r>
              <a:rPr lang="en-GB"/>
              <a:t>Software engineers must behave in an honest and ethically responsible way if they are to be respected as professionals.</a:t>
            </a:r>
            <a:endParaRPr/>
          </a:p>
          <a:p>
            <a:pPr marL="342900" lvl="0" indent="-342900" algn="l" rtl="0">
              <a:spcBef>
                <a:spcPts val="840"/>
              </a:spcBef>
              <a:spcAft>
                <a:spcPts val="0"/>
              </a:spcAft>
              <a:buClr>
                <a:schemeClr val="dk1"/>
              </a:buClr>
              <a:buSzPts val="2640"/>
              <a:buFont typeface="Noto Sans Symbols"/>
              <a:buChar char="▪"/>
            </a:pPr>
            <a:r>
              <a:rPr lang="en-GB"/>
              <a:t>Ethical behaviour is more than simply upholding the law but involves following a set of principles that are </a:t>
            </a:r>
            <a:r>
              <a:rPr lang="en-GB" b="1">
                <a:solidFill>
                  <a:srgbClr val="C00000"/>
                </a:solidFill>
              </a:rPr>
              <a:t>morally correct</a:t>
            </a:r>
            <a:r>
              <a:rPr lang="en-GB"/>
              <a:t>.</a:t>
            </a:r>
            <a:endParaRPr/>
          </a:p>
        </p:txBody>
      </p:sp>
      <p:sp>
        <p:nvSpPr>
          <p:cNvPr id="201" name="Google Shape;201;p29"/>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17</a:t>
            </a:fld>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0"/>
          <p:cNvSpPr txBox="1">
            <a:spLocks noGrp="1"/>
          </p:cNvSpPr>
          <p:nvPr>
            <p:ph type="title"/>
          </p:nvPr>
        </p:nvSpPr>
        <p:spPr>
          <a:xfrm>
            <a:off x="609600" y="274638"/>
            <a:ext cx="10972800" cy="61799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Rationale for the code of ethics</a:t>
            </a:r>
            <a:endParaRPr/>
          </a:p>
        </p:txBody>
      </p:sp>
      <p:sp>
        <p:nvSpPr>
          <p:cNvPr id="207" name="Google Shape;207;p30"/>
          <p:cNvSpPr txBox="1">
            <a:spLocks noGrp="1"/>
          </p:cNvSpPr>
          <p:nvPr>
            <p:ph type="body" idx="1"/>
          </p:nvPr>
        </p:nvSpPr>
        <p:spPr>
          <a:xfrm>
            <a:off x="609600" y="1143000"/>
            <a:ext cx="10972800" cy="498316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sz="240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endParaRPr sz="2400"/>
          </a:p>
          <a:p>
            <a:pPr marL="342900" lvl="0" indent="-342900" algn="l" rtl="0">
              <a:spcBef>
                <a:spcPts val="840"/>
              </a:spcBef>
              <a:spcAft>
                <a:spcPts val="0"/>
              </a:spcAft>
              <a:buClr>
                <a:schemeClr val="dk1"/>
              </a:buClr>
              <a:buSzPts val="2640"/>
              <a:buFont typeface="Noto Sans Symbols"/>
              <a:buChar char="▪"/>
            </a:pPr>
            <a:r>
              <a:rPr lang="en-GB" sz="2400"/>
              <a:t>Because of their roles in developing software systems, software engineers have significant opportunities </a:t>
            </a:r>
            <a:r>
              <a:rPr lang="en-GB" sz="2400" b="1">
                <a:solidFill>
                  <a:srgbClr val="C00000"/>
                </a:solidFill>
              </a:rPr>
              <a:t>to do good or cause harm, to enable others to do good or cause harm, or to influence others to do good or cause harm.</a:t>
            </a:r>
            <a:r>
              <a:rPr lang="en-GB" sz="2400"/>
              <a:t> To ensure, as much as possible, that their efforts will be used for good, software engineers must commit themselves to making software engineering a beneficial and respected profession. </a:t>
            </a:r>
            <a:endParaRPr sz="2400"/>
          </a:p>
        </p:txBody>
      </p:sp>
      <p:sp>
        <p:nvSpPr>
          <p:cNvPr id="208" name="Google Shape;208;p30"/>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18</a:t>
            </a:fld>
            <a:endParaRPr/>
          </a:p>
        </p:txBody>
      </p:sp>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987901" y="77003"/>
            <a:ext cx="10796540" cy="60639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400"/>
              <a:buFont typeface="Calibri"/>
              <a:buNone/>
            </a:pPr>
            <a:r>
              <a:rPr lang="en-GB" dirty="0"/>
              <a:t>Ethical principles</a:t>
            </a:r>
            <a:endParaRPr dirty="0"/>
          </a:p>
        </p:txBody>
      </p:sp>
      <p:sp>
        <p:nvSpPr>
          <p:cNvPr id="214" name="Google Shape;214;p31"/>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19</a:t>
            </a:fld>
            <a:endParaRPr/>
          </a:p>
        </p:txBody>
      </p:sp>
      <p:sp>
        <p:nvSpPr>
          <p:cNvPr id="215" name="Google Shape;215;p31"/>
          <p:cNvSpPr txBox="1"/>
          <p:nvPr/>
        </p:nvSpPr>
        <p:spPr>
          <a:xfrm>
            <a:off x="567890" y="917231"/>
            <a:ext cx="11126805" cy="5324494"/>
          </a:xfrm>
          <a:prstGeom prst="rect">
            <a:avLst/>
          </a:prstGeom>
          <a:noFill/>
          <a:ln>
            <a:noFill/>
          </a:ln>
        </p:spPr>
        <p:txBody>
          <a:bodyPr spcFirstLastPara="1" wrap="square" lIns="91425" tIns="45700" rIns="91425" bIns="45700" anchor="t" anchorCtr="0">
            <a:spAutoFit/>
          </a:bodyPr>
          <a:lstStyle/>
          <a:p>
            <a:pPr marL="290513" marR="0" lvl="0" indent="-290513" algn="l" rtl="0">
              <a:lnSpc>
                <a:spcPct val="100000"/>
              </a:lnSpc>
              <a:spcBef>
                <a:spcPts val="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1. PUBLIC - Software engineers shall act consistently with the public interest.</a:t>
            </a:r>
            <a:endParaRPr sz="2000" b="0" i="0" u="none" strike="noStrike" cap="none" dirty="0">
              <a:solidFill>
                <a:schemeClr val="dk1"/>
              </a:solidFill>
              <a:latin typeface="Helvetica Neue"/>
              <a:ea typeface="Helvetica Neue"/>
              <a:cs typeface="Helvetica Neue"/>
              <a:sym typeface="Helvetica Neue"/>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2. CLIENT AND EMPLOYER - Software engineers shall act in a manner that is in the best interests of their client and employer consistent with the public interest.</a:t>
            </a:r>
            <a:endParaRPr sz="2000" b="0" i="0" u="none" strike="noStrike" cap="none" dirty="0">
              <a:solidFill>
                <a:srgbClr val="000000"/>
              </a:solidFill>
              <a:latin typeface="Arial"/>
              <a:ea typeface="Arial"/>
              <a:cs typeface="Arial"/>
              <a:sym typeface="Arial"/>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3. PRODUCT - Software engineers shall ensure that their products and related modifications meet the highest professional standards possible.</a:t>
            </a:r>
            <a:endParaRPr sz="2000" b="0" i="0" u="none" strike="noStrike" cap="none" dirty="0">
              <a:solidFill>
                <a:schemeClr val="dk1"/>
              </a:solidFill>
              <a:latin typeface="Helvetica Neue"/>
              <a:ea typeface="Helvetica Neue"/>
              <a:cs typeface="Helvetica Neue"/>
              <a:sym typeface="Helvetica Neue"/>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4. JUDGMENT - Software engineers shall maintain integrity and independence in their professional judgment.</a:t>
            </a:r>
            <a:endParaRPr sz="2000" b="0" i="0" u="none" strike="noStrike" cap="none" dirty="0">
              <a:solidFill>
                <a:schemeClr val="dk1"/>
              </a:solidFill>
              <a:latin typeface="Helvetica Neue"/>
              <a:ea typeface="Helvetica Neue"/>
              <a:cs typeface="Helvetica Neue"/>
              <a:sym typeface="Helvetica Neue"/>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5. MANAGEMENT - Software engineering managers and leaders shall subscribe to and promote an ethical approach to the management of software development and maintenance.</a:t>
            </a:r>
            <a:endParaRPr sz="2000" b="0" i="0" u="none" strike="noStrike" cap="none" dirty="0">
              <a:solidFill>
                <a:schemeClr val="dk1"/>
              </a:solidFill>
              <a:latin typeface="Helvetica Neue"/>
              <a:ea typeface="Helvetica Neue"/>
              <a:cs typeface="Helvetica Neue"/>
              <a:sym typeface="Helvetica Neue"/>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6. PROFESSION - Software engineers shall advance the integrity and reputation of the profession consistent with the public interest.</a:t>
            </a:r>
            <a:endParaRPr sz="2000" b="0" i="0" u="none" strike="noStrike" cap="none" dirty="0">
              <a:solidFill>
                <a:schemeClr val="dk1"/>
              </a:solidFill>
              <a:latin typeface="Helvetica Neue"/>
              <a:ea typeface="Helvetica Neue"/>
              <a:cs typeface="Helvetica Neue"/>
              <a:sym typeface="Helvetica Neue"/>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7. COLLEAGUES - Software engineers shall be fair to and supportive of their colleagues.</a:t>
            </a:r>
            <a:endParaRPr sz="2000" b="0" i="0" u="none" strike="noStrike" cap="none" dirty="0">
              <a:solidFill>
                <a:schemeClr val="dk1"/>
              </a:solidFill>
              <a:latin typeface="Helvetica Neue"/>
              <a:ea typeface="Helvetica Neue"/>
              <a:cs typeface="Helvetica Neue"/>
              <a:sym typeface="Helvetica Neue"/>
            </a:endParaRPr>
          </a:p>
          <a:p>
            <a:pPr marL="290513" marR="0" lvl="0" indent="-290513" algn="l" rtl="0">
              <a:lnSpc>
                <a:spcPct val="100000"/>
              </a:lnSpc>
              <a:spcBef>
                <a:spcPts val="600"/>
              </a:spcBef>
              <a:spcAft>
                <a:spcPts val="0"/>
              </a:spcAft>
              <a:buClr>
                <a:srgbClr val="000000"/>
              </a:buClr>
              <a:buSzPts val="2000"/>
              <a:buFont typeface="Arial"/>
              <a:buNone/>
            </a:pPr>
            <a:r>
              <a:rPr lang="en-GB" sz="2000" b="0" i="0" u="none" strike="noStrike" cap="none" dirty="0">
                <a:solidFill>
                  <a:schemeClr val="dk1"/>
                </a:solidFill>
                <a:latin typeface="Helvetica Neue"/>
                <a:ea typeface="Helvetica Neue"/>
                <a:cs typeface="Helvetica Neue"/>
                <a:sym typeface="Helvetica Neue"/>
              </a:rPr>
              <a:t>8. SELF - Software engineers shall participate in lifelong learning regarding the practice of their profession and shall promote an ethical approach to the practice of the profession.</a:t>
            </a:r>
            <a:endParaRPr sz="2000" b="0" i="0" u="none" strike="noStrike" cap="none" dirty="0">
              <a:solidFill>
                <a:srgbClr val="000000"/>
              </a:solidFill>
              <a:latin typeface="Arial"/>
              <a:ea typeface="Arial"/>
              <a:cs typeface="Arial"/>
              <a:sym typeface="Arial"/>
            </a:endParaRPr>
          </a:p>
          <a:p>
            <a:pPr marL="290513" marR="0" lvl="0" indent="-290513" algn="l" rtl="0">
              <a:lnSpc>
                <a:spcPct val="100000"/>
              </a:lnSpc>
              <a:spcBef>
                <a:spcPts val="600"/>
              </a:spcBef>
              <a:spcAft>
                <a:spcPts val="0"/>
              </a:spcAft>
              <a:buClr>
                <a:srgbClr val="000000"/>
              </a:buClr>
              <a:buSzPts val="2000"/>
              <a:buFont typeface="Arial"/>
              <a:buNone/>
            </a:pPr>
            <a:endParaRPr sz="2000" b="0" i="0" u="none" strike="noStrike" cap="none" dirty="0">
              <a:solidFill>
                <a:schemeClr val="dk1"/>
              </a:solidFill>
              <a:latin typeface="Helvetica Neue"/>
              <a:ea typeface="Helvetica Neue"/>
              <a:cs typeface="Helvetica Neue"/>
              <a:sym typeface="Helvetica Neue"/>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Software Engineering</a:t>
            </a:r>
            <a:endParaRPr/>
          </a:p>
        </p:txBody>
      </p:sp>
      <p:sp>
        <p:nvSpPr>
          <p:cNvPr id="95" name="Google Shape;95;p14"/>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The </a:t>
            </a:r>
            <a:r>
              <a:rPr lang="en-GB">
                <a:solidFill>
                  <a:srgbClr val="C00000"/>
                </a:solidFill>
              </a:rPr>
              <a:t>economies</a:t>
            </a:r>
            <a:r>
              <a:rPr lang="en-GB">
                <a:solidFill>
                  <a:srgbClr val="FF0000"/>
                </a:solidFill>
              </a:rPr>
              <a:t> </a:t>
            </a:r>
            <a:r>
              <a:rPr lang="en-GB"/>
              <a:t>of ALL developed nations are </a:t>
            </a:r>
            <a:br>
              <a:rPr lang="en-GB"/>
            </a:br>
            <a:r>
              <a:rPr lang="en-GB">
                <a:solidFill>
                  <a:srgbClr val="C00000"/>
                </a:solidFill>
              </a:rPr>
              <a:t>dependent on software</a:t>
            </a:r>
            <a:r>
              <a:rPr lang="en-GB"/>
              <a:t>.</a:t>
            </a:r>
            <a:endParaRPr/>
          </a:p>
          <a:p>
            <a:pPr marL="342900" lvl="0" indent="-342900" algn="l" rtl="0">
              <a:spcBef>
                <a:spcPts val="840"/>
              </a:spcBef>
              <a:spcAft>
                <a:spcPts val="0"/>
              </a:spcAft>
              <a:buClr>
                <a:schemeClr val="dk1"/>
              </a:buClr>
              <a:buSzPts val="2640"/>
              <a:buFont typeface="Noto Sans Symbols"/>
              <a:buChar char="▪"/>
            </a:pPr>
            <a:r>
              <a:rPr lang="en-GB"/>
              <a:t>More and more </a:t>
            </a:r>
            <a:r>
              <a:rPr lang="en-GB">
                <a:solidFill>
                  <a:srgbClr val="C00000"/>
                </a:solidFill>
              </a:rPr>
              <a:t>systems are software controlled</a:t>
            </a:r>
            <a:endParaRPr>
              <a:solidFill>
                <a:srgbClr val="C00000"/>
              </a:solidFill>
            </a:endParaRPr>
          </a:p>
          <a:p>
            <a:pPr marL="342900" lvl="0" indent="-342900" algn="l" rtl="0">
              <a:spcBef>
                <a:spcPts val="840"/>
              </a:spcBef>
              <a:spcAft>
                <a:spcPts val="0"/>
              </a:spcAft>
              <a:buClr>
                <a:schemeClr val="dk1"/>
              </a:buClr>
              <a:buSzPts val="2640"/>
              <a:buFont typeface="Noto Sans Symbols"/>
              <a:buChar char="▪"/>
            </a:pPr>
            <a:r>
              <a:rPr lang="en-GB"/>
              <a:t>Software engineering is concerned </a:t>
            </a:r>
            <a:r>
              <a:rPr lang="en-GB">
                <a:solidFill>
                  <a:srgbClr val="C00000"/>
                </a:solidFill>
              </a:rPr>
              <a:t>with theories, methods and tools </a:t>
            </a:r>
            <a:r>
              <a:rPr lang="en-GB"/>
              <a:t>for professional software development.</a:t>
            </a:r>
            <a:endParaRPr/>
          </a:p>
          <a:p>
            <a:pPr marL="342900" lvl="0" indent="-342900" algn="l" rtl="0">
              <a:spcBef>
                <a:spcPts val="840"/>
              </a:spcBef>
              <a:spcAft>
                <a:spcPts val="0"/>
              </a:spcAft>
              <a:buClr>
                <a:schemeClr val="dk1"/>
              </a:buClr>
              <a:buSzPts val="2640"/>
              <a:buFont typeface="Noto Sans Symbols"/>
              <a:buChar char="▪"/>
            </a:pPr>
            <a:r>
              <a:rPr lang="en-GB"/>
              <a:t>Expenditure on software represents a </a:t>
            </a:r>
            <a:br>
              <a:rPr lang="en-GB"/>
            </a:br>
            <a:r>
              <a:rPr lang="en-GB"/>
              <a:t>significant fraction of GNP in all developed countries.</a:t>
            </a:r>
            <a:endParaRPr/>
          </a:p>
        </p:txBody>
      </p:sp>
      <p:sp>
        <p:nvSpPr>
          <p:cNvPr id="96" name="Google Shape;96;p14"/>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Software costs</a:t>
            </a:r>
            <a:endParaRPr/>
          </a:p>
        </p:txBody>
      </p:sp>
      <p:sp>
        <p:nvSpPr>
          <p:cNvPr id="102" name="Google Shape;102;p15"/>
          <p:cNvSpPr txBox="1">
            <a:spLocks noGrp="1"/>
          </p:cNvSpPr>
          <p:nvPr>
            <p:ph type="body" idx="1"/>
          </p:nvPr>
        </p:nvSpPr>
        <p:spPr>
          <a:xfrm>
            <a:off x="609600" y="1600206"/>
            <a:ext cx="109728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2640"/>
              <a:buFont typeface="Noto Sans Symbols"/>
              <a:buChar char="▪"/>
            </a:pPr>
            <a:r>
              <a:rPr lang="en-GB">
                <a:solidFill>
                  <a:srgbClr val="C00000"/>
                </a:solidFill>
              </a:rPr>
              <a:t>Software costs often dominate computer system costs</a:t>
            </a:r>
            <a:r>
              <a:rPr lang="en-GB"/>
              <a:t>. The costs of software on a PC are often greater than the hardware cost.</a:t>
            </a:r>
            <a:endParaRPr/>
          </a:p>
          <a:p>
            <a:pPr marL="342900" lvl="0" indent="-342900" algn="l" rtl="0">
              <a:spcBef>
                <a:spcPts val="840"/>
              </a:spcBef>
              <a:spcAft>
                <a:spcPts val="0"/>
              </a:spcAft>
              <a:buClr>
                <a:schemeClr val="dk1"/>
              </a:buClr>
              <a:buSzPts val="2640"/>
              <a:buFont typeface="Noto Sans Symbols"/>
              <a:buChar char="▪"/>
            </a:pPr>
            <a:r>
              <a:rPr lang="en-GB"/>
              <a:t>Software costs more to maintain than it does to develop. For systems with a long life, </a:t>
            </a:r>
            <a:r>
              <a:rPr lang="en-GB">
                <a:solidFill>
                  <a:srgbClr val="FF0000"/>
                </a:solidFill>
              </a:rPr>
              <a:t>maintenance costs may be several times development costs</a:t>
            </a:r>
            <a:r>
              <a:rPr lang="en-GB">
                <a:solidFill>
                  <a:srgbClr val="4F6128"/>
                </a:solidFill>
              </a:rPr>
              <a:t>.</a:t>
            </a:r>
            <a:endParaRPr>
              <a:solidFill>
                <a:srgbClr val="4F6128"/>
              </a:solidFill>
            </a:endParaRPr>
          </a:p>
          <a:p>
            <a:pPr marL="342900" lvl="0" indent="-342900" algn="l" rtl="0">
              <a:spcBef>
                <a:spcPts val="840"/>
              </a:spcBef>
              <a:spcAft>
                <a:spcPts val="0"/>
              </a:spcAft>
              <a:buClr>
                <a:schemeClr val="dk1"/>
              </a:buClr>
              <a:buSzPts val="2640"/>
              <a:buFont typeface="Noto Sans Symbols"/>
              <a:buChar char="▪"/>
            </a:pPr>
            <a:r>
              <a:rPr lang="en-GB"/>
              <a:t>Software engineering is concerned with </a:t>
            </a:r>
            <a:r>
              <a:rPr lang="en-GB">
                <a:solidFill>
                  <a:srgbClr val="FF0000"/>
                </a:solidFill>
              </a:rPr>
              <a:t>cost-effective software development.</a:t>
            </a:r>
            <a:endParaRPr>
              <a:solidFill>
                <a:srgbClr val="FF0000"/>
              </a:solidFill>
            </a:endParaRPr>
          </a:p>
        </p:txBody>
      </p:sp>
      <p:sp>
        <p:nvSpPr>
          <p:cNvPr id="103" name="Google Shape;103;p15"/>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609600" y="274638"/>
            <a:ext cx="10972800" cy="69419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Software Project Failure</a:t>
            </a:r>
            <a:endParaRPr/>
          </a:p>
        </p:txBody>
      </p:sp>
      <p:sp>
        <p:nvSpPr>
          <p:cNvPr id="109" name="Google Shape;109;p16"/>
          <p:cNvSpPr txBox="1">
            <a:spLocks noGrp="1"/>
          </p:cNvSpPr>
          <p:nvPr>
            <p:ph type="body" idx="1"/>
          </p:nvPr>
        </p:nvSpPr>
        <p:spPr>
          <a:xfrm>
            <a:off x="997527" y="925287"/>
            <a:ext cx="10303357" cy="547551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4BD97"/>
              </a:buClr>
              <a:buSzPts val="2640"/>
              <a:buFont typeface="Noto Sans Symbols"/>
              <a:buChar char="▪"/>
            </a:pPr>
            <a:r>
              <a:rPr lang="en-GB" sz="2400" b="1" i="1">
                <a:solidFill>
                  <a:srgbClr val="C4BD97"/>
                </a:solidFill>
              </a:rPr>
              <a:t>Increasing system complexity</a:t>
            </a:r>
            <a:r>
              <a:rPr lang="en-GB" sz="2400" b="1">
                <a:solidFill>
                  <a:srgbClr val="C4BD97"/>
                </a:solidFill>
              </a:rPr>
              <a:t> </a:t>
            </a:r>
            <a:endParaRPr sz="2400" b="1">
              <a:solidFill>
                <a:srgbClr val="C4BD97"/>
              </a:solidFill>
            </a:endParaRPr>
          </a:p>
          <a:p>
            <a:pPr marL="742950" lvl="1" indent="-285750" algn="l" rtl="0">
              <a:spcBef>
                <a:spcPts val="840"/>
              </a:spcBef>
              <a:spcAft>
                <a:spcPts val="0"/>
              </a:spcAft>
              <a:buClr>
                <a:schemeClr val="dk1"/>
              </a:buClr>
              <a:buSzPts val="2640"/>
              <a:buChar char="•"/>
            </a:pPr>
            <a:r>
              <a:rPr lang="en-GB" sz="2400"/>
              <a:t>As new software engineering techniques help us to </a:t>
            </a:r>
            <a:r>
              <a:rPr lang="en-GB" sz="2400">
                <a:solidFill>
                  <a:srgbClr val="C00000"/>
                </a:solidFill>
              </a:rPr>
              <a:t>build larger, more complex systems</a:t>
            </a:r>
            <a:r>
              <a:rPr lang="en-GB" sz="2400"/>
              <a:t>, the demands change. Systems have to be </a:t>
            </a:r>
            <a:r>
              <a:rPr lang="en-GB" sz="2400">
                <a:solidFill>
                  <a:srgbClr val="C00000"/>
                </a:solidFill>
              </a:rPr>
              <a:t>built and delivered more quickly; larger, even more complex systems </a:t>
            </a:r>
            <a:r>
              <a:rPr lang="en-GB" sz="2400"/>
              <a:t>are required; </a:t>
            </a:r>
            <a:r>
              <a:rPr lang="en-GB" sz="2400">
                <a:solidFill>
                  <a:schemeClr val="dk1"/>
                </a:solidFill>
              </a:rPr>
              <a:t>systems have to have new </a:t>
            </a:r>
            <a:r>
              <a:rPr lang="en-GB" sz="2400">
                <a:solidFill>
                  <a:srgbClr val="C00000"/>
                </a:solidFill>
              </a:rPr>
              <a:t>capabilities</a:t>
            </a:r>
            <a:r>
              <a:rPr lang="en-GB" sz="2400">
                <a:solidFill>
                  <a:srgbClr val="4F6128"/>
                </a:solidFill>
              </a:rPr>
              <a:t> </a:t>
            </a:r>
            <a:r>
              <a:rPr lang="en-GB" sz="2400">
                <a:solidFill>
                  <a:schemeClr val="dk1"/>
                </a:solidFill>
              </a:rPr>
              <a:t>that were previously thought</a:t>
            </a:r>
            <a:r>
              <a:rPr lang="en-GB" sz="2400">
                <a:solidFill>
                  <a:srgbClr val="4F6128"/>
                </a:solidFill>
              </a:rPr>
              <a:t> </a:t>
            </a:r>
            <a:r>
              <a:rPr lang="en-GB" sz="2400">
                <a:solidFill>
                  <a:srgbClr val="C00000"/>
                </a:solidFill>
              </a:rPr>
              <a:t>to be impossible</a:t>
            </a:r>
            <a:r>
              <a:rPr lang="en-GB" sz="2400"/>
              <a:t>. </a:t>
            </a:r>
            <a:endParaRPr sz="2400"/>
          </a:p>
          <a:p>
            <a:pPr marL="342900" lvl="0" indent="-342900" algn="l" rtl="0">
              <a:spcBef>
                <a:spcPts val="840"/>
              </a:spcBef>
              <a:spcAft>
                <a:spcPts val="0"/>
              </a:spcAft>
              <a:buClr>
                <a:srgbClr val="C4BD97"/>
              </a:buClr>
              <a:buSzPts val="2640"/>
              <a:buFont typeface="Noto Sans Symbols"/>
              <a:buChar char="▪"/>
            </a:pPr>
            <a:r>
              <a:rPr lang="en-GB" sz="2400" b="1" i="1">
                <a:solidFill>
                  <a:srgbClr val="C4BD97"/>
                </a:solidFill>
              </a:rPr>
              <a:t>Failure to use software engineering methods</a:t>
            </a:r>
            <a:r>
              <a:rPr lang="en-GB" sz="2400" b="1">
                <a:solidFill>
                  <a:srgbClr val="C4BD97"/>
                </a:solidFill>
              </a:rPr>
              <a:t> </a:t>
            </a:r>
            <a:endParaRPr sz="2400" b="1">
              <a:solidFill>
                <a:srgbClr val="C4BD97"/>
              </a:solidFill>
            </a:endParaRPr>
          </a:p>
          <a:p>
            <a:pPr marL="742950" lvl="1" indent="-285750" algn="l" rtl="0">
              <a:spcBef>
                <a:spcPts val="840"/>
              </a:spcBef>
              <a:spcAft>
                <a:spcPts val="0"/>
              </a:spcAft>
              <a:buClr>
                <a:schemeClr val="dk1"/>
              </a:buClr>
              <a:buSzPts val="2640"/>
              <a:buChar char="•"/>
            </a:pPr>
            <a:r>
              <a:rPr lang="en-GB" sz="2400"/>
              <a:t>It is </a:t>
            </a:r>
            <a:r>
              <a:rPr lang="en-GB" sz="2400">
                <a:solidFill>
                  <a:srgbClr val="C00000"/>
                </a:solidFill>
              </a:rPr>
              <a:t>fairly easy to write computer programs without using software engineering methods and techniques</a:t>
            </a:r>
            <a:r>
              <a:rPr lang="en-GB" sz="2400"/>
              <a:t>. </a:t>
            </a:r>
            <a:r>
              <a:rPr lang="en-GB" sz="2400">
                <a:solidFill>
                  <a:srgbClr val="4F6128"/>
                </a:solidFill>
              </a:rPr>
              <a:t>Many companies </a:t>
            </a:r>
            <a:r>
              <a:rPr lang="en-GB" sz="2400"/>
              <a:t>have drifted into software development as their products and services have evolved. They </a:t>
            </a:r>
            <a:r>
              <a:rPr lang="en-GB" sz="2400">
                <a:solidFill>
                  <a:srgbClr val="C00000"/>
                </a:solidFill>
              </a:rPr>
              <a:t>do not use software engineering methods in their everyday work</a:t>
            </a:r>
            <a:r>
              <a:rPr lang="en-GB" sz="2400"/>
              <a:t>. Consequently, their software is often </a:t>
            </a:r>
            <a:r>
              <a:rPr lang="en-GB" sz="2400">
                <a:solidFill>
                  <a:srgbClr val="C00000"/>
                </a:solidFill>
              </a:rPr>
              <a:t>more expensive and less reliable than it should be. </a:t>
            </a:r>
            <a:endParaRPr sz="2400">
              <a:solidFill>
                <a:srgbClr val="C00000"/>
              </a:solidFill>
            </a:endParaRPr>
          </a:p>
        </p:txBody>
      </p:sp>
      <p:sp>
        <p:nvSpPr>
          <p:cNvPr id="110" name="Google Shape;110;p16"/>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677307" y="113274"/>
            <a:ext cx="10900372" cy="45688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400"/>
              <a:buFont typeface="Calibri"/>
              <a:buNone/>
            </a:pPr>
            <a:r>
              <a:rPr lang="en-GB" sz="3200" dirty="0"/>
              <a:t>Terms and Definitions on Software Engineering</a:t>
            </a:r>
            <a:endParaRPr sz="3200" dirty="0"/>
          </a:p>
        </p:txBody>
      </p:sp>
      <p:sp>
        <p:nvSpPr>
          <p:cNvPr id="116" name="Google Shape;116;p17"/>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5</a:t>
            </a:fld>
            <a:endParaRPr/>
          </a:p>
        </p:txBody>
      </p:sp>
      <p:graphicFrame>
        <p:nvGraphicFramePr>
          <p:cNvPr id="117" name="Google Shape;117;p17"/>
          <p:cNvGraphicFramePr/>
          <p:nvPr/>
        </p:nvGraphicFramePr>
        <p:xfrm>
          <a:off x="139849" y="634702"/>
          <a:ext cx="11919375" cy="5142175"/>
        </p:xfrm>
        <a:graphic>
          <a:graphicData uri="http://schemas.openxmlformats.org/drawingml/2006/table">
            <a:tbl>
              <a:tblPr firstRow="1" bandRow="1">
                <a:noFill/>
                <a:tableStyleId>{17A4AE61-13C3-4117-A204-71D72CC6A273}</a:tableStyleId>
              </a:tblPr>
              <a:tblGrid>
                <a:gridCol w="3795125"/>
                <a:gridCol w="8124250"/>
              </a:tblGrid>
              <a:tr h="534500">
                <a:tc>
                  <a:txBody>
                    <a:bodyPr/>
                    <a:lstStyle/>
                    <a:p>
                      <a:pPr marL="0" marR="0" lvl="0" indent="0" algn="just" rtl="0">
                        <a:spcBef>
                          <a:spcPts val="0"/>
                        </a:spcBef>
                        <a:spcAft>
                          <a:spcPts val="0"/>
                        </a:spcAft>
                        <a:buClr>
                          <a:srgbClr val="FF0000"/>
                        </a:buClr>
                        <a:buSzPts val="1800"/>
                        <a:buFont typeface="Arial"/>
                        <a:buNone/>
                      </a:pPr>
                      <a:r>
                        <a:rPr lang="en-GB" sz="1800" u="none" strike="noStrike" cap="none">
                          <a:solidFill>
                            <a:srgbClr val="FF0000"/>
                          </a:solidFill>
                          <a:latin typeface="Arial"/>
                          <a:ea typeface="Arial"/>
                          <a:cs typeface="Arial"/>
                          <a:sym typeface="Arial"/>
                        </a:rPr>
                        <a:t>Question</a:t>
                      </a:r>
                      <a:endParaRPr sz="1800" b="1" u="none" strike="noStrike" cap="none">
                        <a:solidFill>
                          <a:srgbClr val="FF0000"/>
                        </a:solidFill>
                        <a:latin typeface="Arial"/>
                        <a:ea typeface="Arial"/>
                        <a:cs typeface="Arial"/>
                        <a:sym typeface="Arial"/>
                      </a:endParaRPr>
                    </a:p>
                  </a:txBody>
                  <a:tcPr marL="73025" marR="73025" marT="73025" marB="73025"/>
                </a:tc>
                <a:tc>
                  <a:txBody>
                    <a:bodyPr/>
                    <a:lstStyle/>
                    <a:p>
                      <a:pPr marL="0" marR="0" lvl="0" indent="0" algn="just" rtl="0">
                        <a:spcBef>
                          <a:spcPts val="0"/>
                        </a:spcBef>
                        <a:spcAft>
                          <a:spcPts val="0"/>
                        </a:spcAft>
                        <a:buClr>
                          <a:srgbClr val="FF0000"/>
                        </a:buClr>
                        <a:buSzPts val="1800"/>
                        <a:buFont typeface="Arial"/>
                        <a:buNone/>
                      </a:pPr>
                      <a:r>
                        <a:rPr lang="en-GB" sz="1800" u="none" strike="noStrike" cap="none">
                          <a:solidFill>
                            <a:srgbClr val="FF0000"/>
                          </a:solidFill>
                          <a:latin typeface="Arial"/>
                          <a:ea typeface="Arial"/>
                          <a:cs typeface="Arial"/>
                          <a:sym typeface="Arial"/>
                        </a:rPr>
                        <a:t>Answer</a:t>
                      </a:r>
                      <a:endParaRPr sz="1800" b="1" u="none" strike="noStrike" cap="none">
                        <a:solidFill>
                          <a:srgbClr val="FF0000"/>
                        </a:solidFill>
                        <a:latin typeface="Arial"/>
                        <a:ea typeface="Arial"/>
                        <a:cs typeface="Arial"/>
                        <a:sym typeface="Arial"/>
                      </a:endParaRPr>
                    </a:p>
                  </a:txBody>
                  <a:tcPr marL="73025" marR="73025" marT="73025" marB="73025"/>
                </a:tc>
              </a:tr>
              <a:tr h="666675">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What is software?</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rgbClr val="00B0F0"/>
                        </a:buClr>
                        <a:buSzPts val="1800"/>
                        <a:buFont typeface="Arial"/>
                        <a:buNone/>
                      </a:pPr>
                      <a:r>
                        <a:rPr lang="en-GB" sz="1800" u="none" strike="noStrike" cap="none">
                          <a:solidFill>
                            <a:srgbClr val="00B0F0"/>
                          </a:solidFill>
                          <a:latin typeface="Arial"/>
                          <a:ea typeface="Arial"/>
                          <a:cs typeface="Arial"/>
                          <a:sym typeface="Arial"/>
                        </a:rPr>
                        <a:t>Computer programs and associated documentation</a:t>
                      </a:r>
                      <a:r>
                        <a:rPr lang="en-GB" sz="1800" u="none" strike="noStrike" cap="none">
                          <a:latin typeface="Arial"/>
                          <a:ea typeface="Arial"/>
                          <a:cs typeface="Arial"/>
                          <a:sym typeface="Arial"/>
                        </a:rPr>
                        <a:t>. Software products may be developed for a particular customer or may be developed for a general market.</a:t>
                      </a:r>
                      <a:endParaRPr sz="1800" u="none" strike="noStrike" cap="none">
                        <a:solidFill>
                          <a:srgbClr val="000000"/>
                        </a:solidFill>
                        <a:latin typeface="Arial"/>
                        <a:ea typeface="Arial"/>
                        <a:cs typeface="Arial"/>
                        <a:sym typeface="Arial"/>
                      </a:endParaRPr>
                    </a:p>
                  </a:txBody>
                  <a:tcPr marL="73025" marR="73025" marT="0" marB="68575"/>
                </a:tc>
              </a:tr>
              <a:tr h="666675">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What are the attributes of good software?</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Good software should deliver the required functionality and performance to the user and should be </a:t>
                      </a:r>
                      <a:r>
                        <a:rPr lang="en-GB" sz="1800" b="1" u="none" strike="noStrike" cap="none">
                          <a:solidFill>
                            <a:srgbClr val="00B0F0"/>
                          </a:solidFill>
                          <a:latin typeface="Arial"/>
                          <a:ea typeface="Arial"/>
                          <a:cs typeface="Arial"/>
                          <a:sym typeface="Arial"/>
                        </a:rPr>
                        <a:t>maintainable, dependable and usable</a:t>
                      </a:r>
                      <a:r>
                        <a:rPr lang="en-GB" sz="1800" u="none" strike="noStrike" cap="none">
                          <a:latin typeface="Arial"/>
                          <a:ea typeface="Arial"/>
                          <a:cs typeface="Arial"/>
                          <a:sym typeface="Arial"/>
                        </a:rPr>
                        <a:t>.</a:t>
                      </a:r>
                      <a:endParaRPr sz="1800" u="none" strike="noStrike" cap="none">
                        <a:solidFill>
                          <a:srgbClr val="000000"/>
                        </a:solidFill>
                        <a:latin typeface="Arial"/>
                        <a:ea typeface="Arial"/>
                        <a:cs typeface="Arial"/>
                        <a:sym typeface="Arial"/>
                      </a:endParaRPr>
                    </a:p>
                  </a:txBody>
                  <a:tcPr marL="73025" marR="73025" marT="0" marB="68575"/>
                </a:tc>
              </a:tr>
              <a:tr h="666675">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What is software engineering?</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Software engineering is an engineering discipline that is concerned with all aspects of software production.</a:t>
                      </a:r>
                      <a:endParaRPr sz="1800" u="none" strike="noStrike" cap="none">
                        <a:solidFill>
                          <a:srgbClr val="000000"/>
                        </a:solidFill>
                        <a:latin typeface="Arial"/>
                        <a:ea typeface="Arial"/>
                        <a:cs typeface="Arial"/>
                        <a:sym typeface="Arial"/>
                      </a:endParaRPr>
                    </a:p>
                  </a:txBody>
                  <a:tcPr marL="73025" marR="73025" marT="0" marB="68575"/>
                </a:tc>
              </a:tr>
              <a:tr h="666675">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What are the fundamental software engineering activities?</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Arial"/>
                        <a:buNone/>
                      </a:pPr>
                      <a:r>
                        <a:rPr lang="en-GB" sz="1800" u="none" strike="noStrike" cap="none">
                          <a:solidFill>
                            <a:schemeClr val="dk1"/>
                          </a:solidFill>
                          <a:latin typeface="Arial"/>
                          <a:ea typeface="Arial"/>
                          <a:cs typeface="Arial"/>
                          <a:sym typeface="Arial"/>
                        </a:rPr>
                        <a:t>Software</a:t>
                      </a:r>
                      <a:r>
                        <a:rPr lang="en-GB" sz="1800" u="none" strike="noStrike" cap="none">
                          <a:solidFill>
                            <a:srgbClr val="00B0F0"/>
                          </a:solidFill>
                          <a:latin typeface="Arial"/>
                          <a:ea typeface="Arial"/>
                          <a:cs typeface="Arial"/>
                          <a:sym typeface="Arial"/>
                        </a:rPr>
                        <a:t> specification, software development, software validation and software evolution</a:t>
                      </a:r>
                      <a:r>
                        <a:rPr lang="en-GB" sz="1800" u="none" strike="noStrike" cap="none">
                          <a:latin typeface="Arial"/>
                          <a:ea typeface="Arial"/>
                          <a:cs typeface="Arial"/>
                          <a:sym typeface="Arial"/>
                        </a:rPr>
                        <a:t>.</a:t>
                      </a:r>
                      <a:endParaRPr sz="1800" u="none" strike="noStrike" cap="none">
                        <a:solidFill>
                          <a:srgbClr val="000000"/>
                        </a:solidFill>
                        <a:latin typeface="Arial"/>
                        <a:ea typeface="Arial"/>
                        <a:cs typeface="Arial"/>
                        <a:sym typeface="Arial"/>
                      </a:endParaRPr>
                    </a:p>
                  </a:txBody>
                  <a:tcPr marL="73025" marR="73025" marT="0" marB="68575"/>
                </a:tc>
              </a:tr>
              <a:tr h="962975">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What is the difference between software engineering and computer science?</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Computer science focuses on </a:t>
                      </a:r>
                      <a:r>
                        <a:rPr lang="en-GB" sz="1800" u="none" strike="noStrike" cap="none">
                          <a:solidFill>
                            <a:srgbClr val="00B0F0"/>
                          </a:solidFill>
                          <a:latin typeface="Arial"/>
                          <a:ea typeface="Arial"/>
                          <a:cs typeface="Arial"/>
                          <a:sym typeface="Arial"/>
                        </a:rPr>
                        <a:t>theory and fundamentals</a:t>
                      </a:r>
                      <a:r>
                        <a:rPr lang="en-GB" sz="1800" u="none" strike="noStrike" cap="none">
                          <a:latin typeface="Arial"/>
                          <a:ea typeface="Arial"/>
                          <a:cs typeface="Arial"/>
                          <a:sym typeface="Arial"/>
                        </a:rPr>
                        <a:t>; software engineering is concerned with the.</a:t>
                      </a:r>
                      <a:r>
                        <a:rPr lang="en-GB" sz="1800" u="none" strike="noStrike" cap="none">
                          <a:solidFill>
                            <a:srgbClr val="00B0F0"/>
                          </a:solidFill>
                          <a:latin typeface="Arial"/>
                          <a:ea typeface="Arial"/>
                          <a:cs typeface="Arial"/>
                          <a:sym typeface="Arial"/>
                        </a:rPr>
                        <a:t> practicalities of developing and delivering useful software</a:t>
                      </a:r>
                      <a:endParaRPr sz="1800" u="none" strike="noStrike" cap="none">
                        <a:solidFill>
                          <a:srgbClr val="000000"/>
                        </a:solidFill>
                        <a:latin typeface="Arial"/>
                        <a:ea typeface="Arial"/>
                        <a:cs typeface="Arial"/>
                        <a:sym typeface="Arial"/>
                      </a:endParaRPr>
                    </a:p>
                  </a:txBody>
                  <a:tcPr marL="73025" marR="73025" marT="0" marB="68575"/>
                </a:tc>
              </a:tr>
              <a:tr h="978000">
                <a:tc>
                  <a:txBody>
                    <a:bodyPr/>
                    <a:lstStyle/>
                    <a:p>
                      <a:pPr marL="0" marR="0" lvl="0" indent="0" algn="just" rtl="0">
                        <a:spcBef>
                          <a:spcPts val="0"/>
                        </a:spcBef>
                        <a:spcAft>
                          <a:spcPts val="0"/>
                        </a:spcAft>
                        <a:buClr>
                          <a:schemeClr val="dk1"/>
                        </a:buClr>
                        <a:buSzPts val="1800"/>
                        <a:buFont typeface="Arial"/>
                        <a:buNone/>
                      </a:pPr>
                      <a:r>
                        <a:rPr lang="en-GB" sz="1800" u="none" strike="noStrike" cap="none">
                          <a:latin typeface="Arial"/>
                          <a:ea typeface="Arial"/>
                          <a:cs typeface="Arial"/>
                          <a:sym typeface="Arial"/>
                        </a:rPr>
                        <a:t>What is the difference between software engineering and system engineering?</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rgbClr val="00B0F0"/>
                        </a:buClr>
                        <a:buSzPts val="1800"/>
                        <a:buFont typeface="Arial"/>
                        <a:buNone/>
                      </a:pPr>
                      <a:r>
                        <a:rPr lang="en-GB" sz="1800" u="none" strike="noStrike" cap="none">
                          <a:solidFill>
                            <a:srgbClr val="00B0F0"/>
                          </a:solidFill>
                          <a:latin typeface="Arial"/>
                          <a:ea typeface="Arial"/>
                          <a:cs typeface="Arial"/>
                          <a:sym typeface="Arial"/>
                        </a:rPr>
                        <a:t>System engineering </a:t>
                      </a:r>
                      <a:r>
                        <a:rPr lang="en-GB" sz="1800" u="none" strike="noStrike" cap="none">
                          <a:latin typeface="Arial"/>
                          <a:ea typeface="Arial"/>
                          <a:cs typeface="Arial"/>
                          <a:sym typeface="Arial"/>
                        </a:rPr>
                        <a:t>is concerned with all aspects of computer-based systems development including </a:t>
                      </a:r>
                      <a:r>
                        <a:rPr lang="en-GB" sz="1800" u="none" strike="noStrike" cap="none">
                          <a:solidFill>
                            <a:srgbClr val="00B0F0"/>
                          </a:solidFill>
                          <a:latin typeface="Arial"/>
                          <a:ea typeface="Arial"/>
                          <a:cs typeface="Arial"/>
                          <a:sym typeface="Arial"/>
                        </a:rPr>
                        <a:t>hardware, software and process engineering</a:t>
                      </a:r>
                      <a:r>
                        <a:rPr lang="en-GB" sz="1800" u="none" strike="noStrike" cap="none">
                          <a:latin typeface="Arial"/>
                          <a:ea typeface="Arial"/>
                          <a:cs typeface="Arial"/>
                          <a:sym typeface="Arial"/>
                        </a:rPr>
                        <a:t>. Software engineering is </a:t>
                      </a:r>
                      <a:r>
                        <a:rPr lang="en-GB" sz="1800" u="none" strike="noStrike" cap="none">
                          <a:solidFill>
                            <a:srgbClr val="00B0F0"/>
                          </a:solidFill>
                          <a:latin typeface="Arial"/>
                          <a:ea typeface="Arial"/>
                          <a:cs typeface="Arial"/>
                          <a:sym typeface="Arial"/>
                        </a:rPr>
                        <a:t>part </a:t>
                      </a:r>
                      <a:r>
                        <a:rPr lang="en-GB" sz="1800" u="none" strike="noStrike" cap="none">
                          <a:latin typeface="Arial"/>
                          <a:ea typeface="Arial"/>
                          <a:cs typeface="Arial"/>
                          <a:sym typeface="Arial"/>
                        </a:rPr>
                        <a:t>of this more general process.</a:t>
                      </a:r>
                      <a:endParaRPr sz="1800" u="none" strike="noStrike" cap="none">
                        <a:solidFill>
                          <a:srgbClr val="000000"/>
                        </a:solidFill>
                        <a:latin typeface="Arial"/>
                        <a:ea typeface="Arial"/>
                        <a:cs typeface="Arial"/>
                        <a:sym typeface="Arial"/>
                      </a:endParaRPr>
                    </a:p>
                  </a:txBody>
                  <a:tcPr marL="73025" marR="73025" marT="0" marB="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997527" y="117475"/>
            <a:ext cx="10796540" cy="57101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3200"/>
              <a:buFont typeface="Calibri"/>
              <a:buNone/>
            </a:pPr>
            <a:r>
              <a:rPr lang="en-GB" sz="3200"/>
              <a:t>Terms and Definitions on Software Engineering</a:t>
            </a:r>
            <a:endParaRPr sz="3200"/>
          </a:p>
        </p:txBody>
      </p:sp>
      <p:sp>
        <p:nvSpPr>
          <p:cNvPr id="123" name="Google Shape;123;p18"/>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6</a:t>
            </a:fld>
            <a:endParaRPr/>
          </a:p>
        </p:txBody>
      </p:sp>
      <p:graphicFrame>
        <p:nvGraphicFramePr>
          <p:cNvPr id="124" name="Google Shape;124;p18"/>
          <p:cNvGraphicFramePr/>
          <p:nvPr/>
        </p:nvGraphicFramePr>
        <p:xfrm>
          <a:off x="107576" y="1097280"/>
          <a:ext cx="11962500" cy="4647325"/>
        </p:xfrm>
        <a:graphic>
          <a:graphicData uri="http://schemas.openxmlformats.org/drawingml/2006/table">
            <a:tbl>
              <a:tblPr firstRow="1" bandRow="1">
                <a:noFill/>
                <a:tableStyleId>{17A4AE61-13C3-4117-A204-71D72CC6A273}</a:tableStyleId>
              </a:tblPr>
              <a:tblGrid>
                <a:gridCol w="3636025"/>
                <a:gridCol w="8326475"/>
              </a:tblGrid>
              <a:tr h="504100">
                <a:tc>
                  <a:txBody>
                    <a:bodyPr/>
                    <a:lstStyle/>
                    <a:p>
                      <a:pPr marL="0" marR="0" lvl="0" indent="0" algn="l" rtl="0">
                        <a:spcBef>
                          <a:spcPts val="0"/>
                        </a:spcBef>
                        <a:spcAft>
                          <a:spcPts val="0"/>
                        </a:spcAft>
                        <a:buClr>
                          <a:srgbClr val="C00000"/>
                        </a:buClr>
                        <a:buSzPts val="1800"/>
                        <a:buFont typeface="Calibri"/>
                        <a:buNone/>
                      </a:pPr>
                      <a:r>
                        <a:rPr lang="en-GB" sz="1800" u="none" strike="noStrike" cap="none">
                          <a:solidFill>
                            <a:srgbClr val="C00000"/>
                          </a:solidFill>
                        </a:rPr>
                        <a:t>Question</a:t>
                      </a:r>
                      <a:endParaRPr sz="1800" u="none" strike="noStrike" cap="none">
                        <a:solidFill>
                          <a:srgbClr val="C00000"/>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Clr>
                          <a:srgbClr val="C00000"/>
                        </a:buClr>
                        <a:buSzPts val="1800"/>
                        <a:buFont typeface="Calibri"/>
                        <a:buNone/>
                      </a:pPr>
                      <a:r>
                        <a:rPr lang="en-GB" sz="1800" u="none" strike="noStrike" cap="none">
                          <a:solidFill>
                            <a:srgbClr val="C00000"/>
                          </a:solidFill>
                        </a:rPr>
                        <a:t>Answer</a:t>
                      </a:r>
                      <a:endParaRPr sz="1800" u="none" strike="noStrike" cap="none">
                        <a:solidFill>
                          <a:srgbClr val="C00000"/>
                        </a:solidFill>
                        <a:latin typeface="Arial"/>
                        <a:ea typeface="Arial"/>
                        <a:cs typeface="Arial"/>
                        <a:sym typeface="Arial"/>
                      </a:endParaRPr>
                    </a:p>
                  </a:txBody>
                  <a:tcPr marL="91450" marR="91450" marT="45725" marB="45725"/>
                </a:tc>
              </a:tr>
              <a:tr h="673275">
                <a:tc>
                  <a:txBody>
                    <a:bodyPr/>
                    <a:lstStyle/>
                    <a:p>
                      <a:pPr marL="0" marR="0" lvl="0" indent="0" algn="just" rtl="0">
                        <a:spcBef>
                          <a:spcPts val="0"/>
                        </a:spcBef>
                        <a:spcAft>
                          <a:spcPts val="0"/>
                        </a:spcAft>
                        <a:buClr>
                          <a:schemeClr val="dk1"/>
                        </a:buClr>
                        <a:buSzPts val="1800"/>
                        <a:buFont typeface="Calibri"/>
                        <a:buNone/>
                      </a:pPr>
                      <a:r>
                        <a:rPr lang="en-GB" sz="1800" u="none" strike="noStrike" cap="none"/>
                        <a:t>What are the </a:t>
                      </a:r>
                      <a:r>
                        <a:rPr lang="en-GB" sz="1800" u="none" strike="noStrike" cap="none">
                          <a:solidFill>
                            <a:srgbClr val="C00000"/>
                          </a:solidFill>
                        </a:rPr>
                        <a:t>key challenges </a:t>
                      </a:r>
                      <a:r>
                        <a:rPr lang="en-GB" sz="1800" u="none" strike="noStrike" cap="none"/>
                        <a:t>facing software engineering?</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rgbClr val="00B0F0"/>
                        </a:buClr>
                        <a:buSzPts val="1800"/>
                        <a:buFont typeface="Calibri"/>
                        <a:buNone/>
                      </a:pPr>
                      <a:r>
                        <a:rPr lang="en-GB" sz="1800" u="none" strike="noStrike" cap="none">
                          <a:solidFill>
                            <a:srgbClr val="00B0F0"/>
                          </a:solidFill>
                        </a:rPr>
                        <a:t>Coping with </a:t>
                      </a:r>
                      <a:r>
                        <a:rPr lang="en-GB" sz="1800" u="none" strike="noStrike" cap="none">
                          <a:solidFill>
                            <a:srgbClr val="C00000"/>
                          </a:solidFill>
                        </a:rPr>
                        <a:t>increasing diversity</a:t>
                      </a:r>
                      <a:r>
                        <a:rPr lang="en-GB" sz="1800" u="none" strike="noStrike" cap="none"/>
                        <a:t>, demands for </a:t>
                      </a:r>
                      <a:r>
                        <a:rPr lang="en-GB" sz="1800" u="none" strike="noStrike" cap="none">
                          <a:solidFill>
                            <a:srgbClr val="C00000"/>
                          </a:solidFill>
                        </a:rPr>
                        <a:t>reduced delivery times </a:t>
                      </a:r>
                      <a:r>
                        <a:rPr lang="en-GB" sz="1800" u="none" strike="noStrike" cap="none"/>
                        <a:t>and developing </a:t>
                      </a:r>
                      <a:r>
                        <a:rPr lang="en-GB" sz="1800" u="none" strike="noStrike" cap="none">
                          <a:solidFill>
                            <a:srgbClr val="C00000"/>
                          </a:solidFill>
                        </a:rPr>
                        <a:t>trustworthy </a:t>
                      </a:r>
                      <a:r>
                        <a:rPr lang="en-GB" sz="1800" u="none" strike="noStrike" cap="none"/>
                        <a:t>software.</a:t>
                      </a:r>
                      <a:endParaRPr sz="1800" u="none" strike="noStrike" cap="none">
                        <a:solidFill>
                          <a:srgbClr val="000000"/>
                        </a:solidFill>
                        <a:latin typeface="Arial"/>
                        <a:ea typeface="Arial"/>
                        <a:cs typeface="Arial"/>
                        <a:sym typeface="Arial"/>
                      </a:endParaRPr>
                    </a:p>
                  </a:txBody>
                  <a:tcPr marL="73025" marR="73025" marT="0" marB="68575"/>
                </a:tc>
              </a:tr>
              <a:tr h="673275">
                <a:tc>
                  <a:txBody>
                    <a:bodyPr/>
                    <a:lstStyle/>
                    <a:p>
                      <a:pPr marL="0" marR="0" lvl="0" indent="0" algn="just" rtl="0">
                        <a:spcBef>
                          <a:spcPts val="0"/>
                        </a:spcBef>
                        <a:spcAft>
                          <a:spcPts val="0"/>
                        </a:spcAft>
                        <a:buClr>
                          <a:schemeClr val="dk1"/>
                        </a:buClr>
                        <a:buSzPts val="1800"/>
                        <a:buFont typeface="Calibri"/>
                        <a:buNone/>
                      </a:pPr>
                      <a:r>
                        <a:rPr lang="en-GB" sz="1800" u="none" strike="noStrike" cap="none"/>
                        <a:t>What are the </a:t>
                      </a:r>
                      <a:r>
                        <a:rPr lang="en-GB" sz="1800" u="none" strike="noStrike" cap="none">
                          <a:solidFill>
                            <a:srgbClr val="C00000"/>
                          </a:solidFill>
                        </a:rPr>
                        <a:t>costs</a:t>
                      </a:r>
                      <a:r>
                        <a:rPr lang="en-GB" sz="1800" u="none" strike="noStrike" cap="none"/>
                        <a:t> of software engineering?</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Calibri"/>
                        <a:buNone/>
                      </a:pPr>
                      <a:r>
                        <a:rPr lang="en-GB" sz="1800" u="none" strike="noStrike" cap="none"/>
                        <a:t>Roughly </a:t>
                      </a:r>
                      <a:r>
                        <a:rPr lang="en-GB" sz="1800" u="none" strike="noStrike" cap="none">
                          <a:solidFill>
                            <a:srgbClr val="00B0F0"/>
                          </a:solidFill>
                        </a:rPr>
                        <a:t>60%</a:t>
                      </a:r>
                      <a:r>
                        <a:rPr lang="en-GB" sz="1800" u="none" strike="noStrike" cap="none"/>
                        <a:t> of software costs are </a:t>
                      </a:r>
                      <a:r>
                        <a:rPr lang="en-GB" sz="1800" u="none" strike="noStrike" cap="none">
                          <a:solidFill>
                            <a:srgbClr val="00B0F0"/>
                          </a:solidFill>
                        </a:rPr>
                        <a:t>development</a:t>
                      </a:r>
                      <a:r>
                        <a:rPr lang="en-GB" sz="1800" u="none" strike="noStrike" cap="none"/>
                        <a:t> costs, </a:t>
                      </a:r>
                      <a:r>
                        <a:rPr lang="en-GB" sz="1800" u="none" strike="noStrike" cap="none">
                          <a:solidFill>
                            <a:srgbClr val="00B0F0"/>
                          </a:solidFill>
                        </a:rPr>
                        <a:t>40%</a:t>
                      </a:r>
                      <a:r>
                        <a:rPr lang="en-GB" sz="1800" u="none" strike="noStrike" cap="none"/>
                        <a:t> are </a:t>
                      </a:r>
                      <a:r>
                        <a:rPr lang="en-GB" sz="1800" u="none" strike="noStrike" cap="none">
                          <a:solidFill>
                            <a:srgbClr val="00B0F0"/>
                          </a:solidFill>
                        </a:rPr>
                        <a:t>testing</a:t>
                      </a:r>
                      <a:r>
                        <a:rPr lang="en-GB" sz="1800" u="none" strike="noStrike" cap="none"/>
                        <a:t> costs. For custom software, evolution costs often exceed development costs.</a:t>
                      </a:r>
                      <a:endParaRPr sz="1800" u="none" strike="noStrike" cap="none">
                        <a:solidFill>
                          <a:srgbClr val="000000"/>
                        </a:solidFill>
                        <a:latin typeface="Arial"/>
                        <a:ea typeface="Arial"/>
                        <a:cs typeface="Arial"/>
                        <a:sym typeface="Arial"/>
                      </a:endParaRPr>
                    </a:p>
                  </a:txBody>
                  <a:tcPr marL="73025" marR="73025" marT="0" marB="68575"/>
                </a:tc>
              </a:tr>
              <a:tr h="1543350">
                <a:tc>
                  <a:txBody>
                    <a:bodyPr/>
                    <a:lstStyle/>
                    <a:p>
                      <a:pPr marL="0" marR="0" lvl="0" indent="0" algn="just" rtl="0">
                        <a:spcBef>
                          <a:spcPts val="0"/>
                        </a:spcBef>
                        <a:spcAft>
                          <a:spcPts val="0"/>
                        </a:spcAft>
                        <a:buClr>
                          <a:schemeClr val="dk1"/>
                        </a:buClr>
                        <a:buSzPts val="1800"/>
                        <a:buFont typeface="Calibri"/>
                        <a:buNone/>
                      </a:pPr>
                      <a:r>
                        <a:rPr lang="en-GB" sz="1800" u="none" strike="noStrike" cap="none"/>
                        <a:t>What are the </a:t>
                      </a:r>
                      <a:r>
                        <a:rPr lang="en-GB" sz="1800" u="none" strike="noStrike" cap="none">
                          <a:solidFill>
                            <a:srgbClr val="00B0F0"/>
                          </a:solidFill>
                        </a:rPr>
                        <a:t>best</a:t>
                      </a:r>
                      <a:r>
                        <a:rPr lang="en-GB" sz="1800" u="none" strike="noStrike" cap="none"/>
                        <a:t> software engineering techniques and methods?</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Calibri"/>
                        <a:buNone/>
                      </a:pPr>
                      <a:r>
                        <a:rPr lang="en-GB" sz="1800" u="none" strike="noStrike" cap="none"/>
                        <a:t>While all software projects have to be professionally managed and developed, </a:t>
                      </a:r>
                      <a:r>
                        <a:rPr lang="en-GB" sz="1800" u="none" strike="noStrike" cap="none">
                          <a:solidFill>
                            <a:srgbClr val="00B0F0"/>
                          </a:solidFill>
                        </a:rPr>
                        <a:t>different techniques are appropriate for different types of system</a:t>
                      </a:r>
                      <a:r>
                        <a:rPr lang="en-GB" sz="1800" u="none" strike="noStrike" cap="none"/>
                        <a:t>. For example, games should always be developed using a series of prototypes whereas safety critical control systems require a complete and analysable specification to be developed. You </a:t>
                      </a:r>
                      <a:r>
                        <a:rPr lang="en-GB" sz="1800" u="none" strike="noStrike" cap="none">
                          <a:solidFill>
                            <a:srgbClr val="00B0F0"/>
                          </a:solidFill>
                        </a:rPr>
                        <a:t>can’t, therefore, say that one method is better than another</a:t>
                      </a:r>
                      <a:r>
                        <a:rPr lang="en-GB" sz="1800" u="none" strike="noStrike" cap="none"/>
                        <a:t>.</a:t>
                      </a:r>
                      <a:endParaRPr sz="1800" u="none" strike="noStrike" cap="none">
                        <a:solidFill>
                          <a:srgbClr val="000000"/>
                        </a:solidFill>
                        <a:latin typeface="Arial"/>
                        <a:ea typeface="Arial"/>
                        <a:cs typeface="Arial"/>
                        <a:sym typeface="Arial"/>
                      </a:endParaRPr>
                    </a:p>
                  </a:txBody>
                  <a:tcPr marL="73025" marR="73025" marT="0" marB="68575"/>
                </a:tc>
              </a:tr>
              <a:tr h="1253325">
                <a:tc>
                  <a:txBody>
                    <a:bodyPr/>
                    <a:lstStyle/>
                    <a:p>
                      <a:pPr marL="0" marR="0" lvl="0" indent="0" algn="just" rtl="0">
                        <a:spcBef>
                          <a:spcPts val="0"/>
                        </a:spcBef>
                        <a:spcAft>
                          <a:spcPts val="0"/>
                        </a:spcAft>
                        <a:buClr>
                          <a:schemeClr val="dk1"/>
                        </a:buClr>
                        <a:buSzPts val="1800"/>
                        <a:buFont typeface="Calibri"/>
                        <a:buNone/>
                      </a:pPr>
                      <a:r>
                        <a:rPr lang="en-GB" sz="1800" u="none" strike="noStrike" cap="none"/>
                        <a:t>What </a:t>
                      </a:r>
                      <a:r>
                        <a:rPr lang="en-GB" sz="1800" u="none" strike="noStrike" cap="none">
                          <a:solidFill>
                            <a:srgbClr val="C00000"/>
                          </a:solidFill>
                        </a:rPr>
                        <a:t>differences </a:t>
                      </a:r>
                      <a:r>
                        <a:rPr lang="en-GB" sz="1800" u="none" strike="noStrike" cap="none"/>
                        <a:t>has the </a:t>
                      </a:r>
                      <a:r>
                        <a:rPr lang="en-GB" sz="1800" u="none" strike="noStrike" cap="none">
                          <a:solidFill>
                            <a:srgbClr val="00B0F0"/>
                          </a:solidFill>
                        </a:rPr>
                        <a:t>web</a:t>
                      </a:r>
                      <a:r>
                        <a:rPr lang="en-GB" sz="1800" u="none" strike="noStrike" cap="none"/>
                        <a:t> made to software engineering?</a:t>
                      </a:r>
                      <a:endParaRPr sz="1800" u="none" strike="noStrike" cap="none">
                        <a:solidFill>
                          <a:srgbClr val="000000"/>
                        </a:solidFill>
                        <a:latin typeface="Arial"/>
                        <a:ea typeface="Arial"/>
                        <a:cs typeface="Arial"/>
                        <a:sym typeface="Arial"/>
                      </a:endParaRPr>
                    </a:p>
                  </a:txBody>
                  <a:tcPr marL="73025" marR="73025" marT="0" marB="68575"/>
                </a:tc>
                <a:tc>
                  <a:txBody>
                    <a:bodyPr/>
                    <a:lstStyle/>
                    <a:p>
                      <a:pPr marL="0" marR="0" lvl="0" indent="0" algn="just" rtl="0">
                        <a:spcBef>
                          <a:spcPts val="0"/>
                        </a:spcBef>
                        <a:spcAft>
                          <a:spcPts val="0"/>
                        </a:spcAft>
                        <a:buClr>
                          <a:schemeClr val="dk1"/>
                        </a:buClr>
                        <a:buSzPts val="1800"/>
                        <a:buFont typeface="Calibri"/>
                        <a:buNone/>
                      </a:pPr>
                      <a:r>
                        <a:rPr lang="en-GB" sz="1800" u="none" strike="noStrike" cap="none"/>
                        <a:t>The web </a:t>
                      </a:r>
                      <a:r>
                        <a:rPr lang="en-GB" sz="1800" u="none" strike="noStrike" cap="none">
                          <a:solidFill>
                            <a:schemeClr val="dk1"/>
                          </a:solidFill>
                        </a:rPr>
                        <a:t>has led to the </a:t>
                      </a:r>
                      <a:r>
                        <a:rPr lang="en-GB" sz="1800" u="none" strike="noStrike" cap="none">
                          <a:solidFill>
                            <a:srgbClr val="00B0F0"/>
                          </a:solidFill>
                        </a:rPr>
                        <a:t>availability of software services </a:t>
                      </a:r>
                      <a:r>
                        <a:rPr lang="en-GB" sz="1800" u="none" strike="noStrike" cap="none">
                          <a:solidFill>
                            <a:schemeClr val="dk1"/>
                          </a:solidFill>
                        </a:rPr>
                        <a:t>and</a:t>
                      </a:r>
                      <a:r>
                        <a:rPr lang="en-GB" sz="1800" u="none" strike="noStrike" cap="none">
                          <a:solidFill>
                            <a:srgbClr val="00B0F0"/>
                          </a:solidFill>
                        </a:rPr>
                        <a:t> </a:t>
                      </a:r>
                      <a:r>
                        <a:rPr lang="en-GB" sz="1800" b="1" u="none" strike="noStrike" cap="none">
                          <a:solidFill>
                            <a:srgbClr val="C00000"/>
                          </a:solidFill>
                        </a:rPr>
                        <a:t>the</a:t>
                      </a:r>
                      <a:r>
                        <a:rPr lang="en-GB" sz="1800" u="none" strike="noStrike" cap="none">
                          <a:solidFill>
                            <a:srgbClr val="00B0F0"/>
                          </a:solidFill>
                        </a:rPr>
                        <a:t> </a:t>
                      </a:r>
                      <a:r>
                        <a:rPr lang="en-GB" sz="1800" b="1" u="none" strike="noStrike" cap="none">
                          <a:solidFill>
                            <a:srgbClr val="C00000"/>
                          </a:solidFill>
                        </a:rPr>
                        <a:t>possibility of developing highly distributed service-based systems.</a:t>
                      </a:r>
                      <a:r>
                        <a:rPr lang="en-GB" sz="1800" u="none" strike="noStrike" cap="none"/>
                        <a:t> Web-based systems development has led to important </a:t>
                      </a:r>
                      <a:r>
                        <a:rPr lang="en-GB" sz="1800" b="1" u="none" strike="noStrike" cap="none">
                          <a:solidFill>
                            <a:srgbClr val="C00000"/>
                          </a:solidFill>
                        </a:rPr>
                        <a:t>advances in programming languages and software reuse.</a:t>
                      </a:r>
                      <a:endParaRPr sz="1800" b="1" u="none" strike="noStrike" cap="none">
                        <a:solidFill>
                          <a:srgbClr val="C00000"/>
                        </a:solidFill>
                        <a:latin typeface="Arial"/>
                        <a:ea typeface="Arial"/>
                        <a:cs typeface="Arial"/>
                        <a:sym typeface="Arial"/>
                      </a:endParaRPr>
                    </a:p>
                  </a:txBody>
                  <a:tcPr marL="73025" marR="73025" marT="0" marB="68575"/>
                </a:tc>
              </a:tr>
            </a:tbl>
          </a:graphicData>
        </a:graphic>
      </p:graphicFrame>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609600" y="274638"/>
            <a:ext cx="10972800" cy="75950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Software products</a:t>
            </a:r>
            <a:endParaRPr/>
          </a:p>
        </p:txBody>
      </p:sp>
      <p:sp>
        <p:nvSpPr>
          <p:cNvPr id="130" name="Google Shape;130;p19"/>
          <p:cNvSpPr txBox="1">
            <a:spLocks noGrp="1"/>
          </p:cNvSpPr>
          <p:nvPr>
            <p:ph type="body" idx="1"/>
          </p:nvPr>
        </p:nvSpPr>
        <p:spPr>
          <a:xfrm>
            <a:off x="609600" y="1164772"/>
            <a:ext cx="10972800" cy="5377542"/>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C00000"/>
              </a:buClr>
              <a:buSzPts val="2640"/>
              <a:buFont typeface="Noto Sans Symbols"/>
              <a:buChar char="▪"/>
            </a:pPr>
            <a:r>
              <a:rPr lang="en-GB" b="1">
                <a:solidFill>
                  <a:srgbClr val="C00000"/>
                </a:solidFill>
              </a:rPr>
              <a:t>Generic products</a:t>
            </a:r>
            <a:endParaRPr b="1">
              <a:solidFill>
                <a:srgbClr val="C00000"/>
              </a:solidFill>
            </a:endParaRPr>
          </a:p>
          <a:p>
            <a:pPr marL="742950" lvl="1" indent="-285750" algn="l" rtl="0">
              <a:spcBef>
                <a:spcPts val="840"/>
              </a:spcBef>
              <a:spcAft>
                <a:spcPts val="0"/>
              </a:spcAft>
              <a:buClr>
                <a:schemeClr val="dk1"/>
              </a:buClr>
              <a:buSzPts val="2640"/>
              <a:buChar char="•"/>
            </a:pPr>
            <a:r>
              <a:rPr lang="en-GB"/>
              <a:t>Stand-alone systems that are marketed and sold to any customer who wishes to buy them.</a:t>
            </a:r>
            <a:endParaRPr/>
          </a:p>
          <a:p>
            <a:pPr marL="742950" lvl="1" indent="-285750" algn="l" rtl="0">
              <a:spcBef>
                <a:spcPts val="840"/>
              </a:spcBef>
              <a:spcAft>
                <a:spcPts val="0"/>
              </a:spcAft>
              <a:buClr>
                <a:schemeClr val="dk1"/>
              </a:buClr>
              <a:buSzPts val="2640"/>
              <a:buChar char="•"/>
            </a:pPr>
            <a:r>
              <a:rPr lang="en-GB"/>
              <a:t>Examples – PC software such as graphics programs, project management tools; CAD software; software for specific markets such as appointments systems for dentists.</a:t>
            </a:r>
            <a:endParaRPr/>
          </a:p>
          <a:p>
            <a:pPr marL="342900" lvl="0" indent="-342900" algn="l" rtl="0">
              <a:spcBef>
                <a:spcPts val="840"/>
              </a:spcBef>
              <a:spcAft>
                <a:spcPts val="0"/>
              </a:spcAft>
              <a:buClr>
                <a:srgbClr val="C00000"/>
              </a:buClr>
              <a:buSzPts val="2640"/>
              <a:buFont typeface="Noto Sans Symbols"/>
              <a:buChar char="▪"/>
            </a:pPr>
            <a:r>
              <a:rPr lang="en-GB" b="1">
                <a:solidFill>
                  <a:srgbClr val="C00000"/>
                </a:solidFill>
              </a:rPr>
              <a:t>Customized products</a:t>
            </a:r>
            <a:endParaRPr b="1">
              <a:solidFill>
                <a:srgbClr val="C00000"/>
              </a:solidFill>
            </a:endParaRPr>
          </a:p>
          <a:p>
            <a:pPr marL="742950" lvl="1" indent="-285750" algn="l" rtl="0">
              <a:spcBef>
                <a:spcPts val="840"/>
              </a:spcBef>
              <a:spcAft>
                <a:spcPts val="0"/>
              </a:spcAft>
              <a:buClr>
                <a:schemeClr val="dk1"/>
              </a:buClr>
              <a:buSzPts val="2640"/>
              <a:buChar char="•"/>
            </a:pPr>
            <a:r>
              <a:rPr lang="en-GB"/>
              <a:t>Software that is commissioned by a specific customer to meet their own needs. </a:t>
            </a:r>
            <a:endParaRPr/>
          </a:p>
          <a:p>
            <a:pPr marL="742950" lvl="1" indent="-285750" algn="l" rtl="0">
              <a:spcBef>
                <a:spcPts val="840"/>
              </a:spcBef>
              <a:spcAft>
                <a:spcPts val="0"/>
              </a:spcAft>
              <a:buClr>
                <a:schemeClr val="dk1"/>
              </a:buClr>
              <a:buSzPts val="2640"/>
              <a:buChar char="•"/>
            </a:pPr>
            <a:r>
              <a:rPr lang="en-GB"/>
              <a:t>Examples – embedded control systems, air traffic control software, traffic monitoring systems.</a:t>
            </a:r>
            <a:endParaRPr/>
          </a:p>
        </p:txBody>
      </p:sp>
      <p:sp>
        <p:nvSpPr>
          <p:cNvPr id="131" name="Google Shape;131;p19"/>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0"/>
          <p:cNvSpPr txBox="1">
            <a:spLocks noGrp="1"/>
          </p:cNvSpPr>
          <p:nvPr>
            <p:ph type="title"/>
          </p:nvPr>
        </p:nvSpPr>
        <p:spPr>
          <a:xfrm>
            <a:off x="997527" y="117475"/>
            <a:ext cx="10796540" cy="51722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400"/>
              <a:buFont typeface="Calibri"/>
              <a:buNone/>
            </a:pPr>
            <a:r>
              <a:rPr lang="en-GB"/>
              <a:t>Essential attributes of good Software</a:t>
            </a:r>
            <a:endParaRPr/>
          </a:p>
        </p:txBody>
      </p:sp>
      <p:sp>
        <p:nvSpPr>
          <p:cNvPr id="137" name="Google Shape;137;p20"/>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8</a:t>
            </a:fld>
            <a:endParaRPr/>
          </a:p>
        </p:txBody>
      </p:sp>
      <p:graphicFrame>
        <p:nvGraphicFramePr>
          <p:cNvPr id="138" name="Google Shape;138;p20"/>
          <p:cNvGraphicFramePr/>
          <p:nvPr/>
        </p:nvGraphicFramePr>
        <p:xfrm>
          <a:off x="96819" y="617549"/>
          <a:ext cx="11919475" cy="5074100"/>
        </p:xfrm>
        <a:graphic>
          <a:graphicData uri="http://schemas.openxmlformats.org/drawingml/2006/table">
            <a:tbl>
              <a:tblPr firstRow="1" bandRow="1">
                <a:noFill/>
                <a:tableStyleId>{DE8AE9D0-4518-4DB9-BFF2-2D5070413643}</a:tableStyleId>
              </a:tblPr>
              <a:tblGrid>
                <a:gridCol w="3395250"/>
                <a:gridCol w="8524225"/>
              </a:tblGrid>
              <a:tr h="361400">
                <a:tc>
                  <a:txBody>
                    <a:bodyPr/>
                    <a:lstStyle/>
                    <a:p>
                      <a:pPr marL="0" marR="0" lvl="0" indent="0" algn="just" rtl="0">
                        <a:spcBef>
                          <a:spcPts val="0"/>
                        </a:spcBef>
                        <a:spcAft>
                          <a:spcPts val="0"/>
                        </a:spcAft>
                        <a:buClr>
                          <a:schemeClr val="dk1"/>
                        </a:buClr>
                        <a:buSzPts val="2000"/>
                        <a:buFont typeface="Calibri"/>
                        <a:buNone/>
                      </a:pPr>
                      <a:r>
                        <a:rPr lang="en-GB" sz="2000" u="none" strike="noStrike" cap="none"/>
                        <a:t>Product characteristic</a:t>
                      </a:r>
                      <a:endParaRPr sz="2000" b="1" u="none" strike="noStrike" cap="none">
                        <a:solidFill>
                          <a:srgbClr val="000000"/>
                        </a:solidFill>
                        <a:latin typeface="Arial"/>
                        <a:ea typeface="Arial"/>
                        <a:cs typeface="Arial"/>
                        <a:sym typeface="Arial"/>
                      </a:endParaRPr>
                    </a:p>
                  </a:txBody>
                  <a:tcPr marL="54600" marR="54600" marT="91450" marB="91450"/>
                </a:tc>
                <a:tc>
                  <a:txBody>
                    <a:bodyPr/>
                    <a:lstStyle/>
                    <a:p>
                      <a:pPr marL="0" marR="0" lvl="0" indent="0" algn="just" rtl="0">
                        <a:spcBef>
                          <a:spcPts val="0"/>
                        </a:spcBef>
                        <a:spcAft>
                          <a:spcPts val="0"/>
                        </a:spcAft>
                        <a:buClr>
                          <a:schemeClr val="dk1"/>
                        </a:buClr>
                        <a:buSzPts val="2000"/>
                        <a:buFont typeface="Calibri"/>
                        <a:buNone/>
                      </a:pPr>
                      <a:r>
                        <a:rPr lang="en-GB" sz="2000" u="none" strike="noStrike" cap="none"/>
                        <a:t>Description</a:t>
                      </a:r>
                      <a:endParaRPr sz="2000" b="1" u="none" strike="noStrike" cap="none">
                        <a:solidFill>
                          <a:srgbClr val="000000"/>
                        </a:solidFill>
                        <a:latin typeface="Arial"/>
                        <a:ea typeface="Arial"/>
                        <a:cs typeface="Arial"/>
                        <a:sym typeface="Arial"/>
                      </a:endParaRPr>
                    </a:p>
                  </a:txBody>
                  <a:tcPr marL="54600" marR="54600" marT="91450" marB="91450"/>
                </a:tc>
              </a:tr>
              <a:tr h="1084025">
                <a:tc>
                  <a:txBody>
                    <a:bodyPr/>
                    <a:lstStyle/>
                    <a:p>
                      <a:pPr marL="0" marR="0" lvl="0" indent="0" algn="just" rtl="0">
                        <a:spcBef>
                          <a:spcPts val="0"/>
                        </a:spcBef>
                        <a:spcAft>
                          <a:spcPts val="0"/>
                        </a:spcAft>
                        <a:buClr>
                          <a:schemeClr val="dk1"/>
                        </a:buClr>
                        <a:buSzPts val="2000"/>
                        <a:buFont typeface="Calibri"/>
                        <a:buNone/>
                      </a:pPr>
                      <a:r>
                        <a:rPr lang="en-GB" sz="2000" u="none" strike="noStrike" cap="none"/>
                        <a:t>Maintainability</a:t>
                      </a:r>
                      <a:endParaRPr sz="2000" u="none" strike="noStrike" cap="none">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Clr>
                          <a:schemeClr val="dk1"/>
                        </a:buClr>
                        <a:buSzPts val="2000"/>
                        <a:buFont typeface="Calibri"/>
                        <a:buNone/>
                      </a:pPr>
                      <a:r>
                        <a:rPr lang="en-GB" sz="2000" u="none" strike="noStrike" cap="none"/>
                        <a:t>Software should be written in such a way so that it can evolve to meet the </a:t>
                      </a:r>
                      <a:r>
                        <a:rPr lang="en-GB" sz="2000" u="none" strike="noStrike" cap="none">
                          <a:solidFill>
                            <a:srgbClr val="C00000"/>
                          </a:solidFill>
                        </a:rPr>
                        <a:t>changing needs of customers</a:t>
                      </a:r>
                      <a:r>
                        <a:rPr lang="en-GB" sz="2000" u="none" strike="noStrike" cap="none"/>
                        <a:t>. This is a critical attribute because software change is an inevitable requirement of a changing business environment.</a:t>
                      </a:r>
                      <a:endParaRPr sz="2000" u="none" strike="noStrike" cap="none">
                        <a:solidFill>
                          <a:srgbClr val="000000"/>
                        </a:solidFill>
                        <a:latin typeface="Arial"/>
                        <a:ea typeface="Arial"/>
                        <a:cs typeface="Arial"/>
                        <a:sym typeface="Arial"/>
                      </a:endParaRPr>
                    </a:p>
                  </a:txBody>
                  <a:tcPr marL="54600" marR="54600" marT="0" marB="91450"/>
                </a:tc>
              </a:tr>
              <a:tr h="1412500">
                <a:tc>
                  <a:txBody>
                    <a:bodyPr/>
                    <a:lstStyle/>
                    <a:p>
                      <a:pPr marL="0" marR="0" lvl="0" indent="0" algn="l" rtl="0">
                        <a:spcBef>
                          <a:spcPts val="0"/>
                        </a:spcBef>
                        <a:spcAft>
                          <a:spcPts val="0"/>
                        </a:spcAft>
                        <a:buClr>
                          <a:schemeClr val="dk1"/>
                        </a:buClr>
                        <a:buSzPts val="2000"/>
                        <a:buFont typeface="Calibri"/>
                        <a:buNone/>
                      </a:pPr>
                      <a:r>
                        <a:rPr lang="en-GB" sz="2000" u="none" strike="noStrike" cap="none"/>
                        <a:t>Dependability and security</a:t>
                      </a:r>
                      <a:endParaRPr sz="2000" u="none" strike="noStrike" cap="none">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Clr>
                          <a:schemeClr val="dk1"/>
                        </a:buClr>
                        <a:buSzPts val="2000"/>
                        <a:buFont typeface="Calibri"/>
                        <a:buNone/>
                      </a:pPr>
                      <a:r>
                        <a:rPr lang="en-GB" sz="2000" u="none" strike="noStrike" cap="none"/>
                        <a:t>Software dependability includes a range of </a:t>
                      </a:r>
                      <a:r>
                        <a:rPr lang="en-GB" sz="2000" u="none" strike="noStrike" cap="none">
                          <a:solidFill>
                            <a:srgbClr val="C00000"/>
                          </a:solidFill>
                        </a:rPr>
                        <a:t>characteristics</a:t>
                      </a:r>
                      <a:r>
                        <a:rPr lang="en-GB" sz="2000" u="none" strike="noStrike" cap="none"/>
                        <a:t> including </a:t>
                      </a:r>
                      <a:r>
                        <a:rPr lang="en-GB" sz="2000" u="none" strike="noStrike" cap="none">
                          <a:solidFill>
                            <a:srgbClr val="C00000"/>
                          </a:solidFill>
                        </a:rPr>
                        <a:t>reliability</a:t>
                      </a:r>
                      <a:r>
                        <a:rPr lang="en-GB" sz="2000" u="none" strike="noStrike" cap="none"/>
                        <a:t>, </a:t>
                      </a:r>
                      <a:r>
                        <a:rPr lang="en-GB" sz="2000" u="none" strike="noStrike" cap="none">
                          <a:solidFill>
                            <a:srgbClr val="C00000"/>
                          </a:solidFill>
                        </a:rPr>
                        <a:t>security</a:t>
                      </a:r>
                      <a:r>
                        <a:rPr lang="en-GB" sz="2000" u="none" strike="noStrike" cap="none"/>
                        <a:t> and </a:t>
                      </a:r>
                      <a:r>
                        <a:rPr lang="en-GB" sz="2000" u="none" strike="noStrike" cap="none">
                          <a:solidFill>
                            <a:srgbClr val="C00000"/>
                          </a:solidFill>
                        </a:rPr>
                        <a:t>safety</a:t>
                      </a:r>
                      <a:r>
                        <a:rPr lang="en-GB" sz="2000" u="none" strike="noStrike" cap="none"/>
                        <a:t>. Dependable software </a:t>
                      </a:r>
                      <a:r>
                        <a:rPr lang="en-GB" sz="2000" u="none" strike="noStrike" cap="none">
                          <a:solidFill>
                            <a:srgbClr val="C00000"/>
                          </a:solidFill>
                        </a:rPr>
                        <a:t>should</a:t>
                      </a:r>
                      <a:r>
                        <a:rPr lang="en-GB" sz="2000" u="none" strike="noStrike" cap="none"/>
                        <a:t> </a:t>
                      </a:r>
                      <a:r>
                        <a:rPr lang="en-GB" sz="2000" u="none" strike="noStrike" cap="none">
                          <a:solidFill>
                            <a:srgbClr val="C00000"/>
                          </a:solidFill>
                        </a:rPr>
                        <a:t>not</a:t>
                      </a:r>
                      <a:r>
                        <a:rPr lang="en-GB" sz="2000" u="none" strike="noStrike" cap="none"/>
                        <a:t> </a:t>
                      </a:r>
                      <a:r>
                        <a:rPr lang="en-GB" sz="2000" u="none" strike="noStrike" cap="none">
                          <a:solidFill>
                            <a:srgbClr val="C00000"/>
                          </a:solidFill>
                        </a:rPr>
                        <a:t>cause</a:t>
                      </a:r>
                      <a:r>
                        <a:rPr lang="en-GB" sz="2000" u="none" strike="noStrike" cap="none"/>
                        <a:t> physical or economic </a:t>
                      </a:r>
                      <a:r>
                        <a:rPr lang="en-GB" sz="2000" u="none" strike="noStrike" cap="none">
                          <a:solidFill>
                            <a:srgbClr val="C00000"/>
                          </a:solidFill>
                        </a:rPr>
                        <a:t>damage</a:t>
                      </a:r>
                      <a:r>
                        <a:rPr lang="en-GB" sz="2000" u="none" strike="noStrike" cap="none"/>
                        <a:t> in the event of system failure. </a:t>
                      </a:r>
                      <a:r>
                        <a:rPr lang="en-GB" sz="2000" u="none" strike="noStrike" cap="none">
                          <a:solidFill>
                            <a:srgbClr val="C00000"/>
                          </a:solidFill>
                        </a:rPr>
                        <a:t>Malicious</a:t>
                      </a:r>
                      <a:r>
                        <a:rPr lang="en-GB" sz="2000" u="none" strike="noStrike" cap="none"/>
                        <a:t> users should not be  able to access or damage the system.</a:t>
                      </a:r>
                      <a:endParaRPr sz="2000" u="none" strike="noStrike" cap="none">
                        <a:solidFill>
                          <a:srgbClr val="000000"/>
                        </a:solidFill>
                        <a:latin typeface="Arial"/>
                        <a:ea typeface="Arial"/>
                        <a:cs typeface="Arial"/>
                        <a:sym typeface="Arial"/>
                      </a:endParaRPr>
                    </a:p>
                  </a:txBody>
                  <a:tcPr marL="54600" marR="54600" marT="0" marB="91450"/>
                </a:tc>
              </a:tr>
              <a:tr h="1084025">
                <a:tc>
                  <a:txBody>
                    <a:bodyPr/>
                    <a:lstStyle/>
                    <a:p>
                      <a:pPr marL="0" marR="0" lvl="0" indent="0" algn="just" rtl="0">
                        <a:spcBef>
                          <a:spcPts val="0"/>
                        </a:spcBef>
                        <a:spcAft>
                          <a:spcPts val="0"/>
                        </a:spcAft>
                        <a:buClr>
                          <a:schemeClr val="dk1"/>
                        </a:buClr>
                        <a:buSzPts val="2000"/>
                        <a:buFont typeface="Calibri"/>
                        <a:buNone/>
                      </a:pPr>
                      <a:r>
                        <a:rPr lang="en-GB" sz="2000" u="none" strike="noStrike" cap="none"/>
                        <a:t>Efficiency</a:t>
                      </a:r>
                      <a:endParaRPr sz="2000" u="none" strike="noStrike" cap="none">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Clr>
                          <a:schemeClr val="dk1"/>
                        </a:buClr>
                        <a:buSzPts val="2000"/>
                        <a:buFont typeface="Calibri"/>
                        <a:buNone/>
                      </a:pPr>
                      <a:r>
                        <a:rPr lang="en-GB" sz="2000" u="none" strike="noStrike" cap="none"/>
                        <a:t>Software should </a:t>
                      </a:r>
                      <a:r>
                        <a:rPr lang="en-GB" sz="2000" b="1" u="none" strike="noStrike" cap="none">
                          <a:solidFill>
                            <a:srgbClr val="C00000"/>
                          </a:solidFill>
                        </a:rPr>
                        <a:t>not make wasteful use of system resources </a:t>
                      </a:r>
                      <a:r>
                        <a:rPr lang="en-GB" sz="2000" u="none" strike="noStrike" cap="none"/>
                        <a:t>such as memory and processor cycles. </a:t>
                      </a:r>
                      <a:r>
                        <a:rPr lang="en-GB" sz="2000" u="none" strike="noStrike" cap="none">
                          <a:solidFill>
                            <a:srgbClr val="C00000"/>
                          </a:solidFill>
                        </a:rPr>
                        <a:t>Efficiency</a:t>
                      </a:r>
                      <a:r>
                        <a:rPr lang="en-GB" sz="2000" u="none" strike="noStrike" cap="none"/>
                        <a:t> therefore includes </a:t>
                      </a:r>
                      <a:r>
                        <a:rPr lang="en-GB" sz="2000" u="none" strike="noStrike" cap="none">
                          <a:solidFill>
                            <a:srgbClr val="C00000"/>
                          </a:solidFill>
                        </a:rPr>
                        <a:t>responsiveness, processing time, memory utilisation</a:t>
                      </a:r>
                      <a:r>
                        <a:rPr lang="en-GB" sz="2000" u="none" strike="noStrike" cap="none"/>
                        <a:t>, etc.</a:t>
                      </a:r>
                      <a:endParaRPr sz="2000" u="none" strike="noStrike" cap="none">
                        <a:solidFill>
                          <a:srgbClr val="000000"/>
                        </a:solidFill>
                        <a:latin typeface="Arial"/>
                        <a:ea typeface="Arial"/>
                        <a:cs typeface="Arial"/>
                        <a:sym typeface="Arial"/>
                      </a:endParaRPr>
                    </a:p>
                  </a:txBody>
                  <a:tcPr marL="54600" marR="54600" marT="0" marB="91450"/>
                </a:tc>
              </a:tr>
              <a:tr h="988700">
                <a:tc>
                  <a:txBody>
                    <a:bodyPr/>
                    <a:lstStyle/>
                    <a:p>
                      <a:pPr marL="0" marR="0" lvl="0" indent="0" algn="just" rtl="0">
                        <a:spcBef>
                          <a:spcPts val="0"/>
                        </a:spcBef>
                        <a:spcAft>
                          <a:spcPts val="0"/>
                        </a:spcAft>
                        <a:buClr>
                          <a:schemeClr val="dk1"/>
                        </a:buClr>
                        <a:buSzPts val="2000"/>
                        <a:buFont typeface="Calibri"/>
                        <a:buNone/>
                      </a:pPr>
                      <a:r>
                        <a:rPr lang="en-GB" sz="2000" u="none" strike="noStrike" cap="none"/>
                        <a:t>Acceptability</a:t>
                      </a:r>
                      <a:endParaRPr sz="2000" u="none" strike="noStrike" cap="none">
                        <a:solidFill>
                          <a:srgbClr val="000000"/>
                        </a:solidFill>
                        <a:latin typeface="Arial"/>
                        <a:ea typeface="Arial"/>
                        <a:cs typeface="Arial"/>
                        <a:sym typeface="Arial"/>
                      </a:endParaRPr>
                    </a:p>
                  </a:txBody>
                  <a:tcPr marL="54600" marR="54600" marT="0" marB="91450"/>
                </a:tc>
                <a:tc>
                  <a:txBody>
                    <a:bodyPr/>
                    <a:lstStyle/>
                    <a:p>
                      <a:pPr marL="0" marR="0" lvl="0" indent="0" algn="just" rtl="0">
                        <a:spcBef>
                          <a:spcPts val="0"/>
                        </a:spcBef>
                        <a:spcAft>
                          <a:spcPts val="0"/>
                        </a:spcAft>
                        <a:buClr>
                          <a:schemeClr val="dk1"/>
                        </a:buClr>
                        <a:buSzPts val="2000"/>
                        <a:buFont typeface="Calibri"/>
                        <a:buNone/>
                      </a:pPr>
                      <a:r>
                        <a:rPr lang="en-GB" sz="2000" u="none" strike="noStrike" cap="none"/>
                        <a:t>Software must be acceptable to the type of users for which it is designed. This means that it must be </a:t>
                      </a:r>
                      <a:r>
                        <a:rPr lang="en-GB" sz="2000" b="1" u="none" strike="noStrike" cap="none">
                          <a:solidFill>
                            <a:srgbClr val="C00000"/>
                          </a:solidFill>
                        </a:rPr>
                        <a:t>understandable, usable and compatible </a:t>
                      </a:r>
                      <a:r>
                        <a:rPr lang="en-GB" sz="2000" u="none" strike="noStrike" cap="none"/>
                        <a:t>with other systems that they use. </a:t>
                      </a:r>
                      <a:endParaRPr sz="2000" u="none" strike="noStrike" cap="none">
                        <a:solidFill>
                          <a:srgbClr val="000000"/>
                        </a:solidFill>
                        <a:latin typeface="Arial"/>
                        <a:ea typeface="Arial"/>
                        <a:cs typeface="Arial"/>
                        <a:sym typeface="Arial"/>
                      </a:endParaRPr>
                    </a:p>
                  </a:txBody>
                  <a:tcPr marL="54600" marR="54600" marT="0" marB="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609600" y="274638"/>
            <a:ext cx="10972800" cy="66153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Calibri"/>
              <a:buNone/>
            </a:pPr>
            <a:r>
              <a:rPr lang="en-GB"/>
              <a:t>Software </a:t>
            </a:r>
            <a:r>
              <a:rPr lang="en-GB">
                <a:solidFill>
                  <a:srgbClr val="C00000"/>
                </a:solidFill>
              </a:rPr>
              <a:t>Engineering</a:t>
            </a:r>
            <a:endParaRPr>
              <a:solidFill>
                <a:srgbClr val="C00000"/>
              </a:solidFill>
            </a:endParaRPr>
          </a:p>
        </p:txBody>
      </p:sp>
      <p:sp>
        <p:nvSpPr>
          <p:cNvPr id="144" name="Google Shape;144;p21"/>
          <p:cNvSpPr txBox="1">
            <a:spLocks noGrp="1"/>
          </p:cNvSpPr>
          <p:nvPr>
            <p:ph type="body" idx="1"/>
          </p:nvPr>
        </p:nvSpPr>
        <p:spPr>
          <a:xfrm>
            <a:off x="609600" y="1034143"/>
            <a:ext cx="10972800" cy="554082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40"/>
              <a:buFont typeface="Noto Sans Symbols"/>
              <a:buChar char="▪"/>
            </a:pPr>
            <a:r>
              <a:rPr lang="en-GB"/>
              <a:t>Software engineering is an engineering discipline that is concerned with all aspects of software production from the early stages of system specification through to maintaining the system after it has gone into use.</a:t>
            </a:r>
            <a:endParaRPr/>
          </a:p>
          <a:p>
            <a:pPr marL="342900" lvl="0" indent="-342900" algn="l" rtl="0">
              <a:spcBef>
                <a:spcPts val="840"/>
              </a:spcBef>
              <a:spcAft>
                <a:spcPts val="0"/>
              </a:spcAft>
              <a:buClr>
                <a:schemeClr val="dk1"/>
              </a:buClr>
              <a:buSzPts val="2640"/>
              <a:buFont typeface="Noto Sans Symbols"/>
              <a:buChar char="▪"/>
            </a:pPr>
            <a:r>
              <a:rPr lang="en-GB"/>
              <a:t>Engineering discipline</a:t>
            </a:r>
            <a:endParaRPr/>
          </a:p>
          <a:p>
            <a:pPr marL="742950" lvl="1" indent="-285750" algn="l" rtl="0">
              <a:spcBef>
                <a:spcPts val="840"/>
              </a:spcBef>
              <a:spcAft>
                <a:spcPts val="0"/>
              </a:spcAft>
              <a:buClr>
                <a:schemeClr val="dk1"/>
              </a:buClr>
              <a:buSzPts val="2640"/>
              <a:buChar char="•"/>
            </a:pPr>
            <a:r>
              <a:rPr lang="en-GB"/>
              <a:t>Using </a:t>
            </a:r>
            <a:r>
              <a:rPr lang="en-GB">
                <a:solidFill>
                  <a:srgbClr val="C00000"/>
                </a:solidFill>
              </a:rPr>
              <a:t>appropriate theories and methods </a:t>
            </a:r>
            <a:r>
              <a:rPr lang="en-GB"/>
              <a:t>to solve problems bearing in mind organizational and financial constraints.</a:t>
            </a:r>
            <a:endParaRPr/>
          </a:p>
          <a:p>
            <a:pPr marL="342900" lvl="0" indent="-342900" algn="l" rtl="0">
              <a:spcBef>
                <a:spcPts val="840"/>
              </a:spcBef>
              <a:spcAft>
                <a:spcPts val="0"/>
              </a:spcAft>
              <a:buClr>
                <a:schemeClr val="dk1"/>
              </a:buClr>
              <a:buSzPts val="2640"/>
              <a:buFont typeface="Noto Sans Symbols"/>
              <a:buChar char="▪"/>
            </a:pPr>
            <a:r>
              <a:rPr lang="en-GB"/>
              <a:t>All aspects of software production</a:t>
            </a:r>
            <a:endParaRPr/>
          </a:p>
          <a:p>
            <a:pPr marL="742950" lvl="1" indent="-285750" algn="l" rtl="0">
              <a:spcBef>
                <a:spcPts val="840"/>
              </a:spcBef>
              <a:spcAft>
                <a:spcPts val="0"/>
              </a:spcAft>
              <a:buClr>
                <a:srgbClr val="C00000"/>
              </a:buClr>
              <a:buSzPts val="2640"/>
              <a:buChar char="•"/>
            </a:pPr>
            <a:r>
              <a:rPr lang="en-GB">
                <a:solidFill>
                  <a:srgbClr val="C00000"/>
                </a:solidFill>
              </a:rPr>
              <a:t>Not just technical process of development</a:t>
            </a:r>
            <a:r>
              <a:rPr lang="en-GB"/>
              <a:t>. Also project </a:t>
            </a:r>
            <a:r>
              <a:rPr lang="en-GB">
                <a:solidFill>
                  <a:srgbClr val="C00000"/>
                </a:solidFill>
              </a:rPr>
              <a:t>management</a:t>
            </a:r>
            <a:r>
              <a:rPr lang="en-GB"/>
              <a:t> and the </a:t>
            </a:r>
            <a:r>
              <a:rPr lang="en-GB">
                <a:solidFill>
                  <a:srgbClr val="C00000"/>
                </a:solidFill>
              </a:rPr>
              <a:t>development of tools, methods </a:t>
            </a:r>
            <a:r>
              <a:rPr lang="en-GB"/>
              <a:t>etc. to support software production.</a:t>
            </a:r>
            <a:endParaRPr/>
          </a:p>
        </p:txBody>
      </p:sp>
      <p:sp>
        <p:nvSpPr>
          <p:cNvPr id="145" name="Google Shape;145;p21"/>
          <p:cNvSpPr txBox="1">
            <a:spLocks noGrp="1"/>
          </p:cNvSpPr>
          <p:nvPr>
            <p:ph type="sldNum" idx="12"/>
          </p:nvPr>
        </p:nvSpPr>
        <p:spPr>
          <a:xfrm>
            <a:off x="8737600" y="6356361"/>
            <a:ext cx="2844800" cy="3651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GB"/>
              <a:t>9</a:t>
            </a:fld>
            <a:endParaRPr/>
          </a:p>
        </p:txBody>
      </p:sp>
    </p:spTree>
  </p:cSld>
  <p:clrMapOvr>
    <a:masterClrMapping/>
  </p:clrMapOvr>
  <p:transition spd="med">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1697</Words>
  <Application>Microsoft Office PowerPoint</Application>
  <PresentationFormat>Custom</PresentationFormat>
  <Paragraphs>137</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Helvetica</vt:lpstr>
      <vt:lpstr>Noto Sans Symbols</vt:lpstr>
      <vt:lpstr>Calibri</vt:lpstr>
      <vt:lpstr>Helvetica Neue</vt:lpstr>
      <vt:lpstr>Office Theme</vt:lpstr>
      <vt:lpstr>Lecture 1: Introduction to Software Engineering</vt:lpstr>
      <vt:lpstr>Software Engineering</vt:lpstr>
      <vt:lpstr>Software costs</vt:lpstr>
      <vt:lpstr>Software Project Failure</vt:lpstr>
      <vt:lpstr>Terms and Definitions on Software Engineering</vt:lpstr>
      <vt:lpstr>Terms and Definitions on Software Engineering</vt:lpstr>
      <vt:lpstr>Software products</vt:lpstr>
      <vt:lpstr>Essential attributes of good Software</vt:lpstr>
      <vt:lpstr>Software Engineering</vt:lpstr>
      <vt:lpstr>Software process activities</vt:lpstr>
      <vt:lpstr>Application types</vt:lpstr>
      <vt:lpstr>Application types</vt:lpstr>
      <vt:lpstr>Application types</vt:lpstr>
      <vt:lpstr>Internet Software Engineering</vt:lpstr>
      <vt:lpstr>Web-based Software Engineering</vt:lpstr>
      <vt:lpstr>Web Software Engineering</vt:lpstr>
      <vt:lpstr>Software Engineering Ethics</vt:lpstr>
      <vt:lpstr>Rationale for the code of ethics</vt:lpstr>
      <vt:lpstr>Ethical principles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Software Engineering</dc:title>
  <cp:lastModifiedBy>USER</cp:lastModifiedBy>
  <cp:revision>2</cp:revision>
  <dcterms:modified xsi:type="dcterms:W3CDTF">2025-03-10T16:37:54Z</dcterms:modified>
</cp:coreProperties>
</file>