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8"/>
  </p:notesMasterIdLst>
  <p:sldIdLst>
    <p:sldId id="256" r:id="rId2"/>
    <p:sldId id="258" r:id="rId3"/>
    <p:sldId id="259" r:id="rId4"/>
    <p:sldId id="260" r:id="rId5"/>
    <p:sldId id="262" r:id="rId6"/>
    <p:sldId id="266" r:id="rId7"/>
    <p:sldId id="267" r:id="rId8"/>
    <p:sldId id="268" r:id="rId9"/>
    <p:sldId id="275" r:id="rId10"/>
    <p:sldId id="276" r:id="rId11"/>
    <p:sldId id="277" r:id="rId12"/>
    <p:sldId id="278" r:id="rId13"/>
    <p:sldId id="280" r:id="rId14"/>
    <p:sldId id="313" r:id="rId15"/>
    <p:sldId id="315" r:id="rId16"/>
    <p:sldId id="279" r:id="rId17"/>
    <p:sldId id="316" r:id="rId18"/>
    <p:sldId id="281" r:id="rId19"/>
    <p:sldId id="282" r:id="rId20"/>
    <p:sldId id="292" r:id="rId21"/>
    <p:sldId id="293" r:id="rId22"/>
    <p:sldId id="294" r:id="rId23"/>
    <p:sldId id="295" r:id="rId24"/>
    <p:sldId id="300" r:id="rId25"/>
    <p:sldId id="301" r:id="rId26"/>
    <p:sldId id="308" r:id="rId27"/>
  </p:sldIdLst>
  <p:sldSz cx="12192000" cy="6858000"/>
  <p:notesSz cx="6858000" cy="9144000"/>
  <p:embeddedFontLst>
    <p:embeddedFont>
      <p:font typeface="Calibri" pitchFamily="34" charset="0"/>
      <p:regular r:id="rId29"/>
      <p:bold r:id="rId30"/>
      <p:italic r:id="rId31"/>
      <p:boldItalic r:id="rId32"/>
    </p:embeddedFont>
    <p:embeddedFont>
      <p:font typeface="Helvetica Neue" charset="0"/>
      <p:regular r:id="rId33"/>
      <p:bold r:id="rId34"/>
      <p:italic r:id="rId35"/>
      <p:boldItalic r:id="rId36"/>
    </p:embeddedFont>
    <p:embeddedFont>
      <p:font typeface="Calibri Light" pitchFamily="34" charset="0"/>
      <p:regular r:id="rId37"/>
      <p: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1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Helvetica Neue"/>
                <a:ea typeface="Helvetica Neue"/>
                <a:cs typeface="Helvetica Neue"/>
                <a:sym typeface="Helvetica Neue"/>
              </a:rPr>
              <a:t>‹#›</a:t>
            </a:fld>
            <a:endParaRPr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7901988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4346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3100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8503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5516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4586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396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9055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279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2644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03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557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26833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822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535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053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0266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573624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961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276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99353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4426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760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9416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2396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5EB5C5-6BCA-CC49-DDBA-E5A745116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DE63E75-A3D8-049E-4423-A60A863E2B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327A29B-C747-F9BB-4F45-6508046B01A7}"/>
              </a:ext>
            </a:extLst>
          </p:cNvPr>
          <p:cNvSpPr>
            <a:spLocks noGrp="1"/>
          </p:cNvSpPr>
          <p:nvPr>
            <p:ph type="dt" sz="half" idx="10"/>
          </p:nvPr>
        </p:nvSpPr>
        <p:spPr/>
        <p:txBody>
          <a:bodyPr/>
          <a:lstStyle/>
          <a:p>
            <a:fld id="{58F4B00A-DD5C-4798-A0F0-BFD4A17955C5}" type="datetimeFigureOut">
              <a:rPr lang="en-US" smtClean="0"/>
              <a:t>3/24/2025</a:t>
            </a:fld>
            <a:endParaRPr lang="en-US"/>
          </a:p>
        </p:txBody>
      </p:sp>
      <p:sp>
        <p:nvSpPr>
          <p:cNvPr id="5" name="Footer Placeholder 4">
            <a:extLst>
              <a:ext uri="{FF2B5EF4-FFF2-40B4-BE49-F238E27FC236}">
                <a16:creationId xmlns:a16="http://schemas.microsoft.com/office/drawing/2014/main" xmlns="" id="{233E68C6-52C6-237F-1B72-27E609DD1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408CB52-A9B3-88C2-E551-F3D9E27F4E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7095866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97C231-9A81-B949-ABDF-F8796B941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1A03E60-91A2-F318-CC44-D697DE94DE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3A4053-F4CD-5D20-85BA-0E572B69E551}"/>
              </a:ext>
            </a:extLst>
          </p:cNvPr>
          <p:cNvSpPr>
            <a:spLocks noGrp="1"/>
          </p:cNvSpPr>
          <p:nvPr>
            <p:ph type="dt" sz="half" idx="10"/>
          </p:nvPr>
        </p:nvSpPr>
        <p:spPr/>
        <p:txBody>
          <a:bodyPr/>
          <a:lstStyle/>
          <a:p>
            <a:fld id="{58F4B00A-DD5C-4798-A0F0-BFD4A17955C5}" type="datetimeFigureOut">
              <a:rPr lang="en-US" smtClean="0"/>
              <a:t>3/24/2025</a:t>
            </a:fld>
            <a:endParaRPr lang="en-US"/>
          </a:p>
        </p:txBody>
      </p:sp>
      <p:sp>
        <p:nvSpPr>
          <p:cNvPr id="5" name="Footer Placeholder 4">
            <a:extLst>
              <a:ext uri="{FF2B5EF4-FFF2-40B4-BE49-F238E27FC236}">
                <a16:creationId xmlns:a16="http://schemas.microsoft.com/office/drawing/2014/main" xmlns="" id="{02D981E3-1CBA-5B5C-98E5-91CEF7916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E6100BD-8F43-B05B-7517-19C946AD32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30162718"/>
      </p:ext>
    </p:extLst>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B61D33F-134E-2B52-3960-9C298CE958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A94E887-357E-E7E5-8566-29CE017CC6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B32AB1-D055-890B-1611-BBC08DB6AB67}"/>
              </a:ext>
            </a:extLst>
          </p:cNvPr>
          <p:cNvSpPr>
            <a:spLocks noGrp="1"/>
          </p:cNvSpPr>
          <p:nvPr>
            <p:ph type="dt" sz="half" idx="10"/>
          </p:nvPr>
        </p:nvSpPr>
        <p:spPr/>
        <p:txBody>
          <a:bodyPr/>
          <a:lstStyle/>
          <a:p>
            <a:fld id="{58F4B00A-DD5C-4798-A0F0-BFD4A17955C5}" type="datetimeFigureOut">
              <a:rPr lang="en-US" smtClean="0"/>
              <a:t>3/24/2025</a:t>
            </a:fld>
            <a:endParaRPr lang="en-US"/>
          </a:p>
        </p:txBody>
      </p:sp>
      <p:sp>
        <p:nvSpPr>
          <p:cNvPr id="5" name="Footer Placeholder 4">
            <a:extLst>
              <a:ext uri="{FF2B5EF4-FFF2-40B4-BE49-F238E27FC236}">
                <a16:creationId xmlns:a16="http://schemas.microsoft.com/office/drawing/2014/main" xmlns="" id="{0FB95B84-5A09-D138-4BFD-EF6686B01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80C4C9B-9A7A-005F-74F5-C41DCCD23E1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83737331"/>
      </p:ext>
    </p:extLst>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5102C4-8DC6-2BBA-4FEA-B88BE8D3E1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831DFF3-8D11-E72E-143C-31A8EAF56F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CD16B6A-C13C-91F3-88E6-04D2E5F64D14}"/>
              </a:ext>
            </a:extLst>
          </p:cNvPr>
          <p:cNvSpPr>
            <a:spLocks noGrp="1"/>
          </p:cNvSpPr>
          <p:nvPr>
            <p:ph type="dt" sz="half" idx="10"/>
          </p:nvPr>
        </p:nvSpPr>
        <p:spPr/>
        <p:txBody>
          <a:bodyPr/>
          <a:lstStyle/>
          <a:p>
            <a:fld id="{58F4B00A-DD5C-4798-A0F0-BFD4A17955C5}" type="datetimeFigureOut">
              <a:rPr lang="en-US" smtClean="0"/>
              <a:t>3/24/2025</a:t>
            </a:fld>
            <a:endParaRPr lang="en-US"/>
          </a:p>
        </p:txBody>
      </p:sp>
      <p:sp>
        <p:nvSpPr>
          <p:cNvPr id="5" name="Footer Placeholder 4">
            <a:extLst>
              <a:ext uri="{FF2B5EF4-FFF2-40B4-BE49-F238E27FC236}">
                <a16:creationId xmlns:a16="http://schemas.microsoft.com/office/drawing/2014/main" xmlns="" id="{73AD81F4-63D2-4077-A44C-47B53BA9A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4AD5820-9E95-92ED-EC2A-4598187E2A1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46228707"/>
      </p:ext>
    </p:extLst>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85E9DF-5691-6E48-3A93-3E45815E9B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B9D98B8-1D28-3209-CD03-64FB82B7C9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0B5318E-341A-9FDE-BDE3-67AB3AE4ACA6}"/>
              </a:ext>
            </a:extLst>
          </p:cNvPr>
          <p:cNvSpPr>
            <a:spLocks noGrp="1"/>
          </p:cNvSpPr>
          <p:nvPr>
            <p:ph type="dt" sz="half" idx="10"/>
          </p:nvPr>
        </p:nvSpPr>
        <p:spPr/>
        <p:txBody>
          <a:bodyPr/>
          <a:lstStyle/>
          <a:p>
            <a:fld id="{58F4B00A-DD5C-4798-A0F0-BFD4A17955C5}" type="datetimeFigureOut">
              <a:rPr lang="en-US" smtClean="0"/>
              <a:t>3/24/2025</a:t>
            </a:fld>
            <a:endParaRPr lang="en-US"/>
          </a:p>
        </p:txBody>
      </p:sp>
      <p:sp>
        <p:nvSpPr>
          <p:cNvPr id="5" name="Footer Placeholder 4">
            <a:extLst>
              <a:ext uri="{FF2B5EF4-FFF2-40B4-BE49-F238E27FC236}">
                <a16:creationId xmlns:a16="http://schemas.microsoft.com/office/drawing/2014/main" xmlns="" id="{4255B5EC-B46C-EC52-7D51-ECEDAE0BB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E6767A5-B922-6A94-D916-862833D00B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82931898"/>
      </p:ext>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7E1766-BD21-9FEA-A050-7C1810AA8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7779F87-88EF-AC15-D17C-4D1F5B0B8B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2DE1972-9777-979B-35AA-2914BFB131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E7D17CF-7FDA-593D-9862-DB6F67A1CEF2}"/>
              </a:ext>
            </a:extLst>
          </p:cNvPr>
          <p:cNvSpPr>
            <a:spLocks noGrp="1"/>
          </p:cNvSpPr>
          <p:nvPr>
            <p:ph type="dt" sz="half" idx="10"/>
          </p:nvPr>
        </p:nvSpPr>
        <p:spPr/>
        <p:txBody>
          <a:bodyPr/>
          <a:lstStyle/>
          <a:p>
            <a:fld id="{58F4B00A-DD5C-4798-A0F0-BFD4A17955C5}" type="datetimeFigureOut">
              <a:rPr lang="en-US" smtClean="0"/>
              <a:t>3/24/2025</a:t>
            </a:fld>
            <a:endParaRPr lang="en-US"/>
          </a:p>
        </p:txBody>
      </p:sp>
      <p:sp>
        <p:nvSpPr>
          <p:cNvPr id="6" name="Footer Placeholder 5">
            <a:extLst>
              <a:ext uri="{FF2B5EF4-FFF2-40B4-BE49-F238E27FC236}">
                <a16:creationId xmlns:a16="http://schemas.microsoft.com/office/drawing/2014/main" xmlns="" id="{276AB99E-9D93-0594-C7D6-B30877121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A2E11B0-C56C-E102-2CE5-583B20B919A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04834944"/>
      </p:ext>
    </p:extLst>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98071D-296C-AA4A-5249-9D97F22AE1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24389A8-E955-AEC9-E661-4A0E812677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B97169E-FFE7-0FDD-8E18-8BE0EE0DE5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DD37267-EDFD-DFCA-A504-1EA7E232DD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CEE0EED-4AE6-7B02-E23E-BDF052830D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5B56823-D022-89CA-F861-EBA2546EBF9E}"/>
              </a:ext>
            </a:extLst>
          </p:cNvPr>
          <p:cNvSpPr>
            <a:spLocks noGrp="1"/>
          </p:cNvSpPr>
          <p:nvPr>
            <p:ph type="dt" sz="half" idx="10"/>
          </p:nvPr>
        </p:nvSpPr>
        <p:spPr/>
        <p:txBody>
          <a:bodyPr/>
          <a:lstStyle/>
          <a:p>
            <a:fld id="{58F4B00A-DD5C-4798-A0F0-BFD4A17955C5}" type="datetimeFigureOut">
              <a:rPr lang="en-US" smtClean="0"/>
              <a:t>3/24/2025</a:t>
            </a:fld>
            <a:endParaRPr lang="en-US"/>
          </a:p>
        </p:txBody>
      </p:sp>
      <p:sp>
        <p:nvSpPr>
          <p:cNvPr id="8" name="Footer Placeholder 7">
            <a:extLst>
              <a:ext uri="{FF2B5EF4-FFF2-40B4-BE49-F238E27FC236}">
                <a16:creationId xmlns:a16="http://schemas.microsoft.com/office/drawing/2014/main" xmlns="" id="{CA881EEE-8F49-515F-F6F6-A5AF647689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A9650AE-1FB4-6E35-6A90-1B34F4B8A38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38801809"/>
      </p:ext>
    </p:extLst>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0FB646-8B67-8E95-9D60-5853196CD4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A8B3B2F-87A8-AA8E-8741-6C607C4DE9F7}"/>
              </a:ext>
            </a:extLst>
          </p:cNvPr>
          <p:cNvSpPr>
            <a:spLocks noGrp="1"/>
          </p:cNvSpPr>
          <p:nvPr>
            <p:ph type="dt" sz="half" idx="10"/>
          </p:nvPr>
        </p:nvSpPr>
        <p:spPr/>
        <p:txBody>
          <a:bodyPr/>
          <a:lstStyle/>
          <a:p>
            <a:fld id="{58F4B00A-DD5C-4798-A0F0-BFD4A17955C5}" type="datetimeFigureOut">
              <a:rPr lang="en-US" smtClean="0"/>
              <a:t>3/24/2025</a:t>
            </a:fld>
            <a:endParaRPr lang="en-US"/>
          </a:p>
        </p:txBody>
      </p:sp>
      <p:sp>
        <p:nvSpPr>
          <p:cNvPr id="4" name="Footer Placeholder 3">
            <a:extLst>
              <a:ext uri="{FF2B5EF4-FFF2-40B4-BE49-F238E27FC236}">
                <a16:creationId xmlns:a16="http://schemas.microsoft.com/office/drawing/2014/main" xmlns="" id="{3108F380-F531-F29D-FCD4-4F85912C13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1F184CE-F9A4-9BC5-3D35-27C4E65075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84302350"/>
      </p:ext>
    </p:extLst>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5D41280-0F42-E1A9-60E9-C322BC285E8F}"/>
              </a:ext>
            </a:extLst>
          </p:cNvPr>
          <p:cNvSpPr>
            <a:spLocks noGrp="1"/>
          </p:cNvSpPr>
          <p:nvPr>
            <p:ph type="dt" sz="half" idx="10"/>
          </p:nvPr>
        </p:nvSpPr>
        <p:spPr/>
        <p:txBody>
          <a:bodyPr/>
          <a:lstStyle/>
          <a:p>
            <a:fld id="{58F4B00A-DD5C-4798-A0F0-BFD4A17955C5}" type="datetimeFigureOut">
              <a:rPr lang="en-US" smtClean="0"/>
              <a:t>3/24/2025</a:t>
            </a:fld>
            <a:endParaRPr lang="en-US"/>
          </a:p>
        </p:txBody>
      </p:sp>
      <p:sp>
        <p:nvSpPr>
          <p:cNvPr id="3" name="Footer Placeholder 2">
            <a:extLst>
              <a:ext uri="{FF2B5EF4-FFF2-40B4-BE49-F238E27FC236}">
                <a16:creationId xmlns:a16="http://schemas.microsoft.com/office/drawing/2014/main" xmlns="" id="{DDA6B93A-4908-5DC0-F56B-B6A23B299A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6906396-69BB-327B-0504-B03489F6FF6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0345504"/>
      </p:ext>
    </p:extLst>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A92192-355E-105A-554F-FA09AA2A7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1D224DD-5E3C-EBC5-F4BF-6E9F93C753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80A07A4-45C1-6501-019D-6E0394A04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76CA55D-E8C3-9E82-657A-59AD1B7BD209}"/>
              </a:ext>
            </a:extLst>
          </p:cNvPr>
          <p:cNvSpPr>
            <a:spLocks noGrp="1"/>
          </p:cNvSpPr>
          <p:nvPr>
            <p:ph type="dt" sz="half" idx="10"/>
          </p:nvPr>
        </p:nvSpPr>
        <p:spPr/>
        <p:txBody>
          <a:bodyPr/>
          <a:lstStyle/>
          <a:p>
            <a:fld id="{58F4B00A-DD5C-4798-A0F0-BFD4A17955C5}" type="datetimeFigureOut">
              <a:rPr lang="en-US" smtClean="0"/>
              <a:t>3/24/2025</a:t>
            </a:fld>
            <a:endParaRPr lang="en-US"/>
          </a:p>
        </p:txBody>
      </p:sp>
      <p:sp>
        <p:nvSpPr>
          <p:cNvPr id="6" name="Footer Placeholder 5">
            <a:extLst>
              <a:ext uri="{FF2B5EF4-FFF2-40B4-BE49-F238E27FC236}">
                <a16:creationId xmlns:a16="http://schemas.microsoft.com/office/drawing/2014/main" xmlns="" id="{1293D7BD-9F9A-1348-2450-6EFDC2AA0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6D19CA0-384F-789A-BE66-BF8446D4816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37367597"/>
      </p:ext>
    </p:extLst>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AD6EED-FE61-A17C-F7AA-638E664A0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9BF2FF4-A9F5-71F1-7E99-6EB0F4D888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87FA50F-0E65-D852-43A3-1119D39F0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E35ABA4-F68E-B189-F710-B787C347502E}"/>
              </a:ext>
            </a:extLst>
          </p:cNvPr>
          <p:cNvSpPr>
            <a:spLocks noGrp="1"/>
          </p:cNvSpPr>
          <p:nvPr>
            <p:ph type="dt" sz="half" idx="10"/>
          </p:nvPr>
        </p:nvSpPr>
        <p:spPr/>
        <p:txBody>
          <a:bodyPr/>
          <a:lstStyle/>
          <a:p>
            <a:fld id="{58F4B00A-DD5C-4798-A0F0-BFD4A17955C5}" type="datetimeFigureOut">
              <a:rPr lang="en-US" smtClean="0"/>
              <a:t>3/24/2025</a:t>
            </a:fld>
            <a:endParaRPr lang="en-US"/>
          </a:p>
        </p:txBody>
      </p:sp>
      <p:sp>
        <p:nvSpPr>
          <p:cNvPr id="6" name="Footer Placeholder 5">
            <a:extLst>
              <a:ext uri="{FF2B5EF4-FFF2-40B4-BE49-F238E27FC236}">
                <a16:creationId xmlns:a16="http://schemas.microsoft.com/office/drawing/2014/main" xmlns="" id="{957A994C-ED71-3DCF-60FD-957AA7ECC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0E15189-02BF-E675-833E-3B1ACD06A52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093090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5513996-5E2C-88AE-7542-76A6434849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D102BF1-1D8B-65FC-B35A-BC116F5BBB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DEB2B24-BA6A-E1F5-16BD-CAB5F0A7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F4B00A-DD5C-4798-A0F0-BFD4A17955C5}" type="datetimeFigureOut">
              <a:rPr lang="en-US" smtClean="0"/>
              <a:t>3/24/2025</a:t>
            </a:fld>
            <a:endParaRPr lang="en-US"/>
          </a:p>
        </p:txBody>
      </p:sp>
      <p:sp>
        <p:nvSpPr>
          <p:cNvPr id="5" name="Footer Placeholder 4">
            <a:extLst>
              <a:ext uri="{FF2B5EF4-FFF2-40B4-BE49-F238E27FC236}">
                <a16:creationId xmlns:a16="http://schemas.microsoft.com/office/drawing/2014/main" xmlns="" id="{F8F73BD5-4694-A084-2451-6950FB3625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7EFA23B-9CC5-6F6B-0F44-0DDFB061F0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648959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fade thruBlk="1"/>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2213683" y="793564"/>
            <a:ext cx="5347253" cy="68759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GB" sz="3200" b="1" dirty="0">
                <a:solidFill>
                  <a:schemeClr val="accent1"/>
                </a:solidFill>
              </a:rPr>
              <a:t>Lecture 2: Software Processes</a:t>
            </a:r>
            <a:endParaRPr sz="3200" b="1" dirty="0">
              <a:solidFill>
                <a:schemeClr val="accent1"/>
              </a:solidFill>
            </a:endParaRPr>
          </a:p>
        </p:txBody>
      </p:sp>
      <p:sp>
        <p:nvSpPr>
          <p:cNvPr id="76" name="Google Shape;76;p1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1</a:t>
            </a:fld>
            <a:endParaRPr/>
          </a:p>
        </p:txBody>
      </p:sp>
      <p:sp>
        <p:nvSpPr>
          <p:cNvPr id="2" name="Rectangle 2">
            <a:extLst>
              <a:ext uri="{FF2B5EF4-FFF2-40B4-BE49-F238E27FC236}">
                <a16:creationId xmlns:a16="http://schemas.microsoft.com/office/drawing/2014/main" xmlns="" id="{200DC424-002D-EDCE-C7D2-FF50721541F7}"/>
              </a:ext>
            </a:extLst>
          </p:cNvPr>
          <p:cNvSpPr>
            <a:spLocks noChangeArrowheads="1"/>
          </p:cNvSpPr>
          <p:nvPr/>
        </p:nvSpPr>
        <p:spPr bwMode="auto">
          <a:xfrm>
            <a:off x="1329558" y="1981200"/>
            <a:ext cx="8229600" cy="2895600"/>
          </a:xfrm>
          <a:prstGeom prst="rect">
            <a:avLst/>
          </a:prstGeom>
          <a:noFill/>
          <a:ln w="9525">
            <a:noFill/>
            <a:round/>
            <a:headEnd/>
            <a:tailEnd/>
          </a:ln>
          <a:effectLst/>
        </p:spPr>
        <p:txBody>
          <a:bodyPr lIns="90000" tIns="46800" rIns="90000" bIns="46800"/>
          <a:lstStyle/>
          <a:p>
            <a:pPr marL="330200" indent="-330200" algn="just" eaLnBrk="1" hangingPunct="1">
              <a:spcBef>
                <a:spcPts val="500"/>
              </a:spcBef>
              <a:buClr>
                <a:srgbClr val="006633"/>
              </a:buClr>
              <a:buFont typeface="Wingdings" pitchFamily="2" charset="2"/>
              <a:buNone/>
              <a:tabLst>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defRPr/>
            </a:pPr>
            <a:endParaRPr lang="en-GB" sz="2000" b="1" dirty="0">
              <a:solidFill>
                <a:srgbClr val="000000"/>
              </a:solidFill>
              <a:latin typeface="Arial" charset="0"/>
              <a:cs typeface="Arial" charset="0"/>
            </a:endParaRPr>
          </a:p>
          <a:p>
            <a:pPr marL="330200" indent="-330200" algn="just" eaLnBrk="1" hangingPunct="1">
              <a:spcBef>
                <a:spcPts val="600"/>
              </a:spcBef>
              <a:buClr>
                <a:srgbClr val="006633"/>
              </a:buClr>
              <a:buFont typeface="Wingdings" pitchFamily="2" charset="2"/>
              <a:buNone/>
              <a:tabLst>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defRPr/>
            </a:pPr>
            <a:r>
              <a:rPr lang="en-GB" sz="2000" b="1" dirty="0">
                <a:solidFill>
                  <a:srgbClr val="000000"/>
                </a:solidFill>
                <a:latin typeface="Arial" charset="0"/>
                <a:cs typeface="Arial" charset="0"/>
              </a:rPr>
              <a:t>Recommended Books for the Slides:</a:t>
            </a:r>
          </a:p>
          <a:p>
            <a:pPr marL="457200" indent="-457200" algn="just" eaLnBrk="1" hangingPunct="1">
              <a:spcBef>
                <a:spcPts val="500"/>
              </a:spcBef>
              <a:buClr>
                <a:srgbClr val="006633"/>
              </a:buClr>
              <a:buFont typeface="Wingdings" pitchFamily="2" charset="2"/>
              <a:buAutoNum type="arabicParenR"/>
              <a:tabLst>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defRPr/>
            </a:pPr>
            <a:r>
              <a:rPr lang="en-GB" sz="2000" b="1" dirty="0" err="1">
                <a:solidFill>
                  <a:srgbClr val="000000"/>
                </a:solidFill>
                <a:latin typeface="Arial" charset="0"/>
                <a:cs typeface="Arial" charset="0"/>
              </a:rPr>
              <a:t>Lan</a:t>
            </a:r>
            <a:r>
              <a:rPr lang="en-GB" sz="2000" b="1" dirty="0">
                <a:solidFill>
                  <a:srgbClr val="000000"/>
                </a:solidFill>
                <a:latin typeface="Arial" charset="0"/>
                <a:cs typeface="Arial" charset="0"/>
              </a:rPr>
              <a:t> </a:t>
            </a:r>
            <a:r>
              <a:rPr lang="en-GB" sz="2000" b="1" dirty="0" err="1">
                <a:solidFill>
                  <a:srgbClr val="000000"/>
                </a:solidFill>
                <a:latin typeface="Arial" charset="0"/>
                <a:cs typeface="Arial" charset="0"/>
              </a:rPr>
              <a:t>Sommerville</a:t>
            </a:r>
            <a:r>
              <a:rPr lang="en-GB" sz="2000" b="1" dirty="0">
                <a:solidFill>
                  <a:srgbClr val="000000"/>
                </a:solidFill>
                <a:latin typeface="Arial" charset="0"/>
                <a:cs typeface="Arial" charset="0"/>
              </a:rPr>
              <a:t>. Software Engineering, 5</a:t>
            </a:r>
            <a:r>
              <a:rPr lang="en-GB" sz="2000" b="1" baseline="30000" dirty="0">
                <a:solidFill>
                  <a:srgbClr val="000000"/>
                </a:solidFill>
                <a:latin typeface="Arial" charset="0"/>
                <a:cs typeface="Arial" charset="0"/>
              </a:rPr>
              <a:t>th</a:t>
            </a:r>
            <a:r>
              <a:rPr lang="en-GB" sz="2000" b="1" dirty="0">
                <a:solidFill>
                  <a:srgbClr val="000000"/>
                </a:solidFill>
                <a:latin typeface="Arial" charset="0"/>
                <a:cs typeface="Arial" charset="0"/>
              </a:rPr>
              <a:t>/6</a:t>
            </a:r>
            <a:r>
              <a:rPr lang="en-GB" sz="2000" b="1" baseline="30000" dirty="0">
                <a:solidFill>
                  <a:srgbClr val="000000"/>
                </a:solidFill>
                <a:latin typeface="Arial" charset="0"/>
                <a:cs typeface="Arial" charset="0"/>
              </a:rPr>
              <a:t>th</a:t>
            </a:r>
            <a:r>
              <a:rPr lang="en-GB" sz="2000" b="1" dirty="0">
                <a:solidFill>
                  <a:srgbClr val="000000"/>
                </a:solidFill>
                <a:latin typeface="Arial" charset="0"/>
                <a:cs typeface="Arial" charset="0"/>
              </a:rPr>
              <a:t>/7</a:t>
            </a:r>
            <a:r>
              <a:rPr lang="en-GB" sz="2000" b="1" baseline="30000" dirty="0">
                <a:solidFill>
                  <a:srgbClr val="000000"/>
                </a:solidFill>
                <a:latin typeface="Arial" charset="0"/>
                <a:cs typeface="Arial" charset="0"/>
              </a:rPr>
              <a:t>th</a:t>
            </a:r>
            <a:r>
              <a:rPr lang="en-GB" sz="2000" b="1" dirty="0">
                <a:solidFill>
                  <a:srgbClr val="000000"/>
                </a:solidFill>
                <a:latin typeface="Arial" charset="0"/>
                <a:cs typeface="Arial" charset="0"/>
              </a:rPr>
              <a:t>/8</a:t>
            </a:r>
            <a:r>
              <a:rPr lang="en-GB" sz="2000" b="1" baseline="30000" dirty="0">
                <a:solidFill>
                  <a:srgbClr val="000000"/>
                </a:solidFill>
                <a:latin typeface="Arial" charset="0"/>
                <a:cs typeface="Arial" charset="0"/>
              </a:rPr>
              <a:t>th</a:t>
            </a:r>
            <a:r>
              <a:rPr lang="en-GB" sz="2000" b="1" dirty="0">
                <a:solidFill>
                  <a:srgbClr val="000000"/>
                </a:solidFill>
                <a:latin typeface="Arial" charset="0"/>
                <a:cs typeface="Arial" charset="0"/>
              </a:rPr>
              <a:t>edition</a:t>
            </a:r>
          </a:p>
          <a:p>
            <a:pPr marL="457200" indent="-457200" algn="just" eaLnBrk="1" hangingPunct="1">
              <a:spcBef>
                <a:spcPts val="500"/>
              </a:spcBef>
              <a:buClr>
                <a:srgbClr val="006633"/>
              </a:buClr>
              <a:buFont typeface="Wingdings" pitchFamily="2" charset="2"/>
              <a:buAutoNum type="arabicParenR"/>
              <a:tabLst>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defRPr/>
            </a:pPr>
            <a:r>
              <a:rPr lang="en-GB" sz="2000" b="1" dirty="0">
                <a:solidFill>
                  <a:srgbClr val="000000"/>
                </a:solidFill>
                <a:latin typeface="Arial" charset="0"/>
                <a:cs typeface="Arial" charset="0"/>
              </a:rPr>
              <a:t>Roger S. Pressman. Software Engineering </a:t>
            </a:r>
            <a:endParaRPr lang="en-GB" sz="1200" b="1" dirty="0">
              <a:latin typeface="Arial" charset="0"/>
              <a:cs typeface="Arial" charset="0"/>
            </a:endParaRPr>
          </a:p>
          <a:p>
            <a:pPr marL="457200" indent="-457200" algn="just" eaLnBrk="1" hangingPunct="1">
              <a:spcBef>
                <a:spcPct val="20000"/>
              </a:spcBef>
              <a:buClr>
                <a:schemeClr val="tx2"/>
              </a:buClr>
              <a:buFont typeface="Wingdings" pitchFamily="2" charset="2"/>
              <a:buAutoNum type="arabicParenR"/>
              <a:defRPr/>
            </a:pPr>
            <a:r>
              <a:rPr lang="en-US" sz="2000" b="1" dirty="0">
                <a:latin typeface="Arial" charset="0"/>
                <a:cs typeface="Arial" charset="0"/>
              </a:rPr>
              <a:t>Elias M. </a:t>
            </a:r>
            <a:r>
              <a:rPr lang="en-US" sz="2000" b="1" dirty="0" err="1">
                <a:latin typeface="Arial" charset="0"/>
                <a:cs typeface="Arial" charset="0"/>
              </a:rPr>
              <a:t>Awad</a:t>
            </a:r>
            <a:r>
              <a:rPr lang="en-US" sz="2000" b="1" dirty="0">
                <a:latin typeface="Arial" charset="0"/>
                <a:cs typeface="Arial" charset="0"/>
              </a:rPr>
              <a:t>. Systems Analysis and Design</a:t>
            </a:r>
          </a:p>
          <a:p>
            <a:pPr marL="342900" indent="-342900" algn="just" eaLnBrk="1" hangingPunct="1">
              <a:spcBef>
                <a:spcPct val="20000"/>
              </a:spcBef>
              <a:buClr>
                <a:schemeClr val="tx2"/>
              </a:buClr>
              <a:buFont typeface="Wingdings" pitchFamily="2" charset="2"/>
              <a:buNone/>
              <a:defRPr/>
            </a:pPr>
            <a:r>
              <a:rPr lang="en-US" sz="2000" b="1" dirty="0">
                <a:latin typeface="Arial" charset="0"/>
                <a:cs typeface="Arial" charset="0"/>
              </a:rPr>
              <a:t>4)   M. </a:t>
            </a:r>
            <a:r>
              <a:rPr lang="en-US" sz="2000" b="1" dirty="0" err="1">
                <a:latin typeface="Arial" charset="0"/>
                <a:cs typeface="Arial" charset="0"/>
              </a:rPr>
              <a:t>Blaha</a:t>
            </a:r>
            <a:r>
              <a:rPr lang="en-US" sz="2000" b="1" dirty="0">
                <a:latin typeface="Arial" charset="0"/>
                <a:cs typeface="Arial" charset="0"/>
              </a:rPr>
              <a:t> and J. </a:t>
            </a:r>
            <a:r>
              <a:rPr lang="en-US" sz="2000" b="1" dirty="0" err="1">
                <a:latin typeface="Arial" charset="0"/>
                <a:cs typeface="Arial" charset="0"/>
              </a:rPr>
              <a:t>Rumbaugh</a:t>
            </a:r>
            <a:r>
              <a:rPr lang="en-US" sz="2000" b="1" dirty="0">
                <a:latin typeface="Arial" charset="0"/>
                <a:cs typeface="Arial" charset="0"/>
              </a:rPr>
              <a:t>. Object Oriented Modeling and  </a:t>
            </a:r>
          </a:p>
          <a:p>
            <a:pPr marL="342900" indent="-342900" algn="just" eaLnBrk="1" hangingPunct="1">
              <a:spcBef>
                <a:spcPct val="20000"/>
              </a:spcBef>
              <a:buClr>
                <a:schemeClr val="tx2"/>
              </a:buClr>
              <a:buFont typeface="Wingdings" pitchFamily="2" charset="2"/>
              <a:buNone/>
              <a:defRPr/>
            </a:pPr>
            <a:r>
              <a:rPr lang="en-US" sz="2000" b="1" dirty="0">
                <a:latin typeface="Arial" charset="0"/>
                <a:cs typeface="Arial" charset="0"/>
              </a:rPr>
              <a:t>      Design with UML.</a:t>
            </a:r>
          </a:p>
          <a:p>
            <a:pPr marL="342900" indent="-342900" algn="just" eaLnBrk="1" hangingPunct="1">
              <a:spcBef>
                <a:spcPct val="20000"/>
              </a:spcBef>
              <a:buClr>
                <a:schemeClr val="tx2"/>
              </a:buClr>
              <a:buFont typeface="Wingdings" pitchFamily="2" charset="2"/>
              <a:buNone/>
              <a:defRPr/>
            </a:pPr>
            <a:endParaRPr lang="en-US" sz="2000" b="1" dirty="0">
              <a:latin typeface="Arial" charset="0"/>
              <a:cs typeface="Arial" charset="0"/>
            </a:endParaRPr>
          </a:p>
          <a:p>
            <a:pPr marL="342900" indent="-342900" algn="just" eaLnBrk="1" hangingPunct="1">
              <a:spcBef>
                <a:spcPct val="20000"/>
              </a:spcBef>
              <a:buClr>
                <a:schemeClr val="tx2"/>
              </a:buClr>
              <a:buFont typeface="Wingdings" pitchFamily="2" charset="2"/>
              <a:buNone/>
              <a:defRPr/>
            </a:pPr>
            <a:r>
              <a:rPr lang="en-US" sz="2000" b="1" dirty="0">
                <a:latin typeface="Arial" charset="0"/>
                <a:cs typeface="Arial" charset="0"/>
              </a:rPr>
              <a:t> </a:t>
            </a:r>
            <a:endParaRPr lang="en-GB" sz="2000" b="1" dirty="0">
              <a:latin typeface="Arial" charset="0"/>
              <a:cs typeface="Arial" charset="0"/>
            </a:endParaRPr>
          </a:p>
          <a:p>
            <a:pPr marL="330200" indent="-330200" algn="just" eaLnBrk="1" hangingPunct="1">
              <a:spcBef>
                <a:spcPts val="500"/>
              </a:spcBef>
              <a:buClr>
                <a:srgbClr val="006633"/>
              </a:buClr>
              <a:buFont typeface="Wingdings" pitchFamily="2" charset="2"/>
              <a:buNone/>
              <a:tabLst>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defRPr/>
            </a:pPr>
            <a:r>
              <a:rPr lang="en-GB" sz="2000" b="1" dirty="0">
                <a:latin typeface="Arial" charset="0"/>
                <a:cs typeface="Arial" charset="0"/>
              </a:rPr>
              <a:t> </a:t>
            </a:r>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997527" y="117475"/>
            <a:ext cx="10796540" cy="58869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The requirements engineering process</a:t>
            </a:r>
            <a:endParaRPr dirty="0"/>
          </a:p>
        </p:txBody>
      </p:sp>
      <p:sp>
        <p:nvSpPr>
          <p:cNvPr id="214" name="Google Shape;214;p3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10</a:t>
            </a:fld>
            <a:endParaRPr/>
          </a:p>
        </p:txBody>
      </p:sp>
      <p:pic>
        <p:nvPicPr>
          <p:cNvPr id="215" name="Google Shape;215;p34" descr="2.4 RE-process.eps"/>
          <p:cNvPicPr preferRelativeResize="0"/>
          <p:nvPr/>
        </p:nvPicPr>
        <p:blipFill rotWithShape="1">
          <a:blip r:embed="rId3">
            <a:alphaModFix/>
          </a:blip>
          <a:srcRect/>
          <a:stretch/>
        </p:blipFill>
        <p:spPr>
          <a:xfrm>
            <a:off x="425513" y="769545"/>
            <a:ext cx="10701196" cy="5631255"/>
          </a:xfrm>
          <a:prstGeom prst="rect">
            <a:avLst/>
          </a:prstGeom>
          <a:noFill/>
          <a:ln>
            <a:noFill/>
          </a:ln>
        </p:spPr>
      </p:pic>
    </p:spTree>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1218244" y="185737"/>
            <a:ext cx="10796540" cy="59372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Software </a:t>
            </a:r>
            <a:r>
              <a:rPr lang="en-GB" dirty="0">
                <a:solidFill>
                  <a:srgbClr val="FF0000"/>
                </a:solidFill>
              </a:rPr>
              <a:t>specification</a:t>
            </a:r>
            <a:endParaRPr dirty="0">
              <a:solidFill>
                <a:srgbClr val="FF0000"/>
              </a:solidFill>
            </a:endParaRPr>
          </a:p>
        </p:txBody>
      </p:sp>
      <p:sp>
        <p:nvSpPr>
          <p:cNvPr id="221" name="Google Shape;221;p35"/>
          <p:cNvSpPr txBox="1">
            <a:spLocks noGrp="1"/>
          </p:cNvSpPr>
          <p:nvPr>
            <p:ph idx="1"/>
          </p:nvPr>
        </p:nvSpPr>
        <p:spPr>
          <a:xfrm>
            <a:off x="997527" y="1177159"/>
            <a:ext cx="10219717" cy="522364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GB" dirty="0"/>
              <a:t>The process of </a:t>
            </a:r>
            <a:r>
              <a:rPr lang="en-GB" dirty="0">
                <a:solidFill>
                  <a:srgbClr val="C00000"/>
                </a:solidFill>
              </a:rPr>
              <a:t>establishing what services are required and the constraints</a:t>
            </a:r>
            <a:r>
              <a:rPr lang="en-GB" dirty="0"/>
              <a:t> on the system’s operation and development</a:t>
            </a:r>
            <a:r>
              <a:rPr lang="en-GB" dirty="0" smtClean="0"/>
              <a:t>.</a:t>
            </a:r>
          </a:p>
          <a:p>
            <a:pPr marL="0" lvl="0" indent="0" algn="l" rtl="0">
              <a:spcBef>
                <a:spcPts val="0"/>
              </a:spcBef>
              <a:spcAft>
                <a:spcPts val="0"/>
              </a:spcAft>
              <a:buSzPts val="2640"/>
              <a:buNone/>
            </a:pPr>
            <a:endParaRPr dirty="0"/>
          </a:p>
          <a:p>
            <a:pPr marL="342900" lvl="0" indent="-342900" algn="l" rtl="0">
              <a:spcBef>
                <a:spcPts val="840"/>
              </a:spcBef>
              <a:spcAft>
                <a:spcPts val="0"/>
              </a:spcAft>
              <a:buSzPts val="2640"/>
              <a:buFont typeface="Noto Sans Symbols"/>
              <a:buChar char="▪"/>
            </a:pPr>
            <a:r>
              <a:rPr lang="en-GB" dirty="0"/>
              <a:t>Requirements engineering process</a:t>
            </a:r>
            <a:endParaRPr dirty="0"/>
          </a:p>
          <a:p>
            <a:pPr marL="742950" lvl="1" indent="-285750" algn="l" rtl="0">
              <a:spcBef>
                <a:spcPts val="840"/>
              </a:spcBef>
              <a:spcAft>
                <a:spcPts val="0"/>
              </a:spcAft>
              <a:buSzPts val="2640"/>
              <a:buChar char="•"/>
            </a:pPr>
            <a:r>
              <a:rPr lang="en-GB" dirty="0">
                <a:solidFill>
                  <a:srgbClr val="C00000"/>
                </a:solidFill>
              </a:rPr>
              <a:t>Requirements elicitation and analysis</a:t>
            </a:r>
            <a:endParaRPr dirty="0">
              <a:solidFill>
                <a:srgbClr val="C00000"/>
              </a:solidFill>
            </a:endParaRPr>
          </a:p>
          <a:p>
            <a:pPr marL="1085850" lvl="2" indent="-228600" algn="l" rtl="0">
              <a:spcBef>
                <a:spcPts val="840"/>
              </a:spcBef>
              <a:spcAft>
                <a:spcPts val="0"/>
              </a:spcAft>
              <a:buSzPts val="2040"/>
              <a:buChar char="▪"/>
            </a:pPr>
            <a:r>
              <a:rPr lang="en-GB" dirty="0"/>
              <a:t>What do the system stakeholders require or expect from the system?</a:t>
            </a:r>
            <a:endParaRPr dirty="0"/>
          </a:p>
          <a:p>
            <a:pPr marL="742950" lvl="1" indent="-285750" algn="l" rtl="0">
              <a:spcBef>
                <a:spcPts val="840"/>
              </a:spcBef>
              <a:spcAft>
                <a:spcPts val="0"/>
              </a:spcAft>
              <a:buSzPts val="2640"/>
              <a:buChar char="•"/>
            </a:pPr>
            <a:r>
              <a:rPr lang="en-GB" dirty="0">
                <a:solidFill>
                  <a:srgbClr val="C00000"/>
                </a:solidFill>
              </a:rPr>
              <a:t>Requirements specification</a:t>
            </a:r>
            <a:r>
              <a:rPr lang="en-GB" dirty="0"/>
              <a:t>	</a:t>
            </a:r>
            <a:endParaRPr dirty="0"/>
          </a:p>
          <a:p>
            <a:pPr marL="1085850" lvl="2" indent="-228600" algn="l" rtl="0">
              <a:spcBef>
                <a:spcPts val="840"/>
              </a:spcBef>
              <a:spcAft>
                <a:spcPts val="0"/>
              </a:spcAft>
              <a:buSzPts val="2040"/>
              <a:buChar char="▪"/>
            </a:pPr>
            <a:r>
              <a:rPr lang="en-GB" dirty="0"/>
              <a:t>Defining the requirements in detail</a:t>
            </a:r>
            <a:endParaRPr dirty="0"/>
          </a:p>
          <a:p>
            <a:pPr marL="742950" lvl="1" indent="-285750" algn="l" rtl="0">
              <a:spcBef>
                <a:spcPts val="840"/>
              </a:spcBef>
              <a:spcAft>
                <a:spcPts val="0"/>
              </a:spcAft>
              <a:buSzPts val="2640"/>
              <a:buChar char="•"/>
            </a:pPr>
            <a:r>
              <a:rPr lang="en-GB" dirty="0">
                <a:solidFill>
                  <a:srgbClr val="C00000"/>
                </a:solidFill>
              </a:rPr>
              <a:t>Requirements validation</a:t>
            </a:r>
            <a:endParaRPr dirty="0">
              <a:solidFill>
                <a:srgbClr val="C00000"/>
              </a:solidFill>
            </a:endParaRPr>
          </a:p>
          <a:p>
            <a:pPr marL="1085850" lvl="2" indent="-228600" algn="l" rtl="0">
              <a:spcBef>
                <a:spcPts val="840"/>
              </a:spcBef>
              <a:spcAft>
                <a:spcPts val="0"/>
              </a:spcAft>
              <a:buSzPts val="2040"/>
              <a:buChar char="▪"/>
            </a:pPr>
            <a:r>
              <a:rPr lang="en-GB" dirty="0"/>
              <a:t>Checking the validity of the requirements</a:t>
            </a:r>
            <a:endParaRPr dirty="0"/>
          </a:p>
        </p:txBody>
      </p:sp>
      <p:sp>
        <p:nvSpPr>
          <p:cNvPr id="222" name="Google Shape;222;p35"/>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838200" y="365125"/>
            <a:ext cx="10515600" cy="73846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Software </a:t>
            </a:r>
            <a:r>
              <a:rPr lang="en-GB" dirty="0">
                <a:solidFill>
                  <a:srgbClr val="FF0000"/>
                </a:solidFill>
              </a:rPr>
              <a:t>design</a:t>
            </a:r>
            <a:r>
              <a:rPr lang="en-GB" dirty="0"/>
              <a:t> and implementation</a:t>
            </a:r>
            <a:endParaRPr dirty="0"/>
          </a:p>
        </p:txBody>
      </p:sp>
      <p:sp>
        <p:nvSpPr>
          <p:cNvPr id="228" name="Google Shape;228;p36"/>
          <p:cNvSpPr txBox="1">
            <a:spLocks noGrp="1"/>
          </p:cNvSpPr>
          <p:nvPr>
            <p:ph idx="1"/>
          </p:nvPr>
        </p:nvSpPr>
        <p:spPr>
          <a:xfrm>
            <a:off x="838200" y="1271752"/>
            <a:ext cx="10515600" cy="490521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GB" dirty="0"/>
              <a:t>The process of </a:t>
            </a:r>
            <a:r>
              <a:rPr lang="en-GB" dirty="0">
                <a:solidFill>
                  <a:srgbClr val="C00000"/>
                </a:solidFill>
              </a:rPr>
              <a:t>converting</a:t>
            </a:r>
            <a:r>
              <a:rPr lang="en-GB" dirty="0"/>
              <a:t> the system </a:t>
            </a:r>
            <a:r>
              <a:rPr lang="en-GB" dirty="0">
                <a:solidFill>
                  <a:srgbClr val="C00000"/>
                </a:solidFill>
              </a:rPr>
              <a:t>specification</a:t>
            </a:r>
            <a:r>
              <a:rPr lang="en-GB" dirty="0"/>
              <a:t> into an </a:t>
            </a:r>
            <a:r>
              <a:rPr lang="en-GB" dirty="0">
                <a:solidFill>
                  <a:srgbClr val="C00000"/>
                </a:solidFill>
              </a:rPr>
              <a:t>executable</a:t>
            </a:r>
            <a:r>
              <a:rPr lang="en-GB" dirty="0"/>
              <a:t> system.</a:t>
            </a:r>
            <a:endParaRPr dirty="0"/>
          </a:p>
          <a:p>
            <a:pPr marL="342900" lvl="0" indent="-342900" algn="l" rtl="0">
              <a:spcBef>
                <a:spcPts val="840"/>
              </a:spcBef>
              <a:spcAft>
                <a:spcPts val="0"/>
              </a:spcAft>
              <a:buSzPts val="2640"/>
              <a:buFont typeface="Noto Sans Symbols"/>
              <a:buChar char="▪"/>
            </a:pPr>
            <a:r>
              <a:rPr lang="en-GB" dirty="0"/>
              <a:t>Software design</a:t>
            </a:r>
            <a:endParaRPr dirty="0"/>
          </a:p>
          <a:p>
            <a:pPr marL="742950" lvl="1" indent="-285750" algn="l" rtl="0">
              <a:spcBef>
                <a:spcPts val="840"/>
              </a:spcBef>
              <a:spcAft>
                <a:spcPts val="0"/>
              </a:spcAft>
              <a:buSzPts val="2640"/>
              <a:buChar char="•"/>
            </a:pPr>
            <a:r>
              <a:rPr lang="en-GB" dirty="0">
                <a:solidFill>
                  <a:srgbClr val="FF0000"/>
                </a:solidFill>
              </a:rPr>
              <a:t>Design</a:t>
            </a:r>
            <a:r>
              <a:rPr lang="en-GB" dirty="0"/>
              <a:t> a software structure that </a:t>
            </a:r>
            <a:r>
              <a:rPr lang="en-GB" dirty="0">
                <a:solidFill>
                  <a:srgbClr val="C00000"/>
                </a:solidFill>
              </a:rPr>
              <a:t>realises the specification</a:t>
            </a:r>
            <a:r>
              <a:rPr lang="en-GB" dirty="0"/>
              <a:t>;</a:t>
            </a:r>
            <a:endParaRPr dirty="0"/>
          </a:p>
          <a:p>
            <a:pPr marL="342900" lvl="0" indent="-342900" algn="l" rtl="0">
              <a:spcBef>
                <a:spcPts val="840"/>
              </a:spcBef>
              <a:spcAft>
                <a:spcPts val="0"/>
              </a:spcAft>
              <a:buSzPts val="2640"/>
              <a:buFont typeface="Noto Sans Symbols"/>
              <a:buChar char="▪"/>
            </a:pPr>
            <a:r>
              <a:rPr lang="en-GB" dirty="0"/>
              <a:t>Implementation</a:t>
            </a:r>
            <a:endParaRPr dirty="0"/>
          </a:p>
          <a:p>
            <a:pPr marL="742950" lvl="1" indent="-285750" algn="l" rtl="0">
              <a:spcBef>
                <a:spcPts val="840"/>
              </a:spcBef>
              <a:spcAft>
                <a:spcPts val="0"/>
              </a:spcAft>
              <a:buSzPts val="2640"/>
              <a:buChar char="•"/>
            </a:pPr>
            <a:r>
              <a:rPr lang="en-GB" dirty="0">
                <a:solidFill>
                  <a:srgbClr val="C00000"/>
                </a:solidFill>
              </a:rPr>
              <a:t>Translate</a:t>
            </a:r>
            <a:r>
              <a:rPr lang="en-GB" dirty="0"/>
              <a:t> this </a:t>
            </a:r>
            <a:r>
              <a:rPr lang="en-GB" dirty="0" smtClean="0"/>
              <a:t>design structure </a:t>
            </a:r>
            <a:r>
              <a:rPr lang="en-GB" dirty="0"/>
              <a:t>into an </a:t>
            </a:r>
            <a:r>
              <a:rPr lang="en-GB" dirty="0">
                <a:solidFill>
                  <a:srgbClr val="C00000"/>
                </a:solidFill>
              </a:rPr>
              <a:t>executable program</a:t>
            </a:r>
            <a:r>
              <a:rPr lang="en-GB" dirty="0"/>
              <a:t>;</a:t>
            </a:r>
            <a:endParaRPr dirty="0"/>
          </a:p>
          <a:p>
            <a:pPr marL="342900" lvl="0" indent="-342900" algn="l" rtl="0">
              <a:spcBef>
                <a:spcPts val="840"/>
              </a:spcBef>
              <a:spcAft>
                <a:spcPts val="0"/>
              </a:spcAft>
              <a:buSzPts val="2640"/>
              <a:buFont typeface="Noto Sans Symbols"/>
              <a:buChar char="▪"/>
            </a:pPr>
            <a:r>
              <a:rPr lang="en-GB" dirty="0"/>
              <a:t>The activities of design and implementation are closely related and may be inter-leaved.</a:t>
            </a:r>
            <a:endParaRPr dirty="0"/>
          </a:p>
        </p:txBody>
      </p:sp>
      <p:sp>
        <p:nvSpPr>
          <p:cNvPr id="229" name="Google Shape;229;p3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997527" y="243720"/>
            <a:ext cx="10796540" cy="59372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Design activities</a:t>
            </a:r>
            <a:endParaRPr dirty="0"/>
          </a:p>
        </p:txBody>
      </p:sp>
      <p:sp>
        <p:nvSpPr>
          <p:cNvPr id="242" name="Google Shape;242;p38"/>
          <p:cNvSpPr txBox="1">
            <a:spLocks noGrp="1"/>
          </p:cNvSpPr>
          <p:nvPr>
            <p:ph idx="1"/>
          </p:nvPr>
        </p:nvSpPr>
        <p:spPr>
          <a:xfrm>
            <a:off x="642797" y="1145628"/>
            <a:ext cx="10574448" cy="487492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GB" i="1" dirty="0">
                <a:solidFill>
                  <a:srgbClr val="C00000"/>
                </a:solidFill>
              </a:rPr>
              <a:t>Architectural design</a:t>
            </a:r>
            <a:r>
              <a:rPr lang="en-GB" i="1" dirty="0"/>
              <a:t>,</a:t>
            </a:r>
            <a:r>
              <a:rPr lang="en-GB" dirty="0"/>
              <a:t> where we identify the overall structure of the system, the principal components (subsystems or modules), their relationships and how they are distributed.</a:t>
            </a:r>
            <a:endParaRPr dirty="0"/>
          </a:p>
          <a:p>
            <a:pPr marL="342900" lvl="0" indent="-342900" algn="l" rtl="0">
              <a:spcBef>
                <a:spcPts val="840"/>
              </a:spcBef>
              <a:spcAft>
                <a:spcPts val="0"/>
              </a:spcAft>
              <a:buSzPts val="2640"/>
              <a:buFont typeface="Noto Sans Symbols"/>
              <a:buChar char="▪"/>
            </a:pPr>
            <a:r>
              <a:rPr lang="en-GB" i="1" dirty="0">
                <a:solidFill>
                  <a:srgbClr val="C00000"/>
                </a:solidFill>
              </a:rPr>
              <a:t>Database design</a:t>
            </a:r>
            <a:r>
              <a:rPr lang="en-GB" i="1" dirty="0"/>
              <a:t>, </a:t>
            </a:r>
            <a:r>
              <a:rPr lang="en-GB" dirty="0"/>
              <a:t>where we design the system data structures and how these are to be represented in a database. </a:t>
            </a:r>
            <a:endParaRPr dirty="0"/>
          </a:p>
          <a:p>
            <a:pPr marL="342900" lvl="0" indent="-342900" algn="l" rtl="0">
              <a:spcBef>
                <a:spcPts val="840"/>
              </a:spcBef>
              <a:spcAft>
                <a:spcPts val="0"/>
              </a:spcAft>
              <a:buSzPts val="2640"/>
              <a:buFont typeface="Noto Sans Symbols"/>
              <a:buChar char="▪"/>
            </a:pPr>
            <a:r>
              <a:rPr lang="en-GB" i="1" dirty="0">
                <a:solidFill>
                  <a:srgbClr val="C00000"/>
                </a:solidFill>
              </a:rPr>
              <a:t>Interface design</a:t>
            </a:r>
            <a:r>
              <a:rPr lang="en-GB" i="1" dirty="0"/>
              <a:t>,</a:t>
            </a:r>
            <a:r>
              <a:rPr lang="en-GB" dirty="0"/>
              <a:t> where we define the interfaces between system components. </a:t>
            </a:r>
            <a:endParaRPr dirty="0"/>
          </a:p>
          <a:p>
            <a:pPr marL="342900" lvl="0" indent="-342900" algn="l" rtl="0">
              <a:spcBef>
                <a:spcPts val="840"/>
              </a:spcBef>
              <a:spcAft>
                <a:spcPts val="0"/>
              </a:spcAft>
              <a:buSzPts val="2640"/>
              <a:buFont typeface="Noto Sans Symbols"/>
              <a:buChar char="▪"/>
            </a:pPr>
            <a:r>
              <a:rPr lang="en-GB" i="1" dirty="0">
                <a:solidFill>
                  <a:srgbClr val="C00000"/>
                </a:solidFill>
              </a:rPr>
              <a:t>Component selection and design</a:t>
            </a:r>
            <a:r>
              <a:rPr lang="en-GB" i="1" dirty="0"/>
              <a:t>, </a:t>
            </a:r>
            <a:r>
              <a:rPr lang="en-GB" dirty="0"/>
              <a:t>where we search for reusable components. If unavailable</a:t>
            </a:r>
            <a:r>
              <a:rPr lang="en-GB"/>
              <a:t>, we </a:t>
            </a:r>
            <a:r>
              <a:rPr lang="en-GB" dirty="0"/>
              <a:t>design how it will operate. </a:t>
            </a:r>
            <a:endParaRPr dirty="0"/>
          </a:p>
          <a:p>
            <a:pPr marL="342900" lvl="0" indent="-175260" algn="l" rtl="0">
              <a:spcBef>
                <a:spcPts val="840"/>
              </a:spcBef>
              <a:spcAft>
                <a:spcPts val="0"/>
              </a:spcAft>
              <a:buSzPts val="2640"/>
              <a:buFont typeface="Noto Sans Symbols"/>
              <a:buNone/>
            </a:pPr>
            <a:endParaRPr dirty="0"/>
          </a:p>
        </p:txBody>
      </p:sp>
      <p:sp>
        <p:nvSpPr>
          <p:cNvPr id="243" name="Google Shape;243;p3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6C8D43-085F-C7CF-281A-3E9C75E59343}"/>
              </a:ext>
            </a:extLst>
          </p:cNvPr>
          <p:cNvSpPr>
            <a:spLocks noGrp="1"/>
          </p:cNvSpPr>
          <p:nvPr>
            <p:ph idx="1"/>
          </p:nvPr>
        </p:nvSpPr>
        <p:spPr>
          <a:xfrm>
            <a:off x="557260" y="884583"/>
            <a:ext cx="10796540" cy="5292380"/>
          </a:xfrm>
        </p:spPr>
        <p:txBody>
          <a:bodyPr>
            <a:normAutofit/>
          </a:bodyPr>
          <a:lstStyle/>
          <a:p>
            <a:pPr marL="0" indent="0">
              <a:buNone/>
            </a:pPr>
            <a:r>
              <a:rPr lang="en-US" sz="2400" b="1" u="none" strike="noStrike" cap="none" dirty="0">
                <a:solidFill>
                  <a:srgbClr val="000000"/>
                </a:solidFill>
                <a:latin typeface="Arial" panose="020B0604020202020204" pitchFamily="34" charset="0"/>
                <a:ea typeface="Helvetica Neue"/>
                <a:cs typeface="Arial" panose="020B0604020202020204" pitchFamily="34" charset="0"/>
                <a:sym typeface="Helvetica Neue"/>
              </a:rPr>
              <a:t>Name: </a:t>
            </a:r>
            <a:r>
              <a:rPr lang="en-US" sz="2400" u="none" strike="noStrike" cap="none" dirty="0">
                <a:solidFill>
                  <a:srgbClr val="000000"/>
                </a:solidFill>
                <a:latin typeface="Arial" panose="020B0604020202020204" pitchFamily="34" charset="0"/>
                <a:ea typeface="Helvetica Neue"/>
                <a:cs typeface="Arial" panose="020B0604020202020204" pitchFamily="34" charset="0"/>
                <a:sym typeface="Helvetica Neue"/>
              </a:rPr>
              <a:t>MVC (Model-View-Controller)</a:t>
            </a:r>
            <a:endParaRPr lang="en-US" sz="2400" dirty="0">
              <a:latin typeface="Arial" panose="020B0604020202020204" pitchFamily="34" charset="0"/>
              <a:cs typeface="Arial" panose="020B0604020202020204" pitchFamily="34" charset="0"/>
            </a:endParaRPr>
          </a:p>
          <a:p>
            <a:pPr marL="0" indent="0">
              <a:buNone/>
            </a:pPr>
            <a:r>
              <a:rPr lang="en-US" sz="2400" b="1" u="none" strike="noStrike" cap="none" dirty="0">
                <a:solidFill>
                  <a:srgbClr val="000000"/>
                </a:solidFill>
                <a:latin typeface="Arial" panose="020B0604020202020204" pitchFamily="34" charset="0"/>
                <a:ea typeface="Helvetica Neue"/>
                <a:cs typeface="Arial" panose="020B0604020202020204" pitchFamily="34" charset="0"/>
                <a:sym typeface="Helvetica Neue"/>
              </a:rPr>
              <a:t>Description</a:t>
            </a:r>
            <a:endParaRPr lang="en-US" sz="2400" dirty="0">
              <a:latin typeface="Arial" panose="020B0604020202020204" pitchFamily="34" charset="0"/>
              <a:cs typeface="Arial" panose="020B0604020202020204" pitchFamily="34" charset="0"/>
            </a:endParaRPr>
          </a:p>
          <a:p>
            <a:pPr algn="just"/>
            <a:r>
              <a:rPr lang="en-US" sz="2400" u="none" strike="noStrike" cap="none" dirty="0">
                <a:solidFill>
                  <a:srgbClr val="000000"/>
                </a:solidFill>
                <a:latin typeface="Arial" panose="020B0604020202020204" pitchFamily="34" charset="0"/>
                <a:ea typeface="Helvetica Neue"/>
                <a:cs typeface="Arial" panose="020B0604020202020204" pitchFamily="34" charset="0"/>
                <a:sym typeface="Helvetica Neue"/>
              </a:rPr>
              <a:t>Separates presentation and interaction from the system data. The system is structured into three logical components that interact with each other. </a:t>
            </a:r>
          </a:p>
          <a:p>
            <a:pPr algn="just"/>
            <a:r>
              <a:rPr lang="en-US" sz="2400" u="none" strike="noStrike" cap="none" dirty="0">
                <a:solidFill>
                  <a:srgbClr val="000000"/>
                </a:solidFill>
                <a:latin typeface="Arial" panose="020B0604020202020204" pitchFamily="34" charset="0"/>
                <a:ea typeface="Helvetica Neue"/>
                <a:cs typeface="Arial" panose="020B0604020202020204" pitchFamily="34" charset="0"/>
                <a:sym typeface="Helvetica Neue"/>
              </a:rPr>
              <a:t>The </a:t>
            </a:r>
            <a:r>
              <a:rPr lang="en-US" sz="2400" u="none" strike="noStrike" cap="none" dirty="0">
                <a:solidFill>
                  <a:srgbClr val="FF0000"/>
                </a:solidFill>
                <a:latin typeface="Arial" panose="020B0604020202020204" pitchFamily="34" charset="0"/>
                <a:ea typeface="Helvetica Neue"/>
                <a:cs typeface="Arial" panose="020B0604020202020204" pitchFamily="34" charset="0"/>
                <a:sym typeface="Helvetica Neue"/>
              </a:rPr>
              <a:t>Model</a:t>
            </a:r>
            <a:r>
              <a:rPr lang="en-US" sz="2400" u="none" strike="noStrike" cap="none" dirty="0">
                <a:solidFill>
                  <a:srgbClr val="000000"/>
                </a:solidFill>
                <a:latin typeface="Arial" panose="020B0604020202020204" pitchFamily="34" charset="0"/>
                <a:ea typeface="Helvetica Neue"/>
                <a:cs typeface="Arial" panose="020B0604020202020204" pitchFamily="34" charset="0"/>
                <a:sym typeface="Helvetica Neue"/>
              </a:rPr>
              <a:t> component manages the system data and associated operations on that data. </a:t>
            </a:r>
          </a:p>
          <a:p>
            <a:pPr algn="just"/>
            <a:r>
              <a:rPr lang="en-US" sz="2400" u="none" strike="noStrike" cap="none" dirty="0">
                <a:solidFill>
                  <a:srgbClr val="000000"/>
                </a:solidFill>
                <a:latin typeface="Arial" panose="020B0604020202020204" pitchFamily="34" charset="0"/>
                <a:ea typeface="Helvetica Neue"/>
                <a:cs typeface="Arial" panose="020B0604020202020204" pitchFamily="34" charset="0"/>
                <a:sym typeface="Helvetica Neue"/>
              </a:rPr>
              <a:t>The </a:t>
            </a:r>
            <a:r>
              <a:rPr lang="en-US" sz="2400" u="none" strike="noStrike" cap="none" dirty="0">
                <a:solidFill>
                  <a:srgbClr val="FF0000"/>
                </a:solidFill>
                <a:latin typeface="Arial" panose="020B0604020202020204" pitchFamily="34" charset="0"/>
                <a:ea typeface="Helvetica Neue"/>
                <a:cs typeface="Arial" panose="020B0604020202020204" pitchFamily="34" charset="0"/>
                <a:sym typeface="Helvetica Neue"/>
              </a:rPr>
              <a:t>View</a:t>
            </a:r>
            <a:r>
              <a:rPr lang="en-US" sz="2400" u="none" strike="noStrike" cap="none" dirty="0">
                <a:solidFill>
                  <a:srgbClr val="000000"/>
                </a:solidFill>
                <a:latin typeface="Arial" panose="020B0604020202020204" pitchFamily="34" charset="0"/>
                <a:ea typeface="Helvetica Neue"/>
                <a:cs typeface="Arial" panose="020B0604020202020204" pitchFamily="34" charset="0"/>
                <a:sym typeface="Helvetica Neue"/>
              </a:rPr>
              <a:t> component defines and manages how the data is presented to the user. </a:t>
            </a:r>
          </a:p>
          <a:p>
            <a:pPr algn="just"/>
            <a:r>
              <a:rPr lang="en-US" sz="2400" u="none" strike="noStrike" cap="none" dirty="0">
                <a:solidFill>
                  <a:srgbClr val="000000"/>
                </a:solidFill>
                <a:latin typeface="Arial" panose="020B0604020202020204" pitchFamily="34" charset="0"/>
                <a:ea typeface="Helvetica Neue"/>
                <a:cs typeface="Arial" panose="020B0604020202020204" pitchFamily="34" charset="0"/>
                <a:sym typeface="Helvetica Neue"/>
              </a:rPr>
              <a:t>The </a:t>
            </a:r>
            <a:r>
              <a:rPr lang="en-US" sz="2400" u="none" strike="noStrike" cap="none" dirty="0">
                <a:solidFill>
                  <a:srgbClr val="FF0000"/>
                </a:solidFill>
                <a:latin typeface="Arial" panose="020B0604020202020204" pitchFamily="34" charset="0"/>
                <a:ea typeface="Helvetica Neue"/>
                <a:cs typeface="Arial" panose="020B0604020202020204" pitchFamily="34" charset="0"/>
                <a:sym typeface="Helvetica Neue"/>
              </a:rPr>
              <a:t>Controller</a:t>
            </a:r>
            <a:r>
              <a:rPr lang="en-US" sz="2400" u="none" strike="noStrike" cap="none" dirty="0">
                <a:solidFill>
                  <a:srgbClr val="000000"/>
                </a:solidFill>
                <a:latin typeface="Arial" panose="020B0604020202020204" pitchFamily="34" charset="0"/>
                <a:ea typeface="Helvetica Neue"/>
                <a:cs typeface="Arial" panose="020B0604020202020204" pitchFamily="34" charset="0"/>
                <a:sym typeface="Helvetica Neue"/>
              </a:rPr>
              <a:t> component manages user interaction (e.g., key presses, mouse clicks, etc.) and passes these interactions to the View and the Model. See Figure 6.3.</a:t>
            </a:r>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xmlns="" id="{DBF148DF-ED14-3B98-5D8F-578C31DB74B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Google Shape;248;p36">
            <a:extLst>
              <a:ext uri="{FF2B5EF4-FFF2-40B4-BE49-F238E27FC236}">
                <a16:creationId xmlns:a16="http://schemas.microsoft.com/office/drawing/2014/main" xmlns="" id="{A70CB9A8-D8EA-AD3C-9490-A79464961A24}"/>
              </a:ext>
            </a:extLst>
          </p:cNvPr>
          <p:cNvSpPr txBox="1">
            <a:spLocks noGrp="1"/>
          </p:cNvSpPr>
          <p:nvPr>
            <p:ph type="title"/>
          </p:nvPr>
        </p:nvSpPr>
        <p:spPr>
          <a:xfrm>
            <a:off x="430924" y="117475"/>
            <a:ext cx="11363143" cy="55329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dirty="0">
                <a:solidFill>
                  <a:schemeClr val="accent1"/>
                </a:solidFill>
              </a:rPr>
              <a:t>The Model-View-Controller (MVC) pattern for Architectural Design</a:t>
            </a:r>
            <a:endParaRPr sz="3200" dirty="0">
              <a:solidFill>
                <a:schemeClr val="accent1"/>
              </a:solidFill>
            </a:endParaRPr>
          </a:p>
        </p:txBody>
      </p:sp>
    </p:spTree>
    <p:extLst>
      <p:ext uri="{BB962C8B-B14F-4D97-AF65-F5344CB8AC3E}">
        <p14:creationId xmlns:p14="http://schemas.microsoft.com/office/powerpoint/2010/main" val="1101460896"/>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59198EE-D587-A190-2031-1E6E4F7C352B}"/>
              </a:ext>
            </a:extLst>
          </p:cNvPr>
          <p:cNvSpPr>
            <a:spLocks noGrp="1"/>
          </p:cNvSpPr>
          <p:nvPr>
            <p:ph idx="1"/>
          </p:nvPr>
        </p:nvSpPr>
        <p:spPr>
          <a:xfrm>
            <a:off x="457199" y="670772"/>
            <a:ext cx="11336867" cy="6069753"/>
          </a:xfrm>
        </p:spPr>
        <p:txBody>
          <a:bodyPr>
            <a:normAutofit/>
          </a:bodyPr>
          <a:lstStyle/>
          <a:p>
            <a:pPr marL="0" indent="0">
              <a:buNone/>
            </a:pPr>
            <a:r>
              <a:rPr lang="en-US" sz="2400" b="1" u="none" strike="noStrike" cap="none" dirty="0">
                <a:solidFill>
                  <a:srgbClr val="000000"/>
                </a:solidFill>
                <a:latin typeface="Arial" panose="020B0604020202020204" pitchFamily="34" charset="0"/>
                <a:ea typeface="Helvetica Neue"/>
                <a:cs typeface="Arial" panose="020B0604020202020204" pitchFamily="34" charset="0"/>
                <a:sym typeface="Helvetica Neue"/>
              </a:rPr>
              <a:t>Example</a:t>
            </a:r>
          </a:p>
          <a:p>
            <a:pPr marL="0" indent="0">
              <a:buNone/>
            </a:pPr>
            <a:r>
              <a:rPr lang="en-US" sz="2400" u="none" strike="noStrike" cap="none" dirty="0">
                <a:solidFill>
                  <a:srgbClr val="000000"/>
                </a:solidFill>
                <a:latin typeface="Arial" panose="020B0604020202020204" pitchFamily="34" charset="0"/>
                <a:ea typeface="Helvetica Neue"/>
                <a:cs typeface="Arial" panose="020B0604020202020204" pitchFamily="34" charset="0"/>
                <a:sym typeface="Helvetica Neue"/>
              </a:rPr>
              <a:t>Figure 6.4 shows the architecture of a web-based application system organized using the MVC pattern.</a:t>
            </a:r>
          </a:p>
          <a:p>
            <a:pPr marL="0" indent="0">
              <a:buNone/>
            </a:pPr>
            <a:r>
              <a:rPr lang="en-US" sz="2400" b="1" u="none" strike="noStrike" cap="none" dirty="0">
                <a:solidFill>
                  <a:srgbClr val="000000"/>
                </a:solidFill>
                <a:latin typeface="Arial" panose="020B0604020202020204" pitchFamily="34" charset="0"/>
                <a:ea typeface="Helvetica Neue"/>
                <a:cs typeface="Arial" panose="020B0604020202020204" pitchFamily="34" charset="0"/>
                <a:sym typeface="Helvetica Neue"/>
              </a:rPr>
              <a:t>When used</a:t>
            </a:r>
            <a:endParaRPr lang="en-US" sz="2400" dirty="0">
              <a:latin typeface="Arial" panose="020B0604020202020204" pitchFamily="34" charset="0"/>
              <a:cs typeface="Arial" panose="020B0604020202020204" pitchFamily="34" charset="0"/>
            </a:endParaRPr>
          </a:p>
          <a:p>
            <a:pPr marL="0" indent="0">
              <a:buNone/>
            </a:pPr>
            <a:r>
              <a:rPr lang="en-US" sz="2400" u="none" strike="noStrike" cap="none" dirty="0">
                <a:solidFill>
                  <a:srgbClr val="000000"/>
                </a:solidFill>
                <a:latin typeface="Arial" panose="020B0604020202020204" pitchFamily="34" charset="0"/>
                <a:ea typeface="Helvetica Neue"/>
                <a:cs typeface="Arial" panose="020B0604020202020204" pitchFamily="34" charset="0"/>
                <a:sym typeface="Helvetica Neue"/>
              </a:rPr>
              <a:t>Used when there are multiple ways to view and interact with data. Also used when the future requirements for interaction and presentation of data are unknown. </a:t>
            </a:r>
            <a:endParaRPr lang="en-US" sz="2400" dirty="0">
              <a:latin typeface="Arial" panose="020B0604020202020204" pitchFamily="34" charset="0"/>
              <a:cs typeface="Arial" panose="020B0604020202020204" pitchFamily="34" charset="0"/>
            </a:endParaRPr>
          </a:p>
          <a:p>
            <a:pPr marL="0" indent="0">
              <a:buNone/>
            </a:pPr>
            <a:r>
              <a:rPr lang="en-US" sz="2400" b="1" u="none" strike="noStrike" cap="none" dirty="0">
                <a:solidFill>
                  <a:srgbClr val="000000"/>
                </a:solidFill>
                <a:latin typeface="Arial" panose="020B0604020202020204" pitchFamily="34" charset="0"/>
                <a:ea typeface="Helvetica Neue"/>
                <a:cs typeface="Arial" panose="020B0604020202020204" pitchFamily="34" charset="0"/>
                <a:sym typeface="Helvetica Neue"/>
              </a:rPr>
              <a:t>Advantages</a:t>
            </a:r>
          </a:p>
          <a:p>
            <a:pPr marL="0" indent="0">
              <a:buNone/>
            </a:pPr>
            <a:r>
              <a:rPr lang="en-US" sz="2400" u="none" strike="noStrike" cap="none" dirty="0">
                <a:solidFill>
                  <a:srgbClr val="000000"/>
                </a:solidFill>
                <a:latin typeface="Arial" panose="020B0604020202020204" pitchFamily="34" charset="0"/>
                <a:ea typeface="Helvetica Neue"/>
                <a:cs typeface="Arial" panose="020B0604020202020204" pitchFamily="34" charset="0"/>
                <a:sym typeface="Helvetica Neue"/>
              </a:rPr>
              <a:t>Allows the data to change independently of its representation and vice versa. Supports presentation of the same data in different ways with changes made in one representation shown in all of them. </a:t>
            </a:r>
            <a:endParaRPr lang="en-US" sz="2400" dirty="0">
              <a:latin typeface="Arial" panose="020B0604020202020204" pitchFamily="34" charset="0"/>
              <a:cs typeface="Arial" panose="020B0604020202020204" pitchFamily="34" charset="0"/>
            </a:endParaRPr>
          </a:p>
          <a:p>
            <a:pPr marL="0" indent="0">
              <a:buNone/>
            </a:pPr>
            <a:r>
              <a:rPr lang="en-US" sz="2400" b="1" u="none" strike="noStrike" cap="none" dirty="0">
                <a:solidFill>
                  <a:srgbClr val="000000"/>
                </a:solidFill>
                <a:latin typeface="Arial" panose="020B0604020202020204" pitchFamily="34" charset="0"/>
                <a:ea typeface="Helvetica Neue"/>
                <a:cs typeface="Arial" panose="020B0604020202020204" pitchFamily="34" charset="0"/>
                <a:sym typeface="Helvetica Neue"/>
              </a:rPr>
              <a:t>Disadvantages</a:t>
            </a:r>
          </a:p>
          <a:p>
            <a:pPr marL="0" indent="0">
              <a:buNone/>
            </a:pPr>
            <a:r>
              <a:rPr lang="en-US" sz="2400" u="none" strike="noStrike" cap="none" dirty="0">
                <a:solidFill>
                  <a:srgbClr val="000000"/>
                </a:solidFill>
                <a:latin typeface="Arial" panose="020B0604020202020204" pitchFamily="34" charset="0"/>
                <a:ea typeface="Helvetica Neue"/>
                <a:cs typeface="Arial" panose="020B0604020202020204" pitchFamily="34" charset="0"/>
                <a:sym typeface="Helvetica Neue"/>
              </a:rPr>
              <a:t>Can involve additional code and code complexity when the data model and interactions are simple.</a:t>
            </a:r>
            <a:endParaRPr lang="en-US"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xmlns="" id="{5DE8626E-B325-BC0E-000D-C1D8FFDE6BA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Google Shape;248;p36">
            <a:extLst>
              <a:ext uri="{FF2B5EF4-FFF2-40B4-BE49-F238E27FC236}">
                <a16:creationId xmlns:a16="http://schemas.microsoft.com/office/drawing/2014/main" xmlns="" id="{E229324F-5152-D345-279F-C9C553255571}"/>
              </a:ext>
            </a:extLst>
          </p:cNvPr>
          <p:cNvSpPr txBox="1">
            <a:spLocks noGrp="1"/>
          </p:cNvSpPr>
          <p:nvPr>
            <p:ph type="title"/>
          </p:nvPr>
        </p:nvSpPr>
        <p:spPr>
          <a:xfrm>
            <a:off x="997527" y="117475"/>
            <a:ext cx="10796540" cy="55329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chemeClr val="accent1"/>
                </a:solidFill>
              </a:rPr>
              <a:t>The Model-View-Controller (MVC) pattern </a:t>
            </a:r>
            <a:endParaRPr sz="3200" b="1" dirty="0">
              <a:solidFill>
                <a:schemeClr val="accent1"/>
              </a:solidFill>
            </a:endParaRPr>
          </a:p>
        </p:txBody>
      </p:sp>
    </p:spTree>
    <p:extLst>
      <p:ext uri="{BB962C8B-B14F-4D97-AF65-F5344CB8AC3E}">
        <p14:creationId xmlns:p14="http://schemas.microsoft.com/office/powerpoint/2010/main" val="3014781872"/>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xfrm>
            <a:off x="997527" y="117475"/>
            <a:ext cx="10796540" cy="49875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b="1" dirty="0">
                <a:solidFill>
                  <a:schemeClr val="accent1"/>
                </a:solidFill>
              </a:rPr>
              <a:t>The organization of the Model-View-Controller </a:t>
            </a:r>
            <a:endParaRPr b="1" dirty="0">
              <a:solidFill>
                <a:schemeClr val="accent1"/>
              </a:solidFill>
            </a:endParaRPr>
          </a:p>
        </p:txBody>
      </p:sp>
      <p:sp>
        <p:nvSpPr>
          <p:cNvPr id="257" name="Google Shape;257;p3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pic>
        <p:nvPicPr>
          <p:cNvPr id="259" name="Google Shape;259;p37" descr="6"/>
          <p:cNvPicPr preferRelativeResize="0"/>
          <p:nvPr/>
        </p:nvPicPr>
        <p:blipFill rotWithShape="1">
          <a:blip r:embed="rId3">
            <a:alphaModFix/>
          </a:blip>
          <a:srcRect t="-10443" b="-8620"/>
          <a:stretch/>
        </p:blipFill>
        <p:spPr>
          <a:xfrm>
            <a:off x="768740" y="616227"/>
            <a:ext cx="10247244" cy="5625546"/>
          </a:xfrm>
          <a:prstGeom prst="rect">
            <a:avLst/>
          </a:prstGeom>
          <a:noFill/>
          <a:ln>
            <a:noFill/>
          </a:ln>
        </p:spPr>
      </p:pic>
    </p:spTree>
    <p:extLst>
      <p:ext uri="{BB962C8B-B14F-4D97-AF65-F5344CB8AC3E}">
        <p14:creationId xmlns:p14="http://schemas.microsoft.com/office/powerpoint/2010/main" val="3034202006"/>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8"/>
          <p:cNvSpPr txBox="1">
            <a:spLocks noGrp="1"/>
          </p:cNvSpPr>
          <p:nvPr>
            <p:ph type="title"/>
          </p:nvPr>
        </p:nvSpPr>
        <p:spPr>
          <a:xfrm>
            <a:off x="997527" y="117475"/>
            <a:ext cx="10796540" cy="58820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chemeClr val="accent1"/>
                </a:solidFill>
              </a:rPr>
              <a:t>Web application architecture using the MVC pattern </a:t>
            </a:r>
            <a:endParaRPr sz="3200" b="1" dirty="0">
              <a:solidFill>
                <a:schemeClr val="accent1"/>
              </a:solidFill>
            </a:endParaRPr>
          </a:p>
        </p:txBody>
      </p:sp>
      <p:sp>
        <p:nvSpPr>
          <p:cNvPr id="265" name="Google Shape;265;p3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pic>
        <p:nvPicPr>
          <p:cNvPr id="267" name="Google Shape;267;p38" descr="6"/>
          <p:cNvPicPr preferRelativeResize="0"/>
          <p:nvPr/>
        </p:nvPicPr>
        <p:blipFill rotWithShape="1">
          <a:blip r:embed="rId3">
            <a:alphaModFix/>
          </a:blip>
          <a:srcRect b="-8466"/>
          <a:stretch/>
        </p:blipFill>
        <p:spPr>
          <a:xfrm>
            <a:off x="1024468" y="795131"/>
            <a:ext cx="8646306" cy="5605670"/>
          </a:xfrm>
          <a:prstGeom prst="rect">
            <a:avLst/>
          </a:prstGeom>
          <a:noFill/>
          <a:ln>
            <a:noFill/>
          </a:ln>
        </p:spPr>
      </p:pic>
    </p:spTree>
    <p:extLst>
      <p:ext uri="{BB962C8B-B14F-4D97-AF65-F5344CB8AC3E}">
        <p14:creationId xmlns:p14="http://schemas.microsoft.com/office/powerpoint/2010/main" val="4014884775"/>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1523044" y="185737"/>
            <a:ext cx="8934749" cy="59372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System implementation</a:t>
            </a:r>
            <a:endParaRPr dirty="0"/>
          </a:p>
        </p:txBody>
      </p:sp>
      <p:sp>
        <p:nvSpPr>
          <p:cNvPr id="249" name="Google Shape;249;p39"/>
          <p:cNvSpPr txBox="1">
            <a:spLocks noGrp="1"/>
          </p:cNvSpPr>
          <p:nvPr>
            <p:ph idx="1"/>
          </p:nvPr>
        </p:nvSpPr>
        <p:spPr>
          <a:xfrm>
            <a:off x="525101" y="1061545"/>
            <a:ext cx="10655929" cy="533925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GB" dirty="0"/>
              <a:t>The </a:t>
            </a:r>
            <a:r>
              <a:rPr lang="en-GB" dirty="0">
                <a:solidFill>
                  <a:srgbClr val="C00000"/>
                </a:solidFill>
              </a:rPr>
              <a:t>software</a:t>
            </a:r>
            <a:r>
              <a:rPr lang="en-GB" dirty="0"/>
              <a:t> is implemented either by developing a program or programs or by configuring an application system.</a:t>
            </a:r>
            <a:endParaRPr dirty="0"/>
          </a:p>
          <a:p>
            <a:pPr marL="342900" lvl="0" indent="-342900" algn="l" rtl="0">
              <a:spcBef>
                <a:spcPts val="840"/>
              </a:spcBef>
              <a:spcAft>
                <a:spcPts val="0"/>
              </a:spcAft>
              <a:buSzPts val="2640"/>
              <a:buFont typeface="Noto Sans Symbols"/>
              <a:buChar char="▪"/>
            </a:pPr>
            <a:r>
              <a:rPr lang="en-GB" dirty="0">
                <a:solidFill>
                  <a:srgbClr val="C00000"/>
                </a:solidFill>
              </a:rPr>
              <a:t>Design and implementation </a:t>
            </a:r>
            <a:r>
              <a:rPr lang="en-GB" dirty="0"/>
              <a:t>are interleaved activities for most types of software system.</a:t>
            </a:r>
            <a:endParaRPr dirty="0"/>
          </a:p>
          <a:p>
            <a:pPr marL="342900" lvl="0" indent="-342900" algn="l" rtl="0">
              <a:spcBef>
                <a:spcPts val="840"/>
              </a:spcBef>
              <a:spcAft>
                <a:spcPts val="0"/>
              </a:spcAft>
              <a:buSzPts val="2640"/>
              <a:buFont typeface="Noto Sans Symbols"/>
              <a:buChar char="▪"/>
            </a:pPr>
            <a:r>
              <a:rPr lang="en-GB" dirty="0">
                <a:solidFill>
                  <a:srgbClr val="C00000"/>
                </a:solidFill>
              </a:rPr>
              <a:t>Programming</a:t>
            </a:r>
            <a:r>
              <a:rPr lang="en-GB" dirty="0"/>
              <a:t> is an individual activity with no standard process.</a:t>
            </a:r>
            <a:endParaRPr dirty="0"/>
          </a:p>
          <a:p>
            <a:pPr marL="342900" lvl="0" indent="-342900" algn="l" rtl="0">
              <a:spcBef>
                <a:spcPts val="840"/>
              </a:spcBef>
              <a:spcAft>
                <a:spcPts val="0"/>
              </a:spcAft>
              <a:buSzPts val="2640"/>
              <a:buFont typeface="Noto Sans Symbols"/>
              <a:buChar char="▪"/>
            </a:pPr>
            <a:r>
              <a:rPr lang="en-GB" dirty="0">
                <a:solidFill>
                  <a:srgbClr val="C00000"/>
                </a:solidFill>
              </a:rPr>
              <a:t>Debugging</a:t>
            </a:r>
            <a:r>
              <a:rPr lang="en-GB" dirty="0"/>
              <a:t> is the activity of finding program faults and correcting these faults.</a:t>
            </a:r>
            <a:endParaRPr dirty="0"/>
          </a:p>
        </p:txBody>
      </p:sp>
      <p:sp>
        <p:nvSpPr>
          <p:cNvPr id="250" name="Google Shape;250;p39"/>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18</a:t>
            </a:fld>
            <a:endParaRPr/>
          </a:p>
        </p:txBody>
      </p:sp>
    </p:spTree>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0"/>
          <p:cNvSpPr txBox="1">
            <a:spLocks noGrp="1"/>
          </p:cNvSpPr>
          <p:nvPr>
            <p:ph type="title"/>
          </p:nvPr>
        </p:nvSpPr>
        <p:spPr>
          <a:xfrm>
            <a:off x="997527" y="117475"/>
            <a:ext cx="10796540" cy="59372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Software Verification and Validation</a:t>
            </a:r>
            <a:endParaRPr dirty="0"/>
          </a:p>
        </p:txBody>
      </p:sp>
      <p:sp>
        <p:nvSpPr>
          <p:cNvPr id="256" name="Google Shape;256;p40"/>
          <p:cNvSpPr txBox="1">
            <a:spLocks noGrp="1"/>
          </p:cNvSpPr>
          <p:nvPr>
            <p:ph idx="1"/>
          </p:nvPr>
        </p:nvSpPr>
        <p:spPr>
          <a:xfrm>
            <a:off x="923453" y="1032095"/>
            <a:ext cx="10377432" cy="496548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GB" b="1" dirty="0">
                <a:solidFill>
                  <a:srgbClr val="C00000"/>
                </a:solidFill>
              </a:rPr>
              <a:t>(V </a:t>
            </a:r>
            <a:r>
              <a:rPr lang="en-GB" b="1" dirty="0">
                <a:solidFill>
                  <a:schemeClr val="tx1"/>
                </a:solidFill>
              </a:rPr>
              <a:t>&amp;</a:t>
            </a:r>
            <a:r>
              <a:rPr lang="en-GB" b="1" dirty="0">
                <a:solidFill>
                  <a:srgbClr val="C00000"/>
                </a:solidFill>
              </a:rPr>
              <a:t> V) </a:t>
            </a:r>
          </a:p>
          <a:p>
            <a:pPr marL="342900" lvl="0" indent="-342900">
              <a:spcBef>
                <a:spcPts val="0"/>
              </a:spcBef>
            </a:pPr>
            <a:r>
              <a:rPr lang="en-GB" dirty="0">
                <a:solidFill>
                  <a:srgbClr val="C00000"/>
                </a:solidFill>
              </a:rPr>
              <a:t>Verification </a:t>
            </a:r>
            <a:r>
              <a:rPr lang="en-GB" dirty="0"/>
              <a:t>is intended to show that a system </a:t>
            </a:r>
            <a:r>
              <a:rPr lang="en-GB" dirty="0">
                <a:solidFill>
                  <a:srgbClr val="C00000"/>
                </a:solidFill>
              </a:rPr>
              <a:t>conforms to its specification </a:t>
            </a:r>
          </a:p>
          <a:p>
            <a:pPr marL="342900" lvl="0" indent="-342900">
              <a:spcBef>
                <a:spcPts val="0"/>
              </a:spcBef>
            </a:pPr>
            <a:r>
              <a:rPr lang="en-GB" dirty="0">
                <a:solidFill>
                  <a:srgbClr val="C00000"/>
                </a:solidFill>
              </a:rPr>
              <a:t>Validation </a:t>
            </a:r>
            <a:r>
              <a:rPr lang="en-GB" dirty="0"/>
              <a:t>is intended to show that a system </a:t>
            </a:r>
            <a:r>
              <a:rPr lang="en-GB" dirty="0">
                <a:solidFill>
                  <a:srgbClr val="C00000"/>
                </a:solidFill>
              </a:rPr>
              <a:t>meets the requirements </a:t>
            </a:r>
            <a:r>
              <a:rPr lang="en-GB" dirty="0"/>
              <a:t>of the system customer</a:t>
            </a:r>
            <a:endParaRPr dirty="0"/>
          </a:p>
          <a:p>
            <a:pPr marL="342900" lvl="0" indent="-342900" algn="l" rtl="0">
              <a:spcBef>
                <a:spcPts val="840"/>
              </a:spcBef>
              <a:spcAft>
                <a:spcPts val="0"/>
              </a:spcAft>
              <a:buSzPts val="2640"/>
              <a:buFont typeface="Noto Sans Symbols"/>
              <a:buChar char="▪"/>
            </a:pPr>
            <a:r>
              <a:rPr lang="en-GB" dirty="0"/>
              <a:t>Involves </a:t>
            </a:r>
            <a:r>
              <a:rPr lang="en-GB" dirty="0">
                <a:solidFill>
                  <a:srgbClr val="C00000"/>
                </a:solidFill>
              </a:rPr>
              <a:t>checking and review </a:t>
            </a:r>
            <a:r>
              <a:rPr lang="en-GB" dirty="0"/>
              <a:t>processes and system </a:t>
            </a:r>
            <a:r>
              <a:rPr lang="en-GB" dirty="0">
                <a:solidFill>
                  <a:srgbClr val="C00000"/>
                </a:solidFill>
              </a:rPr>
              <a:t>testing</a:t>
            </a:r>
            <a:r>
              <a:rPr lang="en-GB" dirty="0"/>
              <a:t>.</a:t>
            </a:r>
            <a:endParaRPr dirty="0"/>
          </a:p>
          <a:p>
            <a:pPr marL="342900" lvl="0" indent="-342900" algn="l" rtl="0">
              <a:spcBef>
                <a:spcPts val="840"/>
              </a:spcBef>
              <a:spcAft>
                <a:spcPts val="0"/>
              </a:spcAft>
              <a:buSzPts val="2640"/>
              <a:buFont typeface="Noto Sans Symbols"/>
              <a:buChar char="▪"/>
            </a:pPr>
            <a:r>
              <a:rPr lang="en-GB" dirty="0">
                <a:solidFill>
                  <a:srgbClr val="C00000"/>
                </a:solidFill>
              </a:rPr>
              <a:t>System testing </a:t>
            </a:r>
            <a:r>
              <a:rPr lang="en-GB" dirty="0"/>
              <a:t>involves </a:t>
            </a:r>
            <a:r>
              <a:rPr lang="en-GB" dirty="0">
                <a:solidFill>
                  <a:srgbClr val="C00000"/>
                </a:solidFill>
              </a:rPr>
              <a:t>executing</a:t>
            </a:r>
            <a:r>
              <a:rPr lang="en-GB" dirty="0"/>
              <a:t> the system with </a:t>
            </a:r>
            <a:r>
              <a:rPr lang="en-GB" dirty="0">
                <a:solidFill>
                  <a:srgbClr val="C00000"/>
                </a:solidFill>
              </a:rPr>
              <a:t>test cases </a:t>
            </a:r>
            <a:r>
              <a:rPr lang="en-GB" dirty="0"/>
              <a:t>that are derived from the specification of the real data to be processed by the system.</a:t>
            </a:r>
            <a:endParaRPr dirty="0"/>
          </a:p>
          <a:p>
            <a:pPr marL="342900" lvl="0" indent="-342900" algn="l" rtl="0">
              <a:spcBef>
                <a:spcPts val="840"/>
              </a:spcBef>
              <a:spcAft>
                <a:spcPts val="0"/>
              </a:spcAft>
              <a:buSzPts val="2640"/>
              <a:buFont typeface="Noto Sans Symbols"/>
              <a:buChar char="▪"/>
            </a:pPr>
            <a:r>
              <a:rPr lang="en-GB" dirty="0"/>
              <a:t>Testing is the most commonly used V &amp; V activity.</a:t>
            </a:r>
            <a:endParaRPr dirty="0"/>
          </a:p>
        </p:txBody>
      </p:sp>
      <p:sp>
        <p:nvSpPr>
          <p:cNvPr id="257" name="Google Shape;257;p4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838200" y="365126"/>
            <a:ext cx="6897414" cy="70693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The software process</a:t>
            </a:r>
            <a:endParaRPr dirty="0"/>
          </a:p>
        </p:txBody>
      </p:sp>
      <p:sp>
        <p:nvSpPr>
          <p:cNvPr id="90" name="Google Shape;90;p16"/>
          <p:cNvSpPr txBox="1">
            <a:spLocks noGrp="1"/>
          </p:cNvSpPr>
          <p:nvPr>
            <p:ph idx="1"/>
          </p:nvPr>
        </p:nvSpPr>
        <p:spPr>
          <a:xfrm>
            <a:off x="557048" y="1271752"/>
            <a:ext cx="10796752" cy="490521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GB" dirty="0"/>
              <a:t>A structured </a:t>
            </a:r>
            <a:r>
              <a:rPr lang="en-GB" b="1" dirty="0">
                <a:solidFill>
                  <a:srgbClr val="C00000"/>
                </a:solidFill>
              </a:rPr>
              <a:t>set of activities </a:t>
            </a:r>
            <a:r>
              <a:rPr lang="en-GB" dirty="0"/>
              <a:t>required to </a:t>
            </a:r>
            <a:r>
              <a:rPr lang="en-GB" dirty="0">
                <a:solidFill>
                  <a:srgbClr val="C00000"/>
                </a:solidFill>
              </a:rPr>
              <a:t>develop a software </a:t>
            </a:r>
            <a:r>
              <a:rPr lang="en-GB" dirty="0"/>
              <a:t>system. </a:t>
            </a:r>
            <a:endParaRPr dirty="0"/>
          </a:p>
          <a:p>
            <a:pPr marL="342900" lvl="0" indent="-342900" algn="l" rtl="0">
              <a:spcBef>
                <a:spcPts val="840"/>
              </a:spcBef>
              <a:spcAft>
                <a:spcPts val="0"/>
              </a:spcAft>
              <a:buSzPts val="2640"/>
              <a:buFont typeface="Noto Sans Symbols"/>
              <a:buChar char="▪"/>
            </a:pPr>
            <a:r>
              <a:rPr lang="en-GB" dirty="0"/>
              <a:t>Many different software </a:t>
            </a:r>
            <a:r>
              <a:rPr lang="en-GB" dirty="0">
                <a:solidFill>
                  <a:srgbClr val="C00000"/>
                </a:solidFill>
              </a:rPr>
              <a:t>processes but all involve</a:t>
            </a:r>
            <a:r>
              <a:rPr lang="en-GB" dirty="0"/>
              <a:t>:</a:t>
            </a:r>
            <a:endParaRPr dirty="0"/>
          </a:p>
          <a:p>
            <a:pPr marL="742950" lvl="1" indent="-285750" algn="l" rtl="0">
              <a:spcBef>
                <a:spcPts val="840"/>
              </a:spcBef>
              <a:spcAft>
                <a:spcPts val="0"/>
              </a:spcAft>
              <a:buSzPts val="2640"/>
              <a:buChar char="•"/>
            </a:pPr>
            <a:r>
              <a:rPr lang="en-GB" dirty="0">
                <a:solidFill>
                  <a:srgbClr val="C00000"/>
                </a:solidFill>
              </a:rPr>
              <a:t>Specification</a:t>
            </a:r>
            <a:r>
              <a:rPr lang="en-GB" dirty="0"/>
              <a:t> – defining what the system should do;</a:t>
            </a:r>
            <a:endParaRPr dirty="0"/>
          </a:p>
          <a:p>
            <a:pPr marL="742950" lvl="1" indent="-285750" algn="l" rtl="0">
              <a:spcBef>
                <a:spcPts val="840"/>
              </a:spcBef>
              <a:spcAft>
                <a:spcPts val="0"/>
              </a:spcAft>
              <a:buSzPts val="2640"/>
              <a:buChar char="•"/>
            </a:pPr>
            <a:r>
              <a:rPr lang="en-GB" dirty="0">
                <a:solidFill>
                  <a:srgbClr val="C00000"/>
                </a:solidFill>
              </a:rPr>
              <a:t>Design and implementation </a:t>
            </a:r>
            <a:r>
              <a:rPr lang="en-GB" dirty="0"/>
              <a:t>– defining the organization of the system and implementing the system;</a:t>
            </a:r>
            <a:endParaRPr dirty="0"/>
          </a:p>
          <a:p>
            <a:pPr marL="742950" lvl="1" indent="-285750" algn="l" rtl="0">
              <a:spcBef>
                <a:spcPts val="840"/>
              </a:spcBef>
              <a:spcAft>
                <a:spcPts val="0"/>
              </a:spcAft>
              <a:buSzPts val="2640"/>
              <a:buChar char="•"/>
            </a:pPr>
            <a:r>
              <a:rPr lang="en-GB" dirty="0">
                <a:solidFill>
                  <a:srgbClr val="C00000"/>
                </a:solidFill>
              </a:rPr>
              <a:t>Validation</a:t>
            </a:r>
            <a:r>
              <a:rPr lang="en-GB" dirty="0"/>
              <a:t> – checking that it does what the customer wants;</a:t>
            </a:r>
            <a:endParaRPr dirty="0"/>
          </a:p>
          <a:p>
            <a:pPr marL="742950" lvl="1" indent="-285750" algn="l" rtl="0">
              <a:spcBef>
                <a:spcPts val="840"/>
              </a:spcBef>
              <a:spcAft>
                <a:spcPts val="0"/>
              </a:spcAft>
              <a:buSzPts val="2640"/>
              <a:buChar char="•"/>
            </a:pPr>
            <a:r>
              <a:rPr lang="en-GB" dirty="0">
                <a:solidFill>
                  <a:srgbClr val="C00000"/>
                </a:solidFill>
              </a:rPr>
              <a:t>Evolution</a:t>
            </a:r>
            <a:r>
              <a:rPr lang="en-GB" dirty="0"/>
              <a:t> – changing the system in response to changing customer needs.</a:t>
            </a:r>
            <a:endParaRPr dirty="0"/>
          </a:p>
          <a:p>
            <a:pPr marL="342900" lvl="0" indent="-342900" algn="l" rtl="0">
              <a:spcBef>
                <a:spcPts val="840"/>
              </a:spcBef>
              <a:spcAft>
                <a:spcPts val="0"/>
              </a:spcAft>
              <a:buSzPts val="2640"/>
              <a:buFont typeface="Noto Sans Symbols"/>
              <a:buChar char="▪"/>
            </a:pPr>
            <a:r>
              <a:rPr lang="en-GB" dirty="0"/>
              <a:t>A </a:t>
            </a:r>
            <a:r>
              <a:rPr lang="en-GB" dirty="0">
                <a:solidFill>
                  <a:srgbClr val="C00000"/>
                </a:solidFill>
              </a:rPr>
              <a:t>software process model </a:t>
            </a:r>
            <a:r>
              <a:rPr lang="en-GB" dirty="0"/>
              <a:t>is an </a:t>
            </a:r>
            <a:r>
              <a:rPr lang="en-GB" dirty="0">
                <a:solidFill>
                  <a:srgbClr val="C00000"/>
                </a:solidFill>
              </a:rPr>
              <a:t>abstract representation of a process</a:t>
            </a:r>
            <a:r>
              <a:rPr lang="en-GB" dirty="0"/>
              <a:t>. It presents a description of a process from some particular perspective.</a:t>
            </a:r>
            <a:endParaRPr dirty="0"/>
          </a:p>
        </p:txBody>
      </p:sp>
      <p:sp>
        <p:nvSpPr>
          <p:cNvPr id="91" name="Google Shape;91;p1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0"/>
          <p:cNvSpPr txBox="1">
            <a:spLocks noGrp="1"/>
          </p:cNvSpPr>
          <p:nvPr>
            <p:ph type="title"/>
          </p:nvPr>
        </p:nvSpPr>
        <p:spPr>
          <a:xfrm>
            <a:off x="1321806" y="150340"/>
            <a:ext cx="8083411" cy="59372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Software prototyping</a:t>
            </a:r>
            <a:endParaRPr dirty="0"/>
          </a:p>
        </p:txBody>
      </p:sp>
      <p:sp>
        <p:nvSpPr>
          <p:cNvPr id="326" name="Google Shape;326;p50"/>
          <p:cNvSpPr txBox="1">
            <a:spLocks noGrp="1"/>
          </p:cNvSpPr>
          <p:nvPr>
            <p:ph idx="1"/>
          </p:nvPr>
        </p:nvSpPr>
        <p:spPr>
          <a:xfrm>
            <a:off x="1321806" y="923453"/>
            <a:ext cx="9979078" cy="507412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GB" dirty="0"/>
              <a:t>A </a:t>
            </a:r>
            <a:r>
              <a:rPr lang="en-GB" dirty="0">
                <a:solidFill>
                  <a:srgbClr val="C00000"/>
                </a:solidFill>
              </a:rPr>
              <a:t>prototype</a:t>
            </a:r>
            <a:r>
              <a:rPr lang="en-GB" dirty="0"/>
              <a:t> is an </a:t>
            </a:r>
            <a:r>
              <a:rPr lang="en-GB" dirty="0">
                <a:solidFill>
                  <a:srgbClr val="C00000"/>
                </a:solidFill>
              </a:rPr>
              <a:t>initial version of a system </a:t>
            </a:r>
            <a:r>
              <a:rPr lang="en-GB" dirty="0"/>
              <a:t>used to demonstrate </a:t>
            </a:r>
            <a:r>
              <a:rPr lang="en-GB" dirty="0">
                <a:solidFill>
                  <a:srgbClr val="C00000"/>
                </a:solidFill>
              </a:rPr>
              <a:t>concepts</a:t>
            </a:r>
            <a:r>
              <a:rPr lang="en-GB" dirty="0"/>
              <a:t> and </a:t>
            </a:r>
            <a:r>
              <a:rPr lang="en-GB" dirty="0">
                <a:solidFill>
                  <a:srgbClr val="C00000"/>
                </a:solidFill>
              </a:rPr>
              <a:t>try out design options</a:t>
            </a:r>
            <a:r>
              <a:rPr lang="en-GB" dirty="0"/>
              <a:t>.</a:t>
            </a:r>
            <a:endParaRPr dirty="0"/>
          </a:p>
          <a:p>
            <a:pPr marL="342900" lvl="0" indent="-342900" algn="l" rtl="0">
              <a:spcBef>
                <a:spcPts val="840"/>
              </a:spcBef>
              <a:spcAft>
                <a:spcPts val="0"/>
              </a:spcAft>
              <a:buSzPts val="2640"/>
              <a:buFont typeface="Noto Sans Symbols"/>
              <a:buChar char="▪"/>
            </a:pPr>
            <a:r>
              <a:rPr lang="en-GB" dirty="0"/>
              <a:t>A prototype can be used in:</a:t>
            </a:r>
            <a:endParaRPr dirty="0"/>
          </a:p>
          <a:p>
            <a:pPr marL="742950" lvl="1" indent="-285750" algn="l" rtl="0">
              <a:spcBef>
                <a:spcPts val="840"/>
              </a:spcBef>
              <a:spcAft>
                <a:spcPts val="0"/>
              </a:spcAft>
              <a:buSzPts val="2640"/>
              <a:buChar char="•"/>
            </a:pPr>
            <a:r>
              <a:rPr lang="en-GB" dirty="0"/>
              <a:t>The </a:t>
            </a:r>
            <a:r>
              <a:rPr lang="en-GB" dirty="0">
                <a:solidFill>
                  <a:srgbClr val="C00000"/>
                </a:solidFill>
              </a:rPr>
              <a:t>requirements engineering process </a:t>
            </a:r>
            <a:r>
              <a:rPr lang="en-GB" dirty="0"/>
              <a:t>to help with </a:t>
            </a:r>
            <a:r>
              <a:rPr lang="en-GB" dirty="0">
                <a:solidFill>
                  <a:srgbClr val="C00000"/>
                </a:solidFill>
              </a:rPr>
              <a:t>requirements elicitation </a:t>
            </a:r>
            <a:r>
              <a:rPr lang="en-GB" dirty="0">
                <a:solidFill>
                  <a:schemeClr val="tx1"/>
                </a:solidFill>
              </a:rPr>
              <a:t>and</a:t>
            </a:r>
            <a:r>
              <a:rPr lang="en-GB" dirty="0">
                <a:solidFill>
                  <a:srgbClr val="C00000"/>
                </a:solidFill>
              </a:rPr>
              <a:t> validation</a:t>
            </a:r>
            <a:r>
              <a:rPr lang="en-GB" dirty="0"/>
              <a:t>;</a:t>
            </a:r>
            <a:endParaRPr dirty="0"/>
          </a:p>
          <a:p>
            <a:pPr marL="742950" lvl="1" indent="-285750" algn="l" rtl="0">
              <a:spcBef>
                <a:spcPts val="840"/>
              </a:spcBef>
              <a:spcAft>
                <a:spcPts val="0"/>
              </a:spcAft>
              <a:buSzPts val="2640"/>
              <a:buChar char="•"/>
            </a:pPr>
            <a:r>
              <a:rPr lang="en-GB" dirty="0"/>
              <a:t>In </a:t>
            </a:r>
            <a:r>
              <a:rPr lang="en-GB" dirty="0">
                <a:solidFill>
                  <a:srgbClr val="C00000"/>
                </a:solidFill>
              </a:rPr>
              <a:t>design processes </a:t>
            </a:r>
            <a:r>
              <a:rPr lang="en-GB" dirty="0"/>
              <a:t>to explore options and develop a UI design;</a:t>
            </a:r>
            <a:endParaRPr dirty="0"/>
          </a:p>
          <a:p>
            <a:pPr marL="742950" lvl="1" indent="-285750" algn="l" rtl="0">
              <a:spcBef>
                <a:spcPts val="840"/>
              </a:spcBef>
              <a:spcAft>
                <a:spcPts val="0"/>
              </a:spcAft>
              <a:buSzPts val="2640"/>
              <a:buChar char="•"/>
            </a:pPr>
            <a:r>
              <a:rPr lang="en-GB" dirty="0"/>
              <a:t>In the </a:t>
            </a:r>
            <a:r>
              <a:rPr lang="en-GB" dirty="0">
                <a:solidFill>
                  <a:srgbClr val="C00000"/>
                </a:solidFill>
              </a:rPr>
              <a:t>testing process </a:t>
            </a:r>
            <a:r>
              <a:rPr lang="en-GB" dirty="0"/>
              <a:t>to run back-to-back tests.</a:t>
            </a:r>
            <a:endParaRPr dirty="0"/>
          </a:p>
        </p:txBody>
      </p:sp>
      <p:sp>
        <p:nvSpPr>
          <p:cNvPr id="327" name="Google Shape;327;p5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20</a:t>
            </a:fld>
            <a:endParaRPr/>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1"/>
          <p:cNvSpPr txBox="1">
            <a:spLocks noGrp="1"/>
          </p:cNvSpPr>
          <p:nvPr>
            <p:ph type="title"/>
          </p:nvPr>
        </p:nvSpPr>
        <p:spPr>
          <a:xfrm>
            <a:off x="1029058" y="266698"/>
            <a:ext cx="8377701" cy="59372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Benefits of prototyping</a:t>
            </a:r>
            <a:endParaRPr dirty="0"/>
          </a:p>
        </p:txBody>
      </p:sp>
      <p:sp>
        <p:nvSpPr>
          <p:cNvPr id="333" name="Google Shape;333;p51"/>
          <p:cNvSpPr txBox="1">
            <a:spLocks noGrp="1"/>
          </p:cNvSpPr>
          <p:nvPr>
            <p:ph idx="1"/>
          </p:nvPr>
        </p:nvSpPr>
        <p:spPr>
          <a:xfrm>
            <a:off x="1457607" y="1113576"/>
            <a:ext cx="9843277" cy="4884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GB" dirty="0">
                <a:solidFill>
                  <a:srgbClr val="C00000"/>
                </a:solidFill>
              </a:rPr>
              <a:t>Improved</a:t>
            </a:r>
            <a:r>
              <a:rPr lang="en-GB" dirty="0"/>
              <a:t> system usability.</a:t>
            </a:r>
            <a:endParaRPr dirty="0"/>
          </a:p>
          <a:p>
            <a:pPr marL="342900" lvl="0" indent="-342900" algn="l" rtl="0">
              <a:spcBef>
                <a:spcPts val="840"/>
              </a:spcBef>
              <a:spcAft>
                <a:spcPts val="0"/>
              </a:spcAft>
              <a:buSzPts val="2640"/>
              <a:buFont typeface="Noto Sans Symbols"/>
              <a:buChar char="▪"/>
            </a:pPr>
            <a:r>
              <a:rPr lang="en-GB" dirty="0"/>
              <a:t>A </a:t>
            </a:r>
            <a:r>
              <a:rPr lang="en-GB" dirty="0">
                <a:solidFill>
                  <a:srgbClr val="C00000"/>
                </a:solidFill>
              </a:rPr>
              <a:t>closer match </a:t>
            </a:r>
            <a:r>
              <a:rPr lang="en-GB" dirty="0"/>
              <a:t>to users’ real needs.</a:t>
            </a:r>
            <a:endParaRPr dirty="0"/>
          </a:p>
          <a:p>
            <a:pPr marL="342900" lvl="0" indent="-342900" algn="l" rtl="0">
              <a:spcBef>
                <a:spcPts val="840"/>
              </a:spcBef>
              <a:spcAft>
                <a:spcPts val="0"/>
              </a:spcAft>
              <a:buSzPts val="2640"/>
              <a:buFont typeface="Noto Sans Symbols"/>
              <a:buChar char="▪"/>
            </a:pPr>
            <a:r>
              <a:rPr lang="en-GB" dirty="0">
                <a:solidFill>
                  <a:srgbClr val="C00000"/>
                </a:solidFill>
              </a:rPr>
              <a:t>Improved design </a:t>
            </a:r>
            <a:r>
              <a:rPr lang="en-GB" dirty="0"/>
              <a:t>quality.</a:t>
            </a:r>
            <a:endParaRPr dirty="0"/>
          </a:p>
          <a:p>
            <a:pPr marL="342900" lvl="0" indent="-342900" algn="l" rtl="0">
              <a:spcBef>
                <a:spcPts val="840"/>
              </a:spcBef>
              <a:spcAft>
                <a:spcPts val="0"/>
              </a:spcAft>
              <a:buSzPts val="2640"/>
              <a:buFont typeface="Noto Sans Symbols"/>
              <a:buChar char="▪"/>
            </a:pPr>
            <a:r>
              <a:rPr lang="en-GB" dirty="0">
                <a:solidFill>
                  <a:srgbClr val="C00000"/>
                </a:solidFill>
              </a:rPr>
              <a:t>Improved maintainability</a:t>
            </a:r>
            <a:r>
              <a:rPr lang="en-GB" dirty="0"/>
              <a:t>.</a:t>
            </a:r>
            <a:endParaRPr dirty="0"/>
          </a:p>
          <a:p>
            <a:pPr marL="342900" lvl="0" indent="-342900" algn="l" rtl="0">
              <a:spcBef>
                <a:spcPts val="840"/>
              </a:spcBef>
              <a:spcAft>
                <a:spcPts val="0"/>
              </a:spcAft>
              <a:buSzPts val="2640"/>
              <a:buFont typeface="Noto Sans Symbols"/>
              <a:buChar char="▪"/>
            </a:pPr>
            <a:r>
              <a:rPr lang="en-GB" dirty="0">
                <a:solidFill>
                  <a:srgbClr val="C00000"/>
                </a:solidFill>
              </a:rPr>
              <a:t>Reduced development </a:t>
            </a:r>
            <a:r>
              <a:rPr lang="en-GB" dirty="0"/>
              <a:t>effort.</a:t>
            </a:r>
            <a:endParaRPr dirty="0"/>
          </a:p>
        </p:txBody>
      </p:sp>
      <p:sp>
        <p:nvSpPr>
          <p:cNvPr id="334" name="Google Shape;334;p51"/>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21</a:t>
            </a:fld>
            <a:endParaRPr/>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2"/>
          <p:cNvSpPr txBox="1">
            <a:spLocks noGrp="1"/>
          </p:cNvSpPr>
          <p:nvPr>
            <p:ph type="title"/>
          </p:nvPr>
        </p:nvSpPr>
        <p:spPr>
          <a:xfrm>
            <a:off x="838200" y="365126"/>
            <a:ext cx="10515600" cy="6784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The process of prototype development</a:t>
            </a:r>
            <a:endParaRPr dirty="0"/>
          </a:p>
        </p:txBody>
      </p:sp>
      <p:sp>
        <p:nvSpPr>
          <p:cNvPr id="340" name="Google Shape;340;p5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22</a:t>
            </a:fld>
            <a:endParaRPr/>
          </a:p>
        </p:txBody>
      </p:sp>
      <p:pic>
        <p:nvPicPr>
          <p:cNvPr id="341" name="Google Shape;341;p52" descr="2.9 PrototypeProcess.eps"/>
          <p:cNvPicPr preferRelativeResize="0"/>
          <p:nvPr/>
        </p:nvPicPr>
        <p:blipFill rotWithShape="1">
          <a:blip r:embed="rId3">
            <a:alphaModFix/>
          </a:blip>
          <a:srcRect/>
          <a:stretch/>
        </p:blipFill>
        <p:spPr>
          <a:xfrm>
            <a:off x="997527" y="1448554"/>
            <a:ext cx="9124212" cy="3902043"/>
          </a:xfrm>
          <a:prstGeom prst="rect">
            <a:avLst/>
          </a:prstGeom>
          <a:noFill/>
          <a:ln>
            <a:noFill/>
          </a:ln>
        </p:spPr>
      </p:pic>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3"/>
          <p:cNvSpPr txBox="1">
            <a:spLocks noGrp="1"/>
          </p:cNvSpPr>
          <p:nvPr>
            <p:ph type="title"/>
          </p:nvPr>
        </p:nvSpPr>
        <p:spPr>
          <a:xfrm>
            <a:off x="838200" y="365125"/>
            <a:ext cx="10515600" cy="68590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Prototype </a:t>
            </a:r>
            <a:r>
              <a:rPr lang="en-GB" dirty="0">
                <a:solidFill>
                  <a:srgbClr val="FF0000"/>
                </a:solidFill>
              </a:rPr>
              <a:t>development</a:t>
            </a:r>
            <a:endParaRPr dirty="0">
              <a:solidFill>
                <a:srgbClr val="FF0000"/>
              </a:solidFill>
            </a:endParaRPr>
          </a:p>
        </p:txBody>
      </p:sp>
      <p:sp>
        <p:nvSpPr>
          <p:cNvPr id="347" name="Google Shape;347;p53"/>
          <p:cNvSpPr txBox="1">
            <a:spLocks noGrp="1"/>
          </p:cNvSpPr>
          <p:nvPr>
            <p:ph idx="1"/>
          </p:nvPr>
        </p:nvSpPr>
        <p:spPr>
          <a:xfrm>
            <a:off x="838200" y="1345324"/>
            <a:ext cx="10515600" cy="483163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GB" dirty="0">
                <a:solidFill>
                  <a:schemeClr val="tx1"/>
                </a:solidFill>
              </a:rPr>
              <a:t>May be based on rapid prototyping languages or tools</a:t>
            </a:r>
            <a:endParaRPr dirty="0">
              <a:solidFill>
                <a:schemeClr val="tx1"/>
              </a:solidFill>
            </a:endParaRPr>
          </a:p>
          <a:p>
            <a:pPr marL="342900" lvl="0" indent="-342900" algn="l" rtl="0">
              <a:spcBef>
                <a:spcPts val="840"/>
              </a:spcBef>
              <a:spcAft>
                <a:spcPts val="0"/>
              </a:spcAft>
              <a:buSzPts val="2640"/>
              <a:buFont typeface="Noto Sans Symbols"/>
              <a:buChar char="▪"/>
            </a:pPr>
            <a:r>
              <a:rPr lang="en-GB" dirty="0">
                <a:solidFill>
                  <a:schemeClr val="tx1"/>
                </a:solidFill>
              </a:rPr>
              <a:t>May involve leaving out functionality</a:t>
            </a:r>
            <a:endParaRPr dirty="0">
              <a:solidFill>
                <a:schemeClr val="tx1"/>
              </a:solidFill>
            </a:endParaRPr>
          </a:p>
          <a:p>
            <a:pPr marL="742950" lvl="1" indent="-285750" algn="l" rtl="0">
              <a:spcBef>
                <a:spcPts val="840"/>
              </a:spcBef>
              <a:spcAft>
                <a:spcPts val="0"/>
              </a:spcAft>
              <a:buSzPts val="2640"/>
              <a:buChar char="•"/>
            </a:pPr>
            <a:r>
              <a:rPr lang="en-GB" dirty="0">
                <a:solidFill>
                  <a:schemeClr val="tx1"/>
                </a:solidFill>
              </a:rPr>
              <a:t>Prototype should focus on areas of the product that are not well-understood;</a:t>
            </a:r>
            <a:endParaRPr dirty="0">
              <a:solidFill>
                <a:schemeClr val="tx1"/>
              </a:solidFill>
            </a:endParaRPr>
          </a:p>
          <a:p>
            <a:pPr marL="742950" lvl="1" indent="-285750" algn="l" rtl="0">
              <a:spcBef>
                <a:spcPts val="840"/>
              </a:spcBef>
              <a:spcAft>
                <a:spcPts val="0"/>
              </a:spcAft>
              <a:buSzPts val="2640"/>
              <a:buChar char="•"/>
            </a:pPr>
            <a:r>
              <a:rPr lang="en-GB" dirty="0">
                <a:solidFill>
                  <a:schemeClr val="tx1"/>
                </a:solidFill>
              </a:rPr>
              <a:t>Error checking and recovery may not be included in the prototype;</a:t>
            </a:r>
            <a:endParaRPr dirty="0">
              <a:solidFill>
                <a:schemeClr val="tx1"/>
              </a:solidFill>
            </a:endParaRPr>
          </a:p>
          <a:p>
            <a:pPr marL="742950" lvl="1" indent="-285750" algn="l" rtl="0">
              <a:spcBef>
                <a:spcPts val="840"/>
              </a:spcBef>
              <a:spcAft>
                <a:spcPts val="0"/>
              </a:spcAft>
              <a:buSzPts val="2640"/>
              <a:buChar char="•"/>
            </a:pPr>
            <a:r>
              <a:rPr lang="en-GB" dirty="0">
                <a:solidFill>
                  <a:schemeClr val="tx1"/>
                </a:solidFill>
              </a:rPr>
              <a:t>Focus on functional rather than non-functional requirements such as reliability and security</a:t>
            </a:r>
            <a:endParaRPr dirty="0">
              <a:solidFill>
                <a:schemeClr val="tx1"/>
              </a:solidFill>
            </a:endParaRPr>
          </a:p>
        </p:txBody>
      </p:sp>
      <p:sp>
        <p:nvSpPr>
          <p:cNvPr id="348" name="Google Shape;348;p53"/>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23</a:t>
            </a:fld>
            <a:endParaRPr/>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8"/>
          <p:cNvSpPr txBox="1">
            <a:spLocks noGrp="1"/>
          </p:cNvSpPr>
          <p:nvPr>
            <p:ph type="title"/>
          </p:nvPr>
        </p:nvSpPr>
        <p:spPr>
          <a:xfrm>
            <a:off x="838200" y="365126"/>
            <a:ext cx="8032531" cy="76999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Incremental </a:t>
            </a:r>
            <a:r>
              <a:rPr lang="en-GB" dirty="0">
                <a:solidFill>
                  <a:srgbClr val="FF0000"/>
                </a:solidFill>
              </a:rPr>
              <a:t>delivery</a:t>
            </a:r>
            <a:r>
              <a:rPr lang="en-GB" dirty="0"/>
              <a:t> advantages</a:t>
            </a:r>
            <a:endParaRPr dirty="0"/>
          </a:p>
        </p:txBody>
      </p:sp>
      <p:sp>
        <p:nvSpPr>
          <p:cNvPr id="382" name="Google Shape;382;p58"/>
          <p:cNvSpPr txBox="1">
            <a:spLocks noGrp="1"/>
          </p:cNvSpPr>
          <p:nvPr>
            <p:ph idx="1"/>
          </p:nvPr>
        </p:nvSpPr>
        <p:spPr>
          <a:xfrm>
            <a:off x="838200" y="1303283"/>
            <a:ext cx="10515600" cy="487368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GB" dirty="0">
                <a:solidFill>
                  <a:schemeClr val="tx1"/>
                </a:solidFill>
              </a:rPr>
              <a:t>Customer value can be delivered with each increment so system </a:t>
            </a:r>
            <a:r>
              <a:rPr lang="en-GB" dirty="0">
                <a:solidFill>
                  <a:srgbClr val="C00000"/>
                </a:solidFill>
              </a:rPr>
              <a:t>functionality is available earlier</a:t>
            </a:r>
            <a:r>
              <a:rPr lang="en-GB" dirty="0">
                <a:solidFill>
                  <a:schemeClr val="tx1"/>
                </a:solidFill>
              </a:rPr>
              <a:t>.</a:t>
            </a:r>
            <a:endParaRPr dirty="0">
              <a:solidFill>
                <a:schemeClr val="tx1"/>
              </a:solidFill>
            </a:endParaRPr>
          </a:p>
          <a:p>
            <a:pPr marL="342900" lvl="0" indent="-342900" algn="l" rtl="0">
              <a:spcBef>
                <a:spcPts val="840"/>
              </a:spcBef>
              <a:spcAft>
                <a:spcPts val="0"/>
              </a:spcAft>
              <a:buSzPts val="2640"/>
              <a:buFont typeface="Noto Sans Symbols"/>
              <a:buChar char="▪"/>
            </a:pPr>
            <a:r>
              <a:rPr lang="en-GB" dirty="0">
                <a:solidFill>
                  <a:srgbClr val="C00000"/>
                </a:solidFill>
              </a:rPr>
              <a:t>Early increments act as a prototype </a:t>
            </a:r>
            <a:r>
              <a:rPr lang="en-GB" dirty="0">
                <a:solidFill>
                  <a:schemeClr val="tx1"/>
                </a:solidFill>
              </a:rPr>
              <a:t>to help </a:t>
            </a:r>
            <a:r>
              <a:rPr lang="en-GB" dirty="0">
                <a:solidFill>
                  <a:srgbClr val="C00000"/>
                </a:solidFill>
              </a:rPr>
              <a:t>elicit requirements for later increments.</a:t>
            </a:r>
            <a:endParaRPr dirty="0">
              <a:solidFill>
                <a:srgbClr val="C00000"/>
              </a:solidFill>
            </a:endParaRPr>
          </a:p>
          <a:p>
            <a:pPr marL="342900" lvl="0" indent="-342900" algn="l" rtl="0">
              <a:spcBef>
                <a:spcPts val="840"/>
              </a:spcBef>
              <a:spcAft>
                <a:spcPts val="0"/>
              </a:spcAft>
              <a:buSzPts val="2640"/>
              <a:buFont typeface="Noto Sans Symbols"/>
              <a:buChar char="▪"/>
            </a:pPr>
            <a:r>
              <a:rPr lang="en-GB" dirty="0">
                <a:solidFill>
                  <a:srgbClr val="C00000"/>
                </a:solidFill>
              </a:rPr>
              <a:t>Lower risk of overall project failure</a:t>
            </a:r>
            <a:r>
              <a:rPr lang="en-GB" dirty="0">
                <a:solidFill>
                  <a:schemeClr val="tx1"/>
                </a:solidFill>
              </a:rPr>
              <a:t>.</a:t>
            </a:r>
            <a:endParaRPr dirty="0">
              <a:solidFill>
                <a:schemeClr val="tx1"/>
              </a:solidFill>
            </a:endParaRPr>
          </a:p>
          <a:p>
            <a:pPr marL="342900" lvl="0" indent="-342900" algn="l" rtl="0">
              <a:spcBef>
                <a:spcPts val="840"/>
              </a:spcBef>
              <a:spcAft>
                <a:spcPts val="0"/>
              </a:spcAft>
              <a:buSzPts val="2640"/>
              <a:buFont typeface="Noto Sans Symbols"/>
              <a:buChar char="▪"/>
            </a:pPr>
            <a:r>
              <a:rPr lang="en-GB" dirty="0">
                <a:solidFill>
                  <a:schemeClr val="tx1"/>
                </a:solidFill>
              </a:rPr>
              <a:t>The highest priority system services </a:t>
            </a:r>
            <a:r>
              <a:rPr lang="en-GB" dirty="0"/>
              <a:t>tend to receive the most testing.</a:t>
            </a:r>
            <a:endParaRPr dirty="0"/>
          </a:p>
        </p:txBody>
      </p:sp>
      <p:sp>
        <p:nvSpPr>
          <p:cNvPr id="383" name="Google Shape;383;p5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24</a:t>
            </a:fld>
            <a:endParaRPr/>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9"/>
          <p:cNvSpPr txBox="1">
            <a:spLocks noGrp="1"/>
          </p:cNvSpPr>
          <p:nvPr>
            <p:ph type="title"/>
          </p:nvPr>
        </p:nvSpPr>
        <p:spPr>
          <a:xfrm>
            <a:off x="997527" y="117475"/>
            <a:ext cx="10796540" cy="60680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Incremental delivery </a:t>
            </a:r>
            <a:r>
              <a:rPr lang="en-GB" dirty="0">
                <a:solidFill>
                  <a:srgbClr val="FF0000"/>
                </a:solidFill>
              </a:rPr>
              <a:t>problems</a:t>
            </a:r>
            <a:endParaRPr dirty="0">
              <a:solidFill>
                <a:srgbClr val="FF0000"/>
              </a:solidFill>
            </a:endParaRPr>
          </a:p>
        </p:txBody>
      </p:sp>
      <p:sp>
        <p:nvSpPr>
          <p:cNvPr id="389" name="Google Shape;389;p59"/>
          <p:cNvSpPr txBox="1">
            <a:spLocks noGrp="1"/>
          </p:cNvSpPr>
          <p:nvPr>
            <p:ph idx="1"/>
          </p:nvPr>
        </p:nvSpPr>
        <p:spPr>
          <a:xfrm>
            <a:off x="606582" y="894031"/>
            <a:ext cx="10574447" cy="541623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GB" dirty="0">
                <a:solidFill>
                  <a:schemeClr val="tx1"/>
                </a:solidFill>
              </a:rPr>
              <a:t>Most systems require a set of basic facilities that are used by different parts of the system. </a:t>
            </a:r>
            <a:endParaRPr dirty="0">
              <a:solidFill>
                <a:schemeClr val="tx1"/>
              </a:solidFill>
            </a:endParaRPr>
          </a:p>
          <a:p>
            <a:pPr marL="742950" lvl="1" indent="-285750" algn="l" rtl="0">
              <a:spcBef>
                <a:spcPts val="840"/>
              </a:spcBef>
              <a:spcAft>
                <a:spcPts val="0"/>
              </a:spcAft>
              <a:buSzPts val="2640"/>
              <a:buChar char="•"/>
            </a:pPr>
            <a:r>
              <a:rPr lang="en-GB" dirty="0">
                <a:solidFill>
                  <a:schemeClr val="tx1"/>
                </a:solidFill>
              </a:rPr>
              <a:t>As requirements are not defined in detail until an increment is to be implemented, </a:t>
            </a:r>
            <a:r>
              <a:rPr lang="en-GB" dirty="0">
                <a:solidFill>
                  <a:srgbClr val="FF0000"/>
                </a:solidFill>
              </a:rPr>
              <a:t>it can be hard to identify common facilities that are needed by all increments. </a:t>
            </a:r>
            <a:endParaRPr dirty="0">
              <a:solidFill>
                <a:srgbClr val="FF0000"/>
              </a:solidFill>
            </a:endParaRPr>
          </a:p>
          <a:p>
            <a:pPr marL="342900" lvl="0" indent="-342900" algn="l" rtl="0">
              <a:spcBef>
                <a:spcPts val="840"/>
              </a:spcBef>
              <a:spcAft>
                <a:spcPts val="0"/>
              </a:spcAft>
              <a:buSzPts val="2640"/>
              <a:buFont typeface="Noto Sans Symbols"/>
              <a:buChar char="▪"/>
            </a:pPr>
            <a:r>
              <a:rPr lang="en-GB" dirty="0">
                <a:solidFill>
                  <a:schemeClr val="tx1"/>
                </a:solidFill>
              </a:rPr>
              <a:t>The essence of </a:t>
            </a:r>
            <a:r>
              <a:rPr lang="en-GB" dirty="0">
                <a:solidFill>
                  <a:srgbClr val="FF0000"/>
                </a:solidFill>
              </a:rPr>
              <a:t>iterative processes </a:t>
            </a:r>
            <a:r>
              <a:rPr lang="en-GB" dirty="0">
                <a:solidFill>
                  <a:schemeClr val="tx1"/>
                </a:solidFill>
              </a:rPr>
              <a:t>is that the specification is developed in conjunction with the software. </a:t>
            </a:r>
            <a:endParaRPr dirty="0">
              <a:solidFill>
                <a:schemeClr val="tx1"/>
              </a:solidFill>
            </a:endParaRPr>
          </a:p>
          <a:p>
            <a:pPr marL="742950" lvl="1" indent="-285750" algn="l" rtl="0">
              <a:spcBef>
                <a:spcPts val="840"/>
              </a:spcBef>
              <a:spcAft>
                <a:spcPts val="0"/>
              </a:spcAft>
              <a:buSzPts val="2640"/>
              <a:buChar char="•"/>
            </a:pPr>
            <a:r>
              <a:rPr lang="en-GB" dirty="0">
                <a:solidFill>
                  <a:schemeClr val="tx1"/>
                </a:solidFill>
              </a:rPr>
              <a:t>However, this conflicts with the procurement model of many organizations, where the complete system specification is part of the system development contract. </a:t>
            </a:r>
            <a:endParaRPr dirty="0">
              <a:solidFill>
                <a:schemeClr val="tx1"/>
              </a:solidFill>
            </a:endParaRPr>
          </a:p>
          <a:p>
            <a:pPr marL="342900" lvl="0" indent="-175260" algn="l" rtl="0">
              <a:spcBef>
                <a:spcPts val="840"/>
              </a:spcBef>
              <a:spcAft>
                <a:spcPts val="0"/>
              </a:spcAft>
              <a:buSzPts val="2640"/>
              <a:buFont typeface="Noto Sans Symbols"/>
              <a:buNone/>
            </a:pPr>
            <a:endParaRPr dirty="0"/>
          </a:p>
        </p:txBody>
      </p:sp>
      <p:sp>
        <p:nvSpPr>
          <p:cNvPr id="390" name="Google Shape;390;p59"/>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25</a:t>
            </a:fld>
            <a:endParaRPr/>
          </a:p>
        </p:txBody>
      </p:sp>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6"/>
          <p:cNvSpPr txBox="1">
            <a:spLocks noGrp="1"/>
          </p:cNvSpPr>
          <p:nvPr>
            <p:ph type="title"/>
          </p:nvPr>
        </p:nvSpPr>
        <p:spPr>
          <a:xfrm>
            <a:off x="1158843" y="132234"/>
            <a:ext cx="10796540" cy="593726"/>
          </a:xfrm>
          <a:prstGeom prst="rect">
            <a:avLst/>
          </a:prstGeom>
          <a:noFill/>
          <a:ln>
            <a:noFill/>
          </a:ln>
        </p:spPr>
        <p:txBody>
          <a:bodyPr spcFirstLastPara="1" wrap="square" lIns="90475" tIns="44450" rIns="90475" bIns="44450" anchor="ctr" anchorCtr="0">
            <a:noAutofit/>
          </a:bodyPr>
          <a:lstStyle/>
          <a:p>
            <a:pPr marL="0" lvl="0" indent="0" algn="l" rtl="0">
              <a:spcBef>
                <a:spcPts val="0"/>
              </a:spcBef>
              <a:spcAft>
                <a:spcPts val="0"/>
              </a:spcAft>
              <a:buNone/>
            </a:pPr>
            <a:r>
              <a:rPr lang="en-GB" dirty="0"/>
              <a:t>Process </a:t>
            </a:r>
            <a:r>
              <a:rPr lang="en-GB" dirty="0">
                <a:solidFill>
                  <a:srgbClr val="FF0000"/>
                </a:solidFill>
              </a:rPr>
              <a:t>metrics</a:t>
            </a:r>
            <a:endParaRPr dirty="0">
              <a:solidFill>
                <a:srgbClr val="FF0000"/>
              </a:solidFill>
            </a:endParaRPr>
          </a:p>
        </p:txBody>
      </p:sp>
      <p:sp>
        <p:nvSpPr>
          <p:cNvPr id="437" name="Google Shape;437;p66"/>
          <p:cNvSpPr txBox="1">
            <a:spLocks noGrp="1"/>
          </p:cNvSpPr>
          <p:nvPr>
            <p:ph idx="1"/>
          </p:nvPr>
        </p:nvSpPr>
        <p:spPr>
          <a:xfrm>
            <a:off x="1158843" y="905347"/>
            <a:ext cx="10142041" cy="5092229"/>
          </a:xfrm>
          <a:prstGeom prst="rect">
            <a:avLst/>
          </a:prstGeom>
          <a:noFill/>
          <a:ln>
            <a:noFill/>
          </a:ln>
        </p:spPr>
        <p:txBody>
          <a:bodyPr spcFirstLastPara="1" wrap="square" lIns="90475" tIns="44450" rIns="90475" bIns="44450" anchor="t" anchorCtr="0">
            <a:noAutofit/>
          </a:bodyPr>
          <a:lstStyle/>
          <a:p>
            <a:pPr marL="342900" lvl="0" indent="-342900" algn="l" rtl="0">
              <a:spcBef>
                <a:spcPts val="0"/>
              </a:spcBef>
              <a:spcAft>
                <a:spcPts val="0"/>
              </a:spcAft>
              <a:buSzPts val="2640"/>
              <a:buFont typeface="Noto Sans Symbols"/>
              <a:buChar char="▪"/>
            </a:pPr>
            <a:r>
              <a:rPr lang="en-GB" dirty="0">
                <a:solidFill>
                  <a:srgbClr val="C00000"/>
                </a:solidFill>
              </a:rPr>
              <a:t>Time taken </a:t>
            </a:r>
            <a:r>
              <a:rPr lang="en-GB" dirty="0"/>
              <a:t>for process activities to be completed</a:t>
            </a:r>
            <a:endParaRPr dirty="0"/>
          </a:p>
          <a:p>
            <a:pPr marL="742950" lvl="1" indent="-285750" algn="l" rtl="0">
              <a:spcBef>
                <a:spcPts val="840"/>
              </a:spcBef>
              <a:spcAft>
                <a:spcPts val="0"/>
              </a:spcAft>
              <a:buSzPts val="2640"/>
              <a:buChar char="•"/>
            </a:pPr>
            <a:r>
              <a:rPr lang="en-GB" dirty="0"/>
              <a:t>E.g. Calendar time or effort to complete an activity or process.</a:t>
            </a:r>
            <a:endParaRPr dirty="0"/>
          </a:p>
          <a:p>
            <a:pPr marL="342900" lvl="0" indent="-342900" algn="l" rtl="0">
              <a:spcBef>
                <a:spcPts val="840"/>
              </a:spcBef>
              <a:spcAft>
                <a:spcPts val="0"/>
              </a:spcAft>
              <a:buSzPts val="2640"/>
              <a:buFont typeface="Noto Sans Symbols"/>
              <a:buChar char="▪"/>
            </a:pPr>
            <a:r>
              <a:rPr lang="en-GB" dirty="0">
                <a:solidFill>
                  <a:srgbClr val="C00000"/>
                </a:solidFill>
              </a:rPr>
              <a:t>Resources required </a:t>
            </a:r>
            <a:r>
              <a:rPr lang="en-GB" dirty="0"/>
              <a:t>for processes or activities</a:t>
            </a:r>
            <a:endParaRPr dirty="0"/>
          </a:p>
          <a:p>
            <a:pPr marL="742950" lvl="1" indent="-285750" algn="l" rtl="0">
              <a:spcBef>
                <a:spcPts val="840"/>
              </a:spcBef>
              <a:spcAft>
                <a:spcPts val="0"/>
              </a:spcAft>
              <a:buSzPts val="2640"/>
              <a:buChar char="•"/>
            </a:pPr>
            <a:r>
              <a:rPr lang="en-GB" dirty="0"/>
              <a:t>E.g. Total effort in person-days.</a:t>
            </a:r>
            <a:endParaRPr dirty="0"/>
          </a:p>
          <a:p>
            <a:pPr marL="342900" lvl="0" indent="-342900" algn="l" rtl="0">
              <a:spcBef>
                <a:spcPts val="840"/>
              </a:spcBef>
              <a:spcAft>
                <a:spcPts val="0"/>
              </a:spcAft>
              <a:buSzPts val="2640"/>
              <a:buFont typeface="Noto Sans Symbols"/>
              <a:buChar char="▪"/>
            </a:pPr>
            <a:r>
              <a:rPr lang="en-GB" dirty="0">
                <a:solidFill>
                  <a:srgbClr val="C00000"/>
                </a:solidFill>
              </a:rPr>
              <a:t>Number of occurrences </a:t>
            </a:r>
            <a:r>
              <a:rPr lang="en-GB" dirty="0"/>
              <a:t>of a particular event</a:t>
            </a:r>
            <a:endParaRPr dirty="0"/>
          </a:p>
          <a:p>
            <a:pPr marL="742950" lvl="1" indent="-285750" algn="l" rtl="0">
              <a:spcBef>
                <a:spcPts val="840"/>
              </a:spcBef>
              <a:spcAft>
                <a:spcPts val="0"/>
              </a:spcAft>
              <a:buSzPts val="2640"/>
              <a:buChar char="•"/>
            </a:pPr>
            <a:r>
              <a:rPr lang="en-GB" dirty="0"/>
              <a:t>E.g. Number of </a:t>
            </a:r>
            <a:r>
              <a:rPr lang="en-GB" dirty="0">
                <a:solidFill>
                  <a:srgbClr val="C00000"/>
                </a:solidFill>
              </a:rPr>
              <a:t>defects</a:t>
            </a:r>
            <a:r>
              <a:rPr lang="en-GB" dirty="0"/>
              <a:t> discovered.</a:t>
            </a:r>
            <a:endParaRPr dirty="0"/>
          </a:p>
        </p:txBody>
      </p:sp>
      <p:sp>
        <p:nvSpPr>
          <p:cNvPr id="438" name="Google Shape;438;p6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1093172" y="371317"/>
            <a:ext cx="10796540" cy="48910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Software process descriptions</a:t>
            </a:r>
            <a:endParaRPr dirty="0"/>
          </a:p>
        </p:txBody>
      </p:sp>
      <p:sp>
        <p:nvSpPr>
          <p:cNvPr id="97" name="Google Shape;97;p17"/>
          <p:cNvSpPr txBox="1">
            <a:spLocks noGrp="1"/>
          </p:cNvSpPr>
          <p:nvPr>
            <p:ph idx="1"/>
          </p:nvPr>
        </p:nvSpPr>
        <p:spPr>
          <a:xfrm>
            <a:off x="470781" y="1208690"/>
            <a:ext cx="10830104" cy="478888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GB" dirty="0"/>
              <a:t>The activities in these processes such as </a:t>
            </a:r>
            <a:r>
              <a:rPr lang="en-GB" dirty="0">
                <a:solidFill>
                  <a:srgbClr val="C00000"/>
                </a:solidFill>
              </a:rPr>
              <a:t>specifying a data model, designing a user interface, etc. </a:t>
            </a:r>
            <a:r>
              <a:rPr lang="en-GB" dirty="0">
                <a:solidFill>
                  <a:schemeClr val="tx1"/>
                </a:solidFill>
              </a:rPr>
              <a:t>and</a:t>
            </a:r>
            <a:r>
              <a:rPr lang="en-GB" dirty="0">
                <a:solidFill>
                  <a:srgbClr val="C00000"/>
                </a:solidFill>
              </a:rPr>
              <a:t> the ordering of these activities</a:t>
            </a:r>
            <a:r>
              <a:rPr lang="en-GB" dirty="0"/>
              <a:t>.</a:t>
            </a:r>
            <a:endParaRPr dirty="0"/>
          </a:p>
          <a:p>
            <a:pPr marL="342900" lvl="0" indent="-342900" algn="l" rtl="0">
              <a:spcBef>
                <a:spcPts val="840"/>
              </a:spcBef>
              <a:spcAft>
                <a:spcPts val="0"/>
              </a:spcAft>
              <a:buSzPts val="2640"/>
              <a:buFont typeface="Noto Sans Symbols"/>
              <a:buChar char="▪"/>
            </a:pPr>
            <a:r>
              <a:rPr lang="en-GB" dirty="0"/>
              <a:t>Process descriptions may also include:</a:t>
            </a:r>
            <a:endParaRPr dirty="0"/>
          </a:p>
          <a:p>
            <a:pPr marL="742950" lvl="1" indent="-285750" algn="l" rtl="0">
              <a:spcBef>
                <a:spcPts val="840"/>
              </a:spcBef>
              <a:spcAft>
                <a:spcPts val="0"/>
              </a:spcAft>
              <a:buSzPts val="2640"/>
              <a:buChar char="•"/>
            </a:pPr>
            <a:r>
              <a:rPr lang="en-GB" dirty="0">
                <a:solidFill>
                  <a:srgbClr val="C00000"/>
                </a:solidFill>
              </a:rPr>
              <a:t>Products</a:t>
            </a:r>
            <a:r>
              <a:rPr lang="en-GB" dirty="0"/>
              <a:t>, which are the </a:t>
            </a:r>
            <a:r>
              <a:rPr lang="en-GB" dirty="0">
                <a:solidFill>
                  <a:srgbClr val="C00000"/>
                </a:solidFill>
              </a:rPr>
              <a:t>outcomes</a:t>
            </a:r>
            <a:r>
              <a:rPr lang="en-GB" dirty="0"/>
              <a:t> of a process activity; </a:t>
            </a:r>
            <a:endParaRPr dirty="0"/>
          </a:p>
          <a:p>
            <a:pPr marL="742950" lvl="1" indent="-285750" algn="l" rtl="0">
              <a:spcBef>
                <a:spcPts val="840"/>
              </a:spcBef>
              <a:spcAft>
                <a:spcPts val="0"/>
              </a:spcAft>
              <a:buSzPts val="2640"/>
              <a:buChar char="•"/>
            </a:pPr>
            <a:r>
              <a:rPr lang="en-GB" dirty="0">
                <a:solidFill>
                  <a:srgbClr val="C00000"/>
                </a:solidFill>
              </a:rPr>
              <a:t>Roles</a:t>
            </a:r>
            <a:r>
              <a:rPr lang="en-GB" dirty="0"/>
              <a:t>, which reflect the </a:t>
            </a:r>
            <a:r>
              <a:rPr lang="en-GB" dirty="0">
                <a:solidFill>
                  <a:srgbClr val="C00000"/>
                </a:solidFill>
              </a:rPr>
              <a:t>responsibilities</a:t>
            </a:r>
            <a:r>
              <a:rPr lang="en-GB" dirty="0"/>
              <a:t> of the people </a:t>
            </a:r>
            <a:r>
              <a:rPr lang="en-GB" dirty="0">
                <a:solidFill>
                  <a:srgbClr val="C00000"/>
                </a:solidFill>
              </a:rPr>
              <a:t>involved in the process</a:t>
            </a:r>
            <a:r>
              <a:rPr lang="en-GB" dirty="0"/>
              <a:t>;</a:t>
            </a:r>
            <a:endParaRPr dirty="0"/>
          </a:p>
          <a:p>
            <a:pPr marL="742950" lvl="1" indent="-285750" algn="l" rtl="0">
              <a:spcBef>
                <a:spcPts val="840"/>
              </a:spcBef>
              <a:spcAft>
                <a:spcPts val="0"/>
              </a:spcAft>
              <a:buSzPts val="2640"/>
              <a:buChar char="•"/>
            </a:pPr>
            <a:r>
              <a:rPr lang="en-GB" dirty="0">
                <a:solidFill>
                  <a:srgbClr val="C00000"/>
                </a:solidFill>
              </a:rPr>
              <a:t>Pre- </a:t>
            </a:r>
            <a:r>
              <a:rPr lang="en-GB" dirty="0">
                <a:solidFill>
                  <a:schemeClr val="tx1"/>
                </a:solidFill>
              </a:rPr>
              <a:t>and</a:t>
            </a:r>
            <a:r>
              <a:rPr lang="en-GB" dirty="0">
                <a:solidFill>
                  <a:srgbClr val="C00000"/>
                </a:solidFill>
              </a:rPr>
              <a:t> post-conditions</a:t>
            </a:r>
            <a:r>
              <a:rPr lang="en-GB" dirty="0"/>
              <a:t>, which are statements that are </a:t>
            </a:r>
            <a:r>
              <a:rPr lang="en-GB" dirty="0">
                <a:solidFill>
                  <a:srgbClr val="C00000"/>
                </a:solidFill>
              </a:rPr>
              <a:t>true</a:t>
            </a:r>
            <a:r>
              <a:rPr lang="en-GB" dirty="0"/>
              <a:t> before and after a process activity has been enacted or a </a:t>
            </a:r>
            <a:r>
              <a:rPr lang="en-GB" dirty="0">
                <a:solidFill>
                  <a:srgbClr val="C00000"/>
                </a:solidFill>
              </a:rPr>
              <a:t>product produced</a:t>
            </a:r>
            <a:r>
              <a:rPr lang="en-GB" dirty="0"/>
              <a:t>.   </a:t>
            </a:r>
            <a:endParaRPr dirty="0"/>
          </a:p>
        </p:txBody>
      </p:sp>
      <p:sp>
        <p:nvSpPr>
          <p:cNvPr id="98" name="Google Shape;98;p1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838200" y="365125"/>
            <a:ext cx="10515600" cy="67539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Plan-driven and Agile processes</a:t>
            </a:r>
            <a:endParaRPr dirty="0"/>
          </a:p>
        </p:txBody>
      </p:sp>
      <p:sp>
        <p:nvSpPr>
          <p:cNvPr id="104" name="Google Shape;104;p18"/>
          <p:cNvSpPr txBox="1">
            <a:spLocks noGrp="1"/>
          </p:cNvSpPr>
          <p:nvPr>
            <p:ph idx="1"/>
          </p:nvPr>
        </p:nvSpPr>
        <p:spPr>
          <a:xfrm>
            <a:off x="838200" y="1219200"/>
            <a:ext cx="10515600" cy="49577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GB" dirty="0">
                <a:solidFill>
                  <a:srgbClr val="C00000"/>
                </a:solidFill>
              </a:rPr>
              <a:t>Plan-driven</a:t>
            </a:r>
            <a:r>
              <a:rPr lang="en-GB" dirty="0"/>
              <a:t> processes are processes where all of the </a:t>
            </a:r>
            <a:r>
              <a:rPr lang="en-GB" dirty="0">
                <a:solidFill>
                  <a:srgbClr val="C00000"/>
                </a:solidFill>
              </a:rPr>
              <a:t>process activities </a:t>
            </a:r>
            <a:r>
              <a:rPr lang="en-GB" dirty="0">
                <a:solidFill>
                  <a:schemeClr val="tx1"/>
                </a:solidFill>
              </a:rPr>
              <a:t>are</a:t>
            </a:r>
            <a:r>
              <a:rPr lang="en-GB" dirty="0">
                <a:solidFill>
                  <a:srgbClr val="C00000"/>
                </a:solidFill>
              </a:rPr>
              <a:t> planned in advance </a:t>
            </a:r>
            <a:r>
              <a:rPr lang="en-GB" dirty="0">
                <a:solidFill>
                  <a:schemeClr val="tx1"/>
                </a:solidFill>
              </a:rPr>
              <a:t>and</a:t>
            </a:r>
            <a:r>
              <a:rPr lang="en-GB" dirty="0">
                <a:solidFill>
                  <a:srgbClr val="C00000"/>
                </a:solidFill>
              </a:rPr>
              <a:t> progress is measured against this plan</a:t>
            </a:r>
            <a:r>
              <a:rPr lang="en-GB" dirty="0"/>
              <a:t>. </a:t>
            </a:r>
            <a:endParaRPr dirty="0"/>
          </a:p>
          <a:p>
            <a:pPr marL="342900" lvl="0" indent="-342900" algn="l" rtl="0">
              <a:spcBef>
                <a:spcPts val="840"/>
              </a:spcBef>
              <a:spcAft>
                <a:spcPts val="0"/>
              </a:spcAft>
              <a:buSzPts val="2640"/>
              <a:buFont typeface="Noto Sans Symbols"/>
              <a:buChar char="▪"/>
            </a:pPr>
            <a:r>
              <a:rPr lang="en-GB" dirty="0"/>
              <a:t>In </a:t>
            </a:r>
            <a:r>
              <a:rPr lang="en-GB" dirty="0">
                <a:solidFill>
                  <a:srgbClr val="C00000"/>
                </a:solidFill>
              </a:rPr>
              <a:t>Agile processes</a:t>
            </a:r>
            <a:r>
              <a:rPr lang="en-GB" dirty="0"/>
              <a:t>, </a:t>
            </a:r>
            <a:r>
              <a:rPr lang="en-GB" dirty="0">
                <a:solidFill>
                  <a:schemeClr val="tx1"/>
                </a:solidFill>
              </a:rPr>
              <a:t>planning is </a:t>
            </a:r>
            <a:r>
              <a:rPr lang="en-GB" dirty="0">
                <a:solidFill>
                  <a:srgbClr val="C00000"/>
                </a:solidFill>
              </a:rPr>
              <a:t>incremental </a:t>
            </a:r>
            <a:r>
              <a:rPr lang="en-GB" dirty="0"/>
              <a:t>and it is </a:t>
            </a:r>
            <a:r>
              <a:rPr lang="en-GB" dirty="0">
                <a:solidFill>
                  <a:srgbClr val="C00000"/>
                </a:solidFill>
              </a:rPr>
              <a:t>easier to change </a:t>
            </a:r>
            <a:r>
              <a:rPr lang="en-GB" dirty="0"/>
              <a:t>the process to </a:t>
            </a:r>
            <a:r>
              <a:rPr lang="en-GB" dirty="0">
                <a:solidFill>
                  <a:srgbClr val="C00000"/>
                </a:solidFill>
              </a:rPr>
              <a:t>reflect changing </a:t>
            </a:r>
            <a:r>
              <a:rPr lang="en-GB" dirty="0"/>
              <a:t>customer requirements. </a:t>
            </a:r>
            <a:endParaRPr dirty="0"/>
          </a:p>
          <a:p>
            <a:pPr marL="342900" lvl="0" indent="-342900" algn="l" rtl="0">
              <a:spcBef>
                <a:spcPts val="840"/>
              </a:spcBef>
              <a:spcAft>
                <a:spcPts val="0"/>
              </a:spcAft>
              <a:buSzPts val="2640"/>
              <a:buFont typeface="Noto Sans Symbols"/>
              <a:buChar char="▪"/>
            </a:pPr>
            <a:r>
              <a:rPr lang="en-GB" dirty="0"/>
              <a:t>In practice, most practical processes include elements of both plan-driven and agile approaches. </a:t>
            </a:r>
            <a:endParaRPr dirty="0"/>
          </a:p>
          <a:p>
            <a:pPr marL="342900" lvl="0" indent="-342900" algn="l" rtl="0">
              <a:spcBef>
                <a:spcPts val="840"/>
              </a:spcBef>
              <a:spcAft>
                <a:spcPts val="0"/>
              </a:spcAft>
              <a:buSzPts val="2640"/>
              <a:buFont typeface="Noto Sans Symbols"/>
              <a:buChar char="▪"/>
            </a:pPr>
            <a:r>
              <a:rPr lang="en-GB" dirty="0"/>
              <a:t>There are no right or wrong software processes.</a:t>
            </a:r>
            <a:endParaRPr dirty="0"/>
          </a:p>
        </p:txBody>
      </p:sp>
      <p:sp>
        <p:nvSpPr>
          <p:cNvPr id="105" name="Google Shape;105;p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838200" y="365126"/>
            <a:ext cx="7464972" cy="69642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Software process models</a:t>
            </a:r>
            <a:endParaRPr dirty="0"/>
          </a:p>
        </p:txBody>
      </p:sp>
      <p:sp>
        <p:nvSpPr>
          <p:cNvPr id="117" name="Google Shape;117;p20"/>
          <p:cNvSpPr txBox="1">
            <a:spLocks noGrp="1"/>
          </p:cNvSpPr>
          <p:nvPr>
            <p:ph idx="1"/>
          </p:nvPr>
        </p:nvSpPr>
        <p:spPr>
          <a:xfrm>
            <a:off x="838200" y="1219200"/>
            <a:ext cx="10515600" cy="49577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GB" dirty="0"/>
              <a:t>The waterfall model</a:t>
            </a:r>
            <a:endParaRPr dirty="0"/>
          </a:p>
          <a:p>
            <a:pPr marL="742950" lvl="1" indent="-285750" algn="l" rtl="0">
              <a:spcBef>
                <a:spcPts val="840"/>
              </a:spcBef>
              <a:spcAft>
                <a:spcPts val="0"/>
              </a:spcAft>
              <a:buSzPts val="2640"/>
              <a:buChar char="•"/>
            </a:pPr>
            <a:r>
              <a:rPr lang="en-GB" dirty="0">
                <a:solidFill>
                  <a:srgbClr val="FF0000"/>
                </a:solidFill>
              </a:rPr>
              <a:t>Plan-driven model</a:t>
            </a:r>
            <a:r>
              <a:rPr lang="en-GB" dirty="0"/>
              <a:t>. Separate and distinct phases of specification and development.</a:t>
            </a:r>
            <a:endParaRPr dirty="0"/>
          </a:p>
          <a:p>
            <a:pPr marL="342900" lvl="0" indent="-342900" algn="l" rtl="0">
              <a:spcBef>
                <a:spcPts val="840"/>
              </a:spcBef>
              <a:spcAft>
                <a:spcPts val="0"/>
              </a:spcAft>
              <a:buSzPts val="2640"/>
              <a:buFont typeface="Noto Sans Symbols"/>
              <a:buChar char="▪"/>
            </a:pPr>
            <a:r>
              <a:rPr lang="en-GB" dirty="0"/>
              <a:t>Incremental development</a:t>
            </a:r>
            <a:endParaRPr dirty="0"/>
          </a:p>
          <a:p>
            <a:pPr marL="742950" lvl="1" indent="-285750" algn="l" rtl="0">
              <a:spcBef>
                <a:spcPts val="840"/>
              </a:spcBef>
              <a:spcAft>
                <a:spcPts val="0"/>
              </a:spcAft>
              <a:buSzPts val="2640"/>
              <a:buChar char="•"/>
            </a:pPr>
            <a:r>
              <a:rPr lang="en-GB" dirty="0"/>
              <a:t>Specification, development and validation are interleaved. May be </a:t>
            </a:r>
            <a:r>
              <a:rPr lang="en-GB" dirty="0">
                <a:solidFill>
                  <a:srgbClr val="FF0000"/>
                </a:solidFill>
              </a:rPr>
              <a:t>plan-driven or agile</a:t>
            </a:r>
            <a:r>
              <a:rPr lang="en-GB" dirty="0"/>
              <a:t>.</a:t>
            </a:r>
            <a:endParaRPr dirty="0"/>
          </a:p>
          <a:p>
            <a:pPr marL="342900" lvl="0" indent="-342900" algn="l" rtl="0">
              <a:spcBef>
                <a:spcPts val="840"/>
              </a:spcBef>
              <a:spcAft>
                <a:spcPts val="0"/>
              </a:spcAft>
              <a:buSzPts val="2640"/>
              <a:buFont typeface="Noto Sans Symbols"/>
              <a:buChar char="▪"/>
            </a:pPr>
            <a:r>
              <a:rPr lang="en-GB" dirty="0"/>
              <a:t>Integration and configuration</a:t>
            </a:r>
            <a:endParaRPr dirty="0"/>
          </a:p>
          <a:p>
            <a:pPr marL="742950" lvl="1" indent="-285750" algn="l" rtl="0">
              <a:spcBef>
                <a:spcPts val="840"/>
              </a:spcBef>
              <a:spcAft>
                <a:spcPts val="0"/>
              </a:spcAft>
              <a:buSzPts val="2640"/>
              <a:buChar char="•"/>
            </a:pPr>
            <a:r>
              <a:rPr lang="en-GB" dirty="0"/>
              <a:t>The system is assembled from existing configurable components. May be </a:t>
            </a:r>
            <a:r>
              <a:rPr lang="en-GB" dirty="0">
                <a:solidFill>
                  <a:srgbClr val="FF0000"/>
                </a:solidFill>
              </a:rPr>
              <a:t>plan-driven or agile</a:t>
            </a:r>
            <a:r>
              <a:rPr lang="en-GB" dirty="0"/>
              <a:t>.</a:t>
            </a:r>
            <a:endParaRPr dirty="0"/>
          </a:p>
          <a:p>
            <a:pPr marL="342900" lvl="0" indent="-342900" algn="l" rtl="0">
              <a:spcBef>
                <a:spcPts val="840"/>
              </a:spcBef>
              <a:spcAft>
                <a:spcPts val="0"/>
              </a:spcAft>
              <a:buSzPts val="2640"/>
              <a:buFont typeface="Noto Sans Symbols"/>
              <a:buChar char="▪"/>
            </a:pPr>
            <a:r>
              <a:rPr lang="en-GB" dirty="0"/>
              <a:t>In practice, most large systems are developed using a process that incorporates elements from all of these models.</a:t>
            </a:r>
            <a:endParaRPr dirty="0"/>
          </a:p>
        </p:txBody>
      </p:sp>
      <p:sp>
        <p:nvSpPr>
          <p:cNvPr id="118" name="Google Shape;118;p2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997527" y="117474"/>
            <a:ext cx="10796540" cy="606803"/>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GB" dirty="0"/>
              <a:t>Incremental development</a:t>
            </a:r>
            <a:endParaRPr dirty="0"/>
          </a:p>
        </p:txBody>
      </p:sp>
      <p:sp>
        <p:nvSpPr>
          <p:cNvPr id="145" name="Google Shape;145;p2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6</a:t>
            </a:fld>
            <a:endParaRPr/>
          </a:p>
        </p:txBody>
      </p:sp>
      <p:pic>
        <p:nvPicPr>
          <p:cNvPr id="146" name="Google Shape;146;p24" descr="2.2 Incremental-dev.eps"/>
          <p:cNvPicPr preferRelativeResize="0"/>
          <p:nvPr/>
        </p:nvPicPr>
        <p:blipFill rotWithShape="1">
          <a:blip r:embed="rId3">
            <a:alphaModFix/>
          </a:blip>
          <a:srcRect/>
          <a:stretch/>
        </p:blipFill>
        <p:spPr>
          <a:xfrm>
            <a:off x="1973655" y="860079"/>
            <a:ext cx="7525273" cy="5084309"/>
          </a:xfrm>
          <a:prstGeom prst="rect">
            <a:avLst/>
          </a:prstGeom>
          <a:noFill/>
          <a:ln>
            <a:noFill/>
          </a:ln>
        </p:spPr>
      </p:pic>
    </p:spTree>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838200" y="365126"/>
            <a:ext cx="10515600" cy="65437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Incremental development benefits</a:t>
            </a:r>
            <a:endParaRPr dirty="0"/>
          </a:p>
        </p:txBody>
      </p:sp>
      <p:sp>
        <p:nvSpPr>
          <p:cNvPr id="152" name="Google Shape;152;p25"/>
          <p:cNvSpPr txBox="1">
            <a:spLocks noGrp="1"/>
          </p:cNvSpPr>
          <p:nvPr>
            <p:ph idx="1"/>
          </p:nvPr>
        </p:nvSpPr>
        <p:spPr>
          <a:xfrm>
            <a:off x="838200" y="1219200"/>
            <a:ext cx="10515600" cy="49577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GB" dirty="0"/>
              <a:t>The </a:t>
            </a:r>
            <a:r>
              <a:rPr lang="en-GB" dirty="0">
                <a:solidFill>
                  <a:srgbClr val="C00000"/>
                </a:solidFill>
              </a:rPr>
              <a:t>cost </a:t>
            </a:r>
            <a:r>
              <a:rPr lang="en-GB" dirty="0"/>
              <a:t>of accommodating </a:t>
            </a:r>
            <a:r>
              <a:rPr lang="en-GB" dirty="0">
                <a:solidFill>
                  <a:srgbClr val="C00000"/>
                </a:solidFill>
              </a:rPr>
              <a:t>changing </a:t>
            </a:r>
            <a:r>
              <a:rPr lang="en-GB" dirty="0"/>
              <a:t>customer requirements is </a:t>
            </a:r>
            <a:r>
              <a:rPr lang="en-GB" dirty="0">
                <a:solidFill>
                  <a:srgbClr val="C00000"/>
                </a:solidFill>
              </a:rPr>
              <a:t>reduced</a:t>
            </a:r>
            <a:r>
              <a:rPr lang="en-GB" dirty="0"/>
              <a:t>. </a:t>
            </a:r>
            <a:r>
              <a:rPr lang="en-US" dirty="0"/>
              <a:t> </a:t>
            </a:r>
            <a:endParaRPr dirty="0"/>
          </a:p>
          <a:p>
            <a:pPr marL="342900" lvl="0" indent="-342900" algn="l" rtl="0">
              <a:spcBef>
                <a:spcPts val="840"/>
              </a:spcBef>
              <a:spcAft>
                <a:spcPts val="0"/>
              </a:spcAft>
              <a:buSzPts val="2640"/>
              <a:buFont typeface="Noto Sans Symbols"/>
              <a:buChar char="▪"/>
            </a:pPr>
            <a:r>
              <a:rPr lang="en-GB" dirty="0"/>
              <a:t>It is </a:t>
            </a:r>
            <a:r>
              <a:rPr lang="en-GB" dirty="0">
                <a:solidFill>
                  <a:srgbClr val="C00000"/>
                </a:solidFill>
              </a:rPr>
              <a:t>easier to get customer feedback </a:t>
            </a:r>
            <a:r>
              <a:rPr lang="en-GB" dirty="0"/>
              <a:t>on the development work that has been done. </a:t>
            </a:r>
            <a:endParaRPr dirty="0"/>
          </a:p>
          <a:p>
            <a:pPr marL="342900" lvl="0" indent="-342900" algn="l" rtl="0">
              <a:spcBef>
                <a:spcPts val="840"/>
              </a:spcBef>
              <a:spcAft>
                <a:spcPts val="0"/>
              </a:spcAft>
              <a:buSzPts val="2640"/>
              <a:buFont typeface="Noto Sans Symbols"/>
              <a:buChar char="▪"/>
            </a:pPr>
            <a:r>
              <a:rPr lang="en-GB" dirty="0"/>
              <a:t>More </a:t>
            </a:r>
            <a:r>
              <a:rPr lang="en-GB" dirty="0">
                <a:solidFill>
                  <a:srgbClr val="C00000"/>
                </a:solidFill>
              </a:rPr>
              <a:t>rapid delivery and deployment </a:t>
            </a:r>
            <a:r>
              <a:rPr lang="en-GB" dirty="0"/>
              <a:t>of useful software to the customer is possible. </a:t>
            </a:r>
            <a:endParaRPr dirty="0"/>
          </a:p>
          <a:p>
            <a:pPr marL="742950" lvl="1" indent="-285750" algn="l" rtl="0">
              <a:spcBef>
                <a:spcPts val="840"/>
              </a:spcBef>
              <a:spcAft>
                <a:spcPts val="0"/>
              </a:spcAft>
              <a:buSzPts val="2640"/>
              <a:buChar char="•"/>
            </a:pPr>
            <a:endParaRPr dirty="0"/>
          </a:p>
        </p:txBody>
      </p:sp>
      <p:sp>
        <p:nvSpPr>
          <p:cNvPr id="153" name="Google Shape;153;p25"/>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838200" y="365125"/>
            <a:ext cx="10515600" cy="66854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Incremental development problems</a:t>
            </a:r>
            <a:endParaRPr dirty="0"/>
          </a:p>
        </p:txBody>
      </p:sp>
      <p:sp>
        <p:nvSpPr>
          <p:cNvPr id="159" name="Google Shape;159;p26"/>
          <p:cNvSpPr txBox="1">
            <a:spLocks noGrp="1"/>
          </p:cNvSpPr>
          <p:nvPr>
            <p:ph idx="1"/>
          </p:nvPr>
        </p:nvSpPr>
        <p:spPr>
          <a:xfrm>
            <a:off x="1050443" y="1208690"/>
            <a:ext cx="10303357" cy="431933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GB" dirty="0"/>
              <a:t>The </a:t>
            </a:r>
            <a:r>
              <a:rPr lang="en-GB" dirty="0">
                <a:solidFill>
                  <a:srgbClr val="C00000"/>
                </a:solidFill>
              </a:rPr>
              <a:t>process is not visible</a:t>
            </a:r>
            <a:r>
              <a:rPr lang="en-GB" dirty="0"/>
              <a:t>. </a:t>
            </a:r>
            <a:endParaRPr dirty="0"/>
          </a:p>
          <a:p>
            <a:pPr marL="742950" lvl="1" indent="-285750" algn="l" rtl="0">
              <a:spcBef>
                <a:spcPts val="840"/>
              </a:spcBef>
              <a:spcAft>
                <a:spcPts val="0"/>
              </a:spcAft>
              <a:buSzPts val="2640"/>
              <a:buChar char="•"/>
            </a:pPr>
            <a:r>
              <a:rPr lang="en-GB" dirty="0"/>
              <a:t>Managers need regular deliverables to measure progress. </a:t>
            </a:r>
            <a:r>
              <a:rPr lang="en-US" dirty="0"/>
              <a:t> </a:t>
            </a:r>
            <a:endParaRPr dirty="0"/>
          </a:p>
          <a:p>
            <a:pPr marL="342900" lvl="0" indent="-342900" algn="l" rtl="0">
              <a:spcBef>
                <a:spcPts val="840"/>
              </a:spcBef>
              <a:spcAft>
                <a:spcPts val="0"/>
              </a:spcAft>
              <a:buSzPts val="2640"/>
              <a:buFont typeface="Noto Sans Symbols"/>
              <a:buChar char="▪"/>
            </a:pPr>
            <a:r>
              <a:rPr lang="en-GB" dirty="0"/>
              <a:t>System </a:t>
            </a:r>
            <a:r>
              <a:rPr lang="en-GB" dirty="0">
                <a:solidFill>
                  <a:srgbClr val="C00000"/>
                </a:solidFill>
              </a:rPr>
              <a:t>structure tends to degrade as new increments are added</a:t>
            </a:r>
            <a:r>
              <a:rPr lang="en-GB" i="1" dirty="0"/>
              <a:t>. </a:t>
            </a:r>
            <a:r>
              <a:rPr lang="en-GB" dirty="0"/>
              <a:t> </a:t>
            </a:r>
            <a:endParaRPr dirty="0"/>
          </a:p>
          <a:p>
            <a:pPr marL="742950" lvl="1" indent="-285750" algn="l" rtl="0">
              <a:spcBef>
                <a:spcPts val="840"/>
              </a:spcBef>
              <a:spcAft>
                <a:spcPts val="0"/>
              </a:spcAft>
              <a:buSzPts val="2640"/>
              <a:buChar char="•"/>
            </a:pPr>
            <a:r>
              <a:rPr lang="en-GB" dirty="0"/>
              <a:t>Unless time and money is spent on refactoring to improve the software, regular change tends to corrupt its structure.  . </a:t>
            </a:r>
            <a:endParaRPr dirty="0"/>
          </a:p>
        </p:txBody>
      </p:sp>
      <p:sp>
        <p:nvSpPr>
          <p:cNvPr id="160" name="Google Shape;160;p2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934465" y="196659"/>
            <a:ext cx="10796540" cy="48910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GB" dirty="0"/>
              <a:t>Process activities</a:t>
            </a:r>
            <a:endParaRPr dirty="0"/>
          </a:p>
        </p:txBody>
      </p:sp>
      <p:sp>
        <p:nvSpPr>
          <p:cNvPr id="207" name="Google Shape;207;p33"/>
          <p:cNvSpPr txBox="1">
            <a:spLocks noGrp="1"/>
          </p:cNvSpPr>
          <p:nvPr>
            <p:ph idx="1"/>
          </p:nvPr>
        </p:nvSpPr>
        <p:spPr>
          <a:xfrm>
            <a:off x="797831" y="990262"/>
            <a:ext cx="10303357" cy="522803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GB" dirty="0"/>
              <a:t>Real software processes are inter-leaved sequences of </a:t>
            </a:r>
            <a:r>
              <a:rPr lang="en-GB" dirty="0">
                <a:solidFill>
                  <a:srgbClr val="C00000"/>
                </a:solidFill>
              </a:rPr>
              <a:t>technical, collaborative </a:t>
            </a:r>
            <a:r>
              <a:rPr lang="en-GB" dirty="0">
                <a:solidFill>
                  <a:schemeClr val="tx1"/>
                </a:solidFill>
              </a:rPr>
              <a:t>and</a:t>
            </a:r>
            <a:r>
              <a:rPr lang="en-GB" dirty="0">
                <a:solidFill>
                  <a:srgbClr val="C00000"/>
                </a:solidFill>
              </a:rPr>
              <a:t> managerial activities</a:t>
            </a:r>
            <a:r>
              <a:rPr lang="en-GB" dirty="0"/>
              <a:t> with the overall goal of </a:t>
            </a:r>
            <a:r>
              <a:rPr lang="en-GB" dirty="0">
                <a:solidFill>
                  <a:srgbClr val="C00000"/>
                </a:solidFill>
              </a:rPr>
              <a:t>specifying, designing, implementing </a:t>
            </a:r>
            <a:r>
              <a:rPr lang="en-GB" dirty="0">
                <a:solidFill>
                  <a:schemeClr val="tx1"/>
                </a:solidFill>
              </a:rPr>
              <a:t>and</a:t>
            </a:r>
            <a:r>
              <a:rPr lang="en-GB" dirty="0">
                <a:solidFill>
                  <a:srgbClr val="C00000"/>
                </a:solidFill>
              </a:rPr>
              <a:t> testing a software </a:t>
            </a:r>
            <a:r>
              <a:rPr lang="en-GB" dirty="0"/>
              <a:t>system. </a:t>
            </a:r>
            <a:endParaRPr dirty="0"/>
          </a:p>
          <a:p>
            <a:pPr marL="342900" lvl="0" indent="-342900" algn="l" rtl="0">
              <a:spcBef>
                <a:spcPts val="840"/>
              </a:spcBef>
              <a:spcAft>
                <a:spcPts val="0"/>
              </a:spcAft>
              <a:buSzPts val="2640"/>
              <a:buFont typeface="Noto Sans Symbols"/>
              <a:buChar char="▪"/>
            </a:pPr>
            <a:r>
              <a:rPr lang="en-GB" dirty="0"/>
              <a:t>The four basic </a:t>
            </a:r>
            <a:r>
              <a:rPr lang="en-GB" dirty="0">
                <a:solidFill>
                  <a:srgbClr val="C00000"/>
                </a:solidFill>
              </a:rPr>
              <a:t>process activities </a:t>
            </a:r>
            <a:r>
              <a:rPr lang="en-GB" dirty="0"/>
              <a:t>of </a:t>
            </a:r>
          </a:p>
          <a:p>
            <a:pPr marL="800100" lvl="1" indent="-342900">
              <a:buFont typeface="Noto Sans Symbols"/>
              <a:buChar char="▪"/>
            </a:pPr>
            <a:r>
              <a:rPr lang="en-GB" dirty="0">
                <a:solidFill>
                  <a:srgbClr val="C00000"/>
                </a:solidFill>
              </a:rPr>
              <a:t>Specification</a:t>
            </a:r>
          </a:p>
          <a:p>
            <a:pPr marL="800100" lvl="1" indent="-342900">
              <a:buFont typeface="Noto Sans Symbols"/>
              <a:buChar char="▪"/>
            </a:pPr>
            <a:r>
              <a:rPr lang="en-GB" dirty="0">
                <a:solidFill>
                  <a:srgbClr val="C00000"/>
                </a:solidFill>
              </a:rPr>
              <a:t>Development </a:t>
            </a:r>
          </a:p>
          <a:p>
            <a:pPr marL="800100" lvl="1" indent="-342900">
              <a:buFont typeface="Noto Sans Symbols"/>
              <a:buChar char="▪"/>
            </a:pPr>
            <a:r>
              <a:rPr lang="en-GB" dirty="0">
                <a:solidFill>
                  <a:srgbClr val="C00000"/>
                </a:solidFill>
              </a:rPr>
              <a:t>Validation and </a:t>
            </a:r>
          </a:p>
          <a:p>
            <a:pPr marL="800100" lvl="1" indent="-342900">
              <a:buFont typeface="Noto Sans Symbols"/>
              <a:buChar char="▪"/>
            </a:pPr>
            <a:r>
              <a:rPr lang="en-GB" dirty="0">
                <a:solidFill>
                  <a:srgbClr val="C00000"/>
                </a:solidFill>
              </a:rPr>
              <a:t>Evolution</a:t>
            </a:r>
            <a:r>
              <a:rPr lang="en-GB" dirty="0"/>
              <a:t> </a:t>
            </a:r>
          </a:p>
          <a:p>
            <a:pPr marL="457200" lvl="1" indent="0">
              <a:buNone/>
            </a:pPr>
            <a:r>
              <a:rPr lang="en-GB" dirty="0"/>
              <a:t>are </a:t>
            </a:r>
            <a:r>
              <a:rPr lang="en-GB" dirty="0">
                <a:solidFill>
                  <a:srgbClr val="C00000"/>
                </a:solidFill>
              </a:rPr>
              <a:t>organized differently </a:t>
            </a:r>
            <a:r>
              <a:rPr lang="en-GB" dirty="0"/>
              <a:t>in different development processes. </a:t>
            </a:r>
            <a:endParaRPr dirty="0"/>
          </a:p>
          <a:p>
            <a:pPr marL="342900" lvl="0" indent="-342900" algn="l" rtl="0">
              <a:spcBef>
                <a:spcPts val="840"/>
              </a:spcBef>
              <a:spcAft>
                <a:spcPts val="0"/>
              </a:spcAft>
              <a:buSzPts val="2640"/>
              <a:buFont typeface="Noto Sans Symbols"/>
              <a:buChar char="▪"/>
            </a:pPr>
            <a:r>
              <a:rPr lang="en-GB" dirty="0"/>
              <a:t>For example, in the </a:t>
            </a:r>
            <a:r>
              <a:rPr lang="en-GB" dirty="0">
                <a:solidFill>
                  <a:srgbClr val="C00000"/>
                </a:solidFill>
              </a:rPr>
              <a:t>waterfall</a:t>
            </a:r>
            <a:r>
              <a:rPr lang="en-GB" dirty="0"/>
              <a:t> model, they are organized in </a:t>
            </a:r>
            <a:r>
              <a:rPr lang="en-GB" dirty="0">
                <a:solidFill>
                  <a:srgbClr val="C00000"/>
                </a:solidFill>
              </a:rPr>
              <a:t>sequence</a:t>
            </a:r>
            <a:r>
              <a:rPr lang="en-GB" dirty="0"/>
              <a:t>, whereas in </a:t>
            </a:r>
            <a:r>
              <a:rPr lang="en-GB" dirty="0">
                <a:solidFill>
                  <a:srgbClr val="C00000"/>
                </a:solidFill>
              </a:rPr>
              <a:t>incremental</a:t>
            </a:r>
            <a:r>
              <a:rPr lang="en-GB" dirty="0"/>
              <a:t> development they are </a:t>
            </a:r>
            <a:r>
              <a:rPr lang="en-GB" dirty="0">
                <a:solidFill>
                  <a:srgbClr val="C00000"/>
                </a:solidFill>
              </a:rPr>
              <a:t>interleaved</a:t>
            </a:r>
            <a:r>
              <a:rPr lang="en-GB" dirty="0"/>
              <a:t>. </a:t>
            </a:r>
            <a:endParaRPr dirty="0"/>
          </a:p>
        </p:txBody>
      </p:sp>
      <p:sp>
        <p:nvSpPr>
          <p:cNvPr id="208" name="Google Shape;208;p33"/>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TotalTime>
  <Words>1446</Words>
  <Application>Microsoft Office PowerPoint</Application>
  <PresentationFormat>Custom</PresentationFormat>
  <Paragraphs>172</Paragraphs>
  <Slides>26</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Noto Sans Symbols</vt:lpstr>
      <vt:lpstr>Wingdings</vt:lpstr>
      <vt:lpstr>Helvetica Neue</vt:lpstr>
      <vt:lpstr>Calibri Light</vt:lpstr>
      <vt:lpstr>Office Theme</vt:lpstr>
      <vt:lpstr>Lecture 2: Software Processes</vt:lpstr>
      <vt:lpstr>The software process</vt:lpstr>
      <vt:lpstr>Software process descriptions</vt:lpstr>
      <vt:lpstr>Plan-driven and Agile processes</vt:lpstr>
      <vt:lpstr>Software process models</vt:lpstr>
      <vt:lpstr>Incremental development</vt:lpstr>
      <vt:lpstr>Incremental development benefits</vt:lpstr>
      <vt:lpstr>Incremental development problems</vt:lpstr>
      <vt:lpstr>Process activities</vt:lpstr>
      <vt:lpstr>The requirements engineering process</vt:lpstr>
      <vt:lpstr>Software specification</vt:lpstr>
      <vt:lpstr>Software design and implementation</vt:lpstr>
      <vt:lpstr>Design activities</vt:lpstr>
      <vt:lpstr>The Model-View-Controller (MVC) pattern for Architectural Design</vt:lpstr>
      <vt:lpstr>The Model-View-Controller (MVC) pattern </vt:lpstr>
      <vt:lpstr>The organization of the Model-View-Controller </vt:lpstr>
      <vt:lpstr>Web application architecture using the MVC pattern </vt:lpstr>
      <vt:lpstr>System implementation</vt:lpstr>
      <vt:lpstr>Software Verification and Validation</vt:lpstr>
      <vt:lpstr>Software prototyping</vt:lpstr>
      <vt:lpstr>Benefits of prototyping</vt:lpstr>
      <vt:lpstr>The process of prototype development</vt:lpstr>
      <vt:lpstr>Prototype development</vt:lpstr>
      <vt:lpstr>Incremental delivery advantages</vt:lpstr>
      <vt:lpstr>Incremental delivery problems</vt:lpstr>
      <vt:lpstr>Process metrics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Software Processes</dc:title>
  <cp:lastModifiedBy>USER</cp:lastModifiedBy>
  <cp:revision>62</cp:revision>
  <dcterms:modified xsi:type="dcterms:W3CDTF">2025-03-24T05:46:53Z</dcterms:modified>
</cp:coreProperties>
</file>