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30"/>
  </p:notesMasterIdLst>
  <p:sldIdLst>
    <p:sldId id="256" r:id="rId2"/>
    <p:sldId id="257" r:id="rId3"/>
    <p:sldId id="298" r:id="rId4"/>
    <p:sldId id="299" r:id="rId5"/>
    <p:sldId id="300" r:id="rId6"/>
    <p:sldId id="301" r:id="rId7"/>
    <p:sldId id="258" r:id="rId8"/>
    <p:sldId id="259" r:id="rId9"/>
    <p:sldId id="260" r:id="rId10"/>
    <p:sldId id="261" r:id="rId11"/>
    <p:sldId id="263" r:id="rId12"/>
    <p:sldId id="264" r:id="rId13"/>
    <p:sldId id="265" r:id="rId14"/>
    <p:sldId id="266" r:id="rId15"/>
    <p:sldId id="268" r:id="rId16"/>
    <p:sldId id="269" r:id="rId17"/>
    <p:sldId id="270" r:id="rId18"/>
    <p:sldId id="271" r:id="rId19"/>
    <p:sldId id="275" r:id="rId20"/>
    <p:sldId id="276" r:id="rId21"/>
    <p:sldId id="277" r:id="rId22"/>
    <p:sldId id="281" r:id="rId23"/>
    <p:sldId id="283" r:id="rId24"/>
    <p:sldId id="284" r:id="rId25"/>
    <p:sldId id="290" r:id="rId26"/>
    <p:sldId id="293" r:id="rId27"/>
    <p:sldId id="294" r:id="rId28"/>
    <p:sldId id="297" r:id="rId29"/>
  </p:sldIdLst>
  <p:sldSz cx="12192000" cy="6858000"/>
  <p:notesSz cx="6858000" cy="9144000"/>
  <p:embeddedFontLst>
    <p:embeddedFont>
      <p:font typeface="Helvetica Neue" charset="0"/>
      <p:regular r:id="rId31"/>
      <p:bold r:id="rId32"/>
      <p:italic r:id="rId33"/>
      <p:boldItalic r:id="rId34"/>
    </p:embeddedFont>
    <p:embeddedFont>
      <p:font typeface="Calibri Light" pitchFamily="34" charset="0"/>
      <p:regular r:id="rId35"/>
      <p:italic r:id="rId36"/>
    </p:embeddedFont>
    <p:embeddedFont>
      <p:font typeface="Helvetica" pitchFamily="34" charset="0"/>
      <p:regular r:id="rId37"/>
      <p:bold r:id="rId38"/>
      <p:italic r:id="rId39"/>
      <p:boldItalic r:id="rId40"/>
    </p:embeddedFont>
    <p:embeddedFont>
      <p:font typeface="Calibri" pitchFamily="34" charset="0"/>
      <p:regular r:id="rId41"/>
      <p:bold r:id="rId42"/>
      <p:italic r:id="rId43"/>
      <p:boldItalic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DC1794B-E1F8-40ED-8EFB-4311ADBE18FD}">
  <a:tblStyle styleId="{9DC1794B-E1F8-40ED-8EFB-4311ADBE18FD}" styleName="Table_0">
    <a:wholeTbl>
      <a:tcTxStyle b="off" i="off">
        <a:font>
          <a:latin typeface="Helvetica"/>
          <a:ea typeface="Helvetica"/>
          <a:cs typeface="Helvetica"/>
        </a:font>
        <a:schemeClr val="dk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chemeClr val="accent4"/>
              </a:solidFill>
              <a:prstDash val="solid"/>
              <a:round/>
              <a:headEnd type="none" w="sm" len="sm"/>
              <a:tailEnd type="none" w="sm" len="sm"/>
            </a:ln>
          </a:insideV>
        </a:tcBdr>
        <a:fill>
          <a:solidFill>
            <a:srgbClr val="FFFFFF">
              <a:alpha val="0"/>
            </a:srgbClr>
          </a:solidFill>
        </a:fill>
      </a:tcStyle>
    </a:wholeTbl>
    <a:band1H>
      <a:tcTxStyle/>
      <a:tcStyle>
        <a:tcBdr/>
        <a:fill>
          <a:solidFill>
            <a:schemeClr val="accent4">
              <a:alpha val="40000"/>
            </a:schemeClr>
          </a:solidFill>
        </a:fill>
      </a:tcStyle>
    </a:band1H>
    <a:band2H>
      <a:tcTxStyle/>
      <a:tcStyle>
        <a:tcBdr/>
      </a:tcStyle>
    </a:band2H>
    <a:band1V>
      <a:tcTxStyle/>
      <a:tcStyle>
        <a:tcBdr>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tcBdr>
        <a:fill>
          <a:solidFill>
            <a:schemeClr val="accent4">
              <a:alpha val="40000"/>
            </a:schemeClr>
          </a:solidFill>
        </a:fill>
      </a:tcStyle>
    </a:band1V>
    <a:band2V>
      <a:tcTxStyle/>
      <a:tcStyle>
        <a:tcBdr/>
      </a:tcStyle>
    </a:band2V>
    <a:lastCol>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Helvetica"/>
          <a:ea typeface="Helvetica"/>
          <a:cs typeface="Helvetica"/>
        </a:font>
        <a:schemeClr val="lt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4"/>
          </a:solidFill>
        </a:fill>
      </a:tcStyle>
    </a:firstRow>
    <a:neCell>
      <a:tcTxStyle/>
      <a:tcStyle>
        <a:tcBdr/>
      </a:tcStyle>
    </a:neCell>
    <a:nwCell>
      <a:tcTxStyle/>
      <a:tcStyle>
        <a:tcBdr/>
      </a:tcStyle>
    </a:nwCell>
  </a:tblStyle>
  <a:tblStyle styleId="{79496DA4-CED9-4835-BEC8-D31430C1F055}" styleName="Table_1">
    <a:wholeTbl>
      <a:tcTxStyle b="off" i="off">
        <a:font>
          <a:latin typeface="Helvetica"/>
          <a:ea typeface="Helvetica"/>
          <a:cs typeface="Helvetica"/>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tcStyle>
        <a:tcBdr/>
        <a:fill>
          <a:solidFill>
            <a:srgbClr val="E6E6E6"/>
          </a:solidFill>
        </a:fill>
      </a:tcStyle>
    </a:firstRow>
    <a:neCell>
      <a:tcTxStyle/>
      <a:tcStyle>
        <a:tcBdr/>
      </a:tcStyle>
    </a:neCell>
    <a:nwCell>
      <a:tcTxStyle/>
      <a:tcStyle>
        <a:tcBdr/>
      </a:tcStyle>
    </a:nwCell>
  </a:tblStyle>
  <a:tblStyle styleId="{31E08258-09E6-4916-B8F9-40531BC3FE5F}" styleName="Table_2">
    <a:wholeTbl>
      <a:tcTxStyle b="off" i="off">
        <a:font>
          <a:latin typeface="Helvetica"/>
          <a:ea typeface="Helvetica"/>
          <a:cs typeface="Helvetic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Helvetica"/>
          <a:ea typeface="Helvetica"/>
          <a:cs typeface="Helvetica"/>
        </a:font>
        <a:schemeClr val="lt1"/>
      </a:tcTxStyle>
      <a:tcStyle>
        <a:tcBdr/>
        <a:fill>
          <a:solidFill>
            <a:schemeClr val="accent4"/>
          </a:solidFill>
        </a:fill>
      </a:tcStyle>
    </a:lastCol>
    <a:firstCol>
      <a:tcTxStyle b="on" i="off">
        <a:font>
          <a:latin typeface="Helvetica"/>
          <a:ea typeface="Helvetica"/>
          <a:cs typeface="Helvetica"/>
        </a:font>
        <a:schemeClr val="lt1"/>
      </a:tcTxStyle>
      <a:tcStyle>
        <a:tcBdr/>
        <a:fill>
          <a:solidFill>
            <a:schemeClr val="accent4"/>
          </a:solidFill>
        </a:fill>
      </a:tcStyle>
    </a:firstCol>
    <a:lastRow>
      <a:tcTxStyle b="on" i="off">
        <a:font>
          <a:latin typeface="Helvetica"/>
          <a:ea typeface="Helvetica"/>
          <a:cs typeface="Helvetica"/>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Helvetica"/>
          <a:ea typeface="Helvetica"/>
          <a:cs typeface="Helvetica"/>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10" y="-1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Helvetica Neue"/>
                <a:ea typeface="Helvetica Neue"/>
                <a:cs typeface="Helvetica Neue"/>
                <a:sym typeface="Helvetica Neue"/>
              </a:rPr>
              <a:t>‹#›</a:t>
            </a:fld>
            <a:endParaRPr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5114198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294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9226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5547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3336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8533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651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3651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803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2746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57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264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1382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2474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2233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3043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5586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0714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6507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1061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5630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9" name="Google Shape;12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4649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1545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458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07114C-BD26-FD6A-4A87-AD64D8EB48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3449799-0836-C33D-D02C-14D71A5ED9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E31EBA9-A522-8524-5AAA-37C03F6B5551}"/>
              </a:ext>
            </a:extLst>
          </p:cNvPr>
          <p:cNvSpPr>
            <a:spLocks noGrp="1"/>
          </p:cNvSpPr>
          <p:nvPr>
            <p:ph type="dt" sz="half" idx="10"/>
          </p:nvPr>
        </p:nvSpPr>
        <p:spPr/>
        <p:txBody>
          <a:bodyPr/>
          <a:lstStyle/>
          <a:p>
            <a:fld id="{230CBE3B-F631-459A-AA80-995C740CD196}" type="datetimeFigureOut">
              <a:rPr lang="en-US" smtClean="0"/>
              <a:t>3/5/2025</a:t>
            </a:fld>
            <a:endParaRPr lang="en-US"/>
          </a:p>
        </p:txBody>
      </p:sp>
      <p:sp>
        <p:nvSpPr>
          <p:cNvPr id="5" name="Footer Placeholder 4">
            <a:extLst>
              <a:ext uri="{FF2B5EF4-FFF2-40B4-BE49-F238E27FC236}">
                <a16:creationId xmlns:a16="http://schemas.microsoft.com/office/drawing/2014/main" xmlns="" id="{4DD0ACC1-F90E-CA4B-0357-F637B5153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BE3D26F-7212-214A-58D0-E13AC51696B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439009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65358-75FC-673F-C345-784F771B06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8409748-CE39-01F1-449B-E412421798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107FAD8-87BE-F235-9A51-E929C08BDB74}"/>
              </a:ext>
            </a:extLst>
          </p:cNvPr>
          <p:cNvSpPr>
            <a:spLocks noGrp="1"/>
          </p:cNvSpPr>
          <p:nvPr>
            <p:ph type="dt" sz="half" idx="10"/>
          </p:nvPr>
        </p:nvSpPr>
        <p:spPr/>
        <p:txBody>
          <a:bodyPr/>
          <a:lstStyle/>
          <a:p>
            <a:fld id="{230CBE3B-F631-459A-AA80-995C740CD196}" type="datetimeFigureOut">
              <a:rPr lang="en-US" smtClean="0"/>
              <a:t>3/5/2025</a:t>
            </a:fld>
            <a:endParaRPr lang="en-US"/>
          </a:p>
        </p:txBody>
      </p:sp>
      <p:sp>
        <p:nvSpPr>
          <p:cNvPr id="5" name="Footer Placeholder 4">
            <a:extLst>
              <a:ext uri="{FF2B5EF4-FFF2-40B4-BE49-F238E27FC236}">
                <a16:creationId xmlns:a16="http://schemas.microsoft.com/office/drawing/2014/main" xmlns="" id="{F5485A87-C12D-10F0-29A4-D82010E11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20183F3-EE08-6B5D-7E0E-2872126DF83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36836034"/>
      </p:ext>
    </p:extLst>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B98C9BF-4331-AFDA-06B0-8E5ACD8FB0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8E6786F-B288-EF26-77B0-D4D9479D7D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B048BC8-F2E1-F486-87F0-A82EC0885378}"/>
              </a:ext>
            </a:extLst>
          </p:cNvPr>
          <p:cNvSpPr>
            <a:spLocks noGrp="1"/>
          </p:cNvSpPr>
          <p:nvPr>
            <p:ph type="dt" sz="half" idx="10"/>
          </p:nvPr>
        </p:nvSpPr>
        <p:spPr/>
        <p:txBody>
          <a:bodyPr/>
          <a:lstStyle/>
          <a:p>
            <a:fld id="{230CBE3B-F631-459A-AA80-995C740CD196}" type="datetimeFigureOut">
              <a:rPr lang="en-US" smtClean="0"/>
              <a:t>3/5/2025</a:t>
            </a:fld>
            <a:endParaRPr lang="en-US"/>
          </a:p>
        </p:txBody>
      </p:sp>
      <p:sp>
        <p:nvSpPr>
          <p:cNvPr id="5" name="Footer Placeholder 4">
            <a:extLst>
              <a:ext uri="{FF2B5EF4-FFF2-40B4-BE49-F238E27FC236}">
                <a16:creationId xmlns:a16="http://schemas.microsoft.com/office/drawing/2014/main" xmlns="" id="{AE064E1F-B9A3-C4D9-8B3B-6B2428101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8B312BD-F3D4-0691-F8C0-65B92B4BC8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35090695"/>
      </p:ext>
    </p:extLst>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C2BC3B-6E19-EE4A-289C-2742FB6057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B220284-D545-C01D-4254-30606D132F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F8D47D3-CE1D-DE29-1BF9-F36F5BD23231}"/>
              </a:ext>
            </a:extLst>
          </p:cNvPr>
          <p:cNvSpPr>
            <a:spLocks noGrp="1"/>
          </p:cNvSpPr>
          <p:nvPr>
            <p:ph type="dt" sz="half" idx="10"/>
          </p:nvPr>
        </p:nvSpPr>
        <p:spPr/>
        <p:txBody>
          <a:bodyPr/>
          <a:lstStyle/>
          <a:p>
            <a:fld id="{230CBE3B-F631-459A-AA80-995C740CD196}" type="datetimeFigureOut">
              <a:rPr lang="en-US" smtClean="0"/>
              <a:t>3/5/2025</a:t>
            </a:fld>
            <a:endParaRPr lang="en-US"/>
          </a:p>
        </p:txBody>
      </p:sp>
      <p:sp>
        <p:nvSpPr>
          <p:cNvPr id="5" name="Footer Placeholder 4">
            <a:extLst>
              <a:ext uri="{FF2B5EF4-FFF2-40B4-BE49-F238E27FC236}">
                <a16:creationId xmlns:a16="http://schemas.microsoft.com/office/drawing/2014/main" xmlns="" id="{DCC4405A-F1E4-2B34-FE04-5B23B636B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1B52367-F68C-003B-55DA-2028E7AFD4B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03964438"/>
      </p:ext>
    </p:extLst>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288FA1-660A-184E-4726-1C9B1F1E67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64C4918-5A79-8FB2-DE79-7CEB43B687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6621A13-7B48-C342-7557-40733CEA67D6}"/>
              </a:ext>
            </a:extLst>
          </p:cNvPr>
          <p:cNvSpPr>
            <a:spLocks noGrp="1"/>
          </p:cNvSpPr>
          <p:nvPr>
            <p:ph type="dt" sz="half" idx="10"/>
          </p:nvPr>
        </p:nvSpPr>
        <p:spPr/>
        <p:txBody>
          <a:bodyPr/>
          <a:lstStyle/>
          <a:p>
            <a:fld id="{230CBE3B-F631-459A-AA80-995C740CD196}" type="datetimeFigureOut">
              <a:rPr lang="en-US" smtClean="0"/>
              <a:t>3/5/2025</a:t>
            </a:fld>
            <a:endParaRPr lang="en-US"/>
          </a:p>
        </p:txBody>
      </p:sp>
      <p:sp>
        <p:nvSpPr>
          <p:cNvPr id="5" name="Footer Placeholder 4">
            <a:extLst>
              <a:ext uri="{FF2B5EF4-FFF2-40B4-BE49-F238E27FC236}">
                <a16:creationId xmlns:a16="http://schemas.microsoft.com/office/drawing/2014/main" xmlns="" id="{67274246-38C9-AB63-F071-D4E244ED1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FA79617-0F2B-BF3B-7840-89B551AD2E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07669126"/>
      </p:ext>
    </p:extLst>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C32638-F7D7-4157-A017-CB7A755C92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9BA9741-E342-AC92-B2CC-949E3CAA2F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043482A-E666-EA8F-D663-D66C8AAFC8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584ED4B-ACAA-930F-AB12-DFC0AC10F48D}"/>
              </a:ext>
            </a:extLst>
          </p:cNvPr>
          <p:cNvSpPr>
            <a:spLocks noGrp="1"/>
          </p:cNvSpPr>
          <p:nvPr>
            <p:ph type="dt" sz="half" idx="10"/>
          </p:nvPr>
        </p:nvSpPr>
        <p:spPr/>
        <p:txBody>
          <a:bodyPr/>
          <a:lstStyle/>
          <a:p>
            <a:fld id="{230CBE3B-F631-459A-AA80-995C740CD196}" type="datetimeFigureOut">
              <a:rPr lang="en-US" smtClean="0"/>
              <a:t>3/5/2025</a:t>
            </a:fld>
            <a:endParaRPr lang="en-US"/>
          </a:p>
        </p:txBody>
      </p:sp>
      <p:sp>
        <p:nvSpPr>
          <p:cNvPr id="6" name="Footer Placeholder 5">
            <a:extLst>
              <a:ext uri="{FF2B5EF4-FFF2-40B4-BE49-F238E27FC236}">
                <a16:creationId xmlns:a16="http://schemas.microsoft.com/office/drawing/2014/main" xmlns="" id="{18C61FC0-C6F3-D09F-199F-ED0AAF5E2C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643B164-FA00-DC71-ED75-D145580594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08458182"/>
      </p:ext>
    </p:extLst>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533C1F-1475-CD22-6DF9-D9CAB5543D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2C643B6-723E-6E10-7224-95555A1E90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B1B4833-8BDA-0EAF-C910-D8A1B2B263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929F639-F892-4094-78E9-BE1BA78860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5026F81-A5E5-EF2B-45A4-C5FAD5F7E2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87C34FE-F82F-5FAD-1535-1F553C7DAC04}"/>
              </a:ext>
            </a:extLst>
          </p:cNvPr>
          <p:cNvSpPr>
            <a:spLocks noGrp="1"/>
          </p:cNvSpPr>
          <p:nvPr>
            <p:ph type="dt" sz="half" idx="10"/>
          </p:nvPr>
        </p:nvSpPr>
        <p:spPr/>
        <p:txBody>
          <a:bodyPr/>
          <a:lstStyle/>
          <a:p>
            <a:fld id="{230CBE3B-F631-459A-AA80-995C740CD196}" type="datetimeFigureOut">
              <a:rPr lang="en-US" smtClean="0"/>
              <a:t>3/5/2025</a:t>
            </a:fld>
            <a:endParaRPr lang="en-US"/>
          </a:p>
        </p:txBody>
      </p:sp>
      <p:sp>
        <p:nvSpPr>
          <p:cNvPr id="8" name="Footer Placeholder 7">
            <a:extLst>
              <a:ext uri="{FF2B5EF4-FFF2-40B4-BE49-F238E27FC236}">
                <a16:creationId xmlns:a16="http://schemas.microsoft.com/office/drawing/2014/main" xmlns="" id="{017E0501-CEEA-ECCC-0DA9-8E8E4CD0EB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5A7CA33-3884-11E0-A423-EC77C1F8EC9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57263845"/>
      </p:ext>
    </p:extLst>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5F8FFE-18C2-C3F4-A9AD-8DED1D7BA4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4FD78FF-4BC1-B0FD-11C7-5F48B992B8AA}"/>
              </a:ext>
            </a:extLst>
          </p:cNvPr>
          <p:cNvSpPr>
            <a:spLocks noGrp="1"/>
          </p:cNvSpPr>
          <p:nvPr>
            <p:ph type="dt" sz="half" idx="10"/>
          </p:nvPr>
        </p:nvSpPr>
        <p:spPr/>
        <p:txBody>
          <a:bodyPr/>
          <a:lstStyle/>
          <a:p>
            <a:fld id="{230CBE3B-F631-459A-AA80-995C740CD196}" type="datetimeFigureOut">
              <a:rPr lang="en-US" smtClean="0"/>
              <a:t>3/5/2025</a:t>
            </a:fld>
            <a:endParaRPr lang="en-US"/>
          </a:p>
        </p:txBody>
      </p:sp>
      <p:sp>
        <p:nvSpPr>
          <p:cNvPr id="4" name="Footer Placeholder 3">
            <a:extLst>
              <a:ext uri="{FF2B5EF4-FFF2-40B4-BE49-F238E27FC236}">
                <a16:creationId xmlns:a16="http://schemas.microsoft.com/office/drawing/2014/main" xmlns="" id="{7788EFE6-CE43-D7B8-8C97-0862AB9489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E37391A-A319-228B-9DAE-7A653E23370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796628"/>
      </p:ext>
    </p:extLst>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3660472-8BBF-58DD-E968-012F39922D0F}"/>
              </a:ext>
            </a:extLst>
          </p:cNvPr>
          <p:cNvSpPr>
            <a:spLocks noGrp="1"/>
          </p:cNvSpPr>
          <p:nvPr>
            <p:ph type="dt" sz="half" idx="10"/>
          </p:nvPr>
        </p:nvSpPr>
        <p:spPr/>
        <p:txBody>
          <a:bodyPr/>
          <a:lstStyle/>
          <a:p>
            <a:fld id="{230CBE3B-F631-459A-AA80-995C740CD196}" type="datetimeFigureOut">
              <a:rPr lang="en-US" smtClean="0"/>
              <a:t>3/5/2025</a:t>
            </a:fld>
            <a:endParaRPr lang="en-US"/>
          </a:p>
        </p:txBody>
      </p:sp>
      <p:sp>
        <p:nvSpPr>
          <p:cNvPr id="3" name="Footer Placeholder 2">
            <a:extLst>
              <a:ext uri="{FF2B5EF4-FFF2-40B4-BE49-F238E27FC236}">
                <a16:creationId xmlns:a16="http://schemas.microsoft.com/office/drawing/2014/main" xmlns="" id="{E1C14943-30A3-459A-7D3D-E0B8FCDEE6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5569E84-FEEC-57EB-6E90-333C911D9FD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15353587"/>
      </p:ext>
    </p:extLst>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83B7F8-FACF-9A81-561A-ED22EBDB4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3B37B76-A19F-43CA-04E9-413F0782FF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E251025-0988-56F8-7319-2E83239D04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D982239-F726-95E6-92D5-15CEF883B617}"/>
              </a:ext>
            </a:extLst>
          </p:cNvPr>
          <p:cNvSpPr>
            <a:spLocks noGrp="1"/>
          </p:cNvSpPr>
          <p:nvPr>
            <p:ph type="dt" sz="half" idx="10"/>
          </p:nvPr>
        </p:nvSpPr>
        <p:spPr/>
        <p:txBody>
          <a:bodyPr/>
          <a:lstStyle/>
          <a:p>
            <a:fld id="{230CBE3B-F631-459A-AA80-995C740CD196}" type="datetimeFigureOut">
              <a:rPr lang="en-US" smtClean="0"/>
              <a:t>3/5/2025</a:t>
            </a:fld>
            <a:endParaRPr lang="en-US"/>
          </a:p>
        </p:txBody>
      </p:sp>
      <p:sp>
        <p:nvSpPr>
          <p:cNvPr id="6" name="Footer Placeholder 5">
            <a:extLst>
              <a:ext uri="{FF2B5EF4-FFF2-40B4-BE49-F238E27FC236}">
                <a16:creationId xmlns:a16="http://schemas.microsoft.com/office/drawing/2014/main" xmlns="" id="{9C86F175-9104-7C32-54C0-6B5B02D072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9EA534A-50A3-D1AF-5111-03E06738FA3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34801137"/>
      </p:ext>
    </p:extLst>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A1606E-A54D-6DD5-906D-FDC43AD28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79C22A3-9B75-F163-06A7-2CDB8E86B2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4CD6B29-6961-E6E7-7179-FFA8A3432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D143FD1-C16D-EFA5-A32D-FEF407B95EA0}"/>
              </a:ext>
            </a:extLst>
          </p:cNvPr>
          <p:cNvSpPr>
            <a:spLocks noGrp="1"/>
          </p:cNvSpPr>
          <p:nvPr>
            <p:ph type="dt" sz="half" idx="10"/>
          </p:nvPr>
        </p:nvSpPr>
        <p:spPr/>
        <p:txBody>
          <a:bodyPr/>
          <a:lstStyle/>
          <a:p>
            <a:fld id="{230CBE3B-F631-459A-AA80-995C740CD196}" type="datetimeFigureOut">
              <a:rPr lang="en-US" smtClean="0"/>
              <a:t>3/5/2025</a:t>
            </a:fld>
            <a:endParaRPr lang="en-US"/>
          </a:p>
        </p:txBody>
      </p:sp>
      <p:sp>
        <p:nvSpPr>
          <p:cNvPr id="6" name="Footer Placeholder 5">
            <a:extLst>
              <a:ext uri="{FF2B5EF4-FFF2-40B4-BE49-F238E27FC236}">
                <a16:creationId xmlns:a16="http://schemas.microsoft.com/office/drawing/2014/main" xmlns="" id="{D515BBB4-54DC-891D-C663-908EC36165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E6C34A6-3578-CFAA-984A-A9F3353F164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1032066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0F9CB0A-9D36-C7D1-EF89-A737093890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0CD2335-8C8E-FC23-50F5-74675A4C7E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662C67-EF9A-BBB6-E05C-587A20D65E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0CBE3B-F631-459A-AA80-995C740CD196}" type="datetimeFigureOut">
              <a:rPr lang="en-US" smtClean="0"/>
              <a:t>3/5/2025</a:t>
            </a:fld>
            <a:endParaRPr lang="en-US"/>
          </a:p>
        </p:txBody>
      </p:sp>
      <p:sp>
        <p:nvSpPr>
          <p:cNvPr id="5" name="Footer Placeholder 4">
            <a:extLst>
              <a:ext uri="{FF2B5EF4-FFF2-40B4-BE49-F238E27FC236}">
                <a16:creationId xmlns:a16="http://schemas.microsoft.com/office/drawing/2014/main" xmlns="" id="{FD3DCD37-1384-4395-C7D0-71944C91CC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F287F36-D393-9F7C-6433-9F62AA9A63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2057226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med">
    <p:fade thruBlk="1"/>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1196309" y="2592319"/>
            <a:ext cx="10796540" cy="74294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600" dirty="0"/>
              <a:t>Lecture 3: Agile Software Development</a:t>
            </a:r>
            <a:endParaRPr dirty="0"/>
          </a:p>
        </p:txBody>
      </p:sp>
      <p:sp>
        <p:nvSpPr>
          <p:cNvPr id="76" name="Google Shape;76;p1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997527" y="117475"/>
            <a:ext cx="10796540" cy="51626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Plan-driven and agile development</a:t>
            </a:r>
            <a:endParaRPr dirty="0"/>
          </a:p>
        </p:txBody>
      </p:sp>
      <p:sp>
        <p:nvSpPr>
          <p:cNvPr id="111" name="Google Shape;111;p19"/>
          <p:cNvSpPr txBox="1">
            <a:spLocks noGrp="1"/>
          </p:cNvSpPr>
          <p:nvPr>
            <p:ph idx="1"/>
          </p:nvPr>
        </p:nvSpPr>
        <p:spPr>
          <a:xfrm>
            <a:off x="615635" y="835355"/>
            <a:ext cx="10492968" cy="536383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US" b="1" dirty="0"/>
              <a:t>Plan-driven development</a:t>
            </a:r>
            <a:endParaRPr b="1" dirty="0"/>
          </a:p>
          <a:p>
            <a:pPr marL="742950" lvl="1" indent="-285750" algn="l" rtl="0">
              <a:spcBef>
                <a:spcPts val="840"/>
              </a:spcBef>
              <a:spcAft>
                <a:spcPts val="0"/>
              </a:spcAft>
              <a:buSzPts val="2640"/>
              <a:buChar char="•"/>
            </a:pPr>
            <a:r>
              <a:rPr lang="en-US" dirty="0"/>
              <a:t>A plan-driven approach to software engineering is based around </a:t>
            </a:r>
            <a:r>
              <a:rPr lang="en-US" b="1" dirty="0">
                <a:solidFill>
                  <a:srgbClr val="C00000"/>
                </a:solidFill>
              </a:rPr>
              <a:t>separate development stages with the outputs </a:t>
            </a:r>
            <a:r>
              <a:rPr lang="en-US" dirty="0"/>
              <a:t>to be produced at each of these stages </a:t>
            </a:r>
            <a:r>
              <a:rPr lang="en-US" b="1" dirty="0">
                <a:solidFill>
                  <a:srgbClr val="C00000"/>
                </a:solidFill>
              </a:rPr>
              <a:t>planned in advance</a:t>
            </a:r>
            <a:r>
              <a:rPr lang="en-US" dirty="0"/>
              <a:t>.</a:t>
            </a:r>
            <a:endParaRPr dirty="0"/>
          </a:p>
          <a:p>
            <a:pPr marL="742950" lvl="1" indent="-285750" algn="l" rtl="0">
              <a:spcBef>
                <a:spcPts val="840"/>
              </a:spcBef>
              <a:spcAft>
                <a:spcPts val="0"/>
              </a:spcAft>
              <a:buSzPts val="2640"/>
              <a:buChar char="•"/>
            </a:pPr>
            <a:r>
              <a:rPr lang="en-US" dirty="0"/>
              <a:t>Not necessarily waterfall model – plan-driven, incremental development is possible</a:t>
            </a:r>
            <a:endParaRPr dirty="0"/>
          </a:p>
          <a:p>
            <a:pPr marL="742950" lvl="1" indent="-285750" algn="l" rtl="0">
              <a:spcBef>
                <a:spcPts val="840"/>
              </a:spcBef>
              <a:spcAft>
                <a:spcPts val="0"/>
              </a:spcAft>
              <a:buSzPts val="2640"/>
              <a:buChar char="•"/>
            </a:pPr>
            <a:r>
              <a:rPr lang="en-US" b="1" dirty="0">
                <a:solidFill>
                  <a:srgbClr val="C00000"/>
                </a:solidFill>
              </a:rPr>
              <a:t>Iteration</a:t>
            </a:r>
            <a:r>
              <a:rPr lang="en-US" dirty="0"/>
              <a:t> occurs within activities. </a:t>
            </a:r>
            <a:endParaRPr dirty="0"/>
          </a:p>
          <a:p>
            <a:pPr marL="342900" lvl="0" indent="-342900" algn="l" rtl="0">
              <a:spcBef>
                <a:spcPts val="840"/>
              </a:spcBef>
              <a:spcAft>
                <a:spcPts val="0"/>
              </a:spcAft>
              <a:buSzPts val="2640"/>
              <a:buFont typeface="Noto Sans Symbols"/>
              <a:buChar char="▪"/>
            </a:pPr>
            <a:r>
              <a:rPr lang="en-US" b="1" dirty="0"/>
              <a:t>Agile development</a:t>
            </a:r>
            <a:endParaRPr b="1" dirty="0"/>
          </a:p>
          <a:p>
            <a:pPr marL="742950" lvl="1" indent="-285750" algn="l" rtl="0">
              <a:spcBef>
                <a:spcPts val="840"/>
              </a:spcBef>
              <a:spcAft>
                <a:spcPts val="0"/>
              </a:spcAft>
              <a:buSzPts val="2640"/>
              <a:buChar char="•"/>
            </a:pPr>
            <a:r>
              <a:rPr lang="en-US" b="1" dirty="0">
                <a:solidFill>
                  <a:srgbClr val="C00000"/>
                </a:solidFill>
              </a:rPr>
              <a:t>Specification, design, implementation and testing </a:t>
            </a:r>
            <a:r>
              <a:rPr lang="en-US" dirty="0"/>
              <a:t>are </a:t>
            </a:r>
            <a:r>
              <a:rPr lang="en-US" b="1" dirty="0">
                <a:solidFill>
                  <a:srgbClr val="C00000"/>
                </a:solidFill>
              </a:rPr>
              <a:t>inter-leaved</a:t>
            </a:r>
            <a:r>
              <a:rPr lang="en-US" dirty="0"/>
              <a:t> and the outputs from the development process are decided through a process of negotiation during the software development process.</a:t>
            </a:r>
            <a:endParaRPr dirty="0"/>
          </a:p>
        </p:txBody>
      </p:sp>
      <p:sp>
        <p:nvSpPr>
          <p:cNvPr id="112" name="Google Shape;112;p19"/>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1133329" y="366900"/>
            <a:ext cx="10796540" cy="44384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Agile methods</a:t>
            </a:r>
            <a:endParaRPr dirty="0"/>
          </a:p>
        </p:txBody>
      </p:sp>
      <p:sp>
        <p:nvSpPr>
          <p:cNvPr id="125" name="Google Shape;125;p21"/>
          <p:cNvSpPr txBox="1">
            <a:spLocks noGrp="1"/>
          </p:cNvSpPr>
          <p:nvPr>
            <p:ph idx="1"/>
          </p:nvPr>
        </p:nvSpPr>
        <p:spPr>
          <a:xfrm>
            <a:off x="512233" y="1046020"/>
            <a:ext cx="10730516" cy="535478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US" b="1" dirty="0">
                <a:solidFill>
                  <a:srgbClr val="C00000"/>
                </a:solidFill>
              </a:rPr>
              <a:t>Dissatisfaction</a:t>
            </a:r>
            <a:r>
              <a:rPr lang="en-US" dirty="0"/>
              <a:t> with the </a:t>
            </a:r>
            <a:r>
              <a:rPr lang="en-US" b="1" dirty="0">
                <a:solidFill>
                  <a:srgbClr val="C00000"/>
                </a:solidFill>
              </a:rPr>
              <a:t>overheads</a:t>
            </a:r>
            <a:r>
              <a:rPr lang="en-US" dirty="0"/>
              <a:t> involved in </a:t>
            </a:r>
            <a:r>
              <a:rPr lang="en-US" b="1" dirty="0">
                <a:solidFill>
                  <a:srgbClr val="C00000"/>
                </a:solidFill>
              </a:rPr>
              <a:t>software design methods </a:t>
            </a:r>
            <a:r>
              <a:rPr lang="en-US" dirty="0"/>
              <a:t>of the 1980s and 1990s </a:t>
            </a:r>
            <a:r>
              <a:rPr lang="en-US" b="1" dirty="0">
                <a:solidFill>
                  <a:srgbClr val="C00000"/>
                </a:solidFill>
              </a:rPr>
              <a:t>led to the creation</a:t>
            </a:r>
            <a:r>
              <a:rPr lang="en-US" dirty="0"/>
              <a:t> of agile methods. These methods:</a:t>
            </a:r>
            <a:endParaRPr dirty="0"/>
          </a:p>
          <a:p>
            <a:pPr marL="742950" lvl="1" indent="-285750" algn="l" rtl="0">
              <a:spcBef>
                <a:spcPts val="840"/>
              </a:spcBef>
              <a:spcAft>
                <a:spcPts val="0"/>
              </a:spcAft>
              <a:buSzPts val="2640"/>
              <a:buChar char="•"/>
            </a:pPr>
            <a:r>
              <a:rPr lang="en-US" dirty="0">
                <a:solidFill>
                  <a:srgbClr val="C00000"/>
                </a:solidFill>
              </a:rPr>
              <a:t>Focus on the code </a:t>
            </a:r>
            <a:r>
              <a:rPr lang="en-US" dirty="0"/>
              <a:t>rather than the design</a:t>
            </a:r>
            <a:endParaRPr dirty="0"/>
          </a:p>
          <a:p>
            <a:pPr marL="742950" lvl="1" indent="-285750" algn="l" rtl="0">
              <a:spcBef>
                <a:spcPts val="840"/>
              </a:spcBef>
              <a:spcAft>
                <a:spcPts val="0"/>
              </a:spcAft>
              <a:buSzPts val="2640"/>
              <a:buChar char="•"/>
            </a:pPr>
            <a:r>
              <a:rPr lang="en-US" dirty="0"/>
              <a:t>Are </a:t>
            </a:r>
            <a:r>
              <a:rPr lang="en-US" dirty="0">
                <a:solidFill>
                  <a:srgbClr val="C00000"/>
                </a:solidFill>
              </a:rPr>
              <a:t>based on an iterative approach </a:t>
            </a:r>
            <a:r>
              <a:rPr lang="en-US" dirty="0"/>
              <a:t>to software development</a:t>
            </a:r>
            <a:endParaRPr dirty="0"/>
          </a:p>
          <a:p>
            <a:pPr marL="742950" lvl="1" indent="-285750" algn="l" rtl="0">
              <a:spcBef>
                <a:spcPts val="840"/>
              </a:spcBef>
              <a:spcAft>
                <a:spcPts val="0"/>
              </a:spcAft>
              <a:buSzPts val="2640"/>
              <a:buChar char="•"/>
            </a:pPr>
            <a:r>
              <a:rPr lang="en-US" dirty="0"/>
              <a:t>Are intended to </a:t>
            </a:r>
            <a:r>
              <a:rPr lang="en-US" dirty="0">
                <a:solidFill>
                  <a:srgbClr val="C00000"/>
                </a:solidFill>
              </a:rPr>
              <a:t>deliver working software quickly </a:t>
            </a:r>
            <a:r>
              <a:rPr lang="en-US" dirty="0"/>
              <a:t>and </a:t>
            </a:r>
            <a:r>
              <a:rPr lang="en-US" dirty="0">
                <a:solidFill>
                  <a:srgbClr val="C00000"/>
                </a:solidFill>
              </a:rPr>
              <a:t>evolve</a:t>
            </a:r>
            <a:r>
              <a:rPr lang="en-US" dirty="0"/>
              <a:t> this quickly to meet changing requirements.</a:t>
            </a:r>
            <a:endParaRPr dirty="0"/>
          </a:p>
          <a:p>
            <a:pPr marL="342900" lvl="0" indent="-342900" algn="l" rtl="0">
              <a:spcBef>
                <a:spcPts val="840"/>
              </a:spcBef>
              <a:spcAft>
                <a:spcPts val="0"/>
              </a:spcAft>
              <a:buSzPts val="2640"/>
              <a:buFont typeface="Noto Sans Symbols"/>
              <a:buChar char="▪"/>
            </a:pPr>
            <a:r>
              <a:rPr lang="en-US" dirty="0"/>
              <a:t>The aim of agile methods is to </a:t>
            </a:r>
            <a:r>
              <a:rPr lang="en-US" dirty="0">
                <a:solidFill>
                  <a:srgbClr val="C00000"/>
                </a:solidFill>
              </a:rPr>
              <a:t>reduce overheads </a:t>
            </a:r>
            <a:r>
              <a:rPr lang="en-US" dirty="0"/>
              <a:t>in the software process (e.g. by </a:t>
            </a:r>
            <a:r>
              <a:rPr lang="en-US" dirty="0">
                <a:solidFill>
                  <a:srgbClr val="C00000"/>
                </a:solidFill>
              </a:rPr>
              <a:t>limiting documentation</a:t>
            </a:r>
            <a:r>
              <a:rPr lang="en-US" dirty="0"/>
              <a:t>) and to be able to </a:t>
            </a:r>
            <a:r>
              <a:rPr lang="en-US" dirty="0">
                <a:solidFill>
                  <a:srgbClr val="C00000"/>
                </a:solidFill>
              </a:rPr>
              <a:t>respond quickly </a:t>
            </a:r>
            <a:r>
              <a:rPr lang="en-US" dirty="0"/>
              <a:t>to </a:t>
            </a:r>
            <a:r>
              <a:rPr lang="en-US" dirty="0">
                <a:solidFill>
                  <a:srgbClr val="C00000"/>
                </a:solidFill>
              </a:rPr>
              <a:t>changing requirements </a:t>
            </a:r>
            <a:r>
              <a:rPr lang="en-US" dirty="0"/>
              <a:t>without excessive rework.</a:t>
            </a:r>
            <a:endParaRPr dirty="0"/>
          </a:p>
        </p:txBody>
      </p:sp>
      <p:sp>
        <p:nvSpPr>
          <p:cNvPr id="126" name="Google Shape;126;p21"/>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997527" y="117475"/>
            <a:ext cx="10796540" cy="59372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Agile manifesto </a:t>
            </a:r>
            <a:endParaRPr dirty="0"/>
          </a:p>
        </p:txBody>
      </p:sp>
      <p:sp>
        <p:nvSpPr>
          <p:cNvPr id="132" name="Google Shape;132;p2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US" dirty="0"/>
              <a:t>We are </a:t>
            </a:r>
            <a:r>
              <a:rPr lang="en-US" b="1" dirty="0">
                <a:solidFill>
                  <a:srgbClr val="C00000"/>
                </a:solidFill>
              </a:rPr>
              <a:t>uncovering better ways of developing  software </a:t>
            </a:r>
            <a:r>
              <a:rPr lang="en-US" dirty="0"/>
              <a:t>by doing it and helping others do it.  Through this work we have come to value:</a:t>
            </a:r>
            <a:endParaRPr dirty="0"/>
          </a:p>
          <a:p>
            <a:pPr marL="800100" lvl="1" indent="-342900" algn="l" rtl="0">
              <a:spcBef>
                <a:spcPts val="840"/>
              </a:spcBef>
              <a:spcAft>
                <a:spcPts val="0"/>
              </a:spcAft>
              <a:buClr>
                <a:srgbClr val="00B050"/>
              </a:buClr>
              <a:buSzPts val="2640"/>
              <a:buFont typeface="Wingdings" panose="05000000000000000000" pitchFamily="2" charset="2"/>
              <a:buChar char="§"/>
            </a:pPr>
            <a:r>
              <a:rPr lang="en-US" i="1" dirty="0"/>
              <a:t>Individuals and interactions over processes and tools</a:t>
            </a:r>
          </a:p>
          <a:p>
            <a:pPr marL="800100" lvl="1" indent="-342900" algn="l" rtl="0">
              <a:spcBef>
                <a:spcPts val="840"/>
              </a:spcBef>
              <a:spcAft>
                <a:spcPts val="0"/>
              </a:spcAft>
              <a:buClr>
                <a:srgbClr val="00B050"/>
              </a:buClr>
              <a:buSzPts val="2640"/>
              <a:buFont typeface="Wingdings" panose="05000000000000000000" pitchFamily="2" charset="2"/>
              <a:buChar char="§"/>
            </a:pPr>
            <a:r>
              <a:rPr lang="en-US" i="1" dirty="0"/>
              <a:t>Working software over comprehensive documentation </a:t>
            </a:r>
          </a:p>
          <a:p>
            <a:pPr marL="800100" lvl="1" indent="-342900" algn="l" rtl="0">
              <a:spcBef>
                <a:spcPts val="840"/>
              </a:spcBef>
              <a:spcAft>
                <a:spcPts val="0"/>
              </a:spcAft>
              <a:buClr>
                <a:srgbClr val="00B050"/>
              </a:buClr>
              <a:buSzPts val="2640"/>
              <a:buFont typeface="Wingdings" panose="05000000000000000000" pitchFamily="2" charset="2"/>
              <a:buChar char="§"/>
            </a:pPr>
            <a:r>
              <a:rPr lang="en-US" i="1" dirty="0"/>
              <a:t>Customer collaboration over contract negotiation </a:t>
            </a:r>
          </a:p>
          <a:p>
            <a:pPr marL="800100" lvl="1" indent="-342900" algn="l" rtl="0">
              <a:spcBef>
                <a:spcPts val="840"/>
              </a:spcBef>
              <a:spcAft>
                <a:spcPts val="0"/>
              </a:spcAft>
              <a:buClr>
                <a:srgbClr val="00B050"/>
              </a:buClr>
              <a:buSzPts val="2640"/>
              <a:buFont typeface="Wingdings" panose="05000000000000000000" pitchFamily="2" charset="2"/>
              <a:buChar char="§"/>
            </a:pPr>
            <a:r>
              <a:rPr lang="en-US" i="1" dirty="0"/>
              <a:t>Responding to change over following a plan </a:t>
            </a:r>
            <a:endParaRPr dirty="0"/>
          </a:p>
          <a:p>
            <a:pPr marL="342900" lvl="0" indent="-342900" algn="l" rtl="0">
              <a:spcBef>
                <a:spcPts val="840"/>
              </a:spcBef>
              <a:spcAft>
                <a:spcPts val="0"/>
              </a:spcAft>
              <a:buSzPts val="2640"/>
              <a:buFont typeface="Noto Sans Symbols"/>
              <a:buChar char="▪"/>
            </a:pPr>
            <a:r>
              <a:rPr lang="en-US" dirty="0"/>
              <a:t>That is, while there is value in the items on  the right, we value the items on the left more. </a:t>
            </a:r>
            <a:endParaRPr dirty="0"/>
          </a:p>
        </p:txBody>
      </p:sp>
      <p:sp>
        <p:nvSpPr>
          <p:cNvPr id="133" name="Google Shape;133;p2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997527" y="117475"/>
            <a:ext cx="10796540" cy="507214"/>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dirty="0"/>
              <a:t>The principles of agile methods </a:t>
            </a:r>
            <a:endParaRPr dirty="0"/>
          </a:p>
        </p:txBody>
      </p:sp>
      <p:sp>
        <p:nvSpPr>
          <p:cNvPr id="139" name="Google Shape;139;p23"/>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a:p>
        </p:txBody>
      </p:sp>
      <p:graphicFrame>
        <p:nvGraphicFramePr>
          <p:cNvPr id="140" name="Google Shape;140;p23"/>
          <p:cNvGraphicFramePr/>
          <p:nvPr>
            <p:extLst>
              <p:ext uri="{D42A27DB-BD31-4B8C-83A1-F6EECF244321}">
                <p14:modId xmlns:p14="http://schemas.microsoft.com/office/powerpoint/2010/main" val="1422884364"/>
              </p:ext>
            </p:extLst>
          </p:nvPr>
        </p:nvGraphicFramePr>
        <p:xfrm>
          <a:off x="488890" y="624690"/>
          <a:ext cx="10375268" cy="6092981"/>
        </p:xfrm>
        <a:graphic>
          <a:graphicData uri="http://schemas.openxmlformats.org/drawingml/2006/table">
            <a:tbl>
              <a:tblPr>
                <a:gradFill>
                  <a:gsLst>
                    <a:gs pos="0">
                      <a:srgbClr val="BABABA"/>
                    </a:gs>
                    <a:gs pos="35000">
                      <a:srgbClr val="CFCFCF"/>
                    </a:gs>
                    <a:gs pos="100000">
                      <a:srgbClr val="EDEDED"/>
                    </a:gs>
                  </a:gsLst>
                  <a:lin ang="16200000" scaled="0"/>
                </a:gradFill>
                <a:tableStyleId>{9DC1794B-E1F8-40ED-8EFB-4311ADBE18FD}</a:tableStyleId>
              </a:tblPr>
              <a:tblGrid>
                <a:gridCol w="2475716">
                  <a:extLst>
                    <a:ext uri="{9D8B030D-6E8A-4147-A177-3AD203B41FA5}">
                      <a16:colId xmlns:a16="http://schemas.microsoft.com/office/drawing/2014/main" xmlns="" val="20000"/>
                    </a:ext>
                  </a:extLst>
                </a:gridCol>
                <a:gridCol w="7899552">
                  <a:extLst>
                    <a:ext uri="{9D8B030D-6E8A-4147-A177-3AD203B41FA5}">
                      <a16:colId xmlns:a16="http://schemas.microsoft.com/office/drawing/2014/main" xmlns="" val="20001"/>
                    </a:ext>
                  </a:extLst>
                </a:gridCol>
              </a:tblGrid>
              <a:tr h="452544">
                <a:tc>
                  <a:txBody>
                    <a:bodyPr/>
                    <a:lstStyle/>
                    <a:p>
                      <a:pPr marL="0" marR="0" lvl="0" indent="0" algn="just" rtl="0">
                        <a:lnSpc>
                          <a:spcPct val="100000"/>
                        </a:lnSpc>
                        <a:spcBef>
                          <a:spcPts val="0"/>
                        </a:spcBef>
                        <a:spcAft>
                          <a:spcPts val="0"/>
                        </a:spcAft>
                        <a:buClr>
                          <a:srgbClr val="000000"/>
                        </a:buClr>
                        <a:buSzPts val="1600"/>
                        <a:buFont typeface="Helvetica Neue"/>
                        <a:buNone/>
                      </a:pPr>
                      <a:r>
                        <a:rPr lang="en-US" sz="1600" b="1" u="none" strike="noStrike" cap="none" dirty="0">
                          <a:solidFill>
                            <a:srgbClr val="000000"/>
                          </a:solidFill>
                        </a:rPr>
                        <a:t>Principle</a:t>
                      </a:r>
                      <a:endParaRPr sz="1600" b="1" i="0" u="none" strike="noStrike" cap="none" dirty="0">
                        <a:solidFill>
                          <a:srgbClr val="000000"/>
                        </a:solidFill>
                        <a:latin typeface="Arial"/>
                        <a:ea typeface="Arial"/>
                        <a:cs typeface="Arial"/>
                        <a:sym typeface="Arial"/>
                      </a:endParaRPr>
                    </a:p>
                  </a:txBody>
                  <a:tcPr marL="73025" marR="73025" marT="91450" marB="91450"/>
                </a:tc>
                <a:tc>
                  <a:txBody>
                    <a:bodyPr/>
                    <a:lstStyle/>
                    <a:p>
                      <a:pPr marL="0" marR="0" lvl="0" indent="0" algn="just" rtl="0">
                        <a:lnSpc>
                          <a:spcPct val="100000"/>
                        </a:lnSpc>
                        <a:spcBef>
                          <a:spcPts val="0"/>
                        </a:spcBef>
                        <a:spcAft>
                          <a:spcPts val="0"/>
                        </a:spcAft>
                        <a:buClr>
                          <a:srgbClr val="000000"/>
                        </a:buClr>
                        <a:buSzPts val="1600"/>
                        <a:buFont typeface="Helvetica Neue"/>
                        <a:buNone/>
                      </a:pPr>
                      <a:r>
                        <a:rPr lang="en-US" sz="1600" b="1" u="none" strike="noStrike" cap="none" dirty="0">
                          <a:solidFill>
                            <a:srgbClr val="000000"/>
                          </a:solidFill>
                        </a:rPr>
                        <a:t>Description</a:t>
                      </a:r>
                      <a:endParaRPr sz="1600" b="1" i="0" u="none" strike="noStrike" cap="none" dirty="0">
                        <a:solidFill>
                          <a:srgbClr val="000000"/>
                        </a:solidFill>
                        <a:latin typeface="Arial"/>
                        <a:ea typeface="Arial"/>
                        <a:cs typeface="Arial"/>
                        <a:sym typeface="Arial"/>
                      </a:endParaRPr>
                    </a:p>
                  </a:txBody>
                  <a:tcPr marL="73025" marR="73025" marT="91450" marB="91450"/>
                </a:tc>
                <a:extLst>
                  <a:ext uri="{0D108BD9-81ED-4DB2-BD59-A6C34878D82A}">
                    <a16:rowId xmlns:a16="http://schemas.microsoft.com/office/drawing/2014/main" xmlns="" val="10000"/>
                  </a:ext>
                </a:extLst>
              </a:tr>
              <a:tr h="1519197">
                <a:tc>
                  <a:txBody>
                    <a:bodyPr/>
                    <a:lstStyle/>
                    <a:p>
                      <a:pPr marL="0" marR="0" lvl="0" indent="0" algn="just" rtl="0">
                        <a:lnSpc>
                          <a:spcPct val="100000"/>
                        </a:lnSpc>
                        <a:spcBef>
                          <a:spcPts val="0"/>
                        </a:spcBef>
                        <a:spcAft>
                          <a:spcPts val="0"/>
                        </a:spcAft>
                        <a:buClr>
                          <a:srgbClr val="000000"/>
                        </a:buClr>
                        <a:buSzPts val="1600"/>
                        <a:buFont typeface="Helvetica Neue"/>
                        <a:buNone/>
                      </a:pPr>
                      <a:r>
                        <a:rPr lang="en-US" sz="2200" b="0" u="none" strike="noStrike" cap="none" dirty="0">
                          <a:solidFill>
                            <a:srgbClr val="000000"/>
                          </a:solidFill>
                        </a:rPr>
                        <a:t>Customer </a:t>
                      </a:r>
                      <a:r>
                        <a:rPr lang="en-US" sz="2200" b="1" u="none" strike="noStrike" cap="none" dirty="0">
                          <a:solidFill>
                            <a:srgbClr val="C00000"/>
                          </a:solidFill>
                        </a:rPr>
                        <a:t>involvement </a:t>
                      </a:r>
                      <a:endParaRPr sz="2200" b="1" i="0" u="none" strike="noStrike" cap="none" dirty="0">
                        <a:solidFill>
                          <a:srgbClr val="C00000"/>
                        </a:solidFill>
                        <a:latin typeface="Arial"/>
                        <a:ea typeface="Arial"/>
                        <a:cs typeface="Arial"/>
                        <a:sym typeface="Arial"/>
                      </a:endParaRPr>
                    </a:p>
                  </a:txBody>
                  <a:tcPr marL="73025" marR="73025" marT="0" marB="91450"/>
                </a:tc>
                <a:tc>
                  <a:txBody>
                    <a:bodyPr/>
                    <a:lstStyle/>
                    <a:p>
                      <a:pPr marL="0" marR="0" lvl="0" indent="0" algn="just" rtl="0">
                        <a:lnSpc>
                          <a:spcPct val="100000"/>
                        </a:lnSpc>
                        <a:spcBef>
                          <a:spcPts val="0"/>
                        </a:spcBef>
                        <a:spcAft>
                          <a:spcPts val="0"/>
                        </a:spcAft>
                        <a:buClr>
                          <a:srgbClr val="000000"/>
                        </a:buClr>
                        <a:buSzPts val="1600"/>
                        <a:buFont typeface="Helvetica Neue"/>
                        <a:buNone/>
                      </a:pPr>
                      <a:r>
                        <a:rPr lang="en-US" sz="2200" b="0" u="none" strike="noStrike" cap="none" dirty="0">
                          <a:solidFill>
                            <a:srgbClr val="C00000"/>
                          </a:solidFill>
                        </a:rPr>
                        <a:t>Customers should be closely involved </a:t>
                      </a:r>
                      <a:r>
                        <a:rPr lang="en-US" sz="2200" b="0" u="none" strike="noStrike" cap="none" dirty="0">
                          <a:solidFill>
                            <a:srgbClr val="000000"/>
                          </a:solidFill>
                        </a:rPr>
                        <a:t>throughout the development process. Their role is provide and prioritize new system requirements and to evaluate the iterations of the system.</a:t>
                      </a:r>
                      <a:endParaRPr sz="2200" b="0" i="0" u="none" strike="noStrike" cap="none" dirty="0">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1"/>
                  </a:ext>
                </a:extLst>
              </a:tr>
              <a:tr h="808089">
                <a:tc>
                  <a:txBody>
                    <a:bodyPr/>
                    <a:lstStyle/>
                    <a:p>
                      <a:pPr marL="0" marR="0" lvl="0" indent="0" algn="just" rtl="0">
                        <a:lnSpc>
                          <a:spcPct val="100000"/>
                        </a:lnSpc>
                        <a:spcBef>
                          <a:spcPts val="0"/>
                        </a:spcBef>
                        <a:spcAft>
                          <a:spcPts val="0"/>
                        </a:spcAft>
                        <a:buClr>
                          <a:srgbClr val="000000"/>
                        </a:buClr>
                        <a:buSzPts val="1600"/>
                        <a:buFont typeface="Helvetica Neue"/>
                        <a:buNone/>
                      </a:pPr>
                      <a:r>
                        <a:rPr lang="en-US" sz="2200" b="1" u="none" strike="noStrike" cap="none" dirty="0">
                          <a:solidFill>
                            <a:srgbClr val="C00000"/>
                          </a:solidFill>
                        </a:rPr>
                        <a:t>Incremental</a:t>
                      </a:r>
                      <a:r>
                        <a:rPr lang="en-US" sz="2200" b="0" u="none" strike="noStrike" cap="none" dirty="0">
                          <a:solidFill>
                            <a:srgbClr val="C00000"/>
                          </a:solidFill>
                        </a:rPr>
                        <a:t> </a:t>
                      </a:r>
                      <a:r>
                        <a:rPr lang="en-US" sz="2200" b="0" u="none" strike="noStrike" cap="none" dirty="0">
                          <a:solidFill>
                            <a:srgbClr val="000000"/>
                          </a:solidFill>
                        </a:rPr>
                        <a:t>delivery</a:t>
                      </a:r>
                      <a:endParaRPr sz="2200" b="0" i="0" u="none" strike="noStrike" cap="none" dirty="0">
                        <a:solidFill>
                          <a:srgbClr val="000000"/>
                        </a:solidFill>
                        <a:latin typeface="Arial"/>
                        <a:ea typeface="Arial"/>
                        <a:cs typeface="Arial"/>
                        <a:sym typeface="Arial"/>
                      </a:endParaRPr>
                    </a:p>
                  </a:txBody>
                  <a:tcPr marL="73025" marR="73025" marT="0" marB="91450"/>
                </a:tc>
                <a:tc>
                  <a:txBody>
                    <a:bodyPr/>
                    <a:lstStyle/>
                    <a:p>
                      <a:pPr marL="0" marR="0" lvl="0" indent="0" algn="just" rtl="0">
                        <a:lnSpc>
                          <a:spcPct val="100000"/>
                        </a:lnSpc>
                        <a:spcBef>
                          <a:spcPts val="0"/>
                        </a:spcBef>
                        <a:spcAft>
                          <a:spcPts val="0"/>
                        </a:spcAft>
                        <a:buClr>
                          <a:srgbClr val="000000"/>
                        </a:buClr>
                        <a:buSzPts val="1600"/>
                        <a:buFont typeface="Helvetica Neue"/>
                        <a:buNone/>
                      </a:pPr>
                      <a:r>
                        <a:rPr lang="en-US" sz="2200" b="0" u="none" strike="noStrike" cap="none" dirty="0">
                          <a:solidFill>
                            <a:srgbClr val="C00000"/>
                          </a:solidFill>
                        </a:rPr>
                        <a:t>The software is developed in increments </a:t>
                      </a:r>
                      <a:r>
                        <a:rPr lang="en-US" sz="2200" b="0" u="none" strike="noStrike" cap="none" dirty="0">
                          <a:solidFill>
                            <a:srgbClr val="000000"/>
                          </a:solidFill>
                        </a:rPr>
                        <a:t>with the customer specifying the requirements to be included in each increment.</a:t>
                      </a:r>
                      <a:endParaRPr sz="2200" b="0" i="0" u="none" strike="noStrike" cap="none" dirty="0">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2"/>
                  </a:ext>
                </a:extLst>
              </a:tr>
              <a:tr h="1163643">
                <a:tc>
                  <a:txBody>
                    <a:bodyPr/>
                    <a:lstStyle/>
                    <a:p>
                      <a:pPr marL="0" marR="0" lvl="0" indent="0" algn="l" rtl="0">
                        <a:lnSpc>
                          <a:spcPct val="100000"/>
                        </a:lnSpc>
                        <a:spcBef>
                          <a:spcPts val="0"/>
                        </a:spcBef>
                        <a:spcAft>
                          <a:spcPts val="0"/>
                        </a:spcAft>
                        <a:buClr>
                          <a:srgbClr val="000000"/>
                        </a:buClr>
                        <a:buSzPts val="1600"/>
                        <a:buFont typeface="Helvetica Neue"/>
                        <a:buNone/>
                      </a:pPr>
                      <a:r>
                        <a:rPr lang="en-US" sz="2200" b="1" u="none" strike="noStrike" cap="none" dirty="0">
                          <a:solidFill>
                            <a:srgbClr val="C00000"/>
                          </a:solidFill>
                        </a:rPr>
                        <a:t>People</a:t>
                      </a:r>
                      <a:r>
                        <a:rPr lang="en-US" sz="2200" b="0" u="none" strike="noStrike" cap="none" dirty="0">
                          <a:solidFill>
                            <a:srgbClr val="C00000"/>
                          </a:solidFill>
                        </a:rPr>
                        <a:t> </a:t>
                      </a:r>
                      <a:r>
                        <a:rPr lang="en-US" sz="2200" b="0" u="none" strike="noStrike" cap="none" dirty="0">
                          <a:solidFill>
                            <a:srgbClr val="000000"/>
                          </a:solidFill>
                        </a:rPr>
                        <a:t>not process</a:t>
                      </a:r>
                      <a:endParaRPr sz="2200" b="0" i="0" u="none" strike="noStrike" cap="none" dirty="0">
                        <a:solidFill>
                          <a:srgbClr val="000000"/>
                        </a:solidFill>
                        <a:latin typeface="Arial"/>
                        <a:ea typeface="Arial"/>
                        <a:cs typeface="Arial"/>
                        <a:sym typeface="Arial"/>
                      </a:endParaRPr>
                    </a:p>
                  </a:txBody>
                  <a:tcPr marL="73025" marR="73025" marT="0" marB="91450"/>
                </a:tc>
                <a:tc>
                  <a:txBody>
                    <a:bodyPr/>
                    <a:lstStyle/>
                    <a:p>
                      <a:pPr marL="0" marR="0" lvl="0" indent="0" algn="just" rtl="0">
                        <a:lnSpc>
                          <a:spcPct val="100000"/>
                        </a:lnSpc>
                        <a:spcBef>
                          <a:spcPts val="0"/>
                        </a:spcBef>
                        <a:spcAft>
                          <a:spcPts val="0"/>
                        </a:spcAft>
                        <a:buClr>
                          <a:srgbClr val="000000"/>
                        </a:buClr>
                        <a:buSzPts val="1600"/>
                        <a:buFont typeface="Helvetica Neue"/>
                        <a:buNone/>
                      </a:pPr>
                      <a:r>
                        <a:rPr lang="en-US" sz="2200" b="0" u="none" strike="noStrike" cap="none" dirty="0">
                          <a:solidFill>
                            <a:srgbClr val="000000"/>
                          </a:solidFill>
                        </a:rPr>
                        <a:t>The </a:t>
                      </a:r>
                      <a:r>
                        <a:rPr lang="en-US" sz="2200" b="0" u="none" strike="noStrike" cap="none" dirty="0">
                          <a:solidFill>
                            <a:srgbClr val="C00000"/>
                          </a:solidFill>
                        </a:rPr>
                        <a:t>skills of the development team </a:t>
                      </a:r>
                      <a:r>
                        <a:rPr lang="en-US" sz="2200" b="0" u="none" strike="noStrike" cap="none" dirty="0">
                          <a:solidFill>
                            <a:srgbClr val="000000"/>
                          </a:solidFill>
                        </a:rPr>
                        <a:t>should be recognized and exploited. Team members should be left to develop their own ways of working without prescriptive processes.</a:t>
                      </a:r>
                      <a:endParaRPr sz="2200" b="0" i="0" u="none" strike="noStrike" cap="none" dirty="0">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3"/>
                  </a:ext>
                </a:extLst>
              </a:tr>
              <a:tr h="808089">
                <a:tc>
                  <a:txBody>
                    <a:bodyPr/>
                    <a:lstStyle/>
                    <a:p>
                      <a:pPr marL="0" marR="0" lvl="0" indent="0" algn="just" rtl="0">
                        <a:lnSpc>
                          <a:spcPct val="100000"/>
                        </a:lnSpc>
                        <a:spcBef>
                          <a:spcPts val="0"/>
                        </a:spcBef>
                        <a:spcAft>
                          <a:spcPts val="0"/>
                        </a:spcAft>
                        <a:buClr>
                          <a:srgbClr val="000000"/>
                        </a:buClr>
                        <a:buSzPts val="1600"/>
                        <a:buFont typeface="Helvetica Neue"/>
                        <a:buNone/>
                      </a:pPr>
                      <a:r>
                        <a:rPr lang="en-US" sz="2200" b="0" u="none" strike="noStrike" cap="none" dirty="0">
                          <a:solidFill>
                            <a:srgbClr val="000000"/>
                          </a:solidFill>
                        </a:rPr>
                        <a:t>Embrace </a:t>
                      </a:r>
                      <a:r>
                        <a:rPr lang="en-US" sz="2200" b="1" u="none" strike="noStrike" cap="none" dirty="0">
                          <a:solidFill>
                            <a:srgbClr val="C00000"/>
                          </a:solidFill>
                        </a:rPr>
                        <a:t>change</a:t>
                      </a:r>
                      <a:endParaRPr sz="2200" b="1" i="0" u="none" strike="noStrike" cap="none" dirty="0">
                        <a:solidFill>
                          <a:srgbClr val="C00000"/>
                        </a:solidFill>
                        <a:latin typeface="Arial"/>
                        <a:ea typeface="Arial"/>
                        <a:cs typeface="Arial"/>
                        <a:sym typeface="Arial"/>
                      </a:endParaRPr>
                    </a:p>
                  </a:txBody>
                  <a:tcPr marL="73025" marR="73025" marT="0" marB="91450"/>
                </a:tc>
                <a:tc>
                  <a:txBody>
                    <a:bodyPr/>
                    <a:lstStyle/>
                    <a:p>
                      <a:pPr marL="0" marR="0" lvl="0" indent="0" algn="just" rtl="0">
                        <a:lnSpc>
                          <a:spcPct val="100000"/>
                        </a:lnSpc>
                        <a:spcBef>
                          <a:spcPts val="0"/>
                        </a:spcBef>
                        <a:spcAft>
                          <a:spcPts val="0"/>
                        </a:spcAft>
                        <a:buClr>
                          <a:srgbClr val="000000"/>
                        </a:buClr>
                        <a:buSzPts val="1600"/>
                        <a:buFont typeface="Helvetica Neue"/>
                        <a:buNone/>
                      </a:pPr>
                      <a:r>
                        <a:rPr lang="en-US" sz="2200" b="0" u="none" strike="noStrike" cap="none" dirty="0">
                          <a:solidFill>
                            <a:srgbClr val="C00000"/>
                          </a:solidFill>
                        </a:rPr>
                        <a:t>Expect the system requirements to change </a:t>
                      </a:r>
                      <a:r>
                        <a:rPr lang="en-US" sz="2200" b="0" u="none" strike="noStrike" cap="none" dirty="0">
                          <a:solidFill>
                            <a:srgbClr val="000000"/>
                          </a:solidFill>
                        </a:rPr>
                        <a:t>and so design the system to accommodate these changes.</a:t>
                      </a:r>
                      <a:endParaRPr sz="2200" b="0" i="0" u="none" strike="noStrike" cap="none" dirty="0">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4"/>
                  </a:ext>
                </a:extLst>
              </a:tr>
              <a:tr h="1341419">
                <a:tc>
                  <a:txBody>
                    <a:bodyPr/>
                    <a:lstStyle/>
                    <a:p>
                      <a:pPr marL="0" marR="0" lvl="0" indent="0" algn="just" rtl="0">
                        <a:lnSpc>
                          <a:spcPct val="100000"/>
                        </a:lnSpc>
                        <a:spcBef>
                          <a:spcPts val="0"/>
                        </a:spcBef>
                        <a:spcAft>
                          <a:spcPts val="0"/>
                        </a:spcAft>
                        <a:buClr>
                          <a:srgbClr val="000000"/>
                        </a:buClr>
                        <a:buSzPts val="1600"/>
                        <a:buFont typeface="Helvetica Neue"/>
                        <a:buNone/>
                      </a:pPr>
                      <a:r>
                        <a:rPr lang="en-US" sz="2200" b="0" u="none" strike="noStrike" cap="none" dirty="0">
                          <a:solidFill>
                            <a:srgbClr val="000000"/>
                          </a:solidFill>
                        </a:rPr>
                        <a:t>Maintain </a:t>
                      </a:r>
                      <a:r>
                        <a:rPr lang="en-US" sz="2200" b="1" u="none" strike="noStrike" cap="none" dirty="0">
                          <a:solidFill>
                            <a:srgbClr val="C00000"/>
                          </a:solidFill>
                        </a:rPr>
                        <a:t>simplicity</a:t>
                      </a:r>
                      <a:endParaRPr sz="2200" b="1" i="0" u="none" strike="noStrike" cap="none" dirty="0">
                        <a:solidFill>
                          <a:srgbClr val="C00000"/>
                        </a:solidFill>
                        <a:latin typeface="Arial"/>
                        <a:ea typeface="Arial"/>
                        <a:cs typeface="Arial"/>
                        <a:sym typeface="Arial"/>
                      </a:endParaRPr>
                    </a:p>
                  </a:txBody>
                  <a:tcPr marL="73025" marR="73025" marT="0" marB="91450"/>
                </a:tc>
                <a:tc>
                  <a:txBody>
                    <a:bodyPr/>
                    <a:lstStyle/>
                    <a:p>
                      <a:pPr marL="0" marR="0" lvl="0" indent="0" algn="just" rtl="0">
                        <a:lnSpc>
                          <a:spcPct val="100000"/>
                        </a:lnSpc>
                        <a:spcBef>
                          <a:spcPts val="0"/>
                        </a:spcBef>
                        <a:spcAft>
                          <a:spcPts val="0"/>
                        </a:spcAft>
                        <a:buClr>
                          <a:srgbClr val="000000"/>
                        </a:buClr>
                        <a:buSzPts val="1600"/>
                        <a:buFont typeface="Helvetica Neue"/>
                        <a:buNone/>
                      </a:pPr>
                      <a:r>
                        <a:rPr lang="en-US" sz="2200" b="0" u="none" strike="noStrike" cap="none" dirty="0">
                          <a:solidFill>
                            <a:srgbClr val="C00000"/>
                          </a:solidFill>
                        </a:rPr>
                        <a:t>Focus on simplicity in both the software being developed and in the development process</a:t>
                      </a:r>
                      <a:r>
                        <a:rPr lang="en-US" sz="2200" b="0" u="none" strike="noStrike" cap="none" dirty="0">
                          <a:solidFill>
                            <a:srgbClr val="000000"/>
                          </a:solidFill>
                        </a:rPr>
                        <a:t>. Wherever possible, actively work to eliminate complexity from the system.</a:t>
                      </a:r>
                      <a:endParaRPr sz="2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Helvetica Neue"/>
                        <a:buNone/>
                      </a:pPr>
                      <a:r>
                        <a:rPr lang="en-US" sz="1100" b="0" u="none" strike="noStrike" cap="none" dirty="0">
                          <a:solidFill>
                            <a:srgbClr val="000000"/>
                          </a:solidFill>
                        </a:rPr>
                        <a:t> </a:t>
                      </a:r>
                      <a:endParaRPr sz="1100" b="0" i="0" u="none" strike="noStrike" cap="none" dirty="0">
                        <a:solidFill>
                          <a:srgbClr val="000000"/>
                        </a:solidFill>
                        <a:latin typeface="Times New Roman"/>
                        <a:ea typeface="Times New Roman"/>
                        <a:cs typeface="Times New Roman"/>
                        <a:sym typeface="Times New Roman"/>
                      </a:endParaRPr>
                    </a:p>
                  </a:txBody>
                  <a:tcPr marL="73025" marR="73025" marT="0" marB="91450"/>
                </a:tc>
                <a:extLst>
                  <a:ext uri="{0D108BD9-81ED-4DB2-BD59-A6C34878D82A}">
                    <a16:rowId xmlns:a16="http://schemas.microsoft.com/office/drawing/2014/main" xmlns="" val="10005"/>
                  </a:ext>
                </a:extLst>
              </a:tr>
            </a:tbl>
          </a:graphicData>
        </a:graphic>
      </p:graphicFrame>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997527" y="117475"/>
            <a:ext cx="10796540" cy="52532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Agile method applicability</a:t>
            </a:r>
            <a:endParaRPr dirty="0"/>
          </a:p>
        </p:txBody>
      </p:sp>
      <p:sp>
        <p:nvSpPr>
          <p:cNvPr id="146" name="Google Shape;146;p24"/>
          <p:cNvSpPr txBox="1">
            <a:spLocks noGrp="1"/>
          </p:cNvSpPr>
          <p:nvPr>
            <p:ph idx="1"/>
          </p:nvPr>
        </p:nvSpPr>
        <p:spPr>
          <a:xfrm>
            <a:off x="579423" y="778599"/>
            <a:ext cx="10721462" cy="521897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US" dirty="0"/>
              <a:t>Product development where a software company is developing </a:t>
            </a:r>
            <a:r>
              <a:rPr lang="en-US" b="1" dirty="0">
                <a:solidFill>
                  <a:srgbClr val="C00000"/>
                </a:solidFill>
              </a:rPr>
              <a:t>a small or medium-sized product for sale</a:t>
            </a:r>
            <a:r>
              <a:rPr lang="en-US" dirty="0"/>
              <a:t>. </a:t>
            </a:r>
            <a:endParaRPr dirty="0"/>
          </a:p>
          <a:p>
            <a:pPr marL="742950" lvl="1" indent="-285750" algn="l" rtl="0">
              <a:spcBef>
                <a:spcPts val="840"/>
              </a:spcBef>
              <a:spcAft>
                <a:spcPts val="0"/>
              </a:spcAft>
              <a:buSzPts val="2640"/>
              <a:buChar char="•"/>
            </a:pPr>
            <a:r>
              <a:rPr lang="en-US" b="1" dirty="0">
                <a:solidFill>
                  <a:srgbClr val="00B050"/>
                </a:solidFill>
              </a:rPr>
              <a:t>Virtually all software products and apps are now developed using an agile approach</a:t>
            </a:r>
            <a:endParaRPr b="1" dirty="0">
              <a:solidFill>
                <a:srgbClr val="00B050"/>
              </a:solidFill>
            </a:endParaRPr>
          </a:p>
          <a:p>
            <a:pPr marL="342900" lvl="0" indent="-342900" algn="l" rtl="0">
              <a:spcBef>
                <a:spcPts val="840"/>
              </a:spcBef>
              <a:spcAft>
                <a:spcPts val="0"/>
              </a:spcAft>
              <a:buSzPts val="2640"/>
              <a:buFont typeface="Noto Sans Symbols"/>
              <a:buChar char="▪"/>
            </a:pPr>
            <a:r>
              <a:rPr lang="en-US" dirty="0">
                <a:solidFill>
                  <a:srgbClr val="C00000"/>
                </a:solidFill>
              </a:rPr>
              <a:t>Custom system development within an organization</a:t>
            </a:r>
            <a:r>
              <a:rPr lang="en-US" dirty="0"/>
              <a:t>, where there is a clear commitment from the customer to become involved in the development process and where there are few external rules and regulations that affect the software.</a:t>
            </a:r>
            <a:endParaRPr dirty="0"/>
          </a:p>
        </p:txBody>
      </p:sp>
      <p:sp>
        <p:nvSpPr>
          <p:cNvPr id="147" name="Google Shape;147;p2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997527" y="117475"/>
            <a:ext cx="10796540" cy="525321"/>
          </a:xfrm>
          <a:prstGeom prst="rect">
            <a:avLst/>
          </a:prstGeom>
          <a:noFill/>
          <a:ln>
            <a:noFill/>
          </a:ln>
        </p:spPr>
        <p:txBody>
          <a:bodyPr spcFirstLastPara="1" wrap="square" lIns="91425" tIns="45700" rIns="91425" bIns="45700" anchor="b" anchorCtr="0">
            <a:noAutofit/>
          </a:bodyPr>
          <a:lstStyle/>
          <a:p>
            <a:pPr lvl="0"/>
            <a:r>
              <a:rPr lang="en-US" dirty="0"/>
              <a:t>Extreme programming (XP) </a:t>
            </a:r>
            <a:endParaRPr dirty="0"/>
          </a:p>
        </p:txBody>
      </p:sp>
      <p:sp>
        <p:nvSpPr>
          <p:cNvPr id="159" name="Google Shape;159;p26"/>
          <p:cNvSpPr txBox="1">
            <a:spLocks noGrp="1"/>
          </p:cNvSpPr>
          <p:nvPr>
            <p:ph idx="1"/>
          </p:nvPr>
        </p:nvSpPr>
        <p:spPr>
          <a:xfrm>
            <a:off x="764628" y="942756"/>
            <a:ext cx="10515600" cy="4351338"/>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640"/>
              <a:buChar char="▪"/>
            </a:pPr>
            <a:r>
              <a:rPr lang="en-US" dirty="0"/>
              <a:t>A very </a:t>
            </a:r>
            <a:r>
              <a:rPr lang="en-US" b="1" dirty="0">
                <a:solidFill>
                  <a:srgbClr val="C00000"/>
                </a:solidFill>
              </a:rPr>
              <a:t>influential agile method</a:t>
            </a:r>
            <a:r>
              <a:rPr lang="en-US" dirty="0"/>
              <a:t>, developed in the late 1990s, that introduced </a:t>
            </a:r>
            <a:r>
              <a:rPr lang="en-US" dirty="0">
                <a:solidFill>
                  <a:srgbClr val="C00000"/>
                </a:solidFill>
              </a:rPr>
              <a:t>a range of agile development techniques</a:t>
            </a:r>
            <a:r>
              <a:rPr lang="en-US" dirty="0"/>
              <a:t>.</a:t>
            </a:r>
            <a:endParaRPr dirty="0"/>
          </a:p>
          <a:p>
            <a:pPr marL="342900" lvl="0" indent="-342900" algn="l" rtl="0">
              <a:lnSpc>
                <a:spcPct val="90000"/>
              </a:lnSpc>
              <a:spcBef>
                <a:spcPts val="840"/>
              </a:spcBef>
              <a:spcAft>
                <a:spcPts val="0"/>
              </a:spcAft>
              <a:buSzPts val="2640"/>
              <a:buChar char="▪"/>
            </a:pPr>
            <a:r>
              <a:rPr lang="en-US" dirty="0"/>
              <a:t>Extreme Programming (XP) takes an </a:t>
            </a:r>
            <a:r>
              <a:rPr lang="en-US" b="1" dirty="0">
                <a:solidFill>
                  <a:srgbClr val="C00000"/>
                </a:solidFill>
              </a:rPr>
              <a:t>‘extreme’ approach to iterative development</a:t>
            </a:r>
            <a:r>
              <a:rPr lang="en-US" dirty="0"/>
              <a:t>. </a:t>
            </a:r>
            <a:endParaRPr dirty="0"/>
          </a:p>
          <a:p>
            <a:pPr marL="742950" lvl="1" indent="-285750" algn="l" rtl="0">
              <a:lnSpc>
                <a:spcPct val="90000"/>
              </a:lnSpc>
              <a:spcBef>
                <a:spcPts val="840"/>
              </a:spcBef>
              <a:spcAft>
                <a:spcPts val="0"/>
              </a:spcAft>
              <a:buSzPts val="2640"/>
              <a:buChar char="•"/>
            </a:pPr>
            <a:r>
              <a:rPr lang="en-US" dirty="0"/>
              <a:t>New versions may be built </a:t>
            </a:r>
            <a:r>
              <a:rPr lang="en-US" b="1" dirty="0">
                <a:solidFill>
                  <a:srgbClr val="C00000"/>
                </a:solidFill>
              </a:rPr>
              <a:t>several times </a:t>
            </a:r>
            <a:r>
              <a:rPr lang="en-US" dirty="0"/>
              <a:t>per day;</a:t>
            </a:r>
            <a:endParaRPr dirty="0"/>
          </a:p>
          <a:p>
            <a:pPr marL="742950" lvl="1" indent="-285750" algn="l" rtl="0">
              <a:lnSpc>
                <a:spcPct val="90000"/>
              </a:lnSpc>
              <a:spcBef>
                <a:spcPts val="840"/>
              </a:spcBef>
              <a:spcAft>
                <a:spcPts val="0"/>
              </a:spcAft>
              <a:buSzPts val="2640"/>
              <a:buChar char="•"/>
            </a:pPr>
            <a:r>
              <a:rPr lang="en-US" b="1" dirty="0">
                <a:solidFill>
                  <a:srgbClr val="C00000"/>
                </a:solidFill>
              </a:rPr>
              <a:t>Increments</a:t>
            </a:r>
            <a:r>
              <a:rPr lang="en-US" dirty="0">
                <a:solidFill>
                  <a:srgbClr val="C00000"/>
                </a:solidFill>
              </a:rPr>
              <a:t> </a:t>
            </a:r>
            <a:r>
              <a:rPr lang="en-US" dirty="0"/>
              <a:t>are delivered to customers every 2 weeks;</a:t>
            </a:r>
            <a:endParaRPr dirty="0"/>
          </a:p>
          <a:p>
            <a:pPr marL="742950" lvl="1" indent="-285750" algn="l" rtl="0">
              <a:lnSpc>
                <a:spcPct val="90000"/>
              </a:lnSpc>
              <a:spcBef>
                <a:spcPts val="840"/>
              </a:spcBef>
              <a:spcAft>
                <a:spcPts val="0"/>
              </a:spcAft>
              <a:buSzPts val="2640"/>
              <a:buChar char="•"/>
            </a:pPr>
            <a:r>
              <a:rPr lang="en-US" dirty="0"/>
              <a:t>All </a:t>
            </a:r>
            <a:r>
              <a:rPr lang="en-US" b="1" dirty="0">
                <a:solidFill>
                  <a:srgbClr val="C00000"/>
                </a:solidFill>
              </a:rPr>
              <a:t>tests must be run for every build </a:t>
            </a:r>
            <a:r>
              <a:rPr lang="en-US" dirty="0"/>
              <a:t>and the build is only accepted if tests run successfully.</a:t>
            </a:r>
            <a:endParaRPr dirty="0"/>
          </a:p>
          <a:p>
            <a:pPr marL="342900" lvl="0" indent="-175260" algn="l" rtl="0">
              <a:lnSpc>
                <a:spcPct val="90000"/>
              </a:lnSpc>
              <a:spcBef>
                <a:spcPts val="840"/>
              </a:spcBef>
              <a:spcAft>
                <a:spcPts val="0"/>
              </a:spcAft>
              <a:buSzPts val="2640"/>
              <a:buNone/>
            </a:pPr>
            <a:endParaRPr dirty="0"/>
          </a:p>
        </p:txBody>
      </p:sp>
      <p:sp>
        <p:nvSpPr>
          <p:cNvPr id="160" name="Google Shape;160;p2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838200" y="365126"/>
            <a:ext cx="10515600" cy="58080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The extreme programming release </a:t>
            </a:r>
            <a:r>
              <a:rPr lang="en-US" dirty="0">
                <a:solidFill>
                  <a:srgbClr val="C00000"/>
                </a:solidFill>
              </a:rPr>
              <a:t>cycle </a:t>
            </a:r>
            <a:endParaRPr dirty="0">
              <a:solidFill>
                <a:srgbClr val="C00000"/>
              </a:solidFill>
            </a:endParaRPr>
          </a:p>
        </p:txBody>
      </p:sp>
      <p:sp>
        <p:nvSpPr>
          <p:cNvPr id="166" name="Google Shape;166;p27"/>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a:p>
        </p:txBody>
      </p:sp>
      <p:pic>
        <p:nvPicPr>
          <p:cNvPr id="167" name="Google Shape;167;p27" descr="3.3-XP-ReleaseCycle.eps"/>
          <p:cNvPicPr preferRelativeResize="0"/>
          <p:nvPr/>
        </p:nvPicPr>
        <p:blipFill rotWithShape="1">
          <a:blip r:embed="rId3">
            <a:alphaModFix/>
          </a:blip>
          <a:srcRect/>
          <a:stretch/>
        </p:blipFill>
        <p:spPr>
          <a:xfrm>
            <a:off x="2716428" y="2372086"/>
            <a:ext cx="6558005" cy="2856274"/>
          </a:xfrm>
          <a:prstGeom prst="rect">
            <a:avLst/>
          </a:prstGeom>
          <a:noFill/>
          <a:ln>
            <a:noFill/>
          </a:ln>
        </p:spPr>
      </p:pic>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838200" y="365126"/>
            <a:ext cx="10515600" cy="58080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Extreme programming </a:t>
            </a:r>
            <a:r>
              <a:rPr lang="en-US" dirty="0">
                <a:solidFill>
                  <a:srgbClr val="FF0000"/>
                </a:solidFill>
              </a:rPr>
              <a:t>principles/practices </a:t>
            </a:r>
            <a:r>
              <a:rPr lang="en-US" dirty="0"/>
              <a:t>(a) </a:t>
            </a:r>
            <a:endParaRPr dirty="0"/>
          </a:p>
        </p:txBody>
      </p:sp>
      <p:sp>
        <p:nvSpPr>
          <p:cNvPr id="173" name="Google Shape;173;p2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a:p>
        </p:txBody>
      </p:sp>
      <p:graphicFrame>
        <p:nvGraphicFramePr>
          <p:cNvPr id="174" name="Google Shape;174;p28"/>
          <p:cNvGraphicFramePr/>
          <p:nvPr>
            <p:extLst>
              <p:ext uri="{D42A27DB-BD31-4B8C-83A1-F6EECF244321}">
                <p14:modId xmlns:p14="http://schemas.microsoft.com/office/powerpoint/2010/main" val="3494352445"/>
              </p:ext>
            </p:extLst>
          </p:nvPr>
        </p:nvGraphicFramePr>
        <p:xfrm>
          <a:off x="838200" y="1425770"/>
          <a:ext cx="9948350" cy="4679695"/>
        </p:xfrm>
        <a:graphic>
          <a:graphicData uri="http://schemas.openxmlformats.org/drawingml/2006/table">
            <a:tbl>
              <a:tblPr>
                <a:noFill/>
                <a:tableStyleId>{9DC1794B-E1F8-40ED-8EFB-4311ADBE18FD}</a:tableStyleId>
              </a:tblPr>
              <a:tblGrid>
                <a:gridCol w="2819625">
                  <a:extLst>
                    <a:ext uri="{9D8B030D-6E8A-4147-A177-3AD203B41FA5}">
                      <a16:colId xmlns:a16="http://schemas.microsoft.com/office/drawing/2014/main" xmlns="" val="20000"/>
                    </a:ext>
                  </a:extLst>
                </a:gridCol>
                <a:gridCol w="7128725">
                  <a:extLst>
                    <a:ext uri="{9D8B030D-6E8A-4147-A177-3AD203B41FA5}">
                      <a16:colId xmlns:a16="http://schemas.microsoft.com/office/drawing/2014/main" xmlns="" val="20001"/>
                    </a:ext>
                  </a:extLst>
                </a:gridCol>
              </a:tblGrid>
              <a:tr h="471675">
                <a:tc>
                  <a:txBody>
                    <a:bodyPr/>
                    <a:lstStyle/>
                    <a:p>
                      <a:pPr marL="0" marR="0" lvl="0" indent="0" algn="just" rtl="0">
                        <a:lnSpc>
                          <a:spcPct val="100000"/>
                        </a:lnSpc>
                        <a:spcBef>
                          <a:spcPts val="0"/>
                        </a:spcBef>
                        <a:spcAft>
                          <a:spcPts val="0"/>
                        </a:spcAft>
                        <a:buClr>
                          <a:srgbClr val="000000"/>
                        </a:buClr>
                        <a:buSzPts val="1600"/>
                        <a:buFont typeface="Helvetica Neue"/>
                        <a:buNone/>
                      </a:pPr>
                      <a:r>
                        <a:rPr lang="en-US" sz="1600" b="1" u="none" strike="noStrike" cap="none">
                          <a:solidFill>
                            <a:srgbClr val="000000"/>
                          </a:solidFill>
                        </a:rPr>
                        <a:t>Principle or practice</a:t>
                      </a:r>
                      <a:endParaRPr sz="1600" b="1" i="0" u="none" strike="noStrike" cap="none">
                        <a:solidFill>
                          <a:srgbClr val="000000"/>
                        </a:solidFill>
                        <a:latin typeface="Arial"/>
                        <a:ea typeface="Arial"/>
                        <a:cs typeface="Arial"/>
                        <a:sym typeface="Arial"/>
                      </a:endParaRPr>
                    </a:p>
                  </a:txBody>
                  <a:tcPr marL="73025" marR="73025" marT="91450" marB="91450"/>
                </a:tc>
                <a:tc>
                  <a:txBody>
                    <a:bodyPr/>
                    <a:lstStyle/>
                    <a:p>
                      <a:pPr marL="0" marR="0" lvl="0" indent="0" algn="just" rtl="0">
                        <a:lnSpc>
                          <a:spcPct val="100000"/>
                        </a:lnSpc>
                        <a:spcBef>
                          <a:spcPts val="0"/>
                        </a:spcBef>
                        <a:spcAft>
                          <a:spcPts val="0"/>
                        </a:spcAft>
                        <a:buClr>
                          <a:srgbClr val="000000"/>
                        </a:buClr>
                        <a:buSzPts val="1600"/>
                        <a:buFont typeface="Helvetica Neue"/>
                        <a:buNone/>
                      </a:pPr>
                      <a:r>
                        <a:rPr lang="en-US" sz="1600" b="1" u="none" strike="noStrike" cap="none" dirty="0">
                          <a:solidFill>
                            <a:srgbClr val="000000"/>
                          </a:solidFill>
                        </a:rPr>
                        <a:t>Description</a:t>
                      </a:r>
                      <a:endParaRPr sz="1600" b="1" i="0" u="none" strike="noStrike" cap="none" dirty="0">
                        <a:solidFill>
                          <a:srgbClr val="000000"/>
                        </a:solidFill>
                        <a:latin typeface="Arial"/>
                        <a:ea typeface="Arial"/>
                        <a:cs typeface="Arial"/>
                        <a:sym typeface="Arial"/>
                      </a:endParaRPr>
                    </a:p>
                  </a:txBody>
                  <a:tcPr marL="73025" marR="73025" marT="91450" marB="91450"/>
                </a:tc>
                <a:extLst>
                  <a:ext uri="{0D108BD9-81ED-4DB2-BD59-A6C34878D82A}">
                    <a16:rowId xmlns:a16="http://schemas.microsoft.com/office/drawing/2014/main" xmlns="" val="10000"/>
                  </a:ext>
                </a:extLst>
              </a:tr>
              <a:tr h="1173850">
                <a:tc>
                  <a:txBody>
                    <a:bodyPr/>
                    <a:lstStyle/>
                    <a:p>
                      <a:pPr marL="0" marR="0" lvl="0" indent="0" algn="just" rtl="0">
                        <a:lnSpc>
                          <a:spcPct val="100000"/>
                        </a:lnSpc>
                        <a:spcBef>
                          <a:spcPts val="0"/>
                        </a:spcBef>
                        <a:spcAft>
                          <a:spcPts val="0"/>
                        </a:spcAft>
                        <a:buClr>
                          <a:srgbClr val="000000"/>
                        </a:buClr>
                        <a:buSzPts val="1600"/>
                        <a:buFont typeface="Helvetica Neue"/>
                        <a:buNone/>
                      </a:pPr>
                      <a:r>
                        <a:rPr lang="en-US" sz="1600" b="0" u="none" strike="noStrike" cap="none" dirty="0">
                          <a:solidFill>
                            <a:srgbClr val="FF0000"/>
                          </a:solidFill>
                        </a:rPr>
                        <a:t>Incremental planning</a:t>
                      </a:r>
                      <a:endParaRPr sz="1600" b="0" i="0" u="none" strike="noStrike" cap="none" dirty="0">
                        <a:solidFill>
                          <a:srgbClr val="FF0000"/>
                        </a:solidFill>
                        <a:latin typeface="Arial"/>
                        <a:ea typeface="Arial"/>
                        <a:cs typeface="Arial"/>
                        <a:sym typeface="Arial"/>
                      </a:endParaRPr>
                    </a:p>
                  </a:txBody>
                  <a:tcPr marL="73025" marR="73025" marT="0" marB="91450"/>
                </a:tc>
                <a:tc>
                  <a:txBody>
                    <a:bodyPr/>
                    <a:lstStyle/>
                    <a:p>
                      <a:pPr marL="0" marR="0" lvl="0" indent="0" algn="just" rtl="0">
                        <a:lnSpc>
                          <a:spcPct val="100000"/>
                        </a:lnSpc>
                        <a:spcBef>
                          <a:spcPts val="0"/>
                        </a:spcBef>
                        <a:spcAft>
                          <a:spcPts val="0"/>
                        </a:spcAft>
                        <a:buClr>
                          <a:srgbClr val="000000"/>
                        </a:buClr>
                        <a:buSzPts val="1600"/>
                        <a:buFont typeface="Helvetica Neue"/>
                        <a:buNone/>
                      </a:pPr>
                      <a:r>
                        <a:rPr lang="en-US" sz="1600" b="0" u="none" strike="noStrike" cap="none" dirty="0">
                          <a:solidFill>
                            <a:srgbClr val="000000"/>
                          </a:solidFill>
                        </a:rPr>
                        <a:t>Requirements are recorded on story cards and the stories to be included in a release are determined by the time available and their relative priority. The developers break these stories into development ‘Tasks’. See Figures 3.5 and 3.6.</a:t>
                      </a:r>
                      <a:endParaRPr sz="1600" b="0" i="0" u="none" strike="noStrike" cap="none" dirty="0">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1"/>
                  </a:ext>
                </a:extLst>
              </a:tr>
              <a:tr h="955450">
                <a:tc>
                  <a:txBody>
                    <a:bodyPr/>
                    <a:lstStyle/>
                    <a:p>
                      <a:pPr marL="0" marR="0" lvl="0" indent="0" algn="just" rtl="0">
                        <a:lnSpc>
                          <a:spcPct val="100000"/>
                        </a:lnSpc>
                        <a:spcBef>
                          <a:spcPts val="0"/>
                        </a:spcBef>
                        <a:spcAft>
                          <a:spcPts val="0"/>
                        </a:spcAft>
                        <a:buClr>
                          <a:srgbClr val="000000"/>
                        </a:buClr>
                        <a:buSzPts val="1600"/>
                        <a:buFont typeface="Helvetica Neue"/>
                        <a:buNone/>
                      </a:pPr>
                      <a:r>
                        <a:rPr lang="en-US" sz="1600" b="0" u="none" strike="noStrike" cap="none" dirty="0">
                          <a:solidFill>
                            <a:srgbClr val="FF0000"/>
                          </a:solidFill>
                        </a:rPr>
                        <a:t>Small releases</a:t>
                      </a:r>
                      <a:endParaRPr sz="1600" b="0" i="0" u="none" strike="noStrike" cap="none" dirty="0">
                        <a:solidFill>
                          <a:srgbClr val="FF0000"/>
                        </a:solidFill>
                        <a:latin typeface="Arial"/>
                        <a:ea typeface="Arial"/>
                        <a:cs typeface="Arial"/>
                        <a:sym typeface="Arial"/>
                      </a:endParaRPr>
                    </a:p>
                  </a:txBody>
                  <a:tcPr marL="73025" marR="73025" marT="0" marB="91450"/>
                </a:tc>
                <a:tc>
                  <a:txBody>
                    <a:bodyPr/>
                    <a:lstStyle/>
                    <a:p>
                      <a:pPr marL="0" marR="0" lvl="0" indent="0" algn="just" rtl="0">
                        <a:lnSpc>
                          <a:spcPct val="100000"/>
                        </a:lnSpc>
                        <a:spcBef>
                          <a:spcPts val="0"/>
                        </a:spcBef>
                        <a:spcAft>
                          <a:spcPts val="0"/>
                        </a:spcAft>
                        <a:buClr>
                          <a:srgbClr val="000000"/>
                        </a:buClr>
                        <a:buSzPts val="1600"/>
                        <a:buFont typeface="Helvetica Neue"/>
                        <a:buNone/>
                      </a:pPr>
                      <a:r>
                        <a:rPr lang="en-US" sz="1600" b="0" u="none" strike="noStrike" cap="none">
                          <a:solidFill>
                            <a:srgbClr val="000000"/>
                          </a:solidFill>
                        </a:rPr>
                        <a:t>The minimal useful set of functionality that provides business value is developed first. Releases of the system are frequent and incrementally add functionality to the first release.</a:t>
                      </a:r>
                      <a:endParaRPr sz="1600" b="0" i="0" u="none" strike="noStrike" cap="none">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2"/>
                  </a:ext>
                </a:extLst>
              </a:tr>
              <a:tr h="518675">
                <a:tc>
                  <a:txBody>
                    <a:bodyPr/>
                    <a:lstStyle/>
                    <a:p>
                      <a:pPr marL="0" marR="0" lvl="0" indent="0" algn="just" rtl="0">
                        <a:lnSpc>
                          <a:spcPct val="100000"/>
                        </a:lnSpc>
                        <a:spcBef>
                          <a:spcPts val="0"/>
                        </a:spcBef>
                        <a:spcAft>
                          <a:spcPts val="0"/>
                        </a:spcAft>
                        <a:buClr>
                          <a:srgbClr val="000000"/>
                        </a:buClr>
                        <a:buSzPts val="1600"/>
                        <a:buFont typeface="Helvetica Neue"/>
                        <a:buNone/>
                      </a:pPr>
                      <a:r>
                        <a:rPr lang="en-US" sz="1600" b="0" u="none" strike="noStrike" cap="none" dirty="0">
                          <a:solidFill>
                            <a:srgbClr val="FF0000"/>
                          </a:solidFill>
                        </a:rPr>
                        <a:t>Simple design </a:t>
                      </a:r>
                      <a:endParaRPr sz="1600" b="0" i="0" u="none" strike="noStrike" cap="none" dirty="0">
                        <a:solidFill>
                          <a:srgbClr val="FF0000"/>
                        </a:solidFill>
                        <a:latin typeface="Arial"/>
                        <a:ea typeface="Arial"/>
                        <a:cs typeface="Arial"/>
                        <a:sym typeface="Arial"/>
                      </a:endParaRPr>
                    </a:p>
                  </a:txBody>
                  <a:tcPr marL="73025" marR="73025" marT="0" marB="91450"/>
                </a:tc>
                <a:tc>
                  <a:txBody>
                    <a:bodyPr/>
                    <a:lstStyle/>
                    <a:p>
                      <a:pPr marL="0" marR="0" lvl="0" indent="0" algn="just" rtl="0">
                        <a:lnSpc>
                          <a:spcPct val="100000"/>
                        </a:lnSpc>
                        <a:spcBef>
                          <a:spcPts val="0"/>
                        </a:spcBef>
                        <a:spcAft>
                          <a:spcPts val="0"/>
                        </a:spcAft>
                        <a:buClr>
                          <a:srgbClr val="000000"/>
                        </a:buClr>
                        <a:buSzPts val="1600"/>
                        <a:buFont typeface="Helvetica Neue"/>
                        <a:buNone/>
                      </a:pPr>
                      <a:r>
                        <a:rPr lang="en-US" sz="1600" b="0" u="none" strike="noStrike" cap="none">
                          <a:solidFill>
                            <a:srgbClr val="000000"/>
                          </a:solidFill>
                        </a:rPr>
                        <a:t>Enough design is carried out to meet the current requirements and no more.</a:t>
                      </a:r>
                      <a:endParaRPr sz="1600" b="0" i="0" u="none" strike="noStrike" cap="none">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3"/>
                  </a:ext>
                </a:extLst>
              </a:tr>
              <a:tr h="737075">
                <a:tc>
                  <a:txBody>
                    <a:bodyPr/>
                    <a:lstStyle/>
                    <a:p>
                      <a:pPr marL="0" marR="0" lvl="0" indent="0" algn="just" rtl="0">
                        <a:lnSpc>
                          <a:spcPct val="100000"/>
                        </a:lnSpc>
                        <a:spcBef>
                          <a:spcPts val="0"/>
                        </a:spcBef>
                        <a:spcAft>
                          <a:spcPts val="0"/>
                        </a:spcAft>
                        <a:buClr>
                          <a:srgbClr val="000000"/>
                        </a:buClr>
                        <a:buSzPts val="1600"/>
                        <a:buFont typeface="Helvetica Neue"/>
                        <a:buNone/>
                      </a:pPr>
                      <a:r>
                        <a:rPr lang="en-US" sz="1600" b="0" u="none" strike="noStrike" cap="none" dirty="0">
                          <a:solidFill>
                            <a:srgbClr val="FF0000"/>
                          </a:solidFill>
                        </a:rPr>
                        <a:t>Test-first development</a:t>
                      </a:r>
                      <a:endParaRPr sz="1600" b="0" i="0" u="none" strike="noStrike" cap="none" dirty="0">
                        <a:solidFill>
                          <a:srgbClr val="FF0000"/>
                        </a:solidFill>
                        <a:latin typeface="Arial"/>
                        <a:ea typeface="Arial"/>
                        <a:cs typeface="Arial"/>
                        <a:sym typeface="Arial"/>
                      </a:endParaRPr>
                    </a:p>
                  </a:txBody>
                  <a:tcPr marL="73025" marR="73025" marT="0" marB="91450"/>
                </a:tc>
                <a:tc>
                  <a:txBody>
                    <a:bodyPr/>
                    <a:lstStyle/>
                    <a:p>
                      <a:pPr marL="0" marR="0" lvl="0" indent="0" algn="just" rtl="0">
                        <a:lnSpc>
                          <a:spcPct val="100000"/>
                        </a:lnSpc>
                        <a:spcBef>
                          <a:spcPts val="0"/>
                        </a:spcBef>
                        <a:spcAft>
                          <a:spcPts val="0"/>
                        </a:spcAft>
                        <a:buClr>
                          <a:srgbClr val="000000"/>
                        </a:buClr>
                        <a:buSzPts val="1600"/>
                        <a:buFont typeface="Helvetica Neue"/>
                        <a:buNone/>
                      </a:pPr>
                      <a:r>
                        <a:rPr lang="en-US" sz="1600" b="0" u="none" strike="noStrike" cap="none">
                          <a:solidFill>
                            <a:srgbClr val="000000"/>
                          </a:solidFill>
                        </a:rPr>
                        <a:t>An automated unit test framework is used to write tests for a new piece of functionality before that functionality itself is implemented.</a:t>
                      </a:r>
                      <a:endParaRPr sz="1600" b="0" i="0" u="none" strike="noStrike" cap="none">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4"/>
                  </a:ext>
                </a:extLst>
              </a:tr>
              <a:tr h="737075">
                <a:tc>
                  <a:txBody>
                    <a:bodyPr/>
                    <a:lstStyle/>
                    <a:p>
                      <a:pPr marL="0" marR="0" lvl="0" indent="0" algn="just" rtl="0">
                        <a:lnSpc>
                          <a:spcPct val="100000"/>
                        </a:lnSpc>
                        <a:spcBef>
                          <a:spcPts val="0"/>
                        </a:spcBef>
                        <a:spcAft>
                          <a:spcPts val="0"/>
                        </a:spcAft>
                        <a:buClr>
                          <a:srgbClr val="000000"/>
                        </a:buClr>
                        <a:buSzPts val="1600"/>
                        <a:buFont typeface="Helvetica Neue"/>
                        <a:buNone/>
                      </a:pPr>
                      <a:r>
                        <a:rPr lang="en-US" sz="1600" b="0" u="none" strike="noStrike" cap="none" dirty="0">
                          <a:solidFill>
                            <a:srgbClr val="FF0000"/>
                          </a:solidFill>
                        </a:rPr>
                        <a:t>Refactoring</a:t>
                      </a:r>
                      <a:endParaRPr sz="1600" b="0" i="0" u="none" strike="noStrike" cap="none" dirty="0">
                        <a:solidFill>
                          <a:srgbClr val="FF0000"/>
                        </a:solidFill>
                        <a:latin typeface="Arial"/>
                        <a:ea typeface="Arial"/>
                        <a:cs typeface="Arial"/>
                        <a:sym typeface="Arial"/>
                      </a:endParaRPr>
                    </a:p>
                  </a:txBody>
                  <a:tcPr marL="73025" marR="73025" marT="0" marB="91450"/>
                </a:tc>
                <a:tc>
                  <a:txBody>
                    <a:bodyPr/>
                    <a:lstStyle/>
                    <a:p>
                      <a:pPr marL="0" marR="0" lvl="0" indent="0" algn="just" rtl="0">
                        <a:lnSpc>
                          <a:spcPct val="100000"/>
                        </a:lnSpc>
                        <a:spcBef>
                          <a:spcPts val="0"/>
                        </a:spcBef>
                        <a:spcAft>
                          <a:spcPts val="0"/>
                        </a:spcAft>
                        <a:buClr>
                          <a:srgbClr val="000000"/>
                        </a:buClr>
                        <a:buSzPts val="1600"/>
                        <a:buFont typeface="Helvetica Neue"/>
                        <a:buNone/>
                      </a:pPr>
                      <a:r>
                        <a:rPr lang="en-US" sz="1600" b="0" u="none" strike="noStrike" cap="none" dirty="0">
                          <a:solidFill>
                            <a:srgbClr val="000000"/>
                          </a:solidFill>
                        </a:rPr>
                        <a:t>All developers are expected to refactor the code continuously as soon as possible code improvements are found. This keeps the code simple and maintainable.</a:t>
                      </a:r>
                      <a:endParaRPr sz="1600" b="0" i="0" u="none" strike="noStrike" cap="none" dirty="0">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5"/>
                  </a:ext>
                </a:extLst>
              </a:tr>
            </a:tbl>
          </a:graphicData>
        </a:graphic>
      </p:graphicFrame>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997527" y="117475"/>
            <a:ext cx="10796540" cy="507214"/>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dirty="0"/>
              <a:t>Extreme programming practices (b)</a:t>
            </a:r>
            <a:endParaRPr dirty="0"/>
          </a:p>
        </p:txBody>
      </p:sp>
      <p:sp>
        <p:nvSpPr>
          <p:cNvPr id="180" name="Google Shape;180;p29"/>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a:p>
        </p:txBody>
      </p:sp>
      <p:graphicFrame>
        <p:nvGraphicFramePr>
          <p:cNvPr id="181" name="Google Shape;181;p29"/>
          <p:cNvGraphicFramePr/>
          <p:nvPr>
            <p:extLst>
              <p:ext uri="{D42A27DB-BD31-4B8C-83A1-F6EECF244321}">
                <p14:modId xmlns:p14="http://schemas.microsoft.com/office/powerpoint/2010/main" val="2139716322"/>
              </p:ext>
            </p:extLst>
          </p:nvPr>
        </p:nvGraphicFramePr>
        <p:xfrm>
          <a:off x="280657" y="624689"/>
          <a:ext cx="10773435" cy="5776111"/>
        </p:xfrm>
        <a:graphic>
          <a:graphicData uri="http://schemas.openxmlformats.org/drawingml/2006/table">
            <a:tbl>
              <a:tblPr firstRow="1" bandRow="1">
                <a:noFill/>
                <a:tableStyleId>{79496DA4-CED9-4835-BEC8-D31430C1F055}</a:tableStyleId>
              </a:tblPr>
              <a:tblGrid>
                <a:gridCol w="2996668">
                  <a:extLst>
                    <a:ext uri="{9D8B030D-6E8A-4147-A177-3AD203B41FA5}">
                      <a16:colId xmlns:a16="http://schemas.microsoft.com/office/drawing/2014/main" xmlns="" val="20000"/>
                    </a:ext>
                  </a:extLst>
                </a:gridCol>
                <a:gridCol w="7776767">
                  <a:extLst>
                    <a:ext uri="{9D8B030D-6E8A-4147-A177-3AD203B41FA5}">
                      <a16:colId xmlns:a16="http://schemas.microsoft.com/office/drawing/2014/main" xmlns="" val="20001"/>
                    </a:ext>
                  </a:extLst>
                </a:gridCol>
              </a:tblGrid>
              <a:tr h="806237">
                <a:tc>
                  <a:txBody>
                    <a:bodyPr/>
                    <a:lstStyle/>
                    <a:p>
                      <a:pPr marL="0" marR="0" lvl="0" indent="0" algn="just" rtl="0">
                        <a:spcBef>
                          <a:spcPts val="0"/>
                        </a:spcBef>
                        <a:spcAft>
                          <a:spcPts val="0"/>
                        </a:spcAft>
                        <a:buNone/>
                      </a:pPr>
                      <a:r>
                        <a:rPr lang="en-US" sz="2000" b="0" u="none" strike="noStrike" cap="none" dirty="0">
                          <a:solidFill>
                            <a:srgbClr val="FF0000"/>
                          </a:solidFill>
                        </a:rPr>
                        <a:t>Pair programming</a:t>
                      </a:r>
                      <a:endParaRPr sz="2000" b="0" u="none" strike="noStrike" cap="none" dirty="0">
                        <a:solidFill>
                          <a:srgbClr val="FF0000"/>
                        </a:solidFill>
                        <a:latin typeface="Arial"/>
                        <a:ea typeface="Arial"/>
                        <a:cs typeface="Arial"/>
                        <a:sym typeface="Arial"/>
                      </a:endParaRPr>
                    </a:p>
                  </a:txBody>
                  <a:tcPr marL="73025" marR="73025" marT="0" marB="91450"/>
                </a:tc>
                <a:tc>
                  <a:txBody>
                    <a:bodyPr/>
                    <a:lstStyle/>
                    <a:p>
                      <a:pPr marL="0" marR="0" lvl="0" indent="0" algn="just" rtl="0">
                        <a:spcBef>
                          <a:spcPts val="0"/>
                        </a:spcBef>
                        <a:spcAft>
                          <a:spcPts val="0"/>
                        </a:spcAft>
                        <a:buNone/>
                      </a:pPr>
                      <a:r>
                        <a:rPr lang="en-US" sz="2000" b="0" u="none" strike="noStrike" cap="none" dirty="0"/>
                        <a:t>Developers work in pairs, checking each other’s work and providing the support to always do a good job.</a:t>
                      </a:r>
                      <a:endParaRPr sz="2000" b="0" u="none" strike="noStrike" cap="none" dirty="0">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0"/>
                  </a:ext>
                </a:extLst>
              </a:tr>
              <a:tr h="1093365">
                <a:tc>
                  <a:txBody>
                    <a:bodyPr/>
                    <a:lstStyle/>
                    <a:p>
                      <a:pPr marL="0" marR="0" lvl="0" indent="0" algn="just" rtl="0">
                        <a:spcBef>
                          <a:spcPts val="0"/>
                        </a:spcBef>
                        <a:spcAft>
                          <a:spcPts val="0"/>
                        </a:spcAft>
                        <a:buNone/>
                      </a:pPr>
                      <a:r>
                        <a:rPr lang="en-US" sz="2000" u="none" strike="noStrike" cap="none" dirty="0">
                          <a:solidFill>
                            <a:srgbClr val="FF0000"/>
                          </a:solidFill>
                        </a:rPr>
                        <a:t>Collective ownership</a:t>
                      </a:r>
                      <a:endParaRPr sz="2000" u="none" strike="noStrike" cap="none" dirty="0">
                        <a:solidFill>
                          <a:srgbClr val="FF0000"/>
                        </a:solidFill>
                        <a:latin typeface="Arial"/>
                        <a:ea typeface="Arial"/>
                        <a:cs typeface="Arial"/>
                        <a:sym typeface="Arial"/>
                      </a:endParaRPr>
                    </a:p>
                  </a:txBody>
                  <a:tcPr marL="73025" marR="73025" marT="0" marB="91450"/>
                </a:tc>
                <a:tc>
                  <a:txBody>
                    <a:bodyPr/>
                    <a:lstStyle/>
                    <a:p>
                      <a:pPr marL="0" marR="0" lvl="0" indent="0" algn="just" rtl="0">
                        <a:spcBef>
                          <a:spcPts val="0"/>
                        </a:spcBef>
                        <a:spcAft>
                          <a:spcPts val="0"/>
                        </a:spcAft>
                        <a:buNone/>
                      </a:pPr>
                      <a:r>
                        <a:rPr lang="en-US" sz="2000" u="none" strike="noStrike" cap="none" dirty="0"/>
                        <a:t>The pairs of developers work on all areas of the system, so that no islands of expertise develop and all the developers take responsibility for all of the code. Anyone can change anything.</a:t>
                      </a:r>
                      <a:endParaRPr sz="2000" u="none" strike="noStrike" cap="none" dirty="0">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1"/>
                  </a:ext>
                </a:extLst>
              </a:tr>
              <a:tr h="1093365">
                <a:tc>
                  <a:txBody>
                    <a:bodyPr/>
                    <a:lstStyle/>
                    <a:p>
                      <a:pPr marL="0" marR="0" lvl="0" indent="0" algn="just" rtl="0">
                        <a:spcBef>
                          <a:spcPts val="0"/>
                        </a:spcBef>
                        <a:spcAft>
                          <a:spcPts val="0"/>
                        </a:spcAft>
                        <a:buNone/>
                      </a:pPr>
                      <a:r>
                        <a:rPr lang="en-US" sz="2000" u="none" strike="noStrike" cap="none" dirty="0">
                          <a:solidFill>
                            <a:srgbClr val="FF0000"/>
                          </a:solidFill>
                        </a:rPr>
                        <a:t>Continuous integration</a:t>
                      </a:r>
                      <a:endParaRPr sz="2000" u="none" strike="noStrike" cap="none" dirty="0">
                        <a:solidFill>
                          <a:srgbClr val="FF0000"/>
                        </a:solidFill>
                        <a:latin typeface="Arial"/>
                        <a:ea typeface="Arial"/>
                        <a:cs typeface="Arial"/>
                        <a:sym typeface="Arial"/>
                      </a:endParaRPr>
                    </a:p>
                  </a:txBody>
                  <a:tcPr marL="73025" marR="73025" marT="0" marB="91450"/>
                </a:tc>
                <a:tc>
                  <a:txBody>
                    <a:bodyPr/>
                    <a:lstStyle/>
                    <a:p>
                      <a:pPr marL="0" marR="0" lvl="0" indent="0" algn="just" rtl="0">
                        <a:spcBef>
                          <a:spcPts val="0"/>
                        </a:spcBef>
                        <a:spcAft>
                          <a:spcPts val="0"/>
                        </a:spcAft>
                        <a:buNone/>
                      </a:pPr>
                      <a:r>
                        <a:rPr lang="en-US" sz="2000" u="none" strike="noStrike" cap="none" dirty="0"/>
                        <a:t>As soon as the work on a task is complete, it is integrated into the whole system. After any such integration, all the unit tests in the system must pass.</a:t>
                      </a:r>
                      <a:endParaRPr sz="2000" u="none" strike="noStrike" cap="none" dirty="0">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2"/>
                  </a:ext>
                </a:extLst>
              </a:tr>
              <a:tr h="1093365">
                <a:tc>
                  <a:txBody>
                    <a:bodyPr/>
                    <a:lstStyle/>
                    <a:p>
                      <a:pPr marL="0" marR="0" lvl="0" indent="0" algn="just" rtl="0">
                        <a:spcBef>
                          <a:spcPts val="0"/>
                        </a:spcBef>
                        <a:spcAft>
                          <a:spcPts val="0"/>
                        </a:spcAft>
                        <a:buNone/>
                      </a:pPr>
                      <a:r>
                        <a:rPr lang="en-US" sz="2000" u="none" strike="noStrike" cap="none" dirty="0">
                          <a:solidFill>
                            <a:srgbClr val="FF0000"/>
                          </a:solidFill>
                        </a:rPr>
                        <a:t>Sustainable pace</a:t>
                      </a:r>
                      <a:endParaRPr sz="2000" u="none" strike="noStrike" cap="none" dirty="0">
                        <a:solidFill>
                          <a:srgbClr val="FF0000"/>
                        </a:solidFill>
                        <a:latin typeface="Arial"/>
                        <a:ea typeface="Arial"/>
                        <a:cs typeface="Arial"/>
                        <a:sym typeface="Arial"/>
                      </a:endParaRPr>
                    </a:p>
                  </a:txBody>
                  <a:tcPr marL="73025" marR="73025" marT="0" marB="91450"/>
                </a:tc>
                <a:tc>
                  <a:txBody>
                    <a:bodyPr/>
                    <a:lstStyle/>
                    <a:p>
                      <a:pPr marL="0" marR="0" lvl="0" indent="0" algn="just" rtl="0">
                        <a:spcBef>
                          <a:spcPts val="0"/>
                        </a:spcBef>
                        <a:spcAft>
                          <a:spcPts val="0"/>
                        </a:spcAft>
                        <a:buNone/>
                      </a:pPr>
                      <a:r>
                        <a:rPr lang="en-US" sz="2000" u="none" strike="noStrike" cap="none" dirty="0"/>
                        <a:t>Large amounts of overtime are not considered acceptable as the net effect is often to reduce code quality and medium term productivity</a:t>
                      </a:r>
                      <a:endParaRPr sz="2000" u="none" strike="noStrike" cap="none" dirty="0">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3"/>
                  </a:ext>
                </a:extLst>
              </a:tr>
              <a:tr h="1689779">
                <a:tc>
                  <a:txBody>
                    <a:bodyPr/>
                    <a:lstStyle/>
                    <a:p>
                      <a:pPr marL="0" marR="0" lvl="0" indent="0" algn="just" rtl="0">
                        <a:spcBef>
                          <a:spcPts val="0"/>
                        </a:spcBef>
                        <a:spcAft>
                          <a:spcPts val="0"/>
                        </a:spcAft>
                        <a:buNone/>
                      </a:pPr>
                      <a:r>
                        <a:rPr lang="en-US" sz="2000" u="none" strike="noStrike" cap="none" dirty="0">
                          <a:solidFill>
                            <a:srgbClr val="FF0000"/>
                          </a:solidFill>
                        </a:rPr>
                        <a:t>On-site customer</a:t>
                      </a:r>
                      <a:endParaRPr sz="2000" u="none" strike="noStrike" cap="none" dirty="0">
                        <a:solidFill>
                          <a:srgbClr val="FF0000"/>
                        </a:solidFill>
                        <a:latin typeface="Arial"/>
                        <a:ea typeface="Arial"/>
                        <a:cs typeface="Arial"/>
                        <a:sym typeface="Arial"/>
                      </a:endParaRPr>
                    </a:p>
                  </a:txBody>
                  <a:tcPr marL="73025" marR="73025" marT="0" marB="91450"/>
                </a:tc>
                <a:tc>
                  <a:txBody>
                    <a:bodyPr/>
                    <a:lstStyle/>
                    <a:p>
                      <a:pPr marL="0" marR="0" lvl="0" indent="0" algn="just" rtl="0">
                        <a:spcBef>
                          <a:spcPts val="0"/>
                        </a:spcBef>
                        <a:spcAft>
                          <a:spcPts val="0"/>
                        </a:spcAft>
                        <a:buNone/>
                      </a:pPr>
                      <a:r>
                        <a:rPr lang="en-US" sz="2000" u="none" strike="noStrike" cap="none" dirty="0"/>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sz="2000" u="none" strike="noStrike" cap="none" dirty="0">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4"/>
                  </a:ext>
                </a:extLst>
              </a:tr>
            </a:tbl>
          </a:graphicData>
        </a:graphic>
      </p:graphicFrame>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997527" y="117475"/>
            <a:ext cx="10796540" cy="49816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dirty="0"/>
              <a:t>A ‘prescribing medication’ </a:t>
            </a:r>
            <a:r>
              <a:rPr lang="en-US" dirty="0">
                <a:solidFill>
                  <a:srgbClr val="C00000"/>
                </a:solidFill>
              </a:rPr>
              <a:t>story </a:t>
            </a:r>
            <a:endParaRPr dirty="0">
              <a:solidFill>
                <a:srgbClr val="C00000"/>
              </a:solidFill>
            </a:endParaRPr>
          </a:p>
        </p:txBody>
      </p:sp>
      <p:sp>
        <p:nvSpPr>
          <p:cNvPr id="208" name="Google Shape;208;p33"/>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19</a:t>
            </a:fld>
            <a:endParaRPr/>
          </a:p>
        </p:txBody>
      </p:sp>
      <p:pic>
        <p:nvPicPr>
          <p:cNvPr id="209" name="Google Shape;209;p33" descr="3.5 StoryCard.eps"/>
          <p:cNvPicPr preferRelativeResize="0"/>
          <p:nvPr/>
        </p:nvPicPr>
        <p:blipFill rotWithShape="1">
          <a:blip r:embed="rId3">
            <a:alphaModFix/>
          </a:blip>
          <a:srcRect/>
          <a:stretch/>
        </p:blipFill>
        <p:spPr>
          <a:xfrm>
            <a:off x="434567" y="697118"/>
            <a:ext cx="10809838" cy="5659234"/>
          </a:xfrm>
          <a:prstGeom prst="rect">
            <a:avLst/>
          </a:prstGeom>
          <a:noFill/>
          <a:ln>
            <a:noFill/>
          </a:ln>
        </p:spPr>
      </p:pic>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273FFA-E7D0-D64D-E0C6-490AC6527883}"/>
              </a:ext>
            </a:extLst>
          </p:cNvPr>
          <p:cNvSpPr>
            <a:spLocks noGrp="1"/>
          </p:cNvSpPr>
          <p:nvPr>
            <p:ph type="title"/>
          </p:nvPr>
        </p:nvSpPr>
        <p:spPr>
          <a:xfrm>
            <a:off x="838200" y="365126"/>
            <a:ext cx="10515600" cy="454682"/>
          </a:xfrm>
        </p:spPr>
        <p:txBody>
          <a:bodyPr>
            <a:normAutofit fontScale="90000"/>
          </a:bodyPr>
          <a:lstStyle/>
          <a:p>
            <a:r>
              <a:rPr lang="en-US" b="1" dirty="0">
                <a:solidFill>
                  <a:schemeClr val="accent1"/>
                </a:solidFill>
              </a:rPr>
              <a:t>Agility</a:t>
            </a:r>
          </a:p>
        </p:txBody>
      </p:sp>
      <p:sp>
        <p:nvSpPr>
          <p:cNvPr id="3" name="Content Placeholder 2">
            <a:extLst>
              <a:ext uri="{FF2B5EF4-FFF2-40B4-BE49-F238E27FC236}">
                <a16:creationId xmlns:a16="http://schemas.microsoft.com/office/drawing/2014/main" xmlns="" id="{46931DFA-B515-8C7A-74F5-FC1C41AA6B89}"/>
              </a:ext>
            </a:extLst>
          </p:cNvPr>
          <p:cNvSpPr>
            <a:spLocks noGrp="1"/>
          </p:cNvSpPr>
          <p:nvPr>
            <p:ph idx="1"/>
          </p:nvPr>
        </p:nvSpPr>
        <p:spPr>
          <a:xfrm>
            <a:off x="472966" y="987972"/>
            <a:ext cx="10880834" cy="5188991"/>
          </a:xfrm>
        </p:spPr>
        <p:txBody>
          <a:bodyPr/>
          <a:lstStyle/>
          <a:p>
            <a:r>
              <a:rPr lang="en-US" dirty="0"/>
              <a:t>An agile philosophy for software engineering stresses four key issues:</a:t>
            </a:r>
          </a:p>
          <a:p>
            <a:pPr marL="571500" indent="-571500">
              <a:buAutoNum type="romanLcPeriod"/>
            </a:pPr>
            <a:r>
              <a:rPr lang="en-US" dirty="0"/>
              <a:t>The importance of self organizing teams that have control over the work they perform</a:t>
            </a:r>
          </a:p>
          <a:p>
            <a:pPr marL="571500" indent="-571500">
              <a:buAutoNum type="romanLcPeriod"/>
            </a:pPr>
            <a:r>
              <a:rPr lang="en-US" dirty="0"/>
              <a:t>Communication and collaboration between team members and </a:t>
            </a:r>
            <a:r>
              <a:rPr lang="en-US" dirty="0" err="1"/>
              <a:t>and</a:t>
            </a:r>
            <a:r>
              <a:rPr lang="en-US" dirty="0"/>
              <a:t> between practitioners and their customers </a:t>
            </a:r>
          </a:p>
          <a:p>
            <a:pPr marL="571500" indent="-571500">
              <a:buAutoNum type="romanLcPeriod"/>
            </a:pPr>
            <a:r>
              <a:rPr lang="en-US" dirty="0"/>
              <a:t>A recognition that change represents an opportunity and</a:t>
            </a:r>
          </a:p>
          <a:p>
            <a:pPr marL="571500" indent="-571500">
              <a:buAutoNum type="romanLcPeriod"/>
            </a:pPr>
            <a:r>
              <a:rPr lang="en-US" dirty="0"/>
              <a:t>An emphasis on rapid delivery of software that satisfies the customers</a:t>
            </a:r>
          </a:p>
          <a:p>
            <a:pPr marL="0" indent="0">
              <a:buNone/>
            </a:pPr>
            <a:endParaRPr lang="en-US" dirty="0"/>
          </a:p>
          <a:p>
            <a:pPr marL="0" indent="0">
              <a:buNone/>
            </a:pPr>
            <a:r>
              <a:rPr lang="en-US" dirty="0"/>
              <a:t>Agile process models have been designed to address each of theses issues.</a:t>
            </a:r>
          </a:p>
        </p:txBody>
      </p:sp>
    </p:spTree>
    <p:extLst>
      <p:ext uri="{BB962C8B-B14F-4D97-AF65-F5344CB8AC3E}">
        <p14:creationId xmlns:p14="http://schemas.microsoft.com/office/powerpoint/2010/main" val="939667009"/>
      </p:ext>
    </p:extLst>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997527" y="117475"/>
            <a:ext cx="10796540" cy="52532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dirty="0"/>
              <a:t>Examples of </a:t>
            </a:r>
            <a:r>
              <a:rPr lang="en-US" sz="3200" dirty="0">
                <a:solidFill>
                  <a:srgbClr val="C00000"/>
                </a:solidFill>
              </a:rPr>
              <a:t>task cards </a:t>
            </a:r>
            <a:r>
              <a:rPr lang="en-US" sz="3200" dirty="0"/>
              <a:t>for prescribing medication </a:t>
            </a:r>
            <a:endParaRPr sz="3200" dirty="0"/>
          </a:p>
        </p:txBody>
      </p:sp>
      <p:sp>
        <p:nvSpPr>
          <p:cNvPr id="215" name="Google Shape;215;p3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20</a:t>
            </a:fld>
            <a:endParaRPr/>
          </a:p>
        </p:txBody>
      </p:sp>
      <p:pic>
        <p:nvPicPr>
          <p:cNvPr id="216" name="Google Shape;216;p34" descr="3.6 TaskCards.eps"/>
          <p:cNvPicPr preferRelativeResize="0"/>
          <p:nvPr/>
        </p:nvPicPr>
        <p:blipFill rotWithShape="1">
          <a:blip r:embed="rId3">
            <a:alphaModFix/>
          </a:blip>
          <a:srcRect/>
          <a:stretch/>
        </p:blipFill>
        <p:spPr>
          <a:xfrm>
            <a:off x="870463" y="825486"/>
            <a:ext cx="10011707" cy="5558827"/>
          </a:xfrm>
          <a:prstGeom prst="rect">
            <a:avLst/>
          </a:prstGeom>
          <a:noFill/>
          <a:ln>
            <a:noFill/>
          </a:ln>
        </p:spPr>
      </p:pic>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838200" y="365125"/>
            <a:ext cx="10515600" cy="47570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Refactoring</a:t>
            </a:r>
            <a:endParaRPr dirty="0"/>
          </a:p>
        </p:txBody>
      </p:sp>
      <p:sp>
        <p:nvSpPr>
          <p:cNvPr id="222" name="Google Shape;222;p35"/>
          <p:cNvSpPr txBox="1">
            <a:spLocks noGrp="1"/>
          </p:cNvSpPr>
          <p:nvPr>
            <p:ph idx="1"/>
          </p:nvPr>
        </p:nvSpPr>
        <p:spPr>
          <a:xfrm>
            <a:off x="838200" y="1008993"/>
            <a:ext cx="10515600" cy="516797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840"/>
              </a:spcBef>
              <a:spcAft>
                <a:spcPts val="0"/>
              </a:spcAft>
              <a:buSzPts val="2640"/>
              <a:buChar char="▪"/>
            </a:pPr>
            <a:r>
              <a:rPr lang="en-US" dirty="0"/>
              <a:t>XP, however, maintains that this is not worthwhile as changes cannot be reliably anticipated.</a:t>
            </a:r>
            <a:endParaRPr dirty="0"/>
          </a:p>
          <a:p>
            <a:pPr marL="342900" lvl="0" indent="-342900" algn="l" rtl="0">
              <a:lnSpc>
                <a:spcPct val="90000"/>
              </a:lnSpc>
              <a:spcBef>
                <a:spcPts val="840"/>
              </a:spcBef>
              <a:spcAft>
                <a:spcPts val="0"/>
              </a:spcAft>
              <a:buSzPts val="2640"/>
              <a:buChar char="▪"/>
            </a:pPr>
            <a:r>
              <a:rPr lang="en-US" dirty="0"/>
              <a:t>Rather, it proposes </a:t>
            </a:r>
            <a:r>
              <a:rPr lang="en-US" dirty="0">
                <a:solidFill>
                  <a:srgbClr val="FF0000"/>
                </a:solidFill>
              </a:rPr>
              <a:t>constant code improvement (refactoring) </a:t>
            </a:r>
            <a:r>
              <a:rPr lang="en-US" dirty="0"/>
              <a:t>to make changes easier when they have to be implemented.</a:t>
            </a:r>
          </a:p>
          <a:p>
            <a:pPr marL="342900" lvl="0" indent="-342900" algn="l" rtl="0">
              <a:spcBef>
                <a:spcPts val="0"/>
              </a:spcBef>
              <a:spcAft>
                <a:spcPts val="0"/>
              </a:spcAft>
              <a:buSzPts val="2640"/>
              <a:buFont typeface="Noto Sans Symbols"/>
              <a:buChar char="▪"/>
            </a:pPr>
            <a:r>
              <a:rPr lang="en-US" dirty="0"/>
              <a:t>Programming team look for possible software improvements and make these improvements even where there is no immediate need for them.</a:t>
            </a:r>
          </a:p>
          <a:p>
            <a:pPr marL="342900" lvl="0" indent="-342900" algn="l" rtl="0">
              <a:spcBef>
                <a:spcPts val="840"/>
              </a:spcBef>
              <a:spcAft>
                <a:spcPts val="0"/>
              </a:spcAft>
              <a:buSzPts val="2640"/>
              <a:buFont typeface="Noto Sans Symbols"/>
              <a:buChar char="▪"/>
            </a:pPr>
            <a:r>
              <a:rPr lang="en-US" dirty="0"/>
              <a:t>However, some changes requires </a:t>
            </a:r>
            <a:r>
              <a:rPr lang="en-US" dirty="0">
                <a:solidFill>
                  <a:srgbClr val="FF0000"/>
                </a:solidFill>
              </a:rPr>
              <a:t>architecture refactoring </a:t>
            </a:r>
            <a:r>
              <a:rPr lang="en-US" dirty="0"/>
              <a:t>and this is much more expensive.</a:t>
            </a:r>
          </a:p>
          <a:p>
            <a:pPr marL="342900" lvl="0" indent="-342900" algn="l" rtl="0">
              <a:lnSpc>
                <a:spcPct val="90000"/>
              </a:lnSpc>
              <a:spcBef>
                <a:spcPts val="840"/>
              </a:spcBef>
              <a:spcAft>
                <a:spcPts val="0"/>
              </a:spcAft>
              <a:buSzPts val="2640"/>
              <a:buChar char="▪"/>
            </a:pPr>
            <a:endParaRPr dirty="0"/>
          </a:p>
        </p:txBody>
      </p:sp>
      <p:sp>
        <p:nvSpPr>
          <p:cNvPr id="223" name="Google Shape;223;p35"/>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9"/>
          <p:cNvSpPr txBox="1">
            <a:spLocks noGrp="1"/>
          </p:cNvSpPr>
          <p:nvPr>
            <p:ph type="title"/>
          </p:nvPr>
        </p:nvSpPr>
        <p:spPr>
          <a:xfrm>
            <a:off x="838200" y="365126"/>
            <a:ext cx="10515600" cy="65437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Test-driven development (</a:t>
            </a:r>
            <a:r>
              <a:rPr lang="en-US" dirty="0">
                <a:solidFill>
                  <a:srgbClr val="C00000"/>
                </a:solidFill>
              </a:rPr>
              <a:t>TDD</a:t>
            </a:r>
            <a:r>
              <a:rPr lang="en-US" dirty="0"/>
              <a:t>)</a:t>
            </a:r>
            <a:endParaRPr dirty="0"/>
          </a:p>
        </p:txBody>
      </p:sp>
      <p:sp>
        <p:nvSpPr>
          <p:cNvPr id="250" name="Google Shape;250;p39"/>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640"/>
              <a:buChar char="▪"/>
            </a:pPr>
            <a:r>
              <a:rPr lang="en-US" dirty="0"/>
              <a:t>Writing </a:t>
            </a:r>
            <a:r>
              <a:rPr lang="en-US" b="1" dirty="0">
                <a:solidFill>
                  <a:srgbClr val="C00000"/>
                </a:solidFill>
              </a:rPr>
              <a:t>tests before code </a:t>
            </a:r>
            <a:r>
              <a:rPr lang="en-US" dirty="0"/>
              <a:t>clarifies the requirements to be implemented.</a:t>
            </a:r>
            <a:endParaRPr dirty="0"/>
          </a:p>
          <a:p>
            <a:pPr marL="342900" lvl="0" indent="-342900" algn="l" rtl="0">
              <a:lnSpc>
                <a:spcPct val="90000"/>
              </a:lnSpc>
              <a:spcBef>
                <a:spcPts val="840"/>
              </a:spcBef>
              <a:spcAft>
                <a:spcPts val="0"/>
              </a:spcAft>
              <a:buSzPts val="2640"/>
              <a:buChar char="▪"/>
            </a:pPr>
            <a:r>
              <a:rPr lang="en-US" dirty="0">
                <a:solidFill>
                  <a:srgbClr val="C00000"/>
                </a:solidFill>
              </a:rPr>
              <a:t>Tests are written as programs </a:t>
            </a:r>
            <a:r>
              <a:rPr lang="en-US" dirty="0"/>
              <a:t>rather than data so that they can be </a:t>
            </a:r>
            <a:r>
              <a:rPr lang="en-US" dirty="0">
                <a:solidFill>
                  <a:srgbClr val="C00000"/>
                </a:solidFill>
              </a:rPr>
              <a:t>executed automatically</a:t>
            </a:r>
            <a:r>
              <a:rPr lang="en-US" dirty="0"/>
              <a:t>. The test includes a check that it has executed correctly.</a:t>
            </a:r>
            <a:endParaRPr dirty="0"/>
          </a:p>
          <a:p>
            <a:pPr marL="742950" lvl="1" indent="-285750" algn="l" rtl="0">
              <a:lnSpc>
                <a:spcPct val="90000"/>
              </a:lnSpc>
              <a:spcBef>
                <a:spcPts val="840"/>
              </a:spcBef>
              <a:spcAft>
                <a:spcPts val="0"/>
              </a:spcAft>
              <a:buSzPts val="2640"/>
              <a:buChar char="•"/>
            </a:pPr>
            <a:r>
              <a:rPr lang="en-US" dirty="0"/>
              <a:t>Usually relies on a </a:t>
            </a:r>
            <a:r>
              <a:rPr lang="en-US" dirty="0">
                <a:solidFill>
                  <a:srgbClr val="C00000"/>
                </a:solidFill>
              </a:rPr>
              <a:t>testing framework </a:t>
            </a:r>
            <a:r>
              <a:rPr lang="en-US" dirty="0"/>
              <a:t>such as </a:t>
            </a:r>
            <a:r>
              <a:rPr lang="en-US" b="1" dirty="0" err="1">
                <a:solidFill>
                  <a:srgbClr val="C00000"/>
                </a:solidFill>
              </a:rPr>
              <a:t>Junit</a:t>
            </a:r>
            <a:r>
              <a:rPr lang="en-US" dirty="0"/>
              <a:t>.</a:t>
            </a:r>
            <a:endParaRPr dirty="0"/>
          </a:p>
          <a:p>
            <a:pPr marL="342900" lvl="0" indent="-342900" algn="l" rtl="0">
              <a:lnSpc>
                <a:spcPct val="90000"/>
              </a:lnSpc>
              <a:spcBef>
                <a:spcPts val="840"/>
              </a:spcBef>
              <a:spcAft>
                <a:spcPts val="0"/>
              </a:spcAft>
              <a:buSzPts val="2640"/>
              <a:buChar char="▪"/>
            </a:pPr>
            <a:r>
              <a:rPr lang="en-US" dirty="0"/>
              <a:t>All previous and new tests are run automatically when new functionality is added, thus </a:t>
            </a:r>
            <a:r>
              <a:rPr lang="en-US" dirty="0">
                <a:solidFill>
                  <a:srgbClr val="C00000"/>
                </a:solidFill>
              </a:rPr>
              <a:t>checking that the new functionality has not introduced errors.</a:t>
            </a:r>
            <a:endParaRPr dirty="0">
              <a:solidFill>
                <a:srgbClr val="C00000"/>
              </a:solidFill>
            </a:endParaRPr>
          </a:p>
        </p:txBody>
      </p:sp>
      <p:sp>
        <p:nvSpPr>
          <p:cNvPr id="251" name="Google Shape;251;p39"/>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997527" y="117475"/>
            <a:ext cx="10796540" cy="56153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dirty="0">
                <a:solidFill>
                  <a:srgbClr val="C00000"/>
                </a:solidFill>
              </a:rPr>
              <a:t>Test case </a:t>
            </a:r>
            <a:r>
              <a:rPr lang="en-US" dirty="0"/>
              <a:t>description for dose checking </a:t>
            </a:r>
            <a:endParaRPr dirty="0"/>
          </a:p>
        </p:txBody>
      </p:sp>
      <p:sp>
        <p:nvSpPr>
          <p:cNvPr id="264" name="Google Shape;264;p41"/>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23</a:t>
            </a:fld>
            <a:endParaRPr/>
          </a:p>
        </p:txBody>
      </p:sp>
      <p:pic>
        <p:nvPicPr>
          <p:cNvPr id="265" name="Google Shape;265;p41" descr="3.7 DoseChecking.eps"/>
          <p:cNvPicPr preferRelativeResize="0"/>
          <p:nvPr/>
        </p:nvPicPr>
        <p:blipFill rotWithShape="1">
          <a:blip r:embed="rId3">
            <a:alphaModFix/>
          </a:blip>
          <a:srcRect/>
          <a:stretch/>
        </p:blipFill>
        <p:spPr>
          <a:xfrm>
            <a:off x="497941" y="679010"/>
            <a:ext cx="10674035" cy="5649362"/>
          </a:xfrm>
          <a:prstGeom prst="rect">
            <a:avLst/>
          </a:prstGeom>
          <a:noFill/>
          <a:ln>
            <a:noFill/>
          </a:ln>
        </p:spPr>
      </p:pic>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2"/>
          <p:cNvSpPr txBox="1">
            <a:spLocks noGrp="1"/>
          </p:cNvSpPr>
          <p:nvPr>
            <p:ph type="title"/>
          </p:nvPr>
        </p:nvSpPr>
        <p:spPr>
          <a:xfrm>
            <a:off x="838200" y="365125"/>
            <a:ext cx="10515600" cy="55978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Test automation</a:t>
            </a:r>
            <a:endParaRPr dirty="0"/>
          </a:p>
        </p:txBody>
      </p:sp>
      <p:sp>
        <p:nvSpPr>
          <p:cNvPr id="271" name="Google Shape;271;p42"/>
          <p:cNvSpPr txBox="1">
            <a:spLocks noGrp="1"/>
          </p:cNvSpPr>
          <p:nvPr>
            <p:ph idx="1"/>
          </p:nvPr>
        </p:nvSpPr>
        <p:spPr>
          <a:xfrm>
            <a:off x="838200" y="1187669"/>
            <a:ext cx="10515600" cy="49892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US" dirty="0">
                <a:solidFill>
                  <a:srgbClr val="C00000"/>
                </a:solidFill>
              </a:rPr>
              <a:t>Test automation </a:t>
            </a:r>
            <a:r>
              <a:rPr lang="en-US" dirty="0">
                <a:solidFill>
                  <a:schemeClr val="tx1"/>
                </a:solidFill>
              </a:rPr>
              <a:t>means that tests are written </a:t>
            </a:r>
            <a:r>
              <a:rPr lang="en-US" dirty="0">
                <a:solidFill>
                  <a:srgbClr val="C00000"/>
                </a:solidFill>
              </a:rPr>
              <a:t>as executable components </a:t>
            </a:r>
            <a:r>
              <a:rPr lang="en-US" dirty="0">
                <a:solidFill>
                  <a:schemeClr val="tx1"/>
                </a:solidFill>
              </a:rPr>
              <a:t>before the task is implemented </a:t>
            </a:r>
            <a:endParaRPr dirty="0">
              <a:solidFill>
                <a:schemeClr val="tx1"/>
              </a:solidFill>
            </a:endParaRPr>
          </a:p>
          <a:p>
            <a:pPr marL="742950" lvl="1" indent="-285750" algn="l" rtl="0">
              <a:spcBef>
                <a:spcPts val="840"/>
              </a:spcBef>
              <a:spcAft>
                <a:spcPts val="0"/>
              </a:spcAft>
              <a:buSzPts val="2640"/>
              <a:buChar char="•"/>
            </a:pPr>
            <a:r>
              <a:rPr lang="en-US" dirty="0"/>
              <a:t>These </a:t>
            </a:r>
            <a:r>
              <a:rPr lang="en-US" dirty="0">
                <a:solidFill>
                  <a:srgbClr val="C00000"/>
                </a:solidFill>
              </a:rPr>
              <a:t>testing components </a:t>
            </a:r>
            <a:r>
              <a:rPr lang="en-US" dirty="0"/>
              <a:t>should be </a:t>
            </a:r>
            <a:r>
              <a:rPr lang="en-US" dirty="0">
                <a:solidFill>
                  <a:srgbClr val="C00000"/>
                </a:solidFill>
              </a:rPr>
              <a:t>stand-alone</a:t>
            </a:r>
            <a:r>
              <a:rPr lang="en-US" dirty="0"/>
              <a:t>, should simulate the submission of </a:t>
            </a:r>
            <a:r>
              <a:rPr lang="en-US" dirty="0">
                <a:solidFill>
                  <a:srgbClr val="C00000"/>
                </a:solidFill>
              </a:rPr>
              <a:t>input to be tested </a:t>
            </a:r>
            <a:r>
              <a:rPr lang="en-US" dirty="0"/>
              <a:t>and should check that the </a:t>
            </a:r>
            <a:r>
              <a:rPr lang="en-US" dirty="0">
                <a:solidFill>
                  <a:srgbClr val="C00000"/>
                </a:solidFill>
              </a:rPr>
              <a:t>result meets the output specification</a:t>
            </a:r>
            <a:r>
              <a:rPr lang="en-US" dirty="0"/>
              <a:t>. An automated test </a:t>
            </a:r>
            <a:r>
              <a:rPr lang="en-US" dirty="0">
                <a:solidFill>
                  <a:srgbClr val="C00000"/>
                </a:solidFill>
              </a:rPr>
              <a:t>framework</a:t>
            </a:r>
            <a:r>
              <a:rPr lang="en-US" dirty="0"/>
              <a:t> (e.g. </a:t>
            </a:r>
            <a:r>
              <a:rPr lang="en-US" b="1" dirty="0" err="1">
                <a:solidFill>
                  <a:srgbClr val="C00000"/>
                </a:solidFill>
              </a:rPr>
              <a:t>Junit</a:t>
            </a:r>
            <a:r>
              <a:rPr lang="en-US" dirty="0"/>
              <a:t>) is a system that makes it easy to write executable tests and submit a set of tests for execution. </a:t>
            </a:r>
            <a:endParaRPr dirty="0"/>
          </a:p>
          <a:p>
            <a:pPr marL="342900" lvl="0" indent="-175260" algn="l" rtl="0">
              <a:spcBef>
                <a:spcPts val="840"/>
              </a:spcBef>
              <a:spcAft>
                <a:spcPts val="0"/>
              </a:spcAft>
              <a:buSzPts val="2640"/>
              <a:buFont typeface="Noto Sans Symbols"/>
              <a:buNone/>
            </a:pPr>
            <a:endParaRPr dirty="0"/>
          </a:p>
        </p:txBody>
      </p:sp>
      <p:sp>
        <p:nvSpPr>
          <p:cNvPr id="272" name="Google Shape;272;p4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8"/>
          <p:cNvSpPr txBox="1">
            <a:spLocks noGrp="1"/>
          </p:cNvSpPr>
          <p:nvPr>
            <p:ph type="title"/>
          </p:nvPr>
        </p:nvSpPr>
        <p:spPr>
          <a:xfrm>
            <a:off x="997527" y="117475"/>
            <a:ext cx="10796540" cy="471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dirty="0">
                <a:solidFill>
                  <a:schemeClr val="bg2"/>
                </a:solidFill>
              </a:rPr>
              <a:t>Scrum</a:t>
            </a:r>
            <a:endParaRPr dirty="0">
              <a:solidFill>
                <a:schemeClr val="bg2"/>
              </a:solidFill>
            </a:endParaRPr>
          </a:p>
        </p:txBody>
      </p:sp>
      <p:sp>
        <p:nvSpPr>
          <p:cNvPr id="312" name="Google Shape;312;p48"/>
          <p:cNvSpPr txBox="1">
            <a:spLocks noGrp="1"/>
          </p:cNvSpPr>
          <p:nvPr>
            <p:ph idx="1"/>
          </p:nvPr>
        </p:nvSpPr>
        <p:spPr>
          <a:xfrm>
            <a:off x="997527" y="823865"/>
            <a:ext cx="10303357" cy="517371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US" dirty="0">
                <a:solidFill>
                  <a:srgbClr val="C00000"/>
                </a:solidFill>
              </a:rPr>
              <a:t>Scrum</a:t>
            </a:r>
            <a:r>
              <a:rPr lang="en-US" dirty="0"/>
              <a:t> is an </a:t>
            </a:r>
            <a:r>
              <a:rPr lang="en-US" dirty="0">
                <a:solidFill>
                  <a:srgbClr val="C00000"/>
                </a:solidFill>
              </a:rPr>
              <a:t>agile method </a:t>
            </a:r>
            <a:r>
              <a:rPr lang="en-US" dirty="0"/>
              <a:t>that focuses on </a:t>
            </a:r>
            <a:r>
              <a:rPr lang="en-US" dirty="0">
                <a:solidFill>
                  <a:srgbClr val="C00000"/>
                </a:solidFill>
              </a:rPr>
              <a:t>managing iterative development</a:t>
            </a:r>
            <a:r>
              <a:rPr lang="en-US" dirty="0"/>
              <a:t> rather than specific agile practices.</a:t>
            </a:r>
            <a:endParaRPr dirty="0"/>
          </a:p>
          <a:p>
            <a:pPr marL="342900" lvl="0" indent="-342900" algn="l" rtl="0">
              <a:spcBef>
                <a:spcPts val="840"/>
              </a:spcBef>
              <a:spcAft>
                <a:spcPts val="0"/>
              </a:spcAft>
              <a:buSzPts val="2640"/>
              <a:buFont typeface="Noto Sans Symbols"/>
              <a:buChar char="▪"/>
            </a:pPr>
            <a:r>
              <a:rPr lang="en-US" dirty="0"/>
              <a:t>There are </a:t>
            </a:r>
            <a:r>
              <a:rPr lang="en-US" dirty="0">
                <a:solidFill>
                  <a:srgbClr val="C00000"/>
                </a:solidFill>
              </a:rPr>
              <a:t>three</a:t>
            </a:r>
            <a:r>
              <a:rPr lang="en-US" dirty="0"/>
              <a:t> </a:t>
            </a:r>
            <a:r>
              <a:rPr lang="en-US" dirty="0">
                <a:solidFill>
                  <a:srgbClr val="C00000"/>
                </a:solidFill>
              </a:rPr>
              <a:t>phases</a:t>
            </a:r>
            <a:r>
              <a:rPr lang="en-US" dirty="0"/>
              <a:t> in Scrum. </a:t>
            </a:r>
            <a:endParaRPr dirty="0"/>
          </a:p>
          <a:p>
            <a:pPr marL="742950" lvl="1" indent="-285750" algn="l" rtl="0">
              <a:spcBef>
                <a:spcPts val="840"/>
              </a:spcBef>
              <a:spcAft>
                <a:spcPts val="0"/>
              </a:spcAft>
              <a:buSzPts val="2640"/>
              <a:buChar char="•"/>
            </a:pPr>
            <a:r>
              <a:rPr lang="en-US" dirty="0"/>
              <a:t>The </a:t>
            </a:r>
            <a:r>
              <a:rPr lang="en-US" dirty="0">
                <a:solidFill>
                  <a:srgbClr val="C00000"/>
                </a:solidFill>
              </a:rPr>
              <a:t>initial</a:t>
            </a:r>
            <a:r>
              <a:rPr lang="en-US" dirty="0"/>
              <a:t> phase is an </a:t>
            </a:r>
            <a:r>
              <a:rPr lang="en-US" b="1" dirty="0">
                <a:solidFill>
                  <a:srgbClr val="C00000"/>
                </a:solidFill>
              </a:rPr>
              <a:t>outline planning </a:t>
            </a:r>
            <a:r>
              <a:rPr lang="en-US" dirty="0"/>
              <a:t>phase where you establish the </a:t>
            </a:r>
            <a:r>
              <a:rPr lang="en-US" dirty="0">
                <a:solidFill>
                  <a:srgbClr val="C00000"/>
                </a:solidFill>
              </a:rPr>
              <a:t>general objectives </a:t>
            </a:r>
            <a:r>
              <a:rPr lang="en-US" dirty="0"/>
              <a:t>for the project and </a:t>
            </a:r>
            <a:r>
              <a:rPr lang="en-US" dirty="0">
                <a:solidFill>
                  <a:srgbClr val="C00000"/>
                </a:solidFill>
              </a:rPr>
              <a:t>design</a:t>
            </a:r>
            <a:r>
              <a:rPr lang="en-US" dirty="0"/>
              <a:t> the software architecture. </a:t>
            </a:r>
            <a:endParaRPr dirty="0"/>
          </a:p>
          <a:p>
            <a:pPr marL="742950" lvl="1" indent="-285750" algn="l" rtl="0">
              <a:spcBef>
                <a:spcPts val="840"/>
              </a:spcBef>
              <a:spcAft>
                <a:spcPts val="0"/>
              </a:spcAft>
              <a:buSzPts val="2640"/>
              <a:buChar char="•"/>
            </a:pPr>
            <a:r>
              <a:rPr lang="en-US" dirty="0"/>
              <a:t>This is followed by </a:t>
            </a:r>
            <a:r>
              <a:rPr lang="en-US" b="1" dirty="0">
                <a:solidFill>
                  <a:srgbClr val="C00000"/>
                </a:solidFill>
              </a:rPr>
              <a:t>a series of sprint cycles</a:t>
            </a:r>
            <a:r>
              <a:rPr lang="en-US" dirty="0"/>
              <a:t>, where each cycle develops an increment of the system. </a:t>
            </a:r>
            <a:endParaRPr dirty="0"/>
          </a:p>
          <a:p>
            <a:pPr marL="742950" lvl="1" indent="-285750" algn="l" rtl="0">
              <a:spcBef>
                <a:spcPts val="840"/>
              </a:spcBef>
              <a:spcAft>
                <a:spcPts val="0"/>
              </a:spcAft>
              <a:buSzPts val="2640"/>
              <a:buChar char="•"/>
            </a:pPr>
            <a:r>
              <a:rPr lang="en-US" dirty="0"/>
              <a:t>The project closure phase </a:t>
            </a:r>
            <a:r>
              <a:rPr lang="en-US" b="1" dirty="0">
                <a:solidFill>
                  <a:srgbClr val="C00000"/>
                </a:solidFill>
              </a:rPr>
              <a:t>wraps up the project, completes required documentation </a:t>
            </a:r>
            <a:r>
              <a:rPr lang="en-US" dirty="0"/>
              <a:t>such as system help </a:t>
            </a:r>
            <a:r>
              <a:rPr lang="en-US" dirty="0">
                <a:solidFill>
                  <a:srgbClr val="C00000"/>
                </a:solidFill>
              </a:rPr>
              <a:t>frames</a:t>
            </a:r>
            <a:r>
              <a:rPr lang="en-US" dirty="0"/>
              <a:t> and user </a:t>
            </a:r>
            <a:r>
              <a:rPr lang="en-US" dirty="0">
                <a:solidFill>
                  <a:srgbClr val="C00000"/>
                </a:solidFill>
              </a:rPr>
              <a:t>manuals</a:t>
            </a:r>
            <a:r>
              <a:rPr lang="en-US" dirty="0"/>
              <a:t> and </a:t>
            </a:r>
            <a:r>
              <a:rPr lang="en-US" dirty="0">
                <a:solidFill>
                  <a:srgbClr val="C00000"/>
                </a:solidFill>
              </a:rPr>
              <a:t>assesses</a:t>
            </a:r>
            <a:r>
              <a:rPr lang="en-US" dirty="0"/>
              <a:t> the </a:t>
            </a:r>
            <a:r>
              <a:rPr lang="en-US" dirty="0">
                <a:solidFill>
                  <a:srgbClr val="C00000"/>
                </a:solidFill>
              </a:rPr>
              <a:t>lessons</a:t>
            </a:r>
            <a:r>
              <a:rPr lang="en-US" dirty="0"/>
              <a:t> learned from the project.</a:t>
            </a:r>
            <a:endParaRPr dirty="0"/>
          </a:p>
          <a:p>
            <a:pPr marL="342900" lvl="0" indent="-342900" algn="l" rtl="0">
              <a:spcBef>
                <a:spcPts val="840"/>
              </a:spcBef>
              <a:spcAft>
                <a:spcPts val="0"/>
              </a:spcAft>
              <a:buSzPts val="2640"/>
              <a:buFont typeface="Noto Sans Symbols"/>
              <a:buChar char="▪"/>
            </a:pPr>
            <a:r>
              <a:rPr lang="en-US" dirty="0"/>
              <a:t> </a:t>
            </a:r>
            <a:endParaRPr dirty="0"/>
          </a:p>
          <a:p>
            <a:pPr marL="342900" lvl="0" indent="-175260" algn="l" rtl="0">
              <a:spcBef>
                <a:spcPts val="840"/>
              </a:spcBef>
              <a:spcAft>
                <a:spcPts val="0"/>
              </a:spcAft>
              <a:buSzPts val="2640"/>
              <a:buFont typeface="Noto Sans Symbols"/>
              <a:buNone/>
            </a:pPr>
            <a:endParaRPr dirty="0"/>
          </a:p>
        </p:txBody>
      </p:sp>
      <p:sp>
        <p:nvSpPr>
          <p:cNvPr id="313" name="Google Shape;313;p4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25</a:t>
            </a:fld>
            <a:endParaRPr/>
          </a:p>
        </p:txBody>
      </p:sp>
      <p:sp>
        <p:nvSpPr>
          <p:cNvPr id="2" name="Google Shape;332;p51">
            <a:extLst>
              <a:ext uri="{FF2B5EF4-FFF2-40B4-BE49-F238E27FC236}">
                <a16:creationId xmlns:a16="http://schemas.microsoft.com/office/drawing/2014/main" xmlns="" id="{6377AF98-9CBC-7877-47AD-12AA3A7F7B91}"/>
              </a:ext>
            </a:extLst>
          </p:cNvPr>
          <p:cNvSpPr txBox="1">
            <a:spLocks/>
          </p:cNvSpPr>
          <p:nvPr/>
        </p:nvSpPr>
        <p:spPr>
          <a:xfrm>
            <a:off x="838200" y="142984"/>
            <a:ext cx="10515600" cy="717440"/>
          </a:xfrm>
          <a:prstGeom prst="rect">
            <a:avLst/>
          </a:prstGeom>
          <a:noFill/>
          <a:ln>
            <a:noFill/>
          </a:ln>
        </p:spPr>
        <p:txBody>
          <a:bodyPr spcFirstLastPara="1" vert="horz" wrap="square" lIns="91425" tIns="45700" rIns="91425" bIns="4570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a:t>Scrum</a:t>
            </a:r>
            <a:endParaRPr lang="en-US" dirty="0">
              <a:solidFill>
                <a:srgbClr val="C00000"/>
              </a:solidFill>
            </a:endParaRPr>
          </a:p>
        </p:txBody>
      </p:sp>
    </p:spTree>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1"/>
          <p:cNvSpPr txBox="1">
            <a:spLocks noGrp="1"/>
          </p:cNvSpPr>
          <p:nvPr>
            <p:ph type="title"/>
          </p:nvPr>
        </p:nvSpPr>
        <p:spPr>
          <a:xfrm>
            <a:off x="838200" y="365125"/>
            <a:ext cx="10515600" cy="71744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Scrum Sprint </a:t>
            </a:r>
            <a:r>
              <a:rPr lang="en-US" dirty="0">
                <a:solidFill>
                  <a:srgbClr val="C00000"/>
                </a:solidFill>
              </a:rPr>
              <a:t>cycle</a:t>
            </a:r>
            <a:endParaRPr dirty="0">
              <a:solidFill>
                <a:srgbClr val="C00000"/>
              </a:solidFill>
            </a:endParaRPr>
          </a:p>
        </p:txBody>
      </p:sp>
      <p:sp>
        <p:nvSpPr>
          <p:cNvPr id="333" name="Google Shape;333;p51"/>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26</a:t>
            </a:fld>
            <a:endParaRPr/>
          </a:p>
        </p:txBody>
      </p:sp>
      <p:pic>
        <p:nvPicPr>
          <p:cNvPr id="334" name="Google Shape;334;p51" descr="3.9 Scrum sprint cycle.eps"/>
          <p:cNvPicPr preferRelativeResize="0"/>
          <p:nvPr/>
        </p:nvPicPr>
        <p:blipFill rotWithShape="1">
          <a:blip r:embed="rId3">
            <a:alphaModFix/>
          </a:blip>
          <a:srcRect/>
          <a:stretch/>
        </p:blipFill>
        <p:spPr>
          <a:xfrm>
            <a:off x="1981200" y="2235200"/>
            <a:ext cx="8159750" cy="3263900"/>
          </a:xfrm>
          <a:prstGeom prst="rect">
            <a:avLst/>
          </a:prstGeom>
          <a:noFill/>
          <a:ln>
            <a:noFill/>
          </a:ln>
        </p:spPr>
      </p:pic>
    </p:spTree>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2"/>
          <p:cNvSpPr txBox="1">
            <a:spLocks noGrp="1"/>
          </p:cNvSpPr>
          <p:nvPr>
            <p:ph type="title"/>
          </p:nvPr>
        </p:nvSpPr>
        <p:spPr>
          <a:xfrm>
            <a:off x="838200" y="365126"/>
            <a:ext cx="10515600" cy="75948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The Scrum sprint cycle</a:t>
            </a:r>
            <a:endParaRPr dirty="0"/>
          </a:p>
        </p:txBody>
      </p:sp>
      <p:sp>
        <p:nvSpPr>
          <p:cNvPr id="340" name="Google Shape;340;p5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US" dirty="0"/>
              <a:t>Sprints are </a:t>
            </a:r>
            <a:r>
              <a:rPr lang="en-US" b="1" dirty="0">
                <a:solidFill>
                  <a:srgbClr val="C00000"/>
                </a:solidFill>
              </a:rPr>
              <a:t>fixed length</a:t>
            </a:r>
            <a:r>
              <a:rPr lang="en-US" dirty="0"/>
              <a:t>, normally 2–4 weeks.  </a:t>
            </a:r>
            <a:endParaRPr dirty="0"/>
          </a:p>
          <a:p>
            <a:pPr marL="342900" lvl="0" indent="-342900" algn="l" rtl="0">
              <a:spcBef>
                <a:spcPts val="840"/>
              </a:spcBef>
              <a:spcAft>
                <a:spcPts val="0"/>
              </a:spcAft>
              <a:buSzPts val="2640"/>
              <a:buFont typeface="Noto Sans Symbols"/>
              <a:buChar char="▪"/>
            </a:pPr>
            <a:r>
              <a:rPr lang="en-US" dirty="0"/>
              <a:t>The </a:t>
            </a:r>
            <a:r>
              <a:rPr lang="en-US" dirty="0">
                <a:solidFill>
                  <a:srgbClr val="C00000"/>
                </a:solidFill>
              </a:rPr>
              <a:t>starting point </a:t>
            </a:r>
            <a:r>
              <a:rPr lang="en-US" dirty="0"/>
              <a:t>for planning is the product backlog, which is the list of work to be done on the project.</a:t>
            </a:r>
            <a:endParaRPr dirty="0"/>
          </a:p>
          <a:p>
            <a:pPr marL="342900" lvl="0" indent="-342900" algn="l" rtl="0">
              <a:spcBef>
                <a:spcPts val="840"/>
              </a:spcBef>
              <a:spcAft>
                <a:spcPts val="0"/>
              </a:spcAft>
              <a:buSzPts val="2640"/>
              <a:buFont typeface="Noto Sans Symbols"/>
              <a:buChar char="▪"/>
            </a:pPr>
            <a:r>
              <a:rPr lang="en-US" dirty="0"/>
              <a:t>The selection phase involves all of the project team who work with the customer to select the features and functionality from the product backlog to be developed during the sprint. </a:t>
            </a:r>
            <a:endParaRPr dirty="0"/>
          </a:p>
        </p:txBody>
      </p:sp>
      <p:sp>
        <p:nvSpPr>
          <p:cNvPr id="341" name="Google Shape;341;p5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5"/>
          <p:cNvSpPr txBox="1">
            <a:spLocks noGrp="1"/>
          </p:cNvSpPr>
          <p:nvPr>
            <p:ph type="title"/>
          </p:nvPr>
        </p:nvSpPr>
        <p:spPr>
          <a:xfrm>
            <a:off x="997527" y="117475"/>
            <a:ext cx="10796540" cy="59372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Scrum benefits</a:t>
            </a:r>
            <a:endParaRPr dirty="0"/>
          </a:p>
        </p:txBody>
      </p:sp>
      <p:sp>
        <p:nvSpPr>
          <p:cNvPr id="361" name="Google Shape;361;p55"/>
          <p:cNvSpPr txBox="1">
            <a:spLocks noGrp="1"/>
          </p:cNvSpPr>
          <p:nvPr>
            <p:ph idx="1"/>
          </p:nvPr>
        </p:nvSpPr>
        <p:spPr>
          <a:xfrm>
            <a:off x="997527" y="796705"/>
            <a:ext cx="10303357" cy="520087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US" dirty="0"/>
              <a:t>The product is </a:t>
            </a:r>
            <a:r>
              <a:rPr lang="en-US" b="1" dirty="0">
                <a:solidFill>
                  <a:srgbClr val="C00000"/>
                </a:solidFill>
              </a:rPr>
              <a:t>broken down </a:t>
            </a:r>
            <a:r>
              <a:rPr lang="en-US" dirty="0"/>
              <a:t>into a set of manageable and understandable chunks.</a:t>
            </a:r>
            <a:endParaRPr dirty="0"/>
          </a:p>
          <a:p>
            <a:pPr marL="342900" lvl="0" indent="-342900" algn="l" rtl="0">
              <a:spcBef>
                <a:spcPts val="840"/>
              </a:spcBef>
              <a:spcAft>
                <a:spcPts val="0"/>
              </a:spcAft>
              <a:buSzPts val="2640"/>
              <a:buFont typeface="Noto Sans Symbols"/>
              <a:buChar char="▪"/>
            </a:pPr>
            <a:r>
              <a:rPr lang="en-US" dirty="0"/>
              <a:t>Unstable requirements do not hold up progress.</a:t>
            </a:r>
            <a:endParaRPr dirty="0"/>
          </a:p>
          <a:p>
            <a:pPr marL="342900" lvl="0" indent="-342900" algn="l" rtl="0">
              <a:spcBef>
                <a:spcPts val="840"/>
              </a:spcBef>
              <a:spcAft>
                <a:spcPts val="0"/>
              </a:spcAft>
              <a:buSzPts val="2640"/>
              <a:buFont typeface="Noto Sans Symbols"/>
              <a:buChar char="▪"/>
            </a:pPr>
            <a:r>
              <a:rPr lang="en-US" dirty="0"/>
              <a:t>The whole team have </a:t>
            </a:r>
            <a:r>
              <a:rPr lang="en-US" b="1" dirty="0">
                <a:solidFill>
                  <a:srgbClr val="C00000"/>
                </a:solidFill>
              </a:rPr>
              <a:t>visibility of everything </a:t>
            </a:r>
            <a:r>
              <a:rPr lang="en-US" dirty="0"/>
              <a:t>and consequently team </a:t>
            </a:r>
            <a:r>
              <a:rPr lang="en-US" b="1" dirty="0">
                <a:solidFill>
                  <a:srgbClr val="C00000"/>
                </a:solidFill>
              </a:rPr>
              <a:t>communication is improved</a:t>
            </a:r>
            <a:r>
              <a:rPr lang="en-US" dirty="0"/>
              <a:t>.</a:t>
            </a:r>
            <a:endParaRPr dirty="0"/>
          </a:p>
          <a:p>
            <a:pPr marL="342900" lvl="0" indent="-342900" algn="l" rtl="0">
              <a:spcBef>
                <a:spcPts val="840"/>
              </a:spcBef>
              <a:spcAft>
                <a:spcPts val="0"/>
              </a:spcAft>
              <a:buSzPts val="2640"/>
              <a:buFont typeface="Noto Sans Symbols"/>
              <a:buChar char="▪"/>
            </a:pPr>
            <a:r>
              <a:rPr lang="en-US" dirty="0"/>
              <a:t>Customers see </a:t>
            </a:r>
            <a:r>
              <a:rPr lang="en-US" b="1" dirty="0">
                <a:solidFill>
                  <a:srgbClr val="C00000"/>
                </a:solidFill>
              </a:rPr>
              <a:t>on-time delivery </a:t>
            </a:r>
            <a:r>
              <a:rPr lang="en-US" dirty="0"/>
              <a:t>of increments and gain feedback on how the product works.</a:t>
            </a:r>
            <a:endParaRPr dirty="0"/>
          </a:p>
          <a:p>
            <a:pPr marL="342900" lvl="0" indent="-342900" algn="l" rtl="0">
              <a:spcBef>
                <a:spcPts val="840"/>
              </a:spcBef>
              <a:spcAft>
                <a:spcPts val="0"/>
              </a:spcAft>
              <a:buSzPts val="2640"/>
              <a:buFont typeface="Noto Sans Symbols"/>
              <a:buChar char="▪"/>
            </a:pPr>
            <a:r>
              <a:rPr lang="en-US" b="1" dirty="0">
                <a:solidFill>
                  <a:srgbClr val="C00000"/>
                </a:solidFill>
              </a:rPr>
              <a:t>Trust between customers and developers </a:t>
            </a:r>
            <a:r>
              <a:rPr lang="en-US" dirty="0"/>
              <a:t>is established and a positive culture is created in which everyone expects the project to succeed.</a:t>
            </a:r>
            <a:endParaRPr dirty="0"/>
          </a:p>
          <a:p>
            <a:pPr marL="342900" lvl="0" indent="-175260" algn="l" rtl="0">
              <a:spcBef>
                <a:spcPts val="840"/>
              </a:spcBef>
              <a:spcAft>
                <a:spcPts val="0"/>
              </a:spcAft>
              <a:buSzPts val="2640"/>
              <a:buFont typeface="Noto Sans Symbols"/>
              <a:buNone/>
            </a:pPr>
            <a:endParaRPr dirty="0"/>
          </a:p>
        </p:txBody>
      </p:sp>
      <p:sp>
        <p:nvSpPr>
          <p:cNvPr id="362" name="Google Shape;362;p55"/>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6A94DD7-EC94-FFEE-5BD6-2C6DCB1E9AE0}"/>
              </a:ext>
            </a:extLst>
          </p:cNvPr>
          <p:cNvSpPr>
            <a:spLocks noGrp="1"/>
          </p:cNvSpPr>
          <p:nvPr>
            <p:ph type="title"/>
          </p:nvPr>
        </p:nvSpPr>
        <p:spPr>
          <a:xfrm>
            <a:off x="838200" y="365126"/>
            <a:ext cx="10515600" cy="454682"/>
          </a:xfrm>
        </p:spPr>
        <p:txBody>
          <a:bodyPr>
            <a:normAutofit fontScale="90000"/>
          </a:bodyPr>
          <a:lstStyle/>
          <a:p>
            <a:r>
              <a:rPr lang="en-US" b="1" dirty="0">
                <a:solidFill>
                  <a:schemeClr val="accent1"/>
                </a:solidFill>
              </a:rPr>
              <a:t>Agility</a:t>
            </a:r>
          </a:p>
        </p:txBody>
      </p:sp>
      <p:sp>
        <p:nvSpPr>
          <p:cNvPr id="5" name="Content Placeholder 2">
            <a:extLst>
              <a:ext uri="{FF2B5EF4-FFF2-40B4-BE49-F238E27FC236}">
                <a16:creationId xmlns:a16="http://schemas.microsoft.com/office/drawing/2014/main" xmlns="" id="{19EC1206-B5FC-2141-B80E-75381D670CD3}"/>
              </a:ext>
            </a:extLst>
          </p:cNvPr>
          <p:cNvSpPr>
            <a:spLocks noGrp="1"/>
          </p:cNvSpPr>
          <p:nvPr>
            <p:ph idx="1"/>
          </p:nvPr>
        </p:nvSpPr>
        <p:spPr>
          <a:xfrm>
            <a:off x="472966" y="987972"/>
            <a:ext cx="10880834" cy="5188991"/>
          </a:xfrm>
        </p:spPr>
        <p:txBody>
          <a:bodyPr/>
          <a:lstStyle/>
          <a:p>
            <a:r>
              <a:rPr lang="en-US" dirty="0"/>
              <a:t>In modern software process, agility is very interesting, everyone is agile.</a:t>
            </a:r>
          </a:p>
          <a:p>
            <a:r>
              <a:rPr lang="en-US" dirty="0"/>
              <a:t>An agile team is capable of appropriately respond to changes</a:t>
            </a:r>
          </a:p>
          <a:p>
            <a:pPr lvl="1"/>
            <a:r>
              <a:rPr lang="en-US" dirty="0"/>
              <a:t>Changes in the software being built</a:t>
            </a:r>
          </a:p>
          <a:p>
            <a:pPr lvl="1"/>
            <a:r>
              <a:rPr lang="en-US" dirty="0"/>
              <a:t>Changes in the team members</a:t>
            </a:r>
          </a:p>
          <a:p>
            <a:pPr lvl="1"/>
            <a:r>
              <a:rPr lang="en-US" dirty="0"/>
              <a:t>Changes because of new technology</a:t>
            </a:r>
          </a:p>
          <a:p>
            <a:pPr lvl="1"/>
            <a:r>
              <a:rPr lang="en-US" dirty="0"/>
              <a:t>Changes in all kinds that may have an impact on the product etc.</a:t>
            </a:r>
          </a:p>
          <a:p>
            <a:endParaRPr lang="en-US" dirty="0"/>
          </a:p>
        </p:txBody>
      </p:sp>
    </p:spTree>
    <p:extLst>
      <p:ext uri="{BB962C8B-B14F-4D97-AF65-F5344CB8AC3E}">
        <p14:creationId xmlns:p14="http://schemas.microsoft.com/office/powerpoint/2010/main" val="2530844996"/>
      </p:ext>
    </p:extLst>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7B6549D-2A88-89F6-6C1E-CA1A6502764D}"/>
              </a:ext>
            </a:extLst>
          </p:cNvPr>
          <p:cNvSpPr>
            <a:spLocks noGrp="1"/>
          </p:cNvSpPr>
          <p:nvPr>
            <p:ph type="title"/>
          </p:nvPr>
        </p:nvSpPr>
        <p:spPr>
          <a:xfrm>
            <a:off x="838200" y="365126"/>
            <a:ext cx="10515600" cy="454682"/>
          </a:xfrm>
        </p:spPr>
        <p:txBody>
          <a:bodyPr>
            <a:normAutofit fontScale="90000"/>
          </a:bodyPr>
          <a:lstStyle/>
          <a:p>
            <a:r>
              <a:rPr lang="en-US" b="1" dirty="0">
                <a:solidFill>
                  <a:schemeClr val="accent1"/>
                </a:solidFill>
              </a:rPr>
              <a:t>12 principles of Agile alliance</a:t>
            </a:r>
          </a:p>
        </p:txBody>
      </p:sp>
      <p:sp>
        <p:nvSpPr>
          <p:cNvPr id="5" name="Content Placeholder 2">
            <a:extLst>
              <a:ext uri="{FF2B5EF4-FFF2-40B4-BE49-F238E27FC236}">
                <a16:creationId xmlns:a16="http://schemas.microsoft.com/office/drawing/2014/main" xmlns="" id="{5A9F45D0-6EA4-6C44-9557-33EC0E91B960}"/>
              </a:ext>
            </a:extLst>
          </p:cNvPr>
          <p:cNvSpPr>
            <a:spLocks noGrp="1"/>
          </p:cNvSpPr>
          <p:nvPr>
            <p:ph idx="1"/>
          </p:nvPr>
        </p:nvSpPr>
        <p:spPr>
          <a:xfrm>
            <a:off x="472966" y="987972"/>
            <a:ext cx="10880834" cy="5188991"/>
          </a:xfrm>
        </p:spPr>
        <p:txBody>
          <a:bodyPr>
            <a:normAutofit fontScale="92500" lnSpcReduction="20000"/>
          </a:bodyPr>
          <a:lstStyle/>
          <a:p>
            <a:pPr marL="571500" indent="-571500">
              <a:buAutoNum type="romanLcPeriod"/>
            </a:pPr>
            <a:r>
              <a:rPr lang="en-US" dirty="0"/>
              <a:t>The highest priority is to satisfy the customer through early and continuous delivery of valuable software</a:t>
            </a:r>
          </a:p>
          <a:p>
            <a:pPr marL="571500" indent="-571500">
              <a:buAutoNum type="romanLcPeriod"/>
            </a:pPr>
            <a:r>
              <a:rPr lang="en-US" dirty="0"/>
              <a:t>Welcome changing requirements</a:t>
            </a:r>
          </a:p>
          <a:p>
            <a:pPr marL="571500" indent="-571500">
              <a:buAutoNum type="romanLcPeriod"/>
            </a:pPr>
            <a:r>
              <a:rPr lang="en-US" dirty="0"/>
              <a:t>Deliver working software frequently</a:t>
            </a:r>
          </a:p>
          <a:p>
            <a:pPr marL="571500" indent="-571500">
              <a:buAutoNum type="romanLcPeriod"/>
            </a:pPr>
            <a:r>
              <a:rPr lang="en-US" dirty="0"/>
              <a:t>Business people and developer must work together daily</a:t>
            </a:r>
          </a:p>
          <a:p>
            <a:pPr marL="571500" indent="-571500">
              <a:buAutoNum type="romanLcPeriod"/>
            </a:pPr>
            <a:r>
              <a:rPr lang="en-US" dirty="0"/>
              <a:t>Build projects around motivated individuals</a:t>
            </a:r>
          </a:p>
          <a:p>
            <a:pPr marL="571500" indent="-571500">
              <a:buAutoNum type="romanLcPeriod"/>
            </a:pPr>
            <a:r>
              <a:rPr lang="en-US" dirty="0"/>
              <a:t>Conveying information through face to face </a:t>
            </a:r>
            <a:r>
              <a:rPr lang="en-US" dirty="0" err="1"/>
              <a:t>conversassion</a:t>
            </a:r>
            <a:r>
              <a:rPr lang="en-US" dirty="0"/>
              <a:t> among the development team</a:t>
            </a:r>
          </a:p>
          <a:p>
            <a:pPr marL="571500" indent="-571500">
              <a:buAutoNum type="romanLcPeriod"/>
            </a:pPr>
            <a:r>
              <a:rPr lang="en-US" dirty="0"/>
              <a:t>Working software is the primary measure of progress</a:t>
            </a:r>
          </a:p>
          <a:p>
            <a:pPr marL="571500" indent="-571500">
              <a:buAutoNum type="romanLcPeriod"/>
            </a:pPr>
            <a:r>
              <a:rPr lang="en-US" dirty="0"/>
              <a:t>Agile processes promote sustainable development</a:t>
            </a:r>
          </a:p>
          <a:p>
            <a:pPr marL="571500" indent="-571500">
              <a:buAutoNum type="romanLcPeriod"/>
            </a:pPr>
            <a:r>
              <a:rPr lang="en-US" dirty="0"/>
              <a:t>Continuous attention to technical excellence and good design enhances agility.</a:t>
            </a:r>
          </a:p>
          <a:p>
            <a:pPr marL="571500" indent="-571500">
              <a:buAutoNum type="romanLcPeriod"/>
            </a:pPr>
            <a:r>
              <a:rPr lang="en-US" dirty="0"/>
              <a:t>…….</a:t>
            </a:r>
          </a:p>
          <a:p>
            <a:pPr marL="571500" indent="-571500">
              <a:buAutoNum type="romanLcPeriod"/>
            </a:pPr>
            <a:endParaRPr lang="en-US" dirty="0"/>
          </a:p>
          <a:p>
            <a:endParaRPr lang="en-US" dirty="0"/>
          </a:p>
        </p:txBody>
      </p:sp>
    </p:spTree>
    <p:extLst>
      <p:ext uri="{BB962C8B-B14F-4D97-AF65-F5344CB8AC3E}">
        <p14:creationId xmlns:p14="http://schemas.microsoft.com/office/powerpoint/2010/main" val="2137313186"/>
      </p:ext>
    </p:extLst>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1FBFE68-3DA3-F03E-B4AE-8347F946F72C}"/>
              </a:ext>
            </a:extLst>
          </p:cNvPr>
          <p:cNvSpPr>
            <a:spLocks noGrp="1"/>
          </p:cNvSpPr>
          <p:nvPr>
            <p:ph type="title"/>
          </p:nvPr>
        </p:nvSpPr>
        <p:spPr>
          <a:xfrm>
            <a:off x="838200" y="365126"/>
            <a:ext cx="10515600" cy="454682"/>
          </a:xfrm>
        </p:spPr>
        <p:txBody>
          <a:bodyPr>
            <a:normAutofit fontScale="90000"/>
          </a:bodyPr>
          <a:lstStyle/>
          <a:p>
            <a:r>
              <a:rPr lang="en-US" b="1" dirty="0">
                <a:solidFill>
                  <a:schemeClr val="accent1"/>
                </a:solidFill>
              </a:rPr>
              <a:t>Agile process</a:t>
            </a:r>
          </a:p>
        </p:txBody>
      </p:sp>
      <p:sp>
        <p:nvSpPr>
          <p:cNvPr id="5" name="Content Placeholder 2">
            <a:extLst>
              <a:ext uri="{FF2B5EF4-FFF2-40B4-BE49-F238E27FC236}">
                <a16:creationId xmlns:a16="http://schemas.microsoft.com/office/drawing/2014/main" xmlns="" id="{B433BD64-2D08-33F8-13BC-B23B7AD98F76}"/>
              </a:ext>
            </a:extLst>
          </p:cNvPr>
          <p:cNvSpPr>
            <a:spLocks noGrp="1"/>
          </p:cNvSpPr>
          <p:nvPr>
            <p:ph idx="1"/>
          </p:nvPr>
        </p:nvSpPr>
        <p:spPr>
          <a:xfrm>
            <a:off x="472966" y="987972"/>
            <a:ext cx="10880834" cy="5188991"/>
          </a:xfrm>
        </p:spPr>
        <p:txBody>
          <a:bodyPr/>
          <a:lstStyle/>
          <a:p>
            <a:r>
              <a:rPr lang="en-US" dirty="0"/>
              <a:t>An agile software process is characterized by 3 key issues:</a:t>
            </a:r>
          </a:p>
          <a:p>
            <a:pPr marL="514350" indent="-514350">
              <a:buAutoNum type="arabicPeriod"/>
            </a:pPr>
            <a:r>
              <a:rPr lang="en-US" dirty="0"/>
              <a:t>It is difficult to predict in advance which software requirements will persist and which will change</a:t>
            </a:r>
          </a:p>
          <a:p>
            <a:pPr marL="514350" indent="-514350">
              <a:buAutoNum type="arabicPeriod"/>
            </a:pPr>
            <a:r>
              <a:rPr lang="en-US" dirty="0"/>
              <a:t>Construction is used to prove the  design: For many types of software design and construction are interleaved.</a:t>
            </a:r>
          </a:p>
          <a:p>
            <a:pPr marL="514350" indent="-514350">
              <a:buAutoNum type="arabicPeriod"/>
            </a:pPr>
            <a:r>
              <a:rPr lang="en-US" dirty="0"/>
              <a:t>Analysis, design, construction and testing are not as predictable (from a planning point of view) as we might like.</a:t>
            </a:r>
          </a:p>
          <a:p>
            <a:pPr marL="0" indent="0">
              <a:buNone/>
            </a:pPr>
            <a:endParaRPr lang="en-US" dirty="0"/>
          </a:p>
          <a:p>
            <a:pPr marL="0" indent="0">
              <a:buNone/>
            </a:pPr>
            <a:r>
              <a:rPr lang="en-US" dirty="0"/>
              <a:t>An agile software process must adapt incrementally. The iterative approach enables the customer to evaluate the software increment regularly. It provide necessary feedback to the software team</a:t>
            </a:r>
          </a:p>
        </p:txBody>
      </p:sp>
    </p:spTree>
    <p:extLst>
      <p:ext uri="{BB962C8B-B14F-4D97-AF65-F5344CB8AC3E}">
        <p14:creationId xmlns:p14="http://schemas.microsoft.com/office/powerpoint/2010/main" val="3286563575"/>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5B26F4-320D-878E-4ED6-D32390EF1B73}"/>
              </a:ext>
            </a:extLst>
          </p:cNvPr>
          <p:cNvSpPr txBox="1">
            <a:spLocks/>
          </p:cNvSpPr>
          <p:nvPr/>
        </p:nvSpPr>
        <p:spPr>
          <a:xfrm>
            <a:off x="838200" y="365126"/>
            <a:ext cx="10515600" cy="454682"/>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solidFill>
              </a:rPr>
              <a:t>Agile Process Models</a:t>
            </a:r>
          </a:p>
        </p:txBody>
      </p:sp>
      <p:sp>
        <p:nvSpPr>
          <p:cNvPr id="3" name="Content Placeholder 2">
            <a:extLst>
              <a:ext uri="{FF2B5EF4-FFF2-40B4-BE49-F238E27FC236}">
                <a16:creationId xmlns:a16="http://schemas.microsoft.com/office/drawing/2014/main" xmlns="" id="{94484A7A-5DFE-3B43-B225-43B3270BA0DF}"/>
              </a:ext>
            </a:extLst>
          </p:cNvPr>
          <p:cNvSpPr txBox="1">
            <a:spLocks/>
          </p:cNvSpPr>
          <p:nvPr/>
        </p:nvSpPr>
        <p:spPr>
          <a:xfrm>
            <a:off x="472966" y="987972"/>
            <a:ext cx="10880834" cy="51889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Some of the </a:t>
            </a:r>
            <a:r>
              <a:rPr lang="en-US" b="1" dirty="0">
                <a:solidFill>
                  <a:schemeClr val="accent1"/>
                </a:solidFill>
              </a:rPr>
              <a:t>Agile Process Models:</a:t>
            </a:r>
            <a:endParaRPr lang="en-US" dirty="0"/>
          </a:p>
          <a:p>
            <a:pPr lvl="1"/>
            <a:r>
              <a:rPr lang="en-US" dirty="0"/>
              <a:t>Extreme Programming (XP)</a:t>
            </a:r>
          </a:p>
          <a:p>
            <a:pPr lvl="1"/>
            <a:r>
              <a:rPr lang="en-US" dirty="0"/>
              <a:t>Adaptive Software Development (ASD)</a:t>
            </a:r>
          </a:p>
          <a:p>
            <a:pPr lvl="1"/>
            <a:r>
              <a:rPr lang="en-US" dirty="0"/>
              <a:t>Dynamic Systems Development Method (DSDM)</a:t>
            </a:r>
          </a:p>
          <a:p>
            <a:pPr lvl="1"/>
            <a:r>
              <a:rPr lang="en-US" dirty="0"/>
              <a:t>Scrum</a:t>
            </a:r>
          </a:p>
          <a:p>
            <a:pPr lvl="1"/>
            <a:r>
              <a:rPr lang="en-US" dirty="0"/>
              <a:t>Feature Driven Development (FDD)</a:t>
            </a:r>
          </a:p>
          <a:p>
            <a:pPr marL="457200" lvl="1" indent="0">
              <a:buNone/>
            </a:pPr>
            <a:endParaRPr lang="en-US" dirty="0"/>
          </a:p>
          <a:p>
            <a:r>
              <a:rPr lang="en-US" dirty="0"/>
              <a:t>Extreme Programming (XP) is the most widely used agile process.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08381197"/>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997527" y="117475"/>
            <a:ext cx="10796540" cy="59372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2400" dirty="0"/>
              <a:t>Why Agile development?: Rapid Software development</a:t>
            </a:r>
            <a:endParaRPr sz="2400" dirty="0"/>
          </a:p>
        </p:txBody>
      </p:sp>
      <p:sp>
        <p:nvSpPr>
          <p:cNvPr id="90" name="Google Shape;90;p16"/>
          <p:cNvSpPr txBox="1">
            <a:spLocks noGrp="1"/>
          </p:cNvSpPr>
          <p:nvPr>
            <p:ph idx="1"/>
          </p:nvPr>
        </p:nvSpPr>
        <p:spPr>
          <a:xfrm>
            <a:off x="588474" y="914401"/>
            <a:ext cx="10637823" cy="5486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US" b="1" dirty="0">
                <a:solidFill>
                  <a:srgbClr val="C00000"/>
                </a:solidFill>
              </a:rPr>
              <a:t>Rapid development and delivery </a:t>
            </a:r>
            <a:r>
              <a:rPr lang="en-US" dirty="0"/>
              <a:t>is </a:t>
            </a:r>
            <a:r>
              <a:rPr lang="en-US" b="1" dirty="0">
                <a:solidFill>
                  <a:srgbClr val="C00000"/>
                </a:solidFill>
              </a:rPr>
              <a:t>now often the most important </a:t>
            </a:r>
            <a:r>
              <a:rPr lang="en-US" dirty="0"/>
              <a:t>requirement for software systems</a:t>
            </a:r>
            <a:endParaRPr dirty="0"/>
          </a:p>
          <a:p>
            <a:pPr marL="742950" lvl="1" indent="-285750" algn="l" rtl="0">
              <a:spcBef>
                <a:spcPts val="840"/>
              </a:spcBef>
              <a:spcAft>
                <a:spcPts val="0"/>
              </a:spcAft>
              <a:buSzPts val="2640"/>
              <a:buChar char="•"/>
            </a:pPr>
            <a:r>
              <a:rPr lang="en-US" dirty="0"/>
              <a:t>Businesses operate in a </a:t>
            </a:r>
            <a:r>
              <a:rPr lang="en-US" b="1" dirty="0">
                <a:solidFill>
                  <a:srgbClr val="C00000"/>
                </a:solidFill>
              </a:rPr>
              <a:t>fast–changing requirement </a:t>
            </a:r>
            <a:r>
              <a:rPr lang="en-US" dirty="0"/>
              <a:t>and it is practically impossible to produce a set of </a:t>
            </a:r>
            <a:r>
              <a:rPr lang="en-US" dirty="0">
                <a:solidFill>
                  <a:srgbClr val="C00000"/>
                </a:solidFill>
              </a:rPr>
              <a:t>stable software requirements</a:t>
            </a:r>
            <a:endParaRPr dirty="0">
              <a:solidFill>
                <a:srgbClr val="C00000"/>
              </a:solidFill>
            </a:endParaRPr>
          </a:p>
          <a:p>
            <a:pPr marL="742950" lvl="1" indent="-285750" algn="l" rtl="0">
              <a:spcBef>
                <a:spcPts val="840"/>
              </a:spcBef>
              <a:spcAft>
                <a:spcPts val="0"/>
              </a:spcAft>
              <a:buSzPts val="2640"/>
              <a:buChar char="•"/>
            </a:pPr>
            <a:r>
              <a:rPr lang="en-US" dirty="0"/>
              <a:t>Software has to </a:t>
            </a:r>
            <a:r>
              <a:rPr lang="en-US" b="1" dirty="0">
                <a:solidFill>
                  <a:srgbClr val="C00000"/>
                </a:solidFill>
              </a:rPr>
              <a:t>evolve quickly </a:t>
            </a:r>
            <a:r>
              <a:rPr lang="en-US" dirty="0"/>
              <a:t>to reflect changing business </a:t>
            </a:r>
            <a:r>
              <a:rPr lang="en-US" b="1" dirty="0">
                <a:solidFill>
                  <a:srgbClr val="C00000"/>
                </a:solidFill>
              </a:rPr>
              <a:t>needs</a:t>
            </a:r>
            <a:r>
              <a:rPr lang="en-US" dirty="0"/>
              <a:t>.</a:t>
            </a:r>
            <a:endParaRPr dirty="0"/>
          </a:p>
          <a:p>
            <a:pPr marL="342900" lvl="0" indent="-342900" algn="l" rtl="0">
              <a:spcBef>
                <a:spcPts val="840"/>
              </a:spcBef>
              <a:spcAft>
                <a:spcPts val="0"/>
              </a:spcAft>
              <a:buSzPts val="2640"/>
              <a:buFont typeface="Noto Sans Symbols"/>
              <a:buChar char="▪"/>
            </a:pPr>
            <a:r>
              <a:rPr lang="en-US" b="1" dirty="0">
                <a:solidFill>
                  <a:srgbClr val="C00000"/>
                </a:solidFill>
              </a:rPr>
              <a:t>Plan-driven development </a:t>
            </a:r>
            <a:r>
              <a:rPr lang="en-US" dirty="0"/>
              <a:t>is essential for some types of system but does not meet these business needs.</a:t>
            </a:r>
            <a:endParaRPr dirty="0"/>
          </a:p>
          <a:p>
            <a:pPr marL="342900" lvl="0" indent="-342900" algn="l" rtl="0">
              <a:spcBef>
                <a:spcPts val="840"/>
              </a:spcBef>
              <a:spcAft>
                <a:spcPts val="0"/>
              </a:spcAft>
              <a:buSzPts val="2640"/>
              <a:buFont typeface="Noto Sans Symbols"/>
              <a:buChar char="▪"/>
            </a:pPr>
            <a:r>
              <a:rPr lang="en-US" dirty="0"/>
              <a:t>Agile development methods emerged in the late </a:t>
            </a:r>
            <a:r>
              <a:rPr lang="en-US" b="1" dirty="0">
                <a:solidFill>
                  <a:srgbClr val="C00000"/>
                </a:solidFill>
              </a:rPr>
              <a:t>1990s</a:t>
            </a:r>
            <a:r>
              <a:rPr lang="en-US" dirty="0"/>
              <a:t> whose aim was to radically </a:t>
            </a:r>
            <a:r>
              <a:rPr lang="en-US" b="1" dirty="0">
                <a:solidFill>
                  <a:srgbClr val="C00000"/>
                </a:solidFill>
              </a:rPr>
              <a:t>reduce the delivery time </a:t>
            </a:r>
            <a:r>
              <a:rPr lang="en-US" dirty="0"/>
              <a:t>for working software systems</a:t>
            </a:r>
            <a:endParaRPr dirty="0"/>
          </a:p>
        </p:txBody>
      </p:sp>
      <p:sp>
        <p:nvSpPr>
          <p:cNvPr id="91" name="Google Shape;91;p1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838200" y="365125"/>
            <a:ext cx="10515600" cy="62284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Agile development</a:t>
            </a:r>
            <a:endParaRPr dirty="0"/>
          </a:p>
        </p:txBody>
      </p:sp>
      <p:sp>
        <p:nvSpPr>
          <p:cNvPr id="97" name="Google Shape;97;p1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640"/>
              <a:buFont typeface="Noto Sans Symbols"/>
              <a:buChar char="▪"/>
            </a:pPr>
            <a:r>
              <a:rPr lang="en-US" dirty="0"/>
              <a:t>Program </a:t>
            </a:r>
            <a:r>
              <a:rPr lang="en-US" b="1" dirty="0">
                <a:solidFill>
                  <a:srgbClr val="C00000"/>
                </a:solidFill>
              </a:rPr>
              <a:t>specification, design </a:t>
            </a:r>
            <a:r>
              <a:rPr lang="en-US" b="1" dirty="0">
                <a:solidFill>
                  <a:schemeClr val="tx1"/>
                </a:solidFill>
              </a:rPr>
              <a:t>and</a:t>
            </a:r>
            <a:r>
              <a:rPr lang="en-US" b="1" dirty="0">
                <a:solidFill>
                  <a:srgbClr val="C00000"/>
                </a:solidFill>
              </a:rPr>
              <a:t> implementation </a:t>
            </a:r>
            <a:r>
              <a:rPr lang="en-US" b="1" dirty="0">
                <a:solidFill>
                  <a:schemeClr val="tx1"/>
                </a:solidFill>
              </a:rPr>
              <a:t>are</a:t>
            </a:r>
            <a:r>
              <a:rPr lang="en-US" b="1" dirty="0">
                <a:solidFill>
                  <a:srgbClr val="C00000"/>
                </a:solidFill>
              </a:rPr>
              <a:t> inter-leaved</a:t>
            </a:r>
            <a:endParaRPr b="1" dirty="0">
              <a:solidFill>
                <a:srgbClr val="C00000"/>
              </a:solidFill>
            </a:endParaRPr>
          </a:p>
          <a:p>
            <a:pPr marL="342900" lvl="0" indent="-342900" algn="l" rtl="0">
              <a:spcBef>
                <a:spcPts val="840"/>
              </a:spcBef>
              <a:spcAft>
                <a:spcPts val="0"/>
              </a:spcAft>
              <a:buSzPts val="2640"/>
              <a:buFont typeface="Noto Sans Symbols"/>
              <a:buChar char="▪"/>
            </a:pPr>
            <a:r>
              <a:rPr lang="en-US" dirty="0"/>
              <a:t>The system is developed as a </a:t>
            </a:r>
            <a:r>
              <a:rPr lang="en-US" b="1" dirty="0">
                <a:solidFill>
                  <a:srgbClr val="C00000"/>
                </a:solidFill>
              </a:rPr>
              <a:t>series of versions or increments </a:t>
            </a:r>
            <a:r>
              <a:rPr lang="en-US" dirty="0"/>
              <a:t>with stakeholders involved in version specification and evaluation</a:t>
            </a:r>
            <a:endParaRPr dirty="0"/>
          </a:p>
          <a:p>
            <a:pPr marL="342900" lvl="0" indent="-342900" algn="l" rtl="0">
              <a:spcBef>
                <a:spcPts val="840"/>
              </a:spcBef>
              <a:spcAft>
                <a:spcPts val="0"/>
              </a:spcAft>
              <a:buSzPts val="2640"/>
              <a:buFont typeface="Noto Sans Symbols"/>
              <a:buChar char="▪"/>
            </a:pPr>
            <a:r>
              <a:rPr lang="en-US" dirty="0"/>
              <a:t>Frequent delivery of new versions for evaluation</a:t>
            </a:r>
            <a:endParaRPr dirty="0"/>
          </a:p>
          <a:p>
            <a:pPr marL="342900" lvl="0" indent="-342900" algn="l" rtl="0">
              <a:spcBef>
                <a:spcPts val="840"/>
              </a:spcBef>
              <a:spcAft>
                <a:spcPts val="0"/>
              </a:spcAft>
              <a:buSzPts val="2640"/>
              <a:buFont typeface="Noto Sans Symbols"/>
              <a:buChar char="▪"/>
            </a:pPr>
            <a:r>
              <a:rPr lang="en-US" b="1" dirty="0">
                <a:solidFill>
                  <a:srgbClr val="C00000"/>
                </a:solidFill>
              </a:rPr>
              <a:t>Extensive tool support </a:t>
            </a:r>
            <a:r>
              <a:rPr lang="en-US" dirty="0"/>
              <a:t>(e.g. automated testing tools) used to support development.</a:t>
            </a:r>
            <a:endParaRPr dirty="0"/>
          </a:p>
          <a:p>
            <a:pPr marL="342900" lvl="0" indent="-342900" algn="l" rtl="0">
              <a:spcBef>
                <a:spcPts val="840"/>
              </a:spcBef>
              <a:spcAft>
                <a:spcPts val="0"/>
              </a:spcAft>
              <a:buSzPts val="2640"/>
              <a:buFont typeface="Noto Sans Symbols"/>
              <a:buChar char="▪"/>
            </a:pPr>
            <a:r>
              <a:rPr lang="en-US" b="1" dirty="0">
                <a:solidFill>
                  <a:srgbClr val="C00000"/>
                </a:solidFill>
              </a:rPr>
              <a:t>Minimal documentation </a:t>
            </a:r>
            <a:r>
              <a:rPr lang="en-US" dirty="0"/>
              <a:t>– focus on working code</a:t>
            </a:r>
            <a:endParaRPr dirty="0"/>
          </a:p>
          <a:p>
            <a:pPr marL="342900" lvl="0" indent="-175260" algn="l" rtl="0">
              <a:spcBef>
                <a:spcPts val="840"/>
              </a:spcBef>
              <a:spcAft>
                <a:spcPts val="0"/>
              </a:spcAft>
              <a:buSzPts val="2640"/>
              <a:buFont typeface="Noto Sans Symbols"/>
              <a:buNone/>
            </a:pPr>
            <a:endParaRPr dirty="0"/>
          </a:p>
        </p:txBody>
      </p:sp>
      <p:sp>
        <p:nvSpPr>
          <p:cNvPr id="98" name="Google Shape;98;p17"/>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838200" y="365125"/>
            <a:ext cx="10515600" cy="61233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Plan-driven and agile development</a:t>
            </a:r>
            <a:endParaRPr dirty="0"/>
          </a:p>
        </p:txBody>
      </p:sp>
      <p:sp>
        <p:nvSpPr>
          <p:cNvPr id="104" name="Google Shape;104;p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pic>
        <p:nvPicPr>
          <p:cNvPr id="105" name="Google Shape;105;p18" descr="3.2 PlanBasedAgile.eps"/>
          <p:cNvPicPr preferRelativeResize="0"/>
          <p:nvPr/>
        </p:nvPicPr>
        <p:blipFill rotWithShape="1">
          <a:blip r:embed="rId3">
            <a:alphaModFix/>
          </a:blip>
          <a:srcRect/>
          <a:stretch/>
        </p:blipFill>
        <p:spPr>
          <a:xfrm>
            <a:off x="3258751" y="1785249"/>
            <a:ext cx="5731937" cy="4362054"/>
          </a:xfrm>
          <a:prstGeom prst="rect">
            <a:avLst/>
          </a:prstGeom>
          <a:noFill/>
          <a:ln>
            <a:noFill/>
          </a:ln>
        </p:spPr>
      </p:pic>
    </p:spTree>
  </p:cSld>
  <p:clrMapOvr>
    <a:masterClrMapping/>
  </p:clrMapOvr>
  <p:transition spd="med">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581</TotalTime>
  <Words>1892</Words>
  <Application>Microsoft Office PowerPoint</Application>
  <PresentationFormat>Custom</PresentationFormat>
  <Paragraphs>183</Paragraphs>
  <Slides>28</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Helvetica Neue</vt:lpstr>
      <vt:lpstr>Calibri Light</vt:lpstr>
      <vt:lpstr>Times New Roman</vt:lpstr>
      <vt:lpstr>Helvetica</vt:lpstr>
      <vt:lpstr>Wingdings</vt:lpstr>
      <vt:lpstr>Noto Sans Symbols</vt:lpstr>
      <vt:lpstr>Calibri</vt:lpstr>
      <vt:lpstr>Office Theme</vt:lpstr>
      <vt:lpstr>Lecture 3: Agile Software Development</vt:lpstr>
      <vt:lpstr>Agility</vt:lpstr>
      <vt:lpstr>Agility</vt:lpstr>
      <vt:lpstr>12 principles of Agile alliance</vt:lpstr>
      <vt:lpstr>Agile process</vt:lpstr>
      <vt:lpstr>PowerPoint Presentation</vt:lpstr>
      <vt:lpstr>Why Agile development?: Rapid Software development</vt:lpstr>
      <vt:lpstr>Agile development</vt:lpstr>
      <vt:lpstr>Plan-driven and agile development</vt:lpstr>
      <vt:lpstr>Plan-driven and agile development</vt:lpstr>
      <vt:lpstr>Agile methods</vt:lpstr>
      <vt:lpstr>Agile manifesto </vt:lpstr>
      <vt:lpstr>The principles of agile methods </vt:lpstr>
      <vt:lpstr>Agile method applicability</vt:lpstr>
      <vt:lpstr>Extreme programming (XP) </vt:lpstr>
      <vt:lpstr>The extreme programming release cycle </vt:lpstr>
      <vt:lpstr>Extreme programming principles/practices (a) </vt:lpstr>
      <vt:lpstr>Extreme programming practices (b)</vt:lpstr>
      <vt:lpstr>A ‘prescribing medication’ story </vt:lpstr>
      <vt:lpstr>Examples of task cards for prescribing medication </vt:lpstr>
      <vt:lpstr>Refactoring</vt:lpstr>
      <vt:lpstr>Test-driven development (TDD)</vt:lpstr>
      <vt:lpstr>Test case description for dose checking </vt:lpstr>
      <vt:lpstr>Test automation</vt:lpstr>
      <vt:lpstr>Scrum</vt:lpstr>
      <vt:lpstr>Scrum Sprint cycle</vt:lpstr>
      <vt:lpstr>The Scrum sprint cycle</vt:lpstr>
      <vt:lpstr>Scrum benefits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 Agile Software Development</dc:title>
  <cp:lastModifiedBy>USER</cp:lastModifiedBy>
  <cp:revision>46</cp:revision>
  <dcterms:modified xsi:type="dcterms:W3CDTF">2025-03-05T14:11:05Z</dcterms:modified>
</cp:coreProperties>
</file>