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9" r:id="rId24"/>
    <p:sldId id="277" r:id="rId25"/>
    <p:sldId id="278" r:id="rId2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83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91D72AB1-1FB4-4D77-B6D9-9DFAC88BBBF4}" type="datetimeFigureOut">
              <a:rPr lang="en-US" smtClean="0"/>
              <a:t>2/20/2022</a:t>
            </a:fld>
            <a:endParaRPr lang="en-US"/>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428F9AAF-7925-420F-B425-3F313BC75766}" type="slidenum">
              <a:rPr lang="en-US" smtClean="0"/>
              <a:t>‹#›</a:t>
            </a:fld>
            <a:endParaRPr lang="en-US"/>
          </a:p>
        </p:txBody>
      </p:sp>
    </p:spTree>
    <p:extLst>
      <p:ext uri="{BB962C8B-B14F-4D97-AF65-F5344CB8AC3E}">
        <p14:creationId xmlns:p14="http://schemas.microsoft.com/office/powerpoint/2010/main" val="3699679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PlaceHolder 1"/>
          <p:cNvSpPr>
            <a:spLocks noGrp="1" noRot="1" noChangeAspect="1"/>
          </p:cNvSpPr>
          <p:nvPr>
            <p:ph type="sldImg"/>
          </p:nvPr>
        </p:nvSpPr>
        <p:spPr>
          <a:xfrm>
            <a:off x="685800" y="1143000"/>
            <a:ext cx="5486400" cy="3086100"/>
          </a:xfrm>
          <a:prstGeom prst="rect">
            <a:avLst/>
          </a:prstGeom>
        </p:spPr>
      </p:sp>
      <p:sp>
        <p:nvSpPr>
          <p:cNvPr id="433" name="PlaceHolder 2"/>
          <p:cNvSpPr>
            <a:spLocks noGrp="1"/>
          </p:cNvSpPr>
          <p:nvPr>
            <p:ph type="body"/>
          </p:nvPr>
        </p:nvSpPr>
        <p:spPr>
          <a:xfrm>
            <a:off x="685800" y="4400640"/>
            <a:ext cx="5486040" cy="3600000"/>
          </a:xfrm>
          <a:prstGeom prst="rect">
            <a:avLst/>
          </a:prstGeom>
        </p:spPr>
        <p:txBody>
          <a:bodyPr>
            <a:noAutofit/>
          </a:bodyPr>
          <a:lstStyle/>
          <a:p>
            <a:endParaRPr lang="en-AU" sz="2000" b="0" strike="noStrike" spc="-1">
              <a:latin typeface="Arial"/>
            </a:endParaRPr>
          </a:p>
        </p:txBody>
      </p:sp>
      <p:sp>
        <p:nvSpPr>
          <p:cNvPr id="434" name="TextShape 3"/>
          <p:cNvSpPr txBox="1"/>
          <p:nvPr/>
        </p:nvSpPr>
        <p:spPr>
          <a:xfrm>
            <a:off x="3884760" y="8685360"/>
            <a:ext cx="2971440" cy="458280"/>
          </a:xfrm>
          <a:prstGeom prst="rect">
            <a:avLst/>
          </a:prstGeom>
          <a:noFill/>
          <a:ln>
            <a:noFill/>
          </a:ln>
        </p:spPr>
        <p:txBody>
          <a:bodyPr anchor="b">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B01FD2-1697-4EA7-8CFE-1B6DBF80F42F}" type="slidenum">
              <a:rPr kumimoji="0" lang="en-US" sz="1200" b="0" i="0" u="none" strike="noStrike" kern="1200" cap="none" spc="-1" normalizeH="0" baseline="0" noProof="0">
                <a:ln>
                  <a:noFill/>
                </a:ln>
                <a:solidFill>
                  <a:srgbClr val="000000"/>
                </a:solidFill>
                <a:effectLst/>
                <a:uLnTx/>
                <a:uFillTx/>
                <a:latin typeface="Arial"/>
                <a:ea typeface="+mn-ea"/>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U" sz="1200" b="0" i="0" u="none" strike="noStrike" kern="1200" cap="none" spc="-1" normalizeH="0" baseline="0" noProof="0">
              <a:ln>
                <a:noFill/>
              </a:ln>
              <a:solidFill>
                <a:prstClr val="black"/>
              </a:solidFill>
              <a:effectLst/>
              <a:uLnTx/>
              <a:uFillTx/>
              <a:latin typeface="Times New Roman"/>
            </a:endParaRPr>
          </a:p>
        </p:txBody>
      </p:sp>
    </p:spTree>
    <p:extLst>
      <p:ext uri="{BB962C8B-B14F-4D97-AF65-F5344CB8AC3E}">
        <p14:creationId xmlns:p14="http://schemas.microsoft.com/office/powerpoint/2010/main" val="38468097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4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4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6"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0"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1"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1097280" y="2165760"/>
            <a:ext cx="10058040" cy="1371600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5"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6"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67"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2" name="PlaceHolder 2"/>
          <p:cNvSpPr>
            <a:spLocks noGrp="1"/>
          </p:cNvSpPr>
          <p:nvPr>
            <p:ph type="subTitle"/>
          </p:nvPr>
        </p:nvSpPr>
        <p:spPr>
          <a:xfrm>
            <a:off x="609480" y="1604520"/>
            <a:ext cx="10972440" cy="397728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9"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1"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4"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5"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77"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78"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2"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3"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5"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6"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7"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8"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89"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90"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1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1097280" y="2165760"/>
            <a:ext cx="10058040" cy="13716000"/>
          </a:xfrm>
          <a:prstGeom prst="rect">
            <a:avLst/>
          </a:prstGeom>
        </p:spPr>
        <p:txBody>
          <a:bodyPr lIns="0" tIns="0" rIns="0" bIns="0" anchor="ctr">
            <a:noAutofit/>
          </a:bodyPr>
          <a:lstStyle/>
          <a:p>
            <a:pPr algn="ctr"/>
            <a:endParaRPr lang="en-AU"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2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1097280" y="758880"/>
            <a:ext cx="10058040" cy="356580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US" sz="2000" b="0" strike="noStrike" spc="-1">
              <a:solidFill>
                <a:srgbClr val="404040"/>
              </a:solidFill>
              <a:latin typeface="Calibri"/>
            </a:endParaRPr>
          </a:p>
        </p:txBody>
      </p:sp>
      <p:sp>
        <p:nvSpPr>
          <p:cNvPr id="3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US" sz="2000" b="0" strike="noStrike" spc="-1">
              <a:solidFill>
                <a:srgbClr val="40404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 name="CustomShape 1" hidden="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2" name="CustomShape 2" hidden="1"/>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2"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3" name="CustomShape 4"/>
          <p:cNvSpPr/>
          <p:nvPr/>
        </p:nvSpPr>
        <p:spPr>
          <a:xfrm>
            <a:off x="3240" y="6400800"/>
            <a:ext cx="1218852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0" y="6334200"/>
            <a:ext cx="12188520" cy="637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5" name="PlaceHolder 6"/>
          <p:cNvSpPr>
            <a:spLocks noGrp="1"/>
          </p:cNvSpPr>
          <p:nvPr>
            <p:ph type="title"/>
          </p:nvPr>
        </p:nvSpPr>
        <p:spPr>
          <a:xfrm>
            <a:off x="1097280" y="758880"/>
            <a:ext cx="10058040" cy="3565800"/>
          </a:xfrm>
          <a:prstGeom prst="rect">
            <a:avLst/>
          </a:prstGeom>
        </p:spPr>
        <p:txBody>
          <a:bodyPr anchor="b">
            <a:normAutofit/>
          </a:bodyPr>
          <a:lstStyle/>
          <a:p>
            <a:pPr>
              <a:lnSpc>
                <a:spcPct val="85000"/>
              </a:lnSpc>
            </a:pPr>
            <a:r>
              <a:rPr lang="en-US" sz="8000" b="0" strike="noStrike" spc="-52">
                <a:solidFill>
                  <a:srgbClr val="262626"/>
                </a:solidFill>
                <a:latin typeface="Calibri Light"/>
              </a:rPr>
              <a:t>Click to edit Master title style</a:t>
            </a:r>
            <a:endParaRPr lang="en-US" sz="8000" b="0" strike="noStrike" spc="-1">
              <a:solidFill>
                <a:srgbClr val="000000"/>
              </a:solidFill>
              <a:latin typeface="Calibri"/>
            </a:endParaRPr>
          </a:p>
        </p:txBody>
      </p:sp>
      <p:sp>
        <p:nvSpPr>
          <p:cNvPr id="6" name="PlaceHolder 7"/>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01E9A036-B6C5-4B18-A7B7-1C7CF2B97056}" type="datetime">
              <a:rPr lang="en-US" sz="900" b="0" strike="noStrike" spc="-1">
                <a:solidFill>
                  <a:srgbClr val="FFFFFF"/>
                </a:solidFill>
                <a:latin typeface="Calibri"/>
              </a:rPr>
              <a:t>2/20/2022</a:t>
            </a:fld>
            <a:endParaRPr lang="en-AU" sz="900" b="0" strike="noStrike" spc="-1">
              <a:latin typeface="Times New Roman"/>
            </a:endParaRPr>
          </a:p>
        </p:txBody>
      </p:sp>
      <p:sp>
        <p:nvSpPr>
          <p:cNvPr id="7" name="PlaceHolder 8"/>
          <p:cNvSpPr>
            <a:spLocks noGrp="1"/>
          </p:cNvSpPr>
          <p:nvPr>
            <p:ph type="ftr"/>
          </p:nvPr>
        </p:nvSpPr>
        <p:spPr>
          <a:xfrm>
            <a:off x="3686040" y="6459840"/>
            <a:ext cx="4822560" cy="364680"/>
          </a:xfrm>
          <a:prstGeom prst="rect">
            <a:avLst/>
          </a:prstGeom>
        </p:spPr>
        <p:txBody>
          <a:bodyPr anchor="ctr">
            <a:noAutofit/>
          </a:bodyPr>
          <a:lstStyle/>
          <a:p>
            <a:endParaRPr lang="en-AU" sz="2400" b="0" strike="noStrike" spc="-1">
              <a:latin typeface="Times New Roman"/>
            </a:endParaRPr>
          </a:p>
        </p:txBody>
      </p:sp>
      <p:sp>
        <p:nvSpPr>
          <p:cNvPr id="8" name="PlaceHolder 9"/>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C22A1E01-DCD5-4DF6-BE64-FB6457793B55}" type="slidenum">
              <a:rPr lang="en-US" sz="1050" b="0" strike="noStrike" spc="-1">
                <a:solidFill>
                  <a:srgbClr val="FFFFFF"/>
                </a:solidFill>
                <a:latin typeface="Calibri"/>
              </a:rPr>
              <a:t>‹#›</a:t>
            </a:fld>
            <a:endParaRPr lang="en-AU" sz="1050" b="0" strike="noStrike" spc="-1">
              <a:latin typeface="Times New Roman"/>
            </a:endParaRPr>
          </a:p>
        </p:txBody>
      </p:sp>
      <p:sp>
        <p:nvSpPr>
          <p:cNvPr id="9" name="Line 10"/>
          <p:cNvSpPr/>
          <p:nvPr/>
        </p:nvSpPr>
        <p:spPr>
          <a:xfrm>
            <a:off x="1207440" y="4343400"/>
            <a:ext cx="987552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10" name="PlaceHolder 11"/>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2000" b="0" strike="noStrike" spc="-1">
                <a:solidFill>
                  <a:srgbClr val="404040"/>
                </a:solidFill>
                <a:latin typeface="Calibri"/>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404040"/>
                </a:solidFill>
                <a:latin typeface="Calibri"/>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404040"/>
                </a:solidFill>
                <a:latin typeface="Calibri"/>
              </a:rPr>
              <a:t>Third Outline Level</a:t>
            </a:r>
          </a:p>
          <a:p>
            <a:pPr marL="1728000" lvl="3" indent="-216000">
              <a:spcBef>
                <a:spcPts val="567"/>
              </a:spcBef>
              <a:buClr>
                <a:srgbClr val="000000"/>
              </a:buClr>
              <a:buSzPct val="75000"/>
              <a:buFont typeface="Symbol" charset="2"/>
              <a:buChar char=""/>
            </a:pPr>
            <a:r>
              <a:rPr lang="en-US" sz="1400" b="0" strike="noStrike" spc="-1">
                <a:solidFill>
                  <a:srgbClr val="404040"/>
                </a:solidFill>
                <a:latin typeface="Calibri"/>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404040"/>
                </a:solidFill>
                <a:latin typeface="Calibri"/>
              </a:rPr>
              <a:t>Fifth Outline Level</a:t>
            </a:r>
          </a:p>
          <a:p>
            <a:pPr marL="2592000" lvl="5" indent="-216000">
              <a:spcBef>
                <a:spcPts val="283"/>
              </a:spcBef>
              <a:buClr>
                <a:srgbClr val="000000"/>
              </a:buClr>
              <a:buSzPct val="45000"/>
              <a:buFont typeface="Wingdings" charset="2"/>
              <a:buChar char=""/>
            </a:pPr>
            <a:r>
              <a:rPr lang="en-US" sz="2000" b="0" strike="noStrike" spc="-1">
                <a:solidFill>
                  <a:srgbClr val="404040"/>
                </a:solidFill>
                <a:latin typeface="Calibri"/>
              </a:rPr>
              <a:t>Sixth Outline Level</a:t>
            </a:r>
          </a:p>
          <a:p>
            <a:pPr marL="3024000" lvl="6" indent="-216000">
              <a:spcBef>
                <a:spcPts val="283"/>
              </a:spcBef>
              <a:buClr>
                <a:srgbClr val="000000"/>
              </a:buClr>
              <a:buSzPct val="45000"/>
              <a:buFont typeface="Wingdings" charset="2"/>
              <a:buChar char=""/>
            </a:pPr>
            <a:r>
              <a:rPr lang="en-US" sz="2000" b="0" strike="noStrike" spc="-1">
                <a:solidFill>
                  <a:srgbClr val="40404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 name="CustomShape 1"/>
          <p:cNvSpPr/>
          <p:nvPr/>
        </p:nvSpPr>
        <p:spPr>
          <a:xfrm>
            <a:off x="0" y="6400800"/>
            <a:ext cx="12191760" cy="4568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48" name="CustomShape 2"/>
          <p:cNvSpPr/>
          <p:nvPr/>
        </p:nvSpPr>
        <p:spPr>
          <a:xfrm>
            <a:off x="0" y="6334200"/>
            <a:ext cx="12191760" cy="65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49" name="Line 3"/>
          <p:cNvSpPr/>
          <p:nvPr/>
        </p:nvSpPr>
        <p:spPr>
          <a:xfrm>
            <a:off x="1193400" y="1737720"/>
            <a:ext cx="9966960" cy="0"/>
          </a:xfrm>
          <a:prstGeom prst="line">
            <a:avLst/>
          </a:prstGeom>
          <a:ln w="6480">
            <a:solidFill>
              <a:schemeClr val="tx1">
                <a:lumMod val="50000"/>
                <a:lumOff val="50000"/>
              </a:schemeClr>
            </a:solidFill>
            <a:round/>
          </a:ln>
        </p:spPr>
        <p:style>
          <a:lnRef idx="1">
            <a:schemeClr val="accent1"/>
          </a:lnRef>
          <a:fillRef idx="0">
            <a:schemeClr val="accent1"/>
          </a:fillRef>
          <a:effectRef idx="0">
            <a:schemeClr val="accent1"/>
          </a:effectRef>
          <a:fontRef idx="minor"/>
        </p:style>
      </p:sp>
      <p:sp>
        <p:nvSpPr>
          <p:cNvPr id="50" name="PlaceHolder 4"/>
          <p:cNvSpPr>
            <a:spLocks noGrp="1"/>
          </p:cNvSpPr>
          <p:nvPr>
            <p:ph type="title"/>
          </p:nvPr>
        </p:nvSpPr>
        <p:spPr>
          <a:xfrm>
            <a:off x="1097280" y="286560"/>
            <a:ext cx="10058040" cy="1450440"/>
          </a:xfrm>
          <a:prstGeom prst="rect">
            <a:avLst/>
          </a:prstGeom>
        </p:spPr>
        <p:txBody>
          <a:bodyPr anchor="b">
            <a:noAutofit/>
          </a:bodyPr>
          <a:lstStyle/>
          <a:p>
            <a:pPr>
              <a:lnSpc>
                <a:spcPct val="85000"/>
              </a:lnSpc>
            </a:pPr>
            <a:r>
              <a:rPr lang="en-US" sz="4800" b="0" strike="noStrike" spc="-52">
                <a:solidFill>
                  <a:srgbClr val="404040"/>
                </a:solidFill>
                <a:latin typeface="Calibri Light"/>
              </a:rPr>
              <a:t>Click to edit Master title style</a:t>
            </a:r>
            <a:endParaRPr lang="en-US" sz="4800" b="0" strike="noStrike" spc="-1">
              <a:solidFill>
                <a:srgbClr val="000000"/>
              </a:solidFill>
              <a:latin typeface="Calibri"/>
            </a:endParaRPr>
          </a:p>
        </p:txBody>
      </p:sp>
      <p:sp>
        <p:nvSpPr>
          <p:cNvPr id="51" name="PlaceHolder 5"/>
          <p:cNvSpPr>
            <a:spLocks noGrp="1"/>
          </p:cNvSpPr>
          <p:nvPr>
            <p:ph type="body"/>
          </p:nvPr>
        </p:nvSpPr>
        <p:spPr>
          <a:xfrm>
            <a:off x="1097280" y="1845720"/>
            <a:ext cx="10058040" cy="4023000"/>
          </a:xfrm>
          <a:prstGeom prst="rect">
            <a:avLst/>
          </a:prstGeom>
        </p:spPr>
        <p:txBody>
          <a:bodyPr lIns="0" rIns="0">
            <a:noAutofit/>
          </a:bodyPr>
          <a:lstStyle/>
          <a:p>
            <a:pPr marL="91440" indent="-91080">
              <a:lnSpc>
                <a:spcPct val="90000"/>
              </a:lnSpc>
              <a:spcBef>
                <a:spcPts val="1199"/>
              </a:spcBef>
              <a:spcAft>
                <a:spcPts val="201"/>
              </a:spcAft>
              <a:buClr>
                <a:srgbClr val="E48312"/>
              </a:buClr>
              <a:buFont typeface="Calibri"/>
              <a:buChar char=" "/>
            </a:pPr>
            <a:r>
              <a:rPr lang="en-US" sz="2000" b="0" strike="noStrike" spc="-1">
                <a:solidFill>
                  <a:srgbClr val="404040"/>
                </a:solidFill>
                <a:latin typeface="Calibri"/>
              </a:rPr>
              <a:t>Click to edit Master text styles</a:t>
            </a:r>
          </a:p>
          <a:p>
            <a:pPr marL="384120" lvl="1" indent="-182520">
              <a:lnSpc>
                <a:spcPct val="90000"/>
              </a:lnSpc>
              <a:spcBef>
                <a:spcPts val="201"/>
              </a:spcBef>
              <a:spcAft>
                <a:spcPts val="400"/>
              </a:spcAft>
              <a:buClr>
                <a:srgbClr val="E48312"/>
              </a:buClr>
              <a:buFont typeface="Calibri"/>
              <a:buChar char="◦"/>
            </a:pPr>
            <a:r>
              <a:rPr lang="en-US" sz="1800" b="0" strike="noStrike" spc="-1">
                <a:solidFill>
                  <a:srgbClr val="404040"/>
                </a:solidFill>
                <a:latin typeface="Calibri"/>
              </a:rPr>
              <a:t>Second level</a:t>
            </a:r>
          </a:p>
          <a:p>
            <a:pPr marL="567000" lvl="2"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Third level</a:t>
            </a:r>
          </a:p>
          <a:p>
            <a:pPr marL="749880" lvl="3"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Fourth level</a:t>
            </a:r>
          </a:p>
          <a:p>
            <a:pPr marL="932760" lvl="4" indent="-182520">
              <a:lnSpc>
                <a:spcPct val="90000"/>
              </a:lnSpc>
              <a:spcBef>
                <a:spcPts val="201"/>
              </a:spcBef>
              <a:spcAft>
                <a:spcPts val="400"/>
              </a:spcAft>
              <a:buClr>
                <a:srgbClr val="E48312"/>
              </a:buClr>
              <a:buFont typeface="Calibri"/>
              <a:buChar char="◦"/>
            </a:pPr>
            <a:r>
              <a:rPr lang="en-US" sz="1400" b="0" strike="noStrike" spc="-1">
                <a:solidFill>
                  <a:srgbClr val="404040"/>
                </a:solidFill>
                <a:latin typeface="Calibri"/>
              </a:rPr>
              <a:t>Fifth level</a:t>
            </a:r>
          </a:p>
        </p:txBody>
      </p:sp>
      <p:sp>
        <p:nvSpPr>
          <p:cNvPr id="52" name="PlaceHolder 6"/>
          <p:cNvSpPr>
            <a:spLocks noGrp="1"/>
          </p:cNvSpPr>
          <p:nvPr>
            <p:ph type="dt"/>
          </p:nvPr>
        </p:nvSpPr>
        <p:spPr>
          <a:xfrm>
            <a:off x="1097280" y="6459840"/>
            <a:ext cx="2471760" cy="364680"/>
          </a:xfrm>
          <a:prstGeom prst="rect">
            <a:avLst/>
          </a:prstGeom>
        </p:spPr>
        <p:txBody>
          <a:bodyPr anchor="ctr">
            <a:noAutofit/>
          </a:bodyPr>
          <a:lstStyle/>
          <a:p>
            <a:pPr>
              <a:lnSpc>
                <a:spcPct val="100000"/>
              </a:lnSpc>
            </a:pPr>
            <a:fld id="{36DE57A5-CE9F-45CA-BF69-85F58EC61EE9}" type="datetime">
              <a:rPr lang="en-US" sz="900" b="0" strike="noStrike" spc="-1">
                <a:solidFill>
                  <a:srgbClr val="FFFFFF"/>
                </a:solidFill>
                <a:latin typeface="Calibri"/>
              </a:rPr>
              <a:t>2/20/2022</a:t>
            </a:fld>
            <a:endParaRPr lang="en-AU" sz="900" b="0" strike="noStrike" spc="-1">
              <a:latin typeface="Times New Roman"/>
            </a:endParaRPr>
          </a:p>
        </p:txBody>
      </p:sp>
      <p:sp>
        <p:nvSpPr>
          <p:cNvPr id="53" name="PlaceHolder 7"/>
          <p:cNvSpPr>
            <a:spLocks noGrp="1"/>
          </p:cNvSpPr>
          <p:nvPr>
            <p:ph type="ftr"/>
          </p:nvPr>
        </p:nvSpPr>
        <p:spPr>
          <a:xfrm>
            <a:off x="3686040" y="6459840"/>
            <a:ext cx="4822560" cy="364680"/>
          </a:xfrm>
          <a:prstGeom prst="rect">
            <a:avLst/>
          </a:prstGeom>
        </p:spPr>
        <p:txBody>
          <a:bodyPr anchor="ctr">
            <a:noAutofit/>
          </a:bodyPr>
          <a:lstStyle/>
          <a:p>
            <a:endParaRPr lang="en-AU" sz="2400" b="0" strike="noStrike" spc="-1">
              <a:latin typeface="Times New Roman"/>
            </a:endParaRPr>
          </a:p>
        </p:txBody>
      </p:sp>
      <p:sp>
        <p:nvSpPr>
          <p:cNvPr id="54" name="PlaceHolder 8"/>
          <p:cNvSpPr>
            <a:spLocks noGrp="1"/>
          </p:cNvSpPr>
          <p:nvPr>
            <p:ph type="sldNum"/>
          </p:nvPr>
        </p:nvSpPr>
        <p:spPr>
          <a:xfrm>
            <a:off x="9900360" y="6459840"/>
            <a:ext cx="1311840" cy="364680"/>
          </a:xfrm>
          <a:prstGeom prst="rect">
            <a:avLst/>
          </a:prstGeom>
        </p:spPr>
        <p:txBody>
          <a:bodyPr anchor="ctr">
            <a:noAutofit/>
          </a:bodyPr>
          <a:lstStyle/>
          <a:p>
            <a:pPr algn="r">
              <a:lnSpc>
                <a:spcPct val="100000"/>
              </a:lnSpc>
            </a:pPr>
            <a:fld id="{FC45BDC1-7AEA-4053-A5B3-4481992CD107}" type="slidenum">
              <a:rPr lang="en-US" sz="1050" b="0" strike="noStrike" spc="-1">
                <a:solidFill>
                  <a:srgbClr val="FFFFFF"/>
                </a:solidFill>
                <a:latin typeface="Calibri"/>
              </a:rPr>
              <a:t>‹#›</a:t>
            </a:fld>
            <a:endParaRPr lang="en-AU" sz="105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eksforgeeks.org/code-optimization-in-compiler-design/" TargetMode="External"/><Relationship Id="rId2" Type="http://schemas.openxmlformats.org/officeDocument/2006/relationships/hyperlink" Target="https://www.tutorialspoint.com/compiler_design/compiler_design_code_optimization.htm" TargetMode="External"/><Relationship Id="rId1" Type="http://schemas.openxmlformats.org/officeDocument/2006/relationships/slideLayout" Target="../slideLayouts/slideLayout13.xml"/><Relationship Id="rId4" Type="http://schemas.openxmlformats.org/officeDocument/2006/relationships/hyperlink" Target="https://www.geeksforgeeks.org/target-code-generation-in-compiler-design/?ref=rp"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7200" b="1" strike="noStrike" spc="-52">
                <a:solidFill>
                  <a:srgbClr val="CC3300"/>
                </a:solidFill>
                <a:latin typeface="Angsana New"/>
              </a:rPr>
              <a:t>Code Optimization &amp; </a:t>
            </a:r>
            <a:r>
              <a:t/>
            </a:r>
            <a:br/>
            <a:r>
              <a:rPr lang="en-US" sz="7200" b="1" strike="noStrike" spc="-52">
                <a:solidFill>
                  <a:srgbClr val="CC3300"/>
                </a:solidFill>
                <a:latin typeface="Angsana New"/>
              </a:rPr>
              <a:t>Target Code Generation</a:t>
            </a:r>
            <a:endParaRPr lang="en-US" sz="7200" b="0" strike="noStrike" spc="-1">
              <a:solidFill>
                <a:srgbClr val="000000"/>
              </a:solidFill>
              <a:latin typeface="Calibri"/>
            </a:endParaRPr>
          </a:p>
        </p:txBody>
      </p:sp>
      <p:sp>
        <p:nvSpPr>
          <p:cNvPr id="92" name="TextShape 2"/>
          <p:cNvSpPr txBox="1"/>
          <p:nvPr/>
        </p:nvSpPr>
        <p:spPr>
          <a:xfrm>
            <a:off x="1100160" y="4455720"/>
            <a:ext cx="10058040" cy="1142640"/>
          </a:xfrm>
          <a:prstGeom prst="rect">
            <a:avLst/>
          </a:prstGeom>
          <a:noFill/>
          <a:ln>
            <a:noFill/>
          </a:ln>
        </p:spPr>
        <p:txBody>
          <a:bodyPr>
            <a:norm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16" name="CustomShape 2"/>
          <p:cNvSpPr/>
          <p:nvPr/>
        </p:nvSpPr>
        <p:spPr>
          <a:xfrm>
            <a:off x="1097280" y="1828800"/>
            <a:ext cx="10423800" cy="23684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Control Flow Graph</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Basic blocks in a program can be represented by means of control flow graphs. </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1" strike="noStrike" spc="-1" dirty="0">
                <a:solidFill>
                  <a:srgbClr val="000000"/>
                </a:solidFill>
                <a:latin typeface="Cambria" panose="02040503050406030204" pitchFamily="18" charset="0"/>
              </a:rPr>
              <a:t>A control flow graph depicts how the program control is being passed among the blocks.</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 It is a useful tool that </a:t>
            </a:r>
            <a:r>
              <a:rPr lang="en-US" sz="2000" b="1" strike="noStrike" spc="-1" dirty="0">
                <a:solidFill>
                  <a:srgbClr val="000000"/>
                </a:solidFill>
                <a:latin typeface="Cambria" panose="02040503050406030204" pitchFamily="18" charset="0"/>
              </a:rPr>
              <a:t>helps in optimization by help locating any unwanted loops in the program</a:t>
            </a:r>
            <a:r>
              <a:rPr lang="en-US" sz="1800" b="1" strike="noStrike" spc="-1" dirty="0">
                <a:solidFill>
                  <a:srgbClr val="000000"/>
                </a:solidFill>
                <a:latin typeface="Calibri"/>
              </a:rPr>
              <a:t>.</a:t>
            </a:r>
            <a:endParaRPr lang="en-AU" sz="1800" b="1" strike="noStrike" spc="-1" dirty="0">
              <a:latin typeface="Arial"/>
            </a:endParaRPr>
          </a:p>
        </p:txBody>
      </p:sp>
      <p:pic>
        <p:nvPicPr>
          <p:cNvPr id="117" name="Picture 4"/>
          <p:cNvPicPr/>
          <p:nvPr/>
        </p:nvPicPr>
        <p:blipFill>
          <a:blip r:embed="rId2"/>
          <a:stretch/>
        </p:blipFill>
        <p:spPr>
          <a:xfrm>
            <a:off x="4536000" y="4055400"/>
            <a:ext cx="2977920" cy="235260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19" name="CustomShape 2"/>
          <p:cNvSpPr/>
          <p:nvPr/>
        </p:nvSpPr>
        <p:spPr>
          <a:xfrm>
            <a:off x="1055520" y="1658160"/>
            <a:ext cx="10227960" cy="510763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Loop Optimization</a:t>
            </a:r>
            <a:endParaRPr lang="en-AU" sz="2400" b="0" strike="noStrike" spc="-1" dirty="0">
              <a:latin typeface="Cambria" panose="02040503050406030204" pitchFamily="18" charset="0"/>
            </a:endParaRPr>
          </a:p>
          <a:p>
            <a:pPr>
              <a:lnSpc>
                <a:spcPts val="2400"/>
              </a:lnSpc>
            </a:pPr>
            <a:endParaRPr lang="en-AU" sz="24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Most programs run as a loop in the system. It becomes </a:t>
            </a:r>
            <a:r>
              <a:rPr lang="en-US" sz="2000" b="1" u="sng" strike="noStrike" spc="-1" dirty="0">
                <a:solidFill>
                  <a:srgbClr val="000000"/>
                </a:solidFill>
                <a:latin typeface="Cambria" panose="02040503050406030204" pitchFamily="18" charset="0"/>
              </a:rPr>
              <a:t>necessary to optimize the loops in order to save CPU cycles and memory</a:t>
            </a:r>
            <a:r>
              <a:rPr lang="en-US" sz="1800" b="0" strike="noStrike" spc="-1" dirty="0">
                <a:solidFill>
                  <a:srgbClr val="000000"/>
                </a:solidFill>
                <a:latin typeface="Cambria" panose="02040503050406030204" pitchFamily="18" charset="0"/>
              </a:rPr>
              <a:t>. Loops can be optimized by the following techniques:</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(1) Invariant code</a:t>
            </a:r>
            <a:r>
              <a:rPr lang="en-US" sz="1800" b="0" strike="noStrike" spc="-1" dirty="0">
                <a:solidFill>
                  <a:srgbClr val="000000"/>
                </a:solidFill>
                <a:latin typeface="Cambria" panose="02040503050406030204" pitchFamily="18" charset="0"/>
              </a:rPr>
              <a:t> : A fragment of code that resides in the loop and computes the same value at each iteration is called a loop-invariant code. This code can be moved out of the loop by saving it to be computed only once, rather than with each iteration.</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(2) Induction analysis</a:t>
            </a:r>
            <a:r>
              <a:rPr lang="en-US" sz="2000" b="0" strike="noStrike" spc="-1" dirty="0">
                <a:solidFill>
                  <a:srgbClr val="000000"/>
                </a:solidFill>
                <a:latin typeface="Cambria" panose="02040503050406030204" pitchFamily="18" charset="0"/>
              </a:rPr>
              <a:t> : </a:t>
            </a:r>
            <a:r>
              <a:rPr lang="en-US" sz="1800" b="0" strike="noStrike" spc="-1" dirty="0">
                <a:solidFill>
                  <a:srgbClr val="000000"/>
                </a:solidFill>
                <a:latin typeface="Cambria" panose="02040503050406030204" pitchFamily="18" charset="0"/>
              </a:rPr>
              <a:t>A variable is called an induction variable if its value is altered within the loop by a loop-invariant value.</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(3) Strength reduction</a:t>
            </a:r>
            <a:r>
              <a:rPr lang="en-US" sz="2000" b="0" strike="noStrike" spc="-1" dirty="0">
                <a:solidFill>
                  <a:srgbClr val="000000"/>
                </a:solidFill>
                <a:latin typeface="Cambria" panose="02040503050406030204" pitchFamily="18" charset="0"/>
              </a:rPr>
              <a:t> </a:t>
            </a:r>
            <a:r>
              <a:rPr lang="en-US" sz="1800" b="0" strike="noStrike" spc="-1" dirty="0">
                <a:solidFill>
                  <a:srgbClr val="000000"/>
                </a:solidFill>
                <a:latin typeface="Cambria" panose="02040503050406030204" pitchFamily="18" charset="0"/>
              </a:rPr>
              <a:t>: There are expressions that consume more CPU cycles, time, and memory. These expressions should be replaced with cheaper expressions without compromising the output of expression. For example, </a:t>
            </a:r>
            <a:r>
              <a:rPr lang="en-US" sz="1800" b="1" u="sng" strike="noStrike" spc="-1" dirty="0">
                <a:solidFill>
                  <a:srgbClr val="000000"/>
                </a:solidFill>
                <a:latin typeface="Cambria" panose="02040503050406030204" pitchFamily="18" charset="0"/>
              </a:rPr>
              <a:t>multiplication (x * 2) is expensive in terms of CPU cycles than (x &lt;&lt; 1) and yields the same result.</a:t>
            </a:r>
            <a:endParaRPr lang="en-AU" sz="1800" b="0" u="sng" strike="noStrike" spc="-1" dirty="0">
              <a:latin typeface="Cambria" panose="02040503050406030204" pitchFamily="18" charset="0"/>
            </a:endParaRPr>
          </a:p>
          <a:p>
            <a:pPr>
              <a:lnSpc>
                <a:spcPct val="100000"/>
              </a:lnSpc>
            </a:pPr>
            <a:endParaRPr lang="en-AU" sz="1800" b="0" strike="noStrike" spc="-1" dirty="0">
              <a:latin typeface="Abyssinica SI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21" name="CustomShape 2"/>
          <p:cNvSpPr/>
          <p:nvPr/>
        </p:nvSpPr>
        <p:spPr>
          <a:xfrm>
            <a:off x="1097280" y="1693800"/>
            <a:ext cx="7144920" cy="490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Dead-code Elimination</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Dead code is one or more than one code statements, which are:</a:t>
            </a:r>
            <a:endParaRPr lang="en-AU" sz="2000" b="0" strike="noStrike" spc="-1" dirty="0">
              <a:latin typeface="Cambria" panose="02040503050406030204" pitchFamily="18" charset="0"/>
            </a:endParaRPr>
          </a:p>
          <a:p>
            <a:pPr marL="743040" lvl="1"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Either never executed or unreachable,</a:t>
            </a:r>
            <a:endParaRPr lang="en-AU" sz="2000" b="0" strike="noStrike" spc="-1" dirty="0">
              <a:latin typeface="Cambria" panose="02040503050406030204" pitchFamily="18" charset="0"/>
            </a:endParaRPr>
          </a:p>
          <a:p>
            <a:pPr marL="743040" lvl="1"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Or if executed, their output is never used.</a:t>
            </a: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Thus, dead code plays no role in any program operation and therefore it can simply be eliminated.</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400" b="1" strike="noStrike" spc="-1" dirty="0">
                <a:solidFill>
                  <a:srgbClr val="000000"/>
                </a:solidFill>
                <a:latin typeface="Cambria" panose="02040503050406030204" pitchFamily="18" charset="0"/>
              </a:rPr>
              <a:t>Partial Redundancy</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Redundant expressions are computed more than once in parallel path, without any change in operands, whereas </a:t>
            </a:r>
            <a:r>
              <a:rPr lang="en-US" sz="1800" b="1" strike="noStrike" spc="-1" dirty="0">
                <a:solidFill>
                  <a:srgbClr val="000000"/>
                </a:solidFill>
                <a:latin typeface="Cambria" panose="02040503050406030204" pitchFamily="18" charset="0"/>
              </a:rPr>
              <a:t>partial-redundant expressions are computed more than once in a path, without any change in operands. </a:t>
            </a:r>
            <a:endParaRPr lang="en-AU" sz="1800" b="0" strike="noStrike" spc="-1" dirty="0">
              <a:latin typeface="Cambria" panose="02040503050406030204" pitchFamily="18" charset="0"/>
            </a:endParaRPr>
          </a:p>
          <a:p>
            <a:pPr>
              <a:lnSpc>
                <a:spcPct val="100000"/>
              </a:lnSpc>
            </a:pPr>
            <a:endParaRPr lang="en-AU" sz="1800" b="0" strike="noStrike" spc="-1" dirty="0">
              <a:latin typeface="Abyssinica SIL"/>
            </a:endParaRPr>
          </a:p>
        </p:txBody>
      </p:sp>
      <p:pic>
        <p:nvPicPr>
          <p:cNvPr id="122" name="Picture 4"/>
          <p:cNvPicPr/>
          <p:nvPr/>
        </p:nvPicPr>
        <p:blipFill>
          <a:blip r:embed="rId2"/>
          <a:stretch/>
        </p:blipFill>
        <p:spPr>
          <a:xfrm>
            <a:off x="8040960" y="2194560"/>
            <a:ext cx="3114360" cy="2752200"/>
          </a:xfrm>
          <a:prstGeom prst="rect">
            <a:avLst/>
          </a:prstGeom>
          <a:ln>
            <a:solidFill>
              <a:schemeClr val="tx1"/>
            </a:solid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24" name="CustomShape 2"/>
          <p:cNvSpPr/>
          <p:nvPr/>
        </p:nvSpPr>
        <p:spPr>
          <a:xfrm>
            <a:off x="1097280" y="1828800"/>
            <a:ext cx="102279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Partial Redundancy</a:t>
            </a:r>
            <a:endParaRPr lang="en-AU" sz="2400" b="0" strike="noStrike" spc="-1" dirty="0">
              <a:latin typeface="Cambria" panose="02040503050406030204" pitchFamily="18" charset="0"/>
            </a:endParaRPr>
          </a:p>
        </p:txBody>
      </p:sp>
      <p:sp>
        <p:nvSpPr>
          <p:cNvPr id="125" name="CustomShape 3"/>
          <p:cNvSpPr/>
          <p:nvPr/>
        </p:nvSpPr>
        <p:spPr>
          <a:xfrm>
            <a:off x="1097280" y="2316960"/>
            <a:ext cx="10450707" cy="162976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nSpc>
                <a:spcPct val="100000"/>
              </a:lnSpc>
            </a:pPr>
            <a:r>
              <a:rPr lang="en-US" sz="2000" b="1" strike="noStrike" spc="-1" dirty="0">
                <a:solidFill>
                  <a:srgbClr val="000000"/>
                </a:solidFill>
                <a:latin typeface="Cambria" panose="02040503050406030204" pitchFamily="18" charset="0"/>
              </a:rPr>
              <a:t>Loop-invariant code is partially redundant </a:t>
            </a:r>
            <a:r>
              <a:rPr lang="en-US" sz="2000" b="0" strike="noStrike" spc="-1" dirty="0">
                <a:solidFill>
                  <a:srgbClr val="000000"/>
                </a:solidFill>
                <a:latin typeface="Cambria" panose="02040503050406030204" pitchFamily="18" charset="0"/>
              </a:rPr>
              <a:t>and can be eliminated by using a </a:t>
            </a:r>
            <a:r>
              <a:rPr lang="en-US" sz="2000" b="1" u="sng" strike="noStrike" spc="-1" dirty="0">
                <a:solidFill>
                  <a:srgbClr val="000000"/>
                </a:solidFill>
                <a:uFillTx/>
                <a:latin typeface="Cambria" panose="02040503050406030204" pitchFamily="18" charset="0"/>
              </a:rPr>
              <a:t>Code-Motion Technique.</a:t>
            </a:r>
            <a:endParaRPr lang="en-AU" sz="2000" b="0" strike="noStrike" spc="-1" dirty="0">
              <a:latin typeface="Cambria" panose="02040503050406030204" pitchFamily="18" charset="0"/>
            </a:endParaRPr>
          </a:p>
          <a:p>
            <a:pPr>
              <a:lnSpc>
                <a:spcPct val="100000"/>
              </a:lnSpc>
            </a:pPr>
            <a:r>
              <a:rPr lang="en-US" sz="2000" b="1" u="sng" strike="noStrike" spc="-1" dirty="0">
                <a:solidFill>
                  <a:srgbClr val="000000"/>
                </a:solidFill>
                <a:uFillTx/>
                <a:latin typeface="Cambria" panose="02040503050406030204" pitchFamily="18" charset="0"/>
              </a:rPr>
              <a:t>Code-Motion Technique:</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Reduce the evaluation frequency of expression and bring loop invariant statements out of the loop.</a:t>
            </a:r>
            <a:endParaRPr lang="en-AU" sz="2000" b="0" strike="noStrike" spc="-1" dirty="0">
              <a:latin typeface="Cambria" panose="02040503050406030204" pitchFamily="18" charset="0"/>
            </a:endParaRPr>
          </a:p>
        </p:txBody>
      </p:sp>
      <p:pic>
        <p:nvPicPr>
          <p:cNvPr id="126" name="Picture 8"/>
          <p:cNvPicPr/>
          <p:nvPr/>
        </p:nvPicPr>
        <p:blipFill>
          <a:blip r:embed="rId2"/>
          <a:stretch/>
        </p:blipFill>
        <p:spPr>
          <a:xfrm>
            <a:off x="1386720" y="3888000"/>
            <a:ext cx="2037600" cy="2095200"/>
          </a:xfrm>
          <a:prstGeom prst="rect">
            <a:avLst/>
          </a:prstGeom>
          <a:ln>
            <a:noFill/>
          </a:ln>
        </p:spPr>
      </p:pic>
      <p:pic>
        <p:nvPicPr>
          <p:cNvPr id="127" name="Picture 9"/>
          <p:cNvPicPr/>
          <p:nvPr/>
        </p:nvPicPr>
        <p:blipFill>
          <a:blip r:embed="rId3"/>
          <a:stretch/>
        </p:blipFill>
        <p:spPr>
          <a:xfrm>
            <a:off x="7920000" y="3600000"/>
            <a:ext cx="1720440" cy="2724840"/>
          </a:xfrm>
          <a:prstGeom prst="rect">
            <a:avLst/>
          </a:prstGeom>
          <a:ln>
            <a:noFill/>
          </a:ln>
        </p:spPr>
      </p:pic>
      <p:sp>
        <p:nvSpPr>
          <p:cNvPr id="128" name="CustomShape 4"/>
          <p:cNvSpPr/>
          <p:nvPr/>
        </p:nvSpPr>
        <p:spPr>
          <a:xfrm>
            <a:off x="3618360" y="3767400"/>
            <a:ext cx="2981520" cy="2060649"/>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000000"/>
                </a:solidFill>
                <a:latin typeface="Cambria" panose="02040503050406030204" pitchFamily="18" charset="0"/>
              </a:rPr>
              <a:t>We assume that the values of operands (</a:t>
            </a:r>
            <a:r>
              <a:rPr lang="en-US" sz="1600" b="1" strike="noStrike" spc="-1" dirty="0">
                <a:solidFill>
                  <a:srgbClr val="000000"/>
                </a:solidFill>
                <a:latin typeface="Cambria" panose="02040503050406030204" pitchFamily="18" charset="0"/>
              </a:rPr>
              <a:t>y</a:t>
            </a:r>
            <a:r>
              <a:rPr lang="en-US" sz="1600" b="0" strike="noStrike" spc="-1" dirty="0">
                <a:solidFill>
                  <a:srgbClr val="000000"/>
                </a:solidFill>
                <a:latin typeface="Cambria" panose="02040503050406030204" pitchFamily="18" charset="0"/>
              </a:rPr>
              <a:t> and </a:t>
            </a:r>
            <a:r>
              <a:rPr lang="en-US" sz="1600" b="1" strike="noStrike" spc="-1" dirty="0">
                <a:solidFill>
                  <a:srgbClr val="000000"/>
                </a:solidFill>
                <a:latin typeface="Cambria" panose="02040503050406030204" pitchFamily="18" charset="0"/>
              </a:rPr>
              <a:t>z</a:t>
            </a:r>
            <a:r>
              <a:rPr lang="en-US" sz="1600" b="0" strike="noStrike" spc="-1" dirty="0">
                <a:solidFill>
                  <a:srgbClr val="000000"/>
                </a:solidFill>
                <a:latin typeface="Cambria" panose="02040503050406030204" pitchFamily="18" charset="0"/>
              </a:rPr>
              <a:t>) are not changed from assignment of variable </a:t>
            </a:r>
            <a:r>
              <a:rPr lang="en-US" sz="1600" b="1" strike="noStrike" spc="-1" dirty="0">
                <a:solidFill>
                  <a:srgbClr val="000000"/>
                </a:solidFill>
                <a:latin typeface="Cambria" panose="02040503050406030204" pitchFamily="18" charset="0"/>
              </a:rPr>
              <a:t>a</a:t>
            </a:r>
            <a:r>
              <a:rPr lang="en-US" sz="1600" b="0" strike="noStrike" spc="-1" dirty="0">
                <a:solidFill>
                  <a:srgbClr val="000000"/>
                </a:solidFill>
                <a:latin typeface="Cambria" panose="02040503050406030204" pitchFamily="18" charset="0"/>
              </a:rPr>
              <a:t> to variable </a:t>
            </a:r>
            <a:r>
              <a:rPr lang="en-US" sz="1600" b="1" strike="noStrike" spc="-1" dirty="0">
                <a:solidFill>
                  <a:srgbClr val="000000"/>
                </a:solidFill>
                <a:latin typeface="Cambria" panose="02040503050406030204" pitchFamily="18" charset="0"/>
              </a:rPr>
              <a:t>c</a:t>
            </a:r>
            <a:r>
              <a:rPr lang="en-US" sz="1600" b="0" strike="noStrike" spc="-1" dirty="0">
                <a:solidFill>
                  <a:srgbClr val="000000"/>
                </a:solidFill>
                <a:latin typeface="Cambria" panose="02040503050406030204" pitchFamily="18" charset="0"/>
              </a:rPr>
              <a:t>. </a:t>
            </a:r>
            <a:endParaRPr lang="en-AU" sz="1600" b="0" strike="noStrike" spc="-1" dirty="0">
              <a:latin typeface="Cambria" panose="02040503050406030204" pitchFamily="18" charset="0"/>
            </a:endParaRPr>
          </a:p>
          <a:p>
            <a:pPr>
              <a:lnSpc>
                <a:spcPct val="100000"/>
              </a:lnSpc>
            </a:pPr>
            <a:endParaRPr lang="en-AU" sz="1600" b="0" strike="noStrike" spc="-1" dirty="0">
              <a:latin typeface="Cambria" panose="02040503050406030204" pitchFamily="18" charset="0"/>
            </a:endParaRPr>
          </a:p>
          <a:p>
            <a:pPr>
              <a:lnSpc>
                <a:spcPct val="100000"/>
              </a:lnSpc>
            </a:pPr>
            <a:r>
              <a:rPr lang="en-US" sz="1600" b="0" strike="noStrike" spc="-1" dirty="0">
                <a:solidFill>
                  <a:srgbClr val="000000"/>
                </a:solidFill>
                <a:latin typeface="Cambria" panose="02040503050406030204" pitchFamily="18" charset="0"/>
              </a:rPr>
              <a:t>Here, if the condition statement is true, then y OP z is computed twice, otherwise once.</a:t>
            </a:r>
            <a:endParaRPr lang="en-AU" sz="1600" b="0" strike="noStrike" spc="-1" dirty="0">
              <a:latin typeface="Cambria" panose="02040503050406030204" pitchFamily="18" charset="0"/>
            </a:endParaRPr>
          </a:p>
        </p:txBody>
      </p:sp>
      <p:sp>
        <p:nvSpPr>
          <p:cNvPr id="129" name="CustomShape 5"/>
          <p:cNvSpPr/>
          <p:nvPr/>
        </p:nvSpPr>
        <p:spPr>
          <a:xfrm>
            <a:off x="6929280" y="4646880"/>
            <a:ext cx="704880" cy="28692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30" name="CustomShape 6"/>
          <p:cNvSpPr/>
          <p:nvPr/>
        </p:nvSpPr>
        <p:spPr>
          <a:xfrm>
            <a:off x="10084680" y="4083120"/>
            <a:ext cx="1815480" cy="1568206"/>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600" b="0" strike="noStrike" spc="-1" dirty="0">
                <a:solidFill>
                  <a:srgbClr val="000000"/>
                </a:solidFill>
                <a:latin typeface="Cambria" panose="02040503050406030204" pitchFamily="18" charset="0"/>
              </a:rPr>
              <a:t>Here, whether the condition is true or false; y OP z should be computed only once.</a:t>
            </a:r>
            <a:endParaRPr lang="en-AU" sz="16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Phases of Optimization</a:t>
            </a:r>
            <a:endParaRPr lang="en-US" sz="4000" b="0" strike="noStrike" spc="-1">
              <a:solidFill>
                <a:srgbClr val="000000"/>
              </a:solidFill>
              <a:latin typeface="Calibri"/>
            </a:endParaRPr>
          </a:p>
        </p:txBody>
      </p:sp>
      <p:sp>
        <p:nvSpPr>
          <p:cNvPr id="132" name="CustomShape 2"/>
          <p:cNvSpPr/>
          <p:nvPr/>
        </p:nvSpPr>
        <p:spPr>
          <a:xfrm>
            <a:off x="1253880" y="1946520"/>
            <a:ext cx="10227960" cy="38149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0" strike="noStrike" spc="-1" dirty="0">
                <a:solidFill>
                  <a:srgbClr val="000000"/>
                </a:solidFill>
                <a:latin typeface="Cambria" panose="02040503050406030204" pitchFamily="18" charset="0"/>
              </a:rPr>
              <a:t>There are generally two phases of optimization:</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marL="343080" indent="-342720">
              <a:lnSpc>
                <a:spcPct val="100000"/>
              </a:lnSpc>
              <a:buClr>
                <a:srgbClr val="000000"/>
              </a:buClr>
              <a:buFont typeface="StarSymbol"/>
              <a:buAutoNum type="arabicParenR"/>
            </a:pPr>
            <a:r>
              <a:rPr lang="en-US" sz="2200" b="1" u="sng" strike="noStrike" spc="-1" dirty="0">
                <a:solidFill>
                  <a:srgbClr val="000000"/>
                </a:solidFill>
                <a:uFillTx/>
                <a:latin typeface="Cambria" panose="02040503050406030204" pitchFamily="18" charset="0"/>
              </a:rPr>
              <a:t>Global Optimization</a:t>
            </a:r>
            <a:r>
              <a:rPr lang="en-US" sz="2200" b="1" strike="noStrike" spc="-1" dirty="0">
                <a:solidFill>
                  <a:srgbClr val="000000"/>
                </a:solidFill>
                <a:latin typeface="Cambria" panose="02040503050406030204" pitchFamily="18" charset="0"/>
              </a:rPr>
              <a:t>:</a:t>
            </a:r>
            <a:r>
              <a:rPr dirty="0">
                <a:latin typeface="Cambria" panose="02040503050406030204" pitchFamily="18" charset="0"/>
              </a:rPr>
              <a:t/>
            </a:r>
            <a:br>
              <a:rPr dirty="0">
                <a:latin typeface="Cambria" panose="02040503050406030204" pitchFamily="18" charset="0"/>
              </a:rPr>
            </a:br>
            <a:r>
              <a:rPr lang="en-US" sz="2200" b="0" strike="noStrike" spc="-1" dirty="0">
                <a:solidFill>
                  <a:srgbClr val="000000"/>
                </a:solidFill>
                <a:latin typeface="Cambria" panose="02040503050406030204" pitchFamily="18" charset="0"/>
              </a:rPr>
              <a:t>Transformations are applied to </a:t>
            </a:r>
            <a:r>
              <a:rPr lang="en-US" sz="2200" b="1" strike="noStrike" spc="-1" dirty="0">
                <a:solidFill>
                  <a:srgbClr val="000000"/>
                </a:solidFill>
                <a:latin typeface="Cambria" panose="02040503050406030204" pitchFamily="18" charset="0"/>
              </a:rPr>
              <a:t>large program segments that includes functions, procedures and loops.</a:t>
            </a:r>
            <a:endParaRPr lang="en-AU" sz="2200" b="0" strike="noStrike" spc="-1" dirty="0">
              <a:latin typeface="Cambria" panose="02040503050406030204" pitchFamily="18" charset="0"/>
            </a:endParaRPr>
          </a:p>
          <a:p>
            <a:pPr>
              <a:lnSpc>
                <a:spcPct val="100000"/>
              </a:lnSpc>
            </a:pPr>
            <a:endParaRPr lang="en-AU" sz="2200" b="0" strike="noStrike" spc="-1" dirty="0">
              <a:latin typeface="Cambria" panose="02040503050406030204" pitchFamily="18" charset="0"/>
            </a:endParaRPr>
          </a:p>
          <a:p>
            <a:pPr>
              <a:lnSpc>
                <a:spcPct val="100000"/>
              </a:lnSpc>
            </a:pPr>
            <a:r>
              <a:rPr lang="en-US" sz="2200" b="1" strike="noStrike" spc="-1" dirty="0">
                <a:solidFill>
                  <a:srgbClr val="000000"/>
                </a:solidFill>
                <a:latin typeface="Cambria" panose="02040503050406030204" pitchFamily="18" charset="0"/>
              </a:rPr>
              <a:t>(2) </a:t>
            </a:r>
            <a:r>
              <a:rPr lang="en-US" sz="2200" b="1" u="sng" strike="noStrike" spc="-1" dirty="0">
                <a:solidFill>
                  <a:srgbClr val="000000"/>
                </a:solidFill>
                <a:uFillTx/>
                <a:latin typeface="Cambria" panose="02040503050406030204" pitchFamily="18" charset="0"/>
              </a:rPr>
              <a:t>Local Optimization:</a:t>
            </a:r>
            <a:r>
              <a:rPr dirty="0">
                <a:latin typeface="Cambria" panose="02040503050406030204" pitchFamily="18" charset="0"/>
              </a:rPr>
              <a:t/>
            </a:r>
            <a:br>
              <a:rPr dirty="0">
                <a:latin typeface="Cambria" panose="02040503050406030204" pitchFamily="18" charset="0"/>
              </a:rPr>
            </a:br>
            <a:r>
              <a:rPr lang="en-US" sz="2200" b="0" strike="noStrike" spc="-1" dirty="0">
                <a:solidFill>
                  <a:srgbClr val="000000"/>
                </a:solidFill>
                <a:latin typeface="Cambria" panose="02040503050406030204" pitchFamily="18" charset="0"/>
              </a:rPr>
              <a:t>Transformations are applied to </a:t>
            </a:r>
            <a:r>
              <a:rPr lang="en-US" sz="2200" b="1" strike="noStrike" spc="-1" dirty="0">
                <a:solidFill>
                  <a:srgbClr val="000000"/>
                </a:solidFill>
                <a:latin typeface="Cambria" panose="02040503050406030204" pitchFamily="18" charset="0"/>
              </a:rPr>
              <a:t>small blocks of statements</a:t>
            </a:r>
            <a:r>
              <a:rPr lang="en-US" sz="2200" b="0" strike="noStrike" spc="-1" dirty="0">
                <a:solidFill>
                  <a:srgbClr val="000000"/>
                </a:solidFill>
                <a:latin typeface="Cambria" panose="02040503050406030204" pitchFamily="18" charset="0"/>
              </a:rPr>
              <a:t>. The </a:t>
            </a:r>
            <a:r>
              <a:rPr lang="en-US" sz="2200" b="0" u="sng" strike="noStrike" spc="-1" dirty="0">
                <a:solidFill>
                  <a:srgbClr val="000000"/>
                </a:solidFill>
                <a:uFillTx/>
                <a:latin typeface="Cambria" panose="02040503050406030204" pitchFamily="18" charset="0"/>
              </a:rPr>
              <a:t>local optimization is done prior to global optimization.</a:t>
            </a:r>
            <a:endParaRPr lang="en-AU" sz="2200" b="0" strike="noStrike" spc="-1" dirty="0">
              <a:latin typeface="Cambria" panose="02040503050406030204" pitchFamily="18" charset="0"/>
            </a:endParaRPr>
          </a:p>
          <a:p>
            <a:pPr>
              <a:lnSpc>
                <a:spcPct val="100000"/>
              </a:lnSpc>
            </a:pPr>
            <a:endParaRPr lang="en-AU" sz="2200" b="0" strike="noStrike" spc="-1" dirty="0">
              <a:latin typeface="Arial"/>
            </a:endParaRPr>
          </a:p>
          <a:p>
            <a:pPr>
              <a:lnSpc>
                <a:spcPct val="100000"/>
              </a:lnSpc>
            </a:pPr>
            <a:endParaRPr lang="en-AU" sz="22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Where to apply Optimization?</a:t>
            </a:r>
            <a:endParaRPr lang="en-US" sz="4000" b="0" strike="noStrike" spc="-1">
              <a:solidFill>
                <a:srgbClr val="000000"/>
              </a:solidFill>
              <a:latin typeface="Calibri"/>
            </a:endParaRPr>
          </a:p>
        </p:txBody>
      </p:sp>
      <p:sp>
        <p:nvSpPr>
          <p:cNvPr id="134" name="CustomShape 2"/>
          <p:cNvSpPr/>
          <p:nvPr/>
        </p:nvSpPr>
        <p:spPr>
          <a:xfrm>
            <a:off x="1188720" y="1763640"/>
            <a:ext cx="10227960" cy="50153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Now that we learned the need for optimization and its two types, now let’s see where to apply these optimization.</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a:t>
            </a:r>
            <a:r>
              <a:rPr lang="en-US" sz="2000" b="1" strike="noStrike" spc="-1" dirty="0" err="1">
                <a:solidFill>
                  <a:srgbClr val="000000"/>
                </a:solidFill>
                <a:latin typeface="Cambria" panose="02040503050406030204" pitchFamily="18" charset="0"/>
              </a:rPr>
              <a:t>i</a:t>
            </a:r>
            <a:r>
              <a:rPr lang="en-US" sz="2000" b="1" strike="noStrike" spc="-1" dirty="0">
                <a:solidFill>
                  <a:srgbClr val="000000"/>
                </a:solidFill>
                <a:latin typeface="Cambria" panose="02040503050406030204" pitchFamily="18" charset="0"/>
              </a:rPr>
              <a:t>) Source program</a:t>
            </a:r>
            <a:r>
              <a:rPr dirty="0">
                <a:latin typeface="Cambria" panose="02040503050406030204" pitchFamily="18" charset="0"/>
              </a:rPr>
              <a:t/>
            </a:r>
            <a:br>
              <a:rPr dirty="0">
                <a:latin typeface="Cambria" panose="02040503050406030204" pitchFamily="18" charset="0"/>
              </a:rPr>
            </a:br>
            <a:r>
              <a:rPr lang="en-US" sz="2000" b="0" strike="noStrike" spc="-1" dirty="0">
                <a:solidFill>
                  <a:srgbClr val="000000"/>
                </a:solidFill>
                <a:latin typeface="Cambria" panose="02040503050406030204" pitchFamily="18" charset="0"/>
              </a:rPr>
              <a:t>Optimizing the source program involves </a:t>
            </a:r>
            <a:r>
              <a:rPr lang="en-US" sz="2000" b="1" strike="noStrike" spc="-1" dirty="0">
                <a:solidFill>
                  <a:srgbClr val="000000"/>
                </a:solidFill>
                <a:latin typeface="Cambria" panose="02040503050406030204" pitchFamily="18" charset="0"/>
              </a:rPr>
              <a:t>making changes to the algorithm or changing the loop structures</a:t>
            </a:r>
            <a:r>
              <a:rPr lang="en-US" sz="2000" b="0" strike="noStrike" spc="-1" dirty="0">
                <a:solidFill>
                  <a:srgbClr val="000000"/>
                </a:solidFill>
                <a:latin typeface="Cambria" panose="02040503050406030204" pitchFamily="18" charset="0"/>
              </a:rPr>
              <a:t>. </a:t>
            </a:r>
            <a:r>
              <a:rPr lang="en-US" sz="2000" b="0" u="sng" strike="noStrike" spc="-1" dirty="0">
                <a:solidFill>
                  <a:srgbClr val="000000"/>
                </a:solidFill>
                <a:uFillTx/>
                <a:latin typeface="Cambria" panose="02040503050406030204" pitchFamily="18" charset="0"/>
              </a:rPr>
              <a:t>User is the actor here.</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(ii) Intermediate Code</a:t>
            </a:r>
            <a:r>
              <a:rPr dirty="0">
                <a:latin typeface="Cambria" panose="02040503050406030204" pitchFamily="18" charset="0"/>
              </a:rPr>
              <a:t/>
            </a:r>
            <a:br>
              <a:rPr dirty="0">
                <a:latin typeface="Cambria" panose="02040503050406030204" pitchFamily="18" charset="0"/>
              </a:rPr>
            </a:br>
            <a:r>
              <a:rPr lang="en-US" sz="2000" b="0" strike="noStrike" spc="-1" dirty="0">
                <a:solidFill>
                  <a:srgbClr val="000000"/>
                </a:solidFill>
                <a:latin typeface="Cambria" panose="02040503050406030204" pitchFamily="18" charset="0"/>
              </a:rPr>
              <a:t>Optimizing the intermediate code </a:t>
            </a:r>
            <a:r>
              <a:rPr lang="en-US" sz="2000" b="1" strike="noStrike" spc="-1" dirty="0">
                <a:solidFill>
                  <a:srgbClr val="000000"/>
                </a:solidFill>
                <a:latin typeface="Cambria" panose="02040503050406030204" pitchFamily="18" charset="0"/>
              </a:rPr>
              <a:t>involves changing the address calculations and transforming the procedure calls </a:t>
            </a:r>
            <a:r>
              <a:rPr lang="en-US" sz="2000" b="0" strike="noStrike" spc="-1" dirty="0">
                <a:solidFill>
                  <a:srgbClr val="000000"/>
                </a:solidFill>
                <a:latin typeface="Cambria" panose="02040503050406030204" pitchFamily="18" charset="0"/>
              </a:rPr>
              <a:t>involved. </a:t>
            </a:r>
            <a:r>
              <a:rPr lang="en-US" sz="2000" b="0" u="sng" strike="noStrike" spc="-1" dirty="0">
                <a:solidFill>
                  <a:srgbClr val="000000"/>
                </a:solidFill>
                <a:uFillTx/>
                <a:latin typeface="Cambria" panose="02040503050406030204" pitchFamily="18" charset="0"/>
              </a:rPr>
              <a:t>Here compiler is the actor.</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(iii) Target Code</a:t>
            </a:r>
            <a:r>
              <a:rPr dirty="0">
                <a:latin typeface="Cambria" panose="02040503050406030204" pitchFamily="18" charset="0"/>
              </a:rPr>
              <a:t/>
            </a:r>
            <a:br>
              <a:rPr dirty="0">
                <a:latin typeface="Cambria" panose="02040503050406030204" pitchFamily="18" charset="0"/>
              </a:rPr>
            </a:br>
            <a:r>
              <a:rPr lang="en-US" sz="2000" b="0" strike="noStrike" spc="-1" dirty="0">
                <a:solidFill>
                  <a:srgbClr val="000000"/>
                </a:solidFill>
                <a:latin typeface="Cambria" panose="02040503050406030204" pitchFamily="18" charset="0"/>
              </a:rPr>
              <a:t>Optimizing the target code is done by the compiler. </a:t>
            </a:r>
            <a:r>
              <a:rPr lang="en-US" sz="2000" b="1" strike="noStrike" spc="-1" dirty="0">
                <a:solidFill>
                  <a:srgbClr val="000000"/>
                </a:solidFill>
                <a:latin typeface="Cambria" panose="02040503050406030204" pitchFamily="18" charset="0"/>
              </a:rPr>
              <a:t>Usage of registers, select and move instructions is part of optimization involved </a:t>
            </a:r>
            <a:r>
              <a:rPr lang="en-US" sz="2000" b="0" strike="noStrike" spc="-1" dirty="0">
                <a:solidFill>
                  <a:srgbClr val="000000"/>
                </a:solidFill>
                <a:latin typeface="Cambria" panose="02040503050406030204" pitchFamily="18" charset="0"/>
              </a:rPr>
              <a:t>in the target code</a:t>
            </a:r>
            <a:r>
              <a:rPr lang="en-US" sz="2000" b="0" strike="noStrike" spc="-1" dirty="0">
                <a:solidFill>
                  <a:srgbClr val="000000"/>
                </a:solidFill>
                <a:latin typeface="Abyssinica SIL"/>
              </a:rPr>
              <a:t>.</a:t>
            </a:r>
            <a:endParaRPr lang="en-AU" sz="2000" b="0" strike="noStrike" spc="-1" dirty="0">
              <a:latin typeface="Arial"/>
            </a:endParaRPr>
          </a:p>
          <a:p>
            <a:pPr>
              <a:lnSpc>
                <a:spcPct val="100000"/>
              </a:lnSpc>
            </a:pPr>
            <a:endParaRPr lang="en-AU" sz="2000" b="0" strike="noStrike" spc="-1" dirty="0">
              <a:latin typeface="Arial"/>
            </a:endParaRPr>
          </a:p>
          <a:p>
            <a:pPr>
              <a:lnSpc>
                <a:spcPct val="100000"/>
              </a:lnSpc>
            </a:pPr>
            <a:endParaRPr lang="en-AU"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7200" b="1" strike="noStrike" spc="-52">
                <a:solidFill>
                  <a:srgbClr val="CC3300"/>
                </a:solidFill>
                <a:latin typeface="Angsana New"/>
              </a:rPr>
              <a:t>Target Code Generation</a:t>
            </a:r>
            <a:endParaRPr lang="en-US" sz="7200" b="0" strike="noStrike" spc="-1">
              <a:solidFill>
                <a:srgbClr val="000000"/>
              </a:solidFill>
              <a:latin typeface="Calibri"/>
            </a:endParaRPr>
          </a:p>
        </p:txBody>
      </p:sp>
      <p:sp>
        <p:nvSpPr>
          <p:cNvPr id="136" name="TextShape 2"/>
          <p:cNvSpPr txBox="1"/>
          <p:nvPr/>
        </p:nvSpPr>
        <p:spPr>
          <a:xfrm>
            <a:off x="1100160" y="4455720"/>
            <a:ext cx="10058040" cy="1142640"/>
          </a:xfrm>
          <a:prstGeom prst="rect">
            <a:avLst/>
          </a:prstGeom>
          <a:noFill/>
          <a:ln>
            <a:noFill/>
          </a:ln>
        </p:spPr>
        <p:txBody>
          <a:bodyPr>
            <a:norm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Target Code generation</a:t>
            </a:r>
            <a:endParaRPr lang="en-US" sz="4000" b="0" strike="noStrike" spc="-1">
              <a:solidFill>
                <a:srgbClr val="000000"/>
              </a:solidFill>
              <a:latin typeface="Calibri"/>
            </a:endParaRPr>
          </a:p>
        </p:txBody>
      </p:sp>
      <p:sp>
        <p:nvSpPr>
          <p:cNvPr id="138" name="CustomShape 2"/>
          <p:cNvSpPr/>
          <p:nvPr/>
        </p:nvSpPr>
        <p:spPr>
          <a:xfrm>
            <a:off x="1253880" y="1946520"/>
            <a:ext cx="10071000" cy="467675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dirty="0">
                <a:solidFill>
                  <a:srgbClr val="000000"/>
                </a:solidFill>
                <a:latin typeface="Cambria" panose="02040503050406030204" pitchFamily="18" charset="0"/>
              </a:rPr>
              <a:t>Target code generation</a:t>
            </a:r>
            <a:r>
              <a:rPr lang="en-US" sz="2000" b="0" strike="noStrike" spc="-1" dirty="0">
                <a:solidFill>
                  <a:srgbClr val="000000"/>
                </a:solidFill>
                <a:latin typeface="Cambria" panose="02040503050406030204" pitchFamily="18" charset="0"/>
              </a:rPr>
              <a:t> is </a:t>
            </a:r>
            <a:r>
              <a:rPr lang="en-US" sz="2000" b="1" strike="noStrike" spc="-1" dirty="0">
                <a:solidFill>
                  <a:srgbClr val="000000"/>
                </a:solidFill>
                <a:latin typeface="Cambria" panose="02040503050406030204" pitchFamily="18" charset="0"/>
              </a:rPr>
              <a:t>the final Phase </a:t>
            </a:r>
            <a:r>
              <a:rPr lang="en-US" sz="2000" b="0" strike="noStrike" spc="-1" dirty="0">
                <a:solidFill>
                  <a:srgbClr val="000000"/>
                </a:solidFill>
                <a:latin typeface="Cambria" panose="02040503050406030204" pitchFamily="18" charset="0"/>
              </a:rPr>
              <a:t>of Compiler.</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Input :</a:t>
            </a:r>
            <a:r>
              <a:rPr lang="en-US" sz="2000" b="0" strike="noStrike" spc="-1" dirty="0">
                <a:solidFill>
                  <a:srgbClr val="000000"/>
                </a:solidFill>
                <a:latin typeface="Cambria" panose="02040503050406030204" pitchFamily="18" charset="0"/>
              </a:rPr>
              <a:t> Optimized Intermediate Representation.</a:t>
            </a: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Output :</a:t>
            </a:r>
            <a:r>
              <a:rPr lang="en-US" sz="2000" b="0" strike="noStrike" spc="-1" dirty="0">
                <a:solidFill>
                  <a:srgbClr val="000000"/>
                </a:solidFill>
                <a:latin typeface="Cambria" panose="02040503050406030204" pitchFamily="18" charset="0"/>
              </a:rPr>
              <a:t> Target Code.</a:t>
            </a: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Task Performed :</a:t>
            </a:r>
            <a:r>
              <a:rPr lang="en-US" sz="2000" b="0" strike="noStrike" spc="-1" dirty="0">
                <a:solidFill>
                  <a:srgbClr val="000000"/>
                </a:solidFill>
                <a:latin typeface="Cambria" panose="02040503050406030204" pitchFamily="18" charset="0"/>
              </a:rPr>
              <a:t> </a:t>
            </a:r>
            <a:r>
              <a:rPr lang="en-US" sz="2000" b="0" u="sng" strike="noStrike" spc="-1" dirty="0">
                <a:solidFill>
                  <a:srgbClr val="000000"/>
                </a:solidFill>
                <a:uFillTx/>
                <a:latin typeface="Cambria" panose="02040503050406030204" pitchFamily="18" charset="0"/>
              </a:rPr>
              <a:t>Register allocation methods and optimization, assembly level code</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Method :</a:t>
            </a:r>
            <a:r>
              <a:rPr lang="en-US" sz="2000" b="0" strike="noStrike" spc="-1" dirty="0">
                <a:solidFill>
                  <a:srgbClr val="000000"/>
                </a:solidFill>
                <a:latin typeface="Cambria" panose="02040503050406030204" pitchFamily="18" charset="0"/>
              </a:rPr>
              <a:t> Three popular strategies for register allocation and optimization.</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Implementation :</a:t>
            </a:r>
            <a:r>
              <a:rPr lang="en-US" sz="2000" b="0" strike="noStrike" spc="-1" dirty="0">
                <a:solidFill>
                  <a:srgbClr val="000000"/>
                </a:solidFill>
                <a:latin typeface="Cambria" panose="02040503050406030204" pitchFamily="18" charset="0"/>
              </a:rPr>
              <a:t> Algorithms.</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Target code generation </a:t>
            </a:r>
            <a:r>
              <a:rPr lang="en-US" sz="2000" b="1" strike="noStrike" spc="-1" dirty="0">
                <a:solidFill>
                  <a:srgbClr val="000000"/>
                </a:solidFill>
                <a:latin typeface="Cambria" panose="02040503050406030204" pitchFamily="18" charset="0"/>
              </a:rPr>
              <a:t>deals with assembly language to convert optimized code into machine understandable format</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Target code </a:t>
            </a:r>
            <a:r>
              <a:rPr lang="en-US" sz="2000" b="0" u="sng" strike="noStrike" spc="-1" dirty="0">
                <a:solidFill>
                  <a:srgbClr val="000000"/>
                </a:solidFill>
                <a:uFillTx/>
                <a:latin typeface="Cambria" panose="02040503050406030204" pitchFamily="18" charset="0"/>
              </a:rPr>
              <a:t>can be machine readable code or assembly code</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1" u="sng" strike="noStrike" spc="-1" dirty="0">
                <a:solidFill>
                  <a:srgbClr val="000000"/>
                </a:solidFill>
                <a:latin typeface="Cambria" panose="02040503050406030204" pitchFamily="18" charset="0"/>
              </a:rPr>
              <a:t>Each line in optimized code may map to one or more lines in machine </a:t>
            </a:r>
            <a:r>
              <a:rPr lang="en-US" sz="2000" b="1" strike="noStrike" spc="-1" dirty="0">
                <a:solidFill>
                  <a:srgbClr val="000000"/>
                </a:solidFill>
                <a:latin typeface="Cambria" panose="02040503050406030204" pitchFamily="18" charset="0"/>
              </a:rPr>
              <a:t>(or) assembly code</a:t>
            </a:r>
            <a:r>
              <a:rPr lang="en-US" sz="2000" b="0" strike="noStrike" spc="-1" dirty="0">
                <a:solidFill>
                  <a:srgbClr val="000000"/>
                </a:solidFill>
                <a:latin typeface="Cambria" panose="02040503050406030204" pitchFamily="18" charset="0"/>
              </a:rPr>
              <a:t>, hence there is a </a:t>
            </a:r>
            <a:r>
              <a:rPr lang="en-US" sz="2000" b="1" strike="noStrike" spc="-1" dirty="0">
                <a:solidFill>
                  <a:srgbClr val="000000"/>
                </a:solidFill>
                <a:latin typeface="Cambria" panose="02040503050406030204" pitchFamily="18" charset="0"/>
              </a:rPr>
              <a:t>1:N mapping associated with them </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a:p>
            <a:pPr>
              <a:lnSpc>
                <a:spcPct val="100000"/>
              </a:lnSpc>
            </a:pPr>
            <a:r>
              <a:rPr dirty="0"/>
              <a:t/>
            </a:r>
            <a:br>
              <a:rPr dirty="0"/>
            </a:br>
            <a:endParaRPr lang="en-AU"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Target Code generation</a:t>
            </a:r>
            <a:endParaRPr lang="en-US" sz="4000" b="0" strike="noStrike" spc="-1">
              <a:solidFill>
                <a:srgbClr val="000000"/>
              </a:solidFill>
              <a:latin typeface="Calibri"/>
            </a:endParaRPr>
          </a:p>
        </p:txBody>
      </p:sp>
      <p:sp>
        <p:nvSpPr>
          <p:cNvPr id="140" name="CustomShape 2"/>
          <p:cNvSpPr/>
          <p:nvPr/>
        </p:nvSpPr>
        <p:spPr>
          <a:xfrm>
            <a:off x="1188720" y="2038320"/>
            <a:ext cx="100710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t/>
            </a:r>
            <a:br/>
            <a:endParaRPr lang="en-AU" sz="1800" b="0" strike="noStrike" spc="-1">
              <a:latin typeface="Arial"/>
            </a:endParaRPr>
          </a:p>
        </p:txBody>
      </p:sp>
      <p:pic>
        <p:nvPicPr>
          <p:cNvPr id="141" name="Picture 2"/>
          <p:cNvPicPr/>
          <p:nvPr/>
        </p:nvPicPr>
        <p:blipFill>
          <a:blip r:embed="rId2"/>
          <a:stretch/>
        </p:blipFill>
        <p:spPr>
          <a:xfrm>
            <a:off x="8348400" y="2832480"/>
            <a:ext cx="2995200" cy="2909880"/>
          </a:xfrm>
          <a:prstGeom prst="rect">
            <a:avLst/>
          </a:prstGeom>
          <a:ln>
            <a:noFill/>
          </a:ln>
        </p:spPr>
      </p:pic>
      <p:sp>
        <p:nvSpPr>
          <p:cNvPr id="142" name="CustomShape 3"/>
          <p:cNvSpPr/>
          <p:nvPr/>
        </p:nvSpPr>
        <p:spPr>
          <a:xfrm>
            <a:off x="8805600" y="2229120"/>
            <a:ext cx="1822680" cy="36468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US" sz="1800" b="1" u="sng" strike="noStrike" spc="-1">
                <a:solidFill>
                  <a:srgbClr val="000000"/>
                </a:solidFill>
                <a:uFillTx/>
                <a:latin typeface="Calibri"/>
              </a:rPr>
              <a:t>1:N mapping</a:t>
            </a:r>
            <a:endParaRPr lang="en-AU" sz="1800" b="0" strike="noStrike" spc="-1">
              <a:latin typeface="Arial"/>
            </a:endParaRPr>
          </a:p>
        </p:txBody>
      </p:sp>
      <p:sp>
        <p:nvSpPr>
          <p:cNvPr id="143" name="CustomShape 4"/>
          <p:cNvSpPr/>
          <p:nvPr/>
        </p:nvSpPr>
        <p:spPr>
          <a:xfrm>
            <a:off x="1415880" y="1904760"/>
            <a:ext cx="6072120" cy="43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Computations are generally assumed to be performed on </a:t>
            </a:r>
            <a:r>
              <a:rPr lang="en-US" sz="2000" b="1" u="sng" strike="noStrike" spc="-1" dirty="0">
                <a:solidFill>
                  <a:srgbClr val="000000"/>
                </a:solidFill>
                <a:latin typeface="Cambria" panose="02040503050406030204" pitchFamily="18" charset="0"/>
              </a:rPr>
              <a:t>high speed memory locations, known as registers</a:t>
            </a:r>
            <a:r>
              <a:rPr lang="en-US" sz="2000" b="0" u="sng" strike="noStrike" spc="-1" dirty="0">
                <a:solidFill>
                  <a:srgbClr val="000000"/>
                </a:solidFill>
                <a:latin typeface="Cambria" panose="02040503050406030204" pitchFamily="18" charset="0"/>
              </a:rPr>
              <a:t>. </a:t>
            </a:r>
            <a:endParaRPr lang="en-AU" sz="2000" b="0" u="sng"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Performing various operations on registers is efficient as </a:t>
            </a:r>
            <a:r>
              <a:rPr lang="en-US" sz="2000" b="1" strike="noStrike" spc="-1" dirty="0">
                <a:solidFill>
                  <a:srgbClr val="000000"/>
                </a:solidFill>
                <a:latin typeface="Cambria" panose="02040503050406030204" pitchFamily="18" charset="0"/>
              </a:rPr>
              <a:t>registers are faster than cache memory</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This feature </a:t>
            </a:r>
            <a:r>
              <a:rPr lang="en-US" sz="2000" b="1" strike="noStrike" spc="-1" dirty="0">
                <a:solidFill>
                  <a:srgbClr val="000000"/>
                </a:solidFill>
                <a:latin typeface="Cambria" panose="02040503050406030204" pitchFamily="18" charset="0"/>
              </a:rPr>
              <a:t>is effectively used by compilers</a:t>
            </a:r>
            <a:r>
              <a:rPr lang="en-US" sz="2000" b="0" strike="noStrike" spc="-1" dirty="0">
                <a:solidFill>
                  <a:srgbClr val="000000"/>
                </a:solidFill>
                <a:latin typeface="Cambria" panose="02040503050406030204" pitchFamily="18" charset="0"/>
              </a:rPr>
              <a:t>, However registers are </a:t>
            </a:r>
            <a:r>
              <a:rPr lang="en-US" sz="2000" b="1" strike="noStrike" spc="-1" dirty="0">
                <a:solidFill>
                  <a:srgbClr val="000000"/>
                </a:solidFill>
                <a:latin typeface="Cambria" panose="02040503050406030204" pitchFamily="18" charset="0"/>
              </a:rPr>
              <a:t>not available </a:t>
            </a:r>
            <a:r>
              <a:rPr lang="en-US" sz="2000" b="0" strike="noStrike" spc="-1" dirty="0">
                <a:solidFill>
                  <a:srgbClr val="000000"/>
                </a:solidFill>
                <a:latin typeface="Cambria" panose="02040503050406030204" pitchFamily="18" charset="0"/>
              </a:rPr>
              <a:t>in large amount and they are </a:t>
            </a:r>
            <a:r>
              <a:rPr lang="en-US" sz="2000" b="1" strike="noStrike" spc="-1" dirty="0">
                <a:solidFill>
                  <a:srgbClr val="000000"/>
                </a:solidFill>
                <a:latin typeface="Cambria" panose="02040503050406030204" pitchFamily="18" charset="0"/>
              </a:rPr>
              <a:t>costly</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Therefore we should try </a:t>
            </a:r>
            <a:r>
              <a:rPr lang="en-US" sz="2000" b="0" u="sng" strike="noStrike" spc="-1" dirty="0">
                <a:solidFill>
                  <a:srgbClr val="000000"/>
                </a:solidFill>
                <a:latin typeface="Cambria" panose="02040503050406030204" pitchFamily="18" charset="0"/>
              </a:rPr>
              <a:t>to </a:t>
            </a:r>
            <a:r>
              <a:rPr lang="en-US" sz="2000" b="1" u="sng" strike="noStrike" spc="-1" dirty="0">
                <a:solidFill>
                  <a:srgbClr val="000000"/>
                </a:solidFill>
                <a:latin typeface="Cambria" panose="02040503050406030204" pitchFamily="18" charset="0"/>
              </a:rPr>
              <a:t>use minimum number of registers to incur overall low cost</a:t>
            </a:r>
            <a:r>
              <a:rPr lang="en-US" sz="2000" b="0" u="sng" strike="noStrike" spc="-1" dirty="0">
                <a:solidFill>
                  <a:srgbClr val="000000"/>
                </a:solidFill>
                <a:latin typeface="Cambria" panose="02040503050406030204" pitchFamily="18" charset="0"/>
              </a:rPr>
              <a:t>.</a:t>
            </a:r>
            <a:endParaRPr lang="en-AU" sz="2000" b="0" u="sng"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Target Code generation</a:t>
            </a:r>
            <a:endParaRPr lang="en-US" sz="4000" b="0" strike="noStrike" spc="-1">
              <a:solidFill>
                <a:srgbClr val="000000"/>
              </a:solidFill>
              <a:latin typeface="Calibri"/>
            </a:endParaRPr>
          </a:p>
        </p:txBody>
      </p:sp>
      <p:sp>
        <p:nvSpPr>
          <p:cNvPr id="145" name="CustomShape 2"/>
          <p:cNvSpPr/>
          <p:nvPr/>
        </p:nvSpPr>
        <p:spPr>
          <a:xfrm>
            <a:off x="1188720" y="2038320"/>
            <a:ext cx="100710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t/>
            </a:r>
            <a:br/>
            <a:endParaRPr lang="en-AU" sz="1800" b="0" strike="noStrike" spc="-1">
              <a:latin typeface="Arial"/>
            </a:endParaRPr>
          </a:p>
        </p:txBody>
      </p:sp>
      <p:sp>
        <p:nvSpPr>
          <p:cNvPr id="146" name="CustomShape 3"/>
          <p:cNvSpPr/>
          <p:nvPr/>
        </p:nvSpPr>
        <p:spPr>
          <a:xfrm>
            <a:off x="1188720" y="1921320"/>
            <a:ext cx="6072120" cy="395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strike="noStrike" spc="-1">
                <a:solidFill>
                  <a:srgbClr val="000000"/>
                </a:solidFill>
                <a:latin typeface="Abyssinica SIL"/>
              </a:rPr>
              <a:t>Example of Optimized code :</a:t>
            </a:r>
            <a:endParaRPr lang="en-AU" sz="2000" b="0" strike="noStrike" spc="-1">
              <a:latin typeface="Abyssinica SIL"/>
            </a:endParaRPr>
          </a:p>
        </p:txBody>
      </p:sp>
      <p:pic>
        <p:nvPicPr>
          <p:cNvPr id="147" name="Picture 6"/>
          <p:cNvPicPr/>
          <p:nvPr/>
        </p:nvPicPr>
        <p:blipFill>
          <a:blip r:embed="rId2"/>
          <a:stretch/>
        </p:blipFill>
        <p:spPr>
          <a:xfrm>
            <a:off x="5185800" y="2038320"/>
            <a:ext cx="2783880" cy="409932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7200" b="1" strike="noStrike" spc="-52">
                <a:solidFill>
                  <a:srgbClr val="CC3300"/>
                </a:solidFill>
                <a:latin typeface="Angsana New"/>
              </a:rPr>
              <a:t>Code Optimization </a:t>
            </a:r>
            <a:endParaRPr lang="en-US" sz="7200" b="0" strike="noStrike" spc="-1">
              <a:solidFill>
                <a:srgbClr val="000000"/>
              </a:solidFill>
              <a:latin typeface="Calibri"/>
            </a:endParaRPr>
          </a:p>
        </p:txBody>
      </p:sp>
      <p:sp>
        <p:nvSpPr>
          <p:cNvPr id="94" name="TextShape 2"/>
          <p:cNvSpPr txBox="1"/>
          <p:nvPr/>
        </p:nvSpPr>
        <p:spPr>
          <a:xfrm>
            <a:off x="1100160" y="4455720"/>
            <a:ext cx="10058040" cy="1142640"/>
          </a:xfrm>
          <a:prstGeom prst="rect">
            <a:avLst/>
          </a:prstGeom>
          <a:noFill/>
          <a:ln>
            <a:noFill/>
          </a:ln>
        </p:spPr>
        <p:txBody>
          <a:bodyPr>
            <a:norm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Target Code generation</a:t>
            </a:r>
            <a:endParaRPr lang="en-US" sz="4000" b="0" strike="noStrike" spc="-1">
              <a:solidFill>
                <a:srgbClr val="000000"/>
              </a:solidFill>
              <a:latin typeface="Calibri"/>
            </a:endParaRPr>
          </a:p>
        </p:txBody>
      </p:sp>
      <p:sp>
        <p:nvSpPr>
          <p:cNvPr id="149" name="CustomShape 2"/>
          <p:cNvSpPr/>
          <p:nvPr/>
        </p:nvSpPr>
        <p:spPr>
          <a:xfrm>
            <a:off x="1188720" y="2038320"/>
            <a:ext cx="100710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t/>
            </a:r>
            <a:br/>
            <a:endParaRPr lang="en-AU" sz="1800" b="0" strike="noStrike" spc="-1">
              <a:latin typeface="Arial"/>
            </a:endParaRPr>
          </a:p>
        </p:txBody>
      </p:sp>
      <p:sp>
        <p:nvSpPr>
          <p:cNvPr id="150" name="CustomShape 3"/>
          <p:cNvSpPr/>
          <p:nvPr/>
        </p:nvSpPr>
        <p:spPr>
          <a:xfrm>
            <a:off x="1188720" y="1921320"/>
            <a:ext cx="9966600" cy="2590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dirty="0">
                <a:solidFill>
                  <a:srgbClr val="000000"/>
                </a:solidFill>
                <a:latin typeface="Cambria" panose="02040503050406030204" pitchFamily="18" charset="0"/>
              </a:rPr>
              <a:t>Register Allocation :</a:t>
            </a:r>
            <a:r>
              <a:rPr dirty="0">
                <a:latin typeface="Cambria" panose="02040503050406030204" pitchFamily="18" charset="0"/>
              </a:rPr>
              <a:t/>
            </a:r>
            <a:br>
              <a:rPr dirty="0">
                <a:latin typeface="Cambria" panose="02040503050406030204" pitchFamily="18" charset="0"/>
              </a:rPr>
            </a:br>
            <a:endParaRPr lang="en-AU" sz="22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Register allocation is the process of </a:t>
            </a:r>
            <a:r>
              <a:rPr lang="en-US" sz="2000" b="1" strike="noStrike" spc="-1" dirty="0">
                <a:solidFill>
                  <a:srgbClr val="000000"/>
                </a:solidFill>
                <a:latin typeface="Cambria" panose="02040503050406030204" pitchFamily="18" charset="0"/>
              </a:rPr>
              <a:t>assigning program variables to registers and </a:t>
            </a:r>
            <a:r>
              <a:rPr lang="en-US" sz="2000" b="1" u="sng" strike="noStrike" spc="-1" dirty="0">
                <a:solidFill>
                  <a:srgbClr val="000000"/>
                </a:solidFill>
                <a:latin typeface="Cambria" panose="02040503050406030204" pitchFamily="18" charset="0"/>
              </a:rPr>
              <a:t>reducing the number of swaps in and out of the registers</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Movement of variables across memory is time consuming and this is the main reason why registers are used as </a:t>
            </a:r>
            <a:r>
              <a:rPr lang="en-US" sz="2000" b="1" strike="noStrike" spc="-1" dirty="0">
                <a:solidFill>
                  <a:srgbClr val="000000"/>
                </a:solidFill>
                <a:latin typeface="Cambria" panose="02040503050406030204" pitchFamily="18" charset="0"/>
              </a:rPr>
              <a:t>they available within the memory and they are the fastest accessible storage location</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Target Code generation</a:t>
            </a:r>
            <a:endParaRPr lang="en-US" sz="4000" b="0" strike="noStrike" spc="-1">
              <a:solidFill>
                <a:srgbClr val="000000"/>
              </a:solidFill>
              <a:latin typeface="Calibri"/>
            </a:endParaRPr>
          </a:p>
        </p:txBody>
      </p:sp>
      <p:sp>
        <p:nvSpPr>
          <p:cNvPr id="152" name="CustomShape 2"/>
          <p:cNvSpPr/>
          <p:nvPr/>
        </p:nvSpPr>
        <p:spPr>
          <a:xfrm>
            <a:off x="1188720" y="2038320"/>
            <a:ext cx="10071000" cy="699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t/>
            </a:r>
            <a:br/>
            <a:endParaRPr lang="en-AU" sz="1800" b="0" strike="noStrike" spc="-1">
              <a:latin typeface="Arial"/>
            </a:endParaRPr>
          </a:p>
        </p:txBody>
      </p:sp>
      <p:sp>
        <p:nvSpPr>
          <p:cNvPr id="153" name="CustomShape 3"/>
          <p:cNvSpPr/>
          <p:nvPr/>
        </p:nvSpPr>
        <p:spPr>
          <a:xfrm>
            <a:off x="1188720" y="1921320"/>
            <a:ext cx="9966600" cy="76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200" b="1" strike="noStrike" spc="-1">
                <a:solidFill>
                  <a:srgbClr val="000000"/>
                </a:solidFill>
                <a:latin typeface="Calibri"/>
              </a:rPr>
              <a:t>Register Allocation :</a:t>
            </a:r>
            <a:r>
              <a:t/>
            </a:r>
            <a:br/>
            <a:endParaRPr lang="en-AU" sz="2200" b="0" strike="noStrike" spc="-1">
              <a:latin typeface="Arial"/>
            </a:endParaRPr>
          </a:p>
        </p:txBody>
      </p:sp>
      <p:pic>
        <p:nvPicPr>
          <p:cNvPr id="154" name="Picture 2"/>
          <p:cNvPicPr/>
          <p:nvPr/>
        </p:nvPicPr>
        <p:blipFill>
          <a:blip r:embed="rId2"/>
          <a:stretch/>
        </p:blipFill>
        <p:spPr>
          <a:xfrm>
            <a:off x="1290960" y="2494800"/>
            <a:ext cx="1305720" cy="3750480"/>
          </a:xfrm>
          <a:prstGeom prst="rect">
            <a:avLst/>
          </a:prstGeom>
          <a:ln>
            <a:solidFill>
              <a:schemeClr val="tx1"/>
            </a:solidFill>
          </a:ln>
        </p:spPr>
      </p:pic>
      <p:pic>
        <p:nvPicPr>
          <p:cNvPr id="155" name="Picture 4"/>
          <p:cNvPicPr/>
          <p:nvPr/>
        </p:nvPicPr>
        <p:blipFill>
          <a:blip r:embed="rId3"/>
          <a:stretch/>
        </p:blipFill>
        <p:spPr>
          <a:xfrm>
            <a:off x="3269880" y="2494800"/>
            <a:ext cx="1419120" cy="3750480"/>
          </a:xfrm>
          <a:prstGeom prst="rect">
            <a:avLst/>
          </a:prstGeom>
          <a:ln>
            <a:solidFill>
              <a:schemeClr val="tx1"/>
            </a:solidFill>
          </a:ln>
        </p:spPr>
      </p:pic>
      <p:sp>
        <p:nvSpPr>
          <p:cNvPr id="156" name="CustomShape 4"/>
          <p:cNvSpPr/>
          <p:nvPr/>
        </p:nvSpPr>
        <p:spPr>
          <a:xfrm>
            <a:off x="5362200" y="1798200"/>
            <a:ext cx="5081040" cy="452286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1" strike="noStrike" spc="-1" dirty="0">
                <a:solidFill>
                  <a:srgbClr val="000000"/>
                </a:solidFill>
                <a:latin typeface="Cambria" panose="02040503050406030204" pitchFamily="18" charset="0"/>
              </a:rPr>
              <a:t>Advantages :</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Fast accessible storage</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Allows computations to be performed on them</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Deterministic as it incurs no miss</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Reduce memory traffic</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Reduces overall computation time</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1800" b="1" strike="noStrike" spc="-1" dirty="0">
                <a:solidFill>
                  <a:srgbClr val="000000"/>
                </a:solidFill>
                <a:latin typeface="Cambria" panose="02040503050406030204" pitchFamily="18" charset="0"/>
              </a:rPr>
              <a:t>Disadvantages :</a:t>
            </a:r>
            <a:endParaRPr lang="en-AU" sz="1800" b="0" strike="noStrike" spc="-1" dirty="0">
              <a:latin typeface="Cambria" panose="02040503050406030204" pitchFamily="18" charset="0"/>
            </a:endParaRPr>
          </a:p>
          <a:p>
            <a:pPr marL="285840" indent="-285480">
              <a:lnSpc>
                <a:spcPct val="100000"/>
              </a:lnSpc>
              <a:buClr>
                <a:srgbClr val="000000"/>
              </a:buClr>
              <a:buFont typeface="Arial"/>
              <a:buChar char="•"/>
            </a:pPr>
            <a:r>
              <a:rPr lang="en-US" sz="1800" b="0" strike="noStrike" spc="-1" dirty="0">
                <a:solidFill>
                  <a:srgbClr val="000000"/>
                </a:solidFill>
                <a:latin typeface="Cambria" panose="02040503050406030204" pitchFamily="18" charset="0"/>
              </a:rPr>
              <a:t>Registers are generally available in small amount ( up to few hundred Kb )</a:t>
            </a:r>
            <a:endParaRPr lang="en-AU" sz="1800" b="0" strike="noStrike" spc="-1" dirty="0">
              <a:latin typeface="Cambria" panose="02040503050406030204" pitchFamily="18" charset="0"/>
            </a:endParaRPr>
          </a:p>
          <a:p>
            <a:pPr marL="285840" indent="-285480">
              <a:lnSpc>
                <a:spcPct val="100000"/>
              </a:lnSpc>
              <a:buClr>
                <a:srgbClr val="000000"/>
              </a:buClr>
              <a:buFont typeface="Arial"/>
              <a:buChar char="•"/>
            </a:pPr>
            <a:r>
              <a:rPr lang="en-US" sz="1800" b="0" strike="noStrike" spc="-1" dirty="0">
                <a:solidFill>
                  <a:srgbClr val="000000"/>
                </a:solidFill>
                <a:latin typeface="Cambria" panose="02040503050406030204" pitchFamily="18" charset="0"/>
              </a:rPr>
              <a:t>Register sizes are fixed and it varies from one processor to another</a:t>
            </a:r>
            <a:endParaRPr lang="en-AU" sz="1800" b="0" strike="noStrike" spc="-1" dirty="0">
              <a:latin typeface="Cambria" panose="02040503050406030204" pitchFamily="18" charset="0"/>
            </a:endParaRPr>
          </a:p>
          <a:p>
            <a:pPr marL="285840" indent="-285480">
              <a:lnSpc>
                <a:spcPct val="100000"/>
              </a:lnSpc>
              <a:buClr>
                <a:srgbClr val="000000"/>
              </a:buClr>
              <a:buFont typeface="Arial"/>
              <a:buChar char="•"/>
            </a:pPr>
            <a:r>
              <a:rPr lang="en-US" sz="1800" b="0" strike="noStrike" spc="-1" dirty="0">
                <a:solidFill>
                  <a:srgbClr val="000000"/>
                </a:solidFill>
                <a:latin typeface="Cambria" panose="02040503050406030204" pitchFamily="18" charset="0"/>
              </a:rPr>
              <a:t>Registers are complicated</a:t>
            </a:r>
            <a:endParaRPr lang="en-AU" sz="1800" b="0" strike="noStrike" spc="-1" dirty="0">
              <a:latin typeface="Cambria" panose="02040503050406030204" pitchFamily="18" charset="0"/>
            </a:endParaRPr>
          </a:p>
          <a:p>
            <a:pPr marL="285840" indent="-285480">
              <a:lnSpc>
                <a:spcPct val="100000"/>
              </a:lnSpc>
              <a:buClr>
                <a:srgbClr val="000000"/>
              </a:buClr>
              <a:buFont typeface="Arial"/>
              <a:buChar char="•"/>
            </a:pPr>
            <a:r>
              <a:rPr lang="en-US" sz="1800" b="1" strike="noStrike" spc="-1" dirty="0">
                <a:solidFill>
                  <a:srgbClr val="000000"/>
                </a:solidFill>
                <a:latin typeface="Cambria" panose="02040503050406030204" pitchFamily="18" charset="0"/>
              </a:rPr>
              <a:t>Need to save and restore changes during context switch and procedure calls</a:t>
            </a:r>
            <a:endParaRPr lang="en-AU" sz="1800" b="0" strike="noStrike" spc="-1" dirty="0">
              <a:latin typeface="Cambria" panose="02040503050406030204" pitchFamily="18" charset="0"/>
            </a:endParaRPr>
          </a:p>
          <a:p>
            <a:pPr>
              <a:lnSpc>
                <a:spcPct val="100000"/>
              </a:lnSpc>
            </a:pPr>
            <a:endParaRPr lang="en-AU" sz="1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CustomShape 1"/>
          <p:cNvSpPr/>
          <p:nvPr/>
        </p:nvSpPr>
        <p:spPr>
          <a:xfrm>
            <a:off x="1100160" y="781200"/>
            <a:ext cx="7772040" cy="1142640"/>
          </a:xfrm>
          <a:prstGeom prst="rect">
            <a:avLst/>
          </a:prstGeom>
          <a:noFill/>
          <a:ln>
            <a:noFill/>
          </a:ln>
        </p:spPr>
        <p:style>
          <a:lnRef idx="0">
            <a:scrgbClr r="0" g="0" b="0"/>
          </a:lnRef>
          <a:fillRef idx="0">
            <a:scrgbClr r="0" g="0" b="0"/>
          </a:fillRef>
          <a:effectRef idx="0">
            <a:scrgbClr r="0" g="0" b="0"/>
          </a:effectRef>
          <a:fontRef idx="minor"/>
        </p:style>
        <p:txBody>
          <a:bodyPr anchor="ctr">
            <a:noAutofit/>
          </a:bodyPr>
          <a:lstStyle/>
          <a:p>
            <a:pPr marL="0" marR="0" lvl="0" indent="0" algn="l" defTabSz="914400" rtl="0" eaLnBrk="1" fontAlgn="auto" latinLnBrk="0" hangingPunct="1">
              <a:lnSpc>
                <a:spcPct val="100000"/>
              </a:lnSpc>
              <a:spcBef>
                <a:spcPts val="0"/>
              </a:spcBef>
              <a:spcAft>
                <a:spcPts val="0"/>
              </a:spcAft>
              <a:buClrTx/>
              <a:buSzTx/>
              <a:buFontTx/>
              <a:buNone/>
              <a:tabLst>
                <a:tab pos="0" algn="l"/>
              </a:tabLst>
              <a:defRPr/>
            </a:pPr>
            <a:r>
              <a:rPr kumimoji="0" lang="en-US" sz="3200" b="0" i="0" u="none" strike="noStrike" kern="1200" cap="none" spc="-1" normalizeH="0" baseline="0" noProof="0" dirty="0" smtClean="0">
                <a:ln>
                  <a:noFill/>
                </a:ln>
                <a:solidFill>
                  <a:srgbClr val="C00000"/>
                </a:solidFill>
                <a:effectLst/>
                <a:uLnTx/>
                <a:uFillTx/>
                <a:latin typeface="Century Schoolbook"/>
              </a:rPr>
              <a:t>Where we are…..</a:t>
            </a:r>
            <a:endParaRPr kumimoji="0" lang="en-AU" sz="3200" b="0" i="0" u="none" strike="noStrike" kern="1200" cap="none" spc="-1" normalizeH="0" baseline="0" noProof="0" dirty="0">
              <a:ln>
                <a:noFill/>
              </a:ln>
              <a:solidFill>
                <a:prstClr val="black"/>
              </a:solidFill>
              <a:effectLst/>
              <a:uLnTx/>
              <a:uFillTx/>
              <a:latin typeface="Arial"/>
            </a:endParaRPr>
          </a:p>
        </p:txBody>
      </p:sp>
      <p:sp>
        <p:nvSpPr>
          <p:cNvPr id="102" name="CustomShape 2"/>
          <p:cNvSpPr/>
          <p:nvPr/>
        </p:nvSpPr>
        <p:spPr>
          <a:xfrm>
            <a:off x="4781520" y="457200"/>
            <a:ext cx="19807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Analysis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of input program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a:t>
            </a:r>
            <a:r>
              <a:rPr kumimoji="0" lang="en-US" sz="1800" b="1" i="0" u="none" strike="noStrike" kern="1200" cap="none" spc="-1" normalizeH="0" baseline="0" noProof="0">
                <a:ln>
                  <a:noFill/>
                </a:ln>
                <a:solidFill>
                  <a:srgbClr val="000000"/>
                </a:solidFill>
                <a:effectLst/>
                <a:uLnTx/>
                <a:uFillTx/>
                <a:latin typeface="Arial"/>
              </a:rPr>
              <a:t>front</a:t>
            </a:r>
            <a:r>
              <a:rPr kumimoji="0" lang="en-US" sz="1800" b="0" i="0" u="none" strike="noStrike" kern="1200" cap="none" spc="-1" normalizeH="0" baseline="0" noProof="0">
                <a:ln>
                  <a:noFill/>
                </a:ln>
                <a:solidFill>
                  <a:srgbClr val="000000"/>
                </a:solidFill>
                <a:effectLst/>
                <a:uLnTx/>
                <a:uFillTx/>
                <a:latin typeface="Arial"/>
              </a:rPr>
              <a:t>-end)</a:t>
            </a:r>
            <a:endParaRPr kumimoji="0" lang="en-AU" sz="1800" b="0" i="0" u="none" strike="noStrike" kern="1200" cap="none" spc="-1" normalizeH="0" baseline="0" noProof="0">
              <a:ln>
                <a:noFill/>
              </a:ln>
              <a:solidFill>
                <a:prstClr val="black"/>
              </a:solidFill>
              <a:effectLst/>
              <a:uLnTx/>
              <a:uFillTx/>
              <a:latin typeface="Arial"/>
            </a:endParaRPr>
          </a:p>
        </p:txBody>
      </p:sp>
      <p:grpSp>
        <p:nvGrpSpPr>
          <p:cNvPr id="103" name="Group 3"/>
          <p:cNvGrpSpPr/>
          <p:nvPr/>
        </p:nvGrpSpPr>
        <p:grpSpPr>
          <a:xfrm>
            <a:off x="4705200" y="1447920"/>
            <a:ext cx="4723920" cy="4800240"/>
            <a:chOff x="4705200" y="1447920"/>
            <a:chExt cx="4723920" cy="4800240"/>
          </a:xfrm>
        </p:grpSpPr>
        <p:sp>
          <p:nvSpPr>
            <p:cNvPr id="104" name="CustomShape 4"/>
            <p:cNvSpPr/>
            <p:nvPr/>
          </p:nvSpPr>
          <p:spPr>
            <a:xfrm>
              <a:off x="5238720" y="1447920"/>
              <a:ext cx="114264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character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stream</a:t>
              </a:r>
              <a:endParaRPr kumimoji="0" lang="en-AU" sz="1800" b="0" i="0" u="none" strike="noStrike" kern="1200" cap="none" spc="-1" normalizeH="0" baseline="0" noProof="0">
                <a:ln>
                  <a:noFill/>
                </a:ln>
                <a:solidFill>
                  <a:prstClr val="black"/>
                </a:solidFill>
                <a:effectLst/>
                <a:uLnTx/>
                <a:uFillTx/>
                <a:latin typeface="Arial"/>
              </a:endParaRPr>
            </a:p>
          </p:txBody>
        </p:sp>
        <p:sp>
          <p:nvSpPr>
            <p:cNvPr id="105" name="CustomShape 5"/>
            <p:cNvSpPr/>
            <p:nvPr/>
          </p:nvSpPr>
          <p:spPr>
            <a:xfrm>
              <a:off x="4781520" y="2209680"/>
              <a:ext cx="1980720" cy="36468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Lexical Analysis</a:t>
              </a:r>
              <a:endParaRPr kumimoji="0" lang="en-AU" sz="1800" b="0" i="0" u="none" strike="noStrike" kern="1200" cap="none" spc="-1" normalizeH="0" baseline="0" noProof="0">
                <a:ln>
                  <a:noFill/>
                </a:ln>
                <a:solidFill>
                  <a:prstClr val="black"/>
                </a:solidFill>
                <a:effectLst/>
                <a:uLnTx/>
                <a:uFillTx/>
                <a:latin typeface="Arial"/>
              </a:endParaRPr>
            </a:p>
          </p:txBody>
        </p:sp>
        <p:sp>
          <p:nvSpPr>
            <p:cNvPr id="106" name="CustomShape 6"/>
            <p:cNvSpPr/>
            <p:nvPr/>
          </p:nvSpPr>
          <p:spPr>
            <a:xfrm>
              <a:off x="7448400" y="4952880"/>
              <a:ext cx="1980720" cy="36468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Code Generation</a:t>
              </a:r>
              <a:endParaRPr kumimoji="0" lang="en-AU" sz="1800" b="0" i="0" u="none" strike="noStrike" kern="1200" cap="none" spc="-1" normalizeH="0" baseline="0" noProof="0">
                <a:ln>
                  <a:noFill/>
                </a:ln>
                <a:solidFill>
                  <a:prstClr val="black"/>
                </a:solidFill>
                <a:effectLst/>
                <a:uLnTx/>
                <a:uFillTx/>
                <a:latin typeface="Arial"/>
              </a:endParaRPr>
            </a:p>
          </p:txBody>
        </p:sp>
        <p:sp>
          <p:nvSpPr>
            <p:cNvPr id="107" name="CustomShape 7"/>
            <p:cNvSpPr/>
            <p:nvPr/>
          </p:nvSpPr>
          <p:spPr>
            <a:xfrm>
              <a:off x="7372440" y="3581280"/>
              <a:ext cx="1980720" cy="36468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Optimization</a:t>
              </a:r>
              <a:endParaRPr kumimoji="0" lang="en-AU" sz="1800" b="0" i="0" u="none" strike="noStrike" kern="1200" cap="none" spc="-1" normalizeH="0" baseline="0" noProof="0">
                <a:ln>
                  <a:noFill/>
                </a:ln>
                <a:solidFill>
                  <a:prstClr val="black"/>
                </a:solidFill>
                <a:effectLst/>
                <a:uLnTx/>
                <a:uFillTx/>
                <a:latin typeface="Arial"/>
              </a:endParaRPr>
            </a:p>
          </p:txBody>
        </p:sp>
        <p:sp>
          <p:nvSpPr>
            <p:cNvPr id="108" name="CustomShape 8"/>
            <p:cNvSpPr/>
            <p:nvPr/>
          </p:nvSpPr>
          <p:spPr>
            <a:xfrm>
              <a:off x="7372440" y="1905120"/>
              <a:ext cx="1980720" cy="63900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Intermediate Code Generation</a:t>
              </a:r>
              <a:endParaRPr kumimoji="0" lang="en-AU" sz="1800" b="0" i="0" u="none" strike="noStrike" kern="1200" cap="none" spc="-1" normalizeH="0" baseline="0" noProof="0">
                <a:ln>
                  <a:noFill/>
                </a:ln>
                <a:solidFill>
                  <a:prstClr val="black"/>
                </a:solidFill>
                <a:effectLst/>
                <a:uLnTx/>
                <a:uFillTx/>
                <a:latin typeface="Arial"/>
              </a:endParaRPr>
            </a:p>
          </p:txBody>
        </p:sp>
        <p:sp>
          <p:nvSpPr>
            <p:cNvPr id="109" name="CustomShape 9"/>
            <p:cNvSpPr/>
            <p:nvPr/>
          </p:nvSpPr>
          <p:spPr>
            <a:xfrm>
              <a:off x="4705200" y="4952880"/>
              <a:ext cx="2209320" cy="36468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Semantic Analysis</a:t>
              </a:r>
              <a:endParaRPr kumimoji="0" lang="en-AU" sz="1800" b="0" i="0" u="none" strike="noStrike" kern="1200" cap="none" spc="-1" normalizeH="0" baseline="0" noProof="0">
                <a:ln>
                  <a:noFill/>
                </a:ln>
                <a:solidFill>
                  <a:prstClr val="black"/>
                </a:solidFill>
                <a:effectLst/>
                <a:uLnTx/>
                <a:uFillTx/>
                <a:latin typeface="Arial"/>
              </a:endParaRPr>
            </a:p>
          </p:txBody>
        </p:sp>
        <p:sp>
          <p:nvSpPr>
            <p:cNvPr id="110" name="CustomShape 10"/>
            <p:cNvSpPr/>
            <p:nvPr/>
          </p:nvSpPr>
          <p:spPr>
            <a:xfrm>
              <a:off x="4781520" y="3581280"/>
              <a:ext cx="2133360" cy="364680"/>
            </a:xfrm>
            <a:prstGeom prst="rect">
              <a:avLst/>
            </a:prstGeom>
            <a:noFill/>
            <a:ln w="28440">
              <a:solidFill>
                <a:srgbClr val="000000"/>
              </a:solidFill>
              <a:miter/>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0" u="none" strike="noStrike" kern="1200" cap="none" spc="-1" normalizeH="0" baseline="0" noProof="0">
                  <a:ln>
                    <a:noFill/>
                  </a:ln>
                  <a:solidFill>
                    <a:srgbClr val="000000"/>
                  </a:solidFill>
                  <a:effectLst/>
                  <a:uLnTx/>
                  <a:uFillTx/>
                  <a:latin typeface="Arial"/>
                </a:rPr>
                <a:t>Syntactic Analysis</a:t>
              </a:r>
              <a:endParaRPr kumimoji="0" lang="en-AU" sz="1800" b="0" i="0" u="none" strike="noStrike" kern="1200" cap="none" spc="-1" normalizeH="0" baseline="0" noProof="0">
                <a:ln>
                  <a:noFill/>
                </a:ln>
                <a:solidFill>
                  <a:prstClr val="black"/>
                </a:solidFill>
                <a:effectLst/>
                <a:uLnTx/>
                <a:uFillTx/>
                <a:latin typeface="Arial"/>
              </a:endParaRPr>
            </a:p>
          </p:txBody>
        </p:sp>
        <p:sp>
          <p:nvSpPr>
            <p:cNvPr id="111" name="CustomShape 11"/>
            <p:cNvSpPr/>
            <p:nvPr/>
          </p:nvSpPr>
          <p:spPr>
            <a:xfrm>
              <a:off x="5238720" y="5562720"/>
              <a:ext cx="114264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annotated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AST</a:t>
              </a:r>
              <a:endParaRPr kumimoji="0" lang="en-AU" sz="1800" b="0" i="0" u="none" strike="noStrike" kern="1200" cap="none" spc="-1" normalizeH="0" baseline="0" noProof="0">
                <a:ln>
                  <a:noFill/>
                </a:ln>
                <a:solidFill>
                  <a:prstClr val="black"/>
                </a:solidFill>
                <a:effectLst/>
                <a:uLnTx/>
                <a:uFillTx/>
                <a:latin typeface="Arial"/>
              </a:endParaRPr>
            </a:p>
          </p:txBody>
        </p:sp>
        <p:sp>
          <p:nvSpPr>
            <p:cNvPr id="112" name="CustomShape 12"/>
            <p:cNvSpPr/>
            <p:nvPr/>
          </p:nvSpPr>
          <p:spPr>
            <a:xfrm>
              <a:off x="5238720" y="4191120"/>
              <a:ext cx="114264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abstract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syntax tree</a:t>
              </a:r>
              <a:endParaRPr kumimoji="0" lang="en-AU" sz="1800" b="0" i="0" u="none" strike="noStrike" kern="1200" cap="none" spc="-1" normalizeH="0" baseline="0" noProof="0">
                <a:ln>
                  <a:noFill/>
                </a:ln>
                <a:solidFill>
                  <a:prstClr val="black"/>
                </a:solidFill>
                <a:effectLst/>
                <a:uLnTx/>
                <a:uFillTx/>
                <a:latin typeface="Arial"/>
              </a:endParaRPr>
            </a:p>
          </p:txBody>
        </p:sp>
        <p:sp>
          <p:nvSpPr>
            <p:cNvPr id="113" name="CustomShape 13"/>
            <p:cNvSpPr/>
            <p:nvPr/>
          </p:nvSpPr>
          <p:spPr>
            <a:xfrm>
              <a:off x="5162400" y="2819520"/>
              <a:ext cx="114264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token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stream</a:t>
              </a:r>
              <a:endParaRPr kumimoji="0" lang="en-AU" sz="1800" b="0" i="0" u="none" strike="noStrike" kern="1200" cap="none" spc="-1" normalizeH="0" baseline="0" noProof="0">
                <a:ln>
                  <a:noFill/>
                </a:ln>
                <a:solidFill>
                  <a:prstClr val="black"/>
                </a:solidFill>
                <a:effectLst/>
                <a:uLnTx/>
                <a:uFillTx/>
                <a:latin typeface="Arial"/>
              </a:endParaRPr>
            </a:p>
          </p:txBody>
        </p:sp>
        <p:sp>
          <p:nvSpPr>
            <p:cNvPr id="114" name="CustomShape 14"/>
            <p:cNvSpPr/>
            <p:nvPr/>
          </p:nvSpPr>
          <p:spPr>
            <a:xfrm>
              <a:off x="7829640" y="5562720"/>
              <a:ext cx="114264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target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language</a:t>
              </a:r>
              <a:endParaRPr kumimoji="0" lang="en-AU" sz="1800" b="0" i="0" u="none" strike="noStrike" kern="1200" cap="none" spc="-1" normalizeH="0" baseline="0" noProof="0">
                <a:ln>
                  <a:noFill/>
                </a:ln>
                <a:solidFill>
                  <a:prstClr val="black"/>
                </a:solidFill>
                <a:effectLst/>
                <a:uLnTx/>
                <a:uFillTx/>
                <a:latin typeface="Arial"/>
              </a:endParaRPr>
            </a:p>
          </p:txBody>
        </p:sp>
        <p:sp>
          <p:nvSpPr>
            <p:cNvPr id="115" name="CustomShape 15"/>
            <p:cNvSpPr/>
            <p:nvPr/>
          </p:nvSpPr>
          <p:spPr>
            <a:xfrm>
              <a:off x="7677000" y="4191120"/>
              <a:ext cx="129492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intermediate</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form</a:t>
              </a:r>
              <a:endParaRPr kumimoji="0" lang="en-AU" sz="1800" b="0" i="0" u="none" strike="noStrike" kern="1200" cap="none" spc="-1" normalizeH="0" baseline="0" noProof="0">
                <a:ln>
                  <a:noFill/>
                </a:ln>
                <a:solidFill>
                  <a:prstClr val="black"/>
                </a:solidFill>
                <a:effectLst/>
                <a:uLnTx/>
                <a:uFillTx/>
                <a:latin typeface="Arial"/>
              </a:endParaRPr>
            </a:p>
          </p:txBody>
        </p:sp>
        <p:sp>
          <p:nvSpPr>
            <p:cNvPr id="116" name="CustomShape 16"/>
            <p:cNvSpPr/>
            <p:nvPr/>
          </p:nvSpPr>
          <p:spPr>
            <a:xfrm>
              <a:off x="7677000" y="2819520"/>
              <a:ext cx="1294920" cy="533160"/>
            </a:xfrm>
            <a:prstGeom prst="roundRect">
              <a:avLst>
                <a:gd name="adj" fmla="val 16667"/>
              </a:avLst>
            </a:prstGeom>
            <a:solidFill>
              <a:srgbClr val="BBE0E3"/>
            </a:solidFill>
            <a:ln w="9360">
              <a:solidFill>
                <a:srgbClr val="000000"/>
              </a:solidFill>
              <a:round/>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intermediate</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tab pos="0" algn="l"/>
                </a:tabLst>
                <a:defRPr/>
              </a:pPr>
              <a:r>
                <a:rPr kumimoji="0" lang="en-US" sz="1800" b="0" i="1" u="none" strike="noStrike" kern="1200" cap="none" spc="-1" normalizeH="0" baseline="0" noProof="0">
                  <a:ln>
                    <a:noFill/>
                  </a:ln>
                  <a:solidFill>
                    <a:srgbClr val="000000"/>
                  </a:solidFill>
                  <a:effectLst/>
                  <a:uLnTx/>
                  <a:uFillTx/>
                  <a:latin typeface="Arial"/>
                </a:rPr>
                <a:t>form</a:t>
              </a:r>
              <a:endParaRPr kumimoji="0" lang="en-AU" sz="1800" b="0" i="0" u="none" strike="noStrike" kern="1200" cap="none" spc="-1" normalizeH="0" baseline="0" noProof="0">
                <a:ln>
                  <a:noFill/>
                </a:ln>
                <a:solidFill>
                  <a:prstClr val="black"/>
                </a:solidFill>
                <a:effectLst/>
                <a:uLnTx/>
                <a:uFillTx/>
                <a:latin typeface="Arial"/>
              </a:endParaRPr>
            </a:p>
          </p:txBody>
        </p:sp>
        <p:sp>
          <p:nvSpPr>
            <p:cNvPr id="117" name="Line 17"/>
            <p:cNvSpPr/>
            <p:nvPr/>
          </p:nvSpPr>
          <p:spPr>
            <a:xfrm>
              <a:off x="5771880" y="25905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8" name="Line 18"/>
            <p:cNvSpPr/>
            <p:nvPr/>
          </p:nvSpPr>
          <p:spPr>
            <a:xfrm>
              <a:off x="5771880" y="198108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19" name="Line 19"/>
            <p:cNvSpPr/>
            <p:nvPr/>
          </p:nvSpPr>
          <p:spPr>
            <a:xfrm>
              <a:off x="5771880" y="472428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0" name="Line 20"/>
            <p:cNvSpPr/>
            <p:nvPr/>
          </p:nvSpPr>
          <p:spPr>
            <a:xfrm>
              <a:off x="5771880" y="39621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1" name="Line 21"/>
            <p:cNvSpPr/>
            <p:nvPr/>
          </p:nvSpPr>
          <p:spPr>
            <a:xfrm>
              <a:off x="5771880" y="335268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2" name="Line 22"/>
            <p:cNvSpPr/>
            <p:nvPr/>
          </p:nvSpPr>
          <p:spPr>
            <a:xfrm>
              <a:off x="5771880" y="53337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3" name="Line 23"/>
            <p:cNvSpPr/>
            <p:nvPr/>
          </p:nvSpPr>
          <p:spPr>
            <a:xfrm>
              <a:off x="8286480" y="16761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4" name="Line 24"/>
            <p:cNvSpPr/>
            <p:nvPr/>
          </p:nvSpPr>
          <p:spPr>
            <a:xfrm>
              <a:off x="8286480" y="25905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5" name="Line 25"/>
            <p:cNvSpPr/>
            <p:nvPr/>
          </p:nvSpPr>
          <p:spPr>
            <a:xfrm>
              <a:off x="8286480" y="335268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6" name="Line 26"/>
            <p:cNvSpPr/>
            <p:nvPr/>
          </p:nvSpPr>
          <p:spPr>
            <a:xfrm>
              <a:off x="8286480" y="39621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7" name="Line 27"/>
            <p:cNvSpPr/>
            <p:nvPr/>
          </p:nvSpPr>
          <p:spPr>
            <a:xfrm>
              <a:off x="8362800" y="472428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8" name="Line 28"/>
            <p:cNvSpPr/>
            <p:nvPr/>
          </p:nvSpPr>
          <p:spPr>
            <a:xfrm>
              <a:off x="8362800" y="5333760"/>
              <a:ext cx="0" cy="228600"/>
            </a:xfrm>
            <a:prstGeom prst="line">
              <a:avLst/>
            </a:prstGeom>
            <a:ln w="9360">
              <a:solidFill>
                <a:srgbClr val="000000"/>
              </a:solidFill>
              <a:round/>
              <a:tailEnd type="triangle" w="med" len="med"/>
            </a:ln>
          </p:spPr>
          <p:style>
            <a:lnRef idx="0">
              <a:scrgbClr r="0" g="0" b="0"/>
            </a:lnRef>
            <a:fillRef idx="0">
              <a:scrgbClr r="0" g="0" b="0"/>
            </a:fillRef>
            <a:effectRef idx="0">
              <a:scrgbClr r="0" g="0" b="0"/>
            </a:effectRef>
            <a:fontRef idx="minor"/>
          </p:style>
        </p:sp>
        <p:sp>
          <p:nvSpPr>
            <p:cNvPr id="129" name="Line 29"/>
            <p:cNvSpPr/>
            <p:nvPr/>
          </p:nvSpPr>
          <p:spPr>
            <a:xfrm>
              <a:off x="5771880" y="6095880"/>
              <a:ext cx="0" cy="15228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0" name="Line 30"/>
            <p:cNvSpPr/>
            <p:nvPr/>
          </p:nvSpPr>
          <p:spPr>
            <a:xfrm>
              <a:off x="5771880" y="6248160"/>
              <a:ext cx="1371600" cy="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1" name="Line 31"/>
            <p:cNvSpPr/>
            <p:nvPr/>
          </p:nvSpPr>
          <p:spPr>
            <a:xfrm flipV="1">
              <a:off x="7143480" y="1676160"/>
              <a:ext cx="0" cy="4572000"/>
            </a:xfrm>
            <a:prstGeom prst="line">
              <a:avLst/>
            </a:prstGeom>
            <a:ln w="9360">
              <a:solidFill>
                <a:srgbClr val="000000"/>
              </a:solidFill>
              <a:round/>
            </a:ln>
          </p:spPr>
          <p:style>
            <a:lnRef idx="0">
              <a:scrgbClr r="0" g="0" b="0"/>
            </a:lnRef>
            <a:fillRef idx="0">
              <a:scrgbClr r="0" g="0" b="0"/>
            </a:fillRef>
            <a:effectRef idx="0">
              <a:scrgbClr r="0" g="0" b="0"/>
            </a:effectRef>
            <a:fontRef idx="minor"/>
          </p:style>
        </p:sp>
        <p:sp>
          <p:nvSpPr>
            <p:cNvPr id="132" name="Line 32"/>
            <p:cNvSpPr/>
            <p:nvPr/>
          </p:nvSpPr>
          <p:spPr>
            <a:xfrm>
              <a:off x="7143480" y="1676160"/>
              <a:ext cx="1143000" cy="0"/>
            </a:xfrm>
            <a:prstGeom prst="line">
              <a:avLst/>
            </a:prstGeom>
            <a:ln w="9360">
              <a:solidFill>
                <a:srgbClr val="000000"/>
              </a:solidFill>
              <a:round/>
            </a:ln>
          </p:spPr>
          <p:style>
            <a:lnRef idx="0">
              <a:scrgbClr r="0" g="0" b="0"/>
            </a:lnRef>
            <a:fillRef idx="0">
              <a:scrgbClr r="0" g="0" b="0"/>
            </a:fillRef>
            <a:effectRef idx="0">
              <a:scrgbClr r="0" g="0" b="0"/>
            </a:effectRef>
            <a:fontRef idx="minor"/>
          </p:style>
        </p:sp>
      </p:grpSp>
      <p:sp>
        <p:nvSpPr>
          <p:cNvPr id="133" name="CustomShape 33"/>
          <p:cNvSpPr/>
          <p:nvPr/>
        </p:nvSpPr>
        <p:spPr>
          <a:xfrm>
            <a:off x="7067520" y="457200"/>
            <a:ext cx="213336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Synthesis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of output program </a:t>
            </a:r>
            <a:endParaRPr kumimoji="0" lang="en-AU" sz="1800" b="0" i="0" u="none" strike="noStrike" kern="1200" cap="none" spc="-1" normalizeH="0" baseline="0" noProof="0">
              <a:ln>
                <a:noFill/>
              </a:ln>
              <a:solidFill>
                <a:prstClr val="black"/>
              </a:solidFill>
              <a:effectLst/>
              <a:uLnTx/>
              <a:uFillTx/>
              <a:latin typeface="Arial"/>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1" normalizeH="0" baseline="0" noProof="0">
                <a:ln>
                  <a:noFill/>
                </a:ln>
                <a:solidFill>
                  <a:srgbClr val="000000"/>
                </a:solidFill>
                <a:effectLst/>
                <a:uLnTx/>
                <a:uFillTx/>
                <a:latin typeface="Arial"/>
              </a:rPr>
              <a:t>(</a:t>
            </a:r>
            <a:r>
              <a:rPr kumimoji="0" lang="en-US" sz="1800" b="1" i="0" u="none" strike="noStrike" kern="1200" cap="none" spc="-1" normalizeH="0" baseline="0" noProof="0">
                <a:ln>
                  <a:noFill/>
                </a:ln>
                <a:solidFill>
                  <a:srgbClr val="000000"/>
                </a:solidFill>
                <a:effectLst/>
                <a:uLnTx/>
                <a:uFillTx/>
                <a:latin typeface="Arial"/>
              </a:rPr>
              <a:t>back</a:t>
            </a:r>
            <a:r>
              <a:rPr kumimoji="0" lang="en-US" sz="1800" b="0" i="0" u="none" strike="noStrike" kern="1200" cap="none" spc="-1" normalizeH="0" baseline="0" noProof="0">
                <a:ln>
                  <a:noFill/>
                </a:ln>
                <a:solidFill>
                  <a:srgbClr val="000000"/>
                </a:solidFill>
                <a:effectLst/>
                <a:uLnTx/>
                <a:uFillTx/>
                <a:latin typeface="Arial"/>
              </a:rPr>
              <a:t>-end)</a:t>
            </a:r>
            <a:endParaRPr kumimoji="0" lang="en-AU" sz="1800" b="0" i="0" u="none" strike="noStrike" kern="1200" cap="none" spc="-1" normalizeH="0" baseline="0" noProof="0">
              <a:ln>
                <a:noFill/>
              </a:ln>
              <a:solidFill>
                <a:prstClr val="black"/>
              </a:solidFill>
              <a:effectLst/>
              <a:uLnTx/>
              <a:uFillTx/>
              <a:latin typeface="Arial"/>
            </a:endParaRPr>
          </a:p>
        </p:txBody>
      </p:sp>
      <p:sp>
        <p:nvSpPr>
          <p:cNvPr id="134" name="CustomShape 34"/>
          <p:cNvSpPr/>
          <p:nvPr/>
        </p:nvSpPr>
        <p:spPr>
          <a:xfrm>
            <a:off x="3486240" y="4800600"/>
            <a:ext cx="837720" cy="685440"/>
          </a:xfrm>
          <a:prstGeom prst="rightArrow">
            <a:avLst>
              <a:gd name="adj1" fmla="val 50000"/>
              <a:gd name="adj2" fmla="val 30556"/>
            </a:avLst>
          </a:prstGeom>
          <a:solidFill>
            <a:srgbClr val="FF0000"/>
          </a:solidFill>
          <a:ln w="9360">
            <a:solidFill>
              <a:schemeClr val="tx1"/>
            </a:solidFill>
            <a:miter/>
          </a:ln>
        </p:spPr>
        <p:style>
          <a:lnRef idx="0">
            <a:scrgbClr r="0" g="0" b="0"/>
          </a:lnRef>
          <a:fillRef idx="0">
            <a:scrgbClr r="0" g="0" b="0"/>
          </a:fillRef>
          <a:effectRef idx="0">
            <a:scrgbClr r="0" g="0" b="0"/>
          </a:effectRef>
          <a:fontRef idx="minor"/>
        </p:style>
      </p:sp>
      <p:sp>
        <p:nvSpPr>
          <p:cNvPr id="2" name="Rectangle 1"/>
          <p:cNvSpPr/>
          <p:nvPr/>
        </p:nvSpPr>
        <p:spPr>
          <a:xfrm>
            <a:off x="7040302" y="3466500"/>
            <a:ext cx="2796916" cy="278166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Connector 3"/>
          <p:cNvCxnSpPr>
            <a:stCxn id="2" idx="3"/>
          </p:cNvCxnSpPr>
          <p:nvPr/>
        </p:nvCxnSpPr>
        <p:spPr>
          <a:xfrm>
            <a:off x="9837218" y="4857330"/>
            <a:ext cx="207327" cy="254997"/>
          </a:xfrm>
          <a:prstGeom prst="line">
            <a:avLst/>
          </a:prstGeom>
          <a:ln w="38100"/>
        </p:spPr>
        <p:style>
          <a:lnRef idx="1">
            <a:schemeClr val="accent2"/>
          </a:lnRef>
          <a:fillRef idx="0">
            <a:schemeClr val="accent2"/>
          </a:fillRef>
          <a:effectRef idx="0">
            <a:schemeClr val="accent2"/>
          </a:effectRef>
          <a:fontRef idx="minor">
            <a:schemeClr val="tx1"/>
          </a:fontRef>
        </p:style>
      </p:cxnSp>
      <p:cxnSp>
        <p:nvCxnSpPr>
          <p:cNvPr id="39" name="Straight Connector 38"/>
          <p:cNvCxnSpPr/>
          <p:nvPr/>
        </p:nvCxnSpPr>
        <p:spPr>
          <a:xfrm flipV="1">
            <a:off x="10020730" y="4600388"/>
            <a:ext cx="498273" cy="520857"/>
          </a:xfrm>
          <a:prstGeom prst="line">
            <a:avLst/>
          </a:prstGeom>
          <a:ln w="38100"/>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589941525"/>
      </p:ext>
    </p:extLst>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References</a:t>
            </a:r>
            <a:endParaRPr lang="en-US" sz="4000" b="0" strike="noStrike" spc="-1">
              <a:solidFill>
                <a:srgbClr val="000000"/>
              </a:solidFill>
              <a:latin typeface="Calibri"/>
            </a:endParaRPr>
          </a:p>
        </p:txBody>
      </p:sp>
      <p:sp>
        <p:nvSpPr>
          <p:cNvPr id="158" name="CustomShape 2"/>
          <p:cNvSpPr/>
          <p:nvPr/>
        </p:nvSpPr>
        <p:spPr>
          <a:xfrm>
            <a:off x="1188720" y="1763640"/>
            <a:ext cx="10227960" cy="22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a:solidFill>
                  <a:srgbClr val="000000"/>
                </a:solidFill>
                <a:uFillTx/>
                <a:latin typeface="Calibri"/>
              </a:rPr>
              <a:t>Code Optimization:</a:t>
            </a:r>
            <a:endParaRPr lang="en-AU" sz="2000" b="0" strike="noStrike" spc="-1">
              <a:latin typeface="Arial"/>
            </a:endParaRPr>
          </a:p>
          <a:p>
            <a:pPr>
              <a:lnSpc>
                <a:spcPct val="100000"/>
              </a:lnSpc>
            </a:pPr>
            <a:r>
              <a:rPr lang="en-US" sz="1800" b="0" u="sng" strike="noStrike" spc="-1">
                <a:solidFill>
                  <a:srgbClr val="2998E3"/>
                </a:solidFill>
                <a:uFillTx/>
                <a:latin typeface="Abyssinica SIL"/>
                <a:hlinkClick r:id="rId2"/>
              </a:rPr>
              <a:t>https://www.tutorialspoint.com/compiler_design/compiler_design_code_optimization.htm</a:t>
            </a:r>
            <a:r>
              <a:rPr lang="en-US" sz="2000" b="0" strike="noStrike" spc="-1">
                <a:solidFill>
                  <a:srgbClr val="000000"/>
                </a:solidFill>
                <a:latin typeface="Calibri"/>
              </a:rPr>
              <a:t> </a:t>
            </a:r>
            <a:endParaRPr lang="en-AU" sz="2000" b="0" strike="noStrike" spc="-1">
              <a:latin typeface="Arial"/>
            </a:endParaRPr>
          </a:p>
          <a:p>
            <a:pPr>
              <a:lnSpc>
                <a:spcPct val="100000"/>
              </a:lnSpc>
            </a:pPr>
            <a:r>
              <a:rPr lang="en-US" sz="2000" b="0" u="sng" strike="noStrike" spc="-1">
                <a:solidFill>
                  <a:srgbClr val="2998E3"/>
                </a:solidFill>
                <a:uFillTx/>
                <a:latin typeface="Abyssinica SIL"/>
                <a:hlinkClick r:id="rId3"/>
              </a:rPr>
              <a:t>https://www.geeksforgeeks.org/code-optimization-in-compiler-design/</a:t>
            </a:r>
            <a:r>
              <a:rPr lang="en-US" sz="2000" b="0" strike="noStrike" spc="-1">
                <a:solidFill>
                  <a:srgbClr val="000000"/>
                </a:solidFill>
                <a:latin typeface="Abyssinica SIL"/>
              </a:rPr>
              <a:t> </a:t>
            </a:r>
            <a:endParaRPr lang="en-AU" sz="2000" b="0" strike="noStrike" spc="-1">
              <a:latin typeface="Arial"/>
            </a:endParaRPr>
          </a:p>
          <a:p>
            <a:pPr>
              <a:lnSpc>
                <a:spcPct val="100000"/>
              </a:lnSpc>
            </a:pPr>
            <a:endParaRPr lang="en-AU" sz="2000" b="0" strike="noStrike" spc="-1">
              <a:latin typeface="Arial"/>
            </a:endParaRPr>
          </a:p>
          <a:p>
            <a:pPr>
              <a:lnSpc>
                <a:spcPct val="100000"/>
              </a:lnSpc>
            </a:pPr>
            <a:r>
              <a:rPr lang="en-US" sz="2000" b="1" u="sng" strike="noStrike" spc="-1">
                <a:solidFill>
                  <a:srgbClr val="000000"/>
                </a:solidFill>
                <a:uFillTx/>
                <a:latin typeface="Calibri"/>
              </a:rPr>
              <a:t>Target Code Generation:</a:t>
            </a:r>
            <a:endParaRPr lang="en-AU" sz="2000" b="0" strike="noStrike" spc="-1">
              <a:latin typeface="Arial"/>
            </a:endParaRPr>
          </a:p>
          <a:p>
            <a:pPr>
              <a:lnSpc>
                <a:spcPct val="100000"/>
              </a:lnSpc>
            </a:pPr>
            <a:r>
              <a:rPr lang="en-US" sz="2000" b="0" u="sng" strike="noStrike" spc="-1">
                <a:solidFill>
                  <a:srgbClr val="2998E3"/>
                </a:solidFill>
                <a:uFillTx/>
                <a:latin typeface="Abyssinica SIL"/>
                <a:hlinkClick r:id="rId4"/>
              </a:rPr>
              <a:t>https://www.geeksforgeeks.org/target-code-generation-in-compiler-design/?ref=rp</a:t>
            </a:r>
            <a:r>
              <a:rPr lang="en-US" sz="2000" b="0" u="sng" strike="noStrike" spc="-1">
                <a:solidFill>
                  <a:srgbClr val="000000"/>
                </a:solidFill>
                <a:uFillTx/>
                <a:latin typeface="Abyssinica SIL"/>
              </a:rPr>
              <a:t> </a:t>
            </a:r>
            <a:endParaRPr lang="en-AU" sz="2000" b="0" strike="noStrike" spc="-1">
              <a:latin typeface="Arial"/>
            </a:endParaRPr>
          </a:p>
          <a:p>
            <a:pPr>
              <a:lnSpc>
                <a:spcPct val="100000"/>
              </a:lnSpc>
            </a:pPr>
            <a:endParaRPr lang="en-AU" sz="2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TextShape 1"/>
          <p:cNvSpPr txBox="1"/>
          <p:nvPr/>
        </p:nvSpPr>
        <p:spPr>
          <a:xfrm>
            <a:off x="1097280" y="758880"/>
            <a:ext cx="10058040" cy="3565800"/>
          </a:xfrm>
          <a:prstGeom prst="rect">
            <a:avLst/>
          </a:prstGeom>
          <a:noFill/>
          <a:ln>
            <a:noFill/>
          </a:ln>
        </p:spPr>
        <p:txBody>
          <a:bodyPr anchor="b">
            <a:normAutofit/>
          </a:bodyPr>
          <a:lstStyle/>
          <a:p>
            <a:pPr>
              <a:lnSpc>
                <a:spcPct val="85000"/>
              </a:lnSpc>
            </a:pPr>
            <a:r>
              <a:rPr lang="en-US" sz="4800" b="0" strike="noStrike" cap="small" spc="-1">
                <a:solidFill>
                  <a:srgbClr val="575F6D"/>
                </a:solidFill>
                <a:latin typeface="Century Schoolbook"/>
              </a:rPr>
              <a:t>The End</a:t>
            </a:r>
            <a:endParaRPr lang="en-US" sz="4800" b="0" strike="noStrike" spc="-1">
              <a:solidFill>
                <a:srgbClr val="000000"/>
              </a:solidFill>
              <a:latin typeface="Calibri"/>
            </a:endParaRPr>
          </a:p>
        </p:txBody>
      </p:sp>
      <p:sp>
        <p:nvSpPr>
          <p:cNvPr id="160" name="TextShape 2"/>
          <p:cNvSpPr txBox="1"/>
          <p:nvPr/>
        </p:nvSpPr>
        <p:spPr>
          <a:xfrm>
            <a:off x="1100160" y="4455720"/>
            <a:ext cx="10058040" cy="1142640"/>
          </a:xfrm>
          <a:prstGeom prst="rect">
            <a:avLst/>
          </a:prstGeom>
          <a:noFill/>
          <a:ln>
            <a:noFill/>
          </a:ln>
        </p:spPr>
        <p:txBody>
          <a:bodyPr>
            <a:noAutofit/>
          </a:bodyPr>
          <a:lstStyle/>
          <a:p>
            <a:pPr algn="ctr"/>
            <a:endParaRPr lang="en-AU"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a:t>
            </a:r>
            <a:endParaRPr lang="en-US" sz="4000" b="0" strike="noStrike" spc="-1">
              <a:solidFill>
                <a:srgbClr val="000000"/>
              </a:solidFill>
              <a:latin typeface="Calibri"/>
            </a:endParaRPr>
          </a:p>
        </p:txBody>
      </p:sp>
      <p:sp>
        <p:nvSpPr>
          <p:cNvPr id="96" name="CustomShape 2"/>
          <p:cNvSpPr/>
          <p:nvPr/>
        </p:nvSpPr>
        <p:spPr>
          <a:xfrm>
            <a:off x="1253880" y="1946520"/>
            <a:ext cx="10071000" cy="34764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The code optimization in the synthesis phase is a program transformation technique, which tries to </a:t>
            </a:r>
            <a:r>
              <a:rPr lang="en-US" sz="2000" b="1" strike="noStrike" spc="-1" dirty="0">
                <a:solidFill>
                  <a:srgbClr val="000000"/>
                </a:solidFill>
                <a:latin typeface="Cambria" panose="02040503050406030204" pitchFamily="18" charset="0"/>
              </a:rPr>
              <a:t>improve the intermediate code by making it consume fewer resources </a:t>
            </a:r>
            <a:r>
              <a:rPr lang="en-US" sz="2000" b="0" strike="noStrike" spc="-1" dirty="0">
                <a:solidFill>
                  <a:srgbClr val="000000"/>
                </a:solidFill>
                <a:latin typeface="Cambria" panose="02040503050406030204" pitchFamily="18" charset="0"/>
              </a:rPr>
              <a:t>(i.e. CPU, Memory) so that </a:t>
            </a:r>
            <a:r>
              <a:rPr lang="en-US" sz="2000" b="1" strike="noStrike" spc="-1" dirty="0">
                <a:solidFill>
                  <a:srgbClr val="000000"/>
                </a:solidFill>
                <a:latin typeface="Cambria" panose="02040503050406030204" pitchFamily="18" charset="0"/>
              </a:rPr>
              <a:t>faster-running machine code will result</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Compiler optimizing process should meet the following objectives :</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 optimization must be correct, it must not, in any way, change the meaning of the program.</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Optimization should increase the speed and performance of the program.</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 compilation time must be kept reasonable.</a:t>
            </a: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 optimization process should not delay the overall compiling process.</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a:t>
            </a:r>
            <a:endParaRPr lang="en-US" sz="4000" b="0" strike="noStrike" spc="-1">
              <a:solidFill>
                <a:srgbClr val="000000"/>
              </a:solidFill>
              <a:latin typeface="Calibri"/>
            </a:endParaRPr>
          </a:p>
        </p:txBody>
      </p:sp>
      <p:sp>
        <p:nvSpPr>
          <p:cNvPr id="98" name="CustomShape 2"/>
          <p:cNvSpPr/>
          <p:nvPr/>
        </p:nvSpPr>
        <p:spPr>
          <a:xfrm>
            <a:off x="1224000" y="1760760"/>
            <a:ext cx="10194120" cy="4359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1" u="sng" strike="noStrike" spc="-1" dirty="0">
                <a:solidFill>
                  <a:srgbClr val="000000"/>
                </a:solidFill>
                <a:uFillTx/>
                <a:latin typeface="Cambria" panose="02040503050406030204" pitchFamily="18" charset="0"/>
              </a:rPr>
              <a:t>When to Optimize?</a:t>
            </a: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Optimization of the code is often performed at the </a:t>
            </a:r>
            <a:r>
              <a:rPr lang="en-US" sz="2000" b="0" u="sng" strike="noStrike" spc="-1" dirty="0">
                <a:solidFill>
                  <a:srgbClr val="000000"/>
                </a:solidFill>
                <a:uFillTx/>
                <a:latin typeface="Cambria" panose="02040503050406030204" pitchFamily="18" charset="0"/>
              </a:rPr>
              <a:t>end of the development stage </a:t>
            </a:r>
            <a:r>
              <a:rPr lang="en-US" sz="2000" b="0" strike="noStrike" spc="-1" dirty="0">
                <a:solidFill>
                  <a:srgbClr val="000000"/>
                </a:solidFill>
                <a:latin typeface="Cambria" panose="02040503050406030204" pitchFamily="18" charset="0"/>
              </a:rPr>
              <a:t>since it </a:t>
            </a:r>
            <a:r>
              <a:rPr lang="en-US" sz="2000" b="1" strike="noStrike" spc="-1" dirty="0">
                <a:solidFill>
                  <a:srgbClr val="000000"/>
                </a:solidFill>
                <a:latin typeface="Cambria" panose="02040503050406030204" pitchFamily="18" charset="0"/>
              </a:rPr>
              <a:t>reduces readability and adds code that is used to increase the performance</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u="sng" strike="noStrike" spc="-1" dirty="0">
                <a:solidFill>
                  <a:srgbClr val="000000"/>
                </a:solidFill>
                <a:uFillTx/>
                <a:latin typeface="Cambria" panose="02040503050406030204" pitchFamily="18" charset="0"/>
              </a:rPr>
              <a:t>Why Optimize?</a:t>
            </a:r>
            <a:endParaRPr lang="en-AU" sz="2000" b="0" strike="noStrike" spc="-1" dirty="0">
              <a:latin typeface="Cambria" panose="02040503050406030204" pitchFamily="18" charset="0"/>
            </a:endParaRPr>
          </a:p>
          <a:p>
            <a:pPr>
              <a:lnSpc>
                <a:spcPct val="100000"/>
              </a:lnSpc>
            </a:pPr>
            <a:r>
              <a:rPr lang="en-US" sz="2000" b="0" strike="noStrike" spc="-1" dirty="0">
                <a:solidFill>
                  <a:srgbClr val="000000"/>
                </a:solidFill>
                <a:latin typeface="Cambria" panose="02040503050406030204" pitchFamily="18" charset="0"/>
              </a:rPr>
              <a:t>Optimizing an algorithm is beyond the scope of the code optimization phase. So the program is optimized. And it may involve </a:t>
            </a:r>
            <a:r>
              <a:rPr lang="en-US" sz="2000" b="1" strike="noStrike" spc="-1" dirty="0">
                <a:solidFill>
                  <a:srgbClr val="000000"/>
                </a:solidFill>
                <a:latin typeface="Cambria" panose="02040503050406030204" pitchFamily="18" charset="0"/>
              </a:rPr>
              <a:t>reducing the size of the code</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u="sng" strike="noStrike" spc="-1" dirty="0">
                <a:solidFill>
                  <a:srgbClr val="000000"/>
                </a:solidFill>
                <a:uFillTx/>
                <a:latin typeface="Cambria" panose="02040503050406030204" pitchFamily="18" charset="0"/>
              </a:rPr>
              <a:t>So optimization helps to:</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Reduce the space consumed and increases the speed of compilation.</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Manually analyzing datasets involves a lot of time. Hence we make use of software like Tableau for data analysis. Similarly manually performing the optimization is also tedious and is better done using a code optimizer.</a:t>
            </a:r>
            <a:endParaRPr lang="en-AU" sz="2000" b="0" strike="noStrike" spc="-1" dirty="0">
              <a:latin typeface="Cambria" panose="02040503050406030204" pitchFamily="18" charset="0"/>
            </a:endParaRPr>
          </a:p>
          <a:p>
            <a:pPr marL="343080" indent="-34272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An optimized code often promotes re-usability</a:t>
            </a:r>
            <a:endParaRPr lang="en-AU" sz="20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Types of Code Optimization</a:t>
            </a:r>
            <a:endParaRPr lang="en-US" sz="4000" b="0" strike="noStrike" spc="-1">
              <a:solidFill>
                <a:srgbClr val="000000"/>
              </a:solidFill>
              <a:latin typeface="Calibri"/>
            </a:endParaRPr>
          </a:p>
        </p:txBody>
      </p:sp>
      <p:sp>
        <p:nvSpPr>
          <p:cNvPr id="100" name="CustomShape 2"/>
          <p:cNvSpPr/>
          <p:nvPr/>
        </p:nvSpPr>
        <p:spPr>
          <a:xfrm>
            <a:off x="1097280" y="1737360"/>
            <a:ext cx="10227960" cy="2834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The optimization process can be broadly classified into two types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457200" indent="-456840">
              <a:lnSpc>
                <a:spcPct val="100000"/>
              </a:lnSpc>
              <a:buClr>
                <a:srgbClr val="000000"/>
              </a:buClr>
              <a:buFont typeface="StarSymbol"/>
              <a:buAutoNum type="arabicParenR"/>
            </a:pPr>
            <a:r>
              <a:rPr lang="en-US" sz="2000" b="1" u="sng" strike="noStrike" spc="-1" dirty="0">
                <a:solidFill>
                  <a:srgbClr val="000000"/>
                </a:solidFill>
                <a:uFillTx/>
                <a:latin typeface="Cambria" panose="02040503050406030204" pitchFamily="18" charset="0"/>
              </a:rPr>
              <a:t>Machine Independent Optimization </a:t>
            </a:r>
            <a:r>
              <a:rPr lang="en-US" sz="2000" b="1" strike="noStrike" spc="-1" dirty="0">
                <a:solidFill>
                  <a:srgbClr val="000000"/>
                </a:solidFill>
                <a:latin typeface="Cambria" panose="02040503050406030204" pitchFamily="18" charset="0"/>
              </a:rPr>
              <a:t>–</a:t>
            </a:r>
            <a:r>
              <a:rPr lang="en-US" sz="2000" b="0" strike="noStrike" spc="-1" dirty="0">
                <a:solidFill>
                  <a:srgbClr val="000000"/>
                </a:solidFill>
                <a:latin typeface="Cambria" panose="02040503050406030204" pitchFamily="18" charset="0"/>
              </a:rPr>
              <a:t> This code optimization phase attempts to </a:t>
            </a:r>
            <a:r>
              <a:rPr lang="en-US" sz="2000" b="1" strike="noStrike" spc="-1" dirty="0">
                <a:solidFill>
                  <a:srgbClr val="000000"/>
                </a:solidFill>
                <a:latin typeface="Cambria" panose="02040503050406030204" pitchFamily="18" charset="0"/>
              </a:rPr>
              <a:t>improve the intermediate code to get a better target code as the output</a:t>
            </a:r>
            <a:r>
              <a:rPr lang="en-US" sz="2000" b="0" strike="noStrike" spc="-1" dirty="0">
                <a:solidFill>
                  <a:srgbClr val="000000"/>
                </a:solidFill>
                <a:latin typeface="Cambria" panose="02040503050406030204" pitchFamily="18" charset="0"/>
              </a:rPr>
              <a:t>. The part of the intermediate code which is transformed here </a:t>
            </a:r>
            <a:r>
              <a:rPr lang="en-US" sz="2000" b="0" u="sng" strike="noStrike" spc="-1" dirty="0">
                <a:solidFill>
                  <a:srgbClr val="000000"/>
                </a:solidFill>
                <a:uFillTx/>
                <a:latin typeface="Cambria" panose="02040503050406030204" pitchFamily="18" charset="0"/>
              </a:rPr>
              <a:t>does not involve any CPU registers or absolute memory locations.</a:t>
            </a:r>
            <a:endParaRPr lang="en-AU" sz="2000" b="0" strike="noStrike" spc="-1" dirty="0">
              <a:latin typeface="Cambria" panose="02040503050406030204" pitchFamily="18" charset="0"/>
            </a:endParaRPr>
          </a:p>
          <a:p>
            <a:pPr>
              <a:lnSpc>
                <a:spcPct val="100000"/>
              </a:lnSpc>
            </a:pPr>
            <a:r>
              <a:rPr lang="en-US" sz="2000" b="0" u="sng" strike="noStrike" spc="-1" dirty="0">
                <a:solidFill>
                  <a:srgbClr val="000000"/>
                </a:solidFill>
                <a:uFillTx/>
                <a:latin typeface="Cambria" panose="02040503050406030204" pitchFamily="18" charset="0"/>
              </a:rPr>
              <a:t>Example:</a:t>
            </a:r>
            <a:endParaRPr lang="en-AU" sz="2000" b="0" strike="noStrike" spc="-1" dirty="0">
              <a:latin typeface="Cambria" panose="02040503050406030204" pitchFamily="18" charset="0"/>
            </a:endParaRPr>
          </a:p>
          <a:p>
            <a:pPr>
              <a:lnSpc>
                <a:spcPct val="100000"/>
              </a:lnSpc>
            </a:pPr>
            <a:endParaRPr lang="en-AU" sz="2000" b="0" strike="noStrike" spc="-1" dirty="0">
              <a:latin typeface="Arial"/>
            </a:endParaRPr>
          </a:p>
          <a:p>
            <a:pPr>
              <a:lnSpc>
                <a:spcPct val="100000"/>
              </a:lnSpc>
            </a:pPr>
            <a:endParaRPr lang="en-AU" sz="2000" b="0" strike="noStrike" spc="-1" dirty="0">
              <a:latin typeface="Arial"/>
            </a:endParaRPr>
          </a:p>
        </p:txBody>
      </p:sp>
      <p:pic>
        <p:nvPicPr>
          <p:cNvPr id="101" name="Picture 2"/>
          <p:cNvPicPr/>
          <p:nvPr/>
        </p:nvPicPr>
        <p:blipFill>
          <a:blip r:embed="rId2"/>
          <a:srcRect r="63454" b="63166"/>
          <a:stretch/>
        </p:blipFill>
        <p:spPr>
          <a:xfrm>
            <a:off x="1447200" y="4153320"/>
            <a:ext cx="2886480" cy="1389240"/>
          </a:xfrm>
          <a:prstGeom prst="rect">
            <a:avLst/>
          </a:prstGeom>
          <a:ln>
            <a:noFill/>
          </a:ln>
        </p:spPr>
      </p:pic>
      <p:pic>
        <p:nvPicPr>
          <p:cNvPr id="102" name="Picture 4"/>
          <p:cNvPicPr/>
          <p:nvPr/>
        </p:nvPicPr>
        <p:blipFill>
          <a:blip r:embed="rId3"/>
          <a:stretch/>
        </p:blipFill>
        <p:spPr>
          <a:xfrm>
            <a:off x="6309360" y="4163760"/>
            <a:ext cx="2909520" cy="1380240"/>
          </a:xfrm>
          <a:prstGeom prst="rect">
            <a:avLst/>
          </a:prstGeom>
          <a:ln>
            <a:noFill/>
          </a:ln>
        </p:spPr>
      </p:pic>
      <p:sp>
        <p:nvSpPr>
          <p:cNvPr id="103" name="CustomShape 3"/>
          <p:cNvSpPr/>
          <p:nvPr/>
        </p:nvSpPr>
        <p:spPr>
          <a:xfrm>
            <a:off x="1097280" y="5647680"/>
            <a:ext cx="3942720" cy="63900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byssinica SIL"/>
              </a:rPr>
              <a:t>This code involves repeated assignment of the identifier item</a:t>
            </a:r>
            <a:endParaRPr lang="en-AU" sz="1800" b="0" strike="noStrike" spc="-1">
              <a:latin typeface="Abyssinica SIL"/>
            </a:endParaRPr>
          </a:p>
        </p:txBody>
      </p:sp>
      <p:sp>
        <p:nvSpPr>
          <p:cNvPr id="104" name="CustomShape 4"/>
          <p:cNvSpPr/>
          <p:nvPr/>
        </p:nvSpPr>
        <p:spPr>
          <a:xfrm>
            <a:off x="4911480" y="4835520"/>
            <a:ext cx="809640" cy="434880"/>
          </a:xfrm>
          <a:prstGeom prst="rightArrow">
            <a:avLst>
              <a:gd name="adj1" fmla="val 50000"/>
              <a:gd name="adj2" fmla="val 50000"/>
            </a:avLst>
          </a:prstGeom>
          <a:ln>
            <a:round/>
          </a:ln>
        </p:spPr>
        <p:style>
          <a:lnRef idx="2">
            <a:schemeClr val="accent1">
              <a:shade val="50000"/>
            </a:schemeClr>
          </a:lnRef>
          <a:fillRef idx="1">
            <a:schemeClr val="accent1"/>
          </a:fillRef>
          <a:effectRef idx="0">
            <a:schemeClr val="accent1"/>
          </a:effectRef>
          <a:fontRef idx="minor"/>
        </p:style>
      </p:sp>
      <p:sp>
        <p:nvSpPr>
          <p:cNvPr id="105" name="CustomShape 5"/>
          <p:cNvSpPr/>
          <p:nvPr/>
        </p:nvSpPr>
        <p:spPr>
          <a:xfrm>
            <a:off x="6309360" y="5647680"/>
            <a:ext cx="4418640" cy="639000"/>
          </a:xfrm>
          <a:prstGeom prst="rect">
            <a:avLst/>
          </a:prstGeom>
          <a:noFill/>
          <a:ln>
            <a:solidFill>
              <a:schemeClr val="tx1"/>
            </a:solid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000000"/>
                </a:solidFill>
                <a:latin typeface="Abyssinica SIL"/>
              </a:rPr>
              <a:t>It should not only save the CPU cycles, but can be used on any processor.</a:t>
            </a:r>
            <a:endParaRPr lang="en-AU" sz="1800" b="0" strike="noStrike" spc="-1">
              <a:latin typeface="Abyssinica SI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Types of Code Optimization</a:t>
            </a:r>
            <a:endParaRPr lang="en-US" sz="4000" b="0" strike="noStrike" spc="-1">
              <a:solidFill>
                <a:srgbClr val="000000"/>
              </a:solidFill>
              <a:latin typeface="Calibri"/>
            </a:endParaRPr>
          </a:p>
        </p:txBody>
      </p:sp>
      <p:sp>
        <p:nvSpPr>
          <p:cNvPr id="107" name="CustomShape 2"/>
          <p:cNvSpPr/>
          <p:nvPr/>
        </p:nvSpPr>
        <p:spPr>
          <a:xfrm>
            <a:off x="1253880" y="1946520"/>
            <a:ext cx="10227960" cy="255309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000" b="0" strike="noStrike" spc="-1" dirty="0">
                <a:solidFill>
                  <a:srgbClr val="000000"/>
                </a:solidFill>
                <a:latin typeface="Cambria" panose="02040503050406030204" pitchFamily="18" charset="0"/>
              </a:rPr>
              <a:t>The optimization process can be broadly classified into two types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a:lnSpc>
                <a:spcPct val="100000"/>
              </a:lnSpc>
            </a:pPr>
            <a:r>
              <a:rPr lang="en-US" sz="2000" b="1" strike="noStrike" spc="-1" dirty="0">
                <a:solidFill>
                  <a:srgbClr val="000000"/>
                </a:solidFill>
                <a:latin typeface="Cambria" panose="02040503050406030204" pitchFamily="18" charset="0"/>
              </a:rPr>
              <a:t>(2) </a:t>
            </a:r>
            <a:r>
              <a:rPr lang="en-US" sz="2000" b="1" u="sng" strike="noStrike" spc="-1" dirty="0">
                <a:solidFill>
                  <a:srgbClr val="000000"/>
                </a:solidFill>
                <a:uFillTx/>
                <a:latin typeface="Cambria" panose="02040503050406030204" pitchFamily="18" charset="0"/>
              </a:rPr>
              <a:t>Machine Dependent Optimization </a:t>
            </a:r>
            <a:r>
              <a:rPr lang="en-US" sz="2000" b="1" strike="noStrike" spc="-1" dirty="0">
                <a:solidFill>
                  <a:srgbClr val="000000"/>
                </a:solidFill>
                <a:latin typeface="Cambria" panose="02040503050406030204" pitchFamily="18" charset="0"/>
              </a:rPr>
              <a:t>–</a:t>
            </a:r>
            <a:r>
              <a:rPr lang="en-US" sz="2000" b="0" strike="noStrike" spc="-1" dirty="0">
                <a:solidFill>
                  <a:srgbClr val="000000"/>
                </a:solidFill>
                <a:latin typeface="Cambria" panose="02040503050406030204" pitchFamily="18" charset="0"/>
              </a:rPr>
              <a:t> Machine-dependent optimization is done </a:t>
            </a:r>
            <a:r>
              <a:rPr lang="en-US" sz="2000" b="1" strike="noStrike" spc="-1" dirty="0">
                <a:solidFill>
                  <a:srgbClr val="000000"/>
                </a:solidFill>
                <a:latin typeface="Cambria" panose="02040503050406030204" pitchFamily="18" charset="0"/>
              </a:rPr>
              <a:t>after the target code has been generated and when the code is transformed according to the target machine architecture</a:t>
            </a:r>
            <a:r>
              <a:rPr lang="en-US" sz="2000" b="0" strike="noStrike" spc="-1" dirty="0">
                <a:solidFill>
                  <a:srgbClr val="000000"/>
                </a:solidFill>
                <a:latin typeface="Cambria" panose="02040503050406030204" pitchFamily="18" charset="0"/>
              </a:rPr>
              <a:t>. It involves CPU registers and may have absolute memory references rather than relative references. Machine-dependent optimizers put efforts to </a:t>
            </a:r>
            <a:r>
              <a:rPr lang="en-US" sz="2000" b="1" strike="noStrike" spc="-1" dirty="0">
                <a:solidFill>
                  <a:srgbClr val="000000"/>
                </a:solidFill>
                <a:latin typeface="Cambria" panose="02040503050406030204" pitchFamily="18" charset="0"/>
              </a:rPr>
              <a:t>take maximum advantage of the memory hierarchy</a:t>
            </a:r>
            <a:r>
              <a:rPr lang="en-US" sz="2000" b="0" strike="noStrike" spc="-1" dirty="0">
                <a:solidFill>
                  <a:srgbClr val="000000"/>
                </a:solidFill>
                <a:latin typeface="Cambria" panose="02040503050406030204" pitchFamily="18" charset="0"/>
              </a:rPr>
              <a:t>.</a:t>
            </a:r>
            <a:endParaRPr lang="en-AU" sz="2000" b="0" strike="noStrike" spc="-1" dirty="0">
              <a:latin typeface="Cambria" panose="02040503050406030204" pitchFamily="18" charset="0"/>
            </a:endParaRPr>
          </a:p>
          <a:p>
            <a:pPr>
              <a:lnSpc>
                <a:spcPct val="100000"/>
              </a:lnSpc>
            </a:pPr>
            <a:endParaRPr lang="en-AU" sz="20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09" name="CustomShape 2"/>
          <p:cNvSpPr/>
          <p:nvPr/>
        </p:nvSpPr>
        <p:spPr>
          <a:xfrm>
            <a:off x="1097280" y="1828800"/>
            <a:ext cx="10227960" cy="42150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Basic Blocks</a:t>
            </a:r>
            <a:endParaRPr lang="en-AU" sz="2400" b="0" strike="noStrike" spc="-1" dirty="0">
              <a:latin typeface="Cambria" panose="02040503050406030204" pitchFamily="18" charset="0"/>
            </a:endParaRPr>
          </a:p>
          <a:p>
            <a:pPr>
              <a:lnSpc>
                <a:spcPct val="100000"/>
              </a:lnSpc>
            </a:pPr>
            <a:endParaRPr lang="en-AU" sz="24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1" strike="noStrike" spc="-1" dirty="0">
                <a:solidFill>
                  <a:srgbClr val="000000"/>
                </a:solidFill>
                <a:latin typeface="Cambria" panose="02040503050406030204" pitchFamily="18" charset="0"/>
              </a:rPr>
              <a:t>Source codes generally have a number of instructions, which are always executed in sequence and are considered as the basic blocks of the code</a:t>
            </a:r>
            <a:r>
              <a:rPr lang="en-US" sz="2000" b="0" strike="noStrike" spc="-1" dirty="0">
                <a:solidFill>
                  <a:srgbClr val="000000"/>
                </a:solidFill>
                <a:latin typeface="Cambria" panose="02040503050406030204" pitchFamily="18" charset="0"/>
              </a:rPr>
              <a:t>. </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0" strike="noStrike" spc="-1" dirty="0">
                <a:solidFill>
                  <a:srgbClr val="000000"/>
                </a:solidFill>
                <a:latin typeface="Cambria" panose="02040503050406030204" pitchFamily="18" charset="0"/>
              </a:rPr>
              <a:t>These basic blocks do not have any jump statements among them, i.e., when the first instruction is executed, all the instructions in the same basic block will be executed in their sequence of appearance without losing the flow control of the program.</a:t>
            </a:r>
            <a:endParaRPr lang="en-AU" sz="2000" b="0" strike="noStrike" spc="-1" dirty="0">
              <a:latin typeface="Cambria" panose="02040503050406030204" pitchFamily="18" charset="0"/>
            </a:endParaRPr>
          </a:p>
          <a:p>
            <a:pPr>
              <a:lnSpc>
                <a:spcPct val="100000"/>
              </a:lnSpc>
            </a:pPr>
            <a:endParaRPr lang="en-AU" sz="20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2000" b="1" strike="noStrike" spc="-1" dirty="0">
                <a:solidFill>
                  <a:srgbClr val="000000"/>
                </a:solidFill>
                <a:latin typeface="Cambria" panose="02040503050406030204" pitchFamily="18" charset="0"/>
              </a:rPr>
              <a:t>A program can have various constructs as basic blocks, like IF-THEN-ELSE, SWITCH-CASE conditional statements and loops such as DO-WHILE, FOR, and REPEAT-UNTIL, etc.</a:t>
            </a:r>
            <a:endParaRPr lang="en-AU" sz="2000" b="1" strike="noStrike" spc="-1" dirty="0">
              <a:latin typeface="Cambria" panose="02040503050406030204" pitchFamily="18" charset="0"/>
            </a:endParaRPr>
          </a:p>
          <a:p>
            <a:pPr>
              <a:lnSpc>
                <a:spcPct val="100000"/>
              </a:lnSpc>
            </a:pPr>
            <a:endParaRPr lang="en-AU" sz="2000" b="0" strike="noStrike" spc="-1" dirty="0">
              <a:latin typeface="Abyssinica SI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11" name="CustomShape 2"/>
          <p:cNvSpPr/>
          <p:nvPr/>
        </p:nvSpPr>
        <p:spPr>
          <a:xfrm>
            <a:off x="1097280" y="1737000"/>
            <a:ext cx="10227960" cy="43381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dirty="0">
                <a:solidFill>
                  <a:srgbClr val="000000"/>
                </a:solidFill>
                <a:latin typeface="Cambria" panose="02040503050406030204" pitchFamily="18" charset="0"/>
              </a:rPr>
              <a:t>Basic block identification</a:t>
            </a:r>
            <a:endParaRPr lang="en-AU" sz="24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We may use the following algorithm to find the basic blocks in a program:</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Search header statements of all the basic blocks from where a basic block starts:</a:t>
            </a:r>
            <a:endParaRPr lang="en-AU" sz="1800" b="0" strike="noStrike" spc="-1" dirty="0">
              <a:latin typeface="Cambria" panose="02040503050406030204" pitchFamily="18" charset="0"/>
            </a:endParaRPr>
          </a:p>
          <a:p>
            <a:pPr marL="743040" lvl="1"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First statement of a program.</a:t>
            </a:r>
            <a:endParaRPr lang="en-AU" sz="1800" b="0" strike="noStrike" spc="-1" dirty="0">
              <a:latin typeface="Cambria" panose="02040503050406030204" pitchFamily="18" charset="0"/>
            </a:endParaRPr>
          </a:p>
          <a:p>
            <a:pPr marL="743040" lvl="1"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Statements that are target of any branch (conditional/unconditional).</a:t>
            </a:r>
            <a:endParaRPr lang="en-AU" sz="1800" b="0" strike="noStrike" spc="-1" dirty="0">
              <a:latin typeface="Cambria" panose="02040503050406030204" pitchFamily="18" charset="0"/>
            </a:endParaRPr>
          </a:p>
          <a:p>
            <a:pPr marL="743040" lvl="1"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Statements that follow any branch statement.</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Header statements and the statements following them form a basic block.</a:t>
            </a:r>
            <a:endParaRPr lang="en-AU" sz="1800" b="0" strike="noStrike" spc="-1" dirty="0">
              <a:latin typeface="Cambria" panose="02040503050406030204" pitchFamily="18" charset="0"/>
            </a:endParaRPr>
          </a:p>
          <a:p>
            <a:pPr marL="285840" indent="-285480">
              <a:lnSpc>
                <a:spcPct val="100000"/>
              </a:lnSpc>
              <a:buClr>
                <a:srgbClr val="000000"/>
              </a:buClr>
              <a:buFont typeface="Wingdings" charset="2"/>
              <a:buChar char=""/>
            </a:pPr>
            <a:r>
              <a:rPr lang="en-US" sz="1800" b="0" strike="noStrike" spc="-1" dirty="0">
                <a:solidFill>
                  <a:srgbClr val="000000"/>
                </a:solidFill>
                <a:latin typeface="Cambria" panose="02040503050406030204" pitchFamily="18" charset="0"/>
              </a:rPr>
              <a:t>A basic block does not include any header statement of any other basic block.</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1800" b="0" strike="noStrike" spc="-1" dirty="0">
                <a:solidFill>
                  <a:srgbClr val="000000"/>
                </a:solidFill>
                <a:latin typeface="Cambria" panose="02040503050406030204" pitchFamily="18" charset="0"/>
              </a:rPr>
              <a:t>Basic blocks are important concepts from both code generation and optimization point of view.</a:t>
            </a:r>
            <a:endParaRPr lang="en-AU" sz="1800" b="0" strike="noStrike" spc="-1" dirty="0">
              <a:latin typeface="Cambria" panose="02040503050406030204" pitchFamily="18" charset="0"/>
            </a:endParaRPr>
          </a:p>
          <a:p>
            <a:pPr>
              <a:lnSpc>
                <a:spcPct val="100000"/>
              </a:lnSpc>
            </a:pPr>
            <a:endParaRPr lang="en-AU" sz="1800" b="0" strike="noStrike" spc="-1" dirty="0">
              <a:latin typeface="Cambria" panose="02040503050406030204" pitchFamily="18" charset="0"/>
            </a:endParaRPr>
          </a:p>
          <a:p>
            <a:pPr>
              <a:lnSpc>
                <a:spcPct val="100000"/>
              </a:lnSpc>
            </a:pPr>
            <a:r>
              <a:rPr lang="en-US" sz="1800" b="1" strike="noStrike" spc="-1" dirty="0">
                <a:solidFill>
                  <a:srgbClr val="000000"/>
                </a:solidFill>
                <a:latin typeface="Cambria" panose="02040503050406030204" pitchFamily="18" charset="0"/>
              </a:rPr>
              <a:t>Basic blocks play an important role in identifying variables</a:t>
            </a:r>
            <a:r>
              <a:rPr lang="en-US" sz="1800" b="0" strike="noStrike" spc="-1" dirty="0">
                <a:solidFill>
                  <a:srgbClr val="000000"/>
                </a:solidFill>
                <a:latin typeface="Cambria" panose="02040503050406030204" pitchFamily="18" charset="0"/>
              </a:rPr>
              <a:t>, which are being used more than once in a single basic block. </a:t>
            </a:r>
            <a:r>
              <a:rPr lang="en-US" sz="1800" b="1" strike="noStrike" spc="-1" dirty="0">
                <a:solidFill>
                  <a:srgbClr val="000000"/>
                </a:solidFill>
                <a:latin typeface="Cambria" panose="02040503050406030204" pitchFamily="18" charset="0"/>
              </a:rPr>
              <a:t>If any variable is being used more than once, the register memory allocated to that variable need not be emptied unless the block finishes execution</a:t>
            </a:r>
            <a:r>
              <a:rPr lang="en-US" sz="1800" b="0" strike="noStrike" spc="-1" dirty="0">
                <a:solidFill>
                  <a:srgbClr val="000000"/>
                </a:solidFill>
                <a:latin typeface="Cambria" panose="02040503050406030204" pitchFamily="18" charset="0"/>
              </a:rPr>
              <a:t>.</a:t>
            </a:r>
            <a:endParaRPr lang="en-AU" sz="1800" b="0" strike="noStrike" spc="-1" dirty="0">
              <a:latin typeface="Cambria" panose="020405030504060302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1097280" y="286560"/>
            <a:ext cx="10058040" cy="1450440"/>
          </a:xfrm>
          <a:prstGeom prst="rect">
            <a:avLst/>
          </a:prstGeom>
          <a:noFill/>
          <a:ln>
            <a:noFill/>
          </a:ln>
        </p:spPr>
        <p:txBody>
          <a:bodyPr anchor="b">
            <a:normAutofit/>
          </a:bodyPr>
          <a:lstStyle/>
          <a:p>
            <a:pPr>
              <a:lnSpc>
                <a:spcPct val="85000"/>
              </a:lnSpc>
            </a:pPr>
            <a:r>
              <a:rPr lang="en-US" sz="4000" b="0" strike="noStrike" cap="small" spc="-1">
                <a:solidFill>
                  <a:srgbClr val="575F6D"/>
                </a:solidFill>
                <a:latin typeface="Century Schoolbook"/>
              </a:rPr>
              <a:t>Code Optimization basics</a:t>
            </a:r>
            <a:endParaRPr lang="en-US" sz="4000" b="0" strike="noStrike" spc="-1">
              <a:solidFill>
                <a:srgbClr val="000000"/>
              </a:solidFill>
              <a:latin typeface="Calibri"/>
            </a:endParaRPr>
          </a:p>
        </p:txBody>
      </p:sp>
      <p:sp>
        <p:nvSpPr>
          <p:cNvPr id="113" name="CustomShape 2"/>
          <p:cNvSpPr/>
          <p:nvPr/>
        </p:nvSpPr>
        <p:spPr>
          <a:xfrm>
            <a:off x="1097280" y="1828800"/>
            <a:ext cx="10227960" cy="45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1" strike="noStrike" spc="-1">
                <a:solidFill>
                  <a:srgbClr val="000000"/>
                </a:solidFill>
                <a:latin typeface="Abyssinica SIL"/>
              </a:rPr>
              <a:t>Basic block identification</a:t>
            </a:r>
            <a:endParaRPr lang="en-AU" sz="2400" b="0" strike="noStrike" spc="-1">
              <a:latin typeface="Abyssinica SIL"/>
            </a:endParaRPr>
          </a:p>
        </p:txBody>
      </p:sp>
      <p:pic>
        <p:nvPicPr>
          <p:cNvPr id="114" name="Picture 4"/>
          <p:cNvPicPr/>
          <p:nvPr/>
        </p:nvPicPr>
        <p:blipFill>
          <a:blip r:embed="rId2"/>
          <a:stretch/>
        </p:blipFill>
        <p:spPr>
          <a:xfrm>
            <a:off x="2821680" y="2444040"/>
            <a:ext cx="4094280" cy="3715200"/>
          </a:xfrm>
          <a:prstGeom prst="rect">
            <a:avLst/>
          </a:prstGeom>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2861</TotalTime>
  <Words>1111</Words>
  <Application>Microsoft Office PowerPoint</Application>
  <PresentationFormat>Widescreen</PresentationFormat>
  <Paragraphs>190</Paragraphs>
  <Slides>24</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24</vt:i4>
      </vt:variant>
    </vt:vector>
  </HeadingPairs>
  <TitlesOfParts>
    <vt:vector size="38" baseType="lpstr">
      <vt:lpstr>Abyssinica SIL</vt:lpstr>
      <vt:lpstr>Angsana New</vt:lpstr>
      <vt:lpstr>Arial</vt:lpstr>
      <vt:lpstr>Calibri</vt:lpstr>
      <vt:lpstr>Calibri Light</vt:lpstr>
      <vt:lpstr>Cambria</vt:lpstr>
      <vt:lpstr>Century Schoolbook</vt:lpstr>
      <vt:lpstr>DejaVu Sans</vt:lpstr>
      <vt:lpstr>StarSymbol</vt:lpstr>
      <vt:lpstr>Symbol</vt:lpstr>
      <vt:lpstr>Times New Roman</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CSE-361:Compiler Design</dc:title>
  <dc:subject/>
  <dc:creator>Windows User</dc:creator>
  <dc:description/>
  <cp:lastModifiedBy>Mahbub</cp:lastModifiedBy>
  <cp:revision>346</cp:revision>
  <dcterms:created xsi:type="dcterms:W3CDTF">2015-02-21T15:44:08Z</dcterms:created>
  <dcterms:modified xsi:type="dcterms:W3CDTF">2022-02-20T02:31:23Z</dcterms:modified>
  <dc:language>en-AU</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