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AU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9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AU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9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AU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9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AU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9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09BB527-20C9-45F1-A23B-8BEFAB1E45CE}" type="slidenum">
              <a:rPr lang="en-AU" sz="1400" b="0" strike="noStrike" spc="-1">
                <a:latin typeface="Times New Roman"/>
              </a:rPr>
              <a:t>‹#›</a:t>
            </a:fld>
            <a:endParaRPr lang="en-AU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000" b="0" strike="noStrike" spc="-1">
              <a:latin typeface="Arial"/>
            </a:endParaRPr>
          </a:p>
        </p:txBody>
      </p:sp>
      <p:sp>
        <p:nvSpPr>
          <p:cNvPr id="171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CD0B726-87B7-4470-9786-E6A9B84DAC1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000" b="0" strike="noStrike" spc="-1">
              <a:latin typeface="Arial"/>
            </a:endParaRPr>
          </a:p>
        </p:txBody>
      </p:sp>
      <p:sp>
        <p:nvSpPr>
          <p:cNvPr id="17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7F27B14-377A-4926-B6EE-F955C0E67586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AU" sz="2000" b="0" strike="noStrike" spc="-1">
              <a:latin typeface="Arial"/>
            </a:endParaRPr>
          </a:p>
        </p:txBody>
      </p:sp>
      <p:sp>
        <p:nvSpPr>
          <p:cNvPr id="177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0E1AABF-3E56-4D2C-8FCA-2B3DF89388C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AU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4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9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subTitle"/>
          </p:nvPr>
        </p:nvSpPr>
        <p:spPr>
          <a:xfrm>
            <a:off x="1097280" y="2165760"/>
            <a:ext cx="10058040" cy="13716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000" b="0" strike="noStrike" spc="-1">
              <a:solidFill>
                <a:srgbClr val="40404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stomShape 1" hidden="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 hidden="1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240" y="6400800"/>
            <a:ext cx="1218852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5"/>
          <p:cNvSpPr/>
          <p:nvPr/>
        </p:nvSpPr>
        <p:spPr>
          <a:xfrm>
            <a:off x="0" y="6334200"/>
            <a:ext cx="12188520" cy="637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" name="PlaceHolder 6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8040" cy="356580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8000" b="0" strike="noStrike" spc="-52">
                <a:solidFill>
                  <a:srgbClr val="262626"/>
                </a:solidFill>
                <a:latin typeface="Calibri Light"/>
              </a:rPr>
              <a:t>Click to edit Master title style</a:t>
            </a:r>
            <a:endParaRPr lang="en-US" sz="8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B23821EC-0EFD-4DF6-A004-79FB50647DC1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2/20/2022</a:t>
            </a:fld>
            <a:endParaRPr lang="en-AU" sz="900" b="0" strike="noStrike" spc="-1">
              <a:latin typeface="Times New Roman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8" name="PlaceHolder 9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F8A9F759-8BFA-4965-8AEC-47317F02C0F1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AU" sz="1050" b="0" strike="noStrike" spc="-1">
              <a:latin typeface="Times New Roman"/>
            </a:endParaRPr>
          </a:p>
        </p:txBody>
      </p:sp>
      <p:sp>
        <p:nvSpPr>
          <p:cNvPr id="9" name="Line 10"/>
          <p:cNvSpPr/>
          <p:nvPr/>
        </p:nvSpPr>
        <p:spPr>
          <a:xfrm>
            <a:off x="1207440" y="4343400"/>
            <a:ext cx="987552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PlaceHolder 1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/>
          <p:cNvSpPr/>
          <p:nvPr/>
        </p:nvSpPr>
        <p:spPr>
          <a:xfrm>
            <a:off x="0" y="6400800"/>
            <a:ext cx="12191760" cy="456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2"/>
          <p:cNvSpPr/>
          <p:nvPr/>
        </p:nvSpPr>
        <p:spPr>
          <a:xfrm>
            <a:off x="0" y="6334200"/>
            <a:ext cx="1219176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Line 3"/>
          <p:cNvSpPr/>
          <p:nvPr/>
        </p:nvSpPr>
        <p:spPr>
          <a:xfrm>
            <a:off x="1193400" y="1737720"/>
            <a:ext cx="9966960" cy="0"/>
          </a:xfrm>
          <a:prstGeom prst="line">
            <a:avLst/>
          </a:prstGeom>
          <a:ln w="6480">
            <a:solidFill>
              <a:schemeClr val="tx1">
                <a:lumMod val="50000"/>
                <a:lumOff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PlaceHolder 4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8040" cy="145044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Click to edit Master title style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8040" cy="4023000"/>
          </a:xfrm>
          <a:prstGeom prst="rect">
            <a:avLst/>
          </a:prstGeom>
        </p:spPr>
        <p:txBody>
          <a:bodyPr lIns="0" rIns="0">
            <a:noAutofit/>
          </a:bodyPr>
          <a:lstStyle/>
          <a:p>
            <a:pPr marL="91440" indent="-9108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E48312"/>
              </a:buClr>
              <a:buFont typeface="Calibri"/>
              <a:buChar char=" "/>
            </a:pPr>
            <a:r>
              <a:rPr lang="en-US" sz="2000" b="0" strike="noStrike" spc="-1">
                <a:solidFill>
                  <a:srgbClr val="404040"/>
                </a:solidFill>
                <a:latin typeface="Calibri"/>
              </a:rPr>
              <a:t>Click to edit Master text styles</a:t>
            </a:r>
          </a:p>
          <a:p>
            <a:pPr marL="384120" lvl="1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800" b="0" strike="noStrike" spc="-1">
                <a:solidFill>
                  <a:srgbClr val="404040"/>
                </a:solidFill>
                <a:latin typeface="Calibri"/>
              </a:rPr>
              <a:t>Second level</a:t>
            </a:r>
          </a:p>
          <a:p>
            <a:pPr marL="567000" lvl="2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Third level</a:t>
            </a:r>
          </a:p>
          <a:p>
            <a:pPr marL="749880" lvl="3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Fourth level</a:t>
            </a:r>
          </a:p>
          <a:p>
            <a:pPr marL="932760" lvl="4" indent="-18252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E48312"/>
              </a:buClr>
              <a:buFont typeface="Calibri"/>
              <a:buChar char="◦"/>
            </a:pPr>
            <a:r>
              <a:rPr lang="en-US" sz="1400" b="0" strike="noStrike" spc="-1">
                <a:solidFill>
                  <a:srgbClr val="404040"/>
                </a:solidFill>
                <a:latin typeface="Calibri"/>
              </a:rPr>
              <a:t>Fifth level</a:t>
            </a:r>
          </a:p>
        </p:txBody>
      </p:sp>
      <p:sp>
        <p:nvSpPr>
          <p:cNvPr id="52" name="PlaceHolder 6"/>
          <p:cNvSpPr>
            <a:spLocks noGrp="1"/>
          </p:cNvSpPr>
          <p:nvPr>
            <p:ph type="dt"/>
          </p:nvPr>
        </p:nvSpPr>
        <p:spPr>
          <a:xfrm>
            <a:off x="1097280" y="6459840"/>
            <a:ext cx="2471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5733F2AD-F9F7-4896-B15B-E6B6D28CD108}" type="datetime">
              <a:rPr lang="en-US" sz="900" b="0" strike="noStrike" spc="-1">
                <a:solidFill>
                  <a:srgbClr val="FFFFFF"/>
                </a:solidFill>
                <a:latin typeface="Calibri"/>
              </a:rPr>
              <a:t>2/20/2022</a:t>
            </a:fld>
            <a:endParaRPr lang="en-AU" sz="900" b="0" strike="noStrike" spc="-1">
              <a:latin typeface="Times New Roman"/>
            </a:endParaRPr>
          </a:p>
        </p:txBody>
      </p:sp>
      <p:sp>
        <p:nvSpPr>
          <p:cNvPr id="53" name="PlaceHolder 7"/>
          <p:cNvSpPr>
            <a:spLocks noGrp="1"/>
          </p:cNvSpPr>
          <p:nvPr>
            <p:ph type="ftr"/>
          </p:nvPr>
        </p:nvSpPr>
        <p:spPr>
          <a:xfrm>
            <a:off x="3686040" y="6459840"/>
            <a:ext cx="48225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AU" sz="2400" b="0" strike="noStrike" spc="-1">
              <a:latin typeface="Times New Roman"/>
            </a:endParaRPr>
          </a:p>
        </p:txBody>
      </p:sp>
      <p:sp>
        <p:nvSpPr>
          <p:cNvPr id="54" name="PlaceHolder 8"/>
          <p:cNvSpPr>
            <a:spLocks noGrp="1"/>
          </p:cNvSpPr>
          <p:nvPr>
            <p:ph type="sldNum"/>
          </p:nvPr>
        </p:nvSpPr>
        <p:spPr>
          <a:xfrm>
            <a:off x="9900360" y="6459840"/>
            <a:ext cx="1311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EC25F16B-C06A-45C0-ABB1-B71C56A62379}" type="slidenum">
              <a:rPr lang="en-US" sz="105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AU" sz="105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 b="1" strike="noStrike" spc="-52">
                <a:solidFill>
                  <a:srgbClr val="CC3300"/>
                </a:solidFill>
                <a:latin typeface="Angsana New"/>
              </a:rPr>
              <a:t>Intermediate Representation (IR)</a:t>
            </a:r>
            <a:endParaRPr lang="en-US" sz="7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tabLst>
                <a:tab pos="0" algn="l"/>
              </a:tabLst>
            </a:pPr>
            <a:r>
              <a:rPr lang="en-US" sz="2400" b="1" strike="noStrike" cap="all" spc="199">
                <a:solidFill>
                  <a:srgbClr val="637052"/>
                </a:solidFill>
                <a:latin typeface="Calibri Light"/>
              </a:rPr>
              <a:t>Translation to intermediate code</a:t>
            </a:r>
            <a:endParaRPr lang="en-A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Intermediate Representation Formats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1206000" y="1737360"/>
            <a:ext cx="10166760" cy="4450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(2) Three-Address Code</a:t>
            </a: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Example:</a:t>
            </a:r>
            <a:endParaRPr lang="en-AU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	       </a:t>
            </a:r>
            <a:r>
              <a:rPr lang="en-US" sz="2000" b="0" i="1" strike="noStrike" spc="-1">
                <a:solidFill>
                  <a:srgbClr val="000000"/>
                </a:solidFill>
                <a:latin typeface="Calibri"/>
              </a:rPr>
              <a:t>a = b + c * d</a:t>
            </a:r>
            <a:endParaRPr lang="en-AU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intermediate code generator will try to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divide this expression into sub-expressions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and then generate the corresponding code</a:t>
            </a:r>
            <a:endParaRPr lang="en-AU" sz="20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pt-BR" sz="2000" b="0" i="1" strike="noStrike" spc="-1">
                <a:solidFill>
                  <a:srgbClr val="000000"/>
                </a:solidFill>
                <a:latin typeface="Calibri"/>
              </a:rPr>
              <a:t>t1 = c * d;</a:t>
            </a:r>
            <a:endParaRPr lang="en-AU" sz="20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pt-BR" sz="2000" b="0" i="1" strike="noStrike" spc="-1">
                <a:solidFill>
                  <a:srgbClr val="000000"/>
                </a:solidFill>
                <a:latin typeface="Calibri"/>
              </a:rPr>
              <a:t>t2 = b + t1;</a:t>
            </a:r>
            <a:endParaRPr lang="en-AU" sz="20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r>
              <a:rPr lang="pt-BR" sz="2000" b="0" i="1" strike="noStrike" spc="-1">
                <a:solidFill>
                  <a:srgbClr val="000000"/>
                </a:solidFill>
                <a:latin typeface="Calibri"/>
              </a:rPr>
              <a:t>a = t2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         t1,t2 are temporary variables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 three-address code has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at most three address locations to calculate the expression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.</a:t>
            </a:r>
            <a:endParaRPr lang="en-AU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 A three-address code can be represented in two forms : quadruples and triples.</a:t>
            </a:r>
            <a:endParaRPr lang="en-AU" sz="2000" b="0" strike="noStrike" spc="-1">
              <a:latin typeface="Arial"/>
            </a:endParaRPr>
          </a:p>
          <a:p>
            <a:pPr marL="1371600">
              <a:lnSpc>
                <a:spcPct val="100000"/>
              </a:lnSpc>
            </a:pPr>
            <a:endParaRPr lang="en-A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Intermediate Representation Formats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1206000" y="1737360"/>
            <a:ext cx="10166760" cy="2071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Implementation of Three-Address Code</a:t>
            </a: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Calibri"/>
              </a:rPr>
              <a:t>Quadruples</a:t>
            </a:r>
            <a:endParaRPr lang="en-AU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Each instruction in quadruples presentation is divided into four fields: operator, arg1, arg2, and result. The above example is represented below in quadruples format: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</p:txBody>
      </p:sp>
      <p:pic>
        <p:nvPicPr>
          <p:cNvPr id="125" name="Picture 2"/>
          <p:cNvPicPr/>
          <p:nvPr/>
        </p:nvPicPr>
        <p:blipFill>
          <a:blip r:embed="rId2"/>
          <a:stretch/>
        </p:blipFill>
        <p:spPr>
          <a:xfrm>
            <a:off x="6549480" y="3835800"/>
            <a:ext cx="5223960" cy="1550160"/>
          </a:xfrm>
          <a:prstGeom prst="rect">
            <a:avLst/>
          </a:prstGeom>
          <a:ln>
            <a:noFill/>
          </a:ln>
        </p:spPr>
      </p:pic>
      <p:sp>
        <p:nvSpPr>
          <p:cNvPr id="126" name="CustomShape 3"/>
          <p:cNvSpPr/>
          <p:nvPr/>
        </p:nvSpPr>
        <p:spPr>
          <a:xfrm>
            <a:off x="1371600" y="3586320"/>
            <a:ext cx="4743000" cy="2559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Advantage –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Easy to rearrange code for global optimization.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One can quickly access value of temporary variables using symbol table.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>
                <a:solidFill>
                  <a:srgbClr val="000000"/>
                </a:solidFill>
                <a:latin typeface="Calibri"/>
              </a:rPr>
              <a:t>Disadvantage –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Contain lot of temporaries.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Temporary variable creation increases time and space complexity.</a:t>
            </a:r>
            <a:endParaRPr lang="en-AU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Intermediate Representation Formats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1206000" y="1737360"/>
            <a:ext cx="10166760" cy="207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Implementation of Three-Address Code</a:t>
            </a: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Calibri"/>
              </a:rPr>
              <a:t>Triples</a:t>
            </a:r>
            <a:endParaRPr lang="en-AU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Each instruction in triples presentation has three fields : op, arg1, and arg2. The results of respective sub-expressions are denoted by the position of expression. Triples represent similarity with DAG and syntax tree. They are equivalent to DAG while representing expressions.</a:t>
            </a:r>
            <a:endParaRPr lang="en-AU" sz="2000" b="0" strike="noStrike" spc="-1">
              <a:latin typeface="Arial"/>
            </a:endParaRPr>
          </a:p>
        </p:txBody>
      </p:sp>
      <p:pic>
        <p:nvPicPr>
          <p:cNvPr id="129" name="Picture 3"/>
          <p:cNvPicPr/>
          <p:nvPr/>
        </p:nvPicPr>
        <p:blipFill>
          <a:blip r:embed="rId2"/>
          <a:stretch/>
        </p:blipFill>
        <p:spPr>
          <a:xfrm>
            <a:off x="3186000" y="3957480"/>
            <a:ext cx="5800320" cy="1734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Intermediate Representation Formats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1206000" y="1737360"/>
            <a:ext cx="10166760" cy="115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Implementation of Three-Address Code</a:t>
            </a: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u="sng" strike="noStrike" spc="-1">
                <a:solidFill>
                  <a:srgbClr val="000000"/>
                </a:solidFill>
                <a:uFillTx/>
                <a:latin typeface="Calibri"/>
              </a:rPr>
              <a:t>Triples</a:t>
            </a:r>
            <a:endParaRPr lang="en-AU" sz="2200" b="0" strike="noStrike" spc="-1">
              <a:latin typeface="Arial"/>
            </a:endParaRPr>
          </a:p>
        </p:txBody>
      </p:sp>
      <p:sp>
        <p:nvSpPr>
          <p:cNvPr id="132" name="CustomShape 3"/>
          <p:cNvSpPr/>
          <p:nvPr/>
        </p:nvSpPr>
        <p:spPr>
          <a:xfrm>
            <a:off x="1505880" y="2986200"/>
            <a:ext cx="10166760" cy="2925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Advantage –</a:t>
            </a:r>
            <a:endParaRPr lang="en-AU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This representation doesn’t make use of extra temporary variable to represent a single operation instead when a reference to another triple’s value is needed, a pointer to that triple is used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Disadvantage –</a:t>
            </a:r>
            <a:endParaRPr lang="en-AU" sz="22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Temporaries are implicit and difficult to rearrange code.</a:t>
            </a:r>
            <a:endParaRPr lang="en-AU" sz="20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It is difficult to optimize because optimization involves moving intermediate code. When a triple is moved, any other triple referring to it must be updated also. With help of pointer one can directly access symbol table entry.</a:t>
            </a:r>
            <a:endParaRPr lang="en-AU" sz="20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Intermediate Representation Formats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1206000" y="1737360"/>
            <a:ext cx="10166760" cy="1187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Implementation of Three-Address Code</a:t>
            </a: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u="sng" strike="noStrike" spc="-1">
                <a:solidFill>
                  <a:srgbClr val="000000"/>
                </a:solidFill>
                <a:uFillTx/>
                <a:latin typeface="Calibri"/>
              </a:rPr>
              <a:t>Indirect Triples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1505880" y="2986200"/>
            <a:ext cx="10166760" cy="1431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This representation is an enhancement over triples representation. </a:t>
            </a:r>
            <a:endParaRPr lang="en-AU" sz="2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It uses </a:t>
            </a: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pointers instead of position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 to store results. </a:t>
            </a:r>
            <a:endParaRPr lang="en-AU" sz="2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This enables the optimizers to freely re-position the sub-expression to produce an optimized code.</a:t>
            </a:r>
            <a:endParaRPr lang="en-AU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Intermediate Representation Formats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1206000" y="1737360"/>
            <a:ext cx="10166760" cy="3261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(3) Syntax Tree –</a:t>
            </a:r>
            <a:endParaRPr lang="en-AU" sz="24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Syntax tree is nothing more than condensed form of a parse tree. </a:t>
            </a:r>
            <a:endParaRPr lang="en-AU" sz="20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The operator and keyword nodes of the parse tree are moved to their parents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and a chain of single productions is replaced by single link in syntax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tree. </a:t>
            </a:r>
            <a:r>
              <a:rPr lang="en-US" sz="2000" spc="-1" dirty="0">
                <a:solidFill>
                  <a:srgbClr val="000000"/>
                </a:solidFill>
                <a:latin typeface="Calibri"/>
              </a:rPr>
              <a:t>T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he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internal nodes are operators and child nodes are operands. </a:t>
            </a:r>
            <a:endParaRPr lang="en-AU" sz="2000" b="1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To form syntax tree put parentheses in the expression, this way it's easy to recognize which operand should come first.</a:t>
            </a:r>
            <a:endParaRPr lang="en-A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 dirty="0">
                <a:solidFill>
                  <a:srgbClr val="000000"/>
                </a:solidFill>
                <a:latin typeface="Calibri"/>
              </a:rPr>
              <a:t>Example –</a:t>
            </a:r>
            <a:r>
              <a:rPr dirty="0"/>
              <a:t/>
            </a:r>
            <a:br>
              <a:rPr dirty="0"/>
            </a:b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      x = (a + b * c) / (a – b * c)</a:t>
            </a:r>
            <a:endParaRPr lang="en-AU" sz="2000" b="0" strike="noStrike" spc="-1" dirty="0">
              <a:latin typeface="Arial"/>
            </a:endParaRPr>
          </a:p>
        </p:txBody>
      </p:sp>
      <p:pic>
        <p:nvPicPr>
          <p:cNvPr id="138" name="Picture 5"/>
          <p:cNvPicPr/>
          <p:nvPr/>
        </p:nvPicPr>
        <p:blipFill>
          <a:blip r:embed="rId2"/>
          <a:stretch/>
        </p:blipFill>
        <p:spPr>
          <a:xfrm>
            <a:off x="6143760" y="3807720"/>
            <a:ext cx="3071520" cy="276768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Good IR properties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0" name="Picture 1"/>
          <p:cNvPicPr/>
          <p:nvPr/>
        </p:nvPicPr>
        <p:blipFill>
          <a:blip r:embed="rId2"/>
          <a:stretch/>
        </p:blipFill>
        <p:spPr>
          <a:xfrm>
            <a:off x="1342080" y="1888200"/>
            <a:ext cx="7682040" cy="42138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cap="small" spc="-1">
                <a:solidFill>
                  <a:srgbClr val="575F6D"/>
                </a:solidFill>
                <a:latin typeface="Century Schoolbook"/>
              </a:rPr>
              <a:t>IR Expression Tree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2" name="Picture 3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1386360" y="1886040"/>
            <a:ext cx="6994440" cy="4438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cap="small" spc="-1">
                <a:solidFill>
                  <a:srgbClr val="575F6D"/>
                </a:solidFill>
                <a:latin typeface="Century Schoolbook"/>
              </a:rPr>
              <a:t>IR Expressions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4" name="Picture 2"/>
          <p:cNvPicPr/>
          <p:nvPr/>
        </p:nvPicPr>
        <p:blipFill>
          <a:blip r:embed="rId2"/>
          <a:stretch/>
        </p:blipFill>
        <p:spPr>
          <a:xfrm>
            <a:off x="1097280" y="1737000"/>
            <a:ext cx="9875160" cy="3965760"/>
          </a:xfrm>
          <a:prstGeom prst="rect">
            <a:avLst/>
          </a:prstGeom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914400" y="2138516"/>
            <a:ext cx="707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**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0154" y="5613993"/>
            <a:ext cx="101022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** </a:t>
            </a:r>
            <a:r>
              <a:rPr lang="en-US" b="1" dirty="0" smtClean="0">
                <a:solidFill>
                  <a:srgbClr val="FF0000"/>
                </a:solidFill>
              </a:rPr>
              <a:t>Note that when MEM is used as the left child of a MOVE, it means “store”, but anywhere it means else it means “fetch”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cap="small" spc="-1">
                <a:solidFill>
                  <a:srgbClr val="575F6D"/>
                </a:solidFill>
                <a:latin typeface="Century Schoolbook"/>
              </a:rPr>
              <a:t>IR Expressions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6" name="Picture 3"/>
          <p:cNvPicPr/>
          <p:nvPr/>
        </p:nvPicPr>
        <p:blipFill>
          <a:blip r:embed="rId2"/>
          <a:stretch/>
        </p:blipFill>
        <p:spPr>
          <a:xfrm>
            <a:off x="1097280" y="2001600"/>
            <a:ext cx="8847000" cy="4437360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1445342" y="3274142"/>
            <a:ext cx="294967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548581" y="3716594"/>
            <a:ext cx="5265174" cy="294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spc="-52">
                <a:solidFill>
                  <a:srgbClr val="404040"/>
                </a:solidFill>
                <a:latin typeface="Calibri Light"/>
              </a:rPr>
              <a:t>Where we are………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0" name="Picture 2"/>
          <p:cNvPicPr/>
          <p:nvPr/>
        </p:nvPicPr>
        <p:blipFill>
          <a:blip r:embed="rId3"/>
          <a:srcRect t="1641"/>
          <a:stretch/>
        </p:blipFill>
        <p:spPr>
          <a:xfrm>
            <a:off x="1942560" y="2035440"/>
            <a:ext cx="7348680" cy="4216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cap="small" spc="-1">
                <a:solidFill>
                  <a:srgbClr val="575F6D"/>
                </a:solidFill>
                <a:latin typeface="Century Schoolbook"/>
              </a:rPr>
              <a:t>IR statements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48" name="Picture 2"/>
          <p:cNvPicPr/>
          <p:nvPr/>
        </p:nvPicPr>
        <p:blipFill>
          <a:blip r:embed="rId2"/>
          <a:stretch/>
        </p:blipFill>
        <p:spPr>
          <a:xfrm>
            <a:off x="1097280" y="1825920"/>
            <a:ext cx="7602480" cy="4429440"/>
          </a:xfrm>
          <a:prstGeom prst="rect">
            <a:avLst/>
          </a:prstGeom>
          <a:ln>
            <a:noFill/>
          </a:ln>
        </p:spPr>
      </p:pic>
      <p:cxnSp>
        <p:nvCxnSpPr>
          <p:cNvPr id="3" name="Straight Connector 2"/>
          <p:cNvCxnSpPr/>
          <p:nvPr/>
        </p:nvCxnSpPr>
        <p:spPr>
          <a:xfrm>
            <a:off x="1224116" y="3465871"/>
            <a:ext cx="7315200" cy="14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097280" y="3819832"/>
            <a:ext cx="2265352" cy="14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cap="small" spc="-1">
                <a:solidFill>
                  <a:srgbClr val="575F6D"/>
                </a:solidFill>
                <a:latin typeface="Century Schoolbook"/>
              </a:rPr>
              <a:t>IR statements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0" name="Picture 3"/>
          <p:cNvPicPr/>
          <p:nvPr/>
        </p:nvPicPr>
        <p:blipFill>
          <a:blip r:embed="rId2"/>
          <a:stretch/>
        </p:blipFill>
        <p:spPr>
          <a:xfrm>
            <a:off x="1097280" y="1956240"/>
            <a:ext cx="8768880" cy="3732120"/>
          </a:xfrm>
          <a:prstGeom prst="rect">
            <a:avLst/>
          </a:prstGeom>
          <a:ln>
            <a:noFill/>
          </a:ln>
        </p:spPr>
      </p:pic>
      <p:sp>
        <p:nvSpPr>
          <p:cNvPr id="151" name="CustomShape 2"/>
          <p:cNvSpPr/>
          <p:nvPr/>
        </p:nvSpPr>
        <p:spPr>
          <a:xfrm>
            <a:off x="9672770" y="2977119"/>
            <a:ext cx="1811050" cy="1198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B050"/>
                </a:solidFill>
                <a:latin typeface="Calibri"/>
              </a:rPr>
              <a:t>EQ=Equal</a:t>
            </a:r>
            <a:endParaRPr lang="en-AU" sz="1800" b="1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B050"/>
                </a:solidFill>
                <a:latin typeface="Calibri"/>
              </a:rPr>
              <a:t>NE = Not Equal</a:t>
            </a:r>
            <a:endParaRPr lang="en-AU" sz="1800" b="1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B050"/>
                </a:solidFill>
                <a:latin typeface="Calibri"/>
              </a:rPr>
              <a:t>LT=Less Than</a:t>
            </a:r>
            <a:endParaRPr lang="en-AU" sz="1800" b="1" strike="noStrike" spc="-1" dirty="0">
              <a:solidFill>
                <a:srgbClr val="00B05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B050"/>
                </a:solidFill>
                <a:latin typeface="Calibri"/>
              </a:rPr>
              <a:t>GT=Greater Than</a:t>
            </a:r>
            <a:endParaRPr lang="en-AU" sz="1800" b="1" strike="noStrike" spc="-1" dirty="0">
              <a:solidFill>
                <a:srgbClr val="00B050"/>
              </a:solidFill>
              <a:latin typeface="Arial"/>
            </a:endParaRPr>
          </a:p>
        </p:txBody>
      </p:sp>
      <p:sp>
        <p:nvSpPr>
          <p:cNvPr id="152" name="Line 3"/>
          <p:cNvSpPr/>
          <p:nvPr/>
        </p:nvSpPr>
        <p:spPr>
          <a:xfrm>
            <a:off x="1384560" y="3931920"/>
            <a:ext cx="7406640" cy="12960"/>
          </a:xfrm>
          <a:prstGeom prst="line">
            <a:avLst/>
          </a:prstGeom>
          <a:ln>
            <a:round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/>
        </p:style>
      </p:sp>
      <p:cxnSp>
        <p:nvCxnSpPr>
          <p:cNvPr id="3" name="Straight Connector 2"/>
          <p:cNvCxnSpPr/>
          <p:nvPr/>
        </p:nvCxnSpPr>
        <p:spPr>
          <a:xfrm>
            <a:off x="1238865" y="4424516"/>
            <a:ext cx="8214851" cy="147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97280" y="2389239"/>
            <a:ext cx="50527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cap="small" spc="-1">
                <a:solidFill>
                  <a:srgbClr val="575F6D"/>
                </a:solidFill>
                <a:latin typeface="Century Schoolbook"/>
              </a:rPr>
              <a:t>Array accesses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4" name="Picture 3"/>
          <p:cNvPicPr/>
          <p:nvPr/>
        </p:nvPicPr>
        <p:blipFill>
          <a:blip r:embed="rId2"/>
          <a:srcRect b="46819"/>
          <a:stretch/>
        </p:blipFill>
        <p:spPr>
          <a:xfrm>
            <a:off x="1097280" y="1979280"/>
            <a:ext cx="10206000" cy="2170800"/>
          </a:xfrm>
          <a:prstGeom prst="rect">
            <a:avLst/>
          </a:prstGeom>
          <a:ln>
            <a:noFill/>
          </a:ln>
        </p:spPr>
      </p:pic>
      <p:sp>
        <p:nvSpPr>
          <p:cNvPr id="155" name="CustomShape 2"/>
          <p:cNvSpPr/>
          <p:nvPr/>
        </p:nvSpPr>
        <p:spPr>
          <a:xfrm>
            <a:off x="5265000" y="3978720"/>
            <a:ext cx="499284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MEM(+(NAME(a), CONST(i*w)))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5265000" y="4566600"/>
            <a:ext cx="571716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MEM(BINOP(PLUS, NAME(a), CONST(i*w)))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157" name="CustomShape 4"/>
          <p:cNvSpPr/>
          <p:nvPr/>
        </p:nvSpPr>
        <p:spPr>
          <a:xfrm>
            <a:off x="1169640" y="4041720"/>
            <a:ext cx="416448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Contents of array </a:t>
            </a: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at i</a:t>
            </a:r>
            <a:r>
              <a:rPr lang="en-US" sz="2400" b="0" strike="noStrike" spc="-1" baseline="30000">
                <a:solidFill>
                  <a:srgbClr val="000000"/>
                </a:solidFill>
                <a:latin typeface="Calibri"/>
              </a:rPr>
              <a:t>th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 index = </a:t>
            </a:r>
            <a:endParaRPr lang="en-AU" sz="24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cap="small" spc="-1">
                <a:solidFill>
                  <a:srgbClr val="575F6D"/>
                </a:solidFill>
                <a:latin typeface="Century Schoolbook"/>
              </a:rPr>
              <a:t>Records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59" name="Picture 3"/>
          <p:cNvPicPr/>
          <p:nvPr/>
        </p:nvPicPr>
        <p:blipFill>
          <a:blip r:embed="rId2"/>
          <a:stretch/>
        </p:blipFill>
        <p:spPr>
          <a:xfrm>
            <a:off x="1097280" y="2052360"/>
            <a:ext cx="7530120" cy="307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cap="small" spc="-1">
                <a:solidFill>
                  <a:srgbClr val="575F6D"/>
                </a:solidFill>
                <a:latin typeface="Century Schoolbook"/>
              </a:rPr>
              <a:t>Example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1121760" y="1918440"/>
            <a:ext cx="3808080" cy="51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b="1" strike="noStrike" spc="-1">
                <a:solidFill>
                  <a:srgbClr val="00B050"/>
                </a:solidFill>
                <a:latin typeface="Calibri"/>
              </a:rPr>
              <a:t>for i := 0 to 9 do V[i] := 5 </a:t>
            </a:r>
            <a:endParaRPr lang="en-AU" sz="2800" b="0" strike="noStrike" spc="-1">
              <a:latin typeface="Arial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713520" y="2441520"/>
            <a:ext cx="5775840" cy="329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SEQ(MOVE(i, CONST(0)),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   CJUMP(GT, i, CONST(9), done, loop),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     LABEL(loop),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     MOVE(MEM(+(Name(V), CONST(i*4))),const(5)),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     MOVE(i,+(i,CONST(1))),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     CJUMP(GT, i, CONST(9), done, loop),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strike="noStrike" spc="-1">
                <a:solidFill>
                  <a:srgbClr val="0070C0"/>
                </a:solidFill>
                <a:latin typeface="Calibri"/>
              </a:rPr>
              <a:t>         LABEL(done))</a:t>
            </a:r>
            <a:endParaRPr lang="en-AU" sz="2000" b="0" strike="noStrike" spc="-1">
              <a:latin typeface="Arial"/>
            </a:endParaRPr>
          </a:p>
        </p:txBody>
      </p:sp>
      <p:sp>
        <p:nvSpPr>
          <p:cNvPr id="163" name="CustomShape 4"/>
          <p:cNvSpPr/>
          <p:nvPr/>
        </p:nvSpPr>
        <p:spPr>
          <a:xfrm>
            <a:off x="5564520" y="1995480"/>
            <a:ext cx="4910040" cy="364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Assume, every value in the array V requires 4 bytes</a:t>
            </a:r>
            <a:endParaRPr lang="en-AU" sz="1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cap="small" spc="-1">
                <a:solidFill>
                  <a:srgbClr val="575F6D"/>
                </a:solidFill>
                <a:latin typeface="Century Schoolbook"/>
              </a:rPr>
              <a:t>Example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090960" y="2040120"/>
            <a:ext cx="3954600" cy="456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B050"/>
                </a:solidFill>
                <a:latin typeface="Calibri"/>
              </a:rPr>
              <a:t>If( i &lt; 10) then y := 0 else i:=i-1</a:t>
            </a:r>
            <a:endParaRPr lang="en-AU" sz="24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501720" y="2679480"/>
            <a:ext cx="4277520" cy="3656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SEQ( CJUMP(LT, </a:t>
            </a:r>
            <a:r>
              <a:rPr lang="en-US" sz="1800" b="1" strike="noStrike" spc="-1" dirty="0" err="1">
                <a:solidFill>
                  <a:srgbClr val="0070C0"/>
                </a:solidFill>
                <a:latin typeface="Calibri"/>
              </a:rPr>
              <a:t>i</a:t>
            </a: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, CONST(10), </a:t>
            </a:r>
            <a:r>
              <a:rPr lang="en-US" sz="1800" b="1" strike="noStrike" spc="-1" dirty="0" err="1">
                <a:solidFill>
                  <a:srgbClr val="0070C0"/>
                </a:solidFill>
                <a:latin typeface="Calibri"/>
              </a:rPr>
              <a:t>trueL</a:t>
            </a: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, </a:t>
            </a:r>
            <a:r>
              <a:rPr lang="en-US" sz="1800" b="1" strike="noStrike" spc="-1" dirty="0" err="1">
                <a:solidFill>
                  <a:srgbClr val="0070C0"/>
                </a:solidFill>
                <a:latin typeface="Calibri"/>
              </a:rPr>
              <a:t>falseL</a:t>
            </a: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),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         LABEL(</a:t>
            </a:r>
            <a:r>
              <a:rPr lang="en-US" sz="1800" b="1" strike="noStrike" spc="-1" dirty="0" err="1">
                <a:solidFill>
                  <a:srgbClr val="0070C0"/>
                </a:solidFill>
                <a:latin typeface="Calibri"/>
              </a:rPr>
              <a:t>trueL</a:t>
            </a: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),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0070C0"/>
                </a:solidFill>
                <a:latin typeface="Calibri"/>
                <a:ea typeface="Noto Sans CJK SC"/>
              </a:rPr>
              <a:t>        </a:t>
            </a: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MOVE(y, CONST(0)),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         JUMP(exit),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         LABEL(</a:t>
            </a:r>
            <a:r>
              <a:rPr lang="en-US" sz="1800" b="1" strike="noStrike" spc="-1" dirty="0" err="1">
                <a:solidFill>
                  <a:srgbClr val="0070C0"/>
                </a:solidFill>
                <a:latin typeface="Calibri"/>
              </a:rPr>
              <a:t>falseL</a:t>
            </a: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),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         MOVE(</a:t>
            </a:r>
            <a:r>
              <a:rPr lang="en-US" sz="1800" b="1" strike="noStrike" spc="-1" dirty="0" err="1">
                <a:solidFill>
                  <a:srgbClr val="0070C0"/>
                </a:solidFill>
                <a:latin typeface="Calibri"/>
              </a:rPr>
              <a:t>i</a:t>
            </a: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, - (</a:t>
            </a:r>
            <a:r>
              <a:rPr lang="en-US" sz="1800" b="1" strike="noStrike" spc="-1" dirty="0" err="1">
                <a:solidFill>
                  <a:srgbClr val="0070C0"/>
                </a:solidFill>
                <a:latin typeface="Calibri"/>
              </a:rPr>
              <a:t>i,CONST</a:t>
            </a: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(1))),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          JUMP(exit),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</a:pPr>
            <a:r>
              <a:rPr lang="en-US" sz="1800" b="1" strike="noStrike" spc="-1" dirty="0">
                <a:solidFill>
                  <a:srgbClr val="0070C0"/>
                </a:solidFill>
                <a:latin typeface="Calibri"/>
              </a:rPr>
              <a:t>         LABEL(exit))</a:t>
            </a:r>
            <a:endParaRPr lang="en-A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1097280" y="758880"/>
            <a:ext cx="10058040" cy="356580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800" b="0" strike="noStrike" cap="small" spc="-1">
                <a:solidFill>
                  <a:srgbClr val="575F6D"/>
                </a:solidFill>
                <a:latin typeface="Century Schoolbook"/>
              </a:rPr>
              <a:t>The End</a:t>
            </a:r>
            <a:endParaRPr lang="en-US" sz="4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TextShape 2"/>
          <p:cNvSpPr txBox="1"/>
          <p:nvPr/>
        </p:nvSpPr>
        <p:spPr>
          <a:xfrm>
            <a:off x="1100160" y="4455720"/>
            <a:ext cx="10058040" cy="1142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Translation to Intermediate code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2" name="Picture 2"/>
          <p:cNvPicPr/>
          <p:nvPr/>
        </p:nvPicPr>
        <p:blipFill>
          <a:blip r:embed="rId2"/>
          <a:stretch/>
        </p:blipFill>
        <p:spPr>
          <a:xfrm>
            <a:off x="973440" y="1911600"/>
            <a:ext cx="8874720" cy="3979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Translation to Intermediate code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4" name="Picture 3"/>
          <p:cNvPicPr/>
          <p:nvPr/>
        </p:nvPicPr>
        <p:blipFill>
          <a:blip r:embed="rId2"/>
          <a:stretch/>
        </p:blipFill>
        <p:spPr>
          <a:xfrm>
            <a:off x="914400" y="1873440"/>
            <a:ext cx="10936800" cy="3826800"/>
          </a:xfrm>
          <a:prstGeom prst="rect">
            <a:avLst/>
          </a:prstGeom>
          <a:ln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1519200" y="2817000"/>
            <a:ext cx="9748440" cy="914040"/>
          </a:xfrm>
          <a:prstGeom prst="rect">
            <a:avLst/>
          </a:prstGeom>
          <a:noFill/>
          <a:ln w="38160">
            <a:solidFill>
              <a:schemeClr val="accent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CustomShape 3"/>
          <p:cNvSpPr/>
          <p:nvPr/>
        </p:nvSpPr>
        <p:spPr>
          <a:xfrm>
            <a:off x="1519200" y="5191560"/>
            <a:ext cx="5146920" cy="508680"/>
          </a:xfrm>
          <a:prstGeom prst="rect">
            <a:avLst/>
          </a:prstGeom>
          <a:noFill/>
          <a:ln w="38160">
            <a:solidFill>
              <a:srgbClr val="00B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Line 4"/>
          <p:cNvSpPr/>
          <p:nvPr/>
        </p:nvSpPr>
        <p:spPr>
          <a:xfrm>
            <a:off x="6931440" y="5445720"/>
            <a:ext cx="147600" cy="254880"/>
          </a:xfrm>
          <a:prstGeom prst="line">
            <a:avLst/>
          </a:prstGeom>
          <a:ln w="3816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Line 5"/>
          <p:cNvSpPr/>
          <p:nvPr/>
        </p:nvSpPr>
        <p:spPr>
          <a:xfrm flipH="1">
            <a:off x="7079040" y="5293440"/>
            <a:ext cx="791640" cy="407160"/>
          </a:xfrm>
          <a:prstGeom prst="line">
            <a:avLst/>
          </a:prstGeom>
          <a:ln w="38160">
            <a:solidFill>
              <a:srgbClr val="00B05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 additive="repl">
                                        <p:cTn id="7" dur="2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 additive="repl">
                                        <p:cTn id="1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Intermediate Representation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0" name="Picture 2"/>
          <p:cNvPicPr/>
          <p:nvPr/>
        </p:nvPicPr>
        <p:blipFill>
          <a:blip r:embed="rId2"/>
          <a:srcRect b="608"/>
          <a:stretch/>
        </p:blipFill>
        <p:spPr>
          <a:xfrm>
            <a:off x="1215360" y="1872720"/>
            <a:ext cx="8265600" cy="4394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Intermediate Representation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1206000" y="1737360"/>
            <a:ext cx="10166760" cy="42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Intermediate codes can be represented in a </a:t>
            </a: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Calibri"/>
              </a:rPr>
              <a:t>variety of ways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and they have their own benefits.</a:t>
            </a: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Calibri"/>
              </a:rPr>
              <a:t>High Level IR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 </a:t>
            </a:r>
            <a:endParaRPr lang="en-AU" sz="22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High-level intermediate code representation is very close to the source language itself. </a:t>
            </a:r>
            <a:endParaRPr lang="en-A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They can be easily generated from the source code and we can easily apply code modifications to enhance performance. </a:t>
            </a:r>
            <a:endParaRPr lang="en-AU" sz="20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But for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target machine optimization, it is less preferred.</a:t>
            </a:r>
            <a:endParaRPr lang="en-A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1" u="sng" strike="noStrike" spc="-1" dirty="0" smtClean="0">
              <a:solidFill>
                <a:srgbClr val="000000"/>
              </a:solidFill>
              <a:uFillTx/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200" b="1" u="sng" strike="noStrike" spc="-1" dirty="0" smtClean="0">
                <a:solidFill>
                  <a:srgbClr val="000000"/>
                </a:solidFill>
                <a:uFillTx/>
                <a:latin typeface="Calibri"/>
              </a:rPr>
              <a:t>Low </a:t>
            </a:r>
            <a:r>
              <a:rPr lang="en-US" sz="2200" b="1" u="sng" strike="noStrike" spc="-1" dirty="0">
                <a:solidFill>
                  <a:srgbClr val="000000"/>
                </a:solidFill>
                <a:uFillTx/>
                <a:latin typeface="Calibri"/>
              </a:rPr>
              <a:t>Level IR</a:t>
            </a:r>
            <a:r>
              <a:rPr lang="en-US" sz="2200" b="0" u="sng" strike="noStrike" spc="-1" dirty="0">
                <a:solidFill>
                  <a:srgbClr val="000000"/>
                </a:solidFill>
                <a:uFillTx/>
                <a:latin typeface="Calibri"/>
              </a:rPr>
              <a:t> </a:t>
            </a:r>
            <a:endParaRPr lang="en-AU" sz="2200" b="0" strike="noStrike" spc="-1" dirty="0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StarSymbol"/>
              <a:buChar char="-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This one is close to the target machine, which makes it suitable for register and memory allocation, instruction set selection, etc. 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It is good for machine-dependent optimizations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.</a:t>
            </a:r>
            <a:endParaRPr lang="en-A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Intermediate Representation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1206000" y="1737360"/>
            <a:ext cx="4737240" cy="44920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Wingdings" charset="2"/>
              <a:buChar char=""/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If we generate machine code </a:t>
            </a:r>
            <a:r>
              <a:rPr lang="en-US" sz="2200" b="0" u="sng" strike="noStrike" spc="-1" dirty="0">
                <a:solidFill>
                  <a:srgbClr val="000000"/>
                </a:solidFill>
                <a:uFillTx/>
                <a:latin typeface="Calibri"/>
              </a:rPr>
              <a:t>directly from source code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, then for </a:t>
            </a:r>
            <a:r>
              <a:rPr lang="en-US" sz="2200" b="1" i="1" strike="noStrike" spc="-1" dirty="0">
                <a:solidFill>
                  <a:srgbClr val="000000"/>
                </a:solidFill>
                <a:latin typeface="Calibri"/>
              </a:rPr>
              <a:t>n target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machine we will have </a:t>
            </a:r>
            <a:r>
              <a:rPr lang="en-US" sz="2200" b="1" i="1" strike="noStrike" spc="-1" dirty="0">
                <a:solidFill>
                  <a:srgbClr val="000000"/>
                </a:solidFill>
                <a:latin typeface="Calibri"/>
              </a:rPr>
              <a:t>n optimizers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200" b="1" i="1" strike="noStrike" spc="-1" dirty="0">
                <a:solidFill>
                  <a:srgbClr val="000000"/>
                </a:solidFill>
                <a:latin typeface="Calibri"/>
              </a:rPr>
              <a:t>n code generators 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but if we will have </a:t>
            </a:r>
            <a:r>
              <a:rPr lang="en-US" sz="2200" b="0" u="sng" strike="noStrike" spc="-1" dirty="0">
                <a:solidFill>
                  <a:srgbClr val="000000"/>
                </a:solidFill>
                <a:uFillTx/>
                <a:latin typeface="Calibri"/>
              </a:rPr>
              <a:t>a machine independent intermediate code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, we will have</a:t>
            </a:r>
            <a:r>
              <a:rPr lang="en-US" sz="2200" b="1" strike="noStrike" spc="-1" dirty="0">
                <a:solidFill>
                  <a:srgbClr val="000000"/>
                </a:solidFill>
                <a:latin typeface="Calibri"/>
              </a:rPr>
              <a:t> only one optimizer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</a:rPr>
              <a:t>. </a:t>
            </a: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200" b="0" strike="noStrike" spc="-1" dirty="0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B050"/>
              </a:buClr>
              <a:buFont typeface="Wingdings" charset="2"/>
              <a:buChar char=""/>
            </a:pPr>
            <a:r>
              <a:rPr lang="en-US" sz="2200" b="1" strike="noStrike" spc="-1" dirty="0">
                <a:solidFill>
                  <a:srgbClr val="00B050"/>
                </a:solidFill>
                <a:latin typeface="Calibri"/>
              </a:rPr>
              <a:t>Intermediate code can be either </a:t>
            </a:r>
            <a:r>
              <a:rPr lang="en-US" sz="2200" b="1" strike="noStrike" spc="-1" dirty="0">
                <a:solidFill>
                  <a:schemeClr val="accent1"/>
                </a:solidFill>
                <a:latin typeface="Calibri"/>
              </a:rPr>
              <a:t>language specific </a:t>
            </a:r>
            <a:r>
              <a:rPr lang="en-US" sz="2200" b="1" strike="noStrike" spc="-1" dirty="0">
                <a:solidFill>
                  <a:srgbClr val="00B050"/>
                </a:solidFill>
                <a:latin typeface="Calibri"/>
              </a:rPr>
              <a:t>(e.g., </a:t>
            </a:r>
            <a:r>
              <a:rPr lang="en-US" sz="2200" b="1" strike="noStrike" spc="-1" dirty="0">
                <a:solidFill>
                  <a:srgbClr val="BD582C"/>
                </a:solidFill>
                <a:latin typeface="Calibri"/>
              </a:rPr>
              <a:t>Byte Code for Java</a:t>
            </a:r>
            <a:r>
              <a:rPr lang="en-US" sz="2200" b="1" strike="noStrike" spc="-1" dirty="0">
                <a:solidFill>
                  <a:srgbClr val="00B050"/>
                </a:solidFill>
                <a:latin typeface="Calibri"/>
              </a:rPr>
              <a:t>) or </a:t>
            </a:r>
            <a:r>
              <a:rPr lang="en-US" sz="2200" b="1" strike="noStrike" spc="-1" dirty="0">
                <a:solidFill>
                  <a:schemeClr val="accent1"/>
                </a:solidFill>
                <a:latin typeface="Calibri"/>
              </a:rPr>
              <a:t>language independent </a:t>
            </a:r>
            <a:r>
              <a:rPr lang="en-US" sz="2200" b="1" strike="noStrike" spc="-1" dirty="0">
                <a:solidFill>
                  <a:srgbClr val="00B050"/>
                </a:solidFill>
                <a:latin typeface="Calibri"/>
              </a:rPr>
              <a:t>(</a:t>
            </a:r>
            <a:r>
              <a:rPr lang="en-US" sz="2200" b="1" strike="noStrike" spc="-1" dirty="0">
                <a:solidFill>
                  <a:srgbClr val="BD582C"/>
                </a:solidFill>
                <a:latin typeface="Calibri"/>
              </a:rPr>
              <a:t>three-address code</a:t>
            </a:r>
            <a:r>
              <a:rPr lang="en-US" sz="2200" b="1" strike="noStrike" spc="-1" dirty="0">
                <a:solidFill>
                  <a:srgbClr val="00B050"/>
                </a:solidFill>
                <a:latin typeface="Calibri"/>
              </a:rPr>
              <a:t>).</a:t>
            </a:r>
            <a:endParaRPr lang="en-AU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200" b="0" strike="noStrike" spc="-1" dirty="0">
              <a:latin typeface="Arial"/>
            </a:endParaRPr>
          </a:p>
        </p:txBody>
      </p:sp>
      <p:pic>
        <p:nvPicPr>
          <p:cNvPr id="115" name="Picture 2"/>
          <p:cNvPicPr/>
          <p:nvPr/>
        </p:nvPicPr>
        <p:blipFill>
          <a:blip r:embed="rId2"/>
          <a:stretch/>
        </p:blipFill>
        <p:spPr>
          <a:xfrm>
            <a:off x="6923880" y="1870920"/>
            <a:ext cx="4171680" cy="4298400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Intermediate Representation Formats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206000" y="1737360"/>
            <a:ext cx="10166760" cy="44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(1) Postfix Notation</a:t>
            </a: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The ordinary (infix) way of writing the sum of a and b is with operator in the middle : a + b. The postfix notation for the same expression places the operator at the right end as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ab +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. 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In general, if e1 and e2 are any postfix expressions, and + is any binary operator, the result of applying + to the values denoted by e1 and e2 is postfix notation by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e1e2 +.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No parentheses are needed in postfix notation because the position and arity (number of arguments) of the operators permit only one way to decode a postfix expression. In postfix notation the operator follows the operand.</a:t>
            </a:r>
            <a:endParaRPr lang="en-AU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0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1" strike="noStrike" spc="-1">
                <a:solidFill>
                  <a:srgbClr val="000000"/>
                </a:solidFill>
                <a:latin typeface="Calibri"/>
              </a:rPr>
              <a:t>Example –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 The postfix representation of the expression (a – b) * (c + d) + (a – b) is :   ab – cd + *ab -+.</a:t>
            </a:r>
            <a:endParaRPr lang="en-AU" sz="2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1097280" y="286560"/>
            <a:ext cx="10058040" cy="145044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4000" b="0" strike="noStrike" cap="small" spc="-1">
                <a:solidFill>
                  <a:srgbClr val="575F6D"/>
                </a:solidFill>
                <a:latin typeface="Century Schoolbook"/>
              </a:rPr>
              <a:t>Intermediate Representation Formats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1206000" y="1737360"/>
            <a:ext cx="10166760" cy="4539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(2) Three-Address Code</a:t>
            </a: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4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A type of intermediate code which is easy to generate and can be easily converted to machine code.</a:t>
            </a:r>
            <a:endParaRPr lang="en-AU" sz="2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It makes use of </a:t>
            </a:r>
            <a:r>
              <a:rPr lang="en-US" sz="2200" b="1" u="sng" strike="noStrike" spc="-1">
                <a:solidFill>
                  <a:srgbClr val="000000"/>
                </a:solidFill>
                <a:uFillTx/>
                <a:latin typeface="Calibri"/>
              </a:rPr>
              <a:t>at most three addresses and one operator </a:t>
            </a: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to represent an expression and the value computed at each instruction is stored in temporary variable generated by compiler. </a:t>
            </a:r>
            <a:endParaRPr lang="en-AU" sz="2200" b="0" strike="noStrike" spc="-1"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200" b="0" strike="noStrike" spc="-1">
                <a:solidFill>
                  <a:srgbClr val="000000"/>
                </a:solidFill>
                <a:latin typeface="Calibri"/>
              </a:rPr>
              <a:t>The compiler decides the order of operation given by three address code.</a:t>
            </a:r>
            <a:endParaRPr lang="en-AU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400" b="1" strike="noStrike" spc="-1">
                <a:solidFill>
                  <a:srgbClr val="000000"/>
                </a:solidFill>
                <a:latin typeface="Calibri"/>
              </a:rPr>
              <a:t>General representation –</a:t>
            </a: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AU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Where a, b or c represents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operands like names, constants or compiler generated temporaries </a:t>
            </a: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and </a:t>
            </a:r>
            <a:r>
              <a:rPr lang="en-US" sz="2000" b="1" strike="noStrike" spc="-1">
                <a:solidFill>
                  <a:srgbClr val="000000"/>
                </a:solidFill>
                <a:latin typeface="Calibri"/>
              </a:rPr>
              <a:t>op represents the operator</a:t>
            </a:r>
            <a:endParaRPr lang="en-AU" sz="2000" b="0" strike="noStrike" spc="-1">
              <a:latin typeface="Arial"/>
            </a:endParaRPr>
          </a:p>
        </p:txBody>
      </p:sp>
      <p:pic>
        <p:nvPicPr>
          <p:cNvPr id="120" name="Picture 4"/>
          <p:cNvPicPr/>
          <p:nvPr/>
        </p:nvPicPr>
        <p:blipFill>
          <a:blip r:embed="rId3"/>
          <a:stretch/>
        </p:blipFill>
        <p:spPr>
          <a:xfrm>
            <a:off x="4714920" y="4791240"/>
            <a:ext cx="1771200" cy="6051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2821</TotalTime>
  <Words>883</Words>
  <Application>Microsoft Office PowerPoint</Application>
  <PresentationFormat>Widescreen</PresentationFormat>
  <Paragraphs>134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Angsana New</vt:lpstr>
      <vt:lpstr>Arial</vt:lpstr>
      <vt:lpstr>Calibri</vt:lpstr>
      <vt:lpstr>Calibri Light</vt:lpstr>
      <vt:lpstr>Century Schoolbook</vt:lpstr>
      <vt:lpstr>DejaVu Sans</vt:lpstr>
      <vt:lpstr>Noto Sans CJK SC</vt:lpstr>
      <vt:lpstr>StarSymbol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CSE-361:Compiler Design</dc:title>
  <dc:subject/>
  <dc:creator>Windows User</dc:creator>
  <dc:description/>
  <cp:lastModifiedBy>Mahbub</cp:lastModifiedBy>
  <cp:revision>288</cp:revision>
  <dcterms:created xsi:type="dcterms:W3CDTF">2015-02-21T15:44:08Z</dcterms:created>
  <dcterms:modified xsi:type="dcterms:W3CDTF">2022-02-20T06:26:07Z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27</vt:i4>
  </property>
</Properties>
</file>