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43" autoAdjust="0"/>
  </p:normalViewPr>
  <p:slideViewPr>
    <p:cSldViewPr snapToGrid="0">
      <p:cViewPr varScale="1">
        <p:scale>
          <a:sx n="65" d="100"/>
          <a:sy n="65" d="100"/>
        </p:scale>
        <p:origin x="8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Calibri"/>
              </a:rPr>
              <a:t>Click to move the slide</a:t>
            </a:r>
          </a:p>
        </p:txBody>
      </p:sp>
      <p:sp>
        <p:nvSpPr>
          <p:cNvPr id="92" name="PlaceHolder 2"/>
          <p:cNvSpPr>
            <a:spLocks noGrp="1"/>
          </p:cNvSpPr>
          <p:nvPr>
            <p:ph type="body"/>
          </p:nvPr>
        </p:nvSpPr>
        <p:spPr>
          <a:xfrm>
            <a:off x="756000" y="5078520"/>
            <a:ext cx="6047640" cy="4811040"/>
          </a:xfrm>
          <a:prstGeom prst="rect">
            <a:avLst/>
          </a:prstGeom>
        </p:spPr>
        <p:txBody>
          <a:bodyPr lIns="0" tIns="0" rIns="0" bIns="0">
            <a:noAutofit/>
          </a:bodyPr>
          <a:lstStyle/>
          <a:p>
            <a:r>
              <a:rPr lang="en-AU" sz="2000" b="0" strike="noStrike" spc="-1">
                <a:latin typeface="Arial"/>
              </a:rPr>
              <a:t>Click to edit the notes format</a:t>
            </a:r>
          </a:p>
        </p:txBody>
      </p:sp>
      <p:sp>
        <p:nvSpPr>
          <p:cNvPr id="93" name="PlaceHolder 3"/>
          <p:cNvSpPr>
            <a:spLocks noGrp="1"/>
          </p:cNvSpPr>
          <p:nvPr>
            <p:ph type="hdr"/>
          </p:nvPr>
        </p:nvSpPr>
        <p:spPr>
          <a:xfrm>
            <a:off x="0" y="0"/>
            <a:ext cx="3280680" cy="534240"/>
          </a:xfrm>
          <a:prstGeom prst="rect">
            <a:avLst/>
          </a:prstGeom>
        </p:spPr>
        <p:txBody>
          <a:bodyPr lIns="0" tIns="0" rIns="0" bIns="0">
            <a:noAutofit/>
          </a:bodyPr>
          <a:lstStyle/>
          <a:p>
            <a:r>
              <a:rPr lang="en-AU" sz="1400" b="0" strike="noStrike" spc="-1">
                <a:latin typeface="Times New Roman"/>
              </a:rPr>
              <a:t>&lt;header&gt;</a:t>
            </a:r>
          </a:p>
        </p:txBody>
      </p:sp>
      <p:sp>
        <p:nvSpPr>
          <p:cNvPr id="94"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AU" sz="1400" b="0" strike="noStrike" spc="-1">
                <a:latin typeface="Times New Roman"/>
              </a:rPr>
              <a:t>&lt;date/time&gt;</a:t>
            </a:r>
          </a:p>
        </p:txBody>
      </p:sp>
      <p:sp>
        <p:nvSpPr>
          <p:cNvPr id="95"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AU" sz="1400" b="0" strike="noStrike" spc="-1">
                <a:latin typeface="Times New Roman"/>
              </a:rPr>
              <a:t>&lt;footer&gt;</a:t>
            </a:r>
          </a:p>
        </p:txBody>
      </p:sp>
      <p:sp>
        <p:nvSpPr>
          <p:cNvPr id="96"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7A981286-9F38-4012-9AC5-887DC5F97909}" type="slidenum">
              <a:rPr lang="en-AU" sz="1400" b="0" strike="noStrike" spc="-1">
                <a:latin typeface="Times New Roman"/>
              </a:rPr>
              <a:t>‹#›</a:t>
            </a:fld>
            <a:endParaRPr lang="en-AU"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noRot="1" noChangeAspect="1"/>
          </p:cNvSpPr>
          <p:nvPr>
            <p:ph type="sldImg"/>
          </p:nvPr>
        </p:nvSpPr>
        <p:spPr>
          <a:xfrm>
            <a:off x="685800" y="1143000"/>
            <a:ext cx="5486400" cy="3086100"/>
          </a:xfrm>
          <a:prstGeom prst="rect">
            <a:avLst/>
          </a:prstGeom>
        </p:spPr>
      </p:sp>
      <p:sp>
        <p:nvSpPr>
          <p:cNvPr id="166" name="PlaceHolder 2"/>
          <p:cNvSpPr>
            <a:spLocks noGrp="1"/>
          </p:cNvSpPr>
          <p:nvPr>
            <p:ph type="body"/>
          </p:nvPr>
        </p:nvSpPr>
        <p:spPr>
          <a:xfrm>
            <a:off x="685800" y="4400640"/>
            <a:ext cx="5486040" cy="3600000"/>
          </a:xfrm>
          <a:prstGeom prst="rect">
            <a:avLst/>
          </a:prstGeom>
        </p:spPr>
        <p:txBody>
          <a:bodyPr>
            <a:noAutofit/>
          </a:bodyPr>
          <a:lstStyle/>
          <a:p>
            <a:endParaRPr lang="en-AU" sz="2000" b="0" strike="noStrike" spc="-1">
              <a:latin typeface="Arial"/>
            </a:endParaRPr>
          </a:p>
        </p:txBody>
      </p:sp>
      <p:sp>
        <p:nvSpPr>
          <p:cNvPr id="16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8A97CB2E-65EF-4451-8130-AA778E4563B0}" type="slidenum">
              <a:rPr lang="en-US" sz="1200" b="0" strike="noStrike" spc="-1">
                <a:solidFill>
                  <a:srgbClr val="000000"/>
                </a:solidFill>
                <a:latin typeface="+mn-lt"/>
                <a:ea typeface="+mn-ea"/>
              </a:rPr>
              <a:t>3</a:t>
            </a:fld>
            <a:endParaRPr lang="en-AU"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noRot="1" noChangeAspect="1"/>
          </p:cNvSpPr>
          <p:nvPr>
            <p:ph type="sldImg"/>
          </p:nvPr>
        </p:nvSpPr>
        <p:spPr>
          <a:xfrm>
            <a:off x="685800" y="1143000"/>
            <a:ext cx="5486400" cy="3086100"/>
          </a:xfrm>
          <a:prstGeom prst="rect">
            <a:avLst/>
          </a:prstGeom>
        </p:spPr>
      </p:sp>
      <p:sp>
        <p:nvSpPr>
          <p:cNvPr id="193" name="PlaceHolder 2"/>
          <p:cNvSpPr>
            <a:spLocks noGrp="1"/>
          </p:cNvSpPr>
          <p:nvPr>
            <p:ph type="body"/>
          </p:nvPr>
        </p:nvSpPr>
        <p:spPr>
          <a:xfrm>
            <a:off x="685800" y="4400640"/>
            <a:ext cx="5486040" cy="3600000"/>
          </a:xfrm>
          <a:prstGeom prst="rect">
            <a:avLst/>
          </a:prstGeom>
        </p:spPr>
        <p:txBody>
          <a:bodyPr>
            <a:noAutofit/>
          </a:bodyPr>
          <a:lstStyle/>
          <a:p>
            <a:endParaRPr lang="en-AU" sz="2000" b="0" strike="noStrike" spc="-1">
              <a:latin typeface="Arial"/>
            </a:endParaRPr>
          </a:p>
        </p:txBody>
      </p:sp>
      <p:sp>
        <p:nvSpPr>
          <p:cNvPr id="19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098791D1-B3F8-4918-93AE-5BA472AE74BF}" type="slidenum">
              <a:rPr lang="en-US" sz="1200" b="0" strike="noStrike" spc="-1">
                <a:solidFill>
                  <a:srgbClr val="000000"/>
                </a:solidFill>
                <a:latin typeface="+mn-lt"/>
                <a:ea typeface="+mn-ea"/>
              </a:rPr>
              <a:t>12</a:t>
            </a:fld>
            <a:endParaRPr lang="en-AU"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noRot="1" noChangeAspect="1"/>
          </p:cNvSpPr>
          <p:nvPr>
            <p:ph type="sldImg"/>
          </p:nvPr>
        </p:nvSpPr>
        <p:spPr>
          <a:xfrm>
            <a:off x="685800" y="1143000"/>
            <a:ext cx="5486400" cy="3086100"/>
          </a:xfrm>
          <a:prstGeom prst="rect">
            <a:avLst/>
          </a:prstGeom>
        </p:spPr>
      </p:sp>
      <p:sp>
        <p:nvSpPr>
          <p:cNvPr id="196"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2000" b="0" strike="noStrike" spc="-1" dirty="0">
                <a:latin typeface="Arial"/>
              </a:rPr>
              <a:t>https://www.geeksforgeeks.org/memory-layout-of-c-program/</a:t>
            </a:r>
            <a:endParaRPr lang="en-AU" sz="2000" b="0" strike="noStrike" spc="-1" dirty="0">
              <a:latin typeface="Arial"/>
            </a:endParaRPr>
          </a:p>
          <a:p>
            <a:pPr marL="216000" indent="-216000">
              <a:lnSpc>
                <a:spcPct val="100000"/>
              </a:lnSpc>
            </a:pPr>
            <a:r>
              <a:rPr lang="en-US" sz="2000" b="0" strike="noStrike" spc="-1" dirty="0">
                <a:latin typeface="Arial"/>
              </a:rPr>
              <a:t>https://www.geeksforgeeks.org/stack-vs-heap-memory-allocation/</a:t>
            </a:r>
            <a:endParaRPr lang="en-AU" sz="2000" b="0" strike="noStrike" spc="-1" dirty="0">
              <a:latin typeface="Arial"/>
            </a:endParaRPr>
          </a:p>
        </p:txBody>
      </p:sp>
      <p:sp>
        <p:nvSpPr>
          <p:cNvPr id="19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B95F969A-6C6F-4D39-8940-D08D2E1D0A20}" type="slidenum">
              <a:rPr lang="en-US" sz="1200" b="0" strike="noStrike" spc="-1">
                <a:solidFill>
                  <a:srgbClr val="000000"/>
                </a:solidFill>
                <a:latin typeface="+mn-lt"/>
                <a:ea typeface="+mn-ea"/>
              </a:rPr>
              <a:t>13</a:t>
            </a:fld>
            <a:endParaRPr lang="en-AU"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PlaceHolder 1"/>
          <p:cNvSpPr>
            <a:spLocks noGrp="1" noRot="1" noChangeAspect="1"/>
          </p:cNvSpPr>
          <p:nvPr>
            <p:ph type="sldImg"/>
          </p:nvPr>
        </p:nvSpPr>
        <p:spPr>
          <a:xfrm>
            <a:off x="685800" y="1143000"/>
            <a:ext cx="5486400" cy="3086100"/>
          </a:xfrm>
          <a:prstGeom prst="rect">
            <a:avLst/>
          </a:prstGeom>
        </p:spPr>
      </p:sp>
      <p:sp>
        <p:nvSpPr>
          <p:cNvPr id="199" name="PlaceHolder 2"/>
          <p:cNvSpPr>
            <a:spLocks noGrp="1"/>
          </p:cNvSpPr>
          <p:nvPr>
            <p:ph type="body"/>
          </p:nvPr>
        </p:nvSpPr>
        <p:spPr>
          <a:xfrm>
            <a:off x="685800" y="4400640"/>
            <a:ext cx="5486040" cy="3600000"/>
          </a:xfrm>
          <a:prstGeom prst="rect">
            <a:avLst/>
          </a:prstGeom>
        </p:spPr>
        <p:txBody>
          <a:bodyPr>
            <a:noAutofit/>
          </a:bodyPr>
          <a:lstStyle/>
          <a:p>
            <a:endParaRPr lang="en-AU" sz="2000" b="0" strike="noStrike" spc="-1">
              <a:latin typeface="Arial"/>
            </a:endParaRPr>
          </a:p>
        </p:txBody>
      </p:sp>
      <p:sp>
        <p:nvSpPr>
          <p:cNvPr id="20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50657DA-6D40-4053-8A99-2EE90BEBACF7}" type="slidenum">
              <a:rPr lang="en-US" sz="1200" b="0" strike="noStrike" spc="-1">
                <a:solidFill>
                  <a:srgbClr val="000000"/>
                </a:solidFill>
                <a:latin typeface="+mn-lt"/>
                <a:ea typeface="+mn-ea"/>
              </a:rPr>
              <a:t>15</a:t>
            </a:fld>
            <a:endParaRPr lang="en-AU"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PlaceHolder 1"/>
          <p:cNvSpPr>
            <a:spLocks noGrp="1" noRot="1" noChangeAspect="1"/>
          </p:cNvSpPr>
          <p:nvPr>
            <p:ph type="sldImg"/>
          </p:nvPr>
        </p:nvSpPr>
        <p:spPr>
          <a:xfrm>
            <a:off x="685800" y="1143000"/>
            <a:ext cx="5486400" cy="3086100"/>
          </a:xfrm>
          <a:prstGeom prst="rect">
            <a:avLst/>
          </a:prstGeom>
        </p:spPr>
      </p:sp>
      <p:sp>
        <p:nvSpPr>
          <p:cNvPr id="202" name="PlaceHolder 2"/>
          <p:cNvSpPr>
            <a:spLocks noGrp="1"/>
          </p:cNvSpPr>
          <p:nvPr>
            <p:ph type="body"/>
          </p:nvPr>
        </p:nvSpPr>
        <p:spPr>
          <a:xfrm>
            <a:off x="685800" y="4400640"/>
            <a:ext cx="5486040" cy="3600000"/>
          </a:xfrm>
          <a:prstGeom prst="rect">
            <a:avLst/>
          </a:prstGeom>
        </p:spPr>
        <p:txBody>
          <a:bodyPr>
            <a:noAutofit/>
          </a:bodyPr>
          <a:lstStyle/>
          <a:p>
            <a:endParaRPr lang="en-AU" sz="2000" b="0" strike="noStrike" spc="-1">
              <a:latin typeface="Arial"/>
            </a:endParaRPr>
          </a:p>
        </p:txBody>
      </p:sp>
      <p:sp>
        <p:nvSpPr>
          <p:cNvPr id="203"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D2D0CAE6-8F7E-4168-AED7-BE29CBEE98E4}" type="slidenum">
              <a:rPr lang="en-US" sz="1200" b="0" strike="noStrike" spc="-1">
                <a:solidFill>
                  <a:srgbClr val="000000"/>
                </a:solidFill>
                <a:latin typeface="+mn-lt"/>
                <a:ea typeface="+mn-ea"/>
              </a:rPr>
              <a:t>16</a:t>
            </a:fld>
            <a:endParaRPr lang="en-AU" sz="12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PlaceHolder 1"/>
          <p:cNvSpPr>
            <a:spLocks noGrp="1" noRot="1" noChangeAspect="1"/>
          </p:cNvSpPr>
          <p:nvPr>
            <p:ph type="sldImg"/>
          </p:nvPr>
        </p:nvSpPr>
        <p:spPr>
          <a:xfrm>
            <a:off x="685800" y="1143000"/>
            <a:ext cx="5486400" cy="3086100"/>
          </a:xfrm>
          <a:prstGeom prst="rect">
            <a:avLst/>
          </a:prstGeom>
        </p:spPr>
      </p:sp>
      <p:sp>
        <p:nvSpPr>
          <p:cNvPr id="205" name="PlaceHolder 2"/>
          <p:cNvSpPr>
            <a:spLocks noGrp="1"/>
          </p:cNvSpPr>
          <p:nvPr>
            <p:ph type="body"/>
          </p:nvPr>
        </p:nvSpPr>
        <p:spPr>
          <a:xfrm>
            <a:off x="685800" y="4400640"/>
            <a:ext cx="5486040" cy="3600000"/>
          </a:xfrm>
          <a:prstGeom prst="rect">
            <a:avLst/>
          </a:prstGeom>
        </p:spPr>
        <p:txBody>
          <a:bodyPr>
            <a:noAutofit/>
          </a:bodyPr>
          <a:lstStyle/>
          <a:p>
            <a:endParaRPr lang="en-AU" sz="2000" b="0" strike="noStrike" spc="-1">
              <a:latin typeface="Arial"/>
            </a:endParaRPr>
          </a:p>
        </p:txBody>
      </p:sp>
      <p:sp>
        <p:nvSpPr>
          <p:cNvPr id="206"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DAB7D3F-5C1F-4FF9-86D3-A8E298FA2A0B}" type="slidenum">
              <a:rPr lang="en-US" sz="1200" b="0" strike="noStrike" spc="-1">
                <a:solidFill>
                  <a:srgbClr val="000000"/>
                </a:solidFill>
                <a:latin typeface="+mn-lt"/>
                <a:ea typeface="+mn-ea"/>
              </a:rPr>
              <a:t>17</a:t>
            </a:fld>
            <a:endParaRPr lang="en-AU" sz="1200" b="0" strike="noStrike" spc="-1">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PlaceHolder 1"/>
          <p:cNvSpPr>
            <a:spLocks noGrp="1" noRot="1" noChangeAspect="1"/>
          </p:cNvSpPr>
          <p:nvPr>
            <p:ph type="sldImg"/>
          </p:nvPr>
        </p:nvSpPr>
        <p:spPr>
          <a:xfrm>
            <a:off x="685800" y="1143000"/>
            <a:ext cx="5486400" cy="3086100"/>
          </a:xfrm>
          <a:prstGeom prst="rect">
            <a:avLst/>
          </a:prstGeom>
        </p:spPr>
      </p:sp>
      <p:sp>
        <p:nvSpPr>
          <p:cNvPr id="208" name="PlaceHolder 2"/>
          <p:cNvSpPr>
            <a:spLocks noGrp="1"/>
          </p:cNvSpPr>
          <p:nvPr>
            <p:ph type="body"/>
          </p:nvPr>
        </p:nvSpPr>
        <p:spPr>
          <a:xfrm>
            <a:off x="685800" y="4400640"/>
            <a:ext cx="5486040" cy="3600000"/>
          </a:xfrm>
          <a:prstGeom prst="rect">
            <a:avLst/>
          </a:prstGeom>
        </p:spPr>
        <p:txBody>
          <a:bodyPr>
            <a:noAutofit/>
          </a:bodyPr>
          <a:lstStyle/>
          <a:p>
            <a:endParaRPr lang="en-AU" sz="2000" b="0" strike="noStrike" spc="-1">
              <a:latin typeface="Arial"/>
            </a:endParaRPr>
          </a:p>
        </p:txBody>
      </p:sp>
      <p:sp>
        <p:nvSpPr>
          <p:cNvPr id="20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831DC277-0AC2-4A68-9696-33256A0DC592}" type="slidenum">
              <a:rPr lang="en-US" sz="1200" b="0" strike="noStrike" spc="-1">
                <a:solidFill>
                  <a:srgbClr val="000000"/>
                </a:solidFill>
                <a:latin typeface="+mn-lt"/>
                <a:ea typeface="+mn-ea"/>
              </a:rPr>
              <a:t>23</a:t>
            </a:fld>
            <a:endParaRPr lang="en-AU" sz="1200" b="0" strike="noStrike" spc="-1">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laceHolder 1"/>
          <p:cNvSpPr>
            <a:spLocks noGrp="1" noRot="1" noChangeAspect="1"/>
          </p:cNvSpPr>
          <p:nvPr>
            <p:ph type="sldImg"/>
          </p:nvPr>
        </p:nvSpPr>
        <p:spPr>
          <a:xfrm>
            <a:off x="685800" y="1143000"/>
            <a:ext cx="5486400" cy="3086100"/>
          </a:xfrm>
          <a:prstGeom prst="rect">
            <a:avLst/>
          </a:prstGeom>
        </p:spPr>
      </p:sp>
      <p:sp>
        <p:nvSpPr>
          <p:cNvPr id="211" name="PlaceHolder 2"/>
          <p:cNvSpPr>
            <a:spLocks noGrp="1"/>
          </p:cNvSpPr>
          <p:nvPr>
            <p:ph type="body"/>
          </p:nvPr>
        </p:nvSpPr>
        <p:spPr>
          <a:xfrm>
            <a:off x="685800" y="4400640"/>
            <a:ext cx="5486040" cy="3600000"/>
          </a:xfrm>
          <a:prstGeom prst="rect">
            <a:avLst/>
          </a:prstGeom>
        </p:spPr>
        <p:txBody>
          <a:bodyPr>
            <a:noAutofit/>
          </a:bodyPr>
          <a:lstStyle/>
          <a:p>
            <a:endParaRPr lang="en-AU" sz="2000" b="0" strike="noStrike" spc="-1">
              <a:latin typeface="Arial"/>
            </a:endParaRPr>
          </a:p>
        </p:txBody>
      </p:sp>
      <p:sp>
        <p:nvSpPr>
          <p:cNvPr id="212"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EBF02647-9D54-4C51-9239-695852951B26}" type="slidenum">
              <a:rPr lang="en-US" sz="1200" b="0" strike="noStrike" spc="-1">
                <a:solidFill>
                  <a:srgbClr val="000000"/>
                </a:solidFill>
                <a:latin typeface="+mn-lt"/>
                <a:ea typeface="+mn-ea"/>
              </a:rPr>
              <a:t>24</a:t>
            </a:fld>
            <a:endParaRPr lang="en-AU"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noRot="1" noChangeAspect="1"/>
          </p:cNvSpPr>
          <p:nvPr>
            <p:ph type="sldImg"/>
          </p:nvPr>
        </p:nvSpPr>
        <p:spPr>
          <a:xfrm>
            <a:off x="685800" y="1143000"/>
            <a:ext cx="5486400" cy="3086100"/>
          </a:xfrm>
          <a:prstGeom prst="rect">
            <a:avLst/>
          </a:prstGeom>
        </p:spPr>
      </p:sp>
      <p:sp>
        <p:nvSpPr>
          <p:cNvPr id="169" name="PlaceHolder 2"/>
          <p:cNvSpPr>
            <a:spLocks noGrp="1"/>
          </p:cNvSpPr>
          <p:nvPr>
            <p:ph type="body"/>
          </p:nvPr>
        </p:nvSpPr>
        <p:spPr>
          <a:xfrm>
            <a:off x="685800" y="4400640"/>
            <a:ext cx="5486040" cy="3600000"/>
          </a:xfrm>
          <a:prstGeom prst="rect">
            <a:avLst/>
          </a:prstGeom>
        </p:spPr>
        <p:txBody>
          <a:bodyPr>
            <a:noAutofit/>
          </a:bodyPr>
          <a:lstStyle/>
          <a:p>
            <a:endParaRPr lang="en-AU" sz="2000" b="0" strike="noStrike" spc="-1">
              <a:latin typeface="Arial"/>
            </a:endParaRPr>
          </a:p>
        </p:txBody>
      </p:sp>
      <p:sp>
        <p:nvSpPr>
          <p:cNvPr id="17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E8E01242-6E08-40EA-8AA8-AAED99FF441E}" type="slidenum">
              <a:rPr lang="en-US" sz="1200" b="0" strike="noStrike" spc="-1">
                <a:solidFill>
                  <a:srgbClr val="000000"/>
                </a:solidFill>
                <a:latin typeface="+mn-lt"/>
                <a:ea typeface="+mn-ea"/>
              </a:rPr>
              <a:t>4</a:t>
            </a:fld>
            <a:endParaRPr lang="en-AU"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noRot="1" noChangeAspect="1"/>
          </p:cNvSpPr>
          <p:nvPr>
            <p:ph type="sldImg"/>
          </p:nvPr>
        </p:nvSpPr>
        <p:spPr>
          <a:xfrm>
            <a:off x="685800" y="1143000"/>
            <a:ext cx="5486400" cy="3086100"/>
          </a:xfrm>
          <a:prstGeom prst="rect">
            <a:avLst/>
          </a:prstGeom>
        </p:spPr>
      </p:sp>
      <p:sp>
        <p:nvSpPr>
          <p:cNvPr id="172" name="PlaceHolder 2"/>
          <p:cNvSpPr>
            <a:spLocks noGrp="1"/>
          </p:cNvSpPr>
          <p:nvPr>
            <p:ph type="body"/>
          </p:nvPr>
        </p:nvSpPr>
        <p:spPr>
          <a:xfrm>
            <a:off x="685800" y="4400640"/>
            <a:ext cx="5486040" cy="3600000"/>
          </a:xfrm>
          <a:prstGeom prst="rect">
            <a:avLst/>
          </a:prstGeom>
        </p:spPr>
        <p:txBody>
          <a:bodyPr>
            <a:noAutofit/>
          </a:bodyPr>
          <a:lstStyle/>
          <a:p>
            <a:endParaRPr lang="en-AU" sz="2000" b="0" strike="noStrike" spc="-1">
              <a:latin typeface="Arial"/>
            </a:endParaRPr>
          </a:p>
        </p:txBody>
      </p:sp>
      <p:sp>
        <p:nvSpPr>
          <p:cNvPr id="173"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763928D-F075-4554-B2B2-047D5C400EA7}" type="slidenum">
              <a:rPr lang="en-US" sz="1200" b="0" strike="noStrike" spc="-1">
                <a:solidFill>
                  <a:srgbClr val="000000"/>
                </a:solidFill>
                <a:latin typeface="+mn-lt"/>
                <a:ea typeface="+mn-ea"/>
              </a:rPr>
              <a:t>5</a:t>
            </a:fld>
            <a:endParaRPr lang="en-AU"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noRot="1" noChangeAspect="1"/>
          </p:cNvSpPr>
          <p:nvPr>
            <p:ph type="sldImg"/>
          </p:nvPr>
        </p:nvSpPr>
        <p:spPr>
          <a:xfrm>
            <a:off x="685800" y="1143000"/>
            <a:ext cx="5486400" cy="3086100"/>
          </a:xfrm>
          <a:prstGeom prst="rect">
            <a:avLst/>
          </a:prstGeom>
        </p:spPr>
      </p:sp>
      <p:sp>
        <p:nvSpPr>
          <p:cNvPr id="175" name="PlaceHolder 2"/>
          <p:cNvSpPr>
            <a:spLocks noGrp="1"/>
          </p:cNvSpPr>
          <p:nvPr>
            <p:ph type="body"/>
          </p:nvPr>
        </p:nvSpPr>
        <p:spPr>
          <a:xfrm>
            <a:off x="685800" y="4400640"/>
            <a:ext cx="5486040" cy="3600000"/>
          </a:xfrm>
          <a:prstGeom prst="rect">
            <a:avLst/>
          </a:prstGeom>
        </p:spPr>
        <p:txBody>
          <a:bodyPr>
            <a:noAutofit/>
          </a:bodyPr>
          <a:lstStyle/>
          <a:p>
            <a:endParaRPr lang="en-AU" sz="2000" b="0" strike="noStrike" spc="-1">
              <a:latin typeface="Arial"/>
            </a:endParaRPr>
          </a:p>
        </p:txBody>
      </p:sp>
      <p:sp>
        <p:nvSpPr>
          <p:cNvPr id="176"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82B9A5C0-460F-425A-8E57-5D349E93CFD6}" type="slidenum">
              <a:rPr lang="en-US" sz="1200" b="0" strike="noStrike" spc="-1">
                <a:solidFill>
                  <a:srgbClr val="000000"/>
                </a:solidFill>
                <a:latin typeface="+mn-lt"/>
                <a:ea typeface="+mn-ea"/>
              </a:rPr>
              <a:t>6</a:t>
            </a:fld>
            <a:endParaRPr lang="en-AU"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noRot="1" noChangeAspect="1"/>
          </p:cNvSpPr>
          <p:nvPr>
            <p:ph type="sldImg"/>
          </p:nvPr>
        </p:nvSpPr>
        <p:spPr>
          <a:xfrm>
            <a:off x="685800" y="1143000"/>
            <a:ext cx="5486040" cy="3085920"/>
          </a:xfrm>
          <a:prstGeom prst="rect">
            <a:avLst/>
          </a:prstGeom>
        </p:spPr>
      </p:sp>
      <p:sp>
        <p:nvSpPr>
          <p:cNvPr id="178" name="PlaceHolder 2"/>
          <p:cNvSpPr>
            <a:spLocks noGrp="1"/>
          </p:cNvSpPr>
          <p:nvPr>
            <p:ph type="body"/>
          </p:nvPr>
        </p:nvSpPr>
        <p:spPr>
          <a:xfrm>
            <a:off x="685800" y="4400640"/>
            <a:ext cx="5486040" cy="3600000"/>
          </a:xfrm>
          <a:prstGeom prst="rect">
            <a:avLst/>
          </a:prstGeom>
        </p:spPr>
        <p:txBody>
          <a:bodyPr>
            <a:noAutofit/>
          </a:bodyPr>
          <a:lstStyle/>
          <a:p>
            <a:endParaRPr lang="en-AU" sz="2000" b="0" strike="noStrike" spc="-1">
              <a:latin typeface="Arial"/>
            </a:endParaRPr>
          </a:p>
        </p:txBody>
      </p:sp>
      <p:sp>
        <p:nvSpPr>
          <p:cNvPr id="179"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3D20BBC1-2EFA-480F-8D73-51A9D9722409}" type="slidenum">
              <a:rPr lang="en-US" sz="1200" b="0" strike="noStrike" spc="-1">
                <a:solidFill>
                  <a:srgbClr val="000000"/>
                </a:solidFill>
                <a:latin typeface="+mn-lt"/>
                <a:ea typeface="+mn-ea"/>
              </a:rPr>
              <a:t>7</a:t>
            </a:fld>
            <a:endParaRPr lang="en-AU"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noRot="1" noChangeAspect="1"/>
          </p:cNvSpPr>
          <p:nvPr>
            <p:ph type="sldImg"/>
          </p:nvPr>
        </p:nvSpPr>
        <p:spPr>
          <a:xfrm>
            <a:off x="685800" y="1143000"/>
            <a:ext cx="5486400" cy="3086100"/>
          </a:xfrm>
          <a:prstGeom prst="rect">
            <a:avLst/>
          </a:prstGeom>
        </p:spPr>
      </p:sp>
      <p:sp>
        <p:nvSpPr>
          <p:cNvPr id="181" name="PlaceHolder 2"/>
          <p:cNvSpPr>
            <a:spLocks noGrp="1"/>
          </p:cNvSpPr>
          <p:nvPr>
            <p:ph type="body"/>
          </p:nvPr>
        </p:nvSpPr>
        <p:spPr>
          <a:xfrm>
            <a:off x="685800" y="4400640"/>
            <a:ext cx="5486040" cy="3600000"/>
          </a:xfrm>
          <a:prstGeom prst="rect">
            <a:avLst/>
          </a:prstGeom>
        </p:spPr>
        <p:txBody>
          <a:bodyPr>
            <a:noAutofit/>
          </a:bodyPr>
          <a:lstStyle/>
          <a:p>
            <a:endParaRPr lang="en-AU" sz="2000" b="0" strike="noStrike" spc="-1">
              <a:latin typeface="Arial"/>
            </a:endParaRPr>
          </a:p>
        </p:txBody>
      </p:sp>
      <p:sp>
        <p:nvSpPr>
          <p:cNvPr id="182"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88D9FB06-5551-4B57-922A-D3E8A54EA101}" type="slidenum">
              <a:rPr lang="en-US" sz="1200" b="0" strike="noStrike" spc="-1">
                <a:solidFill>
                  <a:srgbClr val="000000"/>
                </a:solidFill>
                <a:latin typeface="+mn-lt"/>
                <a:ea typeface="+mn-ea"/>
              </a:rPr>
              <a:t>8</a:t>
            </a:fld>
            <a:endParaRPr lang="en-AU"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noRot="1" noChangeAspect="1"/>
          </p:cNvSpPr>
          <p:nvPr>
            <p:ph type="sldImg"/>
          </p:nvPr>
        </p:nvSpPr>
        <p:spPr>
          <a:xfrm>
            <a:off x="685800" y="1143000"/>
            <a:ext cx="5486400" cy="3086100"/>
          </a:xfrm>
          <a:prstGeom prst="rect">
            <a:avLst/>
          </a:prstGeom>
        </p:spPr>
      </p:sp>
      <p:sp>
        <p:nvSpPr>
          <p:cNvPr id="184" name="PlaceHolder 2"/>
          <p:cNvSpPr>
            <a:spLocks noGrp="1"/>
          </p:cNvSpPr>
          <p:nvPr>
            <p:ph type="body"/>
          </p:nvPr>
        </p:nvSpPr>
        <p:spPr>
          <a:xfrm>
            <a:off x="685800" y="4400640"/>
            <a:ext cx="5486040" cy="3600000"/>
          </a:xfrm>
          <a:prstGeom prst="rect">
            <a:avLst/>
          </a:prstGeom>
        </p:spPr>
        <p:txBody>
          <a:bodyPr>
            <a:noAutofit/>
          </a:bodyPr>
          <a:lstStyle/>
          <a:p>
            <a:pPr marL="216000" indent="-216000">
              <a:lnSpc>
                <a:spcPct val="100000"/>
              </a:lnSpc>
            </a:pPr>
            <a:r>
              <a:rPr lang="en-US" sz="1200" b="0" strike="noStrike" spc="-1">
                <a:solidFill>
                  <a:srgbClr val="000000"/>
                </a:solidFill>
                <a:latin typeface="+mn-lt"/>
                <a:ea typeface="+mn-ea"/>
              </a:rPr>
              <a:t>First main function as root then main calls readarray and quicksort. Quicksort in turn calls partition and quicksort again. The flow of control in a program corresponds to the depth first traversal of activation tree which starts at the root.</a:t>
            </a:r>
            <a:endParaRPr lang="en-AU" sz="1200" b="0" strike="noStrike" spc="-1">
              <a:latin typeface="Arial"/>
            </a:endParaRPr>
          </a:p>
        </p:txBody>
      </p:sp>
      <p:sp>
        <p:nvSpPr>
          <p:cNvPr id="185"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3779F224-117C-481F-8835-3B70389437C3}" type="slidenum">
              <a:rPr lang="en-US" sz="1200" b="0" strike="noStrike" spc="-1">
                <a:solidFill>
                  <a:srgbClr val="000000"/>
                </a:solidFill>
                <a:latin typeface="+mn-lt"/>
                <a:ea typeface="+mn-ea"/>
              </a:rPr>
              <a:t>9</a:t>
            </a:fld>
            <a:endParaRPr lang="en-AU"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noRot="1" noChangeAspect="1"/>
          </p:cNvSpPr>
          <p:nvPr>
            <p:ph type="sldImg"/>
          </p:nvPr>
        </p:nvSpPr>
        <p:spPr>
          <a:xfrm>
            <a:off x="685800" y="1143000"/>
            <a:ext cx="5486400" cy="3086100"/>
          </a:xfrm>
          <a:prstGeom prst="rect">
            <a:avLst/>
          </a:prstGeom>
        </p:spPr>
      </p:sp>
      <p:sp>
        <p:nvSpPr>
          <p:cNvPr id="187" name="PlaceHolder 2"/>
          <p:cNvSpPr>
            <a:spLocks noGrp="1"/>
          </p:cNvSpPr>
          <p:nvPr>
            <p:ph type="body"/>
          </p:nvPr>
        </p:nvSpPr>
        <p:spPr>
          <a:xfrm>
            <a:off x="685800" y="4400640"/>
            <a:ext cx="5486040" cy="3600000"/>
          </a:xfrm>
          <a:prstGeom prst="rect">
            <a:avLst/>
          </a:prstGeom>
        </p:spPr>
        <p:txBody>
          <a:bodyPr>
            <a:noAutofit/>
          </a:bodyPr>
          <a:lstStyle/>
          <a:p>
            <a:endParaRPr lang="en-AU" sz="2000" b="0" strike="noStrike" spc="-1">
              <a:latin typeface="Arial"/>
            </a:endParaRPr>
          </a:p>
        </p:txBody>
      </p:sp>
      <p:sp>
        <p:nvSpPr>
          <p:cNvPr id="188"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7BEBCD90-202A-4AF8-86E0-15E125486DD4}" type="slidenum">
              <a:rPr lang="en-US" sz="1200" b="0" strike="noStrike" spc="-1">
                <a:solidFill>
                  <a:srgbClr val="000000"/>
                </a:solidFill>
                <a:latin typeface="+mn-lt"/>
                <a:ea typeface="+mn-ea"/>
              </a:rPr>
              <a:t>10</a:t>
            </a:fld>
            <a:endParaRPr lang="en-AU"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noRot="1" noChangeAspect="1"/>
          </p:cNvSpPr>
          <p:nvPr>
            <p:ph type="sldImg"/>
          </p:nvPr>
        </p:nvSpPr>
        <p:spPr>
          <a:xfrm>
            <a:off x="685800" y="1143000"/>
            <a:ext cx="5486040" cy="3085920"/>
          </a:xfrm>
          <a:prstGeom prst="rect">
            <a:avLst/>
          </a:prstGeom>
        </p:spPr>
      </p:sp>
      <p:sp>
        <p:nvSpPr>
          <p:cNvPr id="190" name="PlaceHolder 2"/>
          <p:cNvSpPr>
            <a:spLocks noGrp="1"/>
          </p:cNvSpPr>
          <p:nvPr>
            <p:ph type="body"/>
          </p:nvPr>
        </p:nvSpPr>
        <p:spPr>
          <a:xfrm>
            <a:off x="685800" y="4400640"/>
            <a:ext cx="5486040" cy="3600000"/>
          </a:xfrm>
          <a:prstGeom prst="rect">
            <a:avLst/>
          </a:prstGeom>
        </p:spPr>
        <p:txBody>
          <a:bodyPr>
            <a:noAutofit/>
          </a:bodyPr>
          <a:lstStyle/>
          <a:p>
            <a:endParaRPr lang="en-AU" sz="2000" b="0" strike="noStrike" spc="-1">
              <a:latin typeface="Arial"/>
            </a:endParaRPr>
          </a:p>
        </p:txBody>
      </p:sp>
      <p:sp>
        <p:nvSpPr>
          <p:cNvPr id="191"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0E9B9A87-A664-4D56-AB85-339AFBE8451A}" type="slidenum">
              <a:rPr lang="en-US" sz="1200" b="0" strike="noStrike" spc="-1">
                <a:solidFill>
                  <a:srgbClr val="000000"/>
                </a:solidFill>
                <a:latin typeface="+mn-lt"/>
                <a:ea typeface="+mn-ea"/>
              </a:rPr>
              <a:t>11</a:t>
            </a:fld>
            <a:endParaRPr lang="en-AU"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6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1097280" y="2165760"/>
            <a:ext cx="10058040" cy="1371600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6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9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097280" y="2165760"/>
            <a:ext cx="10058040" cy="1371600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CustomShape 1" hidden="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2" name="CustomShape 2" hidden="1"/>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PlaceHolder 6"/>
          <p:cNvSpPr>
            <a:spLocks noGrp="1"/>
          </p:cNvSpPr>
          <p:nvPr>
            <p:ph type="title"/>
          </p:nvPr>
        </p:nvSpPr>
        <p:spPr>
          <a:xfrm>
            <a:off x="1097280" y="758880"/>
            <a:ext cx="10058040" cy="3565800"/>
          </a:xfrm>
          <a:prstGeom prst="rect">
            <a:avLst/>
          </a:prstGeom>
        </p:spPr>
        <p:txBody>
          <a:bodyPr anchor="b">
            <a:normAutofit/>
          </a:bodyPr>
          <a:lstStyle/>
          <a:p>
            <a:pPr>
              <a:lnSpc>
                <a:spcPct val="85000"/>
              </a:lnSpc>
            </a:pPr>
            <a:r>
              <a:rPr lang="en-US" sz="8000" b="0" strike="noStrike" spc="-52">
                <a:solidFill>
                  <a:srgbClr val="262626"/>
                </a:solidFill>
                <a:latin typeface="Calibri Light"/>
              </a:rPr>
              <a:t>Click to edit Master title style</a:t>
            </a:r>
            <a:endParaRPr lang="en-US" sz="8000" b="0" strike="noStrike" spc="-1">
              <a:solidFill>
                <a:srgbClr val="000000"/>
              </a:solidFill>
              <a:latin typeface="Calibri"/>
            </a:endParaRPr>
          </a:p>
        </p:txBody>
      </p:sp>
      <p:sp>
        <p:nvSpPr>
          <p:cNvPr id="6" name="PlaceHolder 7"/>
          <p:cNvSpPr>
            <a:spLocks noGrp="1"/>
          </p:cNvSpPr>
          <p:nvPr>
            <p:ph type="dt"/>
          </p:nvPr>
        </p:nvSpPr>
        <p:spPr>
          <a:xfrm>
            <a:off x="1097280" y="6459840"/>
            <a:ext cx="2471760" cy="364680"/>
          </a:xfrm>
          <a:prstGeom prst="rect">
            <a:avLst/>
          </a:prstGeom>
        </p:spPr>
        <p:txBody>
          <a:bodyPr anchor="ctr">
            <a:noAutofit/>
          </a:bodyPr>
          <a:lstStyle/>
          <a:p>
            <a:pPr>
              <a:lnSpc>
                <a:spcPct val="100000"/>
              </a:lnSpc>
            </a:pPr>
            <a:fld id="{084F2741-68EA-4069-9765-259DB7BC46D9}" type="datetime">
              <a:rPr lang="en-US" sz="900" b="0" strike="noStrike" spc="-1">
                <a:solidFill>
                  <a:srgbClr val="FFFFFF"/>
                </a:solidFill>
                <a:latin typeface="Calibri"/>
              </a:rPr>
              <a:t>2/20/2022</a:t>
            </a:fld>
            <a:endParaRPr lang="en-AU" sz="900" b="0" strike="noStrike" spc="-1">
              <a:latin typeface="Times New Roman"/>
            </a:endParaRPr>
          </a:p>
        </p:txBody>
      </p:sp>
      <p:sp>
        <p:nvSpPr>
          <p:cNvPr id="7" name="PlaceHolder 8"/>
          <p:cNvSpPr>
            <a:spLocks noGrp="1"/>
          </p:cNvSpPr>
          <p:nvPr>
            <p:ph type="ftr"/>
          </p:nvPr>
        </p:nvSpPr>
        <p:spPr>
          <a:xfrm>
            <a:off x="3686040" y="6459840"/>
            <a:ext cx="4822560" cy="364680"/>
          </a:xfrm>
          <a:prstGeom prst="rect">
            <a:avLst/>
          </a:prstGeom>
        </p:spPr>
        <p:txBody>
          <a:bodyPr anchor="ctr">
            <a:noAutofit/>
          </a:bodyPr>
          <a:lstStyle/>
          <a:p>
            <a:endParaRPr lang="en-AU" sz="2400" b="0" strike="noStrike" spc="-1">
              <a:latin typeface="Times New Roman"/>
            </a:endParaRPr>
          </a:p>
        </p:txBody>
      </p:sp>
      <p:sp>
        <p:nvSpPr>
          <p:cNvPr id="8" name="PlaceHolder 9"/>
          <p:cNvSpPr>
            <a:spLocks noGrp="1"/>
          </p:cNvSpPr>
          <p:nvPr>
            <p:ph type="sldNum"/>
          </p:nvPr>
        </p:nvSpPr>
        <p:spPr>
          <a:xfrm>
            <a:off x="9900360" y="6459840"/>
            <a:ext cx="1311840" cy="364680"/>
          </a:xfrm>
          <a:prstGeom prst="rect">
            <a:avLst/>
          </a:prstGeom>
        </p:spPr>
        <p:txBody>
          <a:bodyPr anchor="ctr">
            <a:noAutofit/>
          </a:bodyPr>
          <a:lstStyle/>
          <a:p>
            <a:pPr algn="r">
              <a:lnSpc>
                <a:spcPct val="100000"/>
              </a:lnSpc>
            </a:pPr>
            <a:fld id="{3AF7A93B-E460-4B9C-9864-B867C1ECF726}" type="slidenum">
              <a:rPr lang="en-US" sz="1050" b="0" strike="noStrike" spc="-1">
                <a:solidFill>
                  <a:srgbClr val="FFFFFF"/>
                </a:solidFill>
                <a:latin typeface="Calibri"/>
              </a:rPr>
              <a:t>‹#›</a:t>
            </a:fld>
            <a:endParaRPr lang="en-AU" sz="1050" b="0" strike="noStrike" spc="-1">
              <a:latin typeface="Times New Roman"/>
            </a:endParaRPr>
          </a:p>
        </p:txBody>
      </p:sp>
      <p:sp>
        <p:nvSpPr>
          <p:cNvPr id="9" name="Line 10"/>
          <p:cNvSpPr/>
          <p:nvPr/>
        </p:nvSpPr>
        <p:spPr>
          <a:xfrm>
            <a:off x="1207440" y="4343400"/>
            <a:ext cx="987552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0" name="PlaceHolder 11"/>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404040"/>
                </a:solidFill>
                <a:latin typeface="Calibri"/>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Calibri"/>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404040"/>
                </a:solidFill>
                <a:latin typeface="Calibri"/>
              </a:rPr>
              <a:t>Third Outline Level</a:t>
            </a:r>
          </a:p>
          <a:p>
            <a:pPr marL="1728000" lvl="3" indent="-216000">
              <a:spcBef>
                <a:spcPts val="567"/>
              </a:spcBef>
              <a:buClr>
                <a:srgbClr val="000000"/>
              </a:buClr>
              <a:buSzPct val="75000"/>
              <a:buFont typeface="Symbol" charset="2"/>
              <a:buChar char=""/>
            </a:pPr>
            <a:r>
              <a:rPr lang="en-US" sz="1400" b="0" strike="noStrike" spc="-1">
                <a:solidFill>
                  <a:srgbClr val="40404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 name="CustomShape 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8" name="CustomShape 2"/>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9"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50" name="PlaceHolder 4"/>
          <p:cNvSpPr>
            <a:spLocks noGrp="1"/>
          </p:cNvSpPr>
          <p:nvPr>
            <p:ph type="title"/>
          </p:nvPr>
        </p:nvSpPr>
        <p:spPr>
          <a:xfrm>
            <a:off x="1097280" y="286560"/>
            <a:ext cx="10058040" cy="1450440"/>
          </a:xfrm>
          <a:prstGeom prst="rect">
            <a:avLst/>
          </a:prstGeom>
        </p:spPr>
        <p:txBody>
          <a:bodyPr anchor="b">
            <a:noAutofit/>
          </a:bodyPr>
          <a:lstStyle/>
          <a:p>
            <a:pPr>
              <a:lnSpc>
                <a:spcPct val="85000"/>
              </a:lnSpc>
            </a:pPr>
            <a:r>
              <a:rPr lang="en-US" sz="4800" b="0" strike="noStrike" spc="-52">
                <a:solidFill>
                  <a:srgbClr val="404040"/>
                </a:solidFill>
                <a:latin typeface="Calibri Light"/>
              </a:rPr>
              <a:t>Click to edit Master title style</a:t>
            </a:r>
            <a:endParaRPr lang="en-US" sz="4800" b="0" strike="noStrike" spc="-1">
              <a:solidFill>
                <a:srgbClr val="000000"/>
              </a:solidFill>
              <a:latin typeface="Calibri"/>
            </a:endParaRPr>
          </a:p>
        </p:txBody>
      </p:sp>
      <p:sp>
        <p:nvSpPr>
          <p:cNvPr id="51" name="PlaceHolder 5"/>
          <p:cNvSpPr>
            <a:spLocks noGrp="1"/>
          </p:cNvSpPr>
          <p:nvPr>
            <p:ph type="body"/>
          </p:nvPr>
        </p:nvSpPr>
        <p:spPr>
          <a:xfrm>
            <a:off x="1097280" y="1845720"/>
            <a:ext cx="10058040" cy="4023000"/>
          </a:xfrm>
          <a:prstGeom prst="rect">
            <a:avLst/>
          </a:prstGeom>
        </p:spPr>
        <p:txBody>
          <a:bodyPr lIns="0" rIns="0">
            <a:noAutofit/>
          </a:bodyPr>
          <a:lstStyle/>
          <a:p>
            <a:pPr marL="91440" indent="-91080">
              <a:lnSpc>
                <a:spcPct val="90000"/>
              </a:lnSpc>
              <a:spcBef>
                <a:spcPts val="1199"/>
              </a:spcBef>
              <a:spcAft>
                <a:spcPts val="201"/>
              </a:spcAft>
              <a:buClr>
                <a:srgbClr val="E48312"/>
              </a:buClr>
              <a:buFont typeface="Calibri"/>
              <a:buChar char=" "/>
            </a:pPr>
            <a:r>
              <a:rPr lang="en-US" sz="2000" b="0" strike="noStrike" spc="-1">
                <a:solidFill>
                  <a:srgbClr val="404040"/>
                </a:solidFill>
                <a:latin typeface="Calibri"/>
              </a:rPr>
              <a:t>Click to edit Master text styles</a:t>
            </a:r>
          </a:p>
          <a:p>
            <a:pPr marL="384120" lvl="1" indent="-182520">
              <a:lnSpc>
                <a:spcPct val="90000"/>
              </a:lnSpc>
              <a:spcBef>
                <a:spcPts val="201"/>
              </a:spcBef>
              <a:spcAft>
                <a:spcPts val="400"/>
              </a:spcAft>
              <a:buClr>
                <a:srgbClr val="E48312"/>
              </a:buClr>
              <a:buFont typeface="Calibri"/>
              <a:buChar char="◦"/>
            </a:pPr>
            <a:r>
              <a:rPr lang="en-US" sz="1800" b="0" strike="noStrike" spc="-1">
                <a:solidFill>
                  <a:srgbClr val="404040"/>
                </a:solidFill>
                <a:latin typeface="Calibri"/>
              </a:rPr>
              <a:t>Second level</a:t>
            </a:r>
          </a:p>
          <a:p>
            <a:pPr marL="567000" lvl="2" indent="-182520">
              <a:lnSpc>
                <a:spcPct val="90000"/>
              </a:lnSpc>
              <a:spcBef>
                <a:spcPts val="201"/>
              </a:spcBef>
              <a:spcAft>
                <a:spcPts val="400"/>
              </a:spcAft>
              <a:buClr>
                <a:srgbClr val="E48312"/>
              </a:buClr>
              <a:buFont typeface="Calibri"/>
              <a:buChar char="◦"/>
            </a:pPr>
            <a:r>
              <a:rPr lang="en-US" sz="1400" b="0" strike="noStrike" spc="-1">
                <a:solidFill>
                  <a:srgbClr val="404040"/>
                </a:solidFill>
                <a:latin typeface="Calibri"/>
              </a:rPr>
              <a:t>Third level</a:t>
            </a:r>
          </a:p>
          <a:p>
            <a:pPr marL="749880" lvl="3" indent="-182520">
              <a:lnSpc>
                <a:spcPct val="90000"/>
              </a:lnSpc>
              <a:spcBef>
                <a:spcPts val="201"/>
              </a:spcBef>
              <a:spcAft>
                <a:spcPts val="400"/>
              </a:spcAft>
              <a:buClr>
                <a:srgbClr val="E48312"/>
              </a:buClr>
              <a:buFont typeface="Calibri"/>
              <a:buChar char="◦"/>
            </a:pPr>
            <a:r>
              <a:rPr lang="en-US" sz="1400" b="0" strike="noStrike" spc="-1">
                <a:solidFill>
                  <a:srgbClr val="404040"/>
                </a:solidFill>
                <a:latin typeface="Calibri"/>
              </a:rPr>
              <a:t>Fourth level</a:t>
            </a:r>
          </a:p>
          <a:p>
            <a:pPr marL="932760" lvl="4" indent="-182520">
              <a:lnSpc>
                <a:spcPct val="90000"/>
              </a:lnSpc>
              <a:spcBef>
                <a:spcPts val="201"/>
              </a:spcBef>
              <a:spcAft>
                <a:spcPts val="400"/>
              </a:spcAft>
              <a:buClr>
                <a:srgbClr val="E48312"/>
              </a:buClr>
              <a:buFont typeface="Calibri"/>
              <a:buChar char="◦"/>
            </a:pPr>
            <a:r>
              <a:rPr lang="en-US" sz="1400" b="0" strike="noStrike" spc="-1">
                <a:solidFill>
                  <a:srgbClr val="404040"/>
                </a:solidFill>
                <a:latin typeface="Calibri"/>
              </a:rPr>
              <a:t>Fifth level</a:t>
            </a:r>
          </a:p>
        </p:txBody>
      </p:sp>
      <p:sp>
        <p:nvSpPr>
          <p:cNvPr id="52" name="PlaceHolder 6"/>
          <p:cNvSpPr>
            <a:spLocks noGrp="1"/>
          </p:cNvSpPr>
          <p:nvPr>
            <p:ph type="dt"/>
          </p:nvPr>
        </p:nvSpPr>
        <p:spPr>
          <a:xfrm>
            <a:off x="1097280" y="6459840"/>
            <a:ext cx="2471760" cy="364680"/>
          </a:xfrm>
          <a:prstGeom prst="rect">
            <a:avLst/>
          </a:prstGeom>
        </p:spPr>
        <p:txBody>
          <a:bodyPr anchor="ctr">
            <a:noAutofit/>
          </a:bodyPr>
          <a:lstStyle/>
          <a:p>
            <a:pPr>
              <a:lnSpc>
                <a:spcPct val="100000"/>
              </a:lnSpc>
            </a:pPr>
            <a:fld id="{BBCEDC35-A80D-48EF-86EF-E389554F852F}" type="datetime">
              <a:rPr lang="en-US" sz="900" b="0" strike="noStrike" spc="-1">
                <a:solidFill>
                  <a:srgbClr val="FFFFFF"/>
                </a:solidFill>
                <a:latin typeface="Calibri"/>
              </a:rPr>
              <a:t>2/20/2022</a:t>
            </a:fld>
            <a:endParaRPr lang="en-AU" sz="900" b="0" strike="noStrike" spc="-1">
              <a:latin typeface="Times New Roman"/>
            </a:endParaRPr>
          </a:p>
        </p:txBody>
      </p:sp>
      <p:sp>
        <p:nvSpPr>
          <p:cNvPr id="53" name="PlaceHolder 7"/>
          <p:cNvSpPr>
            <a:spLocks noGrp="1"/>
          </p:cNvSpPr>
          <p:nvPr>
            <p:ph type="ftr"/>
          </p:nvPr>
        </p:nvSpPr>
        <p:spPr>
          <a:xfrm>
            <a:off x="3686040" y="6459840"/>
            <a:ext cx="4822560" cy="364680"/>
          </a:xfrm>
          <a:prstGeom prst="rect">
            <a:avLst/>
          </a:prstGeom>
        </p:spPr>
        <p:txBody>
          <a:bodyPr anchor="ctr">
            <a:noAutofit/>
          </a:bodyPr>
          <a:lstStyle/>
          <a:p>
            <a:endParaRPr lang="en-AU" sz="2400" b="0" strike="noStrike" spc="-1">
              <a:latin typeface="Times New Roman"/>
            </a:endParaRPr>
          </a:p>
        </p:txBody>
      </p:sp>
      <p:sp>
        <p:nvSpPr>
          <p:cNvPr id="54" name="PlaceHolder 8"/>
          <p:cNvSpPr>
            <a:spLocks noGrp="1"/>
          </p:cNvSpPr>
          <p:nvPr>
            <p:ph type="sldNum"/>
          </p:nvPr>
        </p:nvSpPr>
        <p:spPr>
          <a:xfrm>
            <a:off x="9900360" y="6459840"/>
            <a:ext cx="1311840" cy="364680"/>
          </a:xfrm>
          <a:prstGeom prst="rect">
            <a:avLst/>
          </a:prstGeom>
        </p:spPr>
        <p:txBody>
          <a:bodyPr anchor="ctr">
            <a:noAutofit/>
          </a:bodyPr>
          <a:lstStyle/>
          <a:p>
            <a:pPr algn="r">
              <a:lnSpc>
                <a:spcPct val="100000"/>
              </a:lnSpc>
            </a:pPr>
            <a:fld id="{7A3CD9D1-732B-4C67-A839-6414EB73DA95}" type="slidenum">
              <a:rPr lang="en-US" sz="1050" b="0" strike="noStrike" spc="-1">
                <a:solidFill>
                  <a:srgbClr val="FFFFFF"/>
                </a:solidFill>
                <a:latin typeface="Calibri"/>
              </a:rPr>
              <a:t>‹#›</a:t>
            </a:fld>
            <a:endParaRPr lang="en-AU" sz="105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www.tutorialspoint.com/compiler_design/compiler_design_runtime_environment.htm"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hyperlink" Target="https://www.geeksforgeeks.org/runtime-environments-in-compiler-design/?ref=lb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1097280" y="758880"/>
            <a:ext cx="10058040" cy="3565800"/>
          </a:xfrm>
          <a:prstGeom prst="rect">
            <a:avLst/>
          </a:prstGeom>
          <a:noFill/>
          <a:ln>
            <a:noFill/>
          </a:ln>
        </p:spPr>
        <p:txBody>
          <a:bodyPr anchor="b">
            <a:normAutofit/>
          </a:bodyPr>
          <a:lstStyle/>
          <a:p>
            <a:pPr>
              <a:lnSpc>
                <a:spcPct val="85000"/>
              </a:lnSpc>
            </a:pPr>
            <a:r>
              <a:rPr lang="en-US" sz="7200" b="1" strike="noStrike" spc="-52">
                <a:solidFill>
                  <a:srgbClr val="CC3300"/>
                </a:solidFill>
                <a:latin typeface="Angsana New"/>
              </a:rPr>
              <a:t>Run-Time Environment</a:t>
            </a:r>
            <a:endParaRPr lang="en-US" sz="7200" b="0" strike="noStrike" spc="-1">
              <a:solidFill>
                <a:srgbClr val="000000"/>
              </a:solidFill>
              <a:latin typeface="Calibri"/>
            </a:endParaRPr>
          </a:p>
        </p:txBody>
      </p:sp>
      <p:sp>
        <p:nvSpPr>
          <p:cNvPr id="98" name="TextShape 2"/>
          <p:cNvSpPr txBox="1"/>
          <p:nvPr/>
        </p:nvSpPr>
        <p:spPr>
          <a:xfrm>
            <a:off x="1100160" y="4455720"/>
            <a:ext cx="10058040" cy="1142640"/>
          </a:xfrm>
          <a:prstGeom prst="rect">
            <a:avLst/>
          </a:prstGeom>
          <a:noFill/>
          <a:ln>
            <a:noFill/>
          </a:ln>
        </p:spPr>
        <p:txBody>
          <a:bodyPr>
            <a:normAutofit/>
          </a:bodyPr>
          <a:lstStyle/>
          <a:p>
            <a:pPr algn="ctr"/>
            <a:endParaRPr lang="en-AU"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3200" b="0" strike="noStrike" cap="small" spc="-1">
                <a:solidFill>
                  <a:srgbClr val="575F6D"/>
                </a:solidFill>
                <a:latin typeface="Century Schoolbook"/>
              </a:rPr>
              <a:t>CONTROL STACK AND ACTIVATION RECORDS</a:t>
            </a:r>
            <a:endParaRPr lang="en-US" sz="3200" b="0" strike="noStrike" spc="-1">
              <a:solidFill>
                <a:srgbClr val="000000"/>
              </a:solidFill>
              <a:latin typeface="Calibri"/>
            </a:endParaRPr>
          </a:p>
        </p:txBody>
      </p:sp>
      <p:sp>
        <p:nvSpPr>
          <p:cNvPr id="121" name="CustomShape 2"/>
          <p:cNvSpPr/>
          <p:nvPr/>
        </p:nvSpPr>
        <p:spPr>
          <a:xfrm>
            <a:off x="1257480" y="1871640"/>
            <a:ext cx="9897840" cy="41535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Wingdings" charset="2"/>
              <a:buChar char=""/>
            </a:pPr>
            <a:r>
              <a:rPr lang="en-US" sz="2200" b="1" strike="noStrike" spc="-1" dirty="0">
                <a:solidFill>
                  <a:srgbClr val="0070C0"/>
                </a:solidFill>
                <a:latin typeface="Cambria" panose="02040503050406030204" pitchFamily="18" charset="0"/>
              </a:rPr>
              <a:t>Control stack or runtime stack</a:t>
            </a:r>
            <a:r>
              <a:rPr lang="en-US" sz="2200" b="0" strike="noStrike" spc="-1" dirty="0">
                <a:solidFill>
                  <a:srgbClr val="0070C0"/>
                </a:solidFill>
                <a:latin typeface="Cambria" panose="02040503050406030204" pitchFamily="18" charset="0"/>
              </a:rPr>
              <a:t> </a:t>
            </a:r>
            <a:r>
              <a:rPr lang="en-US" sz="2200" b="0" strike="noStrike" spc="-1" dirty="0">
                <a:solidFill>
                  <a:srgbClr val="000000"/>
                </a:solidFill>
                <a:latin typeface="Cambria" panose="02040503050406030204" pitchFamily="18" charset="0"/>
              </a:rPr>
              <a:t>is used to keep track of the live procedure activations </a:t>
            </a:r>
            <a:r>
              <a:rPr lang="en-US" sz="2200" b="0" strike="noStrike" spc="-1" dirty="0" err="1">
                <a:solidFill>
                  <a:srgbClr val="000000"/>
                </a:solidFill>
                <a:latin typeface="Cambria" panose="02040503050406030204" pitchFamily="18" charset="0"/>
              </a:rPr>
              <a:t>i.e</a:t>
            </a:r>
            <a:r>
              <a:rPr lang="en-US" sz="2200" b="0" strike="noStrike" spc="-1" dirty="0">
                <a:solidFill>
                  <a:srgbClr val="000000"/>
                </a:solidFill>
                <a:latin typeface="Cambria" panose="02040503050406030204" pitchFamily="18" charset="0"/>
              </a:rPr>
              <a:t> the procedures whose execution have not been completed.</a:t>
            </a:r>
            <a:endParaRPr lang="en-AU" sz="2200" b="0" strike="noStrike" spc="-1" dirty="0">
              <a:latin typeface="Cambria" panose="02040503050406030204" pitchFamily="18" charset="0"/>
            </a:endParaRPr>
          </a:p>
          <a:p>
            <a:pPr>
              <a:lnSpc>
                <a:spcPct val="100000"/>
              </a:lnSpc>
            </a:pPr>
            <a:endParaRPr lang="en-AU" sz="2200" b="0" strike="noStrike" spc="-1" dirty="0">
              <a:latin typeface="Cambria" panose="02040503050406030204" pitchFamily="18" charset="0"/>
            </a:endParaRPr>
          </a:p>
          <a:p>
            <a:pPr marL="343080" indent="-342720">
              <a:lnSpc>
                <a:spcPct val="100000"/>
              </a:lnSpc>
              <a:buClr>
                <a:srgbClr val="000000"/>
              </a:buClr>
              <a:buFont typeface="Wingdings" charset="2"/>
              <a:buChar char=""/>
            </a:pPr>
            <a:r>
              <a:rPr lang="en-US" sz="2200" b="0" strike="noStrike" spc="-1" dirty="0">
                <a:solidFill>
                  <a:srgbClr val="000000"/>
                </a:solidFill>
                <a:latin typeface="Cambria" panose="02040503050406030204" pitchFamily="18" charset="0"/>
              </a:rPr>
              <a:t>A procedure </a:t>
            </a:r>
            <a:r>
              <a:rPr lang="en-US" sz="2200" b="1" strike="noStrike" spc="-1" dirty="0">
                <a:solidFill>
                  <a:srgbClr val="000000"/>
                </a:solidFill>
                <a:latin typeface="Cambria" panose="02040503050406030204" pitchFamily="18" charset="0"/>
              </a:rPr>
              <a:t>name is pushed on to the stack when it is called </a:t>
            </a:r>
            <a:r>
              <a:rPr lang="en-US" sz="2200" b="0" strike="noStrike" spc="-1" dirty="0">
                <a:solidFill>
                  <a:srgbClr val="000000"/>
                </a:solidFill>
                <a:latin typeface="Cambria" panose="02040503050406030204" pitchFamily="18" charset="0"/>
              </a:rPr>
              <a:t>(</a:t>
            </a:r>
            <a:r>
              <a:rPr lang="en-US" sz="2200" b="0" u="sng" strike="noStrike" spc="-1" dirty="0">
                <a:solidFill>
                  <a:srgbClr val="000000"/>
                </a:solidFill>
                <a:uFillTx/>
                <a:latin typeface="Cambria" panose="02040503050406030204" pitchFamily="18" charset="0"/>
              </a:rPr>
              <a:t>activation begins</a:t>
            </a:r>
            <a:r>
              <a:rPr lang="en-US" sz="2200" b="0" strike="noStrike" spc="-1" dirty="0">
                <a:solidFill>
                  <a:srgbClr val="000000"/>
                </a:solidFill>
                <a:latin typeface="Cambria" panose="02040503050406030204" pitchFamily="18" charset="0"/>
              </a:rPr>
              <a:t>) and </a:t>
            </a:r>
            <a:r>
              <a:rPr lang="en-US" sz="2200" b="1" strike="noStrike" spc="-1" dirty="0">
                <a:solidFill>
                  <a:srgbClr val="000000"/>
                </a:solidFill>
                <a:latin typeface="Cambria" panose="02040503050406030204" pitchFamily="18" charset="0"/>
              </a:rPr>
              <a:t>it is popped when it returns </a:t>
            </a:r>
            <a:r>
              <a:rPr lang="en-US" sz="2200" b="0" strike="noStrike" spc="-1" dirty="0">
                <a:solidFill>
                  <a:srgbClr val="000000"/>
                </a:solidFill>
                <a:latin typeface="Cambria" panose="02040503050406030204" pitchFamily="18" charset="0"/>
              </a:rPr>
              <a:t>(</a:t>
            </a:r>
            <a:r>
              <a:rPr lang="en-US" sz="2200" b="0" u="sng" strike="noStrike" spc="-1" dirty="0">
                <a:solidFill>
                  <a:srgbClr val="000000"/>
                </a:solidFill>
                <a:uFillTx/>
                <a:latin typeface="Cambria" panose="02040503050406030204" pitchFamily="18" charset="0"/>
              </a:rPr>
              <a:t>activation ends</a:t>
            </a:r>
            <a:r>
              <a:rPr lang="en-US" sz="2200" b="0" strike="noStrike" spc="-1" dirty="0">
                <a:solidFill>
                  <a:srgbClr val="000000"/>
                </a:solidFill>
                <a:latin typeface="Cambria" panose="02040503050406030204" pitchFamily="18" charset="0"/>
              </a:rPr>
              <a:t>). </a:t>
            </a:r>
            <a:endParaRPr lang="en-AU" sz="2200" b="0" strike="noStrike" spc="-1" dirty="0">
              <a:latin typeface="Cambria" panose="02040503050406030204" pitchFamily="18" charset="0"/>
            </a:endParaRPr>
          </a:p>
          <a:p>
            <a:pPr>
              <a:lnSpc>
                <a:spcPct val="100000"/>
              </a:lnSpc>
            </a:pPr>
            <a:endParaRPr lang="en-AU" sz="2200" b="0" strike="noStrike" spc="-1" dirty="0">
              <a:latin typeface="Cambria" panose="02040503050406030204" pitchFamily="18" charset="0"/>
            </a:endParaRPr>
          </a:p>
          <a:p>
            <a:pPr marL="343080" indent="-342720">
              <a:lnSpc>
                <a:spcPct val="100000"/>
              </a:lnSpc>
              <a:buClr>
                <a:srgbClr val="000000"/>
              </a:buClr>
              <a:buFont typeface="Wingdings" charset="2"/>
              <a:buChar char=""/>
            </a:pPr>
            <a:r>
              <a:rPr lang="en-US" sz="2200" b="0" strike="noStrike" spc="-1" dirty="0">
                <a:solidFill>
                  <a:srgbClr val="000000"/>
                </a:solidFill>
                <a:latin typeface="Cambria" panose="02040503050406030204" pitchFamily="18" charset="0"/>
              </a:rPr>
              <a:t>Information needed by </a:t>
            </a:r>
            <a:r>
              <a:rPr lang="en-US" sz="2200" b="1" u="sng" strike="noStrike" spc="-1" dirty="0">
                <a:solidFill>
                  <a:srgbClr val="000000"/>
                </a:solidFill>
                <a:uFillTx/>
                <a:latin typeface="Cambria" panose="02040503050406030204" pitchFamily="18" charset="0"/>
              </a:rPr>
              <a:t>a single execution of a procedure is managed using an activation record or frame</a:t>
            </a:r>
            <a:r>
              <a:rPr lang="en-US" sz="2200" b="1" strike="noStrike" spc="-1" dirty="0">
                <a:solidFill>
                  <a:srgbClr val="000000"/>
                </a:solidFill>
                <a:latin typeface="Cambria" panose="02040503050406030204" pitchFamily="18" charset="0"/>
              </a:rPr>
              <a:t>. </a:t>
            </a:r>
            <a:endParaRPr lang="en-AU" sz="2200" b="0" strike="noStrike" spc="-1" dirty="0">
              <a:latin typeface="Cambria" panose="02040503050406030204" pitchFamily="18" charset="0"/>
            </a:endParaRPr>
          </a:p>
          <a:p>
            <a:pPr>
              <a:lnSpc>
                <a:spcPct val="100000"/>
              </a:lnSpc>
            </a:pPr>
            <a:endParaRPr lang="en-AU" sz="2200" b="0" strike="noStrike" spc="-1" dirty="0">
              <a:latin typeface="Cambria" panose="02040503050406030204" pitchFamily="18" charset="0"/>
            </a:endParaRPr>
          </a:p>
          <a:p>
            <a:pPr marL="343080" indent="-342720">
              <a:lnSpc>
                <a:spcPct val="100000"/>
              </a:lnSpc>
              <a:buClr>
                <a:srgbClr val="000000"/>
              </a:buClr>
              <a:buFont typeface="Wingdings" charset="2"/>
              <a:buChar char=""/>
            </a:pPr>
            <a:r>
              <a:rPr lang="en-US" sz="2200" b="0" strike="noStrike" spc="-1" dirty="0">
                <a:solidFill>
                  <a:srgbClr val="000000"/>
                </a:solidFill>
                <a:latin typeface="Cambria" panose="02040503050406030204" pitchFamily="18" charset="0"/>
              </a:rPr>
              <a:t>When a procedure is called, </a:t>
            </a:r>
            <a:r>
              <a:rPr lang="en-US" sz="2200" b="1" strike="noStrike" spc="-1" dirty="0">
                <a:solidFill>
                  <a:srgbClr val="000000"/>
                </a:solidFill>
                <a:latin typeface="Cambria" panose="02040503050406030204" pitchFamily="18" charset="0"/>
              </a:rPr>
              <a:t>an activation record is pushed into the stack</a:t>
            </a:r>
            <a:r>
              <a:rPr lang="en-US" sz="2200" b="0" strike="noStrike" spc="-1" dirty="0">
                <a:solidFill>
                  <a:srgbClr val="000000"/>
                </a:solidFill>
                <a:latin typeface="Cambria" panose="02040503050406030204" pitchFamily="18" charset="0"/>
              </a:rPr>
              <a:t> and as soon as </a:t>
            </a:r>
            <a:r>
              <a:rPr lang="en-US" sz="2200" b="1" strike="noStrike" spc="-1" dirty="0">
                <a:solidFill>
                  <a:srgbClr val="000000"/>
                </a:solidFill>
                <a:latin typeface="Cambria" panose="02040503050406030204" pitchFamily="18" charset="0"/>
              </a:rPr>
              <a:t>the control returns to the caller function the activation record is popped.</a:t>
            </a:r>
            <a:endParaRPr lang="en-AU" sz="2200" b="1" strike="noStrike" spc="-1" dirty="0">
              <a:latin typeface="Cambria"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3200" b="0" strike="noStrike" cap="small" spc="-1">
                <a:solidFill>
                  <a:srgbClr val="575F6D"/>
                </a:solidFill>
                <a:latin typeface="Century Schoolbook"/>
              </a:rPr>
              <a:t>Control stack for the quicksort example:</a:t>
            </a:r>
            <a:endParaRPr lang="en-US" sz="3200" b="0" strike="noStrike" spc="-1">
              <a:solidFill>
                <a:srgbClr val="000000"/>
              </a:solidFill>
              <a:latin typeface="Calibri"/>
            </a:endParaRPr>
          </a:p>
        </p:txBody>
      </p:sp>
      <p:pic>
        <p:nvPicPr>
          <p:cNvPr id="123" name="Picture 5"/>
          <p:cNvPicPr/>
          <p:nvPr/>
        </p:nvPicPr>
        <p:blipFill>
          <a:blip r:embed="rId3"/>
          <a:stretch/>
        </p:blipFill>
        <p:spPr>
          <a:xfrm>
            <a:off x="627480" y="2034360"/>
            <a:ext cx="4739760" cy="3571560"/>
          </a:xfrm>
          <a:prstGeom prst="rect">
            <a:avLst/>
          </a:prstGeom>
          <a:ln>
            <a:solidFill>
              <a:schemeClr val="accent1"/>
            </a:solidFill>
          </a:ln>
        </p:spPr>
      </p:pic>
      <p:pic>
        <p:nvPicPr>
          <p:cNvPr id="124" name="Picture 6"/>
          <p:cNvPicPr/>
          <p:nvPr/>
        </p:nvPicPr>
        <p:blipFill>
          <a:blip r:embed="rId4"/>
          <a:stretch/>
        </p:blipFill>
        <p:spPr>
          <a:xfrm>
            <a:off x="5867280" y="2468160"/>
            <a:ext cx="6146640" cy="2703960"/>
          </a:xfrm>
          <a:prstGeom prst="rect">
            <a:avLst/>
          </a:prstGeom>
          <a:ln>
            <a:solidFill>
              <a:schemeClr val="accent1"/>
            </a:solidFill>
          </a:ln>
        </p:spPr>
      </p:pic>
      <p:sp>
        <p:nvSpPr>
          <p:cNvPr id="125" name="CustomShape 2"/>
          <p:cNvSpPr/>
          <p:nvPr/>
        </p:nvSpPr>
        <p:spPr>
          <a:xfrm>
            <a:off x="5367240" y="3820320"/>
            <a:ext cx="511200" cy="37980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3200" b="0" strike="noStrike" cap="small" spc="-1">
                <a:solidFill>
                  <a:srgbClr val="575F6D"/>
                </a:solidFill>
                <a:latin typeface="Century Schoolbook"/>
              </a:rPr>
              <a:t>SUBDIVISION OF RUNTIME MEMORY</a:t>
            </a:r>
            <a:endParaRPr lang="en-US" sz="3200" b="0" strike="noStrike" spc="-1">
              <a:solidFill>
                <a:srgbClr val="000000"/>
              </a:solidFill>
              <a:latin typeface="Calibri"/>
            </a:endParaRPr>
          </a:p>
        </p:txBody>
      </p:sp>
      <p:sp>
        <p:nvSpPr>
          <p:cNvPr id="127" name="CustomShape 2"/>
          <p:cNvSpPr/>
          <p:nvPr/>
        </p:nvSpPr>
        <p:spPr>
          <a:xfrm>
            <a:off x="1228680" y="2000160"/>
            <a:ext cx="10301040" cy="44920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0" strike="noStrike" spc="-1" dirty="0">
                <a:solidFill>
                  <a:srgbClr val="000000"/>
                </a:solidFill>
                <a:latin typeface="Cambria" panose="02040503050406030204" pitchFamily="18" charset="0"/>
              </a:rPr>
              <a:t>Runtime environment manages runtime memory requirements for the following entities:</a:t>
            </a:r>
            <a:endParaRPr lang="en-AU" sz="2200" b="0" strike="noStrike" spc="-1" dirty="0">
              <a:latin typeface="Cambria" panose="02040503050406030204" pitchFamily="18" charset="0"/>
            </a:endParaRPr>
          </a:p>
          <a:p>
            <a:pPr>
              <a:lnSpc>
                <a:spcPct val="100000"/>
              </a:lnSpc>
            </a:pPr>
            <a:endParaRPr lang="en-AU" sz="2200" b="0" strike="noStrike" spc="-1" dirty="0">
              <a:latin typeface="Cambria" panose="02040503050406030204" pitchFamily="18" charset="0"/>
            </a:endParaRPr>
          </a:p>
          <a:p>
            <a:pPr>
              <a:lnSpc>
                <a:spcPct val="100000"/>
              </a:lnSpc>
            </a:pPr>
            <a:r>
              <a:rPr lang="en-US" sz="2200" b="1" u="sng" strike="noStrike" spc="-1" dirty="0">
                <a:solidFill>
                  <a:srgbClr val="000000"/>
                </a:solidFill>
                <a:uFillTx/>
                <a:latin typeface="Cambria" panose="02040503050406030204" pitchFamily="18" charset="0"/>
              </a:rPr>
              <a:t>Code</a:t>
            </a:r>
            <a:r>
              <a:rPr lang="en-US" sz="2200" b="0" strike="noStrike" spc="-1" dirty="0">
                <a:solidFill>
                  <a:srgbClr val="000000"/>
                </a:solidFill>
                <a:latin typeface="Cambria" panose="02040503050406030204" pitchFamily="18" charset="0"/>
              </a:rPr>
              <a:t> : It is known as the text part of a program that </a:t>
            </a:r>
            <a:r>
              <a:rPr lang="en-US" sz="2200" b="1" strike="noStrike" spc="-1" dirty="0">
                <a:solidFill>
                  <a:srgbClr val="000000"/>
                </a:solidFill>
                <a:latin typeface="Cambria" panose="02040503050406030204" pitchFamily="18" charset="0"/>
              </a:rPr>
              <a:t>does not change at runtime. </a:t>
            </a:r>
            <a:r>
              <a:rPr lang="en-US" sz="2200" b="0" strike="noStrike" spc="-1" dirty="0">
                <a:solidFill>
                  <a:srgbClr val="000000"/>
                </a:solidFill>
                <a:latin typeface="Cambria" panose="02040503050406030204" pitchFamily="18" charset="0"/>
              </a:rPr>
              <a:t>Its memory requirements are </a:t>
            </a:r>
            <a:r>
              <a:rPr lang="en-US" sz="2200" b="1" strike="noStrike" spc="-1" dirty="0">
                <a:solidFill>
                  <a:srgbClr val="000000"/>
                </a:solidFill>
                <a:latin typeface="Cambria" panose="02040503050406030204" pitchFamily="18" charset="0"/>
              </a:rPr>
              <a:t>known at the compile time</a:t>
            </a:r>
            <a:r>
              <a:rPr lang="en-US" sz="2200" b="0" strike="noStrike" spc="-1" dirty="0">
                <a:solidFill>
                  <a:srgbClr val="000000"/>
                </a:solidFill>
                <a:latin typeface="Cambria" panose="02040503050406030204" pitchFamily="18" charset="0"/>
              </a:rPr>
              <a:t>.</a:t>
            </a:r>
            <a:endParaRPr lang="en-AU" sz="2200" b="0" strike="noStrike" spc="-1" dirty="0">
              <a:latin typeface="Cambria" panose="02040503050406030204" pitchFamily="18" charset="0"/>
            </a:endParaRPr>
          </a:p>
          <a:p>
            <a:pPr>
              <a:lnSpc>
                <a:spcPct val="100000"/>
              </a:lnSpc>
            </a:pPr>
            <a:endParaRPr lang="en-AU" sz="2200" b="0" strike="noStrike" spc="-1" dirty="0">
              <a:latin typeface="Cambria" panose="02040503050406030204" pitchFamily="18" charset="0"/>
            </a:endParaRPr>
          </a:p>
          <a:p>
            <a:pPr>
              <a:lnSpc>
                <a:spcPct val="100000"/>
              </a:lnSpc>
            </a:pPr>
            <a:r>
              <a:rPr lang="en-US" sz="2200" b="1" u="sng" strike="noStrike" spc="-1" dirty="0">
                <a:solidFill>
                  <a:srgbClr val="000000"/>
                </a:solidFill>
                <a:uFillTx/>
                <a:latin typeface="Cambria" panose="02040503050406030204" pitchFamily="18" charset="0"/>
              </a:rPr>
              <a:t>Procedures</a:t>
            </a:r>
            <a:r>
              <a:rPr lang="en-US" sz="2200" b="0" strike="noStrike" spc="-1" dirty="0">
                <a:solidFill>
                  <a:srgbClr val="000000"/>
                </a:solidFill>
                <a:latin typeface="Cambria" panose="02040503050406030204" pitchFamily="18" charset="0"/>
              </a:rPr>
              <a:t> : Their </a:t>
            </a:r>
            <a:r>
              <a:rPr lang="en-US" sz="2200" b="0" u="sng" strike="noStrike" spc="-1" dirty="0">
                <a:solidFill>
                  <a:srgbClr val="000000"/>
                </a:solidFill>
                <a:uFillTx/>
                <a:latin typeface="Cambria" panose="02040503050406030204" pitchFamily="18" charset="0"/>
              </a:rPr>
              <a:t>text part is </a:t>
            </a:r>
            <a:r>
              <a:rPr lang="en-US" sz="2200" b="1" u="sng" strike="noStrike" spc="-1" dirty="0">
                <a:solidFill>
                  <a:srgbClr val="000000"/>
                </a:solidFill>
                <a:uFillTx/>
                <a:latin typeface="Cambria" panose="02040503050406030204" pitchFamily="18" charset="0"/>
              </a:rPr>
              <a:t>static</a:t>
            </a:r>
            <a:r>
              <a:rPr lang="en-US" sz="2200" b="0" u="sng" strike="noStrike" spc="-1" dirty="0">
                <a:solidFill>
                  <a:srgbClr val="000000"/>
                </a:solidFill>
                <a:uFillTx/>
                <a:latin typeface="Cambria" panose="02040503050406030204" pitchFamily="18" charset="0"/>
              </a:rPr>
              <a:t> </a:t>
            </a:r>
            <a:r>
              <a:rPr lang="en-US" sz="2200" b="1" u="sng" strike="noStrike" spc="-1" dirty="0">
                <a:solidFill>
                  <a:srgbClr val="000000"/>
                </a:solidFill>
                <a:uFillTx/>
                <a:latin typeface="Cambria" panose="02040503050406030204" pitchFamily="18" charset="0"/>
              </a:rPr>
              <a:t>but</a:t>
            </a:r>
            <a:r>
              <a:rPr lang="en-US" sz="2200" b="0" u="sng" strike="noStrike" spc="-1" dirty="0">
                <a:solidFill>
                  <a:srgbClr val="000000"/>
                </a:solidFill>
                <a:uFillTx/>
                <a:latin typeface="Cambria" panose="02040503050406030204" pitchFamily="18" charset="0"/>
              </a:rPr>
              <a:t> </a:t>
            </a:r>
            <a:r>
              <a:rPr lang="en-US" sz="2200" b="1" u="sng" strike="noStrike" spc="-1" dirty="0">
                <a:solidFill>
                  <a:srgbClr val="000000"/>
                </a:solidFill>
                <a:uFillTx/>
                <a:latin typeface="Cambria" panose="02040503050406030204" pitchFamily="18" charset="0"/>
              </a:rPr>
              <a:t>they are called in a random manner</a:t>
            </a:r>
            <a:r>
              <a:rPr lang="en-US" sz="2200" b="1" strike="noStrike" spc="-1" dirty="0">
                <a:solidFill>
                  <a:srgbClr val="000000"/>
                </a:solidFill>
                <a:latin typeface="Cambria" panose="02040503050406030204" pitchFamily="18" charset="0"/>
              </a:rPr>
              <a:t>. </a:t>
            </a:r>
            <a:endParaRPr lang="en-AU" sz="2200" b="0" strike="noStrike" spc="-1" dirty="0">
              <a:latin typeface="Cambria" panose="02040503050406030204" pitchFamily="18" charset="0"/>
            </a:endParaRPr>
          </a:p>
          <a:p>
            <a:pPr>
              <a:lnSpc>
                <a:spcPct val="100000"/>
              </a:lnSpc>
            </a:pPr>
            <a:r>
              <a:rPr lang="en-US" sz="2200" b="0" strike="noStrike" spc="-1" dirty="0">
                <a:solidFill>
                  <a:srgbClr val="000000"/>
                </a:solidFill>
                <a:latin typeface="Cambria" panose="02040503050406030204" pitchFamily="18" charset="0"/>
              </a:rPr>
              <a:t>That is why, </a:t>
            </a:r>
            <a:r>
              <a:rPr lang="en-US" sz="2200" b="1" strike="noStrike" spc="-1" dirty="0">
                <a:solidFill>
                  <a:srgbClr val="000000"/>
                </a:solidFill>
                <a:latin typeface="Cambria" panose="02040503050406030204" pitchFamily="18" charset="0"/>
              </a:rPr>
              <a:t>stack storage </a:t>
            </a:r>
            <a:r>
              <a:rPr lang="en-US" sz="2200" b="0" strike="noStrike" spc="-1" dirty="0">
                <a:solidFill>
                  <a:srgbClr val="000000"/>
                </a:solidFill>
                <a:latin typeface="Cambria" panose="02040503050406030204" pitchFamily="18" charset="0"/>
              </a:rPr>
              <a:t>is used to manage procedure calls and activations.</a:t>
            </a:r>
            <a:endParaRPr lang="en-AU" sz="2200" b="0" strike="noStrike" spc="-1" dirty="0">
              <a:latin typeface="Cambria" panose="02040503050406030204" pitchFamily="18" charset="0"/>
            </a:endParaRPr>
          </a:p>
          <a:p>
            <a:pPr>
              <a:lnSpc>
                <a:spcPct val="100000"/>
              </a:lnSpc>
            </a:pPr>
            <a:endParaRPr lang="en-AU" sz="2200" b="0" strike="noStrike" spc="-1" dirty="0">
              <a:latin typeface="Cambria" panose="02040503050406030204" pitchFamily="18" charset="0"/>
            </a:endParaRPr>
          </a:p>
          <a:p>
            <a:pPr>
              <a:lnSpc>
                <a:spcPct val="100000"/>
              </a:lnSpc>
            </a:pPr>
            <a:r>
              <a:rPr lang="en-US" sz="2200" b="1" u="sng" strike="noStrike" spc="-1" dirty="0">
                <a:solidFill>
                  <a:srgbClr val="000000"/>
                </a:solidFill>
                <a:uFillTx/>
                <a:latin typeface="Cambria" panose="02040503050406030204" pitchFamily="18" charset="0"/>
              </a:rPr>
              <a:t>Variables</a:t>
            </a:r>
            <a:r>
              <a:rPr lang="en-US" sz="2200" b="0" strike="noStrike" spc="-1" dirty="0">
                <a:solidFill>
                  <a:srgbClr val="000000"/>
                </a:solidFill>
                <a:latin typeface="Cambria" panose="02040503050406030204" pitchFamily="18" charset="0"/>
              </a:rPr>
              <a:t> : Variables are known at the </a:t>
            </a:r>
            <a:r>
              <a:rPr lang="en-US" sz="2200" b="1" u="sng" strike="noStrike" spc="-1" dirty="0">
                <a:solidFill>
                  <a:srgbClr val="000000"/>
                </a:solidFill>
                <a:uFillTx/>
                <a:latin typeface="Cambria" panose="02040503050406030204" pitchFamily="18" charset="0"/>
              </a:rPr>
              <a:t>runtime only, unless they are global or constant</a:t>
            </a:r>
            <a:r>
              <a:rPr lang="en-US" sz="2200" b="0" strike="noStrike" spc="-1" dirty="0">
                <a:solidFill>
                  <a:srgbClr val="000000"/>
                </a:solidFill>
                <a:latin typeface="Cambria" panose="02040503050406030204" pitchFamily="18" charset="0"/>
              </a:rPr>
              <a:t>. </a:t>
            </a:r>
            <a:r>
              <a:rPr lang="en-US" sz="2200" b="1" strike="noStrike" spc="-1" dirty="0">
                <a:solidFill>
                  <a:srgbClr val="000000"/>
                </a:solidFill>
                <a:latin typeface="Cambria" panose="02040503050406030204" pitchFamily="18" charset="0"/>
              </a:rPr>
              <a:t>Heap memory allocation </a:t>
            </a:r>
            <a:r>
              <a:rPr lang="en-US" sz="2200" b="0" strike="noStrike" spc="-1" dirty="0">
                <a:solidFill>
                  <a:srgbClr val="000000"/>
                </a:solidFill>
                <a:latin typeface="Cambria" panose="02040503050406030204" pitchFamily="18" charset="0"/>
              </a:rPr>
              <a:t>scheme is used for managing allocation and de-allocation of memory for </a:t>
            </a:r>
            <a:r>
              <a:rPr lang="en-US" sz="2200" b="1" strike="noStrike" spc="-1" dirty="0">
                <a:solidFill>
                  <a:srgbClr val="000000"/>
                </a:solidFill>
                <a:latin typeface="Cambria" panose="02040503050406030204" pitchFamily="18" charset="0"/>
              </a:rPr>
              <a:t>variables in runtime</a:t>
            </a:r>
            <a:r>
              <a:rPr lang="en-US" sz="2200" b="0" strike="noStrike" spc="-1" dirty="0">
                <a:solidFill>
                  <a:srgbClr val="000000"/>
                </a:solidFill>
                <a:latin typeface="Cambria" panose="02040503050406030204" pitchFamily="18" charset="0"/>
              </a:rPr>
              <a:t>.</a:t>
            </a:r>
            <a:endParaRPr lang="en-AU" sz="2200" b="0" strike="noStrike" spc="-1" dirty="0">
              <a:latin typeface="Cambria" panose="02040503050406030204" pitchFamily="18" charset="0"/>
            </a:endParaRPr>
          </a:p>
          <a:p>
            <a:pPr>
              <a:lnSpc>
                <a:spcPct val="100000"/>
              </a:lnSpc>
            </a:pPr>
            <a:endParaRPr lang="en-AU" sz="2200" b="0" strike="noStrike" spc="-1" dirty="0">
              <a:latin typeface="Abyssinica SI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3200" b="0" strike="noStrike" cap="small" spc="-1">
                <a:solidFill>
                  <a:srgbClr val="575F6D"/>
                </a:solidFill>
                <a:latin typeface="Century Schoolbook"/>
              </a:rPr>
              <a:t>SUBDIVISION OF RUNTIME MEMORY</a:t>
            </a:r>
            <a:endParaRPr lang="en-US" sz="3200" b="0" strike="noStrike" spc="-1">
              <a:solidFill>
                <a:srgbClr val="000000"/>
              </a:solidFill>
              <a:latin typeface="Calibri"/>
            </a:endParaRPr>
          </a:p>
        </p:txBody>
      </p:sp>
      <p:pic>
        <p:nvPicPr>
          <p:cNvPr id="129" name="Picture 3"/>
          <p:cNvPicPr/>
          <p:nvPr/>
        </p:nvPicPr>
        <p:blipFill>
          <a:blip r:embed="rId3"/>
          <a:stretch/>
        </p:blipFill>
        <p:spPr>
          <a:xfrm>
            <a:off x="2224440" y="1833480"/>
            <a:ext cx="6947640" cy="3352320"/>
          </a:xfrm>
          <a:prstGeom prst="rect">
            <a:avLst/>
          </a:prstGeom>
          <a:ln>
            <a:noFill/>
          </a:ln>
        </p:spPr>
      </p:pic>
      <p:pic>
        <p:nvPicPr>
          <p:cNvPr id="130" name="Picture 4"/>
          <p:cNvPicPr/>
          <p:nvPr/>
        </p:nvPicPr>
        <p:blipFill>
          <a:blip r:embed="rId4"/>
          <a:stretch/>
        </p:blipFill>
        <p:spPr>
          <a:xfrm>
            <a:off x="2014920" y="2109600"/>
            <a:ext cx="561600" cy="1009440"/>
          </a:xfrm>
          <a:prstGeom prst="rect">
            <a:avLst/>
          </a:prstGeom>
          <a:ln>
            <a:noFill/>
          </a:ln>
        </p:spPr>
      </p:pic>
      <p:pic>
        <p:nvPicPr>
          <p:cNvPr id="131" name="Picture 5"/>
          <p:cNvPicPr/>
          <p:nvPr/>
        </p:nvPicPr>
        <p:blipFill>
          <a:blip r:embed="rId5"/>
          <a:stretch/>
        </p:blipFill>
        <p:spPr>
          <a:xfrm>
            <a:off x="2014920" y="3175200"/>
            <a:ext cx="561600" cy="1633320"/>
          </a:xfrm>
          <a:prstGeom prst="rect">
            <a:avLst/>
          </a:prstGeom>
          <a:ln>
            <a:noFill/>
          </a:ln>
        </p:spPr>
      </p:pic>
      <p:sp>
        <p:nvSpPr>
          <p:cNvPr id="132" name="CustomShape 2"/>
          <p:cNvSpPr/>
          <p:nvPr/>
        </p:nvSpPr>
        <p:spPr>
          <a:xfrm>
            <a:off x="1211760" y="5184000"/>
            <a:ext cx="10020240" cy="1005120"/>
          </a:xfrm>
          <a:prstGeom prst="rect">
            <a:avLst/>
          </a:prstGeom>
          <a:no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Wingdings" charset="2"/>
              <a:buChar char=""/>
            </a:pPr>
            <a:r>
              <a:rPr lang="en-US" sz="2000" b="0" strike="noStrike" spc="-1" dirty="0">
                <a:solidFill>
                  <a:srgbClr val="000000"/>
                </a:solidFill>
                <a:latin typeface="Cambria" panose="02040503050406030204" pitchFamily="18" charset="0"/>
              </a:rPr>
              <a:t>In the image, the text part of the code is allocated a fixed amount of memory. </a:t>
            </a:r>
            <a:endParaRPr lang="en-AU" sz="2000" b="0" strike="noStrike" spc="-1" dirty="0">
              <a:latin typeface="Cambria" panose="02040503050406030204" pitchFamily="18" charset="0"/>
            </a:endParaRPr>
          </a:p>
          <a:p>
            <a:pPr marL="343080" indent="-342720">
              <a:lnSpc>
                <a:spcPct val="100000"/>
              </a:lnSpc>
              <a:buClr>
                <a:srgbClr val="000000"/>
              </a:buClr>
              <a:buFont typeface="Wingdings" charset="2"/>
              <a:buChar char=""/>
            </a:pPr>
            <a:r>
              <a:rPr lang="en-US" sz="2000" b="0" strike="noStrike" spc="-1" dirty="0">
                <a:solidFill>
                  <a:srgbClr val="000000"/>
                </a:solidFill>
                <a:latin typeface="Cambria" panose="02040503050406030204" pitchFamily="18" charset="0"/>
              </a:rPr>
              <a:t>Stack and heap memory are arranged at the extremes of total memory allocated to the program. Both </a:t>
            </a:r>
            <a:r>
              <a:rPr lang="en-US" sz="2000" b="1" u="sng" strike="noStrike" spc="-1" dirty="0">
                <a:solidFill>
                  <a:srgbClr val="000000"/>
                </a:solidFill>
                <a:uFillTx/>
                <a:latin typeface="Cambria" panose="02040503050406030204" pitchFamily="18" charset="0"/>
              </a:rPr>
              <a:t>shrink and grow against each other.</a:t>
            </a:r>
            <a:endParaRPr lang="en-AU" sz="2000" b="0" strike="noStrike" spc="-1" dirty="0">
              <a:latin typeface="Cambria"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3200" b="0" strike="noStrike" cap="small" spc="-1">
                <a:solidFill>
                  <a:srgbClr val="575F6D"/>
                </a:solidFill>
                <a:latin typeface="Century Schoolbook"/>
              </a:rPr>
              <a:t>Example: SUBDIVISION OF RUNTIME MEMORY</a:t>
            </a:r>
            <a:endParaRPr lang="en-US" sz="3200" b="0" strike="noStrike" spc="-1">
              <a:solidFill>
                <a:srgbClr val="000000"/>
              </a:solidFill>
              <a:latin typeface="Calibri"/>
            </a:endParaRPr>
          </a:p>
        </p:txBody>
      </p:sp>
      <p:pic>
        <p:nvPicPr>
          <p:cNvPr id="134" name="Picture 2"/>
          <p:cNvPicPr/>
          <p:nvPr/>
        </p:nvPicPr>
        <p:blipFill>
          <a:blip r:embed="rId2"/>
          <a:srcRect l="8430" r="12555"/>
          <a:stretch/>
        </p:blipFill>
        <p:spPr>
          <a:xfrm>
            <a:off x="7003080" y="2328480"/>
            <a:ext cx="4285800" cy="4346640"/>
          </a:xfrm>
          <a:prstGeom prst="rect">
            <a:avLst/>
          </a:prstGeom>
          <a:ln>
            <a:solidFill>
              <a:schemeClr val="tx1"/>
            </a:solidFill>
          </a:ln>
        </p:spPr>
      </p:pic>
      <p:sp>
        <p:nvSpPr>
          <p:cNvPr id="135" name="CustomShape 2"/>
          <p:cNvSpPr/>
          <p:nvPr/>
        </p:nvSpPr>
        <p:spPr>
          <a:xfrm>
            <a:off x="7003080" y="1832760"/>
            <a:ext cx="3812040" cy="395280"/>
          </a:xfrm>
          <a:prstGeom prst="rect">
            <a:avLst/>
          </a:prstGeom>
          <a:noFill/>
          <a:ln>
            <a:solidFill>
              <a:srgbClr val="FFFFFF"/>
            </a:solid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2000" b="1" u="sng" strike="noStrike" spc="-1">
                <a:solidFill>
                  <a:srgbClr val="000000"/>
                </a:solidFill>
                <a:uFillTx/>
                <a:latin typeface="Abyssinica SIL"/>
              </a:rPr>
              <a:t>Call Structure on Input: 15,10</a:t>
            </a:r>
            <a:endParaRPr lang="en-AU" sz="2000" b="0" u="sng" strike="noStrike" spc="-1">
              <a:uFillTx/>
              <a:latin typeface="Abyssinica SIL"/>
            </a:endParaRPr>
          </a:p>
        </p:txBody>
      </p:sp>
      <p:pic>
        <p:nvPicPr>
          <p:cNvPr id="136" name="Picture 5"/>
          <p:cNvPicPr/>
          <p:nvPr/>
        </p:nvPicPr>
        <p:blipFill>
          <a:blip r:embed="rId3"/>
          <a:srcRect t="1967"/>
          <a:stretch/>
        </p:blipFill>
        <p:spPr>
          <a:xfrm>
            <a:off x="1214280" y="2586960"/>
            <a:ext cx="3843000" cy="2941560"/>
          </a:xfrm>
          <a:prstGeom prst="rect">
            <a:avLst/>
          </a:prstGeom>
          <a:ln>
            <a:solidFill>
              <a:schemeClr val="tx1"/>
            </a:solidFill>
          </a:ln>
        </p:spPr>
      </p:pic>
      <p:sp>
        <p:nvSpPr>
          <p:cNvPr id="137" name="CustomShape 3"/>
          <p:cNvSpPr/>
          <p:nvPr/>
        </p:nvSpPr>
        <p:spPr>
          <a:xfrm>
            <a:off x="1047600" y="1986120"/>
            <a:ext cx="2837520" cy="3952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000" b="1" u="sng" strike="noStrike" spc="-1">
                <a:solidFill>
                  <a:srgbClr val="000000"/>
                </a:solidFill>
                <a:uFillTx/>
                <a:latin typeface="Abyssinica SIL"/>
              </a:rPr>
              <a:t>Example Program in C</a:t>
            </a:r>
            <a:endParaRPr lang="en-AU" sz="2000" b="0" strike="noStrike" spc="-1">
              <a:latin typeface="Abyssinica SI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3200" b="0" strike="noStrike" cap="small" spc="-1">
                <a:solidFill>
                  <a:srgbClr val="575F6D"/>
                </a:solidFill>
                <a:latin typeface="Century Schoolbook"/>
              </a:rPr>
              <a:t>STORAGE ALLOCATION TECHNIQUES</a:t>
            </a:r>
            <a:endParaRPr lang="en-US" sz="3200" b="0" strike="noStrike" spc="-1">
              <a:solidFill>
                <a:srgbClr val="000000"/>
              </a:solidFill>
              <a:latin typeface="Calibri"/>
            </a:endParaRPr>
          </a:p>
        </p:txBody>
      </p:sp>
      <p:sp>
        <p:nvSpPr>
          <p:cNvPr id="139" name="CustomShape 2"/>
          <p:cNvSpPr/>
          <p:nvPr/>
        </p:nvSpPr>
        <p:spPr>
          <a:xfrm>
            <a:off x="1200240" y="2000160"/>
            <a:ext cx="10301040" cy="35379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514440" indent="-514080">
              <a:lnSpc>
                <a:spcPct val="100000"/>
              </a:lnSpc>
              <a:buClr>
                <a:srgbClr val="000000"/>
              </a:buClr>
              <a:buFont typeface="StarSymbol"/>
              <a:buAutoNum type="romanUcPeriod"/>
            </a:pPr>
            <a:r>
              <a:rPr lang="en-US" sz="2400" b="1" strike="noStrike" spc="-1" dirty="0">
                <a:solidFill>
                  <a:srgbClr val="000000"/>
                </a:solidFill>
                <a:latin typeface="Cambria" panose="02040503050406030204" pitchFamily="18" charset="0"/>
              </a:rPr>
              <a:t>Static Storage Allocation</a:t>
            </a:r>
            <a:endParaRPr lang="en-AU" sz="2400" b="0" strike="noStrike" spc="-1" dirty="0">
              <a:latin typeface="Cambria" panose="02040503050406030204" pitchFamily="18" charset="0"/>
            </a:endParaRPr>
          </a:p>
          <a:p>
            <a:pPr>
              <a:lnSpc>
                <a:spcPct val="100000"/>
              </a:lnSpc>
            </a:pPr>
            <a:endParaRPr lang="en-AU" sz="2200" b="0" strike="noStrike" spc="-1" dirty="0">
              <a:latin typeface="Cambria" panose="02040503050406030204" pitchFamily="18" charset="0"/>
            </a:endParaRPr>
          </a:p>
          <a:p>
            <a:pPr marL="800280" lvl="1" indent="-342720">
              <a:lnSpc>
                <a:spcPct val="100000"/>
              </a:lnSpc>
              <a:buClr>
                <a:srgbClr val="000000"/>
              </a:buClr>
              <a:buFont typeface="Arial"/>
              <a:buChar char="•"/>
            </a:pPr>
            <a:r>
              <a:rPr lang="en-US" sz="2000" b="0" strike="noStrike" spc="-1" dirty="0">
                <a:solidFill>
                  <a:srgbClr val="000000"/>
                </a:solidFill>
                <a:latin typeface="Cambria" panose="02040503050406030204" pitchFamily="18" charset="0"/>
              </a:rPr>
              <a:t>For any program </a:t>
            </a:r>
            <a:r>
              <a:rPr lang="en-US" sz="2000" b="1" strike="noStrike" spc="-1" dirty="0">
                <a:solidFill>
                  <a:srgbClr val="000000"/>
                </a:solidFill>
                <a:latin typeface="Cambria" panose="02040503050406030204" pitchFamily="18" charset="0"/>
              </a:rPr>
              <a:t>if we create memory at compile time, memory will be created in the static </a:t>
            </a:r>
            <a:r>
              <a:rPr lang="en-US" sz="2000" b="1" strike="noStrike" spc="-1" dirty="0" smtClean="0">
                <a:solidFill>
                  <a:srgbClr val="000000"/>
                </a:solidFill>
                <a:latin typeface="Cambria" panose="02040503050406030204" pitchFamily="18" charset="0"/>
              </a:rPr>
              <a:t>area and only once</a:t>
            </a:r>
            <a:endParaRPr lang="en-AU" sz="2000" b="0" strike="noStrike" spc="-1" dirty="0">
              <a:latin typeface="Cambria" panose="02040503050406030204" pitchFamily="18" charset="0"/>
            </a:endParaRPr>
          </a:p>
          <a:p>
            <a:pPr marL="800280" lvl="1" indent="-342720">
              <a:lnSpc>
                <a:spcPct val="100000"/>
              </a:lnSpc>
              <a:buClr>
                <a:srgbClr val="000000"/>
              </a:buClr>
              <a:buFont typeface="Arial"/>
              <a:buChar char="•"/>
            </a:pPr>
            <a:r>
              <a:rPr lang="en-US" sz="2000" b="0" strike="noStrike" spc="-1" dirty="0" smtClean="0">
                <a:solidFill>
                  <a:srgbClr val="000000"/>
                </a:solidFill>
                <a:latin typeface="Cambria" panose="02040503050406030204" pitchFamily="18" charset="0"/>
              </a:rPr>
              <a:t>It </a:t>
            </a:r>
            <a:r>
              <a:rPr lang="en-US" sz="2000" b="0" strike="noStrike" spc="-1" dirty="0">
                <a:solidFill>
                  <a:srgbClr val="000000"/>
                </a:solidFill>
                <a:latin typeface="Cambria" panose="02040503050406030204" pitchFamily="18" charset="0"/>
              </a:rPr>
              <a:t>don’t support dynamic data structure </a:t>
            </a:r>
            <a:r>
              <a:rPr lang="en-US" sz="2000" b="0" strike="noStrike" spc="-1" dirty="0" err="1">
                <a:solidFill>
                  <a:srgbClr val="000000"/>
                </a:solidFill>
                <a:latin typeface="Cambria" panose="02040503050406030204" pitchFamily="18" charset="0"/>
              </a:rPr>
              <a:t>i.e</a:t>
            </a:r>
            <a:r>
              <a:rPr lang="en-US" sz="2000" b="0" strike="noStrike" spc="-1" dirty="0">
                <a:solidFill>
                  <a:srgbClr val="000000"/>
                </a:solidFill>
                <a:latin typeface="Cambria" panose="02040503050406030204" pitchFamily="18" charset="0"/>
              </a:rPr>
              <a:t> memory is created at compile time and deallocated after program completion.</a:t>
            </a:r>
            <a:endParaRPr lang="en-AU" sz="2000" b="0" strike="noStrike" spc="-1" dirty="0">
              <a:latin typeface="Cambria" panose="02040503050406030204" pitchFamily="18" charset="0"/>
            </a:endParaRPr>
          </a:p>
          <a:p>
            <a:pPr marL="800280" lvl="1" indent="-342720">
              <a:lnSpc>
                <a:spcPct val="100000"/>
              </a:lnSpc>
              <a:buClr>
                <a:srgbClr val="000000"/>
              </a:buClr>
              <a:buFont typeface="Arial"/>
              <a:buChar char="•"/>
            </a:pPr>
            <a:r>
              <a:rPr lang="en-US" sz="2000" b="1" strike="noStrike" spc="-1" dirty="0">
                <a:solidFill>
                  <a:srgbClr val="000000"/>
                </a:solidFill>
                <a:latin typeface="Cambria" panose="02040503050406030204" pitchFamily="18" charset="0"/>
              </a:rPr>
              <a:t>The drawback with static storage allocation is recursion is not supported.</a:t>
            </a:r>
            <a:endParaRPr lang="en-AU" sz="2000" b="0" strike="noStrike" spc="-1" dirty="0">
              <a:latin typeface="Cambria" panose="02040503050406030204" pitchFamily="18" charset="0"/>
            </a:endParaRPr>
          </a:p>
          <a:p>
            <a:pPr marL="800280" lvl="1" indent="-342720">
              <a:lnSpc>
                <a:spcPct val="100000"/>
              </a:lnSpc>
              <a:buClr>
                <a:srgbClr val="000000"/>
              </a:buClr>
              <a:buFont typeface="Arial"/>
              <a:buChar char="•"/>
            </a:pPr>
            <a:r>
              <a:rPr lang="en-US" sz="2000" b="1" strike="noStrike" spc="-1" dirty="0">
                <a:solidFill>
                  <a:srgbClr val="000000"/>
                </a:solidFill>
                <a:latin typeface="Cambria" panose="02040503050406030204" pitchFamily="18" charset="0"/>
              </a:rPr>
              <a:t>Another drawback is </a:t>
            </a:r>
            <a:r>
              <a:rPr lang="en-US" sz="2000" b="1" u="sng" strike="noStrike" spc="-1" dirty="0">
                <a:solidFill>
                  <a:srgbClr val="000000"/>
                </a:solidFill>
                <a:latin typeface="Cambria" panose="02040503050406030204" pitchFamily="18" charset="0"/>
              </a:rPr>
              <a:t>size of data should be known at compile time</a:t>
            </a:r>
            <a:endParaRPr lang="en-AU" sz="2000" b="0" u="sng" strike="noStrike" spc="-1" dirty="0">
              <a:latin typeface="Cambria" panose="02040503050406030204" pitchFamily="18" charset="0"/>
            </a:endParaRPr>
          </a:p>
          <a:p>
            <a:pPr>
              <a:lnSpc>
                <a:spcPct val="100000"/>
              </a:lnSpc>
            </a:pPr>
            <a:endParaRPr lang="en-AU" sz="2000" b="0" strike="noStrike" spc="-1" dirty="0">
              <a:latin typeface="Cambria" panose="02040503050406030204" pitchFamily="18" charset="0"/>
            </a:endParaRPr>
          </a:p>
          <a:p>
            <a:pPr>
              <a:lnSpc>
                <a:spcPct val="100000"/>
              </a:lnSpc>
            </a:pPr>
            <a:r>
              <a:rPr lang="en-US" sz="2000" b="0" strike="noStrike" spc="-1" dirty="0">
                <a:solidFill>
                  <a:srgbClr val="000000"/>
                </a:solidFill>
                <a:latin typeface="Cambria" panose="02040503050406030204" pitchFamily="18" charset="0"/>
              </a:rPr>
              <a:t>    </a:t>
            </a:r>
            <a:r>
              <a:rPr lang="en-US" sz="2000" b="0" strike="noStrike" spc="-1" dirty="0" err="1">
                <a:solidFill>
                  <a:srgbClr val="000000"/>
                </a:solidFill>
                <a:latin typeface="Cambria" panose="02040503050406030204" pitchFamily="18" charset="0"/>
              </a:rPr>
              <a:t>Eg</a:t>
            </a:r>
            <a:r>
              <a:rPr lang="en-US" sz="2000" b="0" strike="noStrike" spc="-1" dirty="0">
                <a:solidFill>
                  <a:srgbClr val="000000"/>
                </a:solidFill>
                <a:latin typeface="Cambria" panose="02040503050406030204" pitchFamily="18" charset="0"/>
              </a:rPr>
              <a:t>- FORTRAN was designed to permit static storage allocation.</a:t>
            </a:r>
            <a:endParaRPr lang="en-AU" sz="2000" b="0" strike="noStrike" spc="-1" dirty="0">
              <a:latin typeface="Cambria" panose="02040503050406030204" pitchFamily="18" charset="0"/>
            </a:endParaRPr>
          </a:p>
          <a:p>
            <a:pPr>
              <a:lnSpc>
                <a:spcPct val="100000"/>
              </a:lnSpc>
            </a:pPr>
            <a:endParaRPr lang="en-AU" sz="2000" b="0" strike="noStrike" spc="-1" dirty="0">
              <a:latin typeface="Cambria"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3200" b="0" strike="noStrike" cap="small" spc="-1">
                <a:solidFill>
                  <a:srgbClr val="575F6D"/>
                </a:solidFill>
                <a:latin typeface="Century Schoolbook"/>
              </a:rPr>
              <a:t>STORAGE ALLOCATION TECHNIQUES</a:t>
            </a:r>
            <a:endParaRPr lang="en-US" sz="3200" b="0" strike="noStrike" spc="-1">
              <a:solidFill>
                <a:srgbClr val="000000"/>
              </a:solidFill>
              <a:latin typeface="Calibri"/>
            </a:endParaRPr>
          </a:p>
        </p:txBody>
      </p:sp>
      <p:sp>
        <p:nvSpPr>
          <p:cNvPr id="141" name="CustomShape 2"/>
          <p:cNvSpPr/>
          <p:nvPr/>
        </p:nvSpPr>
        <p:spPr>
          <a:xfrm>
            <a:off x="1200240" y="2000160"/>
            <a:ext cx="10301040" cy="347642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dirty="0">
                <a:solidFill>
                  <a:srgbClr val="000000"/>
                </a:solidFill>
                <a:latin typeface="Cambria" panose="02040503050406030204" pitchFamily="18" charset="0"/>
              </a:rPr>
              <a:t>II. </a:t>
            </a:r>
            <a:r>
              <a:rPr lang="en-US" sz="2400" b="1" strike="noStrike" spc="-1" dirty="0">
                <a:solidFill>
                  <a:srgbClr val="000000"/>
                </a:solidFill>
                <a:latin typeface="Cambria" panose="02040503050406030204" pitchFamily="18" charset="0"/>
              </a:rPr>
              <a:t>Stack Storage Allocation</a:t>
            </a:r>
            <a:endParaRPr lang="en-AU" sz="2400" b="0" strike="noStrike" spc="-1" dirty="0">
              <a:latin typeface="Cambria" panose="02040503050406030204" pitchFamily="18" charset="0"/>
            </a:endParaRPr>
          </a:p>
          <a:p>
            <a:pPr>
              <a:lnSpc>
                <a:spcPct val="100000"/>
              </a:lnSpc>
            </a:pPr>
            <a:endParaRPr lang="en-AU" sz="2200" b="0" strike="noStrike" spc="-1" dirty="0">
              <a:latin typeface="Cambria" panose="02040503050406030204" pitchFamily="18" charset="0"/>
            </a:endParaRPr>
          </a:p>
          <a:p>
            <a:pPr marL="800280" lvl="1" indent="-342720">
              <a:lnSpc>
                <a:spcPct val="100000"/>
              </a:lnSpc>
              <a:buClr>
                <a:srgbClr val="000000"/>
              </a:buClr>
              <a:buFont typeface="Arial"/>
              <a:buChar char="•"/>
            </a:pPr>
            <a:r>
              <a:rPr lang="en-US" sz="2200" b="1" strike="noStrike" spc="-1" dirty="0">
                <a:solidFill>
                  <a:srgbClr val="000000"/>
                </a:solidFill>
                <a:latin typeface="Cambria" panose="02040503050406030204" pitchFamily="18" charset="0"/>
              </a:rPr>
              <a:t>Storage is organized as a stack</a:t>
            </a:r>
            <a:r>
              <a:rPr lang="en-US" sz="2200" b="0" strike="noStrike" spc="-1" dirty="0">
                <a:solidFill>
                  <a:srgbClr val="000000"/>
                </a:solidFill>
                <a:latin typeface="Cambria" panose="02040503050406030204" pitchFamily="18" charset="0"/>
              </a:rPr>
              <a:t> and activation records are pushed and popped as activation begin and end respectively. </a:t>
            </a:r>
            <a:endParaRPr lang="en-AU" sz="2200" b="0" strike="noStrike" spc="-1" dirty="0">
              <a:latin typeface="Cambria" panose="02040503050406030204" pitchFamily="18" charset="0"/>
            </a:endParaRPr>
          </a:p>
          <a:p>
            <a:pPr>
              <a:lnSpc>
                <a:spcPct val="100000"/>
              </a:lnSpc>
            </a:pPr>
            <a:endParaRPr lang="en-AU" sz="2200" b="0" strike="noStrike" spc="-1" dirty="0">
              <a:latin typeface="Cambria" panose="02040503050406030204" pitchFamily="18" charset="0"/>
            </a:endParaRPr>
          </a:p>
          <a:p>
            <a:pPr marL="800280" lvl="1" indent="-342720">
              <a:lnSpc>
                <a:spcPct val="100000"/>
              </a:lnSpc>
              <a:buClr>
                <a:srgbClr val="000000"/>
              </a:buClr>
              <a:buFont typeface="Arial"/>
              <a:buChar char="•"/>
            </a:pPr>
            <a:r>
              <a:rPr lang="en-US" sz="2200" b="0" strike="noStrike" spc="-1" dirty="0">
                <a:solidFill>
                  <a:srgbClr val="000000"/>
                </a:solidFill>
                <a:latin typeface="Cambria" panose="02040503050406030204" pitchFamily="18" charset="0"/>
              </a:rPr>
              <a:t>Locals are contained in activation records so they are bound to fresh storage in each activation.</a:t>
            </a:r>
            <a:endParaRPr lang="en-AU" sz="2200" b="0" strike="noStrike" spc="-1" dirty="0">
              <a:latin typeface="Cambria" panose="02040503050406030204" pitchFamily="18" charset="0"/>
            </a:endParaRPr>
          </a:p>
          <a:p>
            <a:pPr>
              <a:lnSpc>
                <a:spcPct val="100000"/>
              </a:lnSpc>
            </a:pPr>
            <a:endParaRPr lang="en-AU" sz="2200" b="0" strike="noStrike" spc="-1" dirty="0">
              <a:latin typeface="Cambria" panose="02040503050406030204" pitchFamily="18" charset="0"/>
            </a:endParaRPr>
          </a:p>
          <a:p>
            <a:pPr marL="800280" lvl="1" indent="-342720">
              <a:lnSpc>
                <a:spcPct val="100000"/>
              </a:lnSpc>
              <a:buClr>
                <a:srgbClr val="000000"/>
              </a:buClr>
              <a:buFont typeface="Arial"/>
              <a:buChar char="•"/>
            </a:pPr>
            <a:r>
              <a:rPr lang="en-US" sz="2200" b="1" strike="noStrike" spc="-1" dirty="0">
                <a:solidFill>
                  <a:srgbClr val="000000"/>
                </a:solidFill>
                <a:latin typeface="Cambria" panose="02040503050406030204" pitchFamily="18" charset="0"/>
              </a:rPr>
              <a:t>Recursion is supported in stack allocation</a:t>
            </a:r>
            <a:endParaRPr lang="en-AU" sz="2200" b="0" strike="noStrike" spc="-1" dirty="0">
              <a:latin typeface="Cambria" panose="02040503050406030204" pitchFamily="18" charset="0"/>
            </a:endParaRPr>
          </a:p>
          <a:p>
            <a:pPr>
              <a:lnSpc>
                <a:spcPct val="100000"/>
              </a:lnSpc>
            </a:pPr>
            <a:endParaRPr lang="en-AU" sz="22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3200" b="0" strike="noStrike" cap="small" spc="-1">
                <a:solidFill>
                  <a:srgbClr val="575F6D"/>
                </a:solidFill>
                <a:latin typeface="Century Schoolbook"/>
              </a:rPr>
              <a:t>STORAGE ALLOCATION TECHNIQUES</a:t>
            </a:r>
            <a:endParaRPr lang="en-US" sz="3200" b="0" strike="noStrike" spc="-1">
              <a:solidFill>
                <a:srgbClr val="000000"/>
              </a:solidFill>
              <a:latin typeface="Calibri"/>
            </a:endParaRPr>
          </a:p>
        </p:txBody>
      </p:sp>
      <p:sp>
        <p:nvSpPr>
          <p:cNvPr id="143" name="CustomShape 2"/>
          <p:cNvSpPr/>
          <p:nvPr/>
        </p:nvSpPr>
        <p:spPr>
          <a:xfrm>
            <a:off x="1200240" y="2000160"/>
            <a:ext cx="10301040" cy="319942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dirty="0">
                <a:solidFill>
                  <a:srgbClr val="000000"/>
                </a:solidFill>
                <a:latin typeface="Cambria" panose="02040503050406030204" pitchFamily="18" charset="0"/>
              </a:rPr>
              <a:t>II. Heap Storage Allocation</a:t>
            </a:r>
            <a:endParaRPr lang="en-AU" sz="2400" b="0" strike="noStrike" spc="-1" dirty="0">
              <a:latin typeface="Cambria" panose="02040503050406030204" pitchFamily="18" charset="0"/>
            </a:endParaRPr>
          </a:p>
          <a:p>
            <a:pPr>
              <a:lnSpc>
                <a:spcPct val="100000"/>
              </a:lnSpc>
            </a:pPr>
            <a:endParaRPr lang="en-AU" sz="2400" b="0" strike="noStrike" spc="-1" dirty="0">
              <a:latin typeface="Cambria" panose="02040503050406030204" pitchFamily="18" charset="0"/>
            </a:endParaRPr>
          </a:p>
          <a:p>
            <a:pPr marL="800280" lvl="1" indent="-342720">
              <a:lnSpc>
                <a:spcPct val="100000"/>
              </a:lnSpc>
              <a:buClr>
                <a:srgbClr val="000000"/>
              </a:buClr>
              <a:buFont typeface="Arial"/>
              <a:buChar char="•"/>
            </a:pPr>
            <a:r>
              <a:rPr lang="en-US" sz="2200" b="1" strike="noStrike" spc="-1" dirty="0">
                <a:solidFill>
                  <a:srgbClr val="000000"/>
                </a:solidFill>
                <a:latin typeface="Cambria" panose="02040503050406030204" pitchFamily="18" charset="0"/>
              </a:rPr>
              <a:t>Memory allocation and de-allocation can be done at any time </a:t>
            </a:r>
            <a:r>
              <a:rPr lang="en-US" sz="2200" b="0" strike="noStrike" spc="-1" dirty="0">
                <a:solidFill>
                  <a:srgbClr val="000000"/>
                </a:solidFill>
                <a:latin typeface="Cambria" panose="02040503050406030204" pitchFamily="18" charset="0"/>
              </a:rPr>
              <a:t>and at any place depending on the requirement of the user</a:t>
            </a:r>
            <a:endParaRPr lang="en-AU" sz="2200" b="0" strike="noStrike" spc="-1" dirty="0">
              <a:latin typeface="Cambria" panose="02040503050406030204" pitchFamily="18" charset="0"/>
            </a:endParaRPr>
          </a:p>
          <a:p>
            <a:pPr>
              <a:lnSpc>
                <a:spcPct val="100000"/>
              </a:lnSpc>
            </a:pPr>
            <a:endParaRPr lang="en-AU" sz="2200" b="0" strike="noStrike" spc="-1" dirty="0">
              <a:latin typeface="Cambria" panose="02040503050406030204" pitchFamily="18" charset="0"/>
            </a:endParaRPr>
          </a:p>
          <a:p>
            <a:pPr marL="800280" lvl="1" indent="-342720">
              <a:lnSpc>
                <a:spcPct val="100000"/>
              </a:lnSpc>
              <a:buClr>
                <a:srgbClr val="000000"/>
              </a:buClr>
              <a:buFont typeface="Arial"/>
              <a:buChar char="•"/>
            </a:pPr>
            <a:r>
              <a:rPr lang="en-US" sz="2200" b="1" strike="noStrike" spc="-1" dirty="0">
                <a:solidFill>
                  <a:srgbClr val="000000"/>
                </a:solidFill>
                <a:latin typeface="Cambria" panose="02040503050406030204" pitchFamily="18" charset="0"/>
              </a:rPr>
              <a:t>Heap allocation is used to dynamically </a:t>
            </a:r>
            <a:r>
              <a:rPr lang="en-US" sz="2200" b="0" strike="noStrike" spc="-1" dirty="0">
                <a:solidFill>
                  <a:srgbClr val="000000"/>
                </a:solidFill>
                <a:latin typeface="Cambria" panose="02040503050406030204" pitchFamily="18" charset="0"/>
              </a:rPr>
              <a:t>allocate memory to the variables and claim it back when the variables are no more required.</a:t>
            </a:r>
            <a:endParaRPr lang="en-AU" sz="2200" b="0" strike="noStrike" spc="-1" dirty="0">
              <a:latin typeface="Cambria" panose="02040503050406030204" pitchFamily="18" charset="0"/>
            </a:endParaRPr>
          </a:p>
          <a:p>
            <a:pPr>
              <a:lnSpc>
                <a:spcPct val="100000"/>
              </a:lnSpc>
            </a:pPr>
            <a:endParaRPr lang="en-AU" sz="2200" b="0" strike="noStrike" spc="-1" dirty="0">
              <a:latin typeface="Cambria" panose="02040503050406030204" pitchFamily="18" charset="0"/>
            </a:endParaRPr>
          </a:p>
          <a:p>
            <a:pPr marL="800280" lvl="1" indent="-342720">
              <a:lnSpc>
                <a:spcPct val="100000"/>
              </a:lnSpc>
              <a:buClr>
                <a:srgbClr val="000000"/>
              </a:buClr>
              <a:buFont typeface="Arial"/>
              <a:buChar char="•"/>
            </a:pPr>
            <a:r>
              <a:rPr lang="en-US" sz="2200" b="1" strike="noStrike" spc="-1" dirty="0">
                <a:solidFill>
                  <a:srgbClr val="000000"/>
                </a:solidFill>
                <a:latin typeface="Cambria" panose="02040503050406030204" pitchFamily="18" charset="0"/>
              </a:rPr>
              <a:t>Recursion is supported.</a:t>
            </a:r>
            <a:endParaRPr lang="en-AU" sz="2200" b="0" strike="noStrike" spc="-1" dirty="0">
              <a:latin typeface="Cambria"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4800" b="0" strike="noStrike" spc="-52">
                <a:solidFill>
                  <a:srgbClr val="404040"/>
                </a:solidFill>
                <a:latin typeface="Calibri Light"/>
              </a:rPr>
              <a:t>Parameter Passing</a:t>
            </a:r>
            <a:endParaRPr lang="en-US" sz="4800" b="0" strike="noStrike" spc="-1">
              <a:solidFill>
                <a:srgbClr val="000000"/>
              </a:solidFill>
              <a:latin typeface="Calibri"/>
            </a:endParaRPr>
          </a:p>
        </p:txBody>
      </p:sp>
      <p:sp>
        <p:nvSpPr>
          <p:cNvPr id="145" name="TextShape 2"/>
          <p:cNvSpPr txBox="1"/>
          <p:nvPr/>
        </p:nvSpPr>
        <p:spPr>
          <a:xfrm>
            <a:off x="1097280" y="1845720"/>
            <a:ext cx="10058040" cy="4023000"/>
          </a:xfrm>
          <a:prstGeom prst="rect">
            <a:avLst/>
          </a:prstGeom>
          <a:noFill/>
          <a:ln>
            <a:noFill/>
          </a:ln>
        </p:spPr>
        <p:txBody>
          <a:bodyPr lIns="0" rIns="0">
            <a:normAutofit fontScale="96500"/>
          </a:bodyPr>
          <a:lstStyle/>
          <a:p>
            <a:pPr marL="91440" indent="-91080">
              <a:lnSpc>
                <a:spcPct val="90000"/>
              </a:lnSpc>
              <a:spcBef>
                <a:spcPts val="1199"/>
              </a:spcBef>
              <a:spcAft>
                <a:spcPts val="201"/>
              </a:spcAft>
              <a:buClr>
                <a:srgbClr val="E48312"/>
              </a:buClr>
              <a:buFont typeface="Wingdings" charset="2"/>
              <a:buChar char=""/>
            </a:pPr>
            <a:r>
              <a:rPr lang="en-US" sz="2200" b="1" strike="noStrike" spc="-1" dirty="0">
                <a:solidFill>
                  <a:srgbClr val="404040"/>
                </a:solidFill>
                <a:latin typeface="Cambria" panose="02040503050406030204" pitchFamily="18" charset="0"/>
              </a:rPr>
              <a:t>The communication medium among procedures is known as parameter passing</a:t>
            </a:r>
            <a:r>
              <a:rPr lang="en-US" sz="2200" b="0" strike="noStrike" spc="-1" dirty="0">
                <a:solidFill>
                  <a:srgbClr val="404040"/>
                </a:solidFill>
                <a:latin typeface="Cambria" panose="02040503050406030204" pitchFamily="18" charset="0"/>
              </a:rPr>
              <a:t>. </a:t>
            </a:r>
          </a:p>
          <a:p>
            <a:pPr marL="91440" indent="-91080">
              <a:lnSpc>
                <a:spcPct val="90000"/>
              </a:lnSpc>
              <a:spcBef>
                <a:spcPts val="1199"/>
              </a:spcBef>
              <a:spcAft>
                <a:spcPts val="201"/>
              </a:spcAft>
              <a:buClr>
                <a:srgbClr val="E48312"/>
              </a:buClr>
              <a:buFont typeface="Wingdings" charset="2"/>
              <a:buChar char=""/>
            </a:pPr>
            <a:r>
              <a:rPr lang="en-US" sz="2200" b="0" strike="noStrike" spc="-1" dirty="0">
                <a:solidFill>
                  <a:srgbClr val="404040"/>
                </a:solidFill>
                <a:latin typeface="Cambria" panose="02040503050406030204" pitchFamily="18" charset="0"/>
              </a:rPr>
              <a:t>The values of the variables from a calling procedure are transferred to the called procedure by some mechanism</a:t>
            </a:r>
          </a:p>
          <a:p>
            <a:pPr marL="91440" indent="-91080">
              <a:lnSpc>
                <a:spcPct val="90000"/>
              </a:lnSpc>
              <a:spcBef>
                <a:spcPts val="1199"/>
              </a:spcBef>
              <a:spcAft>
                <a:spcPts val="201"/>
              </a:spcAft>
              <a:buClr>
                <a:srgbClr val="E48312"/>
              </a:buClr>
              <a:buFont typeface="Calibri"/>
              <a:buChar char=" "/>
            </a:pPr>
            <a:r>
              <a:rPr lang="en-US" sz="2200" b="1" strike="noStrike" spc="-1" dirty="0">
                <a:solidFill>
                  <a:srgbClr val="404040"/>
                </a:solidFill>
                <a:latin typeface="Cambria" panose="02040503050406030204" pitchFamily="18" charset="0"/>
              </a:rPr>
              <a:t>Basic terminology :</a:t>
            </a:r>
            <a:endParaRPr lang="en-US" sz="2200" b="0" strike="noStrike" spc="-1" dirty="0">
              <a:solidFill>
                <a:srgbClr val="404040"/>
              </a:solidFill>
              <a:latin typeface="Cambria" panose="02040503050406030204" pitchFamily="18" charset="0"/>
            </a:endParaRPr>
          </a:p>
          <a:p>
            <a:pPr marL="91440" indent="-91080">
              <a:lnSpc>
                <a:spcPct val="90000"/>
              </a:lnSpc>
              <a:spcBef>
                <a:spcPts val="1199"/>
              </a:spcBef>
              <a:spcAft>
                <a:spcPts val="201"/>
              </a:spcAft>
              <a:buClr>
                <a:srgbClr val="E48312"/>
              </a:buClr>
              <a:buFont typeface="Calibri"/>
              <a:buChar char=" "/>
            </a:pPr>
            <a:r>
              <a:rPr lang="en-US" sz="2200" b="1" strike="noStrike" spc="-1" dirty="0">
                <a:solidFill>
                  <a:srgbClr val="404040"/>
                </a:solidFill>
                <a:latin typeface="Cambria" panose="02040503050406030204" pitchFamily="18" charset="0"/>
              </a:rPr>
              <a:t>R- value: </a:t>
            </a:r>
            <a:r>
              <a:rPr lang="en-US" sz="2200" b="0" u="sng" strike="noStrike" spc="-1" dirty="0">
                <a:solidFill>
                  <a:srgbClr val="404040"/>
                </a:solidFill>
                <a:uFillTx/>
                <a:latin typeface="Cambria" panose="02040503050406030204" pitchFamily="18" charset="0"/>
              </a:rPr>
              <a:t>The value of an expression is called its </a:t>
            </a:r>
            <a:r>
              <a:rPr lang="en-US" sz="2200" b="0" u="sng" strike="noStrike" spc="-1" dirty="0" err="1">
                <a:solidFill>
                  <a:srgbClr val="404040"/>
                </a:solidFill>
                <a:uFillTx/>
                <a:latin typeface="Cambria" panose="02040503050406030204" pitchFamily="18" charset="0"/>
              </a:rPr>
              <a:t>r-value</a:t>
            </a:r>
            <a:r>
              <a:rPr lang="en-US" sz="2200" b="0" strike="noStrike" spc="-1" dirty="0">
                <a:solidFill>
                  <a:srgbClr val="404040"/>
                </a:solidFill>
                <a:latin typeface="Cambria" panose="02040503050406030204" pitchFamily="18" charset="0"/>
              </a:rPr>
              <a:t>. The </a:t>
            </a:r>
            <a:r>
              <a:rPr lang="en-US" sz="2200" b="0" u="sng" strike="noStrike" spc="-1" dirty="0">
                <a:solidFill>
                  <a:srgbClr val="404040"/>
                </a:solidFill>
                <a:latin typeface="Cambria" panose="02040503050406030204" pitchFamily="18" charset="0"/>
              </a:rPr>
              <a:t>value contained in a single variable </a:t>
            </a:r>
            <a:r>
              <a:rPr lang="en-US" sz="2200" b="0" strike="noStrike" spc="-1" dirty="0">
                <a:solidFill>
                  <a:srgbClr val="404040"/>
                </a:solidFill>
                <a:latin typeface="Cambria" panose="02040503050406030204" pitchFamily="18" charset="0"/>
              </a:rPr>
              <a:t>also becomes an </a:t>
            </a:r>
            <a:r>
              <a:rPr lang="en-US" sz="2200" b="0" strike="noStrike" spc="-1" dirty="0" err="1">
                <a:solidFill>
                  <a:srgbClr val="404040"/>
                </a:solidFill>
                <a:latin typeface="Cambria" panose="02040503050406030204" pitchFamily="18" charset="0"/>
              </a:rPr>
              <a:t>r-value</a:t>
            </a:r>
            <a:r>
              <a:rPr lang="en-US" sz="2200" b="0" strike="noStrike" spc="-1" dirty="0">
                <a:solidFill>
                  <a:srgbClr val="404040"/>
                </a:solidFill>
                <a:latin typeface="Cambria" panose="02040503050406030204" pitchFamily="18" charset="0"/>
              </a:rPr>
              <a:t> if its appear on </a:t>
            </a:r>
            <a:r>
              <a:rPr lang="en-US" sz="2200" b="1" strike="noStrike" spc="-1" dirty="0">
                <a:solidFill>
                  <a:srgbClr val="404040"/>
                </a:solidFill>
                <a:latin typeface="Cambria" panose="02040503050406030204" pitchFamily="18" charset="0"/>
              </a:rPr>
              <a:t>the right side of the assignment </a:t>
            </a:r>
            <a:r>
              <a:rPr lang="en-US" sz="2200" b="0" strike="noStrike" spc="-1" dirty="0">
                <a:solidFill>
                  <a:srgbClr val="404040"/>
                </a:solidFill>
                <a:latin typeface="Cambria" panose="02040503050406030204" pitchFamily="18" charset="0"/>
              </a:rPr>
              <a:t>operator. R-value can always be assigned to some other variable.</a:t>
            </a:r>
          </a:p>
          <a:p>
            <a:pPr marL="91440" indent="-91080">
              <a:lnSpc>
                <a:spcPct val="90000"/>
              </a:lnSpc>
              <a:spcBef>
                <a:spcPts val="1199"/>
              </a:spcBef>
              <a:spcAft>
                <a:spcPts val="201"/>
              </a:spcAft>
              <a:buClr>
                <a:srgbClr val="E48312"/>
              </a:buClr>
              <a:buFont typeface="Calibri"/>
              <a:buChar char=" "/>
            </a:pPr>
            <a:r>
              <a:rPr lang="en-US" sz="2200" b="1" strike="noStrike" spc="-1" dirty="0">
                <a:solidFill>
                  <a:srgbClr val="404040"/>
                </a:solidFill>
                <a:latin typeface="Cambria" panose="02040503050406030204" pitchFamily="18" charset="0"/>
              </a:rPr>
              <a:t>L-value: </a:t>
            </a:r>
            <a:r>
              <a:rPr lang="en-US" sz="2200" b="0" u="sng" strike="noStrike" spc="-1" dirty="0">
                <a:solidFill>
                  <a:srgbClr val="404040"/>
                </a:solidFill>
                <a:uFillTx/>
                <a:latin typeface="Cambria" panose="02040503050406030204" pitchFamily="18" charset="0"/>
              </a:rPr>
              <a:t>The location of the memory(address) </a:t>
            </a:r>
            <a:r>
              <a:rPr lang="en-US" sz="2200" b="0" strike="noStrike" spc="-1" dirty="0">
                <a:solidFill>
                  <a:srgbClr val="404040"/>
                </a:solidFill>
                <a:latin typeface="Cambria" panose="02040503050406030204" pitchFamily="18" charset="0"/>
              </a:rPr>
              <a:t>where the expression is stored is known as the l-value of that expression. It always appears on the </a:t>
            </a:r>
            <a:r>
              <a:rPr lang="en-US" sz="2200" b="1" strike="noStrike" spc="-1" dirty="0">
                <a:solidFill>
                  <a:srgbClr val="404040"/>
                </a:solidFill>
                <a:latin typeface="Cambria" panose="02040503050406030204" pitchFamily="18" charset="0"/>
              </a:rPr>
              <a:t>left side if the assignment </a:t>
            </a:r>
            <a:r>
              <a:rPr lang="en-US" sz="2200" b="0" strike="noStrike" spc="-1" dirty="0">
                <a:solidFill>
                  <a:srgbClr val="404040"/>
                </a:solidFill>
                <a:latin typeface="Cambria" panose="02040503050406030204" pitchFamily="18" charset="0"/>
              </a:rPr>
              <a:t>operator.</a:t>
            </a:r>
          </a:p>
          <a:p>
            <a:pPr>
              <a:lnSpc>
                <a:spcPct val="90000"/>
              </a:lnSpc>
              <a:spcBef>
                <a:spcPts val="1199"/>
              </a:spcBef>
              <a:spcAft>
                <a:spcPts val="201"/>
              </a:spcAft>
            </a:pPr>
            <a:endParaRPr lang="en-US" sz="2200" b="0" strike="noStrike" spc="-1" dirty="0">
              <a:solidFill>
                <a:srgbClr val="404040"/>
              </a:solidFill>
              <a:latin typeface="Calibri"/>
            </a:endParaRPr>
          </a:p>
          <a:p>
            <a:pPr>
              <a:lnSpc>
                <a:spcPct val="90000"/>
              </a:lnSpc>
              <a:spcBef>
                <a:spcPts val="1199"/>
              </a:spcBef>
              <a:spcAft>
                <a:spcPts val="201"/>
              </a:spcAft>
            </a:pPr>
            <a:endParaRPr lang="en-US" sz="2200" b="0" strike="noStrike" spc="-1" dirty="0">
              <a:solidFill>
                <a:srgbClr val="404040"/>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4800" b="0" strike="noStrike" spc="-52">
                <a:solidFill>
                  <a:srgbClr val="404040"/>
                </a:solidFill>
                <a:latin typeface="Calibri Light"/>
              </a:rPr>
              <a:t>Parameter Passing</a:t>
            </a:r>
            <a:endParaRPr lang="en-US" sz="4800" b="0" strike="noStrike" spc="-1">
              <a:solidFill>
                <a:srgbClr val="000000"/>
              </a:solidFill>
              <a:latin typeface="Calibri"/>
            </a:endParaRPr>
          </a:p>
        </p:txBody>
      </p:sp>
      <p:sp>
        <p:nvSpPr>
          <p:cNvPr id="147" name="TextShape 2"/>
          <p:cNvSpPr txBox="1"/>
          <p:nvPr/>
        </p:nvSpPr>
        <p:spPr>
          <a:xfrm>
            <a:off x="1268640" y="1737360"/>
            <a:ext cx="10058040" cy="4005720"/>
          </a:xfrm>
          <a:prstGeom prst="rect">
            <a:avLst/>
          </a:prstGeom>
          <a:noFill/>
          <a:ln>
            <a:noFill/>
          </a:ln>
        </p:spPr>
        <p:txBody>
          <a:bodyPr lIns="0" rIns="0">
            <a:noAutofit/>
          </a:bodyPr>
          <a:lstStyle/>
          <a:p>
            <a:pPr>
              <a:lnSpc>
                <a:spcPct val="90000"/>
              </a:lnSpc>
              <a:spcBef>
                <a:spcPts val="1199"/>
              </a:spcBef>
              <a:spcAft>
                <a:spcPts val="201"/>
              </a:spcAft>
              <a:tabLst>
                <a:tab pos="0" algn="l"/>
              </a:tabLst>
            </a:pPr>
            <a:r>
              <a:rPr lang="en-US" sz="2000" b="1" strike="noStrike" spc="-1" dirty="0">
                <a:solidFill>
                  <a:srgbClr val="404040"/>
                </a:solidFill>
                <a:latin typeface="Cambria" panose="02040503050406030204" pitchFamily="18" charset="0"/>
              </a:rPr>
              <a:t>For example:</a:t>
            </a:r>
            <a:endParaRPr lang="en-US" sz="2000" b="0" strike="noStrike" spc="-1" dirty="0">
              <a:solidFill>
                <a:srgbClr val="404040"/>
              </a:solidFill>
              <a:latin typeface="Cambria" panose="02040503050406030204" pitchFamily="18" charset="0"/>
            </a:endParaRPr>
          </a:p>
          <a:p>
            <a:pPr>
              <a:lnSpc>
                <a:spcPct val="90000"/>
              </a:lnSpc>
              <a:spcBef>
                <a:spcPts val="1199"/>
              </a:spcBef>
              <a:spcAft>
                <a:spcPts val="201"/>
              </a:spcAft>
              <a:tabLst>
                <a:tab pos="0" algn="l"/>
              </a:tabLst>
            </a:pPr>
            <a:endParaRPr lang="en-US" sz="2000" b="0" strike="noStrike" spc="-1" dirty="0">
              <a:solidFill>
                <a:srgbClr val="404040"/>
              </a:solidFill>
              <a:latin typeface="Cambria" panose="02040503050406030204" pitchFamily="18" charset="0"/>
            </a:endParaRPr>
          </a:p>
          <a:p>
            <a:pPr>
              <a:lnSpc>
                <a:spcPct val="90000"/>
              </a:lnSpc>
              <a:spcBef>
                <a:spcPts val="1199"/>
              </a:spcBef>
              <a:spcAft>
                <a:spcPts val="201"/>
              </a:spcAft>
              <a:tabLst>
                <a:tab pos="0" algn="l"/>
              </a:tabLst>
            </a:pPr>
            <a:endParaRPr lang="en-US" sz="2000" b="0" strike="noStrike" spc="-1" dirty="0">
              <a:solidFill>
                <a:srgbClr val="404040"/>
              </a:solidFill>
              <a:latin typeface="Cambria" panose="02040503050406030204" pitchFamily="18" charset="0"/>
            </a:endParaRPr>
          </a:p>
          <a:p>
            <a:pPr>
              <a:lnSpc>
                <a:spcPct val="90000"/>
              </a:lnSpc>
              <a:spcBef>
                <a:spcPts val="1199"/>
              </a:spcBef>
              <a:spcAft>
                <a:spcPts val="201"/>
              </a:spcAft>
              <a:tabLst>
                <a:tab pos="0" algn="l"/>
              </a:tabLst>
            </a:pPr>
            <a:endParaRPr lang="en-US" sz="2000" b="0" strike="noStrike" spc="-1" dirty="0">
              <a:solidFill>
                <a:srgbClr val="404040"/>
              </a:solidFill>
              <a:latin typeface="Cambria" panose="02040503050406030204" pitchFamily="18" charset="0"/>
            </a:endParaRPr>
          </a:p>
          <a:p>
            <a:pPr>
              <a:lnSpc>
                <a:spcPct val="90000"/>
              </a:lnSpc>
              <a:spcBef>
                <a:spcPts val="1199"/>
              </a:spcBef>
              <a:spcAft>
                <a:spcPts val="201"/>
              </a:spcAft>
              <a:tabLst>
                <a:tab pos="0" algn="l"/>
              </a:tabLst>
            </a:pPr>
            <a:r>
              <a:rPr lang="en-US" sz="2000" b="0" strike="noStrike" spc="-1" dirty="0">
                <a:solidFill>
                  <a:srgbClr val="404040"/>
                </a:solidFill>
                <a:latin typeface="Cambria" panose="02040503050406030204" pitchFamily="18" charset="0"/>
              </a:rPr>
              <a:t>From this example, we understand that constant values like 1, 7, 12, and variables like day, month all have </a:t>
            </a:r>
            <a:r>
              <a:rPr lang="en-US" sz="2000" b="0" strike="noStrike" spc="-1" dirty="0" err="1">
                <a:solidFill>
                  <a:srgbClr val="404040"/>
                </a:solidFill>
                <a:latin typeface="Cambria" panose="02040503050406030204" pitchFamily="18" charset="0"/>
              </a:rPr>
              <a:t>r-values</a:t>
            </a:r>
            <a:r>
              <a:rPr lang="en-US" sz="2000" b="0" strike="noStrike" spc="-1" dirty="0">
                <a:solidFill>
                  <a:srgbClr val="404040"/>
                </a:solidFill>
                <a:latin typeface="Cambria" panose="02040503050406030204" pitchFamily="18" charset="0"/>
              </a:rPr>
              <a:t>. </a:t>
            </a:r>
          </a:p>
          <a:p>
            <a:pPr marL="91440" indent="-91080">
              <a:lnSpc>
                <a:spcPct val="90000"/>
              </a:lnSpc>
              <a:spcBef>
                <a:spcPts val="1199"/>
              </a:spcBef>
              <a:spcAft>
                <a:spcPts val="201"/>
              </a:spcAft>
              <a:buClr>
                <a:srgbClr val="E48312"/>
              </a:buClr>
              <a:buFont typeface="Wingdings" charset="2"/>
              <a:buChar char=""/>
              <a:tabLst>
                <a:tab pos="0" algn="l"/>
              </a:tabLst>
            </a:pPr>
            <a:r>
              <a:rPr lang="en-US" sz="2000" b="1" strike="noStrike" spc="-1" dirty="0">
                <a:solidFill>
                  <a:srgbClr val="404040"/>
                </a:solidFill>
                <a:latin typeface="Cambria" panose="02040503050406030204" pitchFamily="18" charset="0"/>
              </a:rPr>
              <a:t> Only variables have l-values as they also represent the memory location assigned to them.</a:t>
            </a:r>
            <a:endParaRPr lang="en-US" sz="2000" b="0" strike="noStrike" spc="-1" dirty="0">
              <a:solidFill>
                <a:srgbClr val="404040"/>
              </a:solidFill>
              <a:latin typeface="Cambria" panose="02040503050406030204" pitchFamily="18" charset="0"/>
            </a:endParaRPr>
          </a:p>
          <a:p>
            <a:pPr>
              <a:lnSpc>
                <a:spcPct val="90000"/>
              </a:lnSpc>
              <a:spcBef>
                <a:spcPts val="1199"/>
              </a:spcBef>
              <a:spcAft>
                <a:spcPts val="201"/>
              </a:spcAft>
              <a:tabLst>
                <a:tab pos="0" algn="l"/>
              </a:tabLst>
            </a:pPr>
            <a:r>
              <a:rPr lang="en-US" sz="2000" b="1" strike="noStrike" spc="-1" dirty="0">
                <a:solidFill>
                  <a:srgbClr val="404040"/>
                </a:solidFill>
                <a:latin typeface="Cambria" panose="02040503050406030204" pitchFamily="18" charset="0"/>
              </a:rPr>
              <a:t>For example:</a:t>
            </a:r>
            <a:r>
              <a:rPr lang="en-US" sz="2000" b="0" strike="noStrike" spc="-1" dirty="0">
                <a:solidFill>
                  <a:srgbClr val="404040"/>
                </a:solidFill>
                <a:latin typeface="Cambria" panose="02040503050406030204" pitchFamily="18" charset="0"/>
              </a:rPr>
              <a:t> 7 = x + y;</a:t>
            </a:r>
          </a:p>
          <a:p>
            <a:pPr>
              <a:lnSpc>
                <a:spcPct val="90000"/>
              </a:lnSpc>
              <a:spcBef>
                <a:spcPts val="1199"/>
              </a:spcBef>
              <a:spcAft>
                <a:spcPts val="201"/>
              </a:spcAft>
              <a:tabLst>
                <a:tab pos="0" algn="l"/>
              </a:tabLst>
            </a:pPr>
            <a:r>
              <a:rPr lang="en-US" sz="2000" b="0" strike="noStrike" spc="-1" dirty="0">
                <a:solidFill>
                  <a:srgbClr val="FF0000"/>
                </a:solidFill>
                <a:latin typeface="Cambria" panose="02040503050406030204" pitchFamily="18" charset="0"/>
              </a:rPr>
              <a:t>The equation is an l-value error,</a:t>
            </a:r>
            <a:r>
              <a:rPr lang="en-US" sz="2000" b="0" strike="noStrike" spc="-1" dirty="0">
                <a:solidFill>
                  <a:srgbClr val="404040"/>
                </a:solidFill>
                <a:latin typeface="Cambria" panose="02040503050406030204" pitchFamily="18" charset="0"/>
              </a:rPr>
              <a:t> as the constant 7 does not represent any memory location.</a:t>
            </a:r>
          </a:p>
        </p:txBody>
      </p:sp>
      <p:pic>
        <p:nvPicPr>
          <p:cNvPr id="148" name="Picture 4"/>
          <p:cNvPicPr/>
          <p:nvPr/>
        </p:nvPicPr>
        <p:blipFill>
          <a:blip r:embed="rId2"/>
          <a:stretch/>
        </p:blipFill>
        <p:spPr>
          <a:xfrm>
            <a:off x="2529000" y="2174400"/>
            <a:ext cx="2042640" cy="1175040"/>
          </a:xfrm>
          <a:prstGeom prst="rect">
            <a:avLst/>
          </a:prstGeom>
          <a:ln>
            <a:solidFill>
              <a:schemeClr val="tx1"/>
            </a:solid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cap="small" spc="-1">
                <a:solidFill>
                  <a:srgbClr val="575F6D"/>
                </a:solidFill>
                <a:latin typeface="Century Schoolbook"/>
              </a:rPr>
              <a:t>Compiler design phases</a:t>
            </a:r>
            <a:endParaRPr lang="en-US" sz="4800" b="0" strike="noStrike" spc="-1">
              <a:solidFill>
                <a:srgbClr val="000000"/>
              </a:solidFill>
              <a:latin typeface="Calibri"/>
            </a:endParaRPr>
          </a:p>
        </p:txBody>
      </p:sp>
      <p:pic>
        <p:nvPicPr>
          <p:cNvPr id="100" name="Picture 18"/>
          <p:cNvPicPr/>
          <p:nvPr/>
        </p:nvPicPr>
        <p:blipFill>
          <a:blip r:embed="rId2"/>
          <a:stretch/>
        </p:blipFill>
        <p:spPr>
          <a:xfrm>
            <a:off x="3186000" y="1928880"/>
            <a:ext cx="4452480" cy="4329000"/>
          </a:xfrm>
          <a:prstGeom prst="rect">
            <a:avLst/>
          </a:prstGeom>
          <a:ln>
            <a:solidFill>
              <a:schemeClr val="accent1"/>
            </a:solid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4800" b="0" strike="noStrike" spc="-52">
                <a:solidFill>
                  <a:srgbClr val="404040"/>
                </a:solidFill>
                <a:latin typeface="Calibri Light"/>
              </a:rPr>
              <a:t>Parameters</a:t>
            </a:r>
            <a:endParaRPr lang="en-US" sz="4800" b="0" strike="noStrike" spc="-1">
              <a:solidFill>
                <a:srgbClr val="000000"/>
              </a:solidFill>
              <a:latin typeface="Calibri"/>
            </a:endParaRPr>
          </a:p>
        </p:txBody>
      </p:sp>
      <p:sp>
        <p:nvSpPr>
          <p:cNvPr id="150" name="TextShape 2"/>
          <p:cNvSpPr txBox="1"/>
          <p:nvPr/>
        </p:nvSpPr>
        <p:spPr>
          <a:xfrm>
            <a:off x="1097280" y="1845720"/>
            <a:ext cx="10058040" cy="4023000"/>
          </a:xfrm>
          <a:prstGeom prst="rect">
            <a:avLst/>
          </a:prstGeom>
          <a:noFill/>
          <a:ln>
            <a:noFill/>
          </a:ln>
        </p:spPr>
        <p:txBody>
          <a:bodyPr lIns="0" rIns="0">
            <a:normAutofit/>
          </a:bodyPr>
          <a:lstStyle/>
          <a:p>
            <a:pPr marL="91440" indent="-91080">
              <a:lnSpc>
                <a:spcPct val="90000"/>
              </a:lnSpc>
              <a:spcBef>
                <a:spcPts val="1199"/>
              </a:spcBef>
              <a:spcAft>
                <a:spcPts val="201"/>
              </a:spcAft>
              <a:buClr>
                <a:srgbClr val="E48312"/>
              </a:buClr>
              <a:buFont typeface="Calibri"/>
              <a:buChar char=" "/>
            </a:pPr>
            <a:r>
              <a:rPr lang="en-US" sz="2400" b="1" strike="noStrike" spc="-1" dirty="0" err="1">
                <a:solidFill>
                  <a:srgbClr val="404040"/>
                </a:solidFill>
                <a:latin typeface="Cambria" panose="02040503050406030204" pitchFamily="18" charset="0"/>
              </a:rPr>
              <a:t>i</a:t>
            </a:r>
            <a:r>
              <a:rPr lang="en-US" sz="2400" b="1" strike="noStrike" spc="-1" dirty="0">
                <a:solidFill>
                  <a:srgbClr val="404040"/>
                </a:solidFill>
                <a:latin typeface="Cambria" panose="02040503050406030204" pitchFamily="18" charset="0"/>
              </a:rPr>
              <a:t>.  Formal Parameter:</a:t>
            </a:r>
            <a:endParaRPr lang="en-US" sz="2400" b="0" strike="noStrike" spc="-1" dirty="0">
              <a:solidFill>
                <a:srgbClr val="404040"/>
              </a:solidFill>
              <a:latin typeface="Cambria" panose="02040503050406030204" pitchFamily="18" charset="0"/>
            </a:endParaRPr>
          </a:p>
          <a:p>
            <a:pPr marL="91440" indent="-91080">
              <a:lnSpc>
                <a:spcPct val="90000"/>
              </a:lnSpc>
              <a:spcBef>
                <a:spcPts val="1199"/>
              </a:spcBef>
              <a:spcAft>
                <a:spcPts val="201"/>
              </a:spcAft>
              <a:buClr>
                <a:srgbClr val="E48312"/>
              </a:buClr>
              <a:buFont typeface="Calibri"/>
              <a:buChar char=" "/>
            </a:pPr>
            <a:r>
              <a:rPr lang="en-US" sz="2000" b="1" strike="noStrike" spc="-1" dirty="0">
                <a:solidFill>
                  <a:srgbClr val="404040"/>
                </a:solidFill>
                <a:latin typeface="Cambria" panose="02040503050406030204" pitchFamily="18" charset="0"/>
              </a:rPr>
              <a:t> </a:t>
            </a:r>
            <a:r>
              <a:rPr lang="en-US" sz="2000" b="0" strike="noStrike" spc="-1" dirty="0">
                <a:solidFill>
                  <a:srgbClr val="404040"/>
                </a:solidFill>
                <a:latin typeface="Cambria" panose="02040503050406030204" pitchFamily="18" charset="0"/>
              </a:rPr>
              <a:t>Variables that take the information passed by the caller procedure are called formal parameters. </a:t>
            </a:r>
            <a:r>
              <a:rPr lang="en-US" sz="2000" b="1" strike="noStrike" spc="-1" dirty="0">
                <a:solidFill>
                  <a:srgbClr val="404040"/>
                </a:solidFill>
                <a:latin typeface="Cambria" panose="02040503050406030204" pitchFamily="18" charset="0"/>
              </a:rPr>
              <a:t>These variables are declared in the definition of the called function.</a:t>
            </a:r>
            <a:endParaRPr lang="en-US" sz="2000" b="0" strike="noStrike" spc="-1" dirty="0">
              <a:solidFill>
                <a:srgbClr val="404040"/>
              </a:solidFill>
              <a:latin typeface="Cambria" panose="02040503050406030204" pitchFamily="18" charset="0"/>
            </a:endParaRPr>
          </a:p>
          <a:p>
            <a:pPr marL="91440" indent="-91080">
              <a:lnSpc>
                <a:spcPct val="90000"/>
              </a:lnSpc>
              <a:spcBef>
                <a:spcPts val="1199"/>
              </a:spcBef>
              <a:spcAft>
                <a:spcPts val="201"/>
              </a:spcAft>
              <a:buClr>
                <a:srgbClr val="E48312"/>
              </a:buClr>
              <a:buFont typeface="Calibri"/>
              <a:buChar char=" "/>
            </a:pPr>
            <a:r>
              <a:rPr lang="en-US" sz="2400" b="1" strike="noStrike" spc="-1" dirty="0">
                <a:solidFill>
                  <a:srgbClr val="404040"/>
                </a:solidFill>
                <a:latin typeface="Cambria" panose="02040503050406030204" pitchFamily="18" charset="0"/>
              </a:rPr>
              <a:t>ii.  Actual Parameter: </a:t>
            </a:r>
            <a:endParaRPr lang="en-US" sz="2400" b="0" strike="noStrike" spc="-1" dirty="0">
              <a:solidFill>
                <a:srgbClr val="404040"/>
              </a:solidFill>
              <a:latin typeface="Cambria" panose="02040503050406030204" pitchFamily="18" charset="0"/>
            </a:endParaRPr>
          </a:p>
          <a:p>
            <a:pPr marL="91440" indent="-91080">
              <a:lnSpc>
                <a:spcPct val="90000"/>
              </a:lnSpc>
              <a:spcBef>
                <a:spcPts val="1199"/>
              </a:spcBef>
              <a:spcAft>
                <a:spcPts val="201"/>
              </a:spcAft>
              <a:buClr>
                <a:srgbClr val="E48312"/>
              </a:buClr>
              <a:buFont typeface="Calibri"/>
              <a:buChar char=" "/>
            </a:pPr>
            <a:r>
              <a:rPr lang="en-US" sz="2000" b="0" strike="noStrike" spc="-1" dirty="0">
                <a:solidFill>
                  <a:srgbClr val="404040"/>
                </a:solidFill>
                <a:latin typeface="Cambria" panose="02040503050406030204" pitchFamily="18" charset="0"/>
              </a:rPr>
              <a:t>Variables whose values and functions are passed to the called function are called actual parameters. </a:t>
            </a:r>
            <a:r>
              <a:rPr lang="en-US" sz="2000" b="1" strike="noStrike" spc="-1" dirty="0">
                <a:solidFill>
                  <a:srgbClr val="404040"/>
                </a:solidFill>
                <a:latin typeface="Cambria" panose="02040503050406030204" pitchFamily="18" charset="0"/>
              </a:rPr>
              <a:t>These variables are specified in the function call as arguments.</a:t>
            </a:r>
            <a:endParaRPr lang="en-US" sz="2000" b="0" strike="noStrike" spc="-1" dirty="0">
              <a:solidFill>
                <a:srgbClr val="404040"/>
              </a:solidFill>
              <a:latin typeface="Cambria" panose="02040503050406030204" pitchFamily="18" charset="0"/>
            </a:endParaRPr>
          </a:p>
        </p:txBody>
      </p:sp>
      <p:sp>
        <p:nvSpPr>
          <p:cNvPr id="151" name="CustomShape 3"/>
          <p:cNvSpPr/>
          <p:nvPr/>
        </p:nvSpPr>
        <p:spPr>
          <a:xfrm>
            <a:off x="5969160" y="4622400"/>
            <a:ext cx="5257440" cy="1310040"/>
          </a:xfrm>
          <a:prstGeom prst="rect">
            <a:avLst/>
          </a:prstGeom>
          <a:no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0000"/>
                </a:solidFill>
                <a:latin typeface="Cambria" panose="02040503050406030204" pitchFamily="18" charset="0"/>
              </a:rPr>
              <a:t>***Formal parameters hold the information of the actual parameter, depending upon the </a:t>
            </a:r>
            <a:r>
              <a:rPr lang="en-US" sz="2000" b="1" strike="noStrike" spc="-1" dirty="0">
                <a:solidFill>
                  <a:srgbClr val="000000"/>
                </a:solidFill>
                <a:latin typeface="Cambria" panose="02040503050406030204" pitchFamily="18" charset="0"/>
              </a:rPr>
              <a:t>parameter passing technique used. </a:t>
            </a:r>
            <a:r>
              <a:rPr lang="en-US" sz="2000" b="1" u="sng" strike="noStrike" spc="-1" dirty="0">
                <a:solidFill>
                  <a:srgbClr val="000000"/>
                </a:solidFill>
                <a:uFillTx/>
                <a:latin typeface="Cambria" panose="02040503050406030204" pitchFamily="18" charset="0"/>
              </a:rPr>
              <a:t>It may be a value or an address.</a:t>
            </a:r>
            <a:endParaRPr lang="en-AU" sz="2000" b="0" strike="noStrike" spc="-1" dirty="0">
              <a:latin typeface="Cambria" panose="02040503050406030204" pitchFamily="18" charset="0"/>
            </a:endParaRPr>
          </a:p>
        </p:txBody>
      </p:sp>
      <p:pic>
        <p:nvPicPr>
          <p:cNvPr id="152" name="Picture 5"/>
          <p:cNvPicPr/>
          <p:nvPr/>
        </p:nvPicPr>
        <p:blipFill>
          <a:blip r:embed="rId2"/>
          <a:stretch/>
        </p:blipFill>
        <p:spPr>
          <a:xfrm>
            <a:off x="2077920" y="4581000"/>
            <a:ext cx="2570400" cy="1741320"/>
          </a:xfrm>
          <a:prstGeom prst="rect">
            <a:avLst/>
          </a:prstGeom>
          <a:ln>
            <a:solidFill>
              <a:schemeClr val="tx1"/>
            </a:solid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3200" b="0" strike="noStrike" spc="-52">
                <a:solidFill>
                  <a:srgbClr val="404040"/>
                </a:solidFill>
                <a:latin typeface="Calibri Light"/>
              </a:rPr>
              <a:t>Different ways of passing the parameters to the procedure</a:t>
            </a:r>
            <a:endParaRPr lang="en-US" sz="3200" b="0" strike="noStrike" spc="-1">
              <a:solidFill>
                <a:srgbClr val="000000"/>
              </a:solidFill>
              <a:latin typeface="Calibri"/>
            </a:endParaRPr>
          </a:p>
        </p:txBody>
      </p:sp>
      <p:sp>
        <p:nvSpPr>
          <p:cNvPr id="154" name="TextShape 2"/>
          <p:cNvSpPr txBox="1"/>
          <p:nvPr/>
        </p:nvSpPr>
        <p:spPr>
          <a:xfrm>
            <a:off x="1097280" y="1845719"/>
            <a:ext cx="10058040" cy="4388825"/>
          </a:xfrm>
          <a:prstGeom prst="rect">
            <a:avLst/>
          </a:prstGeom>
          <a:noFill/>
          <a:ln>
            <a:noFill/>
          </a:ln>
        </p:spPr>
        <p:txBody>
          <a:bodyPr lIns="0" rIns="0">
            <a:normAutofit fontScale="92000"/>
          </a:bodyPr>
          <a:lstStyle/>
          <a:p>
            <a:pPr marL="91440" indent="-91080">
              <a:lnSpc>
                <a:spcPct val="90000"/>
              </a:lnSpc>
              <a:spcBef>
                <a:spcPts val="1199"/>
              </a:spcBef>
              <a:spcAft>
                <a:spcPts val="201"/>
              </a:spcAft>
              <a:buClr>
                <a:srgbClr val="E48312"/>
              </a:buClr>
              <a:buFont typeface="Calibri"/>
              <a:buChar char=" "/>
            </a:pPr>
            <a:r>
              <a:rPr lang="en-US" sz="2400" b="1" strike="noStrike" spc="-1" dirty="0">
                <a:solidFill>
                  <a:srgbClr val="404040"/>
                </a:solidFill>
                <a:latin typeface="Cambria" panose="02040503050406030204" pitchFamily="18" charset="0"/>
              </a:rPr>
              <a:t>Pass by Value</a:t>
            </a:r>
            <a:endParaRPr lang="en-US" sz="2400" b="0" strike="noStrike" spc="-1" dirty="0">
              <a:solidFill>
                <a:srgbClr val="404040"/>
              </a:solidFill>
              <a:latin typeface="Cambria" panose="02040503050406030204" pitchFamily="18" charset="0"/>
            </a:endParaRPr>
          </a:p>
          <a:p>
            <a:pPr marL="91440" indent="-91080">
              <a:lnSpc>
                <a:spcPct val="110000"/>
              </a:lnSpc>
              <a:spcBef>
                <a:spcPts val="1199"/>
              </a:spcBef>
              <a:spcAft>
                <a:spcPts val="201"/>
              </a:spcAft>
              <a:buClr>
                <a:srgbClr val="E48312"/>
              </a:buClr>
              <a:buFont typeface="Calibri"/>
              <a:buChar char=" "/>
            </a:pPr>
            <a:r>
              <a:rPr lang="en-US" sz="2000" b="0" strike="noStrike" spc="-1" dirty="0">
                <a:solidFill>
                  <a:srgbClr val="404040"/>
                </a:solidFill>
                <a:latin typeface="Cambria" panose="02040503050406030204" pitchFamily="18" charset="0"/>
              </a:rPr>
              <a:t>In pass by value mechanism, the calling procedure passes the </a:t>
            </a:r>
            <a:r>
              <a:rPr lang="en-US" sz="2000" b="0" strike="noStrike" spc="-1" dirty="0" err="1">
                <a:solidFill>
                  <a:srgbClr val="404040"/>
                </a:solidFill>
                <a:latin typeface="Cambria" panose="02040503050406030204" pitchFamily="18" charset="0"/>
              </a:rPr>
              <a:t>r-value</a:t>
            </a:r>
            <a:r>
              <a:rPr lang="en-US" sz="2000" b="0" strike="noStrike" spc="-1" dirty="0">
                <a:solidFill>
                  <a:srgbClr val="404040"/>
                </a:solidFill>
                <a:latin typeface="Cambria" panose="02040503050406030204" pitchFamily="18" charset="0"/>
              </a:rPr>
              <a:t> of actual parameters and the compiler puts that into the called procedure’s activation record. </a:t>
            </a:r>
            <a:r>
              <a:rPr lang="en-US" sz="2000" b="1" strike="noStrike" spc="-1" dirty="0">
                <a:solidFill>
                  <a:srgbClr val="404040"/>
                </a:solidFill>
                <a:latin typeface="Cambria" panose="02040503050406030204" pitchFamily="18" charset="0"/>
              </a:rPr>
              <a:t>Formal parameters then hold the values passed by the calling procedure. If the values held by the formal parameters are changed, it should have no impact on the actual parameters.</a:t>
            </a:r>
            <a:endParaRPr lang="en-US" sz="2000" b="0" strike="noStrike" spc="-1" dirty="0">
              <a:solidFill>
                <a:srgbClr val="404040"/>
              </a:solidFill>
              <a:latin typeface="Cambria" panose="02040503050406030204" pitchFamily="18" charset="0"/>
            </a:endParaRPr>
          </a:p>
          <a:p>
            <a:pPr marL="91440" indent="-91080">
              <a:lnSpc>
                <a:spcPct val="90000"/>
              </a:lnSpc>
              <a:spcBef>
                <a:spcPts val="1199"/>
              </a:spcBef>
              <a:spcAft>
                <a:spcPts val="201"/>
              </a:spcAft>
              <a:buClr>
                <a:srgbClr val="E48312"/>
              </a:buClr>
              <a:buFont typeface="Calibri"/>
              <a:buChar char=" "/>
            </a:pPr>
            <a:r>
              <a:rPr lang="en-US" sz="2400" b="1" strike="noStrike" spc="-1" dirty="0">
                <a:solidFill>
                  <a:srgbClr val="404040"/>
                </a:solidFill>
                <a:latin typeface="Cambria" panose="02040503050406030204" pitchFamily="18" charset="0"/>
              </a:rPr>
              <a:t>Pass by Reference</a:t>
            </a:r>
            <a:endParaRPr lang="en-US" sz="2400" b="0" strike="noStrike" spc="-1" dirty="0">
              <a:solidFill>
                <a:srgbClr val="404040"/>
              </a:solidFill>
              <a:latin typeface="Cambria" panose="02040503050406030204" pitchFamily="18" charset="0"/>
            </a:endParaRPr>
          </a:p>
          <a:p>
            <a:pPr marL="91440" indent="-91080">
              <a:lnSpc>
                <a:spcPct val="110000"/>
              </a:lnSpc>
              <a:spcBef>
                <a:spcPts val="1199"/>
              </a:spcBef>
              <a:spcAft>
                <a:spcPts val="201"/>
              </a:spcAft>
              <a:buClr>
                <a:srgbClr val="E48312"/>
              </a:buClr>
              <a:buFont typeface="Calibri"/>
              <a:buChar char=" "/>
            </a:pPr>
            <a:r>
              <a:rPr lang="en-US" sz="2000" b="0" strike="noStrike" spc="-1" dirty="0">
                <a:solidFill>
                  <a:srgbClr val="404040"/>
                </a:solidFill>
                <a:latin typeface="Cambria" panose="02040503050406030204" pitchFamily="18" charset="0"/>
              </a:rPr>
              <a:t>In pass by reference mechanism, the l-value of the actual parameter is copied to the activation record of the called procedure. This way, </a:t>
            </a:r>
            <a:r>
              <a:rPr lang="en-US" sz="2000" b="1" strike="noStrike" spc="-1" dirty="0">
                <a:solidFill>
                  <a:srgbClr val="404040"/>
                </a:solidFill>
                <a:latin typeface="Cambria" panose="02040503050406030204" pitchFamily="18" charset="0"/>
              </a:rPr>
              <a:t>the called procedure now has the address (memory location) of the actual parameter and the formal parameter refers to the same memory location. </a:t>
            </a:r>
            <a:r>
              <a:rPr lang="en-US" sz="2000" b="0" strike="noStrike" spc="-1" dirty="0">
                <a:solidFill>
                  <a:srgbClr val="404040"/>
                </a:solidFill>
                <a:latin typeface="Cambria" panose="02040503050406030204" pitchFamily="18" charset="0"/>
              </a:rPr>
              <a:t>Therefore, if the value pointed by the formal parameter is changed, the impact should be seen on the actual parameter as they should also point to the same value</a:t>
            </a:r>
            <a:r>
              <a:rPr lang="en-US" sz="2000" b="1" strike="noStrike" spc="-1" dirty="0">
                <a:solidFill>
                  <a:srgbClr val="404040"/>
                </a:solidFill>
                <a:latin typeface="Cambria" panose="02040503050406030204" pitchFamily="18" charset="0"/>
              </a:rPr>
              <a:t>.</a:t>
            </a:r>
            <a:endParaRPr lang="en-US" sz="2000" b="0" strike="noStrike" spc="-1" dirty="0">
              <a:solidFill>
                <a:srgbClr val="404040"/>
              </a:solidFill>
              <a:latin typeface="Cambria"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3200" b="0" strike="noStrike" spc="-52">
                <a:solidFill>
                  <a:srgbClr val="404040"/>
                </a:solidFill>
                <a:latin typeface="Calibri Light"/>
              </a:rPr>
              <a:t>Different ways of passing the parameters to the procedure</a:t>
            </a:r>
            <a:endParaRPr lang="en-US" sz="3200" b="0" strike="noStrike" spc="-1">
              <a:solidFill>
                <a:srgbClr val="000000"/>
              </a:solidFill>
              <a:latin typeface="Calibri"/>
            </a:endParaRPr>
          </a:p>
        </p:txBody>
      </p:sp>
      <p:sp>
        <p:nvSpPr>
          <p:cNvPr id="156" name="TextShape 2"/>
          <p:cNvSpPr txBox="1"/>
          <p:nvPr/>
        </p:nvSpPr>
        <p:spPr>
          <a:xfrm>
            <a:off x="1097280" y="1845720"/>
            <a:ext cx="10058040" cy="2225880"/>
          </a:xfrm>
          <a:prstGeom prst="rect">
            <a:avLst/>
          </a:prstGeom>
          <a:noFill/>
          <a:ln>
            <a:noFill/>
          </a:ln>
        </p:spPr>
        <p:txBody>
          <a:bodyPr lIns="0" rIns="0">
            <a:normAutofit fontScale="99000" lnSpcReduction="10000"/>
          </a:bodyPr>
          <a:lstStyle/>
          <a:p>
            <a:pPr marL="91440" indent="-91080">
              <a:lnSpc>
                <a:spcPct val="90000"/>
              </a:lnSpc>
              <a:spcBef>
                <a:spcPts val="1199"/>
              </a:spcBef>
              <a:spcAft>
                <a:spcPts val="201"/>
              </a:spcAft>
              <a:buClr>
                <a:srgbClr val="E48312"/>
              </a:buClr>
              <a:buFont typeface="Calibri"/>
              <a:buChar char=" "/>
            </a:pPr>
            <a:r>
              <a:rPr lang="en-US" sz="2400" b="1" strike="noStrike" spc="-1" dirty="0">
                <a:solidFill>
                  <a:srgbClr val="404040"/>
                </a:solidFill>
                <a:latin typeface="Cambria" panose="02040503050406030204" pitchFamily="18" charset="0"/>
              </a:rPr>
              <a:t>Pass by Copy-restore</a:t>
            </a:r>
            <a:endParaRPr lang="en-US" sz="2400" b="0" strike="noStrike" spc="-1" dirty="0">
              <a:solidFill>
                <a:srgbClr val="404040"/>
              </a:solidFill>
              <a:latin typeface="Cambria" panose="02040503050406030204" pitchFamily="18" charset="0"/>
            </a:endParaRPr>
          </a:p>
          <a:p>
            <a:pPr marL="91440" indent="-91080">
              <a:lnSpc>
                <a:spcPct val="90000"/>
              </a:lnSpc>
              <a:spcBef>
                <a:spcPts val="1199"/>
              </a:spcBef>
              <a:spcAft>
                <a:spcPts val="201"/>
              </a:spcAft>
              <a:buClr>
                <a:srgbClr val="E48312"/>
              </a:buClr>
              <a:buFont typeface="Calibri"/>
              <a:buChar char=" "/>
            </a:pPr>
            <a:r>
              <a:rPr lang="en-US" sz="2000" b="0" strike="noStrike" spc="-1" dirty="0">
                <a:solidFill>
                  <a:srgbClr val="404040"/>
                </a:solidFill>
                <a:latin typeface="Cambria" panose="02040503050406030204" pitchFamily="18" charset="0"/>
              </a:rPr>
              <a:t>This parameter passing mechanism works similar to ‘pass-by-reference’ except that the changes to actual parameters are made when the called procedure ends. Upon function call, the values of actual parameters are copied in the activation record of the called procedure. Formal parameters if manipulated have no real-time effect on actual parameters (as l-values are passed), but when the called procedure ends, the l-values of formal parameters are copied to the l-values of actual parameters.</a:t>
            </a:r>
          </a:p>
        </p:txBody>
      </p:sp>
      <p:pic>
        <p:nvPicPr>
          <p:cNvPr id="157" name="Picture 2"/>
          <p:cNvPicPr/>
          <p:nvPr/>
        </p:nvPicPr>
        <p:blipFill>
          <a:blip r:embed="rId2"/>
          <a:stretch/>
        </p:blipFill>
        <p:spPr>
          <a:xfrm>
            <a:off x="1319760" y="4193640"/>
            <a:ext cx="2784240" cy="1998360"/>
          </a:xfrm>
          <a:prstGeom prst="rect">
            <a:avLst/>
          </a:prstGeom>
          <a:ln>
            <a:solidFill>
              <a:schemeClr val="tx1"/>
            </a:solidFill>
          </a:ln>
        </p:spPr>
      </p:pic>
      <p:sp>
        <p:nvSpPr>
          <p:cNvPr id="158" name="CustomShape 3"/>
          <p:cNvSpPr/>
          <p:nvPr/>
        </p:nvSpPr>
        <p:spPr>
          <a:xfrm>
            <a:off x="4592880" y="4370400"/>
            <a:ext cx="6319207" cy="1752872"/>
          </a:xfrm>
          <a:prstGeom prst="rect">
            <a:avLst/>
          </a:prstGeom>
          <a:noFill/>
          <a:ln>
            <a:solidFill>
              <a:schemeClr val="tx1"/>
            </a:solidFill>
          </a:ln>
        </p:spPr>
        <p:style>
          <a:lnRef idx="0">
            <a:scrgbClr r="0" g="0" b="0"/>
          </a:lnRef>
          <a:fillRef idx="0">
            <a:scrgbClr r="0" g="0" b="0"/>
          </a:fillRef>
          <a:effectRef idx="0">
            <a:scrgbClr r="0" g="0" b="0"/>
          </a:effectRef>
          <a:fontRef idx="minor"/>
        </p:style>
        <p:txBody>
          <a:bodyPr wrap="none" lIns="90000" tIns="45000" rIns="90000" bIns="45000">
            <a:spAutoFit/>
          </a:bodyPr>
          <a:lstStyle/>
          <a:p>
            <a:pPr marL="285840" indent="-285480">
              <a:lnSpc>
                <a:spcPct val="100000"/>
              </a:lnSpc>
              <a:buClr>
                <a:srgbClr val="000000"/>
              </a:buClr>
              <a:buFont typeface="Wingdings" charset="2"/>
              <a:buChar char=""/>
            </a:pPr>
            <a:r>
              <a:rPr lang="en-US" sz="1800" b="0" strike="noStrike" spc="-1" dirty="0">
                <a:solidFill>
                  <a:srgbClr val="000000"/>
                </a:solidFill>
                <a:latin typeface="Cambria" panose="02040503050406030204" pitchFamily="18" charset="0"/>
              </a:rPr>
              <a:t>When this function ends, the l-value of formal parameter x </a:t>
            </a:r>
            <a:endParaRPr lang="en-AU" sz="1800" b="0" strike="noStrike" spc="-1" dirty="0">
              <a:latin typeface="Cambria" panose="02040503050406030204" pitchFamily="18" charset="0"/>
            </a:endParaRPr>
          </a:p>
          <a:p>
            <a:pPr>
              <a:lnSpc>
                <a:spcPct val="100000"/>
              </a:lnSpc>
            </a:pPr>
            <a:r>
              <a:rPr lang="en-US" sz="1800" b="0" strike="noStrike" spc="-1" dirty="0">
                <a:solidFill>
                  <a:srgbClr val="000000"/>
                </a:solidFill>
                <a:latin typeface="Cambria" panose="02040503050406030204" pitchFamily="18" charset="0"/>
              </a:rPr>
              <a:t>     is copied to the actual parameter y.</a:t>
            </a:r>
            <a:endParaRPr lang="en-AU" sz="1800" b="0" strike="noStrike" spc="-1" dirty="0">
              <a:latin typeface="Cambria" panose="02040503050406030204" pitchFamily="18" charset="0"/>
            </a:endParaRPr>
          </a:p>
          <a:p>
            <a:pPr>
              <a:lnSpc>
                <a:spcPct val="100000"/>
              </a:lnSpc>
            </a:pPr>
            <a:endParaRPr lang="en-AU" sz="1800" b="0" strike="noStrike" spc="-1" dirty="0">
              <a:latin typeface="Cambria" panose="02040503050406030204" pitchFamily="18" charset="0"/>
            </a:endParaRPr>
          </a:p>
          <a:p>
            <a:pPr marL="285840" indent="-285480">
              <a:lnSpc>
                <a:spcPct val="100000"/>
              </a:lnSpc>
              <a:buClr>
                <a:srgbClr val="000000"/>
              </a:buClr>
              <a:buFont typeface="Wingdings" charset="2"/>
              <a:buChar char=""/>
            </a:pPr>
            <a:r>
              <a:rPr lang="en-US" sz="1800" b="0" strike="noStrike" spc="-1" dirty="0">
                <a:solidFill>
                  <a:srgbClr val="000000"/>
                </a:solidFill>
                <a:latin typeface="Cambria" panose="02040503050406030204" pitchFamily="18" charset="0"/>
              </a:rPr>
              <a:t>Even if the value of y is changed before the procedure ends, </a:t>
            </a:r>
            <a:endParaRPr lang="en-AU" sz="1800" b="0" strike="noStrike" spc="-1" dirty="0">
              <a:latin typeface="Cambria" panose="02040503050406030204" pitchFamily="18" charset="0"/>
            </a:endParaRPr>
          </a:p>
          <a:p>
            <a:pPr>
              <a:lnSpc>
                <a:spcPct val="100000"/>
              </a:lnSpc>
            </a:pPr>
            <a:r>
              <a:rPr lang="en-US" sz="1800" b="0" strike="noStrike" spc="-1" dirty="0">
                <a:solidFill>
                  <a:srgbClr val="000000"/>
                </a:solidFill>
                <a:latin typeface="Cambria" panose="02040503050406030204" pitchFamily="18" charset="0"/>
              </a:rPr>
              <a:t>     the l-value of x is copied to the l-value of y making it behave</a:t>
            </a:r>
            <a:endParaRPr lang="en-AU" sz="1800" b="0" strike="noStrike" spc="-1" dirty="0">
              <a:latin typeface="Cambria" panose="02040503050406030204" pitchFamily="18" charset="0"/>
            </a:endParaRPr>
          </a:p>
          <a:p>
            <a:pPr>
              <a:lnSpc>
                <a:spcPct val="100000"/>
              </a:lnSpc>
            </a:pPr>
            <a:r>
              <a:rPr lang="en-US" sz="1800" b="0" strike="noStrike" spc="-1" dirty="0">
                <a:solidFill>
                  <a:srgbClr val="000000"/>
                </a:solidFill>
                <a:latin typeface="Cambria" panose="02040503050406030204" pitchFamily="18" charset="0"/>
              </a:rPr>
              <a:t>      like call by reference.</a:t>
            </a:r>
            <a:endParaRPr lang="en-AU" sz="1800" b="0" strike="noStrike" spc="-1" dirty="0">
              <a:latin typeface="Cambria"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3200" b="0" strike="noStrike" spc="-52">
                <a:solidFill>
                  <a:srgbClr val="404040"/>
                </a:solidFill>
                <a:latin typeface="Calibri Light"/>
              </a:rPr>
              <a:t>Different ways of passing the parameters to the procedure</a:t>
            </a:r>
            <a:endParaRPr lang="en-US" sz="3200" b="0" strike="noStrike" spc="-1">
              <a:solidFill>
                <a:srgbClr val="000000"/>
              </a:solidFill>
              <a:latin typeface="Calibri"/>
            </a:endParaRPr>
          </a:p>
        </p:txBody>
      </p:sp>
      <p:sp>
        <p:nvSpPr>
          <p:cNvPr id="160" name="TextShape 2"/>
          <p:cNvSpPr txBox="1"/>
          <p:nvPr/>
        </p:nvSpPr>
        <p:spPr>
          <a:xfrm>
            <a:off x="1097280" y="1845720"/>
            <a:ext cx="10058040" cy="4368960"/>
          </a:xfrm>
          <a:prstGeom prst="rect">
            <a:avLst/>
          </a:prstGeom>
          <a:noFill/>
          <a:ln>
            <a:noFill/>
          </a:ln>
        </p:spPr>
        <p:txBody>
          <a:bodyPr lIns="0" rIns="0">
            <a:normAutofit/>
          </a:bodyPr>
          <a:lstStyle/>
          <a:p>
            <a:pPr marL="91440" indent="-91080">
              <a:lnSpc>
                <a:spcPct val="90000"/>
              </a:lnSpc>
              <a:spcBef>
                <a:spcPts val="1199"/>
              </a:spcBef>
              <a:spcAft>
                <a:spcPts val="201"/>
              </a:spcAft>
              <a:buClr>
                <a:srgbClr val="E48312"/>
              </a:buClr>
              <a:buFont typeface="Calibri"/>
              <a:buChar char=" "/>
            </a:pPr>
            <a:r>
              <a:rPr lang="en-US" sz="2400" b="1" strike="noStrike" spc="-1" dirty="0">
                <a:solidFill>
                  <a:srgbClr val="404040"/>
                </a:solidFill>
                <a:latin typeface="Cambria" panose="02040503050406030204" pitchFamily="18" charset="0"/>
              </a:rPr>
              <a:t>Pass by Name</a:t>
            </a:r>
            <a:endParaRPr lang="en-US" sz="2400" b="0" strike="noStrike" spc="-1" dirty="0">
              <a:solidFill>
                <a:srgbClr val="404040"/>
              </a:solidFill>
              <a:latin typeface="Cambria" panose="02040503050406030204" pitchFamily="18" charset="0"/>
            </a:endParaRPr>
          </a:p>
          <a:p>
            <a:pPr marL="91440" indent="-91080">
              <a:lnSpc>
                <a:spcPct val="90000"/>
              </a:lnSpc>
              <a:spcBef>
                <a:spcPts val="1199"/>
              </a:spcBef>
              <a:spcAft>
                <a:spcPts val="201"/>
              </a:spcAft>
              <a:buClr>
                <a:srgbClr val="E48312"/>
              </a:buClr>
              <a:buFont typeface="Wingdings" charset="2"/>
              <a:buChar char=""/>
            </a:pPr>
            <a:r>
              <a:rPr lang="en-US" sz="2000" b="0" strike="noStrike" spc="-1" dirty="0">
                <a:solidFill>
                  <a:srgbClr val="404040"/>
                </a:solidFill>
                <a:latin typeface="Cambria" panose="02040503050406030204" pitchFamily="18" charset="0"/>
              </a:rPr>
              <a:t>Languages like Algol provide a new kind of parameter passing mechanism that works like preprocessor in C language. </a:t>
            </a:r>
          </a:p>
          <a:p>
            <a:pPr marL="91440" indent="-91080">
              <a:lnSpc>
                <a:spcPct val="90000"/>
              </a:lnSpc>
              <a:spcBef>
                <a:spcPts val="1199"/>
              </a:spcBef>
              <a:spcAft>
                <a:spcPts val="201"/>
              </a:spcAft>
              <a:buClr>
                <a:srgbClr val="E48312"/>
              </a:buClr>
              <a:buFont typeface="Wingdings" charset="2"/>
              <a:buChar char=""/>
            </a:pPr>
            <a:r>
              <a:rPr lang="en-US" sz="2000" b="0" strike="noStrike" spc="-1" dirty="0">
                <a:solidFill>
                  <a:srgbClr val="404040"/>
                </a:solidFill>
                <a:latin typeface="Cambria" panose="02040503050406030204" pitchFamily="18" charset="0"/>
              </a:rPr>
              <a:t>In pass by name mechanism, the name of the procedure being called is replaced by its actual body. </a:t>
            </a:r>
          </a:p>
          <a:p>
            <a:pPr marL="91440" indent="-91080">
              <a:lnSpc>
                <a:spcPct val="90000"/>
              </a:lnSpc>
              <a:spcBef>
                <a:spcPts val="1199"/>
              </a:spcBef>
              <a:spcAft>
                <a:spcPts val="201"/>
              </a:spcAft>
              <a:buClr>
                <a:srgbClr val="E48312"/>
              </a:buClr>
              <a:buFont typeface="Wingdings" charset="2"/>
              <a:buChar char=""/>
            </a:pPr>
            <a:r>
              <a:rPr lang="en-US" sz="2000" b="0" strike="noStrike" spc="-1" dirty="0">
                <a:solidFill>
                  <a:srgbClr val="404040"/>
                </a:solidFill>
                <a:latin typeface="Cambria" panose="02040503050406030204" pitchFamily="18" charset="0"/>
              </a:rPr>
              <a:t>Pass-by-name textually substitutes the argument expressions in a procedure call for the corresponding parameters in the body of the procedure so that it can now work on actual parameters, much like pass-by-reference.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3200" b="0" strike="noStrike" spc="-52">
                <a:solidFill>
                  <a:srgbClr val="404040"/>
                </a:solidFill>
                <a:latin typeface="Calibri Light"/>
              </a:rPr>
              <a:t>Lecture Materials</a:t>
            </a:r>
            <a:endParaRPr lang="en-US" sz="3200" b="0" strike="noStrike" spc="-1">
              <a:solidFill>
                <a:srgbClr val="000000"/>
              </a:solidFill>
              <a:latin typeface="Calibri"/>
            </a:endParaRPr>
          </a:p>
        </p:txBody>
      </p:sp>
      <p:sp>
        <p:nvSpPr>
          <p:cNvPr id="162" name="TextShape 2"/>
          <p:cNvSpPr txBox="1"/>
          <p:nvPr/>
        </p:nvSpPr>
        <p:spPr>
          <a:xfrm>
            <a:off x="1097280" y="1845720"/>
            <a:ext cx="10058040" cy="4368960"/>
          </a:xfrm>
          <a:prstGeom prst="rect">
            <a:avLst/>
          </a:prstGeom>
          <a:noFill/>
          <a:ln>
            <a:noFill/>
          </a:ln>
        </p:spPr>
        <p:txBody>
          <a:bodyPr lIns="0" rIns="0">
            <a:normAutofit/>
          </a:bodyPr>
          <a:lstStyle/>
          <a:p>
            <a:pPr marL="91440" indent="-91080">
              <a:lnSpc>
                <a:spcPct val="90000"/>
              </a:lnSpc>
              <a:spcBef>
                <a:spcPts val="1199"/>
              </a:spcBef>
              <a:spcAft>
                <a:spcPts val="201"/>
              </a:spcAft>
              <a:buClr>
                <a:srgbClr val="E48312"/>
              </a:buClr>
              <a:buFont typeface="Wingdings" charset="2"/>
              <a:buChar char=""/>
            </a:pPr>
            <a:r>
              <a:rPr lang="en-US" sz="1800" b="0" u="sng" strike="noStrike" spc="-1" dirty="0">
                <a:solidFill>
                  <a:srgbClr val="5EB2EA"/>
                </a:solidFill>
                <a:uFillTx/>
                <a:latin typeface="Abyssinica SIL"/>
                <a:hlinkClick r:id="rId3"/>
              </a:rPr>
              <a:t>https://www.tutorialspoint.com/compiler_design/compiler_design_runtime_environment.htm</a:t>
            </a:r>
            <a:r>
              <a:rPr lang="en-US" sz="1800" b="0" strike="noStrike" spc="-1" dirty="0">
                <a:solidFill>
                  <a:srgbClr val="404040"/>
                </a:solidFill>
                <a:latin typeface="Abyssinica SIL"/>
              </a:rPr>
              <a:t> </a:t>
            </a:r>
            <a:endParaRPr lang="en-US" sz="1800" b="0" strike="noStrike" spc="-1" dirty="0">
              <a:solidFill>
                <a:srgbClr val="404040"/>
              </a:solidFill>
              <a:latin typeface="Calibri"/>
            </a:endParaRPr>
          </a:p>
          <a:p>
            <a:pPr marL="91440" indent="-91080">
              <a:lnSpc>
                <a:spcPct val="90000"/>
              </a:lnSpc>
              <a:spcBef>
                <a:spcPts val="1199"/>
              </a:spcBef>
              <a:spcAft>
                <a:spcPts val="201"/>
              </a:spcAft>
              <a:buClr>
                <a:srgbClr val="E48312"/>
              </a:buClr>
              <a:buFont typeface="Wingdings" charset="2"/>
              <a:buChar char=""/>
            </a:pPr>
            <a:r>
              <a:rPr lang="en-US" sz="1800" b="0" u="sng" strike="noStrike" spc="-1" dirty="0">
                <a:solidFill>
                  <a:srgbClr val="5EB2EA"/>
                </a:solidFill>
                <a:uFillTx/>
                <a:latin typeface="Calibri"/>
                <a:hlinkClick r:id="rId4"/>
              </a:rPr>
              <a:t>https://www.geeksforgeeks.org/runtime-environments-in-compiler-design/?ref=lbp</a:t>
            </a:r>
            <a:r>
              <a:rPr lang="en-US" sz="1800" b="0" strike="noStrike" spc="-1" dirty="0">
                <a:solidFill>
                  <a:srgbClr val="404040"/>
                </a:solidFill>
                <a:latin typeface="Calibri"/>
              </a:rPr>
              <a:t> </a:t>
            </a:r>
            <a:endParaRPr lang="en-US" sz="1800" b="0" strike="noStrike" spc="-1" dirty="0" smtClean="0">
              <a:solidFill>
                <a:srgbClr val="404040"/>
              </a:solidFill>
              <a:latin typeface="Calibri"/>
            </a:endParaRPr>
          </a:p>
          <a:p>
            <a:pPr marL="91440" indent="-91080">
              <a:lnSpc>
                <a:spcPct val="90000"/>
              </a:lnSpc>
              <a:spcBef>
                <a:spcPts val="1199"/>
              </a:spcBef>
              <a:spcAft>
                <a:spcPts val="201"/>
              </a:spcAft>
              <a:buClr>
                <a:srgbClr val="E48312"/>
              </a:buClr>
              <a:buFont typeface="Wingdings" charset="2"/>
              <a:buChar char=""/>
            </a:pPr>
            <a:endParaRPr lang="en-US" spc="-1" dirty="0">
              <a:solidFill>
                <a:srgbClr val="404040"/>
              </a:solidFill>
              <a:latin typeface="Calibri"/>
            </a:endParaRPr>
          </a:p>
          <a:p>
            <a:pPr marL="91440" indent="-91080">
              <a:lnSpc>
                <a:spcPct val="90000"/>
              </a:lnSpc>
              <a:spcBef>
                <a:spcPts val="1199"/>
              </a:spcBef>
              <a:spcAft>
                <a:spcPts val="201"/>
              </a:spcAft>
              <a:buClr>
                <a:srgbClr val="E48312"/>
              </a:buClr>
              <a:buFont typeface="Wingdings" charset="2"/>
              <a:buChar char=""/>
            </a:pPr>
            <a:r>
              <a:rPr lang="en-US" sz="2000" b="1" dirty="0" smtClean="0">
                <a:latin typeface="Cambria" panose="02040503050406030204" pitchFamily="18" charset="0"/>
              </a:rPr>
              <a:t>‘Chapter 7: </a:t>
            </a:r>
            <a:r>
              <a:rPr lang="en-US" sz="2000" dirty="0" smtClean="0">
                <a:latin typeface="Cambria" panose="02040503050406030204" pitchFamily="18" charset="0"/>
              </a:rPr>
              <a:t>Run-Time Environments</a:t>
            </a:r>
            <a:r>
              <a:rPr lang="en-US" sz="2400" dirty="0" smtClean="0">
                <a:latin typeface="Cambria" panose="02040503050406030204" pitchFamily="18" charset="0"/>
              </a:rPr>
              <a:t>’ </a:t>
            </a:r>
            <a:r>
              <a:rPr lang="en-US" sz="2000" dirty="0" smtClean="0">
                <a:latin typeface="Cambria" panose="02040503050406030204" pitchFamily="18" charset="0"/>
              </a:rPr>
              <a:t>of the Text Book: </a:t>
            </a:r>
          </a:p>
          <a:p>
            <a:pPr marL="360">
              <a:lnSpc>
                <a:spcPct val="90000"/>
              </a:lnSpc>
              <a:spcBef>
                <a:spcPts val="1199"/>
              </a:spcBef>
              <a:spcAft>
                <a:spcPts val="201"/>
              </a:spcAft>
              <a:buClr>
                <a:srgbClr val="E48312"/>
              </a:buClr>
            </a:pPr>
            <a:r>
              <a:rPr lang="en-US" sz="2000" dirty="0" smtClean="0">
                <a:latin typeface="Cambria" panose="02040503050406030204" pitchFamily="18" charset="0"/>
              </a:rPr>
              <a:t>                        “Compilers:  Principles , Techniques and Tools</a:t>
            </a:r>
            <a:r>
              <a:rPr lang="en-US" sz="2400" dirty="0" smtClean="0">
                <a:latin typeface="Cambria" panose="02040503050406030204" pitchFamily="18" charset="0"/>
              </a:rPr>
              <a:t>”</a:t>
            </a:r>
            <a:r>
              <a:rPr lang="en-US" dirty="0"/>
              <a:t/>
            </a:r>
            <a:br>
              <a:rPr lang="en-US" dirty="0"/>
            </a:br>
            <a:endParaRPr lang="en-US" sz="1800" b="0" strike="noStrike" spc="-1" dirty="0">
              <a:solidFill>
                <a:srgbClr val="404040"/>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TextShape 1"/>
          <p:cNvSpPr txBox="1"/>
          <p:nvPr/>
        </p:nvSpPr>
        <p:spPr>
          <a:xfrm>
            <a:off x="1097280" y="758880"/>
            <a:ext cx="10058040" cy="3565800"/>
          </a:xfrm>
          <a:prstGeom prst="rect">
            <a:avLst/>
          </a:prstGeom>
          <a:noFill/>
          <a:ln>
            <a:noFill/>
          </a:ln>
        </p:spPr>
        <p:txBody>
          <a:bodyPr anchor="b">
            <a:normAutofit/>
          </a:bodyPr>
          <a:lstStyle/>
          <a:p>
            <a:pPr>
              <a:lnSpc>
                <a:spcPct val="85000"/>
              </a:lnSpc>
            </a:pPr>
            <a:r>
              <a:rPr lang="en-US" sz="4800" b="0" strike="noStrike" cap="small" spc="-1">
                <a:solidFill>
                  <a:srgbClr val="575F6D"/>
                </a:solidFill>
                <a:latin typeface="Century Schoolbook"/>
              </a:rPr>
              <a:t>The End</a:t>
            </a:r>
            <a:endParaRPr lang="en-US" sz="4800" b="0" strike="noStrike" spc="-1">
              <a:solidFill>
                <a:srgbClr val="000000"/>
              </a:solidFill>
              <a:latin typeface="Calibri"/>
            </a:endParaRPr>
          </a:p>
        </p:txBody>
      </p:sp>
      <p:sp>
        <p:nvSpPr>
          <p:cNvPr id="164" name="TextShape 2"/>
          <p:cNvSpPr txBox="1"/>
          <p:nvPr/>
        </p:nvSpPr>
        <p:spPr>
          <a:xfrm>
            <a:off x="1100160" y="4455720"/>
            <a:ext cx="10058040" cy="1142640"/>
          </a:xfrm>
          <a:prstGeom prst="rect">
            <a:avLst/>
          </a:prstGeom>
          <a:noFill/>
          <a:ln>
            <a:noFill/>
          </a:ln>
        </p:spPr>
        <p:txBody>
          <a:bodyPr>
            <a:noAutofit/>
          </a:bodyPr>
          <a:lstStyle/>
          <a:p>
            <a:pPr algn="ctr"/>
            <a:endParaRPr lang="en-AU"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4000" b="0" strike="noStrike" cap="small" spc="-1">
                <a:solidFill>
                  <a:srgbClr val="575F6D"/>
                </a:solidFill>
                <a:latin typeface="Century Schoolbook"/>
              </a:rPr>
              <a:t>Runtime Environment</a:t>
            </a:r>
            <a:endParaRPr lang="en-US" sz="4000" b="0" strike="noStrike" spc="-1">
              <a:solidFill>
                <a:srgbClr val="000000"/>
              </a:solidFill>
              <a:latin typeface="Calibri"/>
            </a:endParaRPr>
          </a:p>
        </p:txBody>
      </p:sp>
      <p:sp>
        <p:nvSpPr>
          <p:cNvPr id="102" name="TextShape 2"/>
          <p:cNvSpPr txBox="1"/>
          <p:nvPr/>
        </p:nvSpPr>
        <p:spPr>
          <a:xfrm>
            <a:off x="1097280" y="1960200"/>
            <a:ext cx="10058040" cy="4154760"/>
          </a:xfrm>
          <a:prstGeom prst="rect">
            <a:avLst/>
          </a:prstGeom>
          <a:noFill/>
          <a:ln>
            <a:noFill/>
          </a:ln>
        </p:spPr>
        <p:txBody>
          <a:bodyPr lIns="0" rIns="0">
            <a:normAutofit fontScale="94000"/>
          </a:bodyPr>
          <a:lstStyle/>
          <a:p>
            <a:pPr marL="91440" indent="-91080">
              <a:lnSpc>
                <a:spcPct val="90000"/>
              </a:lnSpc>
              <a:spcBef>
                <a:spcPts val="1199"/>
              </a:spcBef>
              <a:spcAft>
                <a:spcPts val="201"/>
              </a:spcAft>
              <a:buClr>
                <a:srgbClr val="E48312"/>
              </a:buClr>
              <a:buFont typeface="Wingdings" charset="2"/>
              <a:buChar char=""/>
            </a:pPr>
            <a:r>
              <a:rPr lang="en-US" sz="2000" b="0" strike="noStrike" spc="-1" dirty="0">
                <a:solidFill>
                  <a:srgbClr val="404040"/>
                </a:solidFill>
                <a:latin typeface="Calibri"/>
              </a:rPr>
              <a:t> </a:t>
            </a:r>
            <a:r>
              <a:rPr lang="en-US" sz="2000" b="0" strike="noStrike" spc="-1" dirty="0">
                <a:solidFill>
                  <a:srgbClr val="404040"/>
                </a:solidFill>
                <a:latin typeface="Cambria" panose="02040503050406030204" pitchFamily="18" charset="0"/>
              </a:rPr>
              <a:t>A program as a source code is merely a collection of text (code, statements etc.) and to make it alive, it requires actions to be performed on the target machine. </a:t>
            </a:r>
          </a:p>
          <a:p>
            <a:pPr marL="91440" indent="-91080">
              <a:lnSpc>
                <a:spcPct val="90000"/>
              </a:lnSpc>
              <a:spcBef>
                <a:spcPts val="1199"/>
              </a:spcBef>
              <a:spcAft>
                <a:spcPts val="201"/>
              </a:spcAft>
              <a:buClr>
                <a:srgbClr val="E48312"/>
              </a:buClr>
              <a:buFont typeface="Wingdings" charset="2"/>
              <a:buChar char=""/>
            </a:pPr>
            <a:r>
              <a:rPr lang="en-US" sz="2000" b="0" strike="noStrike" spc="-1" dirty="0">
                <a:solidFill>
                  <a:srgbClr val="404040"/>
                </a:solidFill>
                <a:latin typeface="Cambria" panose="02040503050406030204" pitchFamily="18" charset="0"/>
              </a:rPr>
              <a:t> </a:t>
            </a:r>
            <a:r>
              <a:rPr lang="en-US" sz="2000" b="1" strike="noStrike" spc="-1" dirty="0">
                <a:solidFill>
                  <a:srgbClr val="404040"/>
                </a:solidFill>
                <a:latin typeface="Cambria" panose="02040503050406030204" pitchFamily="18" charset="0"/>
              </a:rPr>
              <a:t>A program needs memory resources to execute instructions</a:t>
            </a:r>
            <a:r>
              <a:rPr lang="en-US" sz="2000" b="0" strike="noStrike" spc="-1" dirty="0">
                <a:solidFill>
                  <a:srgbClr val="404040"/>
                </a:solidFill>
                <a:latin typeface="Cambria" panose="02040503050406030204" pitchFamily="18" charset="0"/>
              </a:rPr>
              <a:t>. A program contains names for </a:t>
            </a:r>
            <a:r>
              <a:rPr lang="en-US" sz="2000" b="0" u="sng" strike="noStrike" spc="-1" dirty="0">
                <a:solidFill>
                  <a:srgbClr val="404040"/>
                </a:solidFill>
                <a:uFillTx/>
                <a:latin typeface="Cambria" panose="02040503050406030204" pitchFamily="18" charset="0"/>
              </a:rPr>
              <a:t>procedures, identifiers etc., that require mapping with the actual memory location at runtime</a:t>
            </a:r>
            <a:r>
              <a:rPr lang="en-US" sz="2000" b="0" strike="noStrike" spc="-1" dirty="0">
                <a:solidFill>
                  <a:srgbClr val="404040"/>
                </a:solidFill>
                <a:latin typeface="Cambria" panose="02040503050406030204" pitchFamily="18" charset="0"/>
              </a:rPr>
              <a:t>.</a:t>
            </a:r>
          </a:p>
          <a:p>
            <a:pPr marL="91440" indent="-91080">
              <a:lnSpc>
                <a:spcPct val="90000"/>
              </a:lnSpc>
              <a:spcBef>
                <a:spcPts val="1199"/>
              </a:spcBef>
              <a:spcAft>
                <a:spcPts val="201"/>
              </a:spcAft>
              <a:buClr>
                <a:srgbClr val="E48312"/>
              </a:buClr>
              <a:buFont typeface="Wingdings" charset="2"/>
              <a:buChar char=""/>
            </a:pPr>
            <a:r>
              <a:rPr lang="en-US" sz="2000" b="0" strike="noStrike" spc="-1" dirty="0">
                <a:solidFill>
                  <a:srgbClr val="404040"/>
                </a:solidFill>
                <a:latin typeface="Cambria" panose="02040503050406030204" pitchFamily="18" charset="0"/>
              </a:rPr>
              <a:t> </a:t>
            </a:r>
            <a:r>
              <a:rPr lang="en-US" sz="2000" b="1" strike="noStrike" spc="-1" dirty="0">
                <a:solidFill>
                  <a:srgbClr val="404040"/>
                </a:solidFill>
                <a:latin typeface="Cambria" panose="02040503050406030204" pitchFamily="18" charset="0"/>
              </a:rPr>
              <a:t>By runtime, we mean a program in execution</a:t>
            </a:r>
            <a:r>
              <a:rPr lang="en-US" sz="2000" b="0" strike="noStrike" spc="-1" dirty="0">
                <a:solidFill>
                  <a:srgbClr val="404040"/>
                </a:solidFill>
                <a:latin typeface="Cambria" panose="02040503050406030204" pitchFamily="18" charset="0"/>
              </a:rPr>
              <a:t>. </a:t>
            </a:r>
            <a:r>
              <a:rPr lang="en-US" sz="2000" b="1" strike="noStrike" spc="-1" dirty="0">
                <a:solidFill>
                  <a:srgbClr val="404040"/>
                </a:solidFill>
                <a:latin typeface="Cambria" panose="02040503050406030204" pitchFamily="18" charset="0"/>
              </a:rPr>
              <a:t>Runtime environment is a state of the target machine, which may include software libraries, environment variables, etc., to provide services to the processes running in the system.</a:t>
            </a:r>
            <a:endParaRPr lang="en-US" sz="2000" b="0" strike="noStrike" spc="-1" dirty="0">
              <a:solidFill>
                <a:srgbClr val="404040"/>
              </a:solidFill>
              <a:latin typeface="Cambria" panose="02040503050406030204" pitchFamily="18" charset="0"/>
            </a:endParaRPr>
          </a:p>
          <a:p>
            <a:pPr marL="91440" indent="-91080">
              <a:lnSpc>
                <a:spcPct val="90000"/>
              </a:lnSpc>
              <a:spcBef>
                <a:spcPts val="1199"/>
              </a:spcBef>
              <a:spcAft>
                <a:spcPts val="201"/>
              </a:spcAft>
              <a:buClr>
                <a:srgbClr val="E48312"/>
              </a:buClr>
              <a:buFont typeface="Wingdings" charset="2"/>
              <a:buChar char=""/>
            </a:pPr>
            <a:r>
              <a:rPr lang="en-US" sz="2000" b="0" strike="noStrike" spc="-1" dirty="0">
                <a:solidFill>
                  <a:srgbClr val="404040"/>
                </a:solidFill>
                <a:latin typeface="Cambria" panose="02040503050406030204" pitchFamily="18" charset="0"/>
              </a:rPr>
              <a:t> Runtime support system is a package, mostly generated with the executable program itself and facilitates the process communication between the process and the runtime environment.</a:t>
            </a:r>
          </a:p>
          <a:p>
            <a:pPr marL="91440" indent="-91080">
              <a:lnSpc>
                <a:spcPct val="90000"/>
              </a:lnSpc>
              <a:spcBef>
                <a:spcPts val="1199"/>
              </a:spcBef>
              <a:spcAft>
                <a:spcPts val="201"/>
              </a:spcAft>
              <a:buClr>
                <a:srgbClr val="E48312"/>
              </a:buClr>
              <a:buFont typeface="Wingdings" charset="2"/>
              <a:buChar char=""/>
            </a:pPr>
            <a:r>
              <a:rPr lang="en-US" sz="2000" b="0" strike="noStrike" spc="-1" dirty="0">
                <a:solidFill>
                  <a:srgbClr val="404040"/>
                </a:solidFill>
                <a:latin typeface="Cambria" panose="02040503050406030204" pitchFamily="18" charset="0"/>
              </a:rPr>
              <a:t> It takes care of memory allocation and de-allocation while the program is being executed.</a:t>
            </a:r>
          </a:p>
          <a:p>
            <a:pPr>
              <a:lnSpc>
                <a:spcPct val="90000"/>
              </a:lnSpc>
              <a:spcBef>
                <a:spcPts val="1199"/>
              </a:spcBef>
              <a:spcAft>
                <a:spcPts val="201"/>
              </a:spcAft>
            </a:pPr>
            <a:endParaRPr lang="en-US" sz="2000" b="0" strike="noStrike" spc="-1" dirty="0">
              <a:solidFill>
                <a:srgbClr val="404040"/>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cap="small" spc="-1">
                <a:solidFill>
                  <a:srgbClr val="575F6D"/>
                </a:solidFill>
                <a:latin typeface="Century Schoolbook"/>
              </a:rPr>
              <a:t>Activation Record</a:t>
            </a:r>
            <a:endParaRPr lang="en-US" sz="4800" b="0" strike="noStrike" spc="-1">
              <a:solidFill>
                <a:srgbClr val="000000"/>
              </a:solidFill>
              <a:latin typeface="Calibri"/>
            </a:endParaRPr>
          </a:p>
        </p:txBody>
      </p:sp>
      <p:sp>
        <p:nvSpPr>
          <p:cNvPr id="104" name="CustomShape 2"/>
          <p:cNvSpPr/>
          <p:nvPr/>
        </p:nvSpPr>
        <p:spPr>
          <a:xfrm>
            <a:off x="1257480" y="1871640"/>
            <a:ext cx="9898200" cy="38149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000000"/>
              </a:buClr>
              <a:buFont typeface="Wingdings" charset="2"/>
              <a:buChar char=""/>
            </a:pPr>
            <a:r>
              <a:rPr lang="en-US" sz="2200" b="0" strike="noStrike" spc="-1" dirty="0">
                <a:solidFill>
                  <a:srgbClr val="000000"/>
                </a:solidFill>
                <a:latin typeface="Cambria" panose="02040503050406030204" pitchFamily="18" charset="0"/>
              </a:rPr>
              <a:t>A program is a </a:t>
            </a:r>
            <a:r>
              <a:rPr lang="en-US" sz="2200" b="1" strike="noStrike" spc="-1" dirty="0">
                <a:solidFill>
                  <a:srgbClr val="000000"/>
                </a:solidFill>
                <a:latin typeface="Cambria" panose="02040503050406030204" pitchFamily="18" charset="0"/>
              </a:rPr>
              <a:t>sequence of instructions combined into a number of procedures</a:t>
            </a:r>
            <a:r>
              <a:rPr lang="en-US" sz="2200" b="0" strike="noStrike" spc="-1" dirty="0">
                <a:solidFill>
                  <a:srgbClr val="000000"/>
                </a:solidFill>
                <a:latin typeface="Cambria" panose="02040503050406030204" pitchFamily="18" charset="0"/>
              </a:rPr>
              <a:t>. </a:t>
            </a:r>
            <a:endParaRPr lang="en-AU" sz="2200" b="0" strike="noStrike" spc="-1" dirty="0">
              <a:latin typeface="Cambria" panose="02040503050406030204" pitchFamily="18" charset="0"/>
            </a:endParaRPr>
          </a:p>
          <a:p>
            <a:pPr marL="285840" indent="-285480">
              <a:lnSpc>
                <a:spcPct val="100000"/>
              </a:lnSpc>
              <a:buClr>
                <a:srgbClr val="000000"/>
              </a:buClr>
              <a:buFont typeface="Wingdings" charset="2"/>
              <a:buChar char=""/>
            </a:pPr>
            <a:r>
              <a:rPr lang="en-US" sz="2200" b="0" strike="noStrike" spc="-1" dirty="0">
                <a:solidFill>
                  <a:srgbClr val="000000"/>
                </a:solidFill>
                <a:latin typeface="Cambria" panose="02040503050406030204" pitchFamily="18" charset="0"/>
              </a:rPr>
              <a:t>Instructions in a procedure are executed sequentially. </a:t>
            </a:r>
            <a:endParaRPr lang="en-AU" sz="2200" b="0" strike="noStrike" spc="-1" dirty="0">
              <a:latin typeface="Cambria" panose="02040503050406030204" pitchFamily="18" charset="0"/>
            </a:endParaRPr>
          </a:p>
          <a:p>
            <a:pPr marL="285840" indent="-285480">
              <a:lnSpc>
                <a:spcPct val="100000"/>
              </a:lnSpc>
              <a:buClr>
                <a:srgbClr val="000000"/>
              </a:buClr>
              <a:buFont typeface="Wingdings" charset="2"/>
              <a:buChar char=""/>
            </a:pPr>
            <a:r>
              <a:rPr lang="en-US" sz="2200" b="0" strike="noStrike" spc="-1" dirty="0">
                <a:solidFill>
                  <a:srgbClr val="000000"/>
                </a:solidFill>
                <a:latin typeface="Cambria" panose="02040503050406030204" pitchFamily="18" charset="0"/>
              </a:rPr>
              <a:t>A procedure has a start and an end delimiter and everything inside it is called the body of the procedure. </a:t>
            </a:r>
            <a:endParaRPr lang="en-AU" sz="2200" b="0" strike="noStrike" spc="-1" dirty="0">
              <a:latin typeface="Cambria" panose="02040503050406030204" pitchFamily="18" charset="0"/>
            </a:endParaRPr>
          </a:p>
          <a:p>
            <a:pPr marL="285840" indent="-285480">
              <a:lnSpc>
                <a:spcPct val="100000"/>
              </a:lnSpc>
              <a:buClr>
                <a:srgbClr val="000000"/>
              </a:buClr>
              <a:buFont typeface="Wingdings" charset="2"/>
              <a:buChar char=""/>
            </a:pPr>
            <a:r>
              <a:rPr lang="en-US" sz="2200" b="0" strike="noStrike" spc="-1" dirty="0">
                <a:solidFill>
                  <a:srgbClr val="000000"/>
                </a:solidFill>
                <a:latin typeface="Cambria" panose="02040503050406030204" pitchFamily="18" charset="0"/>
              </a:rPr>
              <a:t>The procedure identifier and the sequence of finite instructions inside it make up the body of the procedure.</a:t>
            </a:r>
            <a:endParaRPr lang="en-AU" sz="2200" b="0" strike="noStrike" spc="-1" dirty="0">
              <a:latin typeface="Cambria" panose="02040503050406030204" pitchFamily="18" charset="0"/>
            </a:endParaRPr>
          </a:p>
          <a:p>
            <a:pPr>
              <a:lnSpc>
                <a:spcPct val="100000"/>
              </a:lnSpc>
            </a:pPr>
            <a:endParaRPr lang="en-AU" sz="2200" b="0" strike="noStrike" spc="-1" dirty="0">
              <a:latin typeface="Cambria" panose="02040503050406030204" pitchFamily="18" charset="0"/>
            </a:endParaRPr>
          </a:p>
          <a:p>
            <a:pPr marL="285840" indent="-285480">
              <a:lnSpc>
                <a:spcPct val="100000"/>
              </a:lnSpc>
              <a:buClr>
                <a:srgbClr val="000000"/>
              </a:buClr>
              <a:buFont typeface="Wingdings" charset="2"/>
              <a:buChar char=""/>
            </a:pPr>
            <a:r>
              <a:rPr lang="en-US" sz="2200" b="0" strike="noStrike" spc="-1" dirty="0">
                <a:solidFill>
                  <a:srgbClr val="0070C0"/>
                </a:solidFill>
                <a:latin typeface="Cambria" panose="02040503050406030204" pitchFamily="18" charset="0"/>
              </a:rPr>
              <a:t>The </a:t>
            </a:r>
            <a:r>
              <a:rPr lang="en-US" sz="2200" b="0" u="sng" strike="noStrike" spc="-1" dirty="0">
                <a:solidFill>
                  <a:srgbClr val="0070C0"/>
                </a:solidFill>
                <a:uFillTx/>
                <a:latin typeface="Cambria" panose="02040503050406030204" pitchFamily="18" charset="0"/>
              </a:rPr>
              <a:t>execution of a procedure </a:t>
            </a:r>
            <a:r>
              <a:rPr lang="en-US" sz="2200" b="0" strike="noStrike" spc="-1" dirty="0">
                <a:solidFill>
                  <a:srgbClr val="0070C0"/>
                </a:solidFill>
                <a:latin typeface="Cambria" panose="02040503050406030204" pitchFamily="18" charset="0"/>
              </a:rPr>
              <a:t>is called its </a:t>
            </a:r>
            <a:r>
              <a:rPr lang="en-US" sz="2200" b="1" strike="noStrike" spc="-1" dirty="0">
                <a:solidFill>
                  <a:srgbClr val="0070C0"/>
                </a:solidFill>
                <a:latin typeface="Cambria" panose="02040503050406030204" pitchFamily="18" charset="0"/>
              </a:rPr>
              <a:t>activation</a:t>
            </a:r>
            <a:r>
              <a:rPr lang="en-US" sz="2200" b="0" strike="noStrike" spc="-1" dirty="0">
                <a:solidFill>
                  <a:srgbClr val="0070C0"/>
                </a:solidFill>
                <a:latin typeface="Cambria" panose="02040503050406030204" pitchFamily="18" charset="0"/>
              </a:rPr>
              <a:t>. </a:t>
            </a:r>
            <a:endParaRPr lang="en-AU" sz="2200" b="0" strike="noStrike" spc="-1" dirty="0">
              <a:solidFill>
                <a:srgbClr val="0070C0"/>
              </a:solidFill>
              <a:latin typeface="Cambria" panose="02040503050406030204" pitchFamily="18" charset="0"/>
            </a:endParaRPr>
          </a:p>
          <a:p>
            <a:pPr marL="285840" indent="-285480">
              <a:lnSpc>
                <a:spcPct val="100000"/>
              </a:lnSpc>
              <a:buClr>
                <a:srgbClr val="000000"/>
              </a:buClr>
              <a:buFont typeface="Wingdings" charset="2"/>
              <a:buChar char=""/>
            </a:pPr>
            <a:r>
              <a:rPr lang="en-US" sz="2200" b="1" strike="noStrike" spc="-1" dirty="0">
                <a:solidFill>
                  <a:srgbClr val="000000"/>
                </a:solidFill>
                <a:latin typeface="Cambria" panose="02040503050406030204" pitchFamily="18" charset="0"/>
              </a:rPr>
              <a:t>An activation record </a:t>
            </a:r>
            <a:r>
              <a:rPr lang="en-US" sz="2200" b="0" strike="noStrike" spc="-1" dirty="0">
                <a:solidFill>
                  <a:srgbClr val="000000"/>
                </a:solidFill>
                <a:latin typeface="Cambria" panose="02040503050406030204" pitchFamily="18" charset="0"/>
              </a:rPr>
              <a:t>contains </a:t>
            </a:r>
            <a:r>
              <a:rPr lang="en-US" sz="2200" b="1" strike="noStrike" spc="-1" dirty="0">
                <a:solidFill>
                  <a:srgbClr val="0070C0"/>
                </a:solidFill>
                <a:latin typeface="Cambria" panose="02040503050406030204" pitchFamily="18" charset="0"/>
              </a:rPr>
              <a:t>all the necessary information </a:t>
            </a:r>
            <a:r>
              <a:rPr lang="en-US" sz="2200" b="0" strike="noStrike" spc="-1" dirty="0">
                <a:solidFill>
                  <a:srgbClr val="0070C0"/>
                </a:solidFill>
                <a:latin typeface="Cambria" panose="02040503050406030204" pitchFamily="18" charset="0"/>
              </a:rPr>
              <a:t>required to call a procedure. </a:t>
            </a:r>
            <a:endParaRPr lang="en-AU" sz="2200" b="0" strike="noStrike" spc="-1" dirty="0">
              <a:solidFill>
                <a:srgbClr val="0070C0"/>
              </a:solidFill>
              <a:latin typeface="Cambria"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cap="small" spc="-1">
                <a:solidFill>
                  <a:srgbClr val="575F6D"/>
                </a:solidFill>
                <a:latin typeface="Century Schoolbook"/>
              </a:rPr>
              <a:t>Activation Record</a:t>
            </a:r>
            <a:endParaRPr lang="en-US" sz="4800" b="0" strike="noStrike" spc="-1">
              <a:solidFill>
                <a:srgbClr val="000000"/>
              </a:solidFill>
              <a:latin typeface="Calibri"/>
            </a:endParaRPr>
          </a:p>
        </p:txBody>
      </p:sp>
      <p:sp>
        <p:nvSpPr>
          <p:cNvPr id="106" name="CustomShape 2"/>
          <p:cNvSpPr/>
          <p:nvPr/>
        </p:nvSpPr>
        <p:spPr>
          <a:xfrm>
            <a:off x="1257480" y="1871640"/>
            <a:ext cx="9898200" cy="70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dirty="0">
                <a:solidFill>
                  <a:srgbClr val="000000"/>
                </a:solidFill>
                <a:latin typeface="Cambria" panose="02040503050406030204" pitchFamily="18" charset="0"/>
              </a:rPr>
              <a:t>An activation record </a:t>
            </a:r>
            <a:r>
              <a:rPr lang="en-US" sz="2000" b="0" strike="noStrike" spc="-1" dirty="0">
                <a:solidFill>
                  <a:srgbClr val="000000"/>
                </a:solidFill>
                <a:latin typeface="Cambria" panose="02040503050406030204" pitchFamily="18" charset="0"/>
              </a:rPr>
              <a:t>may contain the following units:</a:t>
            </a:r>
            <a:endParaRPr lang="en-AU" sz="2000" b="0" strike="noStrike" spc="-1" dirty="0">
              <a:latin typeface="Cambria" panose="02040503050406030204" pitchFamily="18" charset="0"/>
            </a:endParaRPr>
          </a:p>
          <a:p>
            <a:pPr>
              <a:lnSpc>
                <a:spcPct val="100000"/>
              </a:lnSpc>
            </a:pPr>
            <a:r>
              <a:rPr lang="en-US" sz="2000" b="0" strike="noStrike" spc="-1" dirty="0">
                <a:solidFill>
                  <a:srgbClr val="000000"/>
                </a:solidFill>
                <a:latin typeface="Cambria" panose="02040503050406030204" pitchFamily="18" charset="0"/>
              </a:rPr>
              <a:t>     (depending upon the source language used)</a:t>
            </a:r>
            <a:endParaRPr lang="en-AU" sz="2000" b="0" strike="noStrike" spc="-1" dirty="0">
              <a:latin typeface="Cambria" panose="02040503050406030204" pitchFamily="18" charset="0"/>
            </a:endParaRPr>
          </a:p>
        </p:txBody>
      </p:sp>
      <p:pic>
        <p:nvPicPr>
          <p:cNvPr id="107" name="Picture 3"/>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Lst>
          </a:blip>
          <a:stretch/>
        </p:blipFill>
        <p:spPr>
          <a:xfrm>
            <a:off x="1724040" y="2713680"/>
            <a:ext cx="7396200" cy="3414960"/>
          </a:xfrm>
          <a:prstGeom prst="rect">
            <a:avLst/>
          </a:prstGeom>
          <a:ln>
            <a:solidFill>
              <a:schemeClr val="accent1"/>
            </a:solid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cap="small" spc="-1">
                <a:solidFill>
                  <a:srgbClr val="575F6D"/>
                </a:solidFill>
                <a:latin typeface="Century Schoolbook"/>
              </a:rPr>
              <a:t>Activation Record</a:t>
            </a:r>
            <a:endParaRPr lang="en-US" sz="4800" b="0" strike="noStrike" spc="-1">
              <a:solidFill>
                <a:srgbClr val="000000"/>
              </a:solidFill>
              <a:latin typeface="Calibri"/>
            </a:endParaRPr>
          </a:p>
        </p:txBody>
      </p:sp>
      <p:sp>
        <p:nvSpPr>
          <p:cNvPr id="109" name="CustomShape 2"/>
          <p:cNvSpPr/>
          <p:nvPr/>
        </p:nvSpPr>
        <p:spPr>
          <a:xfrm>
            <a:off x="1257480" y="1871640"/>
            <a:ext cx="9898200" cy="452286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000000"/>
              </a:buClr>
              <a:buFont typeface="Wingdings" charset="2"/>
              <a:buChar char=""/>
            </a:pPr>
            <a:r>
              <a:rPr lang="en-US" sz="2000" b="0" strike="noStrike" spc="-1" dirty="0">
                <a:solidFill>
                  <a:srgbClr val="000000"/>
                </a:solidFill>
                <a:latin typeface="Cambria" panose="02040503050406030204" pitchFamily="18" charset="0"/>
              </a:rPr>
              <a:t>Whenever a procedure is executed, its </a:t>
            </a:r>
            <a:r>
              <a:rPr lang="en-US" sz="2000" b="1" strike="noStrike" spc="-1" dirty="0">
                <a:solidFill>
                  <a:srgbClr val="000000"/>
                </a:solidFill>
                <a:latin typeface="Cambria" panose="02040503050406030204" pitchFamily="18" charset="0"/>
              </a:rPr>
              <a:t>activation record is stored on the stack</a:t>
            </a:r>
            <a:r>
              <a:rPr lang="en-US" sz="2000" b="0" strike="noStrike" spc="-1" dirty="0">
                <a:solidFill>
                  <a:srgbClr val="000000"/>
                </a:solidFill>
                <a:latin typeface="Cambria" panose="02040503050406030204" pitchFamily="18" charset="0"/>
              </a:rPr>
              <a:t>, also known as </a:t>
            </a:r>
            <a:r>
              <a:rPr lang="en-US" sz="2400" b="1" strike="noStrike" spc="-1" dirty="0">
                <a:solidFill>
                  <a:srgbClr val="000000"/>
                </a:solidFill>
                <a:latin typeface="Cambria" panose="02040503050406030204" pitchFamily="18" charset="0"/>
              </a:rPr>
              <a:t>control stack</a:t>
            </a:r>
            <a:endParaRPr lang="en-AU" sz="2400" b="0" strike="noStrike" spc="-1" dirty="0">
              <a:latin typeface="Cambria" panose="02040503050406030204" pitchFamily="18" charset="0"/>
            </a:endParaRPr>
          </a:p>
          <a:p>
            <a:pPr>
              <a:lnSpc>
                <a:spcPct val="100000"/>
              </a:lnSpc>
            </a:pPr>
            <a:endParaRPr lang="en-AU" sz="2400" b="0" strike="noStrike" spc="-1" dirty="0">
              <a:latin typeface="Cambria" panose="02040503050406030204" pitchFamily="18" charset="0"/>
            </a:endParaRPr>
          </a:p>
          <a:p>
            <a:pPr marL="285840" indent="-285480">
              <a:lnSpc>
                <a:spcPct val="100000"/>
              </a:lnSpc>
              <a:buClr>
                <a:srgbClr val="000000"/>
              </a:buClr>
              <a:buFont typeface="Wingdings" charset="2"/>
              <a:buChar char=""/>
            </a:pPr>
            <a:r>
              <a:rPr lang="en-US" sz="2000" b="0" strike="noStrike" spc="-1" dirty="0">
                <a:solidFill>
                  <a:srgbClr val="000000"/>
                </a:solidFill>
                <a:latin typeface="Cambria" panose="02040503050406030204" pitchFamily="18" charset="0"/>
              </a:rPr>
              <a:t>When a procedure calls another procedure, the execution of the caller is suspended until the called procedure finishes execution. At this time, the </a:t>
            </a:r>
            <a:r>
              <a:rPr lang="en-US" sz="2000" b="1" strike="noStrike" spc="-1" dirty="0">
                <a:solidFill>
                  <a:srgbClr val="000000"/>
                </a:solidFill>
                <a:latin typeface="Cambria" panose="02040503050406030204" pitchFamily="18" charset="0"/>
              </a:rPr>
              <a:t>activation record of the called procedure is stored on the stack</a:t>
            </a:r>
            <a:endParaRPr lang="en-AU" sz="2000" b="0" strike="noStrike" spc="-1" dirty="0">
              <a:latin typeface="Cambria" panose="02040503050406030204" pitchFamily="18" charset="0"/>
            </a:endParaRPr>
          </a:p>
          <a:p>
            <a:pPr>
              <a:lnSpc>
                <a:spcPct val="100000"/>
              </a:lnSpc>
            </a:pPr>
            <a:endParaRPr lang="en-AU" sz="2000" b="0" strike="noStrike" spc="-1" dirty="0">
              <a:latin typeface="Cambria" panose="02040503050406030204" pitchFamily="18" charset="0"/>
            </a:endParaRPr>
          </a:p>
          <a:p>
            <a:pPr marL="285840" indent="-285480">
              <a:lnSpc>
                <a:spcPct val="100000"/>
              </a:lnSpc>
              <a:buClr>
                <a:srgbClr val="000000"/>
              </a:buClr>
              <a:buFont typeface="Wingdings" charset="2"/>
              <a:buChar char=""/>
            </a:pPr>
            <a:r>
              <a:rPr lang="en-US" sz="2000" b="0" strike="noStrike" spc="-1" dirty="0">
                <a:solidFill>
                  <a:srgbClr val="000000"/>
                </a:solidFill>
                <a:latin typeface="Cambria" panose="02040503050406030204" pitchFamily="18" charset="0"/>
              </a:rPr>
              <a:t>We assume that the </a:t>
            </a:r>
            <a:r>
              <a:rPr lang="en-US" sz="2000" b="1" strike="noStrike" spc="-1" dirty="0">
                <a:solidFill>
                  <a:srgbClr val="0070C0"/>
                </a:solidFill>
                <a:latin typeface="Cambria" panose="02040503050406030204" pitchFamily="18" charset="0"/>
              </a:rPr>
              <a:t>program control flows in a sequential manner </a:t>
            </a:r>
            <a:r>
              <a:rPr lang="en-US" sz="2000" b="0" strike="noStrike" spc="-1" dirty="0">
                <a:solidFill>
                  <a:srgbClr val="000000"/>
                </a:solidFill>
                <a:latin typeface="Cambria" panose="02040503050406030204" pitchFamily="18" charset="0"/>
              </a:rPr>
              <a:t>and when </a:t>
            </a:r>
            <a:r>
              <a:rPr lang="en-US" sz="2000" b="1" strike="noStrike" spc="-1" dirty="0">
                <a:solidFill>
                  <a:srgbClr val="0070C0"/>
                </a:solidFill>
                <a:latin typeface="Cambria" panose="02040503050406030204" pitchFamily="18" charset="0"/>
              </a:rPr>
              <a:t>a procedure is called, its control is transferred to the called procedure </a:t>
            </a:r>
            <a:endParaRPr lang="en-AU" sz="2000" b="0" strike="noStrike" spc="-1" dirty="0">
              <a:solidFill>
                <a:srgbClr val="0070C0"/>
              </a:solidFill>
              <a:latin typeface="Cambria" panose="02040503050406030204" pitchFamily="18" charset="0"/>
            </a:endParaRPr>
          </a:p>
          <a:p>
            <a:pPr>
              <a:lnSpc>
                <a:spcPct val="100000"/>
              </a:lnSpc>
            </a:pPr>
            <a:endParaRPr lang="en-AU" sz="2000" b="0" strike="noStrike" spc="-1" dirty="0">
              <a:latin typeface="Cambria" panose="02040503050406030204" pitchFamily="18" charset="0"/>
            </a:endParaRPr>
          </a:p>
          <a:p>
            <a:pPr marL="285840" indent="-285480">
              <a:lnSpc>
                <a:spcPct val="100000"/>
              </a:lnSpc>
              <a:buClr>
                <a:srgbClr val="000000"/>
              </a:buClr>
              <a:buFont typeface="Wingdings" charset="2"/>
              <a:buChar char=""/>
            </a:pPr>
            <a:r>
              <a:rPr lang="en-US" sz="2000" b="0" strike="noStrike" spc="-1" dirty="0">
                <a:solidFill>
                  <a:srgbClr val="000000"/>
                </a:solidFill>
                <a:latin typeface="Cambria" panose="02040503050406030204" pitchFamily="18" charset="0"/>
              </a:rPr>
              <a:t>When a called procedure is executed, it returns the control back to the caller. </a:t>
            </a:r>
            <a:endParaRPr lang="en-AU" sz="2000" b="0" strike="noStrike" spc="-1" dirty="0">
              <a:latin typeface="Cambria" panose="02040503050406030204" pitchFamily="18" charset="0"/>
            </a:endParaRPr>
          </a:p>
          <a:p>
            <a:pPr>
              <a:lnSpc>
                <a:spcPct val="100000"/>
              </a:lnSpc>
            </a:pPr>
            <a:endParaRPr lang="en-AU" sz="2000" b="0" strike="noStrike" spc="-1" dirty="0">
              <a:latin typeface="Cambria" panose="02040503050406030204" pitchFamily="18" charset="0"/>
            </a:endParaRPr>
          </a:p>
          <a:p>
            <a:pPr marL="285840" indent="-285480">
              <a:lnSpc>
                <a:spcPct val="100000"/>
              </a:lnSpc>
              <a:buClr>
                <a:srgbClr val="000000"/>
              </a:buClr>
              <a:buFont typeface="Wingdings" charset="2"/>
              <a:buChar char=""/>
            </a:pPr>
            <a:r>
              <a:rPr lang="en-US" sz="2000" b="1" u="sng" strike="noStrike" spc="-1" dirty="0">
                <a:solidFill>
                  <a:srgbClr val="0070C0"/>
                </a:solidFill>
                <a:latin typeface="Cambria" panose="02040503050406030204" pitchFamily="18" charset="0"/>
              </a:rPr>
              <a:t>A procedure is recursive </a:t>
            </a:r>
            <a:r>
              <a:rPr lang="en-US" sz="2000" b="1" strike="noStrike" spc="-1" dirty="0">
                <a:solidFill>
                  <a:srgbClr val="0070C0"/>
                </a:solidFill>
                <a:latin typeface="Cambria" panose="02040503050406030204" pitchFamily="18" charset="0"/>
              </a:rPr>
              <a:t>if a new activation begins before an earlier activation of the same procedure has ended</a:t>
            </a:r>
            <a:r>
              <a:rPr lang="en-US" sz="2000" b="0" strike="noStrike" spc="-1" dirty="0">
                <a:solidFill>
                  <a:srgbClr val="0070C0"/>
                </a:solidFill>
                <a:latin typeface="Cambria" panose="02040503050406030204" pitchFamily="18" charset="0"/>
              </a:rPr>
              <a:t>. </a:t>
            </a:r>
            <a:endParaRPr lang="en-AU" sz="2000" b="0" strike="noStrike" spc="-1" dirty="0">
              <a:solidFill>
                <a:srgbClr val="0070C0"/>
              </a:solidFill>
              <a:latin typeface="Cambria"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3200" b="0" strike="noStrike" cap="small" spc="-1">
                <a:solidFill>
                  <a:srgbClr val="575F6D"/>
                </a:solidFill>
                <a:latin typeface="Century Schoolbook"/>
              </a:rPr>
              <a:t>Example of Activation Records:</a:t>
            </a:r>
            <a:endParaRPr lang="en-US" sz="3200" b="0" strike="noStrike" spc="-1">
              <a:solidFill>
                <a:srgbClr val="000000"/>
              </a:solidFill>
              <a:latin typeface="Calibri"/>
            </a:endParaRPr>
          </a:p>
        </p:txBody>
      </p:sp>
      <p:pic>
        <p:nvPicPr>
          <p:cNvPr id="111" name="Picture 2"/>
          <p:cNvPicPr/>
          <p:nvPr/>
        </p:nvPicPr>
        <p:blipFill>
          <a:blip r:embed="rId3"/>
          <a:stretch/>
        </p:blipFill>
        <p:spPr>
          <a:xfrm>
            <a:off x="2014560" y="1985040"/>
            <a:ext cx="6734880" cy="4158000"/>
          </a:xfrm>
          <a:prstGeom prst="rect">
            <a:avLst/>
          </a:prstGeom>
          <a:ln>
            <a:solidFill>
              <a:schemeClr val="accent1"/>
            </a:solid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cap="small" spc="-1">
                <a:solidFill>
                  <a:srgbClr val="575F6D"/>
                </a:solidFill>
                <a:latin typeface="Century Schoolbook"/>
              </a:rPr>
              <a:t>Activation Trees</a:t>
            </a:r>
            <a:endParaRPr lang="en-US" sz="4800" b="0" strike="noStrike" spc="-1">
              <a:solidFill>
                <a:srgbClr val="000000"/>
              </a:solidFill>
              <a:latin typeface="Calibri"/>
            </a:endParaRPr>
          </a:p>
        </p:txBody>
      </p:sp>
      <p:sp>
        <p:nvSpPr>
          <p:cNvPr id="113" name="CustomShape 2"/>
          <p:cNvSpPr/>
          <p:nvPr/>
        </p:nvSpPr>
        <p:spPr>
          <a:xfrm>
            <a:off x="1257480" y="1871640"/>
            <a:ext cx="9898200" cy="32917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000000"/>
              </a:buClr>
              <a:buFont typeface="Wingdings" charset="2"/>
              <a:buChar char=""/>
            </a:pPr>
            <a:r>
              <a:rPr lang="en-US" sz="2000" b="0" strike="noStrike" spc="-1" dirty="0">
                <a:solidFill>
                  <a:srgbClr val="000000"/>
                </a:solidFill>
                <a:latin typeface="Cambria" panose="02040503050406030204" pitchFamily="18" charset="0"/>
              </a:rPr>
              <a:t>An activation tree shows the </a:t>
            </a:r>
            <a:r>
              <a:rPr lang="en-US" sz="2000" b="1" strike="noStrike" spc="-1" dirty="0">
                <a:solidFill>
                  <a:srgbClr val="0070C0"/>
                </a:solidFill>
                <a:latin typeface="Cambria" panose="02040503050406030204" pitchFamily="18" charset="0"/>
              </a:rPr>
              <a:t>way control enters and leaves </a:t>
            </a:r>
            <a:r>
              <a:rPr lang="en-US" sz="2000" b="0" strike="noStrike" spc="-1" dirty="0">
                <a:solidFill>
                  <a:srgbClr val="000000"/>
                </a:solidFill>
                <a:latin typeface="Cambria" panose="02040503050406030204" pitchFamily="18" charset="0"/>
              </a:rPr>
              <a:t>activations. </a:t>
            </a:r>
            <a:endParaRPr lang="en-AU" sz="2000" b="0" strike="noStrike" spc="-1" dirty="0">
              <a:latin typeface="Cambria" panose="02040503050406030204" pitchFamily="18" charset="0"/>
            </a:endParaRPr>
          </a:p>
          <a:p>
            <a:pPr marL="343080" indent="-342720">
              <a:lnSpc>
                <a:spcPct val="100000"/>
              </a:lnSpc>
              <a:buClr>
                <a:srgbClr val="000000"/>
              </a:buClr>
              <a:buFont typeface="Wingdings" charset="2"/>
              <a:buChar char=""/>
            </a:pPr>
            <a:r>
              <a:rPr lang="en-US" sz="2000" b="0" strike="noStrike" spc="-1" dirty="0">
                <a:solidFill>
                  <a:srgbClr val="000000"/>
                </a:solidFill>
                <a:latin typeface="Cambria" panose="02040503050406030204" pitchFamily="18" charset="0"/>
              </a:rPr>
              <a:t>This </a:t>
            </a:r>
            <a:r>
              <a:rPr lang="en-US" sz="2000" b="1" strike="noStrike" spc="-1" dirty="0">
                <a:solidFill>
                  <a:srgbClr val="0070C0"/>
                </a:solidFill>
                <a:latin typeface="Cambria" panose="02040503050406030204" pitchFamily="18" charset="0"/>
              </a:rPr>
              <a:t>type of control flow makes it easier to represent </a:t>
            </a:r>
            <a:r>
              <a:rPr lang="en-US" sz="2000" b="1" u="sng" strike="noStrike" spc="-1" dirty="0">
                <a:solidFill>
                  <a:srgbClr val="0070C0"/>
                </a:solidFill>
                <a:latin typeface="Cambria" panose="02040503050406030204" pitchFamily="18" charset="0"/>
              </a:rPr>
              <a:t>a series of activations </a:t>
            </a:r>
            <a:r>
              <a:rPr lang="en-US" sz="2000" b="0" strike="noStrike" spc="-1" dirty="0">
                <a:solidFill>
                  <a:srgbClr val="0070C0"/>
                </a:solidFill>
                <a:latin typeface="Cambria" panose="02040503050406030204" pitchFamily="18" charset="0"/>
              </a:rPr>
              <a:t>in the form of a </a:t>
            </a:r>
            <a:r>
              <a:rPr lang="en-US" sz="2000" b="1" strike="noStrike" spc="-1" dirty="0">
                <a:solidFill>
                  <a:srgbClr val="0070C0"/>
                </a:solidFill>
                <a:latin typeface="Cambria" panose="02040503050406030204" pitchFamily="18" charset="0"/>
              </a:rPr>
              <a:t>tree</a:t>
            </a:r>
            <a:r>
              <a:rPr lang="en-US" sz="2000" b="0" strike="noStrike" spc="-1" dirty="0">
                <a:solidFill>
                  <a:srgbClr val="0070C0"/>
                </a:solidFill>
                <a:latin typeface="Cambria" panose="02040503050406030204" pitchFamily="18" charset="0"/>
              </a:rPr>
              <a:t>, known as the </a:t>
            </a:r>
            <a:r>
              <a:rPr lang="en-US" sz="2000" b="1" strike="noStrike" spc="-1" dirty="0">
                <a:solidFill>
                  <a:srgbClr val="0070C0"/>
                </a:solidFill>
                <a:latin typeface="Cambria" panose="02040503050406030204" pitchFamily="18" charset="0"/>
              </a:rPr>
              <a:t>activation tree</a:t>
            </a:r>
            <a:r>
              <a:rPr lang="en-US" sz="2000" b="0" strike="noStrike" spc="-1" dirty="0">
                <a:solidFill>
                  <a:srgbClr val="0070C0"/>
                </a:solidFill>
                <a:latin typeface="Cambria" panose="02040503050406030204" pitchFamily="18" charset="0"/>
              </a:rPr>
              <a:t>.</a:t>
            </a:r>
            <a:endParaRPr lang="en-AU" sz="2000" b="0" strike="noStrike" spc="-1" dirty="0">
              <a:solidFill>
                <a:srgbClr val="0070C0"/>
              </a:solidFill>
              <a:latin typeface="Cambria" panose="02040503050406030204" pitchFamily="18" charset="0"/>
            </a:endParaRPr>
          </a:p>
          <a:p>
            <a:pPr>
              <a:lnSpc>
                <a:spcPct val="100000"/>
              </a:lnSpc>
            </a:pPr>
            <a:endParaRPr lang="en-AU" sz="2000" b="0" strike="noStrike" spc="-1" dirty="0">
              <a:latin typeface="Cambria" panose="02040503050406030204" pitchFamily="18" charset="0"/>
            </a:endParaRPr>
          </a:p>
          <a:p>
            <a:pPr>
              <a:lnSpc>
                <a:spcPct val="100000"/>
              </a:lnSpc>
            </a:pPr>
            <a:r>
              <a:rPr lang="en-US" sz="2400" b="0" strike="noStrike" spc="-1" dirty="0">
                <a:solidFill>
                  <a:srgbClr val="000000"/>
                </a:solidFill>
                <a:latin typeface="Cambria" panose="02040503050406030204" pitchFamily="18" charset="0"/>
              </a:rPr>
              <a:t>Properties of Activation trees are :-</a:t>
            </a:r>
            <a:endParaRPr lang="en-AU" sz="2400" b="0" strike="noStrike" spc="-1" dirty="0">
              <a:latin typeface="Cambria" panose="02040503050406030204" pitchFamily="18" charset="0"/>
            </a:endParaRPr>
          </a:p>
          <a:p>
            <a:pPr>
              <a:lnSpc>
                <a:spcPct val="100000"/>
              </a:lnSpc>
            </a:pPr>
            <a:endParaRPr lang="en-AU" sz="2400" b="0" strike="noStrike" spc="-1" dirty="0">
              <a:latin typeface="Cambria" panose="02040503050406030204" pitchFamily="18" charset="0"/>
            </a:endParaRPr>
          </a:p>
          <a:p>
            <a:pPr marL="343080" indent="-342720">
              <a:lnSpc>
                <a:spcPct val="100000"/>
              </a:lnSpc>
              <a:buClr>
                <a:srgbClr val="000000"/>
              </a:buClr>
              <a:buFont typeface="Wingdings" charset="2"/>
              <a:buChar char=""/>
            </a:pPr>
            <a:r>
              <a:rPr lang="en-US" sz="2000" b="1" strike="noStrike" spc="-1" dirty="0">
                <a:solidFill>
                  <a:srgbClr val="000000"/>
                </a:solidFill>
                <a:latin typeface="Cambria" panose="02040503050406030204" pitchFamily="18" charset="0"/>
              </a:rPr>
              <a:t>Each node </a:t>
            </a:r>
            <a:r>
              <a:rPr lang="en-US" sz="2000" b="0" strike="noStrike" spc="-1" dirty="0">
                <a:solidFill>
                  <a:srgbClr val="000000"/>
                </a:solidFill>
                <a:latin typeface="Cambria" panose="02040503050406030204" pitchFamily="18" charset="0"/>
              </a:rPr>
              <a:t>represents an </a:t>
            </a:r>
            <a:r>
              <a:rPr lang="en-US" sz="2000" b="1" strike="noStrike" spc="-1" dirty="0">
                <a:solidFill>
                  <a:srgbClr val="000000"/>
                </a:solidFill>
                <a:latin typeface="Cambria" panose="02040503050406030204" pitchFamily="18" charset="0"/>
              </a:rPr>
              <a:t>activation of a procedure</a:t>
            </a:r>
            <a:r>
              <a:rPr lang="en-US" sz="2000" b="0" strike="noStrike" spc="-1" dirty="0">
                <a:solidFill>
                  <a:srgbClr val="000000"/>
                </a:solidFill>
                <a:latin typeface="Cambria" panose="02040503050406030204" pitchFamily="18" charset="0"/>
              </a:rPr>
              <a:t>.</a:t>
            </a:r>
            <a:endParaRPr lang="en-AU" sz="2000" b="0" strike="noStrike" spc="-1" dirty="0">
              <a:latin typeface="Cambria" panose="02040503050406030204" pitchFamily="18" charset="0"/>
            </a:endParaRPr>
          </a:p>
          <a:p>
            <a:pPr marL="343080" indent="-342720">
              <a:lnSpc>
                <a:spcPct val="100000"/>
              </a:lnSpc>
              <a:buClr>
                <a:srgbClr val="000000"/>
              </a:buClr>
              <a:buFont typeface="Wingdings" charset="2"/>
              <a:buChar char=""/>
            </a:pPr>
            <a:r>
              <a:rPr lang="en-US" sz="2000" b="0" strike="noStrike" spc="-1" dirty="0">
                <a:solidFill>
                  <a:srgbClr val="000000"/>
                </a:solidFill>
                <a:latin typeface="Cambria" panose="02040503050406030204" pitchFamily="18" charset="0"/>
              </a:rPr>
              <a:t>The </a:t>
            </a:r>
            <a:r>
              <a:rPr lang="en-US" sz="2000" b="1" strike="noStrike" spc="-1" dirty="0">
                <a:solidFill>
                  <a:srgbClr val="000000"/>
                </a:solidFill>
                <a:latin typeface="Cambria" panose="02040503050406030204" pitchFamily="18" charset="0"/>
              </a:rPr>
              <a:t>root </a:t>
            </a:r>
            <a:r>
              <a:rPr lang="en-US" sz="2000" b="0" strike="noStrike" spc="-1" dirty="0">
                <a:solidFill>
                  <a:srgbClr val="000000"/>
                </a:solidFill>
                <a:latin typeface="Cambria" panose="02040503050406030204" pitchFamily="18" charset="0"/>
              </a:rPr>
              <a:t>shows the activation of the </a:t>
            </a:r>
            <a:r>
              <a:rPr lang="en-US" sz="2000" b="1" strike="noStrike" spc="-1" dirty="0">
                <a:solidFill>
                  <a:srgbClr val="000000"/>
                </a:solidFill>
                <a:latin typeface="Cambria" panose="02040503050406030204" pitchFamily="18" charset="0"/>
              </a:rPr>
              <a:t>main function.</a:t>
            </a:r>
            <a:endParaRPr lang="en-AU" sz="2000" b="1" strike="noStrike" spc="-1" dirty="0">
              <a:latin typeface="Cambria" panose="02040503050406030204" pitchFamily="18" charset="0"/>
            </a:endParaRPr>
          </a:p>
          <a:p>
            <a:pPr marL="343080" indent="-342720">
              <a:lnSpc>
                <a:spcPct val="100000"/>
              </a:lnSpc>
              <a:buClr>
                <a:srgbClr val="000000"/>
              </a:buClr>
              <a:buFont typeface="Wingdings" charset="2"/>
              <a:buChar char=""/>
            </a:pPr>
            <a:r>
              <a:rPr lang="en-US" sz="2000" b="0" strike="noStrike" spc="-1" dirty="0">
                <a:solidFill>
                  <a:srgbClr val="000000"/>
                </a:solidFill>
                <a:latin typeface="Cambria" panose="02040503050406030204" pitchFamily="18" charset="0"/>
              </a:rPr>
              <a:t>The node for procedure ‘x’ is the parent of node for procedure ‘y’ if and only if the control flows from procedure x to procedure y.</a:t>
            </a:r>
            <a:endParaRPr lang="en-AU" sz="2000" b="0" strike="noStrike" spc="-1" dirty="0">
              <a:latin typeface="Cambria"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1097280" y="286560"/>
            <a:ext cx="10058040" cy="1450440"/>
          </a:xfrm>
          <a:prstGeom prst="rect">
            <a:avLst/>
          </a:prstGeom>
          <a:noFill/>
          <a:ln>
            <a:noFill/>
          </a:ln>
        </p:spPr>
        <p:txBody>
          <a:bodyPr anchor="b">
            <a:noAutofit/>
          </a:bodyPr>
          <a:lstStyle/>
          <a:p>
            <a:pPr>
              <a:lnSpc>
                <a:spcPct val="85000"/>
              </a:lnSpc>
            </a:pPr>
            <a:r>
              <a:rPr lang="en-US" sz="4800" b="0" strike="noStrike" cap="small" spc="-1">
                <a:solidFill>
                  <a:srgbClr val="575F6D"/>
                </a:solidFill>
                <a:latin typeface="Century Schoolbook"/>
              </a:rPr>
              <a:t>Activation Trees</a:t>
            </a:r>
            <a:endParaRPr lang="en-US" sz="4800" b="0" strike="noStrike" spc="-1">
              <a:solidFill>
                <a:srgbClr val="000000"/>
              </a:solidFill>
              <a:latin typeface="Calibri"/>
            </a:endParaRPr>
          </a:p>
        </p:txBody>
      </p:sp>
      <p:sp>
        <p:nvSpPr>
          <p:cNvPr id="115" name="CustomShape 2"/>
          <p:cNvSpPr/>
          <p:nvPr/>
        </p:nvSpPr>
        <p:spPr>
          <a:xfrm>
            <a:off x="1257480" y="1871640"/>
            <a:ext cx="4414320" cy="70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dirty="0">
                <a:solidFill>
                  <a:srgbClr val="000000"/>
                </a:solidFill>
                <a:latin typeface="Cambria" panose="02040503050406030204" pitchFamily="18" charset="0"/>
              </a:rPr>
              <a:t>Example</a:t>
            </a:r>
            <a:r>
              <a:rPr lang="en-US" sz="2000" b="0" strike="noStrike" spc="-1" dirty="0">
                <a:solidFill>
                  <a:srgbClr val="000000"/>
                </a:solidFill>
                <a:latin typeface="Cambria" panose="02040503050406030204" pitchFamily="18" charset="0"/>
              </a:rPr>
              <a:t> – Consider the following program of Quicksort</a:t>
            </a:r>
            <a:endParaRPr lang="en-AU" sz="2000" b="0" strike="noStrike" spc="-1" dirty="0">
              <a:latin typeface="Cambria" panose="02040503050406030204" pitchFamily="18" charset="0"/>
            </a:endParaRPr>
          </a:p>
        </p:txBody>
      </p:sp>
      <p:pic>
        <p:nvPicPr>
          <p:cNvPr id="116" name="Picture 3"/>
          <p:cNvPicPr/>
          <p:nvPr/>
        </p:nvPicPr>
        <p:blipFill>
          <a:blip r:embed="rId3"/>
          <a:stretch/>
        </p:blipFill>
        <p:spPr>
          <a:xfrm>
            <a:off x="1542960" y="2713680"/>
            <a:ext cx="3499920" cy="3561120"/>
          </a:xfrm>
          <a:prstGeom prst="rect">
            <a:avLst/>
          </a:prstGeom>
          <a:ln>
            <a:solidFill>
              <a:schemeClr val="accent1"/>
            </a:solidFill>
          </a:ln>
        </p:spPr>
      </p:pic>
      <p:sp>
        <p:nvSpPr>
          <p:cNvPr id="117" name="CustomShape 3"/>
          <p:cNvSpPr/>
          <p:nvPr/>
        </p:nvSpPr>
        <p:spPr>
          <a:xfrm>
            <a:off x="6136200" y="1871640"/>
            <a:ext cx="4914400" cy="398655"/>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000" b="0" strike="noStrike" spc="-1" dirty="0">
                <a:solidFill>
                  <a:srgbClr val="000000"/>
                </a:solidFill>
                <a:latin typeface="Cambria" panose="02040503050406030204" pitchFamily="18" charset="0"/>
              </a:rPr>
              <a:t>The activation tree for this program will be:</a:t>
            </a:r>
            <a:endParaRPr lang="en-AU" sz="2000" b="0" strike="noStrike" spc="-1" dirty="0">
              <a:latin typeface="Cambria" panose="02040503050406030204" pitchFamily="18" charset="0"/>
            </a:endParaRPr>
          </a:p>
        </p:txBody>
      </p:sp>
      <p:pic>
        <p:nvPicPr>
          <p:cNvPr id="118" name="Picture 6"/>
          <p:cNvPicPr/>
          <p:nvPr/>
        </p:nvPicPr>
        <p:blipFill>
          <a:blip r:embed="rId4"/>
          <a:stretch/>
        </p:blipFill>
        <p:spPr>
          <a:xfrm>
            <a:off x="6620040" y="2579400"/>
            <a:ext cx="4209840" cy="2847600"/>
          </a:xfrm>
          <a:prstGeom prst="rect">
            <a:avLst/>
          </a:prstGeom>
          <a:ln>
            <a:solidFill>
              <a:schemeClr val="accent1"/>
            </a:solidFill>
          </a:ln>
        </p:spPr>
      </p:pic>
      <p:sp>
        <p:nvSpPr>
          <p:cNvPr id="119" name="CustomShape 4"/>
          <p:cNvSpPr/>
          <p:nvPr/>
        </p:nvSpPr>
        <p:spPr>
          <a:xfrm>
            <a:off x="5417280" y="5556600"/>
            <a:ext cx="6015984" cy="644877"/>
          </a:xfrm>
          <a:prstGeom prst="rect">
            <a:avLst/>
          </a:prstGeom>
          <a:noFill/>
          <a:ln>
            <a:solidFill>
              <a:schemeClr val="tx1"/>
            </a:solid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dirty="0">
                <a:solidFill>
                  <a:srgbClr val="000000"/>
                </a:solidFill>
                <a:latin typeface="Cambria" panose="02040503050406030204" pitchFamily="18" charset="0"/>
              </a:rPr>
              <a:t>The flow of control in a program corresponds to the </a:t>
            </a:r>
            <a:r>
              <a:rPr lang="en-US" sz="1800" b="1" u="sng" strike="noStrike" spc="-1" dirty="0">
                <a:solidFill>
                  <a:srgbClr val="000000"/>
                </a:solidFill>
                <a:uFillTx/>
                <a:latin typeface="Cambria" panose="02040503050406030204" pitchFamily="18" charset="0"/>
              </a:rPr>
              <a:t>depth </a:t>
            </a:r>
            <a:endParaRPr lang="en-AU" sz="1800" b="0" strike="noStrike" spc="-1" dirty="0">
              <a:latin typeface="Cambria" panose="02040503050406030204" pitchFamily="18" charset="0"/>
            </a:endParaRPr>
          </a:p>
          <a:p>
            <a:pPr>
              <a:lnSpc>
                <a:spcPct val="100000"/>
              </a:lnSpc>
            </a:pPr>
            <a:r>
              <a:rPr lang="en-US" sz="1800" b="1" u="sng" strike="noStrike" spc="-1" dirty="0">
                <a:solidFill>
                  <a:srgbClr val="000000"/>
                </a:solidFill>
                <a:uFillTx/>
                <a:latin typeface="Cambria" panose="02040503050406030204" pitchFamily="18" charset="0"/>
              </a:rPr>
              <a:t>first traversal</a:t>
            </a:r>
            <a:r>
              <a:rPr lang="en-US" sz="1800" b="1" strike="noStrike" spc="-1" dirty="0">
                <a:solidFill>
                  <a:srgbClr val="000000"/>
                </a:solidFill>
                <a:latin typeface="Cambria" panose="02040503050406030204" pitchFamily="18" charset="0"/>
              </a:rPr>
              <a:t> of activation tree which starts at the root</a:t>
            </a:r>
            <a:r>
              <a:rPr lang="en-US" sz="1800" b="0" strike="noStrike" spc="-1" dirty="0">
                <a:solidFill>
                  <a:srgbClr val="000000"/>
                </a:solidFill>
                <a:latin typeface="Cambria" panose="02040503050406030204" pitchFamily="18" charset="0"/>
              </a:rPr>
              <a:t>.</a:t>
            </a:r>
            <a:endParaRPr lang="en-AU" sz="1800" b="0" strike="noStrike" spc="-1" dirty="0">
              <a:latin typeface="Cambria"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1841</TotalTime>
  <Words>1495</Words>
  <Application>Microsoft Office PowerPoint</Application>
  <PresentationFormat>Widescreen</PresentationFormat>
  <Paragraphs>159</Paragraphs>
  <Slides>25</Slides>
  <Notes>16</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25</vt:i4>
      </vt:variant>
    </vt:vector>
  </HeadingPairs>
  <TitlesOfParts>
    <vt:vector size="39" baseType="lpstr">
      <vt:lpstr>Abyssinica SIL</vt:lpstr>
      <vt:lpstr>Angsana New</vt:lpstr>
      <vt:lpstr>Arial</vt:lpstr>
      <vt:lpstr>Calibri</vt:lpstr>
      <vt:lpstr>Calibri Light</vt:lpstr>
      <vt:lpstr>Cambria</vt:lpstr>
      <vt:lpstr>Century Schoolbook</vt:lpstr>
      <vt:lpstr>DejaVu Sans</vt:lpstr>
      <vt:lpstr>StarSymbol</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CSE-361:Compiler Design</dc:title>
  <dc:subject/>
  <dc:creator>Windows User</dc:creator>
  <dc:description/>
  <cp:lastModifiedBy>Mahbub</cp:lastModifiedBy>
  <cp:revision>266</cp:revision>
  <dcterms:created xsi:type="dcterms:W3CDTF">2015-02-21T15:44:08Z</dcterms:created>
  <dcterms:modified xsi:type="dcterms:W3CDTF">2022-02-20T06:14:57Z</dcterms:modified>
  <dc:language>en-AU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25</vt:i4>
  </property>
</Properties>
</file>