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7559675" cy="10691800"/>
  <p:embeddedFontLst>
    <p:embeddedFont>
      <p:font typeface="Abyssinica SIL"/>
      <p:regular r:id="rId30"/>
    </p:embeddedFont>
    <p:embeddedFont>
      <p:font typeface="Century Schoolboo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Schoolbook-regular.fntdata"/><Relationship Id="rId30" Type="http://schemas.openxmlformats.org/officeDocument/2006/relationships/font" Target="fonts/AbyssinicaSIL-regular.fntdata"/><Relationship Id="rId11" Type="http://schemas.openxmlformats.org/officeDocument/2006/relationships/slide" Target="slides/slide6.xml"/><Relationship Id="rId33" Type="http://schemas.openxmlformats.org/officeDocument/2006/relationships/font" Target="fonts/CenturySchoolbook-italic.fntdata"/><Relationship Id="rId10" Type="http://schemas.openxmlformats.org/officeDocument/2006/relationships/slide" Target="slides/slide5.xml"/><Relationship Id="rId32" Type="http://schemas.openxmlformats.org/officeDocument/2006/relationships/font" Target="fonts/CenturySchoolbook-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CenturySchoolboo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400640"/>
            <a:ext cx="5486040" cy="36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77" name="Google Shape;277;p2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573088" y="1336675"/>
            <a:ext cx="6413500"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1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9" name="Shape 59"/>
        <p:cNvGrpSpPr/>
        <p:nvPr/>
      </p:nvGrpSpPr>
      <p:grpSpPr>
        <a:xfrm>
          <a:off x="0" y="0"/>
          <a:ext cx="0" cy="0"/>
          <a:chOff x="0" y="0"/>
          <a:chExt cx="0" cy="0"/>
        </a:xfrm>
      </p:grpSpPr>
      <p:sp>
        <p:nvSpPr>
          <p:cNvPr id="60" name="Google Shape;60;p13"/>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7" name="Shape 77"/>
        <p:cNvGrpSpPr/>
        <p:nvPr/>
      </p:nvGrpSpPr>
      <p:grpSpPr>
        <a:xfrm>
          <a:off x="0" y="0"/>
          <a:ext cx="0" cy="0"/>
          <a:chOff x="0" y="0"/>
          <a:chExt cx="0" cy="0"/>
        </a:xfrm>
      </p:grpSpPr>
      <p:sp>
        <p:nvSpPr>
          <p:cNvPr id="78" name="Google Shape;78;p1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0" name="Shape 80"/>
        <p:cNvGrpSpPr/>
        <p:nvPr/>
      </p:nvGrpSpPr>
      <p:grpSpPr>
        <a:xfrm>
          <a:off x="0" y="0"/>
          <a:ext cx="0" cy="0"/>
          <a:chOff x="0" y="0"/>
          <a:chExt cx="0" cy="0"/>
        </a:xfrm>
      </p:grpSpPr>
      <p:sp>
        <p:nvSpPr>
          <p:cNvPr id="81" name="Google Shape;81;p17"/>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9" name="Shape 89"/>
        <p:cNvGrpSpPr/>
        <p:nvPr/>
      </p:nvGrpSpPr>
      <p:grpSpPr>
        <a:xfrm>
          <a:off x="0" y="0"/>
          <a:ext cx="0" cy="0"/>
          <a:chOff x="0" y="0"/>
          <a:chExt cx="0" cy="0"/>
        </a:xfrm>
      </p:grpSpPr>
      <p:sp>
        <p:nvSpPr>
          <p:cNvPr id="90" name="Google Shape;90;p20"/>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1" name="Shape 91"/>
        <p:cNvGrpSpPr/>
        <p:nvPr/>
      </p:nvGrpSpPr>
      <p:grpSpPr>
        <a:xfrm>
          <a:off x="0" y="0"/>
          <a:ext cx="0" cy="0"/>
          <a:chOff x="0" y="0"/>
          <a:chExt cx="0" cy="0"/>
        </a:xfrm>
      </p:grpSpPr>
      <p:sp>
        <p:nvSpPr>
          <p:cNvPr id="92" name="Google Shape;92;p21"/>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6" name="Shape 96"/>
        <p:cNvGrpSpPr/>
        <p:nvPr/>
      </p:nvGrpSpPr>
      <p:grpSpPr>
        <a:xfrm>
          <a:off x="0" y="0"/>
          <a:ext cx="0" cy="0"/>
          <a:chOff x="0" y="0"/>
          <a:chExt cx="0" cy="0"/>
        </a:xfrm>
      </p:grpSpPr>
      <p:sp>
        <p:nvSpPr>
          <p:cNvPr id="97" name="Google Shape;97;p2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1" name="Shape 101"/>
        <p:cNvGrpSpPr/>
        <p:nvPr/>
      </p:nvGrpSpPr>
      <p:grpSpPr>
        <a:xfrm>
          <a:off x="0" y="0"/>
          <a:ext cx="0" cy="0"/>
          <a:chOff x="0" y="0"/>
          <a:chExt cx="0" cy="0"/>
        </a:xfrm>
      </p:grpSpPr>
      <p:sp>
        <p:nvSpPr>
          <p:cNvPr id="102" name="Google Shape;102;p23"/>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6" name="Shape 106"/>
        <p:cNvGrpSpPr/>
        <p:nvPr/>
      </p:nvGrpSpPr>
      <p:grpSpPr>
        <a:xfrm>
          <a:off x="0" y="0"/>
          <a:ext cx="0" cy="0"/>
          <a:chOff x="0" y="0"/>
          <a:chExt cx="0" cy="0"/>
        </a:xfrm>
      </p:grpSpPr>
      <p:sp>
        <p:nvSpPr>
          <p:cNvPr id="107" name="Google Shape;107;p24"/>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0" name="Shape 110"/>
        <p:cNvGrpSpPr/>
        <p:nvPr/>
      </p:nvGrpSpPr>
      <p:grpSpPr>
        <a:xfrm>
          <a:off x="0" y="0"/>
          <a:ext cx="0" cy="0"/>
          <a:chOff x="0" y="0"/>
          <a:chExt cx="0" cy="0"/>
        </a:xfrm>
      </p:grpSpPr>
      <p:sp>
        <p:nvSpPr>
          <p:cNvPr id="111" name="Google Shape;111;p25"/>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6" name="Shape 116"/>
        <p:cNvGrpSpPr/>
        <p:nvPr/>
      </p:nvGrpSpPr>
      <p:grpSpPr>
        <a:xfrm>
          <a:off x="0" y="0"/>
          <a:ext cx="0" cy="0"/>
          <a:chOff x="0" y="0"/>
          <a:chExt cx="0" cy="0"/>
        </a:xfrm>
      </p:grpSpPr>
      <p:sp>
        <p:nvSpPr>
          <p:cNvPr id="117" name="Google Shape;117;p2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 name="Shape 32"/>
        <p:cNvGrpSpPr/>
        <p:nvPr/>
      </p:nvGrpSpPr>
      <p:grpSpPr>
        <a:xfrm>
          <a:off x="0" y="0"/>
          <a:ext cx="0" cy="0"/>
          <a:chOff x="0" y="0"/>
          <a:chExt cx="0" cy="0"/>
        </a:xfrm>
      </p:grpSpPr>
      <p:sp>
        <p:nvSpPr>
          <p:cNvPr id="33" name="Google Shape;33;p7"/>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4" name="Shape 34"/>
        <p:cNvGrpSpPr/>
        <p:nvPr/>
      </p:nvGrpSpPr>
      <p:grpSpPr>
        <a:xfrm>
          <a:off x="0" y="0"/>
          <a:ext cx="0" cy="0"/>
          <a:chOff x="0" y="0"/>
          <a:chExt cx="0" cy="0"/>
        </a:xfrm>
      </p:grpSpPr>
      <p:sp>
        <p:nvSpPr>
          <p:cNvPr id="35" name="Google Shape;35;p8"/>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10"/>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1"/>
          <p:cNvCxnSpPr/>
          <p:nvPr/>
        </p:nvCxnSpPr>
        <p:spPr>
          <a:xfrm>
            <a:off x="1193400" y="1737720"/>
            <a:ext cx="9966960" cy="0"/>
          </a:xfrm>
          <a:prstGeom prst="straightConnector1">
            <a:avLst/>
          </a:prstGeom>
          <a:noFill/>
          <a:ln cap="flat" cmpd="sng" w="9525">
            <a:solidFill>
              <a:srgbClr val="7F7F7F"/>
            </a:solidFill>
            <a:prstDash val="solid"/>
            <a:round/>
            <a:headEnd len="sm" w="sm" type="none"/>
            <a:tailEnd len="sm" w="sm" type="none"/>
          </a:ln>
        </p:spPr>
      </p:cxnSp>
      <p:sp>
        <p:nvSpPr>
          <p:cNvPr id="11" name="Google Shape;11;p1"/>
          <p:cNvSpPr/>
          <p:nvPr/>
        </p:nvSpPr>
        <p:spPr>
          <a:xfrm>
            <a:off x="3240" y="6400800"/>
            <a:ext cx="12188520" cy="4568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334200"/>
            <a:ext cx="12188520" cy="637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0" type="dt"/>
          </p:nvPr>
        </p:nvSpPr>
        <p:spPr>
          <a:xfrm>
            <a:off x="1097280" y="6459840"/>
            <a:ext cx="24717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3686040" y="6459840"/>
            <a:ext cx="48225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9900360" y="6459840"/>
            <a:ext cx="1311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17" name="Google Shape;17;p1"/>
          <p:cNvCxnSpPr/>
          <p:nvPr/>
        </p:nvCxnSpPr>
        <p:spPr>
          <a:xfrm>
            <a:off x="1207440"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4"/>
          <p:cNvSpPr/>
          <p:nvPr/>
        </p:nvSpPr>
        <p:spPr>
          <a:xfrm>
            <a:off x="0" y="6400800"/>
            <a:ext cx="12191760" cy="4568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0" y="6334200"/>
            <a:ext cx="12191760" cy="65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a:off x="1193400" y="1737720"/>
            <a:ext cx="9966960" cy="0"/>
          </a:xfrm>
          <a:prstGeom prst="straightConnector1">
            <a:avLst/>
          </a:prstGeom>
          <a:noFill/>
          <a:ln cap="flat" cmpd="sng" w="9525">
            <a:solidFill>
              <a:srgbClr val="7F7F7F"/>
            </a:solidFill>
            <a:prstDash val="solid"/>
            <a:round/>
            <a:headEnd len="sm" w="sm" type="none"/>
            <a:tailEnd len="sm" w="sm" type="none"/>
          </a:ln>
        </p:spPr>
      </p:cxnSp>
      <p:sp>
        <p:nvSpPr>
          <p:cNvPr id="71" name="Google Shape;71;p14"/>
          <p:cNvSpPr txBox="1"/>
          <p:nvPr>
            <p:ph type="title"/>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4"/>
          <p:cNvSpPr txBox="1"/>
          <p:nvPr>
            <p:ph idx="1" type="body"/>
          </p:nvPr>
        </p:nvSpPr>
        <p:spPr>
          <a:xfrm>
            <a:off x="1097280" y="1845720"/>
            <a:ext cx="10058040" cy="4023000"/>
          </a:xfrm>
          <a:prstGeom prst="rect">
            <a:avLst/>
          </a:prstGeom>
          <a:noFill/>
          <a:ln>
            <a:noFill/>
          </a:ln>
        </p:spPr>
        <p:txBody>
          <a:bodyPr anchorCtr="0" anchor="t" bIns="45700" lIns="0" spcFirstLastPara="1" rIns="0"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4"/>
          <p:cNvSpPr txBox="1"/>
          <p:nvPr>
            <p:ph idx="10" type="dt"/>
          </p:nvPr>
        </p:nvSpPr>
        <p:spPr>
          <a:xfrm>
            <a:off x="1097280" y="6459840"/>
            <a:ext cx="24717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14"/>
          <p:cNvSpPr txBox="1"/>
          <p:nvPr>
            <p:ph idx="11" type="ftr"/>
          </p:nvPr>
        </p:nvSpPr>
        <p:spPr>
          <a:xfrm>
            <a:off x="3686040" y="6459840"/>
            <a:ext cx="48225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4"/>
          <p:cNvSpPr txBox="1"/>
          <p:nvPr>
            <p:ph idx="12" type="sldNum"/>
          </p:nvPr>
        </p:nvSpPr>
        <p:spPr>
          <a:xfrm>
            <a:off x="9900360" y="6459840"/>
            <a:ext cx="1311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hyperlink" Target="https://www.tutorialspoint.com/compiler_design/compiler_design_code_optimization.htm" TargetMode="External"/><Relationship Id="rId4" Type="http://schemas.openxmlformats.org/officeDocument/2006/relationships/hyperlink" Target="https://www.geeksforgeeks.org/code-optimization-in-compiler-design/" TargetMode="External"/><Relationship Id="rId5" Type="http://schemas.openxmlformats.org/officeDocument/2006/relationships/hyperlink" Target="https://www.geeksforgeeks.org/target-code-generation-in-compiler-design/?ref=r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i="0" lang="en-US" sz="7200" u="none" cap="none" strike="noStrike">
                <a:solidFill>
                  <a:srgbClr val="CC3300"/>
                </a:solidFill>
                <a:latin typeface="Angsana New"/>
                <a:ea typeface="Angsana New"/>
                <a:cs typeface="Angsana New"/>
                <a:sym typeface="Angsana New"/>
              </a:rPr>
              <a:t>Code Optimization &amp; </a:t>
            </a:r>
            <a:br>
              <a:rPr b="0" i="0" lang="en-US" sz="1800" u="none" cap="none" strike="noStrike">
                <a:solidFill>
                  <a:schemeClr val="dk1"/>
                </a:solidFill>
                <a:latin typeface="Arial"/>
                <a:ea typeface="Arial"/>
                <a:cs typeface="Arial"/>
                <a:sym typeface="Arial"/>
              </a:rPr>
            </a:br>
            <a:r>
              <a:rPr b="1" i="0" lang="en-US" sz="7200" u="none" cap="none" strike="noStrike">
                <a:solidFill>
                  <a:srgbClr val="CC3300"/>
                </a:solidFill>
                <a:latin typeface="Angsana New"/>
                <a:ea typeface="Angsana New"/>
                <a:cs typeface="Angsana New"/>
                <a:sym typeface="Angsana New"/>
              </a:rPr>
              <a:t>Target Code Generation</a:t>
            </a:r>
            <a:endParaRPr b="0" i="0" sz="7200" u="none" cap="none" strike="noStrike">
              <a:solidFill>
                <a:srgbClr val="000000"/>
              </a:solidFill>
              <a:latin typeface="Calibri"/>
              <a:ea typeface="Calibri"/>
              <a:cs typeface="Calibri"/>
              <a:sym typeface="Calibri"/>
            </a:endParaRPr>
          </a:p>
        </p:txBody>
      </p:sp>
      <p:sp>
        <p:nvSpPr>
          <p:cNvPr id="129" name="Google Shape;129;p27"/>
          <p:cNvSpPr txBox="1"/>
          <p:nvPr/>
        </p:nvSpPr>
        <p:spPr>
          <a:xfrm>
            <a:off x="1100160" y="4455720"/>
            <a:ext cx="10058040" cy="11426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189" name="Google Shape;189;p36"/>
          <p:cNvSpPr/>
          <p:nvPr/>
        </p:nvSpPr>
        <p:spPr>
          <a:xfrm>
            <a:off x="1097280" y="1828800"/>
            <a:ext cx="10423800" cy="236842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Control Flow Graph</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Basic blocks in a program can be represented by means of control flow graphs.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mbria"/>
                <a:ea typeface="Cambria"/>
                <a:cs typeface="Cambria"/>
                <a:sym typeface="Cambria"/>
              </a:rPr>
              <a:t>A control flow graph depicts how the program control is being passed among the blocks.</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 It is a useful tool that </a:t>
            </a:r>
            <a:r>
              <a:rPr b="1" i="0" lang="en-US" sz="2000" u="none" cap="none" strike="noStrike">
                <a:solidFill>
                  <a:srgbClr val="000000"/>
                </a:solidFill>
                <a:latin typeface="Cambria"/>
                <a:ea typeface="Cambria"/>
                <a:cs typeface="Cambria"/>
                <a:sym typeface="Cambria"/>
              </a:rPr>
              <a:t>helps in optimization by help locating any unwanted loops in the program</a:t>
            </a:r>
            <a:r>
              <a:rPr b="1" i="0" lang="en-US" sz="1800" u="none" cap="none" strike="noStrike">
                <a:solidFill>
                  <a:srgbClr val="000000"/>
                </a:solidFill>
                <a:latin typeface="Calibri"/>
                <a:ea typeface="Calibri"/>
                <a:cs typeface="Calibri"/>
                <a:sym typeface="Calibri"/>
              </a:rPr>
              <a:t>.</a:t>
            </a:r>
            <a:endParaRPr b="1" i="0" sz="1800" u="none" cap="none" strike="noStrike">
              <a:solidFill>
                <a:schemeClr val="dk1"/>
              </a:solidFill>
              <a:latin typeface="Arial"/>
              <a:ea typeface="Arial"/>
              <a:cs typeface="Arial"/>
              <a:sym typeface="Arial"/>
            </a:endParaRPr>
          </a:p>
        </p:txBody>
      </p:sp>
      <p:pic>
        <p:nvPicPr>
          <p:cNvPr id="190" name="Google Shape;190;p36"/>
          <p:cNvPicPr preferRelativeResize="0"/>
          <p:nvPr/>
        </p:nvPicPr>
        <p:blipFill rotWithShape="1">
          <a:blip r:embed="rId3">
            <a:alphaModFix/>
          </a:blip>
          <a:srcRect b="0" l="0" r="0" t="0"/>
          <a:stretch/>
        </p:blipFill>
        <p:spPr>
          <a:xfrm>
            <a:off x="4536000" y="4055400"/>
            <a:ext cx="2977920" cy="23526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196" name="Google Shape;196;p37"/>
          <p:cNvSpPr/>
          <p:nvPr/>
        </p:nvSpPr>
        <p:spPr>
          <a:xfrm>
            <a:off x="1055520" y="1658160"/>
            <a:ext cx="10227960" cy="5107637"/>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Loop Optimization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Most programs run as a loop in the system. It becomes </a:t>
            </a:r>
            <a:r>
              <a:rPr b="1" i="0" lang="en-US" sz="2000" u="sng" cap="none" strike="noStrike">
                <a:solidFill>
                  <a:srgbClr val="000000"/>
                </a:solidFill>
                <a:latin typeface="Cambria"/>
                <a:ea typeface="Cambria"/>
                <a:cs typeface="Cambria"/>
                <a:sym typeface="Cambria"/>
              </a:rPr>
              <a:t>necessary to optimize the loops in order to save CPU cycles and memory</a:t>
            </a:r>
            <a:r>
              <a:rPr b="0" i="0" lang="en-US" sz="1800" u="none" cap="none" strike="noStrike">
                <a:solidFill>
                  <a:srgbClr val="000000"/>
                </a:solidFill>
                <a:latin typeface="Cambria"/>
                <a:ea typeface="Cambria"/>
                <a:cs typeface="Cambria"/>
                <a:sym typeface="Cambria"/>
              </a:rPr>
              <a:t>. Loops can be optimized by the following techniques:</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(1) Invariant code</a:t>
            </a:r>
            <a:r>
              <a:rPr b="0" i="0" lang="en-US" sz="1800" u="none" cap="none" strike="noStrike">
                <a:solidFill>
                  <a:srgbClr val="000000"/>
                </a:solidFill>
                <a:latin typeface="Cambria"/>
                <a:ea typeface="Cambria"/>
                <a:cs typeface="Cambria"/>
                <a:sym typeface="Cambria"/>
              </a:rPr>
              <a:t> : A fragment of code that resides in the loop and computes the same value at each iteration is called a loop-invariant code. This code can be moved out of the loop by saving it to be computed only once, rather than with each iteration.</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(2) Induction analysis</a:t>
            </a:r>
            <a:r>
              <a:rPr b="0" i="0" lang="en-US" sz="2000" u="none" cap="none" strike="noStrike">
                <a:solidFill>
                  <a:srgbClr val="000000"/>
                </a:solidFill>
                <a:latin typeface="Cambria"/>
                <a:ea typeface="Cambria"/>
                <a:cs typeface="Cambria"/>
                <a:sym typeface="Cambria"/>
              </a:rPr>
              <a:t> : </a:t>
            </a:r>
            <a:r>
              <a:rPr b="0" i="0" lang="en-US" sz="1800" u="none" cap="none" strike="noStrike">
                <a:solidFill>
                  <a:srgbClr val="000000"/>
                </a:solidFill>
                <a:latin typeface="Cambria"/>
                <a:ea typeface="Cambria"/>
                <a:cs typeface="Cambria"/>
                <a:sym typeface="Cambria"/>
              </a:rPr>
              <a:t>A variable is called an induction variable if its value is altered within the loop by a loop-invariant value.</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(3) Strength reduction</a:t>
            </a:r>
            <a:r>
              <a:rPr b="0" i="0" lang="en-US" sz="2000" u="none" cap="none" strike="noStrike">
                <a:solidFill>
                  <a:srgbClr val="000000"/>
                </a:solidFill>
                <a:latin typeface="Cambria"/>
                <a:ea typeface="Cambria"/>
                <a:cs typeface="Cambria"/>
                <a:sym typeface="Cambria"/>
              </a:rPr>
              <a:t> </a:t>
            </a:r>
            <a:r>
              <a:rPr b="0" i="0" lang="en-US" sz="1800" u="none" cap="none" strike="noStrike">
                <a:solidFill>
                  <a:srgbClr val="000000"/>
                </a:solidFill>
                <a:latin typeface="Cambria"/>
                <a:ea typeface="Cambria"/>
                <a:cs typeface="Cambria"/>
                <a:sym typeface="Cambria"/>
              </a:rPr>
              <a:t>: There are expressions that consume more CPU cycles, time, and memory. These expressions should be replaced with cheaper expressions without compromising the output of expression. For example, </a:t>
            </a:r>
            <a:r>
              <a:rPr b="1" i="0" lang="en-US" sz="1800" u="sng" cap="none" strike="noStrike">
                <a:solidFill>
                  <a:srgbClr val="000000"/>
                </a:solidFill>
                <a:latin typeface="Cambria"/>
                <a:ea typeface="Cambria"/>
                <a:cs typeface="Cambria"/>
                <a:sym typeface="Cambria"/>
              </a:rPr>
              <a:t>multiplication (x * 2) is expensive in terms of CPU cycles than (x &lt;&lt; 1) and yields the same result.</a:t>
            </a:r>
            <a:endParaRPr b="0" i="0" sz="1800" u="sng"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byssinica SIL"/>
              <a:ea typeface="Abyssinica SIL"/>
              <a:cs typeface="Abyssinica SIL"/>
              <a:sym typeface="Abyssinica SI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202" name="Google Shape;202;p38"/>
          <p:cNvSpPr/>
          <p:nvPr/>
        </p:nvSpPr>
        <p:spPr>
          <a:xfrm>
            <a:off x="1097280" y="1693800"/>
            <a:ext cx="7144920" cy="4907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Dead-code Elimination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Dead code is one or more than one code statements, which are:</a:t>
            </a:r>
            <a:endParaRPr b="0" i="0" sz="2000" u="none" cap="none" strike="noStrike">
              <a:solidFill>
                <a:schemeClr val="dk1"/>
              </a:solidFill>
              <a:latin typeface="Cambria"/>
              <a:ea typeface="Cambria"/>
              <a:cs typeface="Cambria"/>
              <a:sym typeface="Cambria"/>
            </a:endParaRPr>
          </a:p>
          <a:p>
            <a:pPr indent="-285480" lvl="1" marL="7430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Either never executed or unreachable,</a:t>
            </a:r>
            <a:endParaRPr b="0" i="0" sz="2000" u="none" cap="none" strike="noStrike">
              <a:solidFill>
                <a:schemeClr val="dk1"/>
              </a:solidFill>
              <a:latin typeface="Cambria"/>
              <a:ea typeface="Cambria"/>
              <a:cs typeface="Cambria"/>
              <a:sym typeface="Cambria"/>
            </a:endParaRPr>
          </a:p>
          <a:p>
            <a:pPr indent="-285480" lvl="1" marL="7430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Or if executed, their output is never used.</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Thus, dead code plays no role in any program operation and therefore it can simply be eliminated.</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Partial Redundancy</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Redundant expressions are computed more than once in parallel path, without any change in operands, whereas </a:t>
            </a:r>
            <a:r>
              <a:rPr b="1" i="0" lang="en-US" sz="1800" u="none" cap="none" strike="noStrike">
                <a:solidFill>
                  <a:srgbClr val="000000"/>
                </a:solidFill>
                <a:latin typeface="Cambria"/>
                <a:ea typeface="Cambria"/>
                <a:cs typeface="Cambria"/>
                <a:sym typeface="Cambria"/>
              </a:rPr>
              <a:t>partial-redundant expressions are computed more than once in a path, without any change in operands.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byssinica SIL"/>
              <a:ea typeface="Abyssinica SIL"/>
              <a:cs typeface="Abyssinica SIL"/>
              <a:sym typeface="Abyssinica SIL"/>
            </a:endParaRPr>
          </a:p>
        </p:txBody>
      </p:sp>
      <p:pic>
        <p:nvPicPr>
          <p:cNvPr id="203" name="Google Shape;203;p38"/>
          <p:cNvPicPr preferRelativeResize="0"/>
          <p:nvPr/>
        </p:nvPicPr>
        <p:blipFill rotWithShape="1">
          <a:blip r:embed="rId3">
            <a:alphaModFix/>
          </a:blip>
          <a:srcRect b="0" l="0" r="0" t="0"/>
          <a:stretch/>
        </p:blipFill>
        <p:spPr>
          <a:xfrm>
            <a:off x="8040960" y="2194560"/>
            <a:ext cx="3114360" cy="275220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209" name="Google Shape;209;p39"/>
          <p:cNvSpPr/>
          <p:nvPr/>
        </p:nvSpPr>
        <p:spPr>
          <a:xfrm>
            <a:off x="1097280" y="1828800"/>
            <a:ext cx="102279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Partial Redundancy</a:t>
            </a:r>
            <a:endParaRPr b="0" i="0" sz="2400" u="none" cap="none" strike="noStrike">
              <a:solidFill>
                <a:schemeClr val="dk1"/>
              </a:solidFill>
              <a:latin typeface="Cambria"/>
              <a:ea typeface="Cambria"/>
              <a:cs typeface="Cambria"/>
              <a:sym typeface="Cambria"/>
            </a:endParaRPr>
          </a:p>
        </p:txBody>
      </p:sp>
      <p:sp>
        <p:nvSpPr>
          <p:cNvPr id="210" name="Google Shape;210;p39"/>
          <p:cNvSpPr/>
          <p:nvPr/>
        </p:nvSpPr>
        <p:spPr>
          <a:xfrm>
            <a:off x="1097280" y="2316960"/>
            <a:ext cx="10450707" cy="162976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Loop-invariant code is partially redundant </a:t>
            </a:r>
            <a:r>
              <a:rPr b="0" i="0" lang="en-US" sz="2000" u="none" cap="none" strike="noStrike">
                <a:solidFill>
                  <a:srgbClr val="000000"/>
                </a:solidFill>
                <a:latin typeface="Cambria"/>
                <a:ea typeface="Cambria"/>
                <a:cs typeface="Cambria"/>
                <a:sym typeface="Cambria"/>
              </a:rPr>
              <a:t>and can be eliminated by using a </a:t>
            </a:r>
            <a:r>
              <a:rPr b="1" i="0" lang="en-US" sz="2000" u="sng" cap="none" strike="noStrike">
                <a:solidFill>
                  <a:srgbClr val="000000"/>
                </a:solidFill>
                <a:latin typeface="Cambria"/>
                <a:ea typeface="Cambria"/>
                <a:cs typeface="Cambria"/>
                <a:sym typeface="Cambria"/>
              </a:rPr>
              <a:t>Code-Motion Technique.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sng" cap="none" strike="noStrike">
                <a:solidFill>
                  <a:srgbClr val="000000"/>
                </a:solidFill>
                <a:latin typeface="Cambria"/>
                <a:ea typeface="Cambria"/>
                <a:cs typeface="Cambria"/>
                <a:sym typeface="Cambria"/>
              </a:rPr>
              <a:t>Code-Motion Technique:</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Reduce the evaluation frequency of expression and bring loop invariant statements out of the loop.</a:t>
            </a:r>
            <a:endParaRPr b="0" i="0" sz="2000" u="none" cap="none" strike="noStrike">
              <a:solidFill>
                <a:schemeClr val="dk1"/>
              </a:solidFill>
              <a:latin typeface="Cambria"/>
              <a:ea typeface="Cambria"/>
              <a:cs typeface="Cambria"/>
              <a:sym typeface="Cambria"/>
            </a:endParaRPr>
          </a:p>
        </p:txBody>
      </p:sp>
      <p:pic>
        <p:nvPicPr>
          <p:cNvPr id="211" name="Google Shape;211;p39"/>
          <p:cNvPicPr preferRelativeResize="0"/>
          <p:nvPr/>
        </p:nvPicPr>
        <p:blipFill rotWithShape="1">
          <a:blip r:embed="rId3">
            <a:alphaModFix/>
          </a:blip>
          <a:srcRect b="0" l="0" r="0" t="0"/>
          <a:stretch/>
        </p:blipFill>
        <p:spPr>
          <a:xfrm>
            <a:off x="1386720" y="3888000"/>
            <a:ext cx="2037600" cy="2095200"/>
          </a:xfrm>
          <a:prstGeom prst="rect">
            <a:avLst/>
          </a:prstGeom>
          <a:noFill/>
          <a:ln>
            <a:noFill/>
          </a:ln>
        </p:spPr>
      </p:pic>
      <p:pic>
        <p:nvPicPr>
          <p:cNvPr id="212" name="Google Shape;212;p39"/>
          <p:cNvPicPr preferRelativeResize="0"/>
          <p:nvPr/>
        </p:nvPicPr>
        <p:blipFill rotWithShape="1">
          <a:blip r:embed="rId4">
            <a:alphaModFix/>
          </a:blip>
          <a:srcRect b="0" l="0" r="0" t="0"/>
          <a:stretch/>
        </p:blipFill>
        <p:spPr>
          <a:xfrm>
            <a:off x="7920000" y="3600000"/>
            <a:ext cx="1720440" cy="2724840"/>
          </a:xfrm>
          <a:prstGeom prst="rect">
            <a:avLst/>
          </a:prstGeom>
          <a:noFill/>
          <a:ln>
            <a:noFill/>
          </a:ln>
        </p:spPr>
      </p:pic>
      <p:sp>
        <p:nvSpPr>
          <p:cNvPr id="213" name="Google Shape;213;p39"/>
          <p:cNvSpPr/>
          <p:nvPr/>
        </p:nvSpPr>
        <p:spPr>
          <a:xfrm>
            <a:off x="3618360" y="3767400"/>
            <a:ext cx="2981520" cy="2060649"/>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mbria"/>
                <a:ea typeface="Cambria"/>
                <a:cs typeface="Cambria"/>
                <a:sym typeface="Cambria"/>
              </a:rPr>
              <a:t>We assume that the values of operands (</a:t>
            </a:r>
            <a:r>
              <a:rPr b="1" i="0" lang="en-US" sz="1600" u="none" cap="none" strike="noStrike">
                <a:solidFill>
                  <a:srgbClr val="000000"/>
                </a:solidFill>
                <a:latin typeface="Cambria"/>
                <a:ea typeface="Cambria"/>
                <a:cs typeface="Cambria"/>
                <a:sym typeface="Cambria"/>
              </a:rPr>
              <a:t>y</a:t>
            </a:r>
            <a:r>
              <a:rPr b="0" i="0" lang="en-US" sz="1600" u="none" cap="none" strike="noStrike">
                <a:solidFill>
                  <a:srgbClr val="000000"/>
                </a:solidFill>
                <a:latin typeface="Cambria"/>
                <a:ea typeface="Cambria"/>
                <a:cs typeface="Cambria"/>
                <a:sym typeface="Cambria"/>
              </a:rPr>
              <a:t> and </a:t>
            </a:r>
            <a:r>
              <a:rPr b="1" i="0" lang="en-US" sz="1600" u="none" cap="none" strike="noStrike">
                <a:solidFill>
                  <a:srgbClr val="000000"/>
                </a:solidFill>
                <a:latin typeface="Cambria"/>
                <a:ea typeface="Cambria"/>
                <a:cs typeface="Cambria"/>
                <a:sym typeface="Cambria"/>
              </a:rPr>
              <a:t>z</a:t>
            </a:r>
            <a:r>
              <a:rPr b="0" i="0" lang="en-US" sz="1600" u="none" cap="none" strike="noStrike">
                <a:solidFill>
                  <a:srgbClr val="000000"/>
                </a:solidFill>
                <a:latin typeface="Cambria"/>
                <a:ea typeface="Cambria"/>
                <a:cs typeface="Cambria"/>
                <a:sym typeface="Cambria"/>
              </a:rPr>
              <a:t>) are not changed from assignment of variable </a:t>
            </a:r>
            <a:r>
              <a:rPr b="1" i="0" lang="en-US" sz="1600" u="none" cap="none" strike="noStrike">
                <a:solidFill>
                  <a:srgbClr val="000000"/>
                </a:solidFill>
                <a:latin typeface="Cambria"/>
                <a:ea typeface="Cambria"/>
                <a:cs typeface="Cambria"/>
                <a:sym typeface="Cambria"/>
              </a:rPr>
              <a:t>a</a:t>
            </a:r>
            <a:r>
              <a:rPr b="0" i="0" lang="en-US" sz="1600" u="none" cap="none" strike="noStrike">
                <a:solidFill>
                  <a:srgbClr val="000000"/>
                </a:solidFill>
                <a:latin typeface="Cambria"/>
                <a:ea typeface="Cambria"/>
                <a:cs typeface="Cambria"/>
                <a:sym typeface="Cambria"/>
              </a:rPr>
              <a:t> to variable </a:t>
            </a:r>
            <a:r>
              <a:rPr b="1" i="0" lang="en-US" sz="1600" u="none" cap="none" strike="noStrike">
                <a:solidFill>
                  <a:srgbClr val="000000"/>
                </a:solidFill>
                <a:latin typeface="Cambria"/>
                <a:ea typeface="Cambria"/>
                <a:cs typeface="Cambria"/>
                <a:sym typeface="Cambria"/>
              </a:rPr>
              <a:t>c</a:t>
            </a:r>
            <a:r>
              <a:rPr b="0" i="0" lang="en-US" sz="1600" u="none" cap="none" strike="noStrike">
                <a:solidFill>
                  <a:srgbClr val="000000"/>
                </a:solidFill>
                <a:latin typeface="Cambria"/>
                <a:ea typeface="Cambria"/>
                <a:cs typeface="Cambria"/>
                <a:sym typeface="Cambria"/>
              </a:rPr>
              <a:t>. </a:t>
            </a:r>
            <a:endParaRPr b="0" i="0" sz="16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600" u="none" cap="none" strike="noStrike">
                <a:solidFill>
                  <a:srgbClr val="000000"/>
                </a:solidFill>
                <a:latin typeface="Cambria"/>
                <a:ea typeface="Cambria"/>
                <a:cs typeface="Cambria"/>
                <a:sym typeface="Cambria"/>
              </a:rPr>
              <a:t>Here, if the condition statement is true, then y OP z is computed twice, otherwise once.</a:t>
            </a:r>
            <a:endParaRPr b="0" i="0" sz="1600" u="none" cap="none" strike="noStrike">
              <a:solidFill>
                <a:schemeClr val="dk1"/>
              </a:solidFill>
              <a:latin typeface="Cambria"/>
              <a:ea typeface="Cambria"/>
              <a:cs typeface="Cambria"/>
              <a:sym typeface="Cambria"/>
            </a:endParaRPr>
          </a:p>
        </p:txBody>
      </p:sp>
      <p:sp>
        <p:nvSpPr>
          <p:cNvPr id="214" name="Google Shape;214;p39"/>
          <p:cNvSpPr/>
          <p:nvPr/>
        </p:nvSpPr>
        <p:spPr>
          <a:xfrm>
            <a:off x="6929280" y="4646880"/>
            <a:ext cx="704880" cy="286920"/>
          </a:xfrm>
          <a:prstGeom prst="rightArrow">
            <a:avLst>
              <a:gd fmla="val 50000" name="adj1"/>
              <a:gd fmla="val 50000" name="adj2"/>
            </a:avLst>
          </a:prstGeom>
          <a:solidFill>
            <a:schemeClr val="accent1"/>
          </a:solidFill>
          <a:ln cap="flat" cmpd="sng" w="25400">
            <a:solidFill>
              <a:srgbClr val="A65F0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p:nvPr/>
        </p:nvSpPr>
        <p:spPr>
          <a:xfrm>
            <a:off x="10084680" y="4083120"/>
            <a:ext cx="1815480" cy="1568206"/>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ambria"/>
                <a:ea typeface="Cambria"/>
                <a:cs typeface="Cambria"/>
                <a:sym typeface="Cambria"/>
              </a:rPr>
              <a:t>Here, whether the condition is true or false; y OP z should be computed only once.</a:t>
            </a:r>
            <a:endParaRPr b="0" i="0" sz="1600" u="none" cap="none" strike="noStrike">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Phases of Optimization</a:t>
            </a:r>
            <a:endParaRPr b="0" i="0" sz="4000" u="none" cap="none" strike="noStrike">
              <a:solidFill>
                <a:srgbClr val="000000"/>
              </a:solidFill>
              <a:latin typeface="Calibri"/>
              <a:ea typeface="Calibri"/>
              <a:cs typeface="Calibri"/>
              <a:sym typeface="Calibri"/>
            </a:endParaRPr>
          </a:p>
        </p:txBody>
      </p:sp>
      <p:sp>
        <p:nvSpPr>
          <p:cNvPr id="221" name="Google Shape;221;p40"/>
          <p:cNvSpPr/>
          <p:nvPr/>
        </p:nvSpPr>
        <p:spPr>
          <a:xfrm>
            <a:off x="1253880" y="1946520"/>
            <a:ext cx="10227960" cy="381497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ambria"/>
                <a:ea typeface="Cambria"/>
                <a:cs typeface="Cambria"/>
                <a:sym typeface="Cambria"/>
              </a:rPr>
              <a:t>There are generally two phases of optimization:</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200"/>
              <a:buFont typeface="Noto Sans Symbols"/>
              <a:buAutoNum type="arabicParenR"/>
            </a:pPr>
            <a:r>
              <a:rPr b="1" i="0" lang="en-US" sz="2200" u="sng" cap="none" strike="noStrike">
                <a:solidFill>
                  <a:srgbClr val="000000"/>
                </a:solidFill>
                <a:latin typeface="Cambria"/>
                <a:ea typeface="Cambria"/>
                <a:cs typeface="Cambria"/>
                <a:sym typeface="Cambria"/>
              </a:rPr>
              <a:t>Global Optimization</a:t>
            </a:r>
            <a:r>
              <a:rPr b="1" i="0" lang="en-US" sz="2200" u="none" cap="none" strike="noStrike">
                <a:solidFill>
                  <a:srgbClr val="000000"/>
                </a:solidFill>
                <a:latin typeface="Cambria"/>
                <a:ea typeface="Cambria"/>
                <a:cs typeface="Cambria"/>
                <a:sym typeface="Cambria"/>
              </a:rPr>
              <a:t>:</a:t>
            </a:r>
            <a:br>
              <a:rPr b="0" i="0" lang="en-US" sz="1800" u="none" cap="none" strike="noStrike">
                <a:solidFill>
                  <a:schemeClr val="dk1"/>
                </a:solidFill>
                <a:latin typeface="Cambria"/>
                <a:ea typeface="Cambria"/>
                <a:cs typeface="Cambria"/>
                <a:sym typeface="Cambria"/>
              </a:rPr>
            </a:br>
            <a:r>
              <a:rPr b="0" i="0" lang="en-US" sz="2200" u="none" cap="none" strike="noStrike">
                <a:solidFill>
                  <a:srgbClr val="000000"/>
                </a:solidFill>
                <a:latin typeface="Cambria"/>
                <a:ea typeface="Cambria"/>
                <a:cs typeface="Cambria"/>
                <a:sym typeface="Cambria"/>
              </a:rPr>
              <a:t>Transformations are applied to </a:t>
            </a:r>
            <a:r>
              <a:rPr b="1" i="0" lang="en-US" sz="2200" u="none" cap="none" strike="noStrike">
                <a:solidFill>
                  <a:srgbClr val="000000"/>
                </a:solidFill>
                <a:latin typeface="Cambria"/>
                <a:ea typeface="Cambria"/>
                <a:cs typeface="Cambria"/>
                <a:sym typeface="Cambria"/>
              </a:rPr>
              <a:t>large program segments that includes functions, procedures and loops.</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200" u="none" cap="none" strike="noStrike">
                <a:solidFill>
                  <a:srgbClr val="000000"/>
                </a:solidFill>
                <a:latin typeface="Cambria"/>
                <a:ea typeface="Cambria"/>
                <a:cs typeface="Cambria"/>
                <a:sym typeface="Cambria"/>
              </a:rPr>
              <a:t>(2) </a:t>
            </a:r>
            <a:r>
              <a:rPr b="1" i="0" lang="en-US" sz="2200" u="sng" cap="none" strike="noStrike">
                <a:solidFill>
                  <a:srgbClr val="000000"/>
                </a:solidFill>
                <a:latin typeface="Cambria"/>
                <a:ea typeface="Cambria"/>
                <a:cs typeface="Cambria"/>
                <a:sym typeface="Cambria"/>
              </a:rPr>
              <a:t>Local Optimization:</a:t>
            </a:r>
            <a:br>
              <a:rPr b="0" i="0" lang="en-US" sz="1800" u="none" cap="none" strike="noStrike">
                <a:solidFill>
                  <a:schemeClr val="dk1"/>
                </a:solidFill>
                <a:latin typeface="Cambria"/>
                <a:ea typeface="Cambria"/>
                <a:cs typeface="Cambria"/>
                <a:sym typeface="Cambria"/>
              </a:rPr>
            </a:br>
            <a:r>
              <a:rPr b="0" i="0" lang="en-US" sz="2200" u="none" cap="none" strike="noStrike">
                <a:solidFill>
                  <a:srgbClr val="000000"/>
                </a:solidFill>
                <a:latin typeface="Cambria"/>
                <a:ea typeface="Cambria"/>
                <a:cs typeface="Cambria"/>
                <a:sym typeface="Cambria"/>
              </a:rPr>
              <a:t>Transformations are applied to </a:t>
            </a:r>
            <a:r>
              <a:rPr b="1" i="0" lang="en-US" sz="2200" u="none" cap="none" strike="noStrike">
                <a:solidFill>
                  <a:srgbClr val="000000"/>
                </a:solidFill>
                <a:latin typeface="Cambria"/>
                <a:ea typeface="Cambria"/>
                <a:cs typeface="Cambria"/>
                <a:sym typeface="Cambria"/>
              </a:rPr>
              <a:t>small blocks of statements</a:t>
            </a:r>
            <a:r>
              <a:rPr b="0" i="0" lang="en-US" sz="2200" u="none" cap="none" strike="noStrike">
                <a:solidFill>
                  <a:srgbClr val="000000"/>
                </a:solidFill>
                <a:latin typeface="Cambria"/>
                <a:ea typeface="Cambria"/>
                <a:cs typeface="Cambria"/>
                <a:sym typeface="Cambria"/>
              </a:rPr>
              <a:t>. The </a:t>
            </a:r>
            <a:r>
              <a:rPr b="0" i="0" lang="en-US" sz="2200" u="sng" cap="none" strike="noStrike">
                <a:solidFill>
                  <a:srgbClr val="000000"/>
                </a:solidFill>
                <a:latin typeface="Cambria"/>
                <a:ea typeface="Cambria"/>
                <a:cs typeface="Cambria"/>
                <a:sym typeface="Cambria"/>
              </a:rPr>
              <a:t>local optimization is done prior to global optimization.</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Where to apply Optimization?</a:t>
            </a:r>
            <a:endParaRPr b="0" i="0" sz="4000" u="none" cap="none" strike="noStrike">
              <a:solidFill>
                <a:srgbClr val="000000"/>
              </a:solidFill>
              <a:latin typeface="Calibri"/>
              <a:ea typeface="Calibri"/>
              <a:cs typeface="Calibri"/>
              <a:sym typeface="Calibri"/>
            </a:endParaRPr>
          </a:p>
        </p:txBody>
      </p:sp>
      <p:sp>
        <p:nvSpPr>
          <p:cNvPr id="227" name="Google Shape;227;p41"/>
          <p:cNvSpPr/>
          <p:nvPr/>
        </p:nvSpPr>
        <p:spPr>
          <a:xfrm>
            <a:off x="1188720" y="1763640"/>
            <a:ext cx="10227960" cy="501530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Now that we learned the need for optimization and its two types, now let’s see where to apply these optimization.</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(i) Source program</a:t>
            </a:r>
            <a:br>
              <a:rPr b="0" i="0" lang="en-US" sz="1800" u="none" cap="none" strike="noStrike">
                <a:solidFill>
                  <a:schemeClr val="dk1"/>
                </a:solidFill>
                <a:latin typeface="Cambria"/>
                <a:ea typeface="Cambria"/>
                <a:cs typeface="Cambria"/>
                <a:sym typeface="Cambria"/>
              </a:rPr>
            </a:br>
            <a:r>
              <a:rPr b="0" i="0" lang="en-US" sz="2000" u="none" cap="none" strike="noStrike">
                <a:solidFill>
                  <a:srgbClr val="000000"/>
                </a:solidFill>
                <a:latin typeface="Cambria"/>
                <a:ea typeface="Cambria"/>
                <a:cs typeface="Cambria"/>
                <a:sym typeface="Cambria"/>
              </a:rPr>
              <a:t>Optimizing the source program involves </a:t>
            </a:r>
            <a:r>
              <a:rPr b="1" i="0" lang="en-US" sz="2000" u="none" cap="none" strike="noStrike">
                <a:solidFill>
                  <a:srgbClr val="000000"/>
                </a:solidFill>
                <a:latin typeface="Cambria"/>
                <a:ea typeface="Cambria"/>
                <a:cs typeface="Cambria"/>
                <a:sym typeface="Cambria"/>
              </a:rPr>
              <a:t>making changes to the algorithm or changing the loop structures</a:t>
            </a:r>
            <a:r>
              <a:rPr b="0" i="0" lang="en-US" sz="2000" u="none" cap="none" strike="noStrike">
                <a:solidFill>
                  <a:srgbClr val="000000"/>
                </a:solidFill>
                <a:latin typeface="Cambria"/>
                <a:ea typeface="Cambria"/>
                <a:cs typeface="Cambria"/>
                <a:sym typeface="Cambria"/>
              </a:rPr>
              <a:t>. </a:t>
            </a:r>
            <a:r>
              <a:rPr b="0" i="0" lang="en-US" sz="2000" u="sng" cap="none" strike="noStrike">
                <a:solidFill>
                  <a:srgbClr val="000000"/>
                </a:solidFill>
                <a:latin typeface="Cambria"/>
                <a:ea typeface="Cambria"/>
                <a:cs typeface="Cambria"/>
                <a:sym typeface="Cambria"/>
              </a:rPr>
              <a:t>User is the actor here.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(ii) Intermediate Code</a:t>
            </a:r>
            <a:br>
              <a:rPr b="0" i="0" lang="en-US" sz="1800" u="none" cap="none" strike="noStrike">
                <a:solidFill>
                  <a:schemeClr val="dk1"/>
                </a:solidFill>
                <a:latin typeface="Cambria"/>
                <a:ea typeface="Cambria"/>
                <a:cs typeface="Cambria"/>
                <a:sym typeface="Cambria"/>
              </a:rPr>
            </a:br>
            <a:r>
              <a:rPr b="0" i="0" lang="en-US" sz="2000" u="none" cap="none" strike="noStrike">
                <a:solidFill>
                  <a:srgbClr val="000000"/>
                </a:solidFill>
                <a:latin typeface="Cambria"/>
                <a:ea typeface="Cambria"/>
                <a:cs typeface="Cambria"/>
                <a:sym typeface="Cambria"/>
              </a:rPr>
              <a:t>Optimizing the intermediate code </a:t>
            </a:r>
            <a:r>
              <a:rPr b="1" i="0" lang="en-US" sz="2000" u="none" cap="none" strike="noStrike">
                <a:solidFill>
                  <a:srgbClr val="000000"/>
                </a:solidFill>
                <a:latin typeface="Cambria"/>
                <a:ea typeface="Cambria"/>
                <a:cs typeface="Cambria"/>
                <a:sym typeface="Cambria"/>
              </a:rPr>
              <a:t>involves changing the address calculations and transforming the procedure calls </a:t>
            </a:r>
            <a:r>
              <a:rPr b="0" i="0" lang="en-US" sz="2000" u="none" cap="none" strike="noStrike">
                <a:solidFill>
                  <a:srgbClr val="000000"/>
                </a:solidFill>
                <a:latin typeface="Cambria"/>
                <a:ea typeface="Cambria"/>
                <a:cs typeface="Cambria"/>
                <a:sym typeface="Cambria"/>
              </a:rPr>
              <a:t>involved. </a:t>
            </a:r>
            <a:r>
              <a:rPr b="0" i="0" lang="en-US" sz="2000" u="sng" cap="none" strike="noStrike">
                <a:solidFill>
                  <a:srgbClr val="000000"/>
                </a:solidFill>
                <a:latin typeface="Cambria"/>
                <a:ea typeface="Cambria"/>
                <a:cs typeface="Cambria"/>
                <a:sym typeface="Cambria"/>
              </a:rPr>
              <a:t>Here compiler is the actor.</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(iii) Target Code</a:t>
            </a:r>
            <a:br>
              <a:rPr b="0" i="0" lang="en-US" sz="1800" u="none" cap="none" strike="noStrike">
                <a:solidFill>
                  <a:schemeClr val="dk1"/>
                </a:solidFill>
                <a:latin typeface="Cambria"/>
                <a:ea typeface="Cambria"/>
                <a:cs typeface="Cambria"/>
                <a:sym typeface="Cambria"/>
              </a:rPr>
            </a:br>
            <a:r>
              <a:rPr b="0" i="0" lang="en-US" sz="2000" u="none" cap="none" strike="noStrike">
                <a:solidFill>
                  <a:srgbClr val="000000"/>
                </a:solidFill>
                <a:latin typeface="Cambria"/>
                <a:ea typeface="Cambria"/>
                <a:cs typeface="Cambria"/>
                <a:sym typeface="Cambria"/>
              </a:rPr>
              <a:t>Optimizing the target code is done by the compiler. </a:t>
            </a:r>
            <a:r>
              <a:rPr b="1" i="0" lang="en-US" sz="2000" u="none" cap="none" strike="noStrike">
                <a:solidFill>
                  <a:srgbClr val="000000"/>
                </a:solidFill>
                <a:latin typeface="Cambria"/>
                <a:ea typeface="Cambria"/>
                <a:cs typeface="Cambria"/>
                <a:sym typeface="Cambria"/>
              </a:rPr>
              <a:t>Usage of registers, select and move instructions is part of optimization involved </a:t>
            </a:r>
            <a:r>
              <a:rPr b="0" i="0" lang="en-US" sz="2000" u="none" cap="none" strike="noStrike">
                <a:solidFill>
                  <a:srgbClr val="000000"/>
                </a:solidFill>
                <a:latin typeface="Cambria"/>
                <a:ea typeface="Cambria"/>
                <a:cs typeface="Cambria"/>
                <a:sym typeface="Cambria"/>
              </a:rPr>
              <a:t>in the target code</a:t>
            </a:r>
            <a:r>
              <a:rPr b="0" i="0" lang="en-US" sz="2000" u="none" cap="none" strike="noStrike">
                <a:solidFill>
                  <a:srgbClr val="000000"/>
                </a:solidFill>
                <a:latin typeface="Abyssinica SIL"/>
                <a:ea typeface="Abyssinica SIL"/>
                <a:cs typeface="Abyssinica SIL"/>
                <a:sym typeface="Abyssinica SIL"/>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i="0" lang="en-US" sz="7200" u="none" cap="none" strike="noStrike">
                <a:solidFill>
                  <a:srgbClr val="CC3300"/>
                </a:solidFill>
                <a:latin typeface="Angsana New"/>
                <a:ea typeface="Angsana New"/>
                <a:cs typeface="Angsana New"/>
                <a:sym typeface="Angsana New"/>
              </a:rPr>
              <a:t>Target Code Generation</a:t>
            </a:r>
            <a:endParaRPr b="0" i="0" sz="7200" u="none" cap="none" strike="noStrike">
              <a:solidFill>
                <a:srgbClr val="000000"/>
              </a:solidFill>
              <a:latin typeface="Calibri"/>
              <a:ea typeface="Calibri"/>
              <a:cs typeface="Calibri"/>
              <a:sym typeface="Calibri"/>
            </a:endParaRPr>
          </a:p>
        </p:txBody>
      </p:sp>
      <p:sp>
        <p:nvSpPr>
          <p:cNvPr id="233" name="Google Shape;233;p42"/>
          <p:cNvSpPr txBox="1"/>
          <p:nvPr/>
        </p:nvSpPr>
        <p:spPr>
          <a:xfrm>
            <a:off x="1100160" y="4455720"/>
            <a:ext cx="10058040" cy="11426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Target Code generation</a:t>
            </a:r>
            <a:endParaRPr b="0" i="0" sz="4000" u="none" cap="none" strike="noStrike">
              <a:solidFill>
                <a:srgbClr val="000000"/>
              </a:solidFill>
              <a:latin typeface="Calibri"/>
              <a:ea typeface="Calibri"/>
              <a:cs typeface="Calibri"/>
              <a:sym typeface="Calibri"/>
            </a:endParaRPr>
          </a:p>
        </p:txBody>
      </p:sp>
      <p:sp>
        <p:nvSpPr>
          <p:cNvPr id="239" name="Google Shape;239;p43"/>
          <p:cNvSpPr/>
          <p:nvPr/>
        </p:nvSpPr>
        <p:spPr>
          <a:xfrm>
            <a:off x="1253880" y="1946520"/>
            <a:ext cx="10071000" cy="467675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Target code generation</a:t>
            </a:r>
            <a:r>
              <a:rPr b="0" i="0" lang="en-US" sz="2000" u="none" cap="none" strike="noStrike">
                <a:solidFill>
                  <a:srgbClr val="000000"/>
                </a:solidFill>
                <a:latin typeface="Cambria"/>
                <a:ea typeface="Cambria"/>
                <a:cs typeface="Cambria"/>
                <a:sym typeface="Cambria"/>
              </a:rPr>
              <a:t> is </a:t>
            </a:r>
            <a:r>
              <a:rPr b="1" i="0" lang="en-US" sz="2000" u="none" cap="none" strike="noStrike">
                <a:solidFill>
                  <a:srgbClr val="000000"/>
                </a:solidFill>
                <a:latin typeface="Cambria"/>
                <a:ea typeface="Cambria"/>
                <a:cs typeface="Cambria"/>
                <a:sym typeface="Cambria"/>
              </a:rPr>
              <a:t>the final Phase </a:t>
            </a:r>
            <a:r>
              <a:rPr b="0" i="0" lang="en-US" sz="2000" u="none" cap="none" strike="noStrike">
                <a:solidFill>
                  <a:srgbClr val="000000"/>
                </a:solidFill>
                <a:latin typeface="Cambria"/>
                <a:ea typeface="Cambria"/>
                <a:cs typeface="Cambria"/>
                <a:sym typeface="Cambria"/>
              </a:rPr>
              <a:t>of Compiler.</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Input :</a:t>
            </a:r>
            <a:r>
              <a:rPr b="0" i="0" lang="en-US" sz="2000" u="none" cap="none" strike="noStrike">
                <a:solidFill>
                  <a:srgbClr val="000000"/>
                </a:solidFill>
                <a:latin typeface="Cambria"/>
                <a:ea typeface="Cambria"/>
                <a:cs typeface="Cambria"/>
                <a:sym typeface="Cambria"/>
              </a:rPr>
              <a:t> Optimized Intermediate Representation.</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Output :</a:t>
            </a:r>
            <a:r>
              <a:rPr b="0" i="0" lang="en-US" sz="2000" u="none" cap="none" strike="noStrike">
                <a:solidFill>
                  <a:srgbClr val="000000"/>
                </a:solidFill>
                <a:latin typeface="Cambria"/>
                <a:ea typeface="Cambria"/>
                <a:cs typeface="Cambria"/>
                <a:sym typeface="Cambria"/>
              </a:rPr>
              <a:t> Target Code.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Task Performed :</a:t>
            </a:r>
            <a:r>
              <a:rPr b="0" i="0" lang="en-US" sz="2000" u="none" cap="none" strike="noStrike">
                <a:solidFill>
                  <a:srgbClr val="000000"/>
                </a:solidFill>
                <a:latin typeface="Cambria"/>
                <a:ea typeface="Cambria"/>
                <a:cs typeface="Cambria"/>
                <a:sym typeface="Cambria"/>
              </a:rPr>
              <a:t> </a:t>
            </a:r>
            <a:r>
              <a:rPr b="0" i="0" lang="en-US" sz="2000" u="sng" cap="none" strike="noStrike">
                <a:solidFill>
                  <a:srgbClr val="000000"/>
                </a:solidFill>
                <a:latin typeface="Cambria"/>
                <a:ea typeface="Cambria"/>
                <a:cs typeface="Cambria"/>
                <a:sym typeface="Cambria"/>
              </a:rPr>
              <a:t>Register allocation methods and optimization, assembly level code</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Method :</a:t>
            </a:r>
            <a:r>
              <a:rPr b="0" i="0" lang="en-US" sz="2000" u="none" cap="none" strike="noStrike">
                <a:solidFill>
                  <a:srgbClr val="000000"/>
                </a:solidFill>
                <a:latin typeface="Cambria"/>
                <a:ea typeface="Cambria"/>
                <a:cs typeface="Cambria"/>
                <a:sym typeface="Cambria"/>
              </a:rPr>
              <a:t> Three popular strategies for register allocation and optimization.</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Implementation :</a:t>
            </a:r>
            <a:r>
              <a:rPr b="0" i="0" lang="en-US" sz="2000" u="none" cap="none" strike="noStrike">
                <a:solidFill>
                  <a:srgbClr val="000000"/>
                </a:solidFill>
                <a:latin typeface="Cambria"/>
                <a:ea typeface="Cambria"/>
                <a:cs typeface="Cambria"/>
                <a:sym typeface="Cambria"/>
              </a:rPr>
              <a:t> Algorithms.</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Target code generation </a:t>
            </a:r>
            <a:r>
              <a:rPr b="1" i="0" lang="en-US" sz="2000" u="none" cap="none" strike="noStrike">
                <a:solidFill>
                  <a:srgbClr val="000000"/>
                </a:solidFill>
                <a:latin typeface="Cambria"/>
                <a:ea typeface="Cambria"/>
                <a:cs typeface="Cambria"/>
                <a:sym typeface="Cambria"/>
              </a:rPr>
              <a:t>deals with assembly language to convert optimized code into machine understandable format</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Target code </a:t>
            </a:r>
            <a:r>
              <a:rPr b="0" i="0" lang="en-US" sz="2000" u="sng" cap="none" strike="noStrike">
                <a:solidFill>
                  <a:srgbClr val="000000"/>
                </a:solidFill>
                <a:latin typeface="Cambria"/>
                <a:ea typeface="Cambria"/>
                <a:cs typeface="Cambria"/>
                <a:sym typeface="Cambria"/>
              </a:rPr>
              <a:t>can be machine readable code or assembly code</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1" i="0" lang="en-US" sz="2000" u="sng" cap="none" strike="noStrike">
                <a:solidFill>
                  <a:srgbClr val="000000"/>
                </a:solidFill>
                <a:latin typeface="Cambria"/>
                <a:ea typeface="Cambria"/>
                <a:cs typeface="Cambria"/>
                <a:sym typeface="Cambria"/>
              </a:rPr>
              <a:t>Each line in optimized code may map to one or more lines in machine </a:t>
            </a:r>
            <a:r>
              <a:rPr b="1" i="0" lang="en-US" sz="2000" u="none" cap="none" strike="noStrike">
                <a:solidFill>
                  <a:srgbClr val="000000"/>
                </a:solidFill>
                <a:latin typeface="Cambria"/>
                <a:ea typeface="Cambria"/>
                <a:cs typeface="Cambria"/>
                <a:sym typeface="Cambria"/>
              </a:rPr>
              <a:t>(or) assembly code</a:t>
            </a:r>
            <a:r>
              <a:rPr b="0" i="0" lang="en-US" sz="2000" u="none" cap="none" strike="noStrike">
                <a:solidFill>
                  <a:srgbClr val="000000"/>
                </a:solidFill>
                <a:latin typeface="Cambria"/>
                <a:ea typeface="Cambria"/>
                <a:cs typeface="Cambria"/>
                <a:sym typeface="Cambria"/>
              </a:rPr>
              <a:t>, hence there is a </a:t>
            </a:r>
            <a:r>
              <a:rPr b="1" i="0" lang="en-US" sz="2000" u="none" cap="none" strike="noStrike">
                <a:solidFill>
                  <a:srgbClr val="000000"/>
                </a:solidFill>
                <a:latin typeface="Cambria"/>
                <a:ea typeface="Cambria"/>
                <a:cs typeface="Cambria"/>
                <a:sym typeface="Cambria"/>
              </a:rPr>
              <a:t>1:N mapping associated with them </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Target Code generation</a:t>
            </a:r>
            <a:endParaRPr b="0" i="0" sz="4000" u="none" cap="none" strike="noStrike">
              <a:solidFill>
                <a:srgbClr val="000000"/>
              </a:solidFill>
              <a:latin typeface="Calibri"/>
              <a:ea typeface="Calibri"/>
              <a:cs typeface="Calibri"/>
              <a:sym typeface="Calibri"/>
            </a:endParaRPr>
          </a:p>
        </p:txBody>
      </p:sp>
      <p:sp>
        <p:nvSpPr>
          <p:cNvPr id="245" name="Google Shape;245;p44"/>
          <p:cNvSpPr/>
          <p:nvPr/>
        </p:nvSpPr>
        <p:spPr>
          <a:xfrm>
            <a:off x="1188720" y="2038320"/>
            <a:ext cx="10071000" cy="69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pic>
        <p:nvPicPr>
          <p:cNvPr id="246" name="Google Shape;246;p44"/>
          <p:cNvPicPr preferRelativeResize="0"/>
          <p:nvPr/>
        </p:nvPicPr>
        <p:blipFill rotWithShape="1">
          <a:blip r:embed="rId3">
            <a:alphaModFix/>
          </a:blip>
          <a:srcRect b="0" l="0" r="0" t="0"/>
          <a:stretch/>
        </p:blipFill>
        <p:spPr>
          <a:xfrm>
            <a:off x="8348400" y="2832480"/>
            <a:ext cx="2995200" cy="2909880"/>
          </a:xfrm>
          <a:prstGeom prst="rect">
            <a:avLst/>
          </a:prstGeom>
          <a:noFill/>
          <a:ln>
            <a:noFill/>
          </a:ln>
        </p:spPr>
      </p:pic>
      <p:sp>
        <p:nvSpPr>
          <p:cNvPr id="247" name="Google Shape;247;p44"/>
          <p:cNvSpPr/>
          <p:nvPr/>
        </p:nvSpPr>
        <p:spPr>
          <a:xfrm>
            <a:off x="8805600" y="2229120"/>
            <a:ext cx="1822680" cy="364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sng" cap="none" strike="noStrike">
                <a:solidFill>
                  <a:srgbClr val="000000"/>
                </a:solidFill>
                <a:latin typeface="Calibri"/>
                <a:ea typeface="Calibri"/>
                <a:cs typeface="Calibri"/>
                <a:sym typeface="Calibri"/>
              </a:rPr>
              <a:t>1:N mapping</a:t>
            </a:r>
            <a:endParaRPr b="0" i="0" sz="1800" u="none" cap="none" strike="noStrike">
              <a:solidFill>
                <a:schemeClr val="dk1"/>
              </a:solidFill>
              <a:latin typeface="Arial"/>
              <a:ea typeface="Arial"/>
              <a:cs typeface="Arial"/>
              <a:sym typeface="Arial"/>
            </a:endParaRPr>
          </a:p>
        </p:txBody>
      </p:sp>
      <p:sp>
        <p:nvSpPr>
          <p:cNvPr id="248" name="Google Shape;248;p44"/>
          <p:cNvSpPr/>
          <p:nvPr/>
        </p:nvSpPr>
        <p:spPr>
          <a:xfrm>
            <a:off x="1415880" y="1904760"/>
            <a:ext cx="6072120" cy="4359240"/>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Computations are generally assumed to be performed on </a:t>
            </a:r>
            <a:r>
              <a:rPr b="1" i="0" lang="en-US" sz="2000" u="sng" cap="none" strike="noStrike">
                <a:solidFill>
                  <a:srgbClr val="000000"/>
                </a:solidFill>
                <a:latin typeface="Cambria"/>
                <a:ea typeface="Cambria"/>
                <a:cs typeface="Cambria"/>
                <a:sym typeface="Cambria"/>
              </a:rPr>
              <a:t>high speed memory locations, known as registers</a:t>
            </a:r>
            <a:r>
              <a:rPr b="0" i="0" lang="en-US" sz="2000" u="sng" cap="none" strike="noStrike">
                <a:solidFill>
                  <a:srgbClr val="000000"/>
                </a:solidFill>
                <a:latin typeface="Cambria"/>
                <a:ea typeface="Cambria"/>
                <a:cs typeface="Cambria"/>
                <a:sym typeface="Cambria"/>
              </a:rPr>
              <a:t>. </a:t>
            </a:r>
            <a:endParaRPr b="0" i="0" sz="2000" u="sng"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Performing various operations on registers is efficient as </a:t>
            </a:r>
            <a:r>
              <a:rPr b="1" i="0" lang="en-US" sz="2000" u="none" cap="none" strike="noStrike">
                <a:solidFill>
                  <a:srgbClr val="000000"/>
                </a:solidFill>
                <a:latin typeface="Cambria"/>
                <a:ea typeface="Cambria"/>
                <a:cs typeface="Cambria"/>
                <a:sym typeface="Cambria"/>
              </a:rPr>
              <a:t>registers are faster than cache memory</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This feature </a:t>
            </a:r>
            <a:r>
              <a:rPr b="1" i="0" lang="en-US" sz="2000" u="none" cap="none" strike="noStrike">
                <a:solidFill>
                  <a:srgbClr val="000000"/>
                </a:solidFill>
                <a:latin typeface="Cambria"/>
                <a:ea typeface="Cambria"/>
                <a:cs typeface="Cambria"/>
                <a:sym typeface="Cambria"/>
              </a:rPr>
              <a:t>is effectively used by compilers</a:t>
            </a:r>
            <a:r>
              <a:rPr b="0" i="0" lang="en-US" sz="2000" u="none" cap="none" strike="noStrike">
                <a:solidFill>
                  <a:srgbClr val="000000"/>
                </a:solidFill>
                <a:latin typeface="Cambria"/>
                <a:ea typeface="Cambria"/>
                <a:cs typeface="Cambria"/>
                <a:sym typeface="Cambria"/>
              </a:rPr>
              <a:t>, However registers are </a:t>
            </a:r>
            <a:r>
              <a:rPr b="1" i="0" lang="en-US" sz="2000" u="none" cap="none" strike="noStrike">
                <a:solidFill>
                  <a:srgbClr val="000000"/>
                </a:solidFill>
                <a:latin typeface="Cambria"/>
                <a:ea typeface="Cambria"/>
                <a:cs typeface="Cambria"/>
                <a:sym typeface="Cambria"/>
              </a:rPr>
              <a:t>not available </a:t>
            </a:r>
            <a:r>
              <a:rPr b="0" i="0" lang="en-US" sz="2000" u="none" cap="none" strike="noStrike">
                <a:solidFill>
                  <a:srgbClr val="000000"/>
                </a:solidFill>
                <a:latin typeface="Cambria"/>
                <a:ea typeface="Cambria"/>
                <a:cs typeface="Cambria"/>
                <a:sym typeface="Cambria"/>
              </a:rPr>
              <a:t>in large amount and they are </a:t>
            </a:r>
            <a:r>
              <a:rPr b="1" i="0" lang="en-US" sz="2000" u="none" cap="none" strike="noStrike">
                <a:solidFill>
                  <a:srgbClr val="000000"/>
                </a:solidFill>
                <a:latin typeface="Cambria"/>
                <a:ea typeface="Cambria"/>
                <a:cs typeface="Cambria"/>
                <a:sym typeface="Cambria"/>
              </a:rPr>
              <a:t>costly</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Therefore we should try </a:t>
            </a:r>
            <a:r>
              <a:rPr b="0" i="0" lang="en-US" sz="2000" u="sng" cap="none" strike="noStrike">
                <a:solidFill>
                  <a:srgbClr val="000000"/>
                </a:solidFill>
                <a:latin typeface="Cambria"/>
                <a:ea typeface="Cambria"/>
                <a:cs typeface="Cambria"/>
                <a:sym typeface="Cambria"/>
              </a:rPr>
              <a:t>to </a:t>
            </a:r>
            <a:r>
              <a:rPr b="1" i="0" lang="en-US" sz="2000" u="sng" cap="none" strike="noStrike">
                <a:solidFill>
                  <a:srgbClr val="000000"/>
                </a:solidFill>
                <a:latin typeface="Cambria"/>
                <a:ea typeface="Cambria"/>
                <a:cs typeface="Cambria"/>
                <a:sym typeface="Cambria"/>
              </a:rPr>
              <a:t>use minimum number of registers to incur overall low cost</a:t>
            </a:r>
            <a:r>
              <a:rPr b="0" i="0" lang="en-US" sz="2000" u="sng" cap="none" strike="noStrike">
                <a:solidFill>
                  <a:srgbClr val="000000"/>
                </a:solidFill>
                <a:latin typeface="Cambria"/>
                <a:ea typeface="Cambria"/>
                <a:cs typeface="Cambria"/>
                <a:sym typeface="Cambria"/>
              </a:rPr>
              <a:t>.</a:t>
            </a:r>
            <a:endParaRPr b="0" i="0" sz="2000" u="sng" cap="none" strike="noStrike">
              <a:solidFill>
                <a:schemeClr val="dk1"/>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Target Code generation</a:t>
            </a:r>
            <a:endParaRPr b="0" i="0" sz="4000" u="none" cap="none" strike="noStrike">
              <a:solidFill>
                <a:srgbClr val="000000"/>
              </a:solidFill>
              <a:latin typeface="Calibri"/>
              <a:ea typeface="Calibri"/>
              <a:cs typeface="Calibri"/>
              <a:sym typeface="Calibri"/>
            </a:endParaRPr>
          </a:p>
        </p:txBody>
      </p:sp>
      <p:sp>
        <p:nvSpPr>
          <p:cNvPr id="254" name="Google Shape;254;p45"/>
          <p:cNvSpPr/>
          <p:nvPr/>
        </p:nvSpPr>
        <p:spPr>
          <a:xfrm>
            <a:off x="1188720" y="2038320"/>
            <a:ext cx="10071000" cy="69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55" name="Google Shape;255;p45"/>
          <p:cNvSpPr/>
          <p:nvPr/>
        </p:nvSpPr>
        <p:spPr>
          <a:xfrm>
            <a:off x="1188720" y="1921320"/>
            <a:ext cx="607212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byssinica SIL"/>
                <a:ea typeface="Abyssinica SIL"/>
                <a:cs typeface="Abyssinica SIL"/>
                <a:sym typeface="Abyssinica SIL"/>
              </a:rPr>
              <a:t>Example of Optimized code :</a:t>
            </a:r>
            <a:endParaRPr b="0" i="0" sz="2000" u="none" cap="none" strike="noStrike">
              <a:solidFill>
                <a:schemeClr val="dk1"/>
              </a:solidFill>
              <a:latin typeface="Abyssinica SIL"/>
              <a:ea typeface="Abyssinica SIL"/>
              <a:cs typeface="Abyssinica SIL"/>
              <a:sym typeface="Abyssinica SIL"/>
            </a:endParaRPr>
          </a:p>
        </p:txBody>
      </p:sp>
      <p:pic>
        <p:nvPicPr>
          <p:cNvPr id="256" name="Google Shape;256;p45"/>
          <p:cNvPicPr preferRelativeResize="0"/>
          <p:nvPr/>
        </p:nvPicPr>
        <p:blipFill rotWithShape="1">
          <a:blip r:embed="rId3">
            <a:alphaModFix/>
          </a:blip>
          <a:srcRect b="0" l="0" r="0" t="0"/>
          <a:stretch/>
        </p:blipFill>
        <p:spPr>
          <a:xfrm>
            <a:off x="5185800" y="2038320"/>
            <a:ext cx="2783880" cy="40993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i="0" lang="en-US" sz="7200" u="none" cap="none" strike="noStrike">
                <a:solidFill>
                  <a:srgbClr val="CC3300"/>
                </a:solidFill>
                <a:latin typeface="Angsana New"/>
                <a:ea typeface="Angsana New"/>
                <a:cs typeface="Angsana New"/>
                <a:sym typeface="Angsana New"/>
              </a:rPr>
              <a:t>Code Optimization </a:t>
            </a:r>
            <a:endParaRPr b="0" i="0" sz="7200" u="none" cap="none" strike="noStrike">
              <a:solidFill>
                <a:srgbClr val="000000"/>
              </a:solidFill>
              <a:latin typeface="Calibri"/>
              <a:ea typeface="Calibri"/>
              <a:cs typeface="Calibri"/>
              <a:sym typeface="Calibri"/>
            </a:endParaRPr>
          </a:p>
        </p:txBody>
      </p:sp>
      <p:sp>
        <p:nvSpPr>
          <p:cNvPr id="135" name="Google Shape;135;p28"/>
          <p:cNvSpPr txBox="1"/>
          <p:nvPr/>
        </p:nvSpPr>
        <p:spPr>
          <a:xfrm>
            <a:off x="1100160" y="4455720"/>
            <a:ext cx="10058040" cy="11426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Target Code generation</a:t>
            </a:r>
            <a:endParaRPr b="0" i="0" sz="4000" u="none" cap="none" strike="noStrike">
              <a:solidFill>
                <a:srgbClr val="000000"/>
              </a:solidFill>
              <a:latin typeface="Calibri"/>
              <a:ea typeface="Calibri"/>
              <a:cs typeface="Calibri"/>
              <a:sym typeface="Calibri"/>
            </a:endParaRPr>
          </a:p>
        </p:txBody>
      </p:sp>
      <p:sp>
        <p:nvSpPr>
          <p:cNvPr id="262" name="Google Shape;262;p46"/>
          <p:cNvSpPr/>
          <p:nvPr/>
        </p:nvSpPr>
        <p:spPr>
          <a:xfrm>
            <a:off x="1188720" y="2038320"/>
            <a:ext cx="10071000" cy="69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63" name="Google Shape;263;p46"/>
          <p:cNvSpPr/>
          <p:nvPr/>
        </p:nvSpPr>
        <p:spPr>
          <a:xfrm>
            <a:off x="1188720" y="1921320"/>
            <a:ext cx="9966600" cy="259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mbria"/>
                <a:ea typeface="Cambria"/>
                <a:cs typeface="Cambria"/>
                <a:sym typeface="Cambria"/>
              </a:rPr>
              <a:t>Register Allocation :</a:t>
            </a:r>
            <a:br>
              <a:rPr b="0" i="0" lang="en-US" sz="1800" u="none" cap="none" strike="noStrike">
                <a:solidFill>
                  <a:schemeClr val="dk1"/>
                </a:solidFill>
                <a:latin typeface="Cambria"/>
                <a:ea typeface="Cambria"/>
                <a:cs typeface="Cambria"/>
                <a:sym typeface="Cambria"/>
              </a:rPr>
            </a:br>
            <a:endParaRPr b="0" i="0" sz="22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Register allocation is the process of </a:t>
            </a:r>
            <a:r>
              <a:rPr b="1" i="0" lang="en-US" sz="2000" u="none" cap="none" strike="noStrike">
                <a:solidFill>
                  <a:srgbClr val="000000"/>
                </a:solidFill>
                <a:latin typeface="Cambria"/>
                <a:ea typeface="Cambria"/>
                <a:cs typeface="Cambria"/>
                <a:sym typeface="Cambria"/>
              </a:rPr>
              <a:t>assigning program variables to registers and </a:t>
            </a:r>
            <a:r>
              <a:rPr b="1" i="0" lang="en-US" sz="2000" u="sng" cap="none" strike="noStrike">
                <a:solidFill>
                  <a:srgbClr val="000000"/>
                </a:solidFill>
                <a:latin typeface="Cambria"/>
                <a:ea typeface="Cambria"/>
                <a:cs typeface="Cambria"/>
                <a:sym typeface="Cambria"/>
              </a:rPr>
              <a:t>reducing the number of swaps in and out of the registers</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Movement of variables across memory is time consuming and this is the main reason why registers are used as </a:t>
            </a:r>
            <a:r>
              <a:rPr b="1" i="0" lang="en-US" sz="2000" u="none" cap="none" strike="noStrike">
                <a:solidFill>
                  <a:srgbClr val="000000"/>
                </a:solidFill>
                <a:latin typeface="Cambria"/>
                <a:ea typeface="Cambria"/>
                <a:cs typeface="Cambria"/>
                <a:sym typeface="Cambria"/>
              </a:rPr>
              <a:t>they available within the memory and they are the fastest accessible storage location</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Target Code generation</a:t>
            </a:r>
            <a:endParaRPr b="0" i="0" sz="4000" u="none" cap="none" strike="noStrike">
              <a:solidFill>
                <a:srgbClr val="000000"/>
              </a:solidFill>
              <a:latin typeface="Calibri"/>
              <a:ea typeface="Calibri"/>
              <a:cs typeface="Calibri"/>
              <a:sym typeface="Calibri"/>
            </a:endParaRPr>
          </a:p>
        </p:txBody>
      </p:sp>
      <p:sp>
        <p:nvSpPr>
          <p:cNvPr id="269" name="Google Shape;269;p47"/>
          <p:cNvSpPr/>
          <p:nvPr/>
        </p:nvSpPr>
        <p:spPr>
          <a:xfrm>
            <a:off x="1188720" y="2038320"/>
            <a:ext cx="10071000" cy="6994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270" name="Google Shape;270;p47"/>
          <p:cNvSpPr/>
          <p:nvPr/>
        </p:nvSpPr>
        <p:spPr>
          <a:xfrm>
            <a:off x="1188720" y="1921320"/>
            <a:ext cx="9966600" cy="760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libri"/>
                <a:ea typeface="Calibri"/>
                <a:cs typeface="Calibri"/>
                <a:sym typeface="Calibri"/>
              </a:rPr>
              <a:t>Register Allocation :</a:t>
            </a:r>
            <a:br>
              <a:rPr b="0" i="0" lang="en-US" sz="1800" u="none" cap="none" strike="noStrike">
                <a:solidFill>
                  <a:schemeClr val="dk1"/>
                </a:solidFill>
                <a:latin typeface="Arial"/>
                <a:ea typeface="Arial"/>
                <a:cs typeface="Arial"/>
                <a:sym typeface="Arial"/>
              </a:rPr>
            </a:br>
            <a:endParaRPr b="0" i="0" sz="2200" u="none" cap="none" strike="noStrike">
              <a:solidFill>
                <a:schemeClr val="dk1"/>
              </a:solidFill>
              <a:latin typeface="Arial"/>
              <a:ea typeface="Arial"/>
              <a:cs typeface="Arial"/>
              <a:sym typeface="Arial"/>
            </a:endParaRPr>
          </a:p>
        </p:txBody>
      </p:sp>
      <p:pic>
        <p:nvPicPr>
          <p:cNvPr id="271" name="Google Shape;271;p47"/>
          <p:cNvPicPr preferRelativeResize="0"/>
          <p:nvPr/>
        </p:nvPicPr>
        <p:blipFill rotWithShape="1">
          <a:blip r:embed="rId3">
            <a:alphaModFix/>
          </a:blip>
          <a:srcRect b="0" l="0" r="0" t="0"/>
          <a:stretch/>
        </p:blipFill>
        <p:spPr>
          <a:xfrm>
            <a:off x="1290960" y="2494800"/>
            <a:ext cx="1305720" cy="3750480"/>
          </a:xfrm>
          <a:prstGeom prst="rect">
            <a:avLst/>
          </a:prstGeom>
          <a:noFill/>
          <a:ln cap="flat" cmpd="sng" w="9525">
            <a:solidFill>
              <a:schemeClr val="dk1"/>
            </a:solidFill>
            <a:prstDash val="solid"/>
            <a:round/>
            <a:headEnd len="sm" w="sm" type="none"/>
            <a:tailEnd len="sm" w="sm" type="none"/>
          </a:ln>
        </p:spPr>
      </p:pic>
      <p:pic>
        <p:nvPicPr>
          <p:cNvPr id="272" name="Google Shape;272;p47"/>
          <p:cNvPicPr preferRelativeResize="0"/>
          <p:nvPr/>
        </p:nvPicPr>
        <p:blipFill rotWithShape="1">
          <a:blip r:embed="rId4">
            <a:alphaModFix/>
          </a:blip>
          <a:srcRect b="0" l="0" r="0" t="0"/>
          <a:stretch/>
        </p:blipFill>
        <p:spPr>
          <a:xfrm>
            <a:off x="3269880" y="2494800"/>
            <a:ext cx="1419120" cy="3750480"/>
          </a:xfrm>
          <a:prstGeom prst="rect">
            <a:avLst/>
          </a:prstGeom>
          <a:noFill/>
          <a:ln cap="flat" cmpd="sng" w="9525">
            <a:solidFill>
              <a:schemeClr val="dk1"/>
            </a:solidFill>
            <a:prstDash val="solid"/>
            <a:round/>
            <a:headEnd len="sm" w="sm" type="none"/>
            <a:tailEnd len="sm" w="sm" type="none"/>
          </a:ln>
        </p:spPr>
      </p:pic>
      <p:sp>
        <p:nvSpPr>
          <p:cNvPr id="273" name="Google Shape;273;p47"/>
          <p:cNvSpPr/>
          <p:nvPr/>
        </p:nvSpPr>
        <p:spPr>
          <a:xfrm>
            <a:off x="5362200" y="1798200"/>
            <a:ext cx="5081040" cy="452286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mbria"/>
                <a:ea typeface="Cambria"/>
                <a:cs typeface="Cambria"/>
                <a:sym typeface="Cambria"/>
              </a:rPr>
              <a:t>Advantages :</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Fast accessible storage</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Allows computations to be performed on them</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Deterministic as it incurs no miss</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Reduce memory traffic</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Reduces overall computation time</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mbria"/>
                <a:ea typeface="Cambria"/>
                <a:cs typeface="Cambria"/>
                <a:sym typeface="Cambria"/>
              </a:rPr>
              <a:t>Disadvantages :</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mbria"/>
                <a:ea typeface="Cambria"/>
                <a:cs typeface="Cambria"/>
                <a:sym typeface="Cambria"/>
              </a:rPr>
              <a:t>Registers are generally available in small amount ( up to few hundred Kb )</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mbria"/>
                <a:ea typeface="Cambria"/>
                <a:cs typeface="Cambria"/>
                <a:sym typeface="Cambria"/>
              </a:rPr>
              <a:t>Register sizes are fixed and it varies from one processor to another</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mbria"/>
                <a:ea typeface="Cambria"/>
                <a:cs typeface="Cambria"/>
                <a:sym typeface="Cambria"/>
              </a:rPr>
              <a:t>Registers are complicated</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0000"/>
                </a:solidFill>
                <a:latin typeface="Cambria"/>
                <a:ea typeface="Cambria"/>
                <a:cs typeface="Cambria"/>
                <a:sym typeface="Cambria"/>
              </a:rPr>
              <a:t>Need to save and restore changes during context switch and procedure calls</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8"/>
          <p:cNvSpPr/>
          <p:nvPr/>
        </p:nvSpPr>
        <p:spPr>
          <a:xfrm>
            <a:off x="1100160" y="781200"/>
            <a:ext cx="7772040" cy="114264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0000"/>
              </a:buClr>
              <a:buSzPts val="3200"/>
              <a:buFont typeface="Century Schoolbook"/>
              <a:buNone/>
            </a:pPr>
            <a:r>
              <a:rPr b="0" i="0" lang="en-US" sz="3200" u="none" cap="none" strike="noStrike">
                <a:solidFill>
                  <a:srgbClr val="C00000"/>
                </a:solidFill>
                <a:latin typeface="Century Schoolbook"/>
                <a:ea typeface="Century Schoolbook"/>
                <a:cs typeface="Century Schoolbook"/>
                <a:sym typeface="Century Schoolbook"/>
              </a:rPr>
              <a:t>Where we are…..</a:t>
            </a:r>
            <a:endParaRPr b="0" i="0" sz="3200" u="none" cap="none" strike="noStrike">
              <a:solidFill>
                <a:srgbClr val="000000"/>
              </a:solidFill>
              <a:latin typeface="Arial"/>
              <a:ea typeface="Arial"/>
              <a:cs typeface="Arial"/>
              <a:sym typeface="Arial"/>
            </a:endParaRPr>
          </a:p>
        </p:txBody>
      </p:sp>
      <p:sp>
        <p:nvSpPr>
          <p:cNvPr id="280" name="Google Shape;280;p48"/>
          <p:cNvSpPr/>
          <p:nvPr/>
        </p:nvSpPr>
        <p:spPr>
          <a:xfrm>
            <a:off x="4781520" y="457200"/>
            <a:ext cx="1980720" cy="913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Analysis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 input program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r>
              <a:rPr b="1" i="0" lang="en-US" sz="1800" u="none" cap="none" strike="noStrike">
                <a:solidFill>
                  <a:srgbClr val="000000"/>
                </a:solidFill>
                <a:latin typeface="Arial"/>
                <a:ea typeface="Arial"/>
                <a:cs typeface="Arial"/>
                <a:sym typeface="Arial"/>
              </a:rPr>
              <a:t>front</a:t>
            </a:r>
            <a:r>
              <a:rPr b="0" i="0" lang="en-US" sz="1800" u="none" cap="none" strike="noStrike">
                <a:solidFill>
                  <a:srgbClr val="000000"/>
                </a:solidFill>
                <a:latin typeface="Arial"/>
                <a:ea typeface="Arial"/>
                <a:cs typeface="Arial"/>
                <a:sym typeface="Arial"/>
              </a:rPr>
              <a:t>-end)</a:t>
            </a:r>
            <a:endParaRPr b="0" i="0" sz="1800" u="none" cap="none" strike="noStrike">
              <a:solidFill>
                <a:srgbClr val="000000"/>
              </a:solidFill>
              <a:latin typeface="Arial"/>
              <a:ea typeface="Arial"/>
              <a:cs typeface="Arial"/>
              <a:sym typeface="Arial"/>
            </a:endParaRPr>
          </a:p>
        </p:txBody>
      </p:sp>
      <p:grpSp>
        <p:nvGrpSpPr>
          <p:cNvPr id="281" name="Google Shape;281;p48"/>
          <p:cNvGrpSpPr/>
          <p:nvPr/>
        </p:nvGrpSpPr>
        <p:grpSpPr>
          <a:xfrm>
            <a:off x="4705200" y="1447920"/>
            <a:ext cx="4723920" cy="4800240"/>
            <a:chOff x="4705200" y="1447920"/>
            <a:chExt cx="4723920" cy="4800240"/>
          </a:xfrm>
        </p:grpSpPr>
        <p:sp>
          <p:nvSpPr>
            <p:cNvPr id="282" name="Google Shape;282;p48"/>
            <p:cNvSpPr/>
            <p:nvPr/>
          </p:nvSpPr>
          <p:spPr>
            <a:xfrm>
              <a:off x="5238720" y="1447920"/>
              <a:ext cx="114264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character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stream</a:t>
              </a:r>
              <a:endParaRPr b="0" i="0" sz="1800" u="none" cap="none" strike="noStrike">
                <a:solidFill>
                  <a:srgbClr val="000000"/>
                </a:solidFill>
                <a:latin typeface="Arial"/>
                <a:ea typeface="Arial"/>
                <a:cs typeface="Arial"/>
                <a:sym typeface="Arial"/>
              </a:endParaRPr>
            </a:p>
          </p:txBody>
        </p:sp>
        <p:sp>
          <p:nvSpPr>
            <p:cNvPr id="283" name="Google Shape;283;p48"/>
            <p:cNvSpPr/>
            <p:nvPr/>
          </p:nvSpPr>
          <p:spPr>
            <a:xfrm>
              <a:off x="4781520" y="2209680"/>
              <a:ext cx="1980720" cy="36468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Lexical Analysis</a:t>
              </a:r>
              <a:endParaRPr b="0" i="0" sz="1800" u="none" cap="none" strike="noStrike">
                <a:solidFill>
                  <a:srgbClr val="000000"/>
                </a:solidFill>
                <a:latin typeface="Arial"/>
                <a:ea typeface="Arial"/>
                <a:cs typeface="Arial"/>
                <a:sym typeface="Arial"/>
              </a:endParaRPr>
            </a:p>
          </p:txBody>
        </p:sp>
        <p:sp>
          <p:nvSpPr>
            <p:cNvPr id="284" name="Google Shape;284;p48"/>
            <p:cNvSpPr/>
            <p:nvPr/>
          </p:nvSpPr>
          <p:spPr>
            <a:xfrm>
              <a:off x="7448400" y="4952880"/>
              <a:ext cx="1980720" cy="36468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Code Generation</a:t>
              </a:r>
              <a:endParaRPr b="0" i="0" sz="1800" u="none" cap="none" strike="noStrike">
                <a:solidFill>
                  <a:srgbClr val="000000"/>
                </a:solidFill>
                <a:latin typeface="Arial"/>
                <a:ea typeface="Arial"/>
                <a:cs typeface="Arial"/>
                <a:sym typeface="Arial"/>
              </a:endParaRPr>
            </a:p>
          </p:txBody>
        </p:sp>
        <p:sp>
          <p:nvSpPr>
            <p:cNvPr id="285" name="Google Shape;285;p48"/>
            <p:cNvSpPr/>
            <p:nvPr/>
          </p:nvSpPr>
          <p:spPr>
            <a:xfrm>
              <a:off x="7372440" y="3581280"/>
              <a:ext cx="1980720" cy="36468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Optimization</a:t>
              </a:r>
              <a:endParaRPr b="0" i="0" sz="1800" u="none" cap="none" strike="noStrike">
                <a:solidFill>
                  <a:srgbClr val="000000"/>
                </a:solidFill>
                <a:latin typeface="Arial"/>
                <a:ea typeface="Arial"/>
                <a:cs typeface="Arial"/>
                <a:sym typeface="Arial"/>
              </a:endParaRPr>
            </a:p>
          </p:txBody>
        </p:sp>
        <p:sp>
          <p:nvSpPr>
            <p:cNvPr id="286" name="Google Shape;286;p48"/>
            <p:cNvSpPr/>
            <p:nvPr/>
          </p:nvSpPr>
          <p:spPr>
            <a:xfrm>
              <a:off x="7372440" y="1905120"/>
              <a:ext cx="1980720" cy="63900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Intermediate Code Generation</a:t>
              </a:r>
              <a:endParaRPr b="0" i="0" sz="1800" u="none" cap="none" strike="noStrike">
                <a:solidFill>
                  <a:srgbClr val="000000"/>
                </a:solidFill>
                <a:latin typeface="Arial"/>
                <a:ea typeface="Arial"/>
                <a:cs typeface="Arial"/>
                <a:sym typeface="Arial"/>
              </a:endParaRPr>
            </a:p>
          </p:txBody>
        </p:sp>
        <p:sp>
          <p:nvSpPr>
            <p:cNvPr id="287" name="Google Shape;287;p48"/>
            <p:cNvSpPr/>
            <p:nvPr/>
          </p:nvSpPr>
          <p:spPr>
            <a:xfrm>
              <a:off x="4705200" y="4952880"/>
              <a:ext cx="2209320" cy="36468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Semantic Analysis</a:t>
              </a:r>
              <a:endParaRPr b="0" i="0" sz="1800" u="none" cap="none" strike="noStrike">
                <a:solidFill>
                  <a:srgbClr val="000000"/>
                </a:solidFill>
                <a:latin typeface="Arial"/>
                <a:ea typeface="Arial"/>
                <a:cs typeface="Arial"/>
                <a:sym typeface="Arial"/>
              </a:endParaRPr>
            </a:p>
          </p:txBody>
        </p:sp>
        <p:sp>
          <p:nvSpPr>
            <p:cNvPr id="288" name="Google Shape;288;p48"/>
            <p:cNvSpPr/>
            <p:nvPr/>
          </p:nvSpPr>
          <p:spPr>
            <a:xfrm>
              <a:off x="4781520" y="3581280"/>
              <a:ext cx="2133360" cy="364680"/>
            </a:xfrm>
            <a:prstGeom prst="rect">
              <a:avLst/>
            </a:prstGeom>
            <a:noFill/>
            <a:ln cap="flat" cmpd="sng" w="28425">
              <a:solidFill>
                <a:srgbClr val="000000"/>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Syntactic Analysis</a:t>
              </a:r>
              <a:endParaRPr b="0" i="0" sz="1800" u="none" cap="none" strike="noStrike">
                <a:solidFill>
                  <a:srgbClr val="000000"/>
                </a:solidFill>
                <a:latin typeface="Arial"/>
                <a:ea typeface="Arial"/>
                <a:cs typeface="Arial"/>
                <a:sym typeface="Arial"/>
              </a:endParaRPr>
            </a:p>
          </p:txBody>
        </p:sp>
        <p:sp>
          <p:nvSpPr>
            <p:cNvPr id="289" name="Google Shape;289;p48"/>
            <p:cNvSpPr/>
            <p:nvPr/>
          </p:nvSpPr>
          <p:spPr>
            <a:xfrm>
              <a:off x="5238720" y="5562720"/>
              <a:ext cx="114264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annotated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AST</a:t>
              </a:r>
              <a:endParaRPr b="0" i="0" sz="1800" u="none" cap="none" strike="noStrike">
                <a:solidFill>
                  <a:srgbClr val="000000"/>
                </a:solidFill>
                <a:latin typeface="Arial"/>
                <a:ea typeface="Arial"/>
                <a:cs typeface="Arial"/>
                <a:sym typeface="Arial"/>
              </a:endParaRPr>
            </a:p>
          </p:txBody>
        </p:sp>
        <p:sp>
          <p:nvSpPr>
            <p:cNvPr id="290" name="Google Shape;290;p48"/>
            <p:cNvSpPr/>
            <p:nvPr/>
          </p:nvSpPr>
          <p:spPr>
            <a:xfrm>
              <a:off x="5238720" y="4191120"/>
              <a:ext cx="114264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abstract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syntax tree</a:t>
              </a:r>
              <a:endParaRPr b="0" i="0" sz="1800" u="none" cap="none" strike="noStrike">
                <a:solidFill>
                  <a:srgbClr val="000000"/>
                </a:solidFill>
                <a:latin typeface="Arial"/>
                <a:ea typeface="Arial"/>
                <a:cs typeface="Arial"/>
                <a:sym typeface="Arial"/>
              </a:endParaRPr>
            </a:p>
          </p:txBody>
        </p:sp>
        <p:sp>
          <p:nvSpPr>
            <p:cNvPr id="291" name="Google Shape;291;p48"/>
            <p:cNvSpPr/>
            <p:nvPr/>
          </p:nvSpPr>
          <p:spPr>
            <a:xfrm>
              <a:off x="5162400" y="2819520"/>
              <a:ext cx="114264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token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stream</a:t>
              </a:r>
              <a:endParaRPr b="0" i="0" sz="1800" u="none" cap="none" strike="noStrike">
                <a:solidFill>
                  <a:srgbClr val="000000"/>
                </a:solidFill>
                <a:latin typeface="Arial"/>
                <a:ea typeface="Arial"/>
                <a:cs typeface="Arial"/>
                <a:sym typeface="Arial"/>
              </a:endParaRPr>
            </a:p>
          </p:txBody>
        </p:sp>
        <p:sp>
          <p:nvSpPr>
            <p:cNvPr id="292" name="Google Shape;292;p48"/>
            <p:cNvSpPr/>
            <p:nvPr/>
          </p:nvSpPr>
          <p:spPr>
            <a:xfrm>
              <a:off x="7829640" y="5562720"/>
              <a:ext cx="114264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target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language</a:t>
              </a:r>
              <a:endParaRPr b="0" i="0" sz="1800" u="none" cap="none" strike="noStrike">
                <a:solidFill>
                  <a:srgbClr val="000000"/>
                </a:solidFill>
                <a:latin typeface="Arial"/>
                <a:ea typeface="Arial"/>
                <a:cs typeface="Arial"/>
                <a:sym typeface="Arial"/>
              </a:endParaRPr>
            </a:p>
          </p:txBody>
        </p:sp>
        <p:sp>
          <p:nvSpPr>
            <p:cNvPr id="293" name="Google Shape;293;p48"/>
            <p:cNvSpPr/>
            <p:nvPr/>
          </p:nvSpPr>
          <p:spPr>
            <a:xfrm>
              <a:off x="7677000" y="4191120"/>
              <a:ext cx="129492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intermediate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form</a:t>
              </a:r>
              <a:endParaRPr b="0" i="0" sz="1800" u="none" cap="none" strike="noStrike">
                <a:solidFill>
                  <a:srgbClr val="000000"/>
                </a:solidFill>
                <a:latin typeface="Arial"/>
                <a:ea typeface="Arial"/>
                <a:cs typeface="Arial"/>
                <a:sym typeface="Arial"/>
              </a:endParaRPr>
            </a:p>
          </p:txBody>
        </p:sp>
        <p:sp>
          <p:nvSpPr>
            <p:cNvPr id="294" name="Google Shape;294;p48"/>
            <p:cNvSpPr/>
            <p:nvPr/>
          </p:nvSpPr>
          <p:spPr>
            <a:xfrm>
              <a:off x="7677000" y="2819520"/>
              <a:ext cx="1294920" cy="533160"/>
            </a:xfrm>
            <a:prstGeom prst="roundRect">
              <a:avLst>
                <a:gd fmla="val 16667" name="adj"/>
              </a:avLst>
            </a:prstGeom>
            <a:solidFill>
              <a:srgbClr val="BBE0E3"/>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intermediate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1" lang="en-US" sz="1800" u="none" cap="none" strike="noStrike">
                  <a:solidFill>
                    <a:srgbClr val="000000"/>
                  </a:solidFill>
                  <a:latin typeface="Arial"/>
                  <a:ea typeface="Arial"/>
                  <a:cs typeface="Arial"/>
                  <a:sym typeface="Arial"/>
                </a:rPr>
                <a:t>form</a:t>
              </a:r>
              <a:endParaRPr b="0" i="0" sz="1800" u="none" cap="none" strike="noStrike">
                <a:solidFill>
                  <a:srgbClr val="000000"/>
                </a:solidFill>
                <a:latin typeface="Arial"/>
                <a:ea typeface="Arial"/>
                <a:cs typeface="Arial"/>
                <a:sym typeface="Arial"/>
              </a:endParaRPr>
            </a:p>
          </p:txBody>
        </p:sp>
        <p:cxnSp>
          <p:nvCxnSpPr>
            <p:cNvPr id="295" name="Google Shape;295;p48"/>
            <p:cNvCxnSpPr/>
            <p:nvPr/>
          </p:nvCxnSpPr>
          <p:spPr>
            <a:xfrm>
              <a:off x="5771880" y="25905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296" name="Google Shape;296;p48"/>
            <p:cNvCxnSpPr/>
            <p:nvPr/>
          </p:nvCxnSpPr>
          <p:spPr>
            <a:xfrm>
              <a:off x="5771880" y="198108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297" name="Google Shape;297;p48"/>
            <p:cNvCxnSpPr/>
            <p:nvPr/>
          </p:nvCxnSpPr>
          <p:spPr>
            <a:xfrm>
              <a:off x="5771880" y="472428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298" name="Google Shape;298;p48"/>
            <p:cNvCxnSpPr/>
            <p:nvPr/>
          </p:nvCxnSpPr>
          <p:spPr>
            <a:xfrm>
              <a:off x="5771880" y="39621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299" name="Google Shape;299;p48"/>
            <p:cNvCxnSpPr/>
            <p:nvPr/>
          </p:nvCxnSpPr>
          <p:spPr>
            <a:xfrm>
              <a:off x="5771880" y="335268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0" name="Google Shape;300;p48"/>
            <p:cNvCxnSpPr/>
            <p:nvPr/>
          </p:nvCxnSpPr>
          <p:spPr>
            <a:xfrm>
              <a:off x="5771880" y="53337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1" name="Google Shape;301;p48"/>
            <p:cNvCxnSpPr/>
            <p:nvPr/>
          </p:nvCxnSpPr>
          <p:spPr>
            <a:xfrm>
              <a:off x="8286480" y="16761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2" name="Google Shape;302;p48"/>
            <p:cNvCxnSpPr/>
            <p:nvPr/>
          </p:nvCxnSpPr>
          <p:spPr>
            <a:xfrm>
              <a:off x="8286480" y="25905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3" name="Google Shape;303;p48"/>
            <p:cNvCxnSpPr/>
            <p:nvPr/>
          </p:nvCxnSpPr>
          <p:spPr>
            <a:xfrm>
              <a:off x="8286480" y="335268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4" name="Google Shape;304;p48"/>
            <p:cNvCxnSpPr/>
            <p:nvPr/>
          </p:nvCxnSpPr>
          <p:spPr>
            <a:xfrm>
              <a:off x="8286480" y="39621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5" name="Google Shape;305;p48"/>
            <p:cNvCxnSpPr/>
            <p:nvPr/>
          </p:nvCxnSpPr>
          <p:spPr>
            <a:xfrm>
              <a:off x="8362800" y="472428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6" name="Google Shape;306;p48"/>
            <p:cNvCxnSpPr/>
            <p:nvPr/>
          </p:nvCxnSpPr>
          <p:spPr>
            <a:xfrm>
              <a:off x="8362800" y="5333760"/>
              <a:ext cx="0" cy="228600"/>
            </a:xfrm>
            <a:prstGeom prst="straightConnector1">
              <a:avLst/>
            </a:prstGeom>
            <a:noFill/>
            <a:ln cap="flat" cmpd="sng" w="9525">
              <a:solidFill>
                <a:srgbClr val="000000"/>
              </a:solidFill>
              <a:prstDash val="solid"/>
              <a:round/>
              <a:headEnd len="sm" w="sm" type="none"/>
              <a:tailEnd len="med" w="med" type="triangle"/>
            </a:ln>
          </p:spPr>
        </p:cxnSp>
        <p:cxnSp>
          <p:nvCxnSpPr>
            <p:cNvPr id="307" name="Google Shape;307;p48"/>
            <p:cNvCxnSpPr/>
            <p:nvPr/>
          </p:nvCxnSpPr>
          <p:spPr>
            <a:xfrm>
              <a:off x="5771880" y="6095880"/>
              <a:ext cx="0" cy="152280"/>
            </a:xfrm>
            <a:prstGeom prst="straightConnector1">
              <a:avLst/>
            </a:prstGeom>
            <a:noFill/>
            <a:ln cap="flat" cmpd="sng" w="9525">
              <a:solidFill>
                <a:srgbClr val="000000"/>
              </a:solidFill>
              <a:prstDash val="solid"/>
              <a:round/>
              <a:headEnd len="sm" w="sm" type="none"/>
              <a:tailEnd len="sm" w="sm" type="none"/>
            </a:ln>
          </p:spPr>
        </p:cxnSp>
        <p:cxnSp>
          <p:nvCxnSpPr>
            <p:cNvPr id="308" name="Google Shape;308;p48"/>
            <p:cNvCxnSpPr/>
            <p:nvPr/>
          </p:nvCxnSpPr>
          <p:spPr>
            <a:xfrm>
              <a:off x="5771880" y="6248160"/>
              <a:ext cx="1371600" cy="0"/>
            </a:xfrm>
            <a:prstGeom prst="straightConnector1">
              <a:avLst/>
            </a:prstGeom>
            <a:noFill/>
            <a:ln cap="flat" cmpd="sng" w="9525">
              <a:solidFill>
                <a:srgbClr val="000000"/>
              </a:solidFill>
              <a:prstDash val="solid"/>
              <a:round/>
              <a:headEnd len="sm" w="sm" type="none"/>
              <a:tailEnd len="sm" w="sm" type="none"/>
            </a:ln>
          </p:spPr>
        </p:cxnSp>
        <p:cxnSp>
          <p:nvCxnSpPr>
            <p:cNvPr id="309" name="Google Shape;309;p48"/>
            <p:cNvCxnSpPr/>
            <p:nvPr/>
          </p:nvCxnSpPr>
          <p:spPr>
            <a:xfrm rot="10800000">
              <a:off x="7143480" y="1676160"/>
              <a:ext cx="0" cy="4572000"/>
            </a:xfrm>
            <a:prstGeom prst="straightConnector1">
              <a:avLst/>
            </a:prstGeom>
            <a:noFill/>
            <a:ln cap="flat" cmpd="sng" w="9525">
              <a:solidFill>
                <a:srgbClr val="000000"/>
              </a:solidFill>
              <a:prstDash val="solid"/>
              <a:round/>
              <a:headEnd len="sm" w="sm" type="none"/>
              <a:tailEnd len="sm" w="sm" type="none"/>
            </a:ln>
          </p:spPr>
        </p:cxnSp>
        <p:cxnSp>
          <p:nvCxnSpPr>
            <p:cNvPr id="310" name="Google Shape;310;p48"/>
            <p:cNvCxnSpPr/>
            <p:nvPr/>
          </p:nvCxnSpPr>
          <p:spPr>
            <a:xfrm>
              <a:off x="7143480" y="1676160"/>
              <a:ext cx="1143000" cy="0"/>
            </a:xfrm>
            <a:prstGeom prst="straightConnector1">
              <a:avLst/>
            </a:prstGeom>
            <a:noFill/>
            <a:ln cap="flat" cmpd="sng" w="9525">
              <a:solidFill>
                <a:srgbClr val="000000"/>
              </a:solidFill>
              <a:prstDash val="solid"/>
              <a:round/>
              <a:headEnd len="sm" w="sm" type="none"/>
              <a:tailEnd len="sm" w="sm" type="none"/>
            </a:ln>
          </p:spPr>
        </p:cxnSp>
      </p:grpSp>
      <p:sp>
        <p:nvSpPr>
          <p:cNvPr id="311" name="Google Shape;311;p48"/>
          <p:cNvSpPr/>
          <p:nvPr/>
        </p:nvSpPr>
        <p:spPr>
          <a:xfrm>
            <a:off x="7067520" y="457200"/>
            <a:ext cx="2133360" cy="91332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Synthesis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of output program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t>
            </a:r>
            <a:r>
              <a:rPr b="1" i="0" lang="en-US" sz="1800" u="none" cap="none" strike="noStrike">
                <a:solidFill>
                  <a:srgbClr val="000000"/>
                </a:solidFill>
                <a:latin typeface="Arial"/>
                <a:ea typeface="Arial"/>
                <a:cs typeface="Arial"/>
                <a:sym typeface="Arial"/>
              </a:rPr>
              <a:t>back</a:t>
            </a:r>
            <a:r>
              <a:rPr b="0" i="0" lang="en-US" sz="1800" u="none" cap="none" strike="noStrike">
                <a:solidFill>
                  <a:srgbClr val="000000"/>
                </a:solidFill>
                <a:latin typeface="Arial"/>
                <a:ea typeface="Arial"/>
                <a:cs typeface="Arial"/>
                <a:sym typeface="Arial"/>
              </a:rPr>
              <a:t>-end)</a:t>
            </a:r>
            <a:endParaRPr b="0" i="0" sz="1800" u="none" cap="none" strike="noStrike">
              <a:solidFill>
                <a:srgbClr val="000000"/>
              </a:solidFill>
              <a:latin typeface="Arial"/>
              <a:ea typeface="Arial"/>
              <a:cs typeface="Arial"/>
              <a:sym typeface="Arial"/>
            </a:endParaRPr>
          </a:p>
        </p:txBody>
      </p:sp>
      <p:sp>
        <p:nvSpPr>
          <p:cNvPr id="312" name="Google Shape;312;p48"/>
          <p:cNvSpPr/>
          <p:nvPr/>
        </p:nvSpPr>
        <p:spPr>
          <a:xfrm>
            <a:off x="3486240" y="4800600"/>
            <a:ext cx="837720" cy="685440"/>
          </a:xfrm>
          <a:prstGeom prst="rightArrow">
            <a:avLst>
              <a:gd fmla="val 50000" name="adj1"/>
              <a:gd fmla="val 30556" name="adj2"/>
            </a:avLst>
          </a:prstGeom>
          <a:solidFill>
            <a:srgbClr val="FF0000"/>
          </a:solidFill>
          <a:ln cap="flat" cmpd="sng" w="9525">
            <a:solidFill>
              <a:schemeClr val="dk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8"/>
          <p:cNvSpPr/>
          <p:nvPr/>
        </p:nvSpPr>
        <p:spPr>
          <a:xfrm>
            <a:off x="7040302" y="3466500"/>
            <a:ext cx="2796916" cy="2781660"/>
          </a:xfrm>
          <a:prstGeom prst="rect">
            <a:avLst/>
          </a:prstGeom>
          <a:noFill/>
          <a:ln cap="flat" cmpd="sng" w="38100">
            <a:solidFill>
              <a:srgbClr val="00B05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14" name="Google Shape;314;p48"/>
          <p:cNvCxnSpPr>
            <a:stCxn id="313" idx="3"/>
          </p:cNvCxnSpPr>
          <p:nvPr/>
        </p:nvCxnSpPr>
        <p:spPr>
          <a:xfrm>
            <a:off x="9837218" y="4857330"/>
            <a:ext cx="207300" cy="255000"/>
          </a:xfrm>
          <a:prstGeom prst="straightConnector1">
            <a:avLst/>
          </a:prstGeom>
          <a:noFill/>
          <a:ln cap="flat" cmpd="sng" w="38100">
            <a:solidFill>
              <a:srgbClr val="BB5326"/>
            </a:solidFill>
            <a:prstDash val="solid"/>
            <a:miter lim="8000"/>
            <a:headEnd len="sm" w="sm" type="none"/>
            <a:tailEnd len="sm" w="sm" type="none"/>
          </a:ln>
        </p:spPr>
      </p:cxnSp>
      <p:cxnSp>
        <p:nvCxnSpPr>
          <p:cNvPr id="315" name="Google Shape;315;p48"/>
          <p:cNvCxnSpPr/>
          <p:nvPr/>
        </p:nvCxnSpPr>
        <p:spPr>
          <a:xfrm flipH="1" rot="10800000">
            <a:off x="10020730" y="4600388"/>
            <a:ext cx="498273" cy="520857"/>
          </a:xfrm>
          <a:prstGeom prst="straightConnector1">
            <a:avLst/>
          </a:prstGeom>
          <a:noFill/>
          <a:ln cap="flat" cmpd="sng" w="38100">
            <a:solidFill>
              <a:srgbClr val="BB5326"/>
            </a:solidFill>
            <a:prstDash val="solid"/>
            <a:miter lim="8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References</a:t>
            </a:r>
            <a:endParaRPr b="0" i="0" sz="4000" u="none" cap="none" strike="noStrike">
              <a:solidFill>
                <a:srgbClr val="000000"/>
              </a:solidFill>
              <a:latin typeface="Calibri"/>
              <a:ea typeface="Calibri"/>
              <a:cs typeface="Calibri"/>
              <a:sym typeface="Calibri"/>
            </a:endParaRPr>
          </a:p>
        </p:txBody>
      </p:sp>
      <p:sp>
        <p:nvSpPr>
          <p:cNvPr id="321" name="Google Shape;321;p49"/>
          <p:cNvSpPr/>
          <p:nvPr/>
        </p:nvSpPr>
        <p:spPr>
          <a:xfrm>
            <a:off x="1188720" y="1763640"/>
            <a:ext cx="10227960" cy="2261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sng" cap="none" strike="noStrike">
                <a:solidFill>
                  <a:srgbClr val="000000"/>
                </a:solidFill>
                <a:latin typeface="Calibri"/>
                <a:ea typeface="Calibri"/>
                <a:cs typeface="Calibri"/>
                <a:sym typeface="Calibri"/>
              </a:rPr>
              <a:t>Code Optimization:</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sng" cap="none" strike="noStrike">
                <a:solidFill>
                  <a:schemeClr val="hlink"/>
                </a:solidFill>
                <a:latin typeface="Abyssinica SIL"/>
                <a:ea typeface="Abyssinica SIL"/>
                <a:cs typeface="Abyssinica SIL"/>
                <a:sym typeface="Abyssinica SIL"/>
                <a:hlinkClick r:id="rId3"/>
              </a:rPr>
              <a:t>https://www.tutorialspoint.com/compiler_design/compiler_design_code_optimization.htm</a:t>
            </a:r>
            <a:r>
              <a:rPr b="0" i="0" lang="en-US" sz="2000" u="none" cap="none" strike="noStrike">
                <a:solidFill>
                  <a:srgbClr val="000000"/>
                </a:solidFill>
                <a:latin typeface="Calibri"/>
                <a:ea typeface="Calibri"/>
                <a:cs typeface="Calibri"/>
                <a:sym typeface="Calibri"/>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sng" cap="none" strike="noStrike">
                <a:solidFill>
                  <a:schemeClr val="hlink"/>
                </a:solidFill>
                <a:latin typeface="Abyssinica SIL"/>
                <a:ea typeface="Abyssinica SIL"/>
                <a:cs typeface="Abyssinica SIL"/>
                <a:sym typeface="Abyssinica SIL"/>
                <a:hlinkClick r:id="rId4"/>
              </a:rPr>
              <a:t>https://www.geeksforgeeks.org/code-optimization-in-compiler-design/</a:t>
            </a:r>
            <a:r>
              <a:rPr b="0" i="0" lang="en-US" sz="2000" u="none" cap="none" strike="noStrike">
                <a:solidFill>
                  <a:srgbClr val="000000"/>
                </a:solidFill>
                <a:latin typeface="Abyssinica SIL"/>
                <a:ea typeface="Abyssinica SIL"/>
                <a:cs typeface="Abyssinica SIL"/>
                <a:sym typeface="Abyssinica SI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sng" cap="none" strike="noStrike">
                <a:solidFill>
                  <a:srgbClr val="000000"/>
                </a:solidFill>
                <a:latin typeface="Calibri"/>
                <a:ea typeface="Calibri"/>
                <a:cs typeface="Calibri"/>
                <a:sym typeface="Calibri"/>
              </a:rPr>
              <a:t>Target Code Generation:</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US" sz="2000" u="sng" cap="none" strike="noStrike">
                <a:solidFill>
                  <a:schemeClr val="hlink"/>
                </a:solidFill>
                <a:latin typeface="Abyssinica SIL"/>
                <a:ea typeface="Abyssinica SIL"/>
                <a:cs typeface="Abyssinica SIL"/>
                <a:sym typeface="Abyssinica SIL"/>
                <a:hlinkClick r:id="rId5"/>
              </a:rPr>
              <a:t>https://www.geeksforgeeks.org/target-code-generation-in-compiler-design/?ref=rp</a:t>
            </a:r>
            <a:r>
              <a:rPr b="0" i="0" lang="en-US" sz="2000" u="sng" cap="none" strike="noStrike">
                <a:solidFill>
                  <a:srgbClr val="000000"/>
                </a:solidFill>
                <a:latin typeface="Abyssinica SIL"/>
                <a:ea typeface="Abyssinica SIL"/>
                <a:cs typeface="Abyssinica SIL"/>
                <a:sym typeface="Abyssinica SIL"/>
              </a:rPr>
              <a:t>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The End</a:t>
            </a:r>
            <a:endParaRPr b="0" i="0" sz="4800" u="none" cap="none" strike="noStrike">
              <a:solidFill>
                <a:srgbClr val="000000"/>
              </a:solidFill>
              <a:latin typeface="Calibri"/>
              <a:ea typeface="Calibri"/>
              <a:cs typeface="Calibri"/>
              <a:sym typeface="Calibri"/>
            </a:endParaRPr>
          </a:p>
        </p:txBody>
      </p:sp>
      <p:sp>
        <p:nvSpPr>
          <p:cNvPr id="327" name="Google Shape;327;p50"/>
          <p:cNvSpPr txBox="1"/>
          <p:nvPr/>
        </p:nvSpPr>
        <p:spPr>
          <a:xfrm>
            <a:off x="1100160" y="4455720"/>
            <a:ext cx="10058040" cy="11426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a:t>
            </a:r>
            <a:endParaRPr b="0" i="0" sz="4000" u="none" cap="none" strike="noStrike">
              <a:solidFill>
                <a:srgbClr val="000000"/>
              </a:solidFill>
              <a:latin typeface="Calibri"/>
              <a:ea typeface="Calibri"/>
              <a:cs typeface="Calibri"/>
              <a:sym typeface="Calibri"/>
            </a:endParaRPr>
          </a:p>
        </p:txBody>
      </p:sp>
      <p:sp>
        <p:nvSpPr>
          <p:cNvPr id="141" name="Google Shape;141;p29"/>
          <p:cNvSpPr/>
          <p:nvPr/>
        </p:nvSpPr>
        <p:spPr>
          <a:xfrm>
            <a:off x="1253880" y="1946520"/>
            <a:ext cx="10071000" cy="347642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The code optimization in the synthesis phase is a program transformation technique, which tries to </a:t>
            </a:r>
            <a:r>
              <a:rPr b="1" i="0" lang="en-US" sz="2000" u="none" cap="none" strike="noStrike">
                <a:solidFill>
                  <a:srgbClr val="000000"/>
                </a:solidFill>
                <a:latin typeface="Cambria"/>
                <a:ea typeface="Cambria"/>
                <a:cs typeface="Cambria"/>
                <a:sym typeface="Cambria"/>
              </a:rPr>
              <a:t>improve the intermediate code by making it consume fewer resources </a:t>
            </a:r>
            <a:r>
              <a:rPr b="0" i="0" lang="en-US" sz="2000" u="none" cap="none" strike="noStrike">
                <a:solidFill>
                  <a:srgbClr val="000000"/>
                </a:solidFill>
                <a:latin typeface="Cambria"/>
                <a:ea typeface="Cambria"/>
                <a:cs typeface="Cambria"/>
                <a:sym typeface="Cambria"/>
              </a:rPr>
              <a:t>(i.e. CPU, Memory) so that </a:t>
            </a:r>
            <a:r>
              <a:rPr b="1" i="0" lang="en-US" sz="2000" u="none" cap="none" strike="noStrike">
                <a:solidFill>
                  <a:srgbClr val="000000"/>
                </a:solidFill>
                <a:latin typeface="Cambria"/>
                <a:ea typeface="Cambria"/>
                <a:cs typeface="Cambria"/>
                <a:sym typeface="Cambria"/>
              </a:rPr>
              <a:t>faster-running machine code will result</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Compiler optimizing process should meet the following objectives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 optimization must be correct, it must not, in any way, change the meaning of the program.</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Optimization should increase the speed and performance of the program.</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 compilation time must be kept reasonable.</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 optimization process should not delay the overall compiling process.</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a:t>
            </a:r>
            <a:endParaRPr b="0" i="0" sz="4000" u="none" cap="none" strike="noStrike">
              <a:solidFill>
                <a:srgbClr val="000000"/>
              </a:solidFill>
              <a:latin typeface="Calibri"/>
              <a:ea typeface="Calibri"/>
              <a:cs typeface="Calibri"/>
              <a:sym typeface="Calibri"/>
            </a:endParaRPr>
          </a:p>
        </p:txBody>
      </p:sp>
      <p:sp>
        <p:nvSpPr>
          <p:cNvPr id="147" name="Google Shape;147;p30"/>
          <p:cNvSpPr/>
          <p:nvPr/>
        </p:nvSpPr>
        <p:spPr>
          <a:xfrm>
            <a:off x="1224000" y="1760760"/>
            <a:ext cx="10194120" cy="4359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sng" cap="none" strike="noStrike">
                <a:solidFill>
                  <a:srgbClr val="000000"/>
                </a:solidFill>
                <a:latin typeface="Cambria"/>
                <a:ea typeface="Cambria"/>
                <a:cs typeface="Cambria"/>
                <a:sym typeface="Cambria"/>
              </a:rPr>
              <a:t>When to Optimize?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Optimization of the code is often performed at the </a:t>
            </a:r>
            <a:r>
              <a:rPr b="0" i="0" lang="en-US" sz="2000" u="sng" cap="none" strike="noStrike">
                <a:solidFill>
                  <a:srgbClr val="000000"/>
                </a:solidFill>
                <a:latin typeface="Cambria"/>
                <a:ea typeface="Cambria"/>
                <a:cs typeface="Cambria"/>
                <a:sym typeface="Cambria"/>
              </a:rPr>
              <a:t>end of the development stage </a:t>
            </a:r>
            <a:r>
              <a:rPr b="0" i="0" lang="en-US" sz="2000" u="none" cap="none" strike="noStrike">
                <a:solidFill>
                  <a:srgbClr val="000000"/>
                </a:solidFill>
                <a:latin typeface="Cambria"/>
                <a:ea typeface="Cambria"/>
                <a:cs typeface="Cambria"/>
                <a:sym typeface="Cambria"/>
              </a:rPr>
              <a:t>since it </a:t>
            </a:r>
            <a:r>
              <a:rPr b="1" i="0" lang="en-US" sz="2000" u="none" cap="none" strike="noStrike">
                <a:solidFill>
                  <a:srgbClr val="000000"/>
                </a:solidFill>
                <a:latin typeface="Cambria"/>
                <a:ea typeface="Cambria"/>
                <a:cs typeface="Cambria"/>
                <a:sym typeface="Cambria"/>
              </a:rPr>
              <a:t>reduces readability and adds code that is used to increase the performance</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sng" cap="none" strike="noStrike">
                <a:solidFill>
                  <a:srgbClr val="000000"/>
                </a:solidFill>
                <a:latin typeface="Cambria"/>
                <a:ea typeface="Cambria"/>
                <a:cs typeface="Cambria"/>
                <a:sym typeface="Cambria"/>
              </a:rPr>
              <a:t>Why Optimize?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Optimizing an algorithm is beyond the scope of the code optimization phase. So the program is optimized. And it may involve </a:t>
            </a:r>
            <a:r>
              <a:rPr b="1" i="0" lang="en-US" sz="2000" u="none" cap="none" strike="noStrike">
                <a:solidFill>
                  <a:srgbClr val="000000"/>
                </a:solidFill>
                <a:latin typeface="Cambria"/>
                <a:ea typeface="Cambria"/>
                <a:cs typeface="Cambria"/>
                <a:sym typeface="Cambria"/>
              </a:rPr>
              <a:t>reducing the size of the code</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sng" cap="none" strike="noStrike">
                <a:solidFill>
                  <a:srgbClr val="000000"/>
                </a:solidFill>
                <a:latin typeface="Cambria"/>
                <a:ea typeface="Cambria"/>
                <a:cs typeface="Cambria"/>
                <a:sym typeface="Cambria"/>
              </a:rPr>
              <a:t>So optimization helps to:</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Reduce the space consumed and increases the speed of compilation.</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Manually analyzing datasets involves a lot of time. Hence we make use of software like Tableau for data analysis. Similarly manually performing the optimization is also tedious and is better done using a code optimizer.</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An optimized code often promotes re-usability</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Types of Code Optimization</a:t>
            </a:r>
            <a:endParaRPr b="0" i="0" sz="4000" u="none" cap="none" strike="noStrike">
              <a:solidFill>
                <a:srgbClr val="000000"/>
              </a:solidFill>
              <a:latin typeface="Calibri"/>
              <a:ea typeface="Calibri"/>
              <a:cs typeface="Calibri"/>
              <a:sym typeface="Calibri"/>
            </a:endParaRPr>
          </a:p>
        </p:txBody>
      </p:sp>
      <p:sp>
        <p:nvSpPr>
          <p:cNvPr id="153" name="Google Shape;153;p31"/>
          <p:cNvSpPr/>
          <p:nvPr/>
        </p:nvSpPr>
        <p:spPr>
          <a:xfrm>
            <a:off x="1097280" y="1737360"/>
            <a:ext cx="10227960" cy="28346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The optimization process can be broadly classified into two types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456840" lvl="0" marL="457200" marR="0" rtl="0" algn="l">
              <a:lnSpc>
                <a:spcPct val="100000"/>
              </a:lnSpc>
              <a:spcBef>
                <a:spcPts val="0"/>
              </a:spcBef>
              <a:spcAft>
                <a:spcPts val="0"/>
              </a:spcAft>
              <a:buClr>
                <a:srgbClr val="000000"/>
              </a:buClr>
              <a:buSzPts val="2000"/>
              <a:buFont typeface="Noto Sans Symbols"/>
              <a:buAutoNum type="arabicParenR"/>
            </a:pPr>
            <a:r>
              <a:rPr b="1" i="0" lang="en-US" sz="2000" u="sng" cap="none" strike="noStrike">
                <a:solidFill>
                  <a:srgbClr val="000000"/>
                </a:solidFill>
                <a:latin typeface="Cambria"/>
                <a:ea typeface="Cambria"/>
                <a:cs typeface="Cambria"/>
                <a:sym typeface="Cambria"/>
              </a:rPr>
              <a:t>Machine Independent Optimization </a:t>
            </a:r>
            <a:r>
              <a:rPr b="1" i="0" lang="en-US" sz="2000" u="none" cap="none" strike="noStrike">
                <a:solidFill>
                  <a:srgbClr val="000000"/>
                </a:solidFill>
                <a:latin typeface="Cambria"/>
                <a:ea typeface="Cambria"/>
                <a:cs typeface="Cambria"/>
                <a:sym typeface="Cambria"/>
              </a:rPr>
              <a:t>–</a:t>
            </a:r>
            <a:r>
              <a:rPr b="0" i="0" lang="en-US" sz="2000" u="none" cap="none" strike="noStrike">
                <a:solidFill>
                  <a:srgbClr val="000000"/>
                </a:solidFill>
                <a:latin typeface="Cambria"/>
                <a:ea typeface="Cambria"/>
                <a:cs typeface="Cambria"/>
                <a:sym typeface="Cambria"/>
              </a:rPr>
              <a:t> This code optimization phase attempts to </a:t>
            </a:r>
            <a:r>
              <a:rPr b="1" i="0" lang="en-US" sz="2000" u="none" cap="none" strike="noStrike">
                <a:solidFill>
                  <a:srgbClr val="000000"/>
                </a:solidFill>
                <a:latin typeface="Cambria"/>
                <a:ea typeface="Cambria"/>
                <a:cs typeface="Cambria"/>
                <a:sym typeface="Cambria"/>
              </a:rPr>
              <a:t>improve the intermediate code to get a better target code as the output</a:t>
            </a:r>
            <a:r>
              <a:rPr b="0" i="0" lang="en-US" sz="2000" u="none" cap="none" strike="noStrike">
                <a:solidFill>
                  <a:srgbClr val="000000"/>
                </a:solidFill>
                <a:latin typeface="Cambria"/>
                <a:ea typeface="Cambria"/>
                <a:cs typeface="Cambria"/>
                <a:sym typeface="Cambria"/>
              </a:rPr>
              <a:t>. The part of the intermediate code which is transformed here </a:t>
            </a:r>
            <a:r>
              <a:rPr b="0" i="0" lang="en-US" sz="2000" u="sng" cap="none" strike="noStrike">
                <a:solidFill>
                  <a:srgbClr val="000000"/>
                </a:solidFill>
                <a:latin typeface="Cambria"/>
                <a:ea typeface="Cambria"/>
                <a:cs typeface="Cambria"/>
                <a:sym typeface="Cambria"/>
              </a:rPr>
              <a:t>does not involve any CPU registers or absolute memory locations.</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sng" cap="none" strike="noStrike">
                <a:solidFill>
                  <a:srgbClr val="000000"/>
                </a:solidFill>
                <a:latin typeface="Cambria"/>
                <a:ea typeface="Cambria"/>
                <a:cs typeface="Cambria"/>
                <a:sym typeface="Cambria"/>
              </a:rPr>
              <a:t>Example:</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pic>
        <p:nvPicPr>
          <p:cNvPr id="154" name="Google Shape;154;p31"/>
          <p:cNvPicPr preferRelativeResize="0"/>
          <p:nvPr/>
        </p:nvPicPr>
        <p:blipFill rotWithShape="1">
          <a:blip r:embed="rId3">
            <a:alphaModFix/>
          </a:blip>
          <a:srcRect b="63166" l="0" r="63453" t="0"/>
          <a:stretch/>
        </p:blipFill>
        <p:spPr>
          <a:xfrm>
            <a:off x="1447200" y="4153320"/>
            <a:ext cx="2886480" cy="1389240"/>
          </a:xfrm>
          <a:prstGeom prst="rect">
            <a:avLst/>
          </a:prstGeom>
          <a:noFill/>
          <a:ln>
            <a:noFill/>
          </a:ln>
        </p:spPr>
      </p:pic>
      <p:pic>
        <p:nvPicPr>
          <p:cNvPr id="155" name="Google Shape;155;p31"/>
          <p:cNvPicPr preferRelativeResize="0"/>
          <p:nvPr/>
        </p:nvPicPr>
        <p:blipFill rotWithShape="1">
          <a:blip r:embed="rId4">
            <a:alphaModFix/>
          </a:blip>
          <a:srcRect b="0" l="0" r="0" t="0"/>
          <a:stretch/>
        </p:blipFill>
        <p:spPr>
          <a:xfrm>
            <a:off x="6309360" y="4163760"/>
            <a:ext cx="2909520" cy="1380240"/>
          </a:xfrm>
          <a:prstGeom prst="rect">
            <a:avLst/>
          </a:prstGeom>
          <a:noFill/>
          <a:ln>
            <a:noFill/>
          </a:ln>
        </p:spPr>
      </p:pic>
      <p:sp>
        <p:nvSpPr>
          <p:cNvPr id="156" name="Google Shape;156;p31"/>
          <p:cNvSpPr/>
          <p:nvPr/>
        </p:nvSpPr>
        <p:spPr>
          <a:xfrm>
            <a:off x="1097280" y="5647680"/>
            <a:ext cx="3942720" cy="63900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byssinica SIL"/>
                <a:ea typeface="Abyssinica SIL"/>
                <a:cs typeface="Abyssinica SIL"/>
                <a:sym typeface="Abyssinica SIL"/>
              </a:rPr>
              <a:t>This code involves repeated assignment of the identifier item</a:t>
            </a:r>
            <a:endParaRPr b="0" i="0" sz="1800" u="none" cap="none" strike="noStrike">
              <a:solidFill>
                <a:schemeClr val="dk1"/>
              </a:solidFill>
              <a:latin typeface="Abyssinica SIL"/>
              <a:ea typeface="Abyssinica SIL"/>
              <a:cs typeface="Abyssinica SIL"/>
              <a:sym typeface="Abyssinica SIL"/>
            </a:endParaRPr>
          </a:p>
        </p:txBody>
      </p:sp>
      <p:sp>
        <p:nvSpPr>
          <p:cNvPr id="157" name="Google Shape;157;p31"/>
          <p:cNvSpPr/>
          <p:nvPr/>
        </p:nvSpPr>
        <p:spPr>
          <a:xfrm>
            <a:off x="4911480" y="4835520"/>
            <a:ext cx="809640" cy="434880"/>
          </a:xfrm>
          <a:prstGeom prst="rightArrow">
            <a:avLst>
              <a:gd fmla="val 50000" name="adj1"/>
              <a:gd fmla="val 50000" name="adj2"/>
            </a:avLst>
          </a:prstGeom>
          <a:solidFill>
            <a:schemeClr val="accent1"/>
          </a:solidFill>
          <a:ln cap="flat" cmpd="sng" w="25400">
            <a:solidFill>
              <a:srgbClr val="A65F0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p:nvPr/>
        </p:nvSpPr>
        <p:spPr>
          <a:xfrm>
            <a:off x="6309360" y="5647680"/>
            <a:ext cx="4418640" cy="63900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byssinica SIL"/>
                <a:ea typeface="Abyssinica SIL"/>
                <a:cs typeface="Abyssinica SIL"/>
                <a:sym typeface="Abyssinica SIL"/>
              </a:rPr>
              <a:t>It should not only save the CPU cycles, but can be used on any processor.</a:t>
            </a:r>
            <a:endParaRPr b="0" i="0" sz="1800" u="none" cap="none" strike="noStrike">
              <a:solidFill>
                <a:schemeClr val="dk1"/>
              </a:solidFill>
              <a:latin typeface="Abyssinica SIL"/>
              <a:ea typeface="Abyssinica SIL"/>
              <a:cs typeface="Abyssinica SIL"/>
              <a:sym typeface="Abyssinica SI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Types of Code Optimization</a:t>
            </a:r>
            <a:endParaRPr b="0" i="0" sz="4000" u="none" cap="none" strike="noStrike">
              <a:solidFill>
                <a:srgbClr val="000000"/>
              </a:solidFill>
              <a:latin typeface="Calibri"/>
              <a:ea typeface="Calibri"/>
              <a:cs typeface="Calibri"/>
              <a:sym typeface="Calibri"/>
            </a:endParaRPr>
          </a:p>
        </p:txBody>
      </p:sp>
      <p:sp>
        <p:nvSpPr>
          <p:cNvPr id="164" name="Google Shape;164;p32"/>
          <p:cNvSpPr/>
          <p:nvPr/>
        </p:nvSpPr>
        <p:spPr>
          <a:xfrm>
            <a:off x="1253880" y="1946520"/>
            <a:ext cx="10227960" cy="255309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The optimization process can be broadly classified into two types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(2) </a:t>
            </a:r>
            <a:r>
              <a:rPr b="1" i="0" lang="en-US" sz="2000" u="sng" cap="none" strike="noStrike">
                <a:solidFill>
                  <a:srgbClr val="000000"/>
                </a:solidFill>
                <a:latin typeface="Cambria"/>
                <a:ea typeface="Cambria"/>
                <a:cs typeface="Cambria"/>
                <a:sym typeface="Cambria"/>
              </a:rPr>
              <a:t>Machine Dependent Optimization </a:t>
            </a:r>
            <a:r>
              <a:rPr b="1" i="0" lang="en-US" sz="2000" u="none" cap="none" strike="noStrike">
                <a:solidFill>
                  <a:srgbClr val="000000"/>
                </a:solidFill>
                <a:latin typeface="Cambria"/>
                <a:ea typeface="Cambria"/>
                <a:cs typeface="Cambria"/>
                <a:sym typeface="Cambria"/>
              </a:rPr>
              <a:t>–</a:t>
            </a:r>
            <a:r>
              <a:rPr b="0" i="0" lang="en-US" sz="2000" u="none" cap="none" strike="noStrike">
                <a:solidFill>
                  <a:srgbClr val="000000"/>
                </a:solidFill>
                <a:latin typeface="Cambria"/>
                <a:ea typeface="Cambria"/>
                <a:cs typeface="Cambria"/>
                <a:sym typeface="Cambria"/>
              </a:rPr>
              <a:t> Machine-dependent optimization is done </a:t>
            </a:r>
            <a:r>
              <a:rPr b="1" i="0" lang="en-US" sz="2000" u="none" cap="none" strike="noStrike">
                <a:solidFill>
                  <a:srgbClr val="000000"/>
                </a:solidFill>
                <a:latin typeface="Cambria"/>
                <a:ea typeface="Cambria"/>
                <a:cs typeface="Cambria"/>
                <a:sym typeface="Cambria"/>
              </a:rPr>
              <a:t>after the target code has been generated and when the code is transformed according to the target machine architecture</a:t>
            </a:r>
            <a:r>
              <a:rPr b="0" i="0" lang="en-US" sz="2000" u="none" cap="none" strike="noStrike">
                <a:solidFill>
                  <a:srgbClr val="000000"/>
                </a:solidFill>
                <a:latin typeface="Cambria"/>
                <a:ea typeface="Cambria"/>
                <a:cs typeface="Cambria"/>
                <a:sym typeface="Cambria"/>
              </a:rPr>
              <a:t>. It involves CPU registers and may have absolute memory references rather than relative references. Machine-dependent optimizers put efforts to </a:t>
            </a:r>
            <a:r>
              <a:rPr b="1" i="0" lang="en-US" sz="2000" u="none" cap="none" strike="noStrike">
                <a:solidFill>
                  <a:srgbClr val="000000"/>
                </a:solidFill>
                <a:latin typeface="Cambria"/>
                <a:ea typeface="Cambria"/>
                <a:cs typeface="Cambria"/>
                <a:sym typeface="Cambria"/>
              </a:rPr>
              <a:t>take maximum advantage of the memory hierarchy</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170" name="Google Shape;170;p33"/>
          <p:cNvSpPr/>
          <p:nvPr/>
        </p:nvSpPr>
        <p:spPr>
          <a:xfrm>
            <a:off x="1097280" y="1828800"/>
            <a:ext cx="10227960" cy="421508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Basic Blocks</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mbria"/>
                <a:ea typeface="Cambria"/>
                <a:cs typeface="Cambria"/>
                <a:sym typeface="Cambria"/>
              </a:rPr>
              <a:t>Source codes generally have a number of instructions, which are always executed in sequence and are considered as the basic blocks of the code</a:t>
            </a:r>
            <a:r>
              <a:rPr b="0" i="0" lang="en-US" sz="2000" u="none" cap="none" strike="noStrike">
                <a:solidFill>
                  <a:srgbClr val="000000"/>
                </a:solidFill>
                <a:latin typeface="Cambria"/>
                <a:ea typeface="Cambria"/>
                <a:cs typeface="Cambria"/>
                <a:sym typeface="Cambria"/>
              </a:rPr>
              <a:t>.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These basic blocks do not have any jump statements among them, i.e., when the first instruction is executed, all the instructions in the same basic block will be executed in their sequence of appearance without losing the flow control of the program.</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mbria"/>
                <a:ea typeface="Cambria"/>
                <a:cs typeface="Cambria"/>
                <a:sym typeface="Cambria"/>
              </a:rPr>
              <a:t>A program can have various constructs as basic blocks, like IF-THEN-ELSE, SWITCH-CASE conditional statements and loops such as DO-WHILE, FOR, and REPEAT-UNTIL, etc.</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Abyssinica SIL"/>
              <a:ea typeface="Abyssinica SIL"/>
              <a:cs typeface="Abyssinica SIL"/>
              <a:sym typeface="Abyssinica SI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176" name="Google Shape;176;p34"/>
          <p:cNvSpPr/>
          <p:nvPr/>
        </p:nvSpPr>
        <p:spPr>
          <a:xfrm>
            <a:off x="1097280" y="1737000"/>
            <a:ext cx="10227960" cy="433819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Basic block identification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We may use the following algorithm to find the basic blocks in a program:</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Search header statements of all the basic blocks from where a basic block starts:</a:t>
            </a:r>
            <a:endParaRPr b="0" i="0" sz="1800" u="none" cap="none" strike="noStrike">
              <a:solidFill>
                <a:schemeClr val="dk1"/>
              </a:solidFill>
              <a:latin typeface="Cambria"/>
              <a:ea typeface="Cambria"/>
              <a:cs typeface="Cambria"/>
              <a:sym typeface="Cambria"/>
            </a:endParaRPr>
          </a:p>
          <a:p>
            <a:pPr indent="-285480" lvl="1" marL="7430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First statement of a program.</a:t>
            </a:r>
            <a:endParaRPr b="0" i="0" sz="1800" u="none" cap="none" strike="noStrike">
              <a:solidFill>
                <a:schemeClr val="dk1"/>
              </a:solidFill>
              <a:latin typeface="Cambria"/>
              <a:ea typeface="Cambria"/>
              <a:cs typeface="Cambria"/>
              <a:sym typeface="Cambria"/>
            </a:endParaRPr>
          </a:p>
          <a:p>
            <a:pPr indent="-285480" lvl="1" marL="7430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Statements that are target of any branch (conditional/unconditional).</a:t>
            </a:r>
            <a:endParaRPr b="0" i="0" sz="1800" u="none" cap="none" strike="noStrike">
              <a:solidFill>
                <a:schemeClr val="dk1"/>
              </a:solidFill>
              <a:latin typeface="Cambria"/>
              <a:ea typeface="Cambria"/>
              <a:cs typeface="Cambria"/>
              <a:sym typeface="Cambria"/>
            </a:endParaRPr>
          </a:p>
          <a:p>
            <a:pPr indent="-285480" lvl="1" marL="7430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Statements that follow any branch statement.</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Header statements and the statements following them form a basic block.</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A basic block does not include any header statement of any other basic block.</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Basic blocks are important concepts from both code generation and optimization point of view.</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mbria"/>
                <a:ea typeface="Cambria"/>
                <a:cs typeface="Cambria"/>
                <a:sym typeface="Cambria"/>
              </a:rPr>
              <a:t>Basic blocks play an important role in identifying variables</a:t>
            </a:r>
            <a:r>
              <a:rPr b="0" i="0" lang="en-US" sz="1800" u="none" cap="none" strike="noStrike">
                <a:solidFill>
                  <a:srgbClr val="000000"/>
                </a:solidFill>
                <a:latin typeface="Cambria"/>
                <a:ea typeface="Cambria"/>
                <a:cs typeface="Cambria"/>
                <a:sym typeface="Cambria"/>
              </a:rPr>
              <a:t>, which are being used more than once in a single basic block. </a:t>
            </a:r>
            <a:r>
              <a:rPr b="1" i="0" lang="en-US" sz="1800" u="none" cap="none" strike="noStrike">
                <a:solidFill>
                  <a:srgbClr val="000000"/>
                </a:solidFill>
                <a:latin typeface="Cambria"/>
                <a:ea typeface="Cambria"/>
                <a:cs typeface="Cambria"/>
                <a:sym typeface="Cambria"/>
              </a:rPr>
              <a:t>If any variable is being used more than once, the register memory allocated to that variable need not be emptied unless the block finishes execution</a:t>
            </a:r>
            <a:r>
              <a:rPr b="0" i="0" lang="en-US" sz="1800" u="none" cap="none" strike="noStrike">
                <a:solidFill>
                  <a:srgbClr val="000000"/>
                </a:solidFill>
                <a:latin typeface="Cambria"/>
                <a:ea typeface="Cambria"/>
                <a:cs typeface="Cambria"/>
                <a:sym typeface="Cambria"/>
              </a:rPr>
              <a:t>.</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Code Optimization basics</a:t>
            </a:r>
            <a:endParaRPr b="0" i="0" sz="4000" u="none" cap="none" strike="noStrike">
              <a:solidFill>
                <a:srgbClr val="000000"/>
              </a:solidFill>
              <a:latin typeface="Calibri"/>
              <a:ea typeface="Calibri"/>
              <a:cs typeface="Calibri"/>
              <a:sym typeface="Calibri"/>
            </a:endParaRPr>
          </a:p>
        </p:txBody>
      </p:sp>
      <p:sp>
        <p:nvSpPr>
          <p:cNvPr id="182" name="Google Shape;182;p35"/>
          <p:cNvSpPr/>
          <p:nvPr/>
        </p:nvSpPr>
        <p:spPr>
          <a:xfrm>
            <a:off x="1097280" y="1828800"/>
            <a:ext cx="10227960" cy="456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byssinica SIL"/>
                <a:ea typeface="Abyssinica SIL"/>
                <a:cs typeface="Abyssinica SIL"/>
                <a:sym typeface="Abyssinica SIL"/>
              </a:rPr>
              <a:t>Basic block identification</a:t>
            </a:r>
            <a:endParaRPr b="0" i="0" sz="2400" u="none" cap="none" strike="noStrike">
              <a:solidFill>
                <a:schemeClr val="dk1"/>
              </a:solidFill>
              <a:latin typeface="Abyssinica SIL"/>
              <a:ea typeface="Abyssinica SIL"/>
              <a:cs typeface="Abyssinica SIL"/>
              <a:sym typeface="Abyssinica SIL"/>
            </a:endParaRPr>
          </a:p>
        </p:txBody>
      </p:sp>
      <p:pic>
        <p:nvPicPr>
          <p:cNvPr id="183" name="Google Shape;183;p35"/>
          <p:cNvPicPr preferRelativeResize="0"/>
          <p:nvPr/>
        </p:nvPicPr>
        <p:blipFill rotWithShape="1">
          <a:blip r:embed="rId3">
            <a:alphaModFix/>
          </a:blip>
          <a:srcRect b="0" l="0" r="0" t="0"/>
          <a:stretch/>
        </p:blipFill>
        <p:spPr>
          <a:xfrm>
            <a:off x="2821680" y="2444040"/>
            <a:ext cx="4094280" cy="371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