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6858000" cx="12192000"/>
  <p:notesSz cx="6858000" cy="9144000"/>
  <p:embeddedFontLst>
    <p:embeddedFont>
      <p:font typeface="Century Schoolbook"/>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CenturySchoolbook-bold.fntdata"/><Relationship Id="rId52" Type="http://schemas.openxmlformats.org/officeDocument/2006/relationships/font" Target="fonts/CenturySchoolbook-regular.fntdata"/><Relationship Id="rId11" Type="http://schemas.openxmlformats.org/officeDocument/2006/relationships/slide" Target="slides/slide6.xml"/><Relationship Id="rId55" Type="http://schemas.openxmlformats.org/officeDocument/2006/relationships/font" Target="fonts/CenturySchoolbook-boldItalic.fntdata"/><Relationship Id="rId10" Type="http://schemas.openxmlformats.org/officeDocument/2006/relationships/slide" Target="slides/slide5.xml"/><Relationship Id="rId54" Type="http://schemas.openxmlformats.org/officeDocument/2006/relationships/font" Target="fonts/CenturySchoolbook-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1" marL="457200" rtl="0" algn="l">
              <a:spcBef>
                <a:spcPts val="0"/>
              </a:spcBef>
              <a:spcAft>
                <a:spcPts val="0"/>
              </a:spcAft>
              <a:buNone/>
            </a:pPr>
            <a:r>
              <a:t/>
            </a:r>
            <a:endParaRPr/>
          </a:p>
          <a:p>
            <a:pPr indent="-274320" lvl="0" marL="274320" rtl="0" algn="l">
              <a:lnSpc>
                <a:spcPct val="100000"/>
              </a:lnSpc>
              <a:spcBef>
                <a:spcPts val="600"/>
              </a:spcBef>
              <a:spcAft>
                <a:spcPts val="0"/>
              </a:spcAft>
              <a:buClr>
                <a:srgbClr val="FE8637"/>
              </a:buClr>
              <a:buSzPts val="1680"/>
              <a:buFont typeface="Noto Sans Symbols"/>
              <a:buChar char="🞆"/>
            </a:pPr>
            <a:r>
              <a:rPr lang="en-US" sz="2400">
                <a:solidFill>
                  <a:srgbClr val="000000"/>
                </a:solidFill>
                <a:latin typeface="Century Schoolbook"/>
                <a:ea typeface="Century Schoolbook"/>
                <a:cs typeface="Century Schoolbook"/>
                <a:sym typeface="Century Schoolbook"/>
              </a:rPr>
              <a:t>Compilers are important</a:t>
            </a:r>
            <a:endParaRPr/>
          </a:p>
          <a:p>
            <a:pPr indent="0" lvl="1" marL="457200" rtl="0" algn="l">
              <a:lnSpc>
                <a:spcPct val="100000"/>
              </a:lnSpc>
              <a:spcBef>
                <a:spcPts val="600"/>
              </a:spcBef>
              <a:spcAft>
                <a:spcPts val="0"/>
              </a:spcAft>
              <a:buNone/>
            </a:pPr>
            <a:r>
              <a:rPr lang="en-US" sz="2200">
                <a:solidFill>
                  <a:srgbClr val="000000"/>
                </a:solidFill>
                <a:latin typeface="Century Schoolbook"/>
                <a:ea typeface="Century Schoolbook"/>
                <a:cs typeface="Century Schoolbook"/>
                <a:sym typeface="Century Schoolbook"/>
              </a:rPr>
              <a:t>Responsible for many aspects of system performance</a:t>
            </a:r>
            <a:endParaRPr/>
          </a:p>
          <a:p>
            <a:pPr indent="-97790" lvl="1" marL="457200" rtl="0" algn="l">
              <a:lnSpc>
                <a:spcPct val="100000"/>
              </a:lnSpc>
              <a:spcBef>
                <a:spcPts val="600"/>
              </a:spcBef>
              <a:spcAft>
                <a:spcPts val="0"/>
              </a:spcAft>
              <a:buClr>
                <a:srgbClr val="FE8637"/>
              </a:buClr>
              <a:buSzPts val="1540"/>
              <a:buFont typeface="Arial"/>
              <a:buChar char="•"/>
            </a:pPr>
            <a:r>
              <a:rPr lang="en-US" sz="2200">
                <a:solidFill>
                  <a:srgbClr val="000000"/>
                </a:solidFill>
                <a:latin typeface="Century Schoolbook"/>
                <a:ea typeface="Century Schoolbook"/>
                <a:cs typeface="Century Schoolbook"/>
                <a:sym typeface="Century Schoolbook"/>
              </a:rPr>
              <a:t>Attaining performance has become more difficult over time</a:t>
            </a:r>
            <a:endParaRPr/>
          </a:p>
          <a:p>
            <a:pPr indent="-167640" lvl="0" marL="274320" rtl="0" algn="l">
              <a:lnSpc>
                <a:spcPct val="100000"/>
              </a:lnSpc>
              <a:spcBef>
                <a:spcPts val="600"/>
              </a:spcBef>
              <a:spcAft>
                <a:spcPts val="0"/>
              </a:spcAft>
              <a:buClr>
                <a:srgbClr val="FE8637"/>
              </a:buClr>
              <a:buSzPts val="1680"/>
              <a:buFont typeface="Noto Sans Symbols"/>
              <a:buNone/>
            </a:pPr>
            <a:r>
              <a:t/>
            </a:r>
            <a:endParaRPr sz="2400">
              <a:solidFill>
                <a:srgbClr val="000000"/>
              </a:solidFill>
              <a:latin typeface="Century Schoolbook"/>
              <a:ea typeface="Century Schoolbook"/>
              <a:cs typeface="Century Schoolbook"/>
              <a:sym typeface="Century Schoolbook"/>
            </a:endParaRPr>
          </a:p>
          <a:p>
            <a:pPr indent="-274320" lvl="0" marL="274320" rtl="0" algn="l">
              <a:lnSpc>
                <a:spcPct val="100000"/>
              </a:lnSpc>
              <a:spcBef>
                <a:spcPts val="600"/>
              </a:spcBef>
              <a:spcAft>
                <a:spcPts val="0"/>
              </a:spcAft>
              <a:buClr>
                <a:srgbClr val="FE8637"/>
              </a:buClr>
              <a:buSzPts val="1680"/>
              <a:buFont typeface="Noto Sans Symbols"/>
              <a:buChar char="🞆"/>
            </a:pPr>
            <a:r>
              <a:rPr lang="en-US" sz="2400">
                <a:solidFill>
                  <a:srgbClr val="000000"/>
                </a:solidFill>
                <a:latin typeface="Century Schoolbook"/>
                <a:ea typeface="Century Schoolbook"/>
                <a:cs typeface="Century Schoolbook"/>
                <a:sym typeface="Century Schoolbook"/>
              </a:rPr>
              <a:t>Compilers are interesting</a:t>
            </a:r>
            <a:endParaRPr/>
          </a:p>
          <a:p>
            <a:pPr indent="-97790" lvl="1" marL="457200" rtl="0" algn="l">
              <a:lnSpc>
                <a:spcPct val="100000"/>
              </a:lnSpc>
              <a:spcBef>
                <a:spcPts val="600"/>
              </a:spcBef>
              <a:spcAft>
                <a:spcPts val="0"/>
              </a:spcAft>
              <a:buClr>
                <a:srgbClr val="FE8637"/>
              </a:buClr>
              <a:buSzPts val="1540"/>
              <a:buFont typeface="Arial"/>
              <a:buChar char="•"/>
            </a:pPr>
            <a:r>
              <a:rPr lang="en-US" sz="2200">
                <a:solidFill>
                  <a:srgbClr val="000000"/>
                </a:solidFill>
                <a:latin typeface="Century Schoolbook"/>
                <a:ea typeface="Century Schoolbook"/>
                <a:cs typeface="Century Schoolbook"/>
                <a:sym typeface="Century Schoolbook"/>
              </a:rPr>
              <a:t>Compilers include many applications of theory to practice</a:t>
            </a:r>
            <a:endParaRPr/>
          </a:p>
          <a:p>
            <a:pPr indent="-97790" lvl="1" marL="457200" rtl="0" algn="l">
              <a:lnSpc>
                <a:spcPct val="100000"/>
              </a:lnSpc>
              <a:spcBef>
                <a:spcPts val="600"/>
              </a:spcBef>
              <a:spcAft>
                <a:spcPts val="0"/>
              </a:spcAft>
              <a:buClr>
                <a:srgbClr val="FE8637"/>
              </a:buClr>
              <a:buSzPts val="1540"/>
              <a:buFont typeface="Arial"/>
              <a:buChar char="•"/>
            </a:pPr>
            <a:r>
              <a:rPr lang="en-US" sz="2200">
                <a:solidFill>
                  <a:srgbClr val="000000"/>
                </a:solidFill>
                <a:latin typeface="Century Schoolbook"/>
                <a:ea typeface="Century Schoolbook"/>
                <a:cs typeface="Century Schoolbook"/>
                <a:sym typeface="Century Schoolbook"/>
              </a:rPr>
              <a:t>Writing a compiler exposes algorithmic &amp; engineering issues</a:t>
            </a:r>
            <a:endParaRPr/>
          </a:p>
          <a:p>
            <a:pPr indent="0" lvl="0" marL="0" rtl="0" algn="l">
              <a:lnSpc>
                <a:spcPct val="100000"/>
              </a:lnSpc>
              <a:spcBef>
                <a:spcPts val="600"/>
              </a:spcBef>
              <a:spcAft>
                <a:spcPts val="0"/>
              </a:spcAft>
              <a:buClr>
                <a:srgbClr val="FE8637"/>
              </a:buClr>
              <a:buSzPts val="1680"/>
              <a:buFont typeface="Arial"/>
              <a:buNone/>
            </a:pPr>
            <a:r>
              <a:t/>
            </a:r>
            <a:endParaRPr sz="2400">
              <a:solidFill>
                <a:srgbClr val="000000"/>
              </a:solidFill>
              <a:latin typeface="Century Schoolbook"/>
              <a:ea typeface="Century Schoolbook"/>
              <a:cs typeface="Century Schoolbook"/>
              <a:sym typeface="Century Schoolbook"/>
            </a:endParaRPr>
          </a:p>
          <a:p>
            <a:pPr indent="-274320" lvl="0" marL="274320" rtl="0" algn="l">
              <a:lnSpc>
                <a:spcPct val="100000"/>
              </a:lnSpc>
              <a:spcBef>
                <a:spcPts val="600"/>
              </a:spcBef>
              <a:spcAft>
                <a:spcPts val="0"/>
              </a:spcAft>
              <a:buClr>
                <a:srgbClr val="FE8637"/>
              </a:buClr>
              <a:buSzPts val="1680"/>
              <a:buFont typeface="Noto Sans Symbols"/>
              <a:buChar char="🞆"/>
            </a:pPr>
            <a:r>
              <a:rPr lang="en-US" sz="2400">
                <a:solidFill>
                  <a:srgbClr val="000000"/>
                </a:solidFill>
                <a:latin typeface="Century Schoolbook"/>
                <a:ea typeface="Century Schoolbook"/>
                <a:cs typeface="Century Schoolbook"/>
                <a:sym typeface="Century Schoolbook"/>
              </a:rPr>
              <a:t>Compilers are everywhere</a:t>
            </a:r>
            <a:endParaRPr/>
          </a:p>
          <a:p>
            <a:pPr indent="-97790" lvl="1" marL="457200" rtl="0" algn="l">
              <a:lnSpc>
                <a:spcPct val="100000"/>
              </a:lnSpc>
              <a:spcBef>
                <a:spcPts val="600"/>
              </a:spcBef>
              <a:spcAft>
                <a:spcPts val="0"/>
              </a:spcAft>
              <a:buClr>
                <a:srgbClr val="FE8637"/>
              </a:buClr>
              <a:buSzPts val="1540"/>
              <a:buFont typeface="Arial"/>
              <a:buChar char="•"/>
            </a:pPr>
            <a:r>
              <a:rPr lang="en-US" sz="2200">
                <a:solidFill>
                  <a:srgbClr val="000000"/>
                </a:solidFill>
                <a:latin typeface="Century Schoolbook"/>
                <a:ea typeface="Century Schoolbook"/>
                <a:cs typeface="Century Schoolbook"/>
                <a:sym typeface="Century Schoolbook"/>
              </a:rPr>
              <a:t>Many practical applications have embedded languages Commands, macros, formatting tags</a:t>
            </a:r>
            <a:endParaRPr/>
          </a:p>
          <a:p>
            <a:pPr indent="0" lvl="1" marL="457200" rtl="0" algn="l">
              <a:spcBef>
                <a:spcPts val="0"/>
              </a:spcBef>
              <a:spcAft>
                <a:spcPts val="0"/>
              </a:spcAft>
              <a:buNone/>
            </a:pPr>
            <a:r>
              <a:t/>
            </a:r>
            <a:endParaRPr/>
          </a:p>
          <a:p>
            <a:pPr indent="0" lvl="0" marL="0" rtl="0" algn="l">
              <a:spcBef>
                <a:spcPts val="0"/>
              </a:spcBef>
              <a:spcAft>
                <a:spcPts val="0"/>
              </a:spcAft>
              <a:buNone/>
            </a:pPr>
            <a:r>
              <a:t/>
            </a:r>
            <a:endParaRPr/>
          </a:p>
        </p:txBody>
      </p:sp>
      <p:sp>
        <p:nvSpPr>
          <p:cNvPr id="200" name="Google Shape;200;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1" marL="457200" rtl="0" algn="l">
              <a:spcBef>
                <a:spcPts val="0"/>
              </a:spcBef>
              <a:spcAft>
                <a:spcPts val="0"/>
              </a:spcAft>
              <a:buNone/>
            </a:pPr>
            <a:r>
              <a:rPr b="1" lang="en-US" sz="2000"/>
              <a:t>Analysis</a:t>
            </a:r>
            <a:endParaRPr/>
          </a:p>
          <a:p>
            <a:pPr indent="0" lvl="2" marL="914400" rtl="0" algn="l">
              <a:spcBef>
                <a:spcPts val="0"/>
              </a:spcBef>
              <a:spcAft>
                <a:spcPts val="0"/>
              </a:spcAft>
              <a:buNone/>
            </a:pPr>
            <a:r>
              <a:rPr lang="en-US" sz="2000"/>
              <a:t>Breaks up the source program into constituents and creates an intermediate representation of the source program</a:t>
            </a:r>
            <a:endParaRPr/>
          </a:p>
          <a:p>
            <a:pPr indent="0" lvl="1" marL="457200" rtl="0" algn="l">
              <a:spcBef>
                <a:spcPts val="0"/>
              </a:spcBef>
              <a:spcAft>
                <a:spcPts val="0"/>
              </a:spcAft>
              <a:buNone/>
            </a:pPr>
            <a:r>
              <a:rPr b="1" lang="en-US" sz="2000"/>
              <a:t>Synthesis</a:t>
            </a:r>
            <a:endParaRPr/>
          </a:p>
          <a:p>
            <a:pPr indent="0" lvl="2" marL="914400" rtl="0" algn="l">
              <a:spcBef>
                <a:spcPts val="0"/>
              </a:spcBef>
              <a:spcAft>
                <a:spcPts val="0"/>
              </a:spcAft>
              <a:buNone/>
            </a:pPr>
            <a:r>
              <a:rPr lang="en-US" sz="2000"/>
              <a:t>Constructs the target program from the intermediate representation</a:t>
            </a:r>
            <a:endParaRPr/>
          </a:p>
          <a:p>
            <a:pPr indent="0" lvl="0" marL="0" rtl="0" algn="l">
              <a:spcBef>
                <a:spcPts val="0"/>
              </a:spcBef>
              <a:spcAft>
                <a:spcPts val="0"/>
              </a:spcAft>
              <a:buNone/>
            </a:pPr>
            <a:r>
              <a:t/>
            </a:r>
            <a:endParaRPr/>
          </a:p>
        </p:txBody>
      </p:sp>
      <p:sp>
        <p:nvSpPr>
          <p:cNvPr id="227" name="Google Shape;227;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t>, the phrase “x = +y", which is recognized as four tokens, representing “x", “=“ and “+" and “y", has the structure </a:t>
            </a:r>
            <a:r>
              <a:rPr b="1" lang="en-US" sz="1200"/>
              <a:t>=(x,+(y))</a:t>
            </a:r>
            <a:r>
              <a:rPr lang="en-US" sz="1200"/>
              <a:t>, i.e., an assignment expression, that operates on “x" and the expression “+(y)".</a:t>
            </a:r>
            <a:endParaRPr/>
          </a:p>
          <a:p>
            <a:pPr indent="0" lvl="0" marL="0" rtl="0" algn="l">
              <a:spcBef>
                <a:spcPts val="0"/>
              </a:spcBef>
              <a:spcAft>
                <a:spcPts val="0"/>
              </a:spcAft>
              <a:buNone/>
            </a:pPr>
            <a:r>
              <a:t/>
            </a:r>
            <a:endParaRPr/>
          </a:p>
        </p:txBody>
      </p:sp>
      <p:sp>
        <p:nvSpPr>
          <p:cNvPr id="283" name="Google Shape;283;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t>, the phrase “x = +y", which is recognized as four tokens, representing “x", “=“ and “+" and “y", has the structure </a:t>
            </a:r>
            <a:r>
              <a:rPr b="1" lang="en-US" sz="1200"/>
              <a:t>=(x,+(y))</a:t>
            </a:r>
            <a:r>
              <a:rPr lang="en-US" sz="1200"/>
              <a:t>, i.e., an assignment expression, that operates on “x" and the expression “+(y)".</a:t>
            </a:r>
            <a:endParaRPr/>
          </a:p>
          <a:p>
            <a:pPr indent="0" lvl="0" marL="0" rtl="0" algn="l">
              <a:spcBef>
                <a:spcPts val="0"/>
              </a:spcBef>
              <a:spcAft>
                <a:spcPts val="0"/>
              </a:spcAft>
              <a:buNone/>
            </a:pPr>
            <a:r>
              <a:t/>
            </a:r>
            <a:endParaRPr/>
          </a:p>
        </p:txBody>
      </p:sp>
      <p:sp>
        <p:nvSpPr>
          <p:cNvPr id="290" name="Google Shape;290;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t>, the phrase “x = +y", which is recognized as four tokens, representing “x", “=“ and “+" and “y", has the structure </a:t>
            </a:r>
            <a:r>
              <a:rPr b="1" lang="en-US" sz="1200"/>
              <a:t>=(x,+(y))</a:t>
            </a:r>
            <a:r>
              <a:rPr lang="en-US" sz="1200"/>
              <a:t>, i.e., an assignment expression, that operates on “x" and the expression “+(y)".</a:t>
            </a:r>
            <a:endParaRPr/>
          </a:p>
          <a:p>
            <a:pPr indent="0" lvl="0" marL="0" rtl="0" algn="l">
              <a:spcBef>
                <a:spcPts val="0"/>
              </a:spcBef>
              <a:spcAft>
                <a:spcPts val="0"/>
              </a:spcAft>
              <a:buNone/>
            </a:pPr>
            <a:r>
              <a:t/>
            </a:r>
            <a:endParaRPr/>
          </a:p>
        </p:txBody>
      </p:sp>
      <p:sp>
        <p:nvSpPr>
          <p:cNvPr id="298" name="Google Shape;298;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rgbClr val="000000"/>
              </a:solidFill>
              <a:latin typeface="Century Schoolbook"/>
              <a:ea typeface="Century Schoolbook"/>
              <a:cs typeface="Century Schoolbook"/>
              <a:sym typeface="Century Schoolbook"/>
            </a:endParaRPr>
          </a:p>
        </p:txBody>
      </p:sp>
      <p:sp>
        <p:nvSpPr>
          <p:cNvPr id="313" name="Google Shape;313;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9" name="Google Shape;349;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4" name="Google Shape;364;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1" name="Google Shape;371;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8" name="Google Shape;378;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2" name="Google Shape;392;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9" name="Google Shape;399;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200"/>
              <a:t>Programming problems are easier to solve in high-level languages</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An important role of the compiler</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is to report any errors in the</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source program that it detects</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during the translation process.</a:t>
            </a:r>
            <a:endParaRPr sz="2200"/>
          </a:p>
          <a:p>
            <a:pPr indent="0" lvl="1" marL="457200" rtl="0" algn="l">
              <a:spcBef>
                <a:spcPts val="0"/>
              </a:spcBef>
              <a:spcAft>
                <a:spcPts val="0"/>
              </a:spcAft>
              <a:buNone/>
            </a:pPr>
            <a:r>
              <a:rPr lang="en-US" sz="2000"/>
              <a:t>Languages closer to the level of the problem domain, e.g.,</a:t>
            </a:r>
            <a:endParaRPr/>
          </a:p>
          <a:p>
            <a:pPr indent="0" lvl="2" marL="914400" rtl="0" algn="l">
              <a:spcBef>
                <a:spcPts val="0"/>
              </a:spcBef>
              <a:spcAft>
                <a:spcPts val="0"/>
              </a:spcAft>
              <a:buNone/>
            </a:pPr>
            <a:r>
              <a:rPr lang="en-US" sz="2000"/>
              <a:t>SmallTalk: OO programming</a:t>
            </a:r>
            <a:endParaRPr/>
          </a:p>
          <a:p>
            <a:pPr indent="0" lvl="2" marL="914400" rtl="0" algn="l">
              <a:spcBef>
                <a:spcPts val="0"/>
              </a:spcBef>
              <a:spcAft>
                <a:spcPts val="0"/>
              </a:spcAft>
              <a:buNone/>
            </a:pPr>
            <a:r>
              <a:rPr lang="en-US" sz="2000"/>
              <a:t>JavaScript: Web pages</a:t>
            </a:r>
            <a:endParaRPr/>
          </a:p>
          <a:p>
            <a:pPr indent="0" lvl="2" marL="914400" rtl="0" algn="l">
              <a:spcBef>
                <a:spcPts val="0"/>
              </a:spcBef>
              <a:spcAft>
                <a:spcPts val="0"/>
              </a:spcAft>
              <a:buNone/>
            </a:pPr>
            <a:r>
              <a:t/>
            </a:r>
            <a:endParaRPr sz="2000"/>
          </a:p>
          <a:p>
            <a:pPr indent="0" lvl="0" marL="0" rtl="0" algn="l">
              <a:spcBef>
                <a:spcPts val="0"/>
              </a:spcBef>
              <a:spcAft>
                <a:spcPts val="0"/>
              </a:spcAft>
              <a:buNone/>
            </a:pPr>
            <a:r>
              <a:rPr lang="en-US" sz="2200"/>
              <a:t>Solutions are usually more efficient (faster, smaller) when written in machine language</a:t>
            </a:r>
            <a:endParaRPr/>
          </a:p>
          <a:p>
            <a:pPr indent="0" lvl="1" marL="457200" rtl="0" algn="l">
              <a:spcBef>
                <a:spcPts val="0"/>
              </a:spcBef>
              <a:spcAft>
                <a:spcPts val="0"/>
              </a:spcAft>
              <a:buNone/>
            </a:pPr>
            <a:r>
              <a:rPr lang="en-US" sz="2000"/>
              <a:t>Language that reflects to the cycle-by-cycle working of a processor</a:t>
            </a:r>
            <a:endParaRPr/>
          </a:p>
          <a:p>
            <a:pPr indent="0" lvl="0" marL="0" rtl="0" algn="l">
              <a:spcBef>
                <a:spcPts val="0"/>
              </a:spcBef>
              <a:spcAft>
                <a:spcPts val="0"/>
              </a:spcAft>
              <a:buNone/>
            </a:pPr>
            <a:r>
              <a:t/>
            </a:r>
            <a:endParaRPr sz="2200"/>
          </a:p>
          <a:p>
            <a:pPr indent="0" lvl="0" marL="0" rtl="0" algn="l">
              <a:spcBef>
                <a:spcPts val="0"/>
              </a:spcBef>
              <a:spcAft>
                <a:spcPts val="0"/>
              </a:spcAft>
              <a:buNone/>
            </a:pPr>
            <a:r>
              <a:rPr lang="en-US" sz="2200"/>
              <a:t>Compilers are the bridges:</a:t>
            </a:r>
            <a:endParaRPr/>
          </a:p>
          <a:p>
            <a:pPr indent="0" lvl="1" marL="457200" rtl="0" algn="l">
              <a:spcBef>
                <a:spcPts val="0"/>
              </a:spcBef>
              <a:spcAft>
                <a:spcPts val="0"/>
              </a:spcAft>
              <a:buNone/>
            </a:pPr>
            <a:r>
              <a:rPr lang="en-US" sz="2000"/>
              <a:t>Tools to translate programs written in high-level languages to efficient executable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 program that reads a program written in one language and translates it into another language.</a:t>
            </a:r>
            <a:endParaRPr/>
          </a:p>
          <a:p>
            <a:pPr indent="0" lvl="0" marL="0" rtl="0" algn="l">
              <a:spcBef>
                <a:spcPts val="0"/>
              </a:spcBef>
              <a:spcAft>
                <a:spcPts val="0"/>
              </a:spcAft>
              <a:buNone/>
            </a:pPr>
            <a:r>
              <a:rPr lang="en-US"/>
              <a:t>As an important part of this translation process, the compiler reports to its user the presence of errors in the source program.</a:t>
            </a:r>
            <a:endParaRPr/>
          </a:p>
          <a:p>
            <a:pPr indent="0" lvl="0" marL="0" marR="0" rtl="0" algn="l">
              <a:lnSpc>
                <a:spcPct val="100000"/>
              </a:lnSpc>
              <a:spcBef>
                <a:spcPts val="0"/>
              </a:spcBef>
              <a:spcAft>
                <a:spcPts val="0"/>
              </a:spcAft>
              <a:buClr>
                <a:schemeClr val="dk1"/>
              </a:buClr>
              <a:buSzPts val="1200"/>
              <a:buFont typeface="Calibri"/>
              <a:buNone/>
            </a:pPr>
            <a:r>
              <a:rPr lang="en-US" sz="1200"/>
              <a:t>Traditionally, compilers go from high-level languages to low-level languages.</a:t>
            </a:r>
            <a:endParaRPr/>
          </a:p>
          <a:p>
            <a:pPr indent="0" lvl="0" marL="0" rtl="0" algn="l">
              <a:spcBef>
                <a:spcPts val="0"/>
              </a:spcBef>
              <a:spcAft>
                <a:spcPts val="0"/>
              </a:spcAft>
              <a:buNone/>
            </a:pPr>
            <a:r>
              <a:t/>
            </a:r>
            <a:endParaRPr/>
          </a:p>
        </p:txBody>
      </p:sp>
      <p:sp>
        <p:nvSpPr>
          <p:cNvPr id="122" name="Google Shape;12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6" name="Google Shape;406;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3" name="Google Shape;413;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5" name="Google Shape;425;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6" name="Google Shape;436;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 name="Google Shape;443;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sz="1200">
                <a:solidFill>
                  <a:schemeClr val="dk1"/>
                </a:solidFill>
                <a:latin typeface="Calibri"/>
                <a:ea typeface="Calibri"/>
                <a:cs typeface="Calibri"/>
                <a:sym typeface="Calibri"/>
              </a:rPr>
              <a:t>Translation mechanism</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Compiler reads entire source code and translates to machine language at once. If any error is generated during compilation, it terminates the entire process without executing single instruction.</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Whereas interpreters translate instruction-by-instruction. It reads single instruction at a time. Translates it to machine language and executes it. This process continues till the last instruction. If any error is generated during the interpretation, it terminates the execution of further instructions.</a:t>
            </a:r>
            <a:endParaRPr/>
          </a:p>
          <a:p>
            <a:pPr indent="0" lvl="0" marL="0" rtl="0" algn="l">
              <a:spcBef>
                <a:spcPts val="0"/>
              </a:spcBef>
              <a:spcAft>
                <a:spcPts val="0"/>
              </a:spcAft>
              <a:buNone/>
            </a:pPr>
            <a:r>
              <a:rPr b="1" i="0" lang="en-US" sz="1200">
                <a:solidFill>
                  <a:schemeClr val="dk1"/>
                </a:solidFill>
                <a:latin typeface="Calibri"/>
                <a:ea typeface="Calibri"/>
                <a:cs typeface="Calibri"/>
                <a:sym typeface="Calibri"/>
              </a:rPr>
              <a:t>Translation time</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Compilers reads entire source code at once. It pre-processes, parses, analyses the source code and translates it to machine code at once. Hence, it requires more translation time than interpreters.</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Interpreters reads single instruction of source code at a time. Unlike compilers, it doesn’t translate entire source code to machine code at once. Rather it translates the source code, instruction by instruction. Hence, requires less translation time.</a:t>
            </a:r>
            <a:endParaRPr/>
          </a:p>
          <a:p>
            <a:pPr indent="0" lvl="0" marL="0" rtl="0" algn="l">
              <a:spcBef>
                <a:spcPts val="0"/>
              </a:spcBef>
              <a:spcAft>
                <a:spcPts val="0"/>
              </a:spcAft>
              <a:buNone/>
            </a:pPr>
            <a:r>
              <a:rPr b="1" i="0" lang="en-US" sz="1200">
                <a:solidFill>
                  <a:schemeClr val="dk1"/>
                </a:solidFill>
                <a:latin typeface="Calibri"/>
                <a:ea typeface="Calibri"/>
                <a:cs typeface="Calibri"/>
                <a:sym typeface="Calibri"/>
              </a:rPr>
              <a:t>Program speed</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Compilers translate entire source code at once. After the compilation process, it generates an executable file containing complete instruction set of the program in binary language. Hence, it doesn’t require any further translation which enhances the program execution speed.</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Interpreters translate the source code instruction by instruction. It translates single instruction then executes it. Each time before executing an instruction, it must first translate it to machine language. Which increases the overhead of interpretation, hence decreases the program execution speed.</a:t>
            </a:r>
            <a:endParaRPr/>
          </a:p>
          <a:p>
            <a:pPr indent="0" lvl="0" marL="0" rtl="0" algn="l">
              <a:spcBef>
                <a:spcPts val="0"/>
              </a:spcBef>
              <a:spcAft>
                <a:spcPts val="0"/>
              </a:spcAft>
              <a:buNone/>
            </a:pPr>
            <a:r>
              <a:rPr b="1" i="0" lang="en-US" sz="1200">
                <a:solidFill>
                  <a:schemeClr val="dk1"/>
                </a:solidFill>
                <a:latin typeface="Calibri"/>
                <a:ea typeface="Calibri"/>
                <a:cs typeface="Calibri"/>
                <a:sym typeface="Calibri"/>
              </a:rPr>
              <a:t>Memory consumption</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Compilers usually generate an intermediate code called object code, during the compilation process. Hence it requires more memory than interpreters.</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Unlike compilers, interpreters do not generate any intermediate code, during the interpretation process. Thus, interpreters are memory efficient.</a:t>
            </a:r>
            <a:endParaRPr/>
          </a:p>
          <a:p>
            <a:pPr indent="0" lvl="0" marL="0" rtl="0" algn="l">
              <a:spcBef>
                <a:spcPts val="0"/>
              </a:spcBef>
              <a:spcAft>
                <a:spcPts val="0"/>
              </a:spcAft>
              <a:buNone/>
            </a:pPr>
            <a:r>
              <a:rPr b="1" i="0" lang="en-US" sz="1200">
                <a:solidFill>
                  <a:schemeClr val="dk1"/>
                </a:solidFill>
                <a:latin typeface="Calibri"/>
                <a:ea typeface="Calibri"/>
                <a:cs typeface="Calibri"/>
                <a:sym typeface="Calibri"/>
              </a:rPr>
              <a:t>Debugging</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Compilers continues to process entire source code also if it contains errors. It generates list of all error messages (if any) at the end of the compilation process. Which makes debugging a little difficult.</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Interpreters stops the interpretation process if an error is encountered. It generates the error message as the error is met during the interpretation process.</a:t>
            </a:r>
            <a:endParaRPr/>
          </a:p>
          <a:p>
            <a:pPr indent="0" lvl="0" marL="0" rtl="0" algn="l">
              <a:spcBef>
                <a:spcPts val="0"/>
              </a:spcBef>
              <a:spcAft>
                <a:spcPts val="0"/>
              </a:spcAft>
              <a:buNone/>
            </a:pPr>
            <a:r>
              <a:rPr b="1" i="0" lang="en-US" sz="1200">
                <a:solidFill>
                  <a:schemeClr val="dk1"/>
                </a:solidFill>
                <a:latin typeface="Calibri"/>
                <a:ea typeface="Calibri"/>
                <a:cs typeface="Calibri"/>
                <a:sym typeface="Calibri"/>
              </a:rPr>
              <a:t>Deployment</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Compilers generate an executable file of the source code. This executable file is deployed instead of source code. Which increases the security, by hiding the source code from others.</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Interpreters do not generate any executable file of the source code. Therefore, in the case of interpreter’s entire source code needs to be deployed. Causing a security concern as the source code is visible to everyone.</a:t>
            </a:r>
            <a:endParaRPr/>
          </a:p>
          <a:p>
            <a:pPr indent="0" lvl="0" marL="0" rtl="0" algn="l">
              <a:spcBef>
                <a:spcPts val="0"/>
              </a:spcBef>
              <a:spcAft>
                <a:spcPts val="0"/>
              </a:spcAft>
              <a:buNone/>
            </a:pPr>
            <a:br>
              <a:rPr lang="en-US"/>
            </a:br>
            <a:endParaRPr/>
          </a:p>
        </p:txBody>
      </p:sp>
      <p:sp>
        <p:nvSpPr>
          <p:cNvPr id="147" name="Google Shape;14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1" name="Google Shape;21;p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1"/>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1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1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2"/>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2"/>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8" name="Google Shape;98;p1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4" name="Shape 24"/>
        <p:cNvGrpSpPr/>
        <p:nvPr/>
      </p:nvGrpSpPr>
      <p:grpSpPr>
        <a:xfrm>
          <a:off x="0" y="0"/>
          <a:ext cx="0" cy="0"/>
          <a:chOff x="0" y="0"/>
          <a:chExt cx="0" cy="0"/>
        </a:xfrm>
      </p:grpSpPr>
      <p:sp>
        <p:nvSpPr>
          <p:cNvPr id="25" name="Google Shape;25;p3"/>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9" name="Google Shape;29;p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2" name="Google Shape;32;p3"/>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3" name="Shape 33"/>
        <p:cNvGrpSpPr/>
        <p:nvPr/>
      </p:nvGrpSpPr>
      <p:grpSpPr>
        <a:xfrm>
          <a:off x="0" y="0"/>
          <a:ext cx="0" cy="0"/>
          <a:chOff x="0" y="0"/>
          <a:chExt cx="0" cy="0"/>
        </a:xfrm>
      </p:grpSpPr>
      <p:sp>
        <p:nvSpPr>
          <p:cNvPr id="34" name="Google Shape;34;p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8" name="Google Shape;38;p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1" name="Google Shape;41;p4"/>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5" name="Google Shape;45;p5"/>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 name="Google Shape;46;p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6"/>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2" name="Google Shape;52;p6"/>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3" name="Google Shape;53;p6"/>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4" name="Google Shape;54;p6"/>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3" name="Shape 63"/>
        <p:cNvGrpSpPr/>
        <p:nvPr/>
      </p:nvGrpSpPr>
      <p:grpSpPr>
        <a:xfrm>
          <a:off x="0" y="0"/>
          <a:ext cx="0" cy="0"/>
          <a:chOff x="0" y="0"/>
          <a:chExt cx="0" cy="0"/>
        </a:xfrm>
      </p:grpSpPr>
      <p:sp>
        <p:nvSpPr>
          <p:cNvPr id="64" name="Google Shape;64;p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8"/>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9"/>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9"/>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9"/>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9"/>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9"/>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5" name="Google Shape;75;p9"/>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10"/>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0"/>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0"/>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82" name="Google Shape;82;p10"/>
          <p:cNvPicPr preferRelativeResize="0"/>
          <p:nvPr>
            <p:ph idx="2" type="pic"/>
          </p:nvPr>
        </p:nvPicPr>
        <p:blipFill/>
        <p:spPr>
          <a:xfrm>
            <a:off x="15" y="0"/>
            <a:ext cx="12191985" cy="4915076"/>
          </a:xfrm>
          <a:prstGeom prst="rect">
            <a:avLst/>
          </a:prstGeom>
          <a:blipFill rotWithShape="1">
            <a:blip r:embed="rId2">
              <a:alphaModFix/>
            </a:blip>
            <a:stretch>
              <a:fillRect b="0" l="0" r="0" t="0"/>
            </a:stretch>
          </a:blipFill>
          <a:ln>
            <a:noFill/>
          </a:ln>
        </p:spPr>
      </p:pic>
      <p:sp>
        <p:nvSpPr>
          <p:cNvPr id="83" name="Google Shape;83;p10"/>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4" name="Google Shape;84;p1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0" y="6334316"/>
            <a:ext cx="12192001"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1"/>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9.png"/><Relationship Id="rId4" Type="http://schemas.openxmlformats.org/officeDocument/2006/relationships/image" Target="../media/image23.png"/><Relationship Id="rId5" Type="http://schemas.openxmlformats.org/officeDocument/2006/relationships/image" Target="../media/image26.png"/><Relationship Id="rId6" Type="http://schemas.openxmlformats.org/officeDocument/2006/relationships/image" Target="../media/image16.png"/><Relationship Id="rId7" Type="http://schemas.openxmlformats.org/officeDocument/2006/relationships/image" Target="../media/image21.png"/><Relationship Id="rId8"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20.png"/><Relationship Id="rId6" Type="http://schemas.openxmlformats.org/officeDocument/2006/relationships/image" Target="../media/image25.png"/><Relationship Id="rId7" Type="http://schemas.openxmlformats.org/officeDocument/2006/relationships/image" Target="../media/image2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hyperlink" Target="https://www.geeksforgeeks.org/compiler-design-tutorials/" TargetMode="External"/><Relationship Id="rId4" Type="http://schemas.openxmlformats.org/officeDocument/2006/relationships/hyperlink" Target="https://www.geeksforgeeks.org/compiler-design-tutorials/"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75F6D"/>
              </a:buClr>
              <a:buSzPts val="4000"/>
              <a:buFont typeface="Century Schoolbook"/>
              <a:buNone/>
            </a:pPr>
            <a:r>
              <a:rPr lang="en-US" sz="4000" cap="small">
                <a:solidFill>
                  <a:srgbClr val="575F6D"/>
                </a:solidFill>
                <a:latin typeface="Century Schoolbook"/>
                <a:ea typeface="Century Schoolbook"/>
                <a:cs typeface="Century Schoolbook"/>
                <a:sym typeface="Century Schoolbook"/>
              </a:rPr>
              <a:t>Textbook</a:t>
            </a:r>
            <a:endParaRPr sz="4000"/>
          </a:p>
        </p:txBody>
      </p:sp>
      <p:sp>
        <p:nvSpPr>
          <p:cNvPr id="106" name="Google Shape;106;p1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274320" lvl="0" marL="274320" rtl="0" algn="l">
              <a:lnSpc>
                <a:spcPct val="100000"/>
              </a:lnSpc>
              <a:spcBef>
                <a:spcPts val="0"/>
              </a:spcBef>
              <a:spcAft>
                <a:spcPts val="0"/>
              </a:spcAft>
              <a:buClr>
                <a:srgbClr val="FE8637"/>
              </a:buClr>
              <a:buSzPts val="1680"/>
              <a:buFont typeface="Noto Sans Symbols"/>
              <a:buChar char="🞆"/>
            </a:pPr>
            <a:r>
              <a:rPr lang="en-US" sz="2400">
                <a:solidFill>
                  <a:srgbClr val="000000"/>
                </a:solidFill>
                <a:latin typeface="Century Schoolbook"/>
                <a:ea typeface="Century Schoolbook"/>
                <a:cs typeface="Century Schoolbook"/>
                <a:sym typeface="Century Schoolbook"/>
              </a:rPr>
              <a:t>Compilers: Principles, Techniques, and Tools </a:t>
            </a:r>
            <a:endParaRPr/>
          </a:p>
          <a:p>
            <a:pPr indent="-274320" lvl="1" marL="640080" rtl="0" algn="l">
              <a:lnSpc>
                <a:spcPct val="100000"/>
              </a:lnSpc>
              <a:spcBef>
                <a:spcPts val="480"/>
              </a:spcBef>
              <a:spcAft>
                <a:spcPts val="0"/>
              </a:spcAft>
              <a:buClr>
                <a:srgbClr val="FE8637"/>
              </a:buClr>
              <a:buSzPts val="1920"/>
              <a:buFont typeface="Noto Sans Symbols"/>
              <a:buChar char="⚫"/>
            </a:pPr>
            <a:r>
              <a:rPr lang="en-US" sz="2400">
                <a:solidFill>
                  <a:srgbClr val="000000"/>
                </a:solidFill>
                <a:latin typeface="Century Schoolbook"/>
                <a:ea typeface="Century Schoolbook"/>
                <a:cs typeface="Century Schoolbook"/>
                <a:sym typeface="Century Schoolbook"/>
              </a:rPr>
              <a:t>Aho, Lam, Sethi, Ullman</a:t>
            </a:r>
            <a:endParaRPr/>
          </a:p>
          <a:p>
            <a:pPr indent="-274320" lvl="0" marL="274320" rtl="0" algn="l">
              <a:lnSpc>
                <a:spcPct val="100000"/>
              </a:lnSpc>
              <a:spcBef>
                <a:spcPts val="600"/>
              </a:spcBef>
              <a:spcAft>
                <a:spcPts val="0"/>
              </a:spcAft>
              <a:buClr>
                <a:srgbClr val="FE8637"/>
              </a:buClr>
              <a:buSzPts val="1680"/>
              <a:buFont typeface="Noto Sans Symbols"/>
              <a:buChar char="🞆"/>
            </a:pPr>
            <a:r>
              <a:rPr lang="en-US" sz="2400">
                <a:solidFill>
                  <a:srgbClr val="000000"/>
                </a:solidFill>
                <a:latin typeface="Century Schoolbook"/>
                <a:ea typeface="Century Schoolbook"/>
                <a:cs typeface="Century Schoolbook"/>
                <a:sym typeface="Century Schoolbook"/>
              </a:rPr>
              <a:t>Modern Compiler Implementation  in C (The Tiger Book).</a:t>
            </a:r>
            <a:endParaRPr/>
          </a:p>
          <a:p>
            <a:pPr indent="-274319" lvl="1" marL="566928" rtl="0" algn="l">
              <a:lnSpc>
                <a:spcPct val="100000"/>
              </a:lnSpc>
              <a:spcBef>
                <a:spcPts val="600"/>
              </a:spcBef>
              <a:spcAft>
                <a:spcPts val="0"/>
              </a:spcAft>
              <a:buClr>
                <a:srgbClr val="FE8637"/>
              </a:buClr>
              <a:buSzPts val="1540"/>
              <a:buFont typeface="Noto Sans Symbols"/>
              <a:buChar char="🞆"/>
            </a:pPr>
            <a:r>
              <a:rPr lang="en-US" sz="2200">
                <a:solidFill>
                  <a:srgbClr val="000000"/>
                </a:solidFill>
                <a:latin typeface="Century Schoolbook"/>
                <a:ea typeface="Century Schoolbook"/>
                <a:cs typeface="Century Schoolbook"/>
                <a:sym typeface="Century Schoolbook"/>
              </a:rPr>
              <a:t>Andrew W. Appel </a:t>
            </a:r>
            <a:endParaRPr/>
          </a:p>
          <a:p>
            <a:pPr indent="0" lvl="1" marL="365760" rtl="0" algn="l">
              <a:lnSpc>
                <a:spcPct val="100000"/>
              </a:lnSpc>
              <a:spcBef>
                <a:spcPts val="480"/>
              </a:spcBef>
              <a:spcAft>
                <a:spcPts val="0"/>
              </a:spcAft>
              <a:buClr>
                <a:srgbClr val="FE8637"/>
              </a:buClr>
              <a:buSzPts val="1920"/>
              <a:buNone/>
            </a:pPr>
            <a:r>
              <a:t/>
            </a:r>
            <a:endParaRPr sz="2400">
              <a:solidFill>
                <a:srgbClr val="000000"/>
              </a:solidFill>
              <a:latin typeface="Century Schoolbook"/>
              <a:ea typeface="Century Schoolbook"/>
              <a:cs typeface="Century Schoolbook"/>
              <a:sym typeface="Century Schoolbook"/>
            </a:endParaRPr>
          </a:p>
          <a:p>
            <a:pPr indent="0" lvl="0" marL="91440" rtl="0" algn="l">
              <a:lnSpc>
                <a:spcPct val="90000"/>
              </a:lnSpc>
              <a:spcBef>
                <a:spcPts val="1200"/>
              </a:spcBef>
              <a:spcAft>
                <a:spcPts val="0"/>
              </a:spcAft>
              <a:buSzPts val="2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75F6D"/>
              </a:buClr>
              <a:buSzPts val="4000"/>
              <a:buFont typeface="Century Schoolbook"/>
              <a:buNone/>
            </a:pPr>
            <a:r>
              <a:rPr lang="en-US" sz="4000" cap="small">
                <a:solidFill>
                  <a:srgbClr val="575F6D"/>
                </a:solidFill>
                <a:latin typeface="Century Schoolbook"/>
                <a:ea typeface="Century Schoolbook"/>
                <a:cs typeface="Century Schoolbook"/>
                <a:sym typeface="Century Schoolbook"/>
              </a:rPr>
              <a:t>Other Language Processors: </a:t>
            </a:r>
            <a:endParaRPr sz="4000"/>
          </a:p>
        </p:txBody>
      </p:sp>
      <p:pic>
        <p:nvPicPr>
          <p:cNvPr id="183" name="Google Shape;183;p22"/>
          <p:cNvPicPr preferRelativeResize="0"/>
          <p:nvPr/>
        </p:nvPicPr>
        <p:blipFill rotWithShape="1">
          <a:blip r:embed="rId3">
            <a:alphaModFix/>
          </a:blip>
          <a:srcRect b="0" l="0" r="0" t="0"/>
          <a:stretch/>
        </p:blipFill>
        <p:spPr>
          <a:xfrm>
            <a:off x="3583858" y="1848619"/>
            <a:ext cx="3834581" cy="492563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75F6D"/>
              </a:buClr>
              <a:buSzPts val="4000"/>
              <a:buFont typeface="Century Schoolbook"/>
              <a:buNone/>
            </a:pPr>
            <a:r>
              <a:rPr lang="en-US" sz="4000" cap="small">
                <a:solidFill>
                  <a:srgbClr val="575F6D"/>
                </a:solidFill>
                <a:latin typeface="Century Schoolbook"/>
                <a:ea typeface="Century Schoolbook"/>
                <a:cs typeface="Century Schoolbook"/>
                <a:sym typeface="Century Schoolbook"/>
              </a:rPr>
              <a:t>Compilation task is full of variety ?? </a:t>
            </a:r>
            <a:endParaRPr sz="4000"/>
          </a:p>
        </p:txBody>
      </p:sp>
      <p:sp>
        <p:nvSpPr>
          <p:cNvPr id="189" name="Google Shape;189;p23"/>
          <p:cNvSpPr txBox="1"/>
          <p:nvPr>
            <p:ph idx="1" type="body"/>
          </p:nvPr>
        </p:nvSpPr>
        <p:spPr>
          <a:xfrm>
            <a:off x="1097280" y="1845733"/>
            <a:ext cx="10058400" cy="4387115"/>
          </a:xfrm>
          <a:prstGeom prst="rect">
            <a:avLst/>
          </a:prstGeom>
          <a:noFill/>
          <a:ln>
            <a:noFill/>
          </a:ln>
        </p:spPr>
        <p:txBody>
          <a:bodyPr anchorCtr="0" anchor="t" bIns="45700" lIns="0" spcFirstLastPara="1" rIns="0" wrap="square" tIns="45700">
            <a:normAutofit fontScale="92500" lnSpcReduction="10000"/>
          </a:bodyPr>
          <a:lstStyle/>
          <a:p>
            <a:pPr indent="-274320" lvl="0" marL="274320" rtl="0" algn="l">
              <a:lnSpc>
                <a:spcPct val="100000"/>
              </a:lnSpc>
              <a:spcBef>
                <a:spcPts val="0"/>
              </a:spcBef>
              <a:spcAft>
                <a:spcPts val="0"/>
              </a:spcAft>
              <a:buClr>
                <a:srgbClr val="FE8637"/>
              </a:buClr>
              <a:buSzPct val="70000"/>
              <a:buFont typeface="Noto Sans Symbols"/>
              <a:buChar char="🞆"/>
            </a:pPr>
            <a:r>
              <a:rPr lang="en-US" sz="2400">
                <a:solidFill>
                  <a:srgbClr val="000000"/>
                </a:solidFill>
                <a:latin typeface="Century Schoolbook"/>
                <a:ea typeface="Century Schoolbook"/>
                <a:cs typeface="Century Schoolbook"/>
                <a:sym typeface="Century Schoolbook"/>
              </a:rPr>
              <a:t>Thousands of source languages</a:t>
            </a:r>
            <a:endParaRPr/>
          </a:p>
          <a:p>
            <a:pPr indent="-342900" lvl="1" marL="635508" rtl="0" algn="l">
              <a:lnSpc>
                <a:spcPct val="100000"/>
              </a:lnSpc>
              <a:spcBef>
                <a:spcPts val="600"/>
              </a:spcBef>
              <a:spcAft>
                <a:spcPts val="0"/>
              </a:spcAft>
              <a:buClr>
                <a:srgbClr val="FE8637"/>
              </a:buClr>
              <a:buSzPct val="70000"/>
              <a:buFont typeface="Arial"/>
              <a:buChar char="•"/>
            </a:pPr>
            <a:r>
              <a:rPr lang="en-US" sz="2200">
                <a:solidFill>
                  <a:srgbClr val="000000"/>
                </a:solidFill>
                <a:latin typeface="Century Schoolbook"/>
                <a:ea typeface="Century Schoolbook"/>
                <a:cs typeface="Century Schoolbook"/>
                <a:sym typeface="Century Schoolbook"/>
              </a:rPr>
              <a:t>Fortran, Pascal, C, C++, Java, ……</a:t>
            </a:r>
            <a:endParaRPr/>
          </a:p>
          <a:p>
            <a:pPr indent="-274320" lvl="0" marL="274320" rtl="0" algn="l">
              <a:lnSpc>
                <a:spcPct val="100000"/>
              </a:lnSpc>
              <a:spcBef>
                <a:spcPts val="600"/>
              </a:spcBef>
              <a:spcAft>
                <a:spcPts val="0"/>
              </a:spcAft>
              <a:buClr>
                <a:srgbClr val="FE8637"/>
              </a:buClr>
              <a:buSzPct val="70000"/>
              <a:buFont typeface="Noto Sans Symbols"/>
              <a:buChar char="🞆"/>
            </a:pPr>
            <a:r>
              <a:rPr lang="en-US" sz="2400">
                <a:solidFill>
                  <a:srgbClr val="000000"/>
                </a:solidFill>
                <a:latin typeface="Century Schoolbook"/>
                <a:ea typeface="Century Schoolbook"/>
                <a:cs typeface="Century Schoolbook"/>
                <a:sym typeface="Century Schoolbook"/>
              </a:rPr>
              <a:t>Thousands of target languages</a:t>
            </a:r>
            <a:endParaRPr/>
          </a:p>
          <a:p>
            <a:pPr indent="-342900" lvl="1" marL="635508" rtl="0" algn="l">
              <a:lnSpc>
                <a:spcPct val="100000"/>
              </a:lnSpc>
              <a:spcBef>
                <a:spcPts val="600"/>
              </a:spcBef>
              <a:spcAft>
                <a:spcPts val="0"/>
              </a:spcAft>
              <a:buClr>
                <a:srgbClr val="FE8637"/>
              </a:buClr>
              <a:buSzPct val="70000"/>
              <a:buFont typeface="Arial"/>
              <a:buChar char="•"/>
            </a:pPr>
            <a:r>
              <a:rPr lang="en-US" sz="2200">
                <a:solidFill>
                  <a:srgbClr val="000000"/>
                </a:solidFill>
                <a:latin typeface="Century Schoolbook"/>
                <a:ea typeface="Century Schoolbook"/>
                <a:cs typeface="Century Schoolbook"/>
                <a:sym typeface="Century Schoolbook"/>
              </a:rPr>
              <a:t>Some other lower level language (assembly language), machine language</a:t>
            </a:r>
            <a:endParaRPr/>
          </a:p>
          <a:p>
            <a:pPr indent="-274320" lvl="0" marL="274320" rtl="0" algn="l">
              <a:lnSpc>
                <a:spcPct val="100000"/>
              </a:lnSpc>
              <a:spcBef>
                <a:spcPts val="600"/>
              </a:spcBef>
              <a:spcAft>
                <a:spcPts val="0"/>
              </a:spcAft>
              <a:buClr>
                <a:srgbClr val="FE8637"/>
              </a:buClr>
              <a:buSzPct val="70000"/>
              <a:buFont typeface="Noto Sans Symbols"/>
              <a:buChar char="🞆"/>
            </a:pPr>
            <a:r>
              <a:rPr lang="en-US" sz="2400">
                <a:solidFill>
                  <a:srgbClr val="000000"/>
                </a:solidFill>
                <a:latin typeface="Century Schoolbook"/>
                <a:ea typeface="Century Schoolbook"/>
                <a:cs typeface="Century Schoolbook"/>
                <a:sym typeface="Century Schoolbook"/>
              </a:rPr>
              <a:t>Compilation process has similar variety</a:t>
            </a:r>
            <a:endParaRPr/>
          </a:p>
          <a:p>
            <a:pPr indent="-342900" lvl="1" marL="635508" rtl="0" algn="l">
              <a:lnSpc>
                <a:spcPct val="100000"/>
              </a:lnSpc>
              <a:spcBef>
                <a:spcPts val="600"/>
              </a:spcBef>
              <a:spcAft>
                <a:spcPts val="0"/>
              </a:spcAft>
              <a:buClr>
                <a:srgbClr val="FE8637"/>
              </a:buClr>
              <a:buSzPct val="70000"/>
              <a:buFont typeface="Arial"/>
              <a:buChar char="•"/>
            </a:pPr>
            <a:r>
              <a:rPr lang="en-US" sz="2200">
                <a:solidFill>
                  <a:srgbClr val="000000"/>
                </a:solidFill>
                <a:latin typeface="Century Schoolbook"/>
                <a:ea typeface="Century Schoolbook"/>
                <a:cs typeface="Century Schoolbook"/>
                <a:sym typeface="Century Schoolbook"/>
              </a:rPr>
              <a:t>Single pass, multi-pass, load-and-go, debugging, optimizing….</a:t>
            </a:r>
            <a:endParaRPr/>
          </a:p>
          <a:p>
            <a:pPr indent="-274320" lvl="0" marL="274320" rtl="0" algn="l">
              <a:lnSpc>
                <a:spcPct val="100000"/>
              </a:lnSpc>
              <a:spcBef>
                <a:spcPts val="600"/>
              </a:spcBef>
              <a:spcAft>
                <a:spcPts val="0"/>
              </a:spcAft>
              <a:buClr>
                <a:srgbClr val="FE8637"/>
              </a:buClr>
              <a:buSzPct val="70000"/>
              <a:buFont typeface="Noto Sans Symbols"/>
              <a:buChar char="🞆"/>
            </a:pPr>
            <a:r>
              <a:rPr lang="en-US" sz="2400">
                <a:solidFill>
                  <a:srgbClr val="000000"/>
                </a:solidFill>
                <a:latin typeface="Century Schoolbook"/>
                <a:ea typeface="Century Schoolbook"/>
                <a:cs typeface="Century Schoolbook"/>
                <a:sym typeface="Century Schoolbook"/>
              </a:rPr>
              <a:t>Variety is overwhelming……</a:t>
            </a:r>
            <a:endParaRPr/>
          </a:p>
          <a:p>
            <a:pPr indent="0" lvl="0" marL="0" rtl="0" algn="l">
              <a:lnSpc>
                <a:spcPct val="100000"/>
              </a:lnSpc>
              <a:spcBef>
                <a:spcPts val="600"/>
              </a:spcBef>
              <a:spcAft>
                <a:spcPts val="0"/>
              </a:spcAft>
              <a:buClr>
                <a:srgbClr val="FE8637"/>
              </a:buClr>
              <a:buSzPct val="70000"/>
              <a:buNone/>
            </a:pPr>
            <a:r>
              <a:t/>
            </a:r>
            <a:endParaRPr b="1" sz="2400">
              <a:solidFill>
                <a:srgbClr val="000000"/>
              </a:solidFill>
              <a:latin typeface="Century Schoolbook"/>
              <a:ea typeface="Century Schoolbook"/>
              <a:cs typeface="Century Schoolbook"/>
              <a:sym typeface="Century Schoolbook"/>
            </a:endParaRPr>
          </a:p>
          <a:p>
            <a:pPr indent="0" lvl="0" marL="0" rtl="0" algn="l">
              <a:lnSpc>
                <a:spcPct val="100000"/>
              </a:lnSpc>
              <a:spcBef>
                <a:spcPts val="600"/>
              </a:spcBef>
              <a:spcAft>
                <a:spcPts val="0"/>
              </a:spcAft>
              <a:buClr>
                <a:srgbClr val="FE8637"/>
              </a:buClr>
              <a:buSzPct val="70000"/>
              <a:buNone/>
            </a:pPr>
            <a:r>
              <a:rPr b="1" lang="en-US" sz="2400">
                <a:solidFill>
                  <a:srgbClr val="000000"/>
                </a:solidFill>
                <a:latin typeface="Century Schoolbook"/>
                <a:ea typeface="Century Schoolbook"/>
                <a:cs typeface="Century Schoolbook"/>
                <a:sym typeface="Century Schoolbook"/>
              </a:rPr>
              <a:t>Good news is: </a:t>
            </a:r>
            <a:endParaRPr/>
          </a:p>
          <a:p>
            <a:pPr indent="-342900" lvl="1" marL="635508" rtl="0" algn="l">
              <a:lnSpc>
                <a:spcPct val="100000"/>
              </a:lnSpc>
              <a:spcBef>
                <a:spcPts val="600"/>
              </a:spcBef>
              <a:spcAft>
                <a:spcPts val="0"/>
              </a:spcAft>
              <a:buClr>
                <a:srgbClr val="FE8637"/>
              </a:buClr>
              <a:buSzPct val="70000"/>
              <a:buFont typeface="Noto Sans Symbols"/>
              <a:buChar char="▪"/>
            </a:pPr>
            <a:r>
              <a:rPr lang="en-US" sz="2200">
                <a:solidFill>
                  <a:srgbClr val="000000"/>
                </a:solidFill>
                <a:latin typeface="Century Schoolbook"/>
                <a:ea typeface="Century Schoolbook"/>
                <a:cs typeface="Century Schoolbook"/>
                <a:sym typeface="Century Schoolbook"/>
              </a:rPr>
              <a:t>Few basic techniques is sufficient to cover all variety</a:t>
            </a:r>
            <a:endParaRPr/>
          </a:p>
          <a:p>
            <a:pPr indent="-342900" lvl="1" marL="635508" rtl="0" algn="l">
              <a:lnSpc>
                <a:spcPct val="100000"/>
              </a:lnSpc>
              <a:spcBef>
                <a:spcPts val="600"/>
              </a:spcBef>
              <a:spcAft>
                <a:spcPts val="0"/>
              </a:spcAft>
              <a:buClr>
                <a:srgbClr val="FE8637"/>
              </a:buClr>
              <a:buSzPct val="70000"/>
              <a:buFont typeface="Noto Sans Symbols"/>
              <a:buChar char="▪"/>
            </a:pPr>
            <a:r>
              <a:rPr lang="en-US" sz="2200">
                <a:solidFill>
                  <a:srgbClr val="000000"/>
                </a:solidFill>
                <a:latin typeface="Century Schoolbook"/>
                <a:ea typeface="Century Schoolbook"/>
                <a:cs typeface="Century Schoolbook"/>
                <a:sym typeface="Century Schoolbook"/>
              </a:rPr>
              <a:t>Many efficient tools are available</a:t>
            </a:r>
            <a:endParaRPr/>
          </a:p>
          <a:p>
            <a:pPr indent="-175641" lvl="0" marL="274320" rtl="0" algn="l">
              <a:lnSpc>
                <a:spcPct val="100000"/>
              </a:lnSpc>
              <a:spcBef>
                <a:spcPts val="600"/>
              </a:spcBef>
              <a:spcAft>
                <a:spcPts val="0"/>
              </a:spcAft>
              <a:buClr>
                <a:srgbClr val="FE8637"/>
              </a:buClr>
              <a:buSzPct val="70000"/>
              <a:buFont typeface="Noto Sans Symbols"/>
              <a:buNone/>
            </a:pPr>
            <a:r>
              <a:t/>
            </a:r>
            <a:endParaRPr sz="2400">
              <a:solidFill>
                <a:srgbClr val="000000"/>
              </a:solidFill>
              <a:latin typeface="Century Schoolbook"/>
              <a:ea typeface="Century Schoolbook"/>
              <a:cs typeface="Century Schoolbook"/>
              <a:sym typeface="Century Schoolbook"/>
            </a:endParaRPr>
          </a:p>
          <a:p>
            <a:pPr indent="-192087" lvl="0" marL="274320" rtl="0" algn="l">
              <a:lnSpc>
                <a:spcPct val="100000"/>
              </a:lnSpc>
              <a:spcBef>
                <a:spcPts val="600"/>
              </a:spcBef>
              <a:spcAft>
                <a:spcPts val="0"/>
              </a:spcAft>
              <a:buClr>
                <a:srgbClr val="FE8637"/>
              </a:buClr>
              <a:buSzPct val="70000"/>
              <a:buFont typeface="Noto Sans Symbols"/>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75F6D"/>
              </a:buClr>
              <a:buSzPts val="4800"/>
              <a:buFont typeface="Century Schoolbook"/>
              <a:buNone/>
            </a:pPr>
            <a:r>
              <a:rPr lang="en-US" cap="small">
                <a:solidFill>
                  <a:srgbClr val="575F6D"/>
                </a:solidFill>
                <a:latin typeface="Century Schoolbook"/>
                <a:ea typeface="Century Schoolbook"/>
                <a:cs typeface="Century Schoolbook"/>
                <a:sym typeface="Century Schoolbook"/>
              </a:rPr>
              <a:t>Job of Compiler</a:t>
            </a:r>
            <a:endParaRPr/>
          </a:p>
        </p:txBody>
      </p:sp>
      <p:sp>
        <p:nvSpPr>
          <p:cNvPr id="196" name="Google Shape;196;p2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274320" lvl="0" marL="274320" rtl="0" algn="l">
              <a:lnSpc>
                <a:spcPct val="100000"/>
              </a:lnSpc>
              <a:spcBef>
                <a:spcPts val="0"/>
              </a:spcBef>
              <a:spcAft>
                <a:spcPts val="0"/>
              </a:spcAft>
              <a:buClr>
                <a:srgbClr val="FE8637"/>
              </a:buClr>
              <a:buSzPts val="1680"/>
              <a:buFont typeface="Noto Sans Symbols"/>
              <a:buChar char="🞆"/>
            </a:pPr>
            <a:r>
              <a:rPr lang="en-US" sz="2400">
                <a:solidFill>
                  <a:srgbClr val="000000"/>
                </a:solidFill>
                <a:latin typeface="Century Schoolbook"/>
                <a:ea typeface="Century Schoolbook"/>
                <a:cs typeface="Century Schoolbook"/>
                <a:sym typeface="Century Schoolbook"/>
              </a:rPr>
              <a:t>We will study compilers that take as input programs in a high-level programming language and give as output programs in a low-level assembly language.</a:t>
            </a:r>
            <a:endParaRPr/>
          </a:p>
          <a:p>
            <a:pPr indent="-274320" lvl="0" marL="274320" rtl="0" algn="l">
              <a:lnSpc>
                <a:spcPct val="150000"/>
              </a:lnSpc>
              <a:spcBef>
                <a:spcPts val="600"/>
              </a:spcBef>
              <a:spcAft>
                <a:spcPts val="0"/>
              </a:spcAft>
              <a:buClr>
                <a:srgbClr val="FE8637"/>
              </a:buClr>
              <a:buSzPts val="1680"/>
              <a:buFont typeface="Noto Sans Symbols"/>
              <a:buChar char="🞆"/>
            </a:pPr>
            <a:r>
              <a:rPr lang="en-US" sz="2400">
                <a:solidFill>
                  <a:srgbClr val="000000"/>
                </a:solidFill>
                <a:latin typeface="Century Schoolbook"/>
                <a:ea typeface="Century Schoolbook"/>
                <a:cs typeface="Century Schoolbook"/>
                <a:sym typeface="Century Schoolbook"/>
              </a:rPr>
              <a:t>Such compilers have 3 jobs:</a:t>
            </a:r>
            <a:endParaRPr/>
          </a:p>
          <a:p>
            <a:pPr indent="-274319" lvl="1" marL="566928" rtl="0" algn="l">
              <a:lnSpc>
                <a:spcPct val="100000"/>
              </a:lnSpc>
              <a:spcBef>
                <a:spcPts val="600"/>
              </a:spcBef>
              <a:spcAft>
                <a:spcPts val="0"/>
              </a:spcAft>
              <a:buClr>
                <a:srgbClr val="FE8637"/>
              </a:buClr>
              <a:buSzPts val="1540"/>
              <a:buFont typeface="Noto Sans Symbols"/>
              <a:buChar char="🞆"/>
            </a:pPr>
            <a:r>
              <a:rPr lang="en-US" sz="2200">
                <a:solidFill>
                  <a:srgbClr val="000000"/>
                </a:solidFill>
                <a:latin typeface="Century Schoolbook"/>
                <a:ea typeface="Century Schoolbook"/>
                <a:cs typeface="Century Schoolbook"/>
                <a:sym typeface="Century Schoolbook"/>
              </a:rPr>
              <a:t>TRANSLATION</a:t>
            </a:r>
            <a:endParaRPr/>
          </a:p>
          <a:p>
            <a:pPr indent="-274319" lvl="1" marL="566928" rtl="0" algn="l">
              <a:lnSpc>
                <a:spcPct val="100000"/>
              </a:lnSpc>
              <a:spcBef>
                <a:spcPts val="600"/>
              </a:spcBef>
              <a:spcAft>
                <a:spcPts val="0"/>
              </a:spcAft>
              <a:buClr>
                <a:srgbClr val="FE8637"/>
              </a:buClr>
              <a:buSzPts val="1540"/>
              <a:buFont typeface="Noto Sans Symbols"/>
              <a:buChar char="🞆"/>
            </a:pPr>
            <a:r>
              <a:rPr lang="en-US" sz="2200">
                <a:solidFill>
                  <a:srgbClr val="000000"/>
                </a:solidFill>
                <a:latin typeface="Century Schoolbook"/>
                <a:ea typeface="Century Schoolbook"/>
                <a:cs typeface="Century Schoolbook"/>
                <a:sym typeface="Century Schoolbook"/>
              </a:rPr>
              <a:t>VALIDATION</a:t>
            </a:r>
            <a:endParaRPr/>
          </a:p>
          <a:p>
            <a:pPr indent="-274319" lvl="1" marL="566928" rtl="0" algn="l">
              <a:lnSpc>
                <a:spcPct val="100000"/>
              </a:lnSpc>
              <a:spcBef>
                <a:spcPts val="600"/>
              </a:spcBef>
              <a:spcAft>
                <a:spcPts val="0"/>
              </a:spcAft>
              <a:buClr>
                <a:srgbClr val="FE8637"/>
              </a:buClr>
              <a:buSzPts val="1540"/>
              <a:buFont typeface="Noto Sans Symbols"/>
              <a:buChar char="🞆"/>
            </a:pPr>
            <a:r>
              <a:rPr lang="en-US" sz="2200">
                <a:solidFill>
                  <a:srgbClr val="000000"/>
                </a:solidFill>
                <a:latin typeface="Century Schoolbook"/>
                <a:ea typeface="Century Schoolbook"/>
                <a:cs typeface="Century Schoolbook"/>
                <a:sym typeface="Century Schoolbook"/>
              </a:rPr>
              <a:t>OPTIMIZATION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75F6D"/>
              </a:buClr>
              <a:buSzPts val="4800"/>
              <a:buFont typeface="Century Schoolbook"/>
              <a:buNone/>
            </a:pPr>
            <a:r>
              <a:rPr lang="en-US" cap="small">
                <a:solidFill>
                  <a:srgbClr val="575F6D"/>
                </a:solidFill>
                <a:latin typeface="Century Schoolbook"/>
                <a:ea typeface="Century Schoolbook"/>
                <a:cs typeface="Century Schoolbook"/>
                <a:sym typeface="Century Schoolbook"/>
              </a:rPr>
              <a:t>Why Study Compiler?</a:t>
            </a:r>
            <a:endParaRPr/>
          </a:p>
        </p:txBody>
      </p:sp>
      <p:sp>
        <p:nvSpPr>
          <p:cNvPr id="203" name="Google Shape;203;p2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274320" lvl="0" marL="274320" rtl="0" algn="l">
              <a:lnSpc>
                <a:spcPct val="100000"/>
              </a:lnSpc>
              <a:spcBef>
                <a:spcPts val="0"/>
              </a:spcBef>
              <a:spcAft>
                <a:spcPts val="0"/>
              </a:spcAft>
              <a:buClr>
                <a:srgbClr val="FE8637"/>
              </a:buClr>
              <a:buSzPts val="1680"/>
              <a:buFont typeface="Noto Sans Symbols"/>
              <a:buChar char="🞆"/>
            </a:pPr>
            <a:r>
              <a:rPr lang="en-US" sz="2400">
                <a:solidFill>
                  <a:srgbClr val="000000"/>
                </a:solidFill>
                <a:latin typeface="Century Schoolbook"/>
                <a:ea typeface="Century Schoolbook"/>
                <a:cs typeface="Century Schoolbook"/>
                <a:sym typeface="Century Schoolbook"/>
              </a:rPr>
              <a:t>To be more effective users of compilers ... instead of treating a compiler as a “black box”.</a:t>
            </a:r>
            <a:endParaRPr/>
          </a:p>
          <a:p>
            <a:pPr indent="-274320" lvl="0" marL="274320" rtl="0" algn="l">
              <a:lnSpc>
                <a:spcPct val="100000"/>
              </a:lnSpc>
              <a:spcBef>
                <a:spcPts val="600"/>
              </a:spcBef>
              <a:spcAft>
                <a:spcPts val="0"/>
              </a:spcAft>
              <a:buClr>
                <a:srgbClr val="FE8637"/>
              </a:buClr>
              <a:buSzPts val="1680"/>
              <a:buFont typeface="Noto Sans Symbols"/>
              <a:buChar char="🞆"/>
            </a:pPr>
            <a:r>
              <a:rPr lang="en-US" sz="2400">
                <a:solidFill>
                  <a:srgbClr val="000000"/>
                </a:solidFill>
                <a:latin typeface="Century Schoolbook"/>
                <a:ea typeface="Century Schoolbook"/>
                <a:cs typeface="Century Schoolbook"/>
                <a:sym typeface="Century Schoolbook"/>
              </a:rPr>
              <a:t>To apply compiler techniques to typical SE tasks that require reading input and taking action.</a:t>
            </a:r>
            <a:endParaRPr/>
          </a:p>
          <a:p>
            <a:pPr indent="-274320" lvl="0" marL="274320" rtl="0" algn="l">
              <a:lnSpc>
                <a:spcPct val="100000"/>
              </a:lnSpc>
              <a:spcBef>
                <a:spcPts val="600"/>
              </a:spcBef>
              <a:spcAft>
                <a:spcPts val="0"/>
              </a:spcAft>
              <a:buClr>
                <a:srgbClr val="FE8637"/>
              </a:buClr>
              <a:buSzPts val="1680"/>
              <a:buFont typeface="Noto Sans Symbols"/>
              <a:buChar char="🞆"/>
            </a:pPr>
            <a:r>
              <a:rPr lang="en-US" sz="2400">
                <a:solidFill>
                  <a:srgbClr val="000000"/>
                </a:solidFill>
                <a:latin typeface="Century Schoolbook"/>
                <a:ea typeface="Century Schoolbook"/>
                <a:cs typeface="Century Schoolbook"/>
                <a:sym typeface="Century Schoolbook"/>
              </a:rPr>
              <a:t>To see how your core CS courses fit together, giving you the knowledge to construct a compiler.</a:t>
            </a:r>
            <a:endParaRPr/>
          </a:p>
          <a:p>
            <a:pPr indent="-274320" lvl="0" marL="274320" rtl="0" algn="l">
              <a:lnSpc>
                <a:spcPct val="100000"/>
              </a:lnSpc>
              <a:spcBef>
                <a:spcPts val="600"/>
              </a:spcBef>
              <a:spcAft>
                <a:spcPts val="0"/>
              </a:spcAft>
              <a:buClr>
                <a:srgbClr val="FE8637"/>
              </a:buClr>
              <a:buSzPts val="1680"/>
              <a:buFont typeface="Noto Sans Symbols"/>
              <a:buChar char="🞆"/>
            </a:pPr>
            <a:r>
              <a:rPr lang="en-US" sz="2400">
                <a:solidFill>
                  <a:srgbClr val="000000"/>
                </a:solidFill>
                <a:latin typeface="Century Schoolbook"/>
                <a:ea typeface="Century Schoolbook"/>
                <a:cs typeface="Century Schoolbook"/>
                <a:sym typeface="Century Schoolbook"/>
              </a:rPr>
              <a:t>To participate in R&amp;D of high-level programming languages and optimizing compilers.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75F6D"/>
              </a:buClr>
              <a:buSzPts val="4800"/>
              <a:buFont typeface="Century Schoolbook"/>
              <a:buNone/>
            </a:pPr>
            <a:r>
              <a:rPr lang="en-US" cap="small">
                <a:solidFill>
                  <a:srgbClr val="575F6D"/>
                </a:solidFill>
                <a:latin typeface="Century Schoolbook"/>
                <a:ea typeface="Century Schoolbook"/>
                <a:cs typeface="Century Schoolbook"/>
                <a:sym typeface="Century Schoolbook"/>
              </a:rPr>
              <a:t>Challenges of Compiler Construction</a:t>
            </a:r>
            <a:endParaRPr/>
          </a:p>
        </p:txBody>
      </p:sp>
      <p:sp>
        <p:nvSpPr>
          <p:cNvPr id="210" name="Google Shape;210;p26"/>
          <p:cNvSpPr txBox="1"/>
          <p:nvPr>
            <p:ph idx="1" type="body"/>
          </p:nvPr>
        </p:nvSpPr>
        <p:spPr>
          <a:xfrm>
            <a:off x="1097280" y="1845734"/>
            <a:ext cx="10058400" cy="4314434"/>
          </a:xfrm>
          <a:prstGeom prst="rect">
            <a:avLst/>
          </a:prstGeom>
          <a:noFill/>
          <a:ln>
            <a:noFill/>
          </a:ln>
        </p:spPr>
        <p:txBody>
          <a:bodyPr anchorCtr="0" anchor="t" bIns="45700" lIns="0" spcFirstLastPara="1" rIns="0" wrap="square" tIns="45700">
            <a:normAutofit fontScale="92500" lnSpcReduction="10000"/>
          </a:bodyPr>
          <a:lstStyle/>
          <a:p>
            <a:pPr indent="0" lvl="0" marL="0" rtl="0" algn="l">
              <a:lnSpc>
                <a:spcPct val="100000"/>
              </a:lnSpc>
              <a:spcBef>
                <a:spcPts val="0"/>
              </a:spcBef>
              <a:spcAft>
                <a:spcPts val="0"/>
              </a:spcAft>
              <a:buClr>
                <a:srgbClr val="FE8637"/>
              </a:buClr>
              <a:buSzPct val="70000"/>
              <a:buNone/>
            </a:pPr>
            <a:r>
              <a:rPr lang="en-US" sz="2400">
                <a:solidFill>
                  <a:srgbClr val="000000"/>
                </a:solidFill>
                <a:latin typeface="Century Schoolbook"/>
                <a:ea typeface="Century Schoolbook"/>
                <a:cs typeface="Century Schoolbook"/>
                <a:sym typeface="Century Schoolbook"/>
              </a:rPr>
              <a:t>Compiler construction poses challenging and interesting problems:</a:t>
            </a:r>
            <a:endParaRPr/>
          </a:p>
          <a:p>
            <a:pPr indent="-274319" lvl="1" marL="566928" rtl="0" algn="l">
              <a:lnSpc>
                <a:spcPct val="100000"/>
              </a:lnSpc>
              <a:spcBef>
                <a:spcPts val="600"/>
              </a:spcBef>
              <a:spcAft>
                <a:spcPts val="0"/>
              </a:spcAft>
              <a:buClr>
                <a:srgbClr val="FE8637"/>
              </a:buClr>
              <a:buSzPct val="70000"/>
              <a:buFont typeface="Noto Sans Symbols"/>
              <a:buChar char="🞆"/>
            </a:pPr>
            <a:r>
              <a:rPr lang="en-US" sz="2200">
                <a:solidFill>
                  <a:srgbClr val="000000"/>
                </a:solidFill>
                <a:latin typeface="Century Schoolbook"/>
                <a:ea typeface="Century Schoolbook"/>
                <a:cs typeface="Century Schoolbook"/>
                <a:sym typeface="Century Schoolbook"/>
              </a:rPr>
              <a:t>Compilers must process large inputs, perform complex algorithms, but also run quickly</a:t>
            </a:r>
            <a:endParaRPr/>
          </a:p>
          <a:p>
            <a:pPr indent="-274319" lvl="1" marL="566928" rtl="0" algn="l">
              <a:lnSpc>
                <a:spcPct val="100000"/>
              </a:lnSpc>
              <a:spcBef>
                <a:spcPts val="600"/>
              </a:spcBef>
              <a:spcAft>
                <a:spcPts val="0"/>
              </a:spcAft>
              <a:buClr>
                <a:srgbClr val="FE8637"/>
              </a:buClr>
              <a:buSzPct val="70000"/>
              <a:buFont typeface="Noto Sans Symbols"/>
              <a:buChar char="🞆"/>
            </a:pPr>
            <a:r>
              <a:rPr lang="en-US" sz="2200">
                <a:solidFill>
                  <a:srgbClr val="000000"/>
                </a:solidFill>
                <a:latin typeface="Century Schoolbook"/>
                <a:ea typeface="Century Schoolbook"/>
                <a:cs typeface="Century Schoolbook"/>
                <a:sym typeface="Century Schoolbook"/>
              </a:rPr>
              <a:t>Compilers have primary responsibility for run-time performance</a:t>
            </a:r>
            <a:endParaRPr/>
          </a:p>
          <a:p>
            <a:pPr indent="-274319" lvl="1" marL="566928" rtl="0" algn="l">
              <a:lnSpc>
                <a:spcPct val="100000"/>
              </a:lnSpc>
              <a:spcBef>
                <a:spcPts val="600"/>
              </a:spcBef>
              <a:spcAft>
                <a:spcPts val="0"/>
              </a:spcAft>
              <a:buClr>
                <a:srgbClr val="FE8637"/>
              </a:buClr>
              <a:buSzPct val="70000"/>
              <a:buFont typeface="Noto Sans Symbols"/>
              <a:buChar char="🞆"/>
            </a:pPr>
            <a:r>
              <a:rPr lang="en-US" sz="2200">
                <a:solidFill>
                  <a:srgbClr val="000000"/>
                </a:solidFill>
                <a:latin typeface="Century Schoolbook"/>
                <a:ea typeface="Century Schoolbook"/>
                <a:cs typeface="Century Schoolbook"/>
                <a:sym typeface="Century Schoolbook"/>
              </a:rPr>
              <a:t>Compilers are responsible for making it acceptable to use the full power of the programming language</a:t>
            </a:r>
            <a:endParaRPr/>
          </a:p>
          <a:p>
            <a:pPr indent="-274319" lvl="1" marL="566928" rtl="0" algn="l">
              <a:lnSpc>
                <a:spcPct val="100000"/>
              </a:lnSpc>
              <a:spcBef>
                <a:spcPts val="600"/>
              </a:spcBef>
              <a:spcAft>
                <a:spcPts val="0"/>
              </a:spcAft>
              <a:buClr>
                <a:srgbClr val="FE8637"/>
              </a:buClr>
              <a:buSzPct val="70000"/>
              <a:buFont typeface="Noto Sans Symbols"/>
              <a:buChar char="🞆"/>
            </a:pPr>
            <a:r>
              <a:rPr lang="en-US" sz="2200">
                <a:solidFill>
                  <a:srgbClr val="000000"/>
                </a:solidFill>
                <a:latin typeface="Century Schoolbook"/>
                <a:ea typeface="Century Schoolbook"/>
                <a:cs typeface="Century Schoolbook"/>
                <a:sym typeface="Century Schoolbook"/>
              </a:rPr>
              <a:t>Computer architects perpetually create new challenges for the compiler by building more complex machine</a:t>
            </a:r>
            <a:endParaRPr/>
          </a:p>
          <a:p>
            <a:pPr indent="-274319" lvl="1" marL="566928" rtl="0" algn="l">
              <a:lnSpc>
                <a:spcPct val="100000"/>
              </a:lnSpc>
              <a:spcBef>
                <a:spcPts val="600"/>
              </a:spcBef>
              <a:spcAft>
                <a:spcPts val="0"/>
              </a:spcAft>
              <a:buClr>
                <a:srgbClr val="FE8637"/>
              </a:buClr>
              <a:buSzPct val="70000"/>
              <a:buFont typeface="Noto Sans Symbols"/>
              <a:buChar char="🞆"/>
            </a:pPr>
            <a:r>
              <a:rPr lang="en-US" sz="2200">
                <a:solidFill>
                  <a:srgbClr val="000000"/>
                </a:solidFill>
                <a:latin typeface="Century Schoolbook"/>
                <a:ea typeface="Century Schoolbook"/>
                <a:cs typeface="Century Schoolbook"/>
                <a:sym typeface="Century Schoolbook"/>
              </a:rPr>
              <a:t>Compilers must hide that complexity from the programmer</a:t>
            </a:r>
            <a:endParaRPr/>
          </a:p>
          <a:p>
            <a:pPr indent="-175641" lvl="0" marL="274320" rtl="0" algn="l">
              <a:lnSpc>
                <a:spcPct val="100000"/>
              </a:lnSpc>
              <a:spcBef>
                <a:spcPts val="600"/>
              </a:spcBef>
              <a:spcAft>
                <a:spcPts val="0"/>
              </a:spcAft>
              <a:buClr>
                <a:srgbClr val="FE8637"/>
              </a:buClr>
              <a:buSzPct val="70000"/>
              <a:buFont typeface="Noto Sans Symbols"/>
              <a:buNone/>
            </a:pPr>
            <a:r>
              <a:t/>
            </a:r>
            <a:endParaRPr sz="2400">
              <a:solidFill>
                <a:srgbClr val="000000"/>
              </a:solidFill>
              <a:latin typeface="Century Schoolbook"/>
              <a:ea typeface="Century Schoolbook"/>
              <a:cs typeface="Century Schoolbook"/>
              <a:sym typeface="Century Schoolbook"/>
            </a:endParaRPr>
          </a:p>
          <a:p>
            <a:pPr indent="0" lvl="0" marL="0" rtl="0" algn="l">
              <a:lnSpc>
                <a:spcPct val="100000"/>
              </a:lnSpc>
              <a:spcBef>
                <a:spcPts val="600"/>
              </a:spcBef>
              <a:spcAft>
                <a:spcPts val="0"/>
              </a:spcAft>
              <a:buClr>
                <a:srgbClr val="FE8637"/>
              </a:buClr>
              <a:buSzPct val="70000"/>
              <a:buNone/>
            </a:pPr>
            <a:r>
              <a:rPr lang="en-US" sz="2400">
                <a:solidFill>
                  <a:srgbClr val="000000"/>
                </a:solidFill>
                <a:latin typeface="Century Schoolbook"/>
                <a:ea typeface="Century Schoolbook"/>
                <a:cs typeface="Century Schoolbook"/>
                <a:sym typeface="Century Schoolbook"/>
              </a:rPr>
              <a:t>A successful compiler requires mastery of the many complex interactions between its constituent parts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75F6D"/>
              </a:buClr>
              <a:buSzPts val="4800"/>
              <a:buFont typeface="Century Schoolbook"/>
              <a:buNone/>
            </a:pPr>
            <a:r>
              <a:rPr lang="en-US" cap="small">
                <a:solidFill>
                  <a:srgbClr val="575F6D"/>
                </a:solidFill>
                <a:latin typeface="Century Schoolbook"/>
                <a:ea typeface="Century Schoolbook"/>
                <a:cs typeface="Century Schoolbook"/>
                <a:sym typeface="Century Schoolbook"/>
              </a:rPr>
              <a:t>Compiler and other areas</a:t>
            </a:r>
            <a:endParaRPr/>
          </a:p>
        </p:txBody>
      </p:sp>
      <p:sp>
        <p:nvSpPr>
          <p:cNvPr id="217" name="Google Shape;217;p27"/>
          <p:cNvSpPr txBox="1"/>
          <p:nvPr>
            <p:ph idx="1" type="body"/>
          </p:nvPr>
        </p:nvSpPr>
        <p:spPr>
          <a:xfrm>
            <a:off x="1097280" y="1845734"/>
            <a:ext cx="10058400" cy="4314434"/>
          </a:xfrm>
          <a:prstGeom prst="rect">
            <a:avLst/>
          </a:prstGeom>
          <a:noFill/>
          <a:ln>
            <a:noFill/>
          </a:ln>
        </p:spPr>
        <p:txBody>
          <a:bodyPr anchorCtr="0" anchor="t" bIns="45700" lIns="0" spcFirstLastPara="1" rIns="0" wrap="square" tIns="45700">
            <a:normAutofit/>
          </a:bodyPr>
          <a:lstStyle/>
          <a:p>
            <a:pPr indent="0" lvl="0" marL="0" rtl="0" algn="l">
              <a:lnSpc>
                <a:spcPct val="100000"/>
              </a:lnSpc>
              <a:spcBef>
                <a:spcPts val="0"/>
              </a:spcBef>
              <a:spcAft>
                <a:spcPts val="0"/>
              </a:spcAft>
              <a:buClr>
                <a:srgbClr val="FE8637"/>
              </a:buClr>
              <a:buSzPts val="1680"/>
              <a:buNone/>
            </a:pPr>
            <a:r>
              <a:rPr lang="en-US" sz="2400">
                <a:solidFill>
                  <a:srgbClr val="000000"/>
                </a:solidFill>
                <a:latin typeface="Century Schoolbook"/>
                <a:ea typeface="Century Schoolbook"/>
                <a:cs typeface="Century Schoolbook"/>
                <a:sym typeface="Century Schoolbook"/>
              </a:rPr>
              <a:t>Compiler construction involves ideas from different parts of computer science</a:t>
            </a:r>
            <a:endParaRPr/>
          </a:p>
          <a:p>
            <a:pPr indent="-274319" lvl="1" marL="566928" rtl="0" algn="l">
              <a:lnSpc>
                <a:spcPct val="100000"/>
              </a:lnSpc>
              <a:spcBef>
                <a:spcPts val="600"/>
              </a:spcBef>
              <a:spcAft>
                <a:spcPts val="0"/>
              </a:spcAft>
              <a:buClr>
                <a:srgbClr val="FE8637"/>
              </a:buClr>
              <a:buSzPts val="1540"/>
              <a:buFont typeface="Noto Sans Symbols"/>
              <a:buChar char="🞆"/>
            </a:pPr>
            <a:r>
              <a:rPr b="1" lang="en-US" sz="2200">
                <a:solidFill>
                  <a:srgbClr val="000000"/>
                </a:solidFill>
                <a:latin typeface="Century Schoolbook"/>
                <a:ea typeface="Century Schoolbook"/>
                <a:cs typeface="Century Schoolbook"/>
                <a:sym typeface="Century Schoolbook"/>
              </a:rPr>
              <a:t>Artificial intelligence</a:t>
            </a:r>
            <a:r>
              <a:rPr lang="en-US" sz="2200">
                <a:solidFill>
                  <a:srgbClr val="000000"/>
                </a:solidFill>
                <a:latin typeface="Century Schoolbook"/>
                <a:ea typeface="Century Schoolbook"/>
                <a:cs typeface="Century Schoolbook"/>
                <a:sym typeface="Century Schoolbook"/>
              </a:rPr>
              <a:t>: Greedy algorithms, Heuristic search techniques</a:t>
            </a:r>
            <a:endParaRPr/>
          </a:p>
          <a:p>
            <a:pPr indent="-274319" lvl="1" marL="566928" rtl="0" algn="l">
              <a:lnSpc>
                <a:spcPct val="100000"/>
              </a:lnSpc>
              <a:spcBef>
                <a:spcPts val="600"/>
              </a:spcBef>
              <a:spcAft>
                <a:spcPts val="0"/>
              </a:spcAft>
              <a:buClr>
                <a:srgbClr val="FE8637"/>
              </a:buClr>
              <a:buSzPts val="1540"/>
              <a:buFont typeface="Noto Sans Symbols"/>
              <a:buChar char="🞆"/>
            </a:pPr>
            <a:r>
              <a:rPr b="1" lang="en-US" sz="2200">
                <a:solidFill>
                  <a:srgbClr val="000000"/>
                </a:solidFill>
                <a:latin typeface="Century Schoolbook"/>
                <a:ea typeface="Century Schoolbook"/>
                <a:cs typeface="Century Schoolbook"/>
                <a:sym typeface="Century Schoolbook"/>
              </a:rPr>
              <a:t>Algorithms:</a:t>
            </a:r>
            <a:r>
              <a:rPr lang="en-US" sz="2200">
                <a:solidFill>
                  <a:srgbClr val="000000"/>
                </a:solidFill>
                <a:latin typeface="Century Schoolbook"/>
                <a:ea typeface="Century Schoolbook"/>
                <a:cs typeface="Century Schoolbook"/>
                <a:sym typeface="Century Schoolbook"/>
              </a:rPr>
              <a:t> Graph algorithms, Dynamic programming</a:t>
            </a:r>
            <a:endParaRPr/>
          </a:p>
          <a:p>
            <a:pPr indent="-274319" lvl="1" marL="566928" rtl="0" algn="l">
              <a:lnSpc>
                <a:spcPct val="100000"/>
              </a:lnSpc>
              <a:spcBef>
                <a:spcPts val="600"/>
              </a:spcBef>
              <a:spcAft>
                <a:spcPts val="0"/>
              </a:spcAft>
              <a:buClr>
                <a:srgbClr val="FE8637"/>
              </a:buClr>
              <a:buSzPts val="1540"/>
              <a:buFont typeface="Noto Sans Symbols"/>
              <a:buChar char="🞆"/>
            </a:pPr>
            <a:r>
              <a:rPr b="1" lang="en-US" sz="2200">
                <a:solidFill>
                  <a:srgbClr val="000000"/>
                </a:solidFill>
                <a:latin typeface="Century Schoolbook"/>
                <a:ea typeface="Century Schoolbook"/>
                <a:cs typeface="Century Schoolbook"/>
                <a:sym typeface="Century Schoolbook"/>
              </a:rPr>
              <a:t>Theory of Automata</a:t>
            </a:r>
            <a:r>
              <a:rPr lang="en-US" sz="2200">
                <a:solidFill>
                  <a:srgbClr val="000000"/>
                </a:solidFill>
                <a:latin typeface="Century Schoolbook"/>
                <a:ea typeface="Century Schoolbook"/>
                <a:cs typeface="Century Schoolbook"/>
                <a:sym typeface="Century Schoolbook"/>
              </a:rPr>
              <a:t>: DFAs &amp; PDAs, pattern matching, regular expressions</a:t>
            </a:r>
            <a:endParaRPr/>
          </a:p>
          <a:p>
            <a:pPr indent="-274319" lvl="1" marL="566928" rtl="0" algn="l">
              <a:lnSpc>
                <a:spcPct val="100000"/>
              </a:lnSpc>
              <a:spcBef>
                <a:spcPts val="600"/>
              </a:spcBef>
              <a:spcAft>
                <a:spcPts val="0"/>
              </a:spcAft>
              <a:buClr>
                <a:srgbClr val="FE8637"/>
              </a:buClr>
              <a:buSzPts val="1540"/>
              <a:buFont typeface="Noto Sans Symbols"/>
              <a:buChar char="🞆"/>
            </a:pPr>
            <a:r>
              <a:rPr b="1" lang="en-US" sz="2200">
                <a:solidFill>
                  <a:srgbClr val="000000"/>
                </a:solidFill>
                <a:latin typeface="Century Schoolbook"/>
                <a:ea typeface="Century Schoolbook"/>
                <a:cs typeface="Century Schoolbook"/>
                <a:sym typeface="Century Schoolbook"/>
              </a:rPr>
              <a:t>Architecture:</a:t>
            </a:r>
            <a:r>
              <a:rPr lang="en-US" sz="2200">
                <a:solidFill>
                  <a:srgbClr val="000000"/>
                </a:solidFill>
                <a:latin typeface="Century Schoolbook"/>
                <a:ea typeface="Century Schoolbook"/>
                <a:cs typeface="Century Schoolbook"/>
                <a:sym typeface="Century Schoolbook"/>
              </a:rPr>
              <a:t> Pipelining and Instruction set use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75F6D"/>
              </a:buClr>
              <a:buSzPts val="4000"/>
              <a:buFont typeface="Century Schoolbook"/>
              <a:buNone/>
            </a:pPr>
            <a:r>
              <a:rPr lang="en-US" sz="4000" cap="small">
                <a:solidFill>
                  <a:srgbClr val="575F6D"/>
                </a:solidFill>
                <a:latin typeface="Century Schoolbook"/>
                <a:ea typeface="Century Schoolbook"/>
                <a:cs typeface="Century Schoolbook"/>
                <a:sym typeface="Century Schoolbook"/>
              </a:rPr>
              <a:t>Requirement</a:t>
            </a:r>
            <a:endParaRPr sz="4000"/>
          </a:p>
        </p:txBody>
      </p:sp>
      <p:sp>
        <p:nvSpPr>
          <p:cNvPr id="223" name="Google Shape;223;p28"/>
          <p:cNvSpPr txBox="1"/>
          <p:nvPr>
            <p:ph idx="1" type="body"/>
          </p:nvPr>
        </p:nvSpPr>
        <p:spPr>
          <a:xfrm>
            <a:off x="1097280" y="1845733"/>
            <a:ext cx="10058400" cy="4368455"/>
          </a:xfrm>
          <a:prstGeom prst="rect">
            <a:avLst/>
          </a:prstGeom>
          <a:noFill/>
          <a:ln>
            <a:noFill/>
          </a:ln>
        </p:spPr>
        <p:txBody>
          <a:bodyPr anchorCtr="0" anchor="t" bIns="45700" lIns="0" spcFirstLastPara="1" rIns="0" wrap="square" tIns="45700">
            <a:normAutofit/>
          </a:bodyPr>
          <a:lstStyle/>
          <a:p>
            <a:pPr indent="-274320" lvl="0" marL="274320" rtl="0" algn="l">
              <a:lnSpc>
                <a:spcPct val="100000"/>
              </a:lnSpc>
              <a:spcBef>
                <a:spcPts val="0"/>
              </a:spcBef>
              <a:spcAft>
                <a:spcPts val="0"/>
              </a:spcAft>
              <a:buClr>
                <a:srgbClr val="FE8637"/>
              </a:buClr>
              <a:buSzPts val="1680"/>
              <a:buFont typeface="Noto Sans Symbols"/>
              <a:buChar char="🞆"/>
            </a:pPr>
            <a:r>
              <a:rPr lang="en-US" sz="2400">
                <a:solidFill>
                  <a:srgbClr val="000000"/>
                </a:solidFill>
                <a:latin typeface="Century Schoolbook"/>
                <a:ea typeface="Century Schoolbook"/>
                <a:cs typeface="Century Schoolbook"/>
                <a:sym typeface="Century Schoolbook"/>
              </a:rPr>
              <a:t>In order to translate statements in a language, one needs to understand both</a:t>
            </a:r>
            <a:endParaRPr/>
          </a:p>
          <a:p>
            <a:pPr indent="-342900" lvl="1" marL="635508" rtl="0" algn="l">
              <a:lnSpc>
                <a:spcPct val="100000"/>
              </a:lnSpc>
              <a:spcBef>
                <a:spcPts val="600"/>
              </a:spcBef>
              <a:spcAft>
                <a:spcPts val="0"/>
              </a:spcAft>
              <a:buClr>
                <a:srgbClr val="FE8637"/>
              </a:buClr>
              <a:buSzPts val="1540"/>
              <a:buFont typeface="Arial"/>
              <a:buChar char="•"/>
            </a:pPr>
            <a:r>
              <a:rPr b="1" lang="en-US" sz="2200">
                <a:solidFill>
                  <a:srgbClr val="000000"/>
                </a:solidFill>
                <a:latin typeface="Century Schoolbook"/>
                <a:ea typeface="Century Schoolbook"/>
                <a:cs typeface="Century Schoolbook"/>
                <a:sym typeface="Century Schoolbook"/>
              </a:rPr>
              <a:t>Structure of the language</a:t>
            </a:r>
            <a:r>
              <a:rPr lang="en-US" sz="2200">
                <a:solidFill>
                  <a:srgbClr val="000000"/>
                </a:solidFill>
                <a:latin typeface="Century Schoolbook"/>
                <a:ea typeface="Century Schoolbook"/>
                <a:cs typeface="Century Schoolbook"/>
                <a:sym typeface="Century Schoolbook"/>
              </a:rPr>
              <a:t>: the way “sentences" are constructed in the language</a:t>
            </a:r>
            <a:endParaRPr/>
          </a:p>
          <a:p>
            <a:pPr indent="-342900" lvl="1" marL="635508" rtl="0" algn="l">
              <a:lnSpc>
                <a:spcPct val="100000"/>
              </a:lnSpc>
              <a:spcBef>
                <a:spcPts val="600"/>
              </a:spcBef>
              <a:spcAft>
                <a:spcPts val="0"/>
              </a:spcAft>
              <a:buClr>
                <a:srgbClr val="FE8637"/>
              </a:buClr>
              <a:buSzPts val="1540"/>
              <a:buFont typeface="Arial"/>
              <a:buChar char="•"/>
            </a:pPr>
            <a:r>
              <a:rPr b="1" lang="en-US" sz="2200">
                <a:solidFill>
                  <a:srgbClr val="000000"/>
                </a:solidFill>
                <a:latin typeface="Century Schoolbook"/>
                <a:ea typeface="Century Schoolbook"/>
                <a:cs typeface="Century Schoolbook"/>
                <a:sym typeface="Century Schoolbook"/>
              </a:rPr>
              <a:t>Meaning of the language</a:t>
            </a:r>
            <a:r>
              <a:rPr lang="en-US" sz="2200">
                <a:solidFill>
                  <a:srgbClr val="000000"/>
                </a:solidFill>
                <a:latin typeface="Century Schoolbook"/>
                <a:ea typeface="Century Schoolbook"/>
                <a:cs typeface="Century Schoolbook"/>
                <a:sym typeface="Century Schoolbook"/>
              </a:rPr>
              <a:t>: what each “sentence" stands for.</a:t>
            </a:r>
            <a:endParaRPr/>
          </a:p>
          <a:p>
            <a:pPr indent="0" lvl="1" marL="292608" rtl="0" algn="l">
              <a:lnSpc>
                <a:spcPct val="100000"/>
              </a:lnSpc>
              <a:spcBef>
                <a:spcPts val="600"/>
              </a:spcBef>
              <a:spcAft>
                <a:spcPts val="0"/>
              </a:spcAft>
              <a:buClr>
                <a:srgbClr val="FE8637"/>
              </a:buClr>
              <a:buSzPts val="1540"/>
              <a:buNone/>
            </a:pPr>
            <a:r>
              <a:t/>
            </a:r>
            <a:endParaRPr sz="2200">
              <a:solidFill>
                <a:srgbClr val="000000"/>
              </a:solidFill>
              <a:latin typeface="Century Schoolbook"/>
              <a:ea typeface="Century Schoolbook"/>
              <a:cs typeface="Century Schoolbook"/>
              <a:sym typeface="Century Schoolbook"/>
            </a:endParaRPr>
          </a:p>
          <a:p>
            <a:pPr indent="-274320" lvl="0" marL="274320" rtl="0" algn="l">
              <a:lnSpc>
                <a:spcPct val="100000"/>
              </a:lnSpc>
              <a:spcBef>
                <a:spcPts val="600"/>
              </a:spcBef>
              <a:spcAft>
                <a:spcPts val="0"/>
              </a:spcAft>
              <a:buClr>
                <a:srgbClr val="FE8637"/>
              </a:buClr>
              <a:buSzPts val="1680"/>
              <a:buFont typeface="Noto Sans Symbols"/>
              <a:buChar char="🞆"/>
            </a:pPr>
            <a:r>
              <a:rPr lang="en-US" sz="2400">
                <a:solidFill>
                  <a:srgbClr val="000000"/>
                </a:solidFill>
                <a:latin typeface="Century Schoolbook"/>
                <a:ea typeface="Century Schoolbook"/>
                <a:cs typeface="Century Schoolbook"/>
                <a:sym typeface="Century Schoolbook"/>
              </a:rPr>
              <a:t>Terminology:</a:t>
            </a:r>
            <a:endParaRPr/>
          </a:p>
          <a:p>
            <a:pPr indent="-342900" lvl="1" marL="635508" rtl="0" algn="l">
              <a:lnSpc>
                <a:spcPct val="100000"/>
              </a:lnSpc>
              <a:spcBef>
                <a:spcPts val="600"/>
              </a:spcBef>
              <a:spcAft>
                <a:spcPts val="0"/>
              </a:spcAft>
              <a:buClr>
                <a:srgbClr val="FE8637"/>
              </a:buClr>
              <a:buSzPts val="1540"/>
              <a:buFont typeface="Noto Sans Symbols"/>
              <a:buChar char="▪"/>
            </a:pPr>
            <a:r>
              <a:rPr lang="en-US" sz="2200">
                <a:solidFill>
                  <a:srgbClr val="000000"/>
                </a:solidFill>
                <a:latin typeface="Century Schoolbook"/>
                <a:ea typeface="Century Schoolbook"/>
                <a:cs typeface="Century Schoolbook"/>
                <a:sym typeface="Century Schoolbook"/>
              </a:rPr>
              <a:t>Structure ≡ Syntax</a:t>
            </a:r>
            <a:endParaRPr/>
          </a:p>
          <a:p>
            <a:pPr indent="-342900" lvl="1" marL="635508" rtl="0" algn="l">
              <a:lnSpc>
                <a:spcPct val="100000"/>
              </a:lnSpc>
              <a:spcBef>
                <a:spcPts val="600"/>
              </a:spcBef>
              <a:spcAft>
                <a:spcPts val="0"/>
              </a:spcAft>
              <a:buClr>
                <a:srgbClr val="FE8637"/>
              </a:buClr>
              <a:buSzPts val="1540"/>
              <a:buFont typeface="Noto Sans Symbols"/>
              <a:buChar char="▪"/>
            </a:pPr>
            <a:r>
              <a:rPr lang="en-US" sz="2200">
                <a:solidFill>
                  <a:srgbClr val="000000"/>
                </a:solidFill>
                <a:latin typeface="Century Schoolbook"/>
                <a:ea typeface="Century Schoolbook"/>
                <a:cs typeface="Century Schoolbook"/>
                <a:sym typeface="Century Schoolbook"/>
              </a:rPr>
              <a:t>Meaning ≡ Semantics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75F6D"/>
              </a:buClr>
              <a:buSzPts val="4000"/>
              <a:buFont typeface="Century Schoolbook"/>
              <a:buNone/>
            </a:pPr>
            <a:r>
              <a:rPr lang="en-US" sz="4000" cap="small">
                <a:solidFill>
                  <a:srgbClr val="575F6D"/>
                </a:solidFill>
                <a:latin typeface="Century Schoolbook"/>
                <a:ea typeface="Century Schoolbook"/>
                <a:cs typeface="Century Schoolbook"/>
                <a:sym typeface="Century Schoolbook"/>
              </a:rPr>
              <a:t>Analysis-Synthesis model of compilation</a:t>
            </a:r>
            <a:endParaRPr sz="4000"/>
          </a:p>
        </p:txBody>
      </p:sp>
      <p:sp>
        <p:nvSpPr>
          <p:cNvPr id="230" name="Google Shape;230;p2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274320" lvl="0" marL="274320" rtl="0" algn="l">
              <a:lnSpc>
                <a:spcPct val="100000"/>
              </a:lnSpc>
              <a:spcBef>
                <a:spcPts val="0"/>
              </a:spcBef>
              <a:spcAft>
                <a:spcPts val="0"/>
              </a:spcAft>
              <a:buClr>
                <a:srgbClr val="FE8637"/>
              </a:buClr>
              <a:buSzPts val="1680"/>
              <a:buFont typeface="Noto Sans Symbols"/>
              <a:buChar char="🞆"/>
            </a:pPr>
            <a:r>
              <a:rPr lang="en-US" sz="2400">
                <a:solidFill>
                  <a:srgbClr val="000000"/>
                </a:solidFill>
                <a:latin typeface="Century Schoolbook"/>
                <a:ea typeface="Century Schoolbook"/>
                <a:cs typeface="Century Schoolbook"/>
                <a:sym typeface="Century Schoolbook"/>
              </a:rPr>
              <a:t>Two major parts --</a:t>
            </a:r>
            <a:endParaRPr b="1" sz="2400">
              <a:solidFill>
                <a:srgbClr val="000000"/>
              </a:solidFill>
              <a:latin typeface="Century Schoolbook"/>
              <a:ea typeface="Century Schoolbook"/>
              <a:cs typeface="Century Schoolbook"/>
              <a:sym typeface="Century Schoolbook"/>
            </a:endParaRPr>
          </a:p>
          <a:p>
            <a:pPr indent="-274320" lvl="1" marL="640080" rtl="0" algn="l">
              <a:lnSpc>
                <a:spcPct val="100000"/>
              </a:lnSpc>
              <a:spcBef>
                <a:spcPts val="480"/>
              </a:spcBef>
              <a:spcAft>
                <a:spcPts val="0"/>
              </a:spcAft>
              <a:buClr>
                <a:srgbClr val="FE8637"/>
              </a:buClr>
              <a:buSzPts val="1920"/>
              <a:buFont typeface="Noto Sans Symbols"/>
              <a:buChar char="⚫"/>
            </a:pPr>
            <a:r>
              <a:rPr b="1" lang="en-US" sz="2400">
                <a:solidFill>
                  <a:srgbClr val="000000"/>
                </a:solidFill>
                <a:latin typeface="Century Schoolbook"/>
                <a:ea typeface="Century Schoolbook"/>
                <a:cs typeface="Century Schoolbook"/>
                <a:sym typeface="Century Schoolbook"/>
              </a:rPr>
              <a:t>Analysis</a:t>
            </a:r>
            <a:r>
              <a:rPr lang="en-US" sz="2400">
                <a:solidFill>
                  <a:srgbClr val="000000"/>
                </a:solidFill>
                <a:latin typeface="Century Schoolbook"/>
                <a:ea typeface="Century Schoolbook"/>
                <a:cs typeface="Century Schoolbook"/>
                <a:sym typeface="Century Schoolbook"/>
              </a:rPr>
              <a:t>: an intermediate representation is created from the given source program. </a:t>
            </a:r>
            <a:endParaRPr/>
          </a:p>
          <a:p>
            <a:pPr indent="0" lvl="1" marL="365760" rtl="0" algn="l">
              <a:lnSpc>
                <a:spcPct val="100000"/>
              </a:lnSpc>
              <a:spcBef>
                <a:spcPts val="480"/>
              </a:spcBef>
              <a:spcAft>
                <a:spcPts val="0"/>
              </a:spcAft>
              <a:buClr>
                <a:srgbClr val="FE8637"/>
              </a:buClr>
              <a:buSzPts val="1920"/>
              <a:buNone/>
            </a:pPr>
            <a:r>
              <a:rPr i="1" lang="en-US" sz="2400">
                <a:solidFill>
                  <a:srgbClr val="E65C01"/>
                </a:solidFill>
                <a:latin typeface="Century Schoolbook"/>
                <a:ea typeface="Century Schoolbook"/>
                <a:cs typeface="Century Schoolbook"/>
                <a:sym typeface="Century Schoolbook"/>
              </a:rPr>
              <a:t>   Lexical Analyzer, Syntax Analyzer and Semantic Analyzer </a:t>
            </a:r>
            <a:endParaRPr sz="2400">
              <a:solidFill>
                <a:srgbClr val="000000"/>
              </a:solidFill>
              <a:latin typeface="Century Schoolbook"/>
              <a:ea typeface="Century Schoolbook"/>
              <a:cs typeface="Century Schoolbook"/>
              <a:sym typeface="Century Schoolbook"/>
            </a:endParaRPr>
          </a:p>
          <a:p>
            <a:pPr indent="-274320" lvl="1" marL="640080" rtl="0" algn="l">
              <a:lnSpc>
                <a:spcPct val="100000"/>
              </a:lnSpc>
              <a:spcBef>
                <a:spcPts val="480"/>
              </a:spcBef>
              <a:spcAft>
                <a:spcPts val="0"/>
              </a:spcAft>
              <a:buClr>
                <a:srgbClr val="FE8637"/>
              </a:buClr>
              <a:buSzPts val="1920"/>
              <a:buFont typeface="Noto Sans Symbols"/>
              <a:buChar char="⚫"/>
            </a:pPr>
            <a:r>
              <a:rPr b="1" lang="en-US" sz="2400">
                <a:solidFill>
                  <a:srgbClr val="000000"/>
                </a:solidFill>
                <a:latin typeface="Century Schoolbook"/>
                <a:ea typeface="Century Schoolbook"/>
                <a:cs typeface="Century Schoolbook"/>
                <a:sym typeface="Century Schoolbook"/>
              </a:rPr>
              <a:t>Synthesis</a:t>
            </a:r>
            <a:r>
              <a:rPr lang="en-US" sz="2400">
                <a:solidFill>
                  <a:srgbClr val="000000"/>
                </a:solidFill>
                <a:latin typeface="Century Schoolbook"/>
                <a:ea typeface="Century Schoolbook"/>
                <a:cs typeface="Century Schoolbook"/>
                <a:sym typeface="Century Schoolbook"/>
              </a:rPr>
              <a:t>: the equivalent target program is created from this intermediate representation</a:t>
            </a:r>
            <a:endParaRPr/>
          </a:p>
          <a:p>
            <a:pPr indent="0" lvl="1" marL="365760" rtl="0" algn="l">
              <a:lnSpc>
                <a:spcPct val="100000"/>
              </a:lnSpc>
              <a:spcBef>
                <a:spcPts val="480"/>
              </a:spcBef>
              <a:spcAft>
                <a:spcPts val="0"/>
              </a:spcAft>
              <a:buClr>
                <a:srgbClr val="FE8637"/>
              </a:buClr>
              <a:buSzPts val="1920"/>
              <a:buNone/>
            </a:pPr>
            <a:r>
              <a:rPr i="1" lang="en-US" sz="2400">
                <a:solidFill>
                  <a:srgbClr val="E65C01"/>
                </a:solidFill>
                <a:latin typeface="Century Schoolbook"/>
                <a:ea typeface="Century Schoolbook"/>
                <a:cs typeface="Century Schoolbook"/>
                <a:sym typeface="Century Schoolbook"/>
              </a:rPr>
              <a:t>   Intermediate Code Generator, Code Optimizer, and Code Generator</a:t>
            </a:r>
            <a:endParaRPr sz="2400">
              <a:solidFill>
                <a:srgbClr val="000000"/>
              </a:solidFill>
              <a:latin typeface="Century Schoolbook"/>
              <a:ea typeface="Century Schoolbook"/>
              <a:cs typeface="Century Schoolbook"/>
              <a:sym typeface="Century Schoolbook"/>
            </a:endParaRPr>
          </a:p>
        </p:txBody>
      </p:sp>
      <p:pic>
        <p:nvPicPr>
          <p:cNvPr id="231" name="Google Shape;231;p29"/>
          <p:cNvPicPr preferRelativeResize="0"/>
          <p:nvPr/>
        </p:nvPicPr>
        <p:blipFill rotWithShape="1">
          <a:blip r:embed="rId3">
            <a:alphaModFix/>
          </a:blip>
          <a:srcRect b="0" l="0" r="0" t="0"/>
          <a:stretch/>
        </p:blipFill>
        <p:spPr>
          <a:xfrm>
            <a:off x="2403987" y="4883780"/>
            <a:ext cx="6725265" cy="143217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75F6D"/>
              </a:buClr>
              <a:buSzPts val="4000"/>
              <a:buFont typeface="Century Schoolbook"/>
              <a:buNone/>
            </a:pPr>
            <a:r>
              <a:rPr lang="en-US" sz="4000" cap="small">
                <a:solidFill>
                  <a:srgbClr val="575F6D"/>
                </a:solidFill>
                <a:latin typeface="Century Schoolbook"/>
                <a:ea typeface="Century Schoolbook"/>
                <a:cs typeface="Century Schoolbook"/>
                <a:sym typeface="Century Schoolbook"/>
              </a:rPr>
              <a:t>Phases of Compiler </a:t>
            </a:r>
            <a:endParaRPr sz="4000"/>
          </a:p>
        </p:txBody>
      </p:sp>
      <p:pic>
        <p:nvPicPr>
          <p:cNvPr id="237" name="Google Shape;237;p30"/>
          <p:cNvPicPr preferRelativeResize="0"/>
          <p:nvPr/>
        </p:nvPicPr>
        <p:blipFill rotWithShape="1">
          <a:blip r:embed="rId3">
            <a:alphaModFix/>
          </a:blip>
          <a:srcRect b="0" l="0" r="0" t="0"/>
          <a:stretch/>
        </p:blipFill>
        <p:spPr>
          <a:xfrm>
            <a:off x="2184598" y="1780173"/>
            <a:ext cx="5067973" cy="460382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75F6D"/>
              </a:buClr>
              <a:buSzPts val="4000"/>
              <a:buFont typeface="Century Schoolbook"/>
              <a:buNone/>
            </a:pPr>
            <a:r>
              <a:rPr lang="en-US" sz="4000" cap="small">
                <a:solidFill>
                  <a:srgbClr val="575F6D"/>
                </a:solidFill>
                <a:latin typeface="Century Schoolbook"/>
                <a:ea typeface="Century Schoolbook"/>
                <a:cs typeface="Century Schoolbook"/>
                <a:sym typeface="Century Schoolbook"/>
              </a:rPr>
              <a:t>Compilation Steps/Phases</a:t>
            </a:r>
            <a:endParaRPr sz="4000"/>
          </a:p>
        </p:txBody>
      </p:sp>
      <p:sp>
        <p:nvSpPr>
          <p:cNvPr id="243" name="Google Shape;243;p31"/>
          <p:cNvSpPr txBox="1"/>
          <p:nvPr>
            <p:ph idx="1" type="body"/>
          </p:nvPr>
        </p:nvSpPr>
        <p:spPr>
          <a:xfrm>
            <a:off x="1097280" y="1845733"/>
            <a:ext cx="10058400" cy="4387115"/>
          </a:xfrm>
          <a:prstGeom prst="rect">
            <a:avLst/>
          </a:prstGeom>
          <a:noFill/>
          <a:ln>
            <a:noFill/>
          </a:ln>
        </p:spPr>
        <p:txBody>
          <a:bodyPr anchorCtr="0" anchor="t" bIns="45700" lIns="0" spcFirstLastPara="1" rIns="0" wrap="square" tIns="45700">
            <a:normAutofit/>
          </a:bodyPr>
          <a:lstStyle/>
          <a:p>
            <a:pPr indent="-274320" lvl="0" marL="274320" rtl="0" algn="l">
              <a:lnSpc>
                <a:spcPct val="100000"/>
              </a:lnSpc>
              <a:spcBef>
                <a:spcPts val="0"/>
              </a:spcBef>
              <a:spcAft>
                <a:spcPts val="0"/>
              </a:spcAft>
              <a:buClr>
                <a:srgbClr val="FE8637"/>
              </a:buClr>
              <a:buSzPts val="1540"/>
              <a:buFont typeface="Noto Sans Symbols"/>
              <a:buChar char="🞆"/>
            </a:pPr>
            <a:r>
              <a:rPr b="1" lang="en-US" sz="2200">
                <a:solidFill>
                  <a:srgbClr val="000000"/>
                </a:solidFill>
                <a:latin typeface="Century Schoolbook"/>
                <a:ea typeface="Century Schoolbook"/>
                <a:cs typeface="Century Schoolbook"/>
                <a:sym typeface="Century Schoolbook"/>
              </a:rPr>
              <a:t>Lexical Analysis</a:t>
            </a:r>
            <a:r>
              <a:rPr lang="en-US" sz="2200">
                <a:solidFill>
                  <a:srgbClr val="000000"/>
                </a:solidFill>
                <a:latin typeface="Century Schoolbook"/>
                <a:ea typeface="Century Schoolbook"/>
                <a:cs typeface="Century Schoolbook"/>
                <a:sym typeface="Century Schoolbook"/>
              </a:rPr>
              <a:t>: Generates the “tokens” in the source program</a:t>
            </a:r>
            <a:endParaRPr/>
          </a:p>
          <a:p>
            <a:pPr indent="-274320" lvl="0" marL="274320" rtl="0" algn="l">
              <a:lnSpc>
                <a:spcPct val="100000"/>
              </a:lnSpc>
              <a:spcBef>
                <a:spcPts val="600"/>
              </a:spcBef>
              <a:spcAft>
                <a:spcPts val="0"/>
              </a:spcAft>
              <a:buClr>
                <a:srgbClr val="FE8637"/>
              </a:buClr>
              <a:buSzPts val="1540"/>
              <a:buFont typeface="Noto Sans Symbols"/>
              <a:buChar char="🞆"/>
            </a:pPr>
            <a:r>
              <a:rPr b="1" lang="en-US" sz="2200">
                <a:solidFill>
                  <a:srgbClr val="000000"/>
                </a:solidFill>
                <a:latin typeface="Century Schoolbook"/>
                <a:ea typeface="Century Schoolbook"/>
                <a:cs typeface="Century Schoolbook"/>
                <a:sym typeface="Century Schoolbook"/>
              </a:rPr>
              <a:t>Syntax Analysis</a:t>
            </a:r>
            <a:r>
              <a:rPr lang="en-US" sz="2200">
                <a:solidFill>
                  <a:srgbClr val="000000"/>
                </a:solidFill>
                <a:latin typeface="Century Schoolbook"/>
                <a:ea typeface="Century Schoolbook"/>
                <a:cs typeface="Century Schoolbook"/>
                <a:sym typeface="Century Schoolbook"/>
              </a:rPr>
              <a:t>: Recognizes “sentences" in the program using the syntax of the language</a:t>
            </a:r>
            <a:endParaRPr/>
          </a:p>
          <a:p>
            <a:pPr indent="-274320" lvl="0" marL="274320" rtl="0" algn="l">
              <a:lnSpc>
                <a:spcPct val="100000"/>
              </a:lnSpc>
              <a:spcBef>
                <a:spcPts val="600"/>
              </a:spcBef>
              <a:spcAft>
                <a:spcPts val="0"/>
              </a:spcAft>
              <a:buClr>
                <a:srgbClr val="FE8637"/>
              </a:buClr>
              <a:buSzPts val="1540"/>
              <a:buFont typeface="Noto Sans Symbols"/>
              <a:buChar char="🞆"/>
            </a:pPr>
            <a:r>
              <a:rPr b="1" lang="en-US" sz="2200">
                <a:solidFill>
                  <a:srgbClr val="000000"/>
                </a:solidFill>
                <a:latin typeface="Century Schoolbook"/>
                <a:ea typeface="Century Schoolbook"/>
                <a:cs typeface="Century Schoolbook"/>
                <a:sym typeface="Century Schoolbook"/>
              </a:rPr>
              <a:t>Semantic Analysis</a:t>
            </a:r>
            <a:r>
              <a:rPr lang="en-US" sz="2200">
                <a:solidFill>
                  <a:srgbClr val="000000"/>
                </a:solidFill>
                <a:latin typeface="Century Schoolbook"/>
                <a:ea typeface="Century Schoolbook"/>
                <a:cs typeface="Century Schoolbook"/>
                <a:sym typeface="Century Schoolbook"/>
              </a:rPr>
              <a:t>: Infers information about the program using the semantics of the language</a:t>
            </a:r>
            <a:endParaRPr/>
          </a:p>
          <a:p>
            <a:pPr indent="-274320" lvl="0" marL="274320" rtl="0" algn="l">
              <a:lnSpc>
                <a:spcPct val="100000"/>
              </a:lnSpc>
              <a:spcBef>
                <a:spcPts val="600"/>
              </a:spcBef>
              <a:spcAft>
                <a:spcPts val="0"/>
              </a:spcAft>
              <a:buClr>
                <a:srgbClr val="FE8637"/>
              </a:buClr>
              <a:buSzPts val="1540"/>
              <a:buFont typeface="Noto Sans Symbols"/>
              <a:buChar char="🞆"/>
            </a:pPr>
            <a:r>
              <a:rPr b="1" lang="en-US" sz="2200">
                <a:solidFill>
                  <a:srgbClr val="000000"/>
                </a:solidFill>
                <a:latin typeface="Century Schoolbook"/>
                <a:ea typeface="Century Schoolbook"/>
                <a:cs typeface="Century Schoolbook"/>
                <a:sym typeface="Century Schoolbook"/>
              </a:rPr>
              <a:t>Intermediate Code Generation</a:t>
            </a:r>
            <a:r>
              <a:rPr lang="en-US" sz="2200">
                <a:solidFill>
                  <a:srgbClr val="000000"/>
                </a:solidFill>
                <a:latin typeface="Century Schoolbook"/>
                <a:ea typeface="Century Schoolbook"/>
                <a:cs typeface="Century Schoolbook"/>
                <a:sym typeface="Century Schoolbook"/>
              </a:rPr>
              <a:t>: Generates “abstract” code based on the syntactic structure of the program and the semantic information</a:t>
            </a:r>
            <a:endParaRPr/>
          </a:p>
          <a:p>
            <a:pPr indent="-274320" lvl="0" marL="274320" rtl="0" algn="l">
              <a:lnSpc>
                <a:spcPct val="100000"/>
              </a:lnSpc>
              <a:spcBef>
                <a:spcPts val="600"/>
              </a:spcBef>
              <a:spcAft>
                <a:spcPts val="0"/>
              </a:spcAft>
              <a:buClr>
                <a:srgbClr val="FE8637"/>
              </a:buClr>
              <a:buSzPts val="1540"/>
              <a:buFont typeface="Noto Sans Symbols"/>
              <a:buChar char="🞆"/>
            </a:pPr>
            <a:r>
              <a:rPr b="1" lang="en-US" sz="2200">
                <a:solidFill>
                  <a:srgbClr val="000000"/>
                </a:solidFill>
                <a:latin typeface="Century Schoolbook"/>
                <a:ea typeface="Century Schoolbook"/>
                <a:cs typeface="Century Schoolbook"/>
                <a:sym typeface="Century Schoolbook"/>
              </a:rPr>
              <a:t>Optimization</a:t>
            </a:r>
            <a:r>
              <a:rPr lang="en-US" sz="2200">
                <a:solidFill>
                  <a:srgbClr val="000000"/>
                </a:solidFill>
                <a:latin typeface="Century Schoolbook"/>
                <a:ea typeface="Century Schoolbook"/>
                <a:cs typeface="Century Schoolbook"/>
                <a:sym typeface="Century Schoolbook"/>
              </a:rPr>
              <a:t>: Refines the generated code using a series of optimizing transformations</a:t>
            </a:r>
            <a:endParaRPr/>
          </a:p>
          <a:p>
            <a:pPr indent="-274320" lvl="0" marL="274320" rtl="0" algn="l">
              <a:lnSpc>
                <a:spcPct val="100000"/>
              </a:lnSpc>
              <a:spcBef>
                <a:spcPts val="600"/>
              </a:spcBef>
              <a:spcAft>
                <a:spcPts val="0"/>
              </a:spcAft>
              <a:buClr>
                <a:srgbClr val="FE8637"/>
              </a:buClr>
              <a:buSzPts val="1540"/>
              <a:buFont typeface="Noto Sans Symbols"/>
              <a:buChar char="🞆"/>
            </a:pPr>
            <a:r>
              <a:rPr b="1" lang="en-US" sz="2200">
                <a:solidFill>
                  <a:srgbClr val="000000"/>
                </a:solidFill>
                <a:latin typeface="Century Schoolbook"/>
                <a:ea typeface="Century Schoolbook"/>
                <a:cs typeface="Century Schoolbook"/>
                <a:sym typeface="Century Schoolbook"/>
              </a:rPr>
              <a:t>Final Code Generation</a:t>
            </a:r>
            <a:r>
              <a:rPr lang="en-US" sz="2200">
                <a:solidFill>
                  <a:srgbClr val="000000"/>
                </a:solidFill>
                <a:latin typeface="Century Schoolbook"/>
                <a:ea typeface="Century Schoolbook"/>
                <a:cs typeface="Century Schoolbook"/>
                <a:sym typeface="Century Schoolbook"/>
              </a:rPr>
              <a:t>: Translates the abstract intermediate code into specific machine instructions</a:t>
            </a:r>
            <a:endParaRPr b="1" sz="2200">
              <a:solidFill>
                <a:srgbClr val="000000"/>
              </a:solidFill>
              <a:latin typeface="Century Schoolbook"/>
              <a:ea typeface="Century Schoolbook"/>
              <a:cs typeface="Century Schoolbook"/>
              <a:sym typeface="Century Schoolbook"/>
            </a:endParaRPr>
          </a:p>
          <a:p>
            <a:pPr indent="0" lvl="0" marL="0" rtl="0" algn="l">
              <a:lnSpc>
                <a:spcPct val="100000"/>
              </a:lnSpc>
              <a:spcBef>
                <a:spcPts val="600"/>
              </a:spcBef>
              <a:spcAft>
                <a:spcPts val="0"/>
              </a:spcAft>
              <a:buClr>
                <a:srgbClr val="FE8637"/>
              </a:buClr>
              <a:buSzPts val="1680"/>
              <a:buNone/>
            </a:pPr>
            <a:r>
              <a:t/>
            </a:r>
            <a:endParaRPr b="1" sz="2400">
              <a:solidFill>
                <a:srgbClr val="000000"/>
              </a:solidFill>
              <a:latin typeface="Century Schoolbook"/>
              <a:ea typeface="Century Schoolbook"/>
              <a:cs typeface="Century Schoolbook"/>
              <a:sym typeface="Century Schoolbook"/>
            </a:endParaRPr>
          </a:p>
          <a:p>
            <a:pPr indent="0" lvl="0" marL="0" rtl="0" algn="l">
              <a:lnSpc>
                <a:spcPct val="100000"/>
              </a:lnSpc>
              <a:spcBef>
                <a:spcPts val="600"/>
              </a:spcBef>
              <a:spcAft>
                <a:spcPts val="0"/>
              </a:spcAft>
              <a:buClr>
                <a:srgbClr val="FE8637"/>
              </a:buClr>
              <a:buSzPts val="1680"/>
              <a:buNone/>
            </a:pPr>
            <a:r>
              <a:t/>
            </a:r>
            <a:endParaRPr sz="2400">
              <a:solidFill>
                <a:srgbClr val="000000"/>
              </a:solidFill>
              <a:latin typeface="Century Schoolbook"/>
              <a:ea typeface="Century Schoolbook"/>
              <a:cs typeface="Century Schoolbook"/>
              <a:sym typeface="Century Schoolbook"/>
            </a:endParaRPr>
          </a:p>
          <a:p>
            <a:pPr indent="-185420" lvl="0" marL="274320" rtl="0" algn="l">
              <a:lnSpc>
                <a:spcPct val="100000"/>
              </a:lnSpc>
              <a:spcBef>
                <a:spcPts val="600"/>
              </a:spcBef>
              <a:spcAft>
                <a:spcPts val="0"/>
              </a:spcAft>
              <a:buClr>
                <a:srgbClr val="FE8637"/>
              </a:buClr>
              <a:buSzPts val="1400"/>
              <a:buFont typeface="Noto Sans Symbols"/>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75F6D"/>
              </a:buClr>
              <a:buSzPts val="4000"/>
              <a:buFont typeface="Century Schoolbook"/>
              <a:buNone/>
            </a:pPr>
            <a:r>
              <a:rPr lang="en-US" sz="4000" cap="small">
                <a:solidFill>
                  <a:srgbClr val="575F6D"/>
                </a:solidFill>
                <a:latin typeface="Century Schoolbook"/>
                <a:ea typeface="Century Schoolbook"/>
                <a:cs typeface="Century Schoolbook"/>
                <a:sym typeface="Century Schoolbook"/>
              </a:rPr>
              <a:t>Grading Policy</a:t>
            </a:r>
            <a:endParaRPr sz="4000"/>
          </a:p>
        </p:txBody>
      </p:sp>
      <p:sp>
        <p:nvSpPr>
          <p:cNvPr id="112" name="Google Shape;112;p14"/>
          <p:cNvSpPr txBox="1"/>
          <p:nvPr>
            <p:ph idx="1" type="body"/>
          </p:nvPr>
        </p:nvSpPr>
        <p:spPr>
          <a:xfrm>
            <a:off x="1097280" y="1832287"/>
            <a:ext cx="10058400" cy="4023360"/>
          </a:xfrm>
          <a:prstGeom prst="rect">
            <a:avLst/>
          </a:prstGeom>
          <a:noFill/>
          <a:ln>
            <a:noFill/>
          </a:ln>
        </p:spPr>
        <p:txBody>
          <a:bodyPr anchorCtr="0" anchor="t" bIns="45700" lIns="0" spcFirstLastPara="1" rIns="0" wrap="square" tIns="45700">
            <a:normAutofit lnSpcReduction="10000"/>
          </a:bodyPr>
          <a:lstStyle/>
          <a:p>
            <a:pPr indent="0" lvl="0" marL="0" rtl="0" algn="l">
              <a:lnSpc>
                <a:spcPct val="100000"/>
              </a:lnSpc>
              <a:spcBef>
                <a:spcPts val="0"/>
              </a:spcBef>
              <a:spcAft>
                <a:spcPts val="0"/>
              </a:spcAft>
              <a:buClr>
                <a:srgbClr val="FE8637"/>
              </a:buClr>
              <a:buSzPts val="1680"/>
              <a:buNone/>
            </a:pPr>
            <a:r>
              <a:rPr lang="en-US" sz="2400">
                <a:solidFill>
                  <a:srgbClr val="000000"/>
                </a:solidFill>
                <a:latin typeface="Century Schoolbook"/>
                <a:ea typeface="Century Schoolbook"/>
                <a:cs typeface="Century Schoolbook"/>
                <a:sym typeface="Century Schoolbook"/>
              </a:rPr>
              <a:t> Attendance 				           10</a:t>
            </a:r>
            <a:endParaRPr/>
          </a:p>
          <a:p>
            <a:pPr indent="0" lvl="0" marL="0" rtl="0" algn="l">
              <a:lnSpc>
                <a:spcPct val="100000"/>
              </a:lnSpc>
              <a:spcBef>
                <a:spcPts val="600"/>
              </a:spcBef>
              <a:spcAft>
                <a:spcPts val="0"/>
              </a:spcAft>
              <a:buClr>
                <a:srgbClr val="FE8637"/>
              </a:buClr>
              <a:buSzPts val="1680"/>
              <a:buNone/>
            </a:pPr>
            <a:r>
              <a:rPr lang="en-US" sz="2400">
                <a:solidFill>
                  <a:srgbClr val="000000"/>
                </a:solidFill>
                <a:latin typeface="Century Schoolbook"/>
                <a:ea typeface="Century Schoolbook"/>
                <a:cs typeface="Century Schoolbook"/>
                <a:sym typeface="Century Schoolbook"/>
              </a:rPr>
              <a:t> Class Test					20% (Best two of three)</a:t>
            </a:r>
            <a:endParaRPr/>
          </a:p>
          <a:p>
            <a:pPr indent="0" lvl="0" marL="0" rtl="0" algn="l">
              <a:lnSpc>
                <a:spcPct val="100000"/>
              </a:lnSpc>
              <a:spcBef>
                <a:spcPts val="600"/>
              </a:spcBef>
              <a:spcAft>
                <a:spcPts val="0"/>
              </a:spcAft>
              <a:buClr>
                <a:srgbClr val="FE8637"/>
              </a:buClr>
              <a:buSzPts val="1680"/>
              <a:buNone/>
            </a:pPr>
            <a:r>
              <a:rPr lang="en-US" sz="2400">
                <a:solidFill>
                  <a:srgbClr val="000000"/>
                </a:solidFill>
                <a:latin typeface="Century Schoolbook"/>
                <a:ea typeface="Century Schoolbook"/>
                <a:cs typeface="Century Schoolbook"/>
                <a:sym typeface="Century Schoolbook"/>
              </a:rPr>
              <a:t> (includes exercises and lecture materials)</a:t>
            </a:r>
            <a:endParaRPr/>
          </a:p>
          <a:p>
            <a:pPr indent="0" lvl="0" marL="0" rtl="0" algn="l">
              <a:lnSpc>
                <a:spcPct val="100000"/>
              </a:lnSpc>
              <a:spcBef>
                <a:spcPts val="600"/>
              </a:spcBef>
              <a:spcAft>
                <a:spcPts val="0"/>
              </a:spcAft>
              <a:buClr>
                <a:srgbClr val="FE8637"/>
              </a:buClr>
              <a:buSzPts val="1680"/>
              <a:buNone/>
            </a:pPr>
            <a:r>
              <a:rPr lang="en-US" sz="2400">
                <a:solidFill>
                  <a:srgbClr val="000000"/>
                </a:solidFill>
                <a:latin typeface="Century Schoolbook"/>
                <a:ea typeface="Century Schoolbook"/>
                <a:cs typeface="Century Schoolbook"/>
                <a:sym typeface="Century Schoolbook"/>
              </a:rPr>
              <a:t> </a:t>
            </a:r>
            <a:endParaRPr/>
          </a:p>
          <a:p>
            <a:pPr indent="0" lvl="0" marL="0" rtl="0" algn="l">
              <a:lnSpc>
                <a:spcPct val="100000"/>
              </a:lnSpc>
              <a:spcBef>
                <a:spcPts val="600"/>
              </a:spcBef>
              <a:spcAft>
                <a:spcPts val="0"/>
              </a:spcAft>
              <a:buClr>
                <a:srgbClr val="FE8637"/>
              </a:buClr>
              <a:buSzPts val="1680"/>
              <a:buNone/>
            </a:pPr>
            <a:r>
              <a:t/>
            </a:r>
            <a:endParaRPr sz="2400">
              <a:solidFill>
                <a:srgbClr val="000000"/>
              </a:solidFill>
              <a:latin typeface="Century Schoolbook"/>
              <a:ea typeface="Century Schoolbook"/>
              <a:cs typeface="Century Schoolbook"/>
              <a:sym typeface="Century Schoolbook"/>
            </a:endParaRPr>
          </a:p>
          <a:p>
            <a:pPr indent="0" lvl="0" marL="0" rtl="0" algn="l">
              <a:lnSpc>
                <a:spcPct val="100000"/>
              </a:lnSpc>
              <a:spcBef>
                <a:spcPts val="600"/>
              </a:spcBef>
              <a:spcAft>
                <a:spcPts val="0"/>
              </a:spcAft>
              <a:buClr>
                <a:srgbClr val="FE8637"/>
              </a:buClr>
              <a:buSzPts val="1680"/>
              <a:buNone/>
            </a:pPr>
            <a:r>
              <a:rPr lang="en-US" sz="2400">
                <a:solidFill>
                  <a:srgbClr val="000000"/>
                </a:solidFill>
                <a:latin typeface="Century Schoolbook"/>
                <a:ea typeface="Century Schoolbook"/>
                <a:cs typeface="Century Schoolbook"/>
                <a:sym typeface="Century Schoolbook"/>
              </a:rPr>
              <a:t>==========================================================</a:t>
            </a:r>
            <a:endParaRPr/>
          </a:p>
          <a:p>
            <a:pPr indent="0" lvl="0" marL="0" rtl="0" algn="l">
              <a:lnSpc>
                <a:spcPct val="100000"/>
              </a:lnSpc>
              <a:spcBef>
                <a:spcPts val="600"/>
              </a:spcBef>
              <a:spcAft>
                <a:spcPts val="0"/>
              </a:spcAft>
              <a:buClr>
                <a:srgbClr val="FE8637"/>
              </a:buClr>
              <a:buSzPts val="1680"/>
              <a:buNone/>
            </a:pPr>
            <a:r>
              <a:rPr lang="en-US" sz="2400">
                <a:solidFill>
                  <a:srgbClr val="000000"/>
                </a:solidFill>
                <a:latin typeface="Century Schoolbook"/>
                <a:ea typeface="Century Schoolbook"/>
                <a:cs typeface="Century Schoolbook"/>
                <a:sym typeface="Century Schoolbook"/>
              </a:rPr>
              <a:t>Total					            40%</a:t>
            </a:r>
            <a:endParaRPr/>
          </a:p>
          <a:p>
            <a:pPr indent="0" lvl="0" marL="0" rtl="0" algn="l">
              <a:lnSpc>
                <a:spcPct val="100000"/>
              </a:lnSpc>
              <a:spcBef>
                <a:spcPts val="600"/>
              </a:spcBef>
              <a:spcAft>
                <a:spcPts val="0"/>
              </a:spcAft>
              <a:buClr>
                <a:srgbClr val="FE8637"/>
              </a:buClr>
              <a:buSzPts val="1680"/>
              <a:buNone/>
            </a:pPr>
            <a:r>
              <a:rPr lang="en-US" sz="2400">
                <a:solidFill>
                  <a:srgbClr val="000000"/>
                </a:solidFill>
                <a:latin typeface="Century Schoolbook"/>
                <a:ea typeface="Century Schoolbook"/>
                <a:cs typeface="Century Schoolbook"/>
                <a:sym typeface="Century Schoolbook"/>
              </a:rPr>
              <a:t>Final Exam					60%</a:t>
            </a:r>
            <a:endParaRPr/>
          </a:p>
          <a:p>
            <a:pPr indent="0" lvl="0" marL="0" rtl="0" algn="l">
              <a:lnSpc>
                <a:spcPct val="100000"/>
              </a:lnSpc>
              <a:spcBef>
                <a:spcPts val="600"/>
              </a:spcBef>
              <a:spcAft>
                <a:spcPts val="0"/>
              </a:spcAft>
              <a:buClr>
                <a:srgbClr val="FE8637"/>
              </a:buClr>
              <a:buSzPts val="1680"/>
              <a:buNone/>
            </a:pPr>
            <a:r>
              <a:rPr lang="en-US" sz="2400">
                <a:solidFill>
                  <a:srgbClr val="000000"/>
                </a:solidFill>
                <a:latin typeface="Century Schoolbook"/>
                <a:ea typeface="Century Schoolbook"/>
                <a:cs typeface="Century Schoolbook"/>
                <a:sym typeface="Century Schoolbook"/>
              </a:rPr>
              <a:t>(includes exercises and lecture materials)</a:t>
            </a:r>
            <a:endParaRPr/>
          </a:p>
          <a:p>
            <a:pPr indent="0" lvl="1" marL="365760" rtl="0" algn="l">
              <a:lnSpc>
                <a:spcPct val="100000"/>
              </a:lnSpc>
              <a:spcBef>
                <a:spcPts val="480"/>
              </a:spcBef>
              <a:spcAft>
                <a:spcPts val="0"/>
              </a:spcAft>
              <a:buClr>
                <a:srgbClr val="FE8637"/>
              </a:buClr>
              <a:buSzPts val="1920"/>
              <a:buNone/>
            </a:pPr>
            <a:r>
              <a:t/>
            </a:r>
            <a:endParaRPr sz="2400">
              <a:solidFill>
                <a:srgbClr val="000000"/>
              </a:solidFill>
              <a:latin typeface="Century Schoolbook"/>
              <a:ea typeface="Century Schoolbook"/>
              <a:cs typeface="Century Schoolbook"/>
              <a:sym typeface="Century Schoolbook"/>
            </a:endParaRPr>
          </a:p>
          <a:p>
            <a:pPr indent="0" lvl="0" marL="91440" rtl="0" algn="l">
              <a:lnSpc>
                <a:spcPct val="90000"/>
              </a:lnSpc>
              <a:spcBef>
                <a:spcPts val="1200"/>
              </a:spcBef>
              <a:spcAft>
                <a:spcPts val="0"/>
              </a:spcAft>
              <a:buSzPts val="2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75F6D"/>
              </a:buClr>
              <a:buSzPts val="4000"/>
              <a:buFont typeface="Century Schoolbook"/>
              <a:buNone/>
            </a:pPr>
            <a:r>
              <a:rPr lang="en-US" sz="4000" cap="small">
                <a:solidFill>
                  <a:srgbClr val="575F6D"/>
                </a:solidFill>
                <a:latin typeface="Century Schoolbook"/>
                <a:ea typeface="Century Schoolbook"/>
                <a:cs typeface="Century Schoolbook"/>
                <a:sym typeface="Century Schoolbook"/>
              </a:rPr>
              <a:t>Lexical Analysis</a:t>
            </a:r>
            <a:endParaRPr sz="4000"/>
          </a:p>
        </p:txBody>
      </p:sp>
      <p:sp>
        <p:nvSpPr>
          <p:cNvPr id="250" name="Google Shape;250;p32"/>
          <p:cNvSpPr txBox="1"/>
          <p:nvPr>
            <p:ph idx="1" type="body"/>
          </p:nvPr>
        </p:nvSpPr>
        <p:spPr>
          <a:xfrm>
            <a:off x="1097280" y="1845734"/>
            <a:ext cx="10058400" cy="4319092"/>
          </a:xfrm>
          <a:prstGeom prst="rect">
            <a:avLst/>
          </a:prstGeom>
          <a:noFill/>
          <a:ln>
            <a:noFill/>
          </a:ln>
        </p:spPr>
        <p:txBody>
          <a:bodyPr anchorCtr="0" anchor="t" bIns="45700" lIns="0" spcFirstLastPara="1" rIns="0" wrap="square" tIns="45700">
            <a:normAutofit fontScale="77500" lnSpcReduction="20000"/>
          </a:bodyPr>
          <a:lstStyle/>
          <a:p>
            <a:pPr indent="-274320" lvl="0" marL="274320" rtl="0" algn="l">
              <a:lnSpc>
                <a:spcPct val="120000"/>
              </a:lnSpc>
              <a:spcBef>
                <a:spcPts val="0"/>
              </a:spcBef>
              <a:spcAft>
                <a:spcPts val="0"/>
              </a:spcAft>
              <a:buClr>
                <a:srgbClr val="FE8637"/>
              </a:buClr>
              <a:buSzPct val="70000"/>
              <a:buFont typeface="Noto Sans Symbols"/>
              <a:buChar char="🞆"/>
            </a:pPr>
            <a:r>
              <a:rPr lang="en-US" sz="2400">
                <a:solidFill>
                  <a:srgbClr val="000000"/>
                </a:solidFill>
                <a:latin typeface="Century Schoolbook"/>
                <a:ea typeface="Century Schoolbook"/>
                <a:cs typeface="Century Schoolbook"/>
                <a:sym typeface="Century Schoolbook"/>
              </a:rPr>
              <a:t>Convert the stream of characters representing input program into a meaningful sequences called </a:t>
            </a:r>
            <a:r>
              <a:rPr lang="en-US" sz="2400">
                <a:solidFill>
                  <a:srgbClr val="0070C0"/>
                </a:solidFill>
                <a:latin typeface="Century Schoolbook"/>
                <a:ea typeface="Century Schoolbook"/>
                <a:cs typeface="Century Schoolbook"/>
                <a:sym typeface="Century Schoolbook"/>
              </a:rPr>
              <a:t>lexemes</a:t>
            </a:r>
            <a:r>
              <a:rPr lang="en-US" sz="2400">
                <a:solidFill>
                  <a:srgbClr val="000000"/>
                </a:solidFill>
                <a:latin typeface="Century Schoolbook"/>
                <a:ea typeface="Century Schoolbook"/>
                <a:cs typeface="Century Schoolbook"/>
                <a:sym typeface="Century Schoolbook"/>
              </a:rPr>
              <a:t>.</a:t>
            </a:r>
            <a:endParaRPr/>
          </a:p>
          <a:p>
            <a:pPr indent="-274320" lvl="0" marL="274320" rtl="0" algn="l">
              <a:lnSpc>
                <a:spcPct val="120000"/>
              </a:lnSpc>
              <a:spcBef>
                <a:spcPts val="600"/>
              </a:spcBef>
              <a:spcAft>
                <a:spcPts val="0"/>
              </a:spcAft>
              <a:buClr>
                <a:srgbClr val="FE8637"/>
              </a:buClr>
              <a:buSzPct val="70000"/>
              <a:buFont typeface="Noto Sans Symbols"/>
              <a:buChar char="🞆"/>
            </a:pPr>
            <a:r>
              <a:rPr lang="en-US" sz="2400">
                <a:solidFill>
                  <a:srgbClr val="000000"/>
                </a:solidFill>
                <a:latin typeface="Century Schoolbook"/>
                <a:ea typeface="Century Schoolbook"/>
                <a:cs typeface="Century Schoolbook"/>
                <a:sym typeface="Century Schoolbook"/>
              </a:rPr>
              <a:t>For each lexeme, the lexical analyzer produces as output </a:t>
            </a:r>
            <a:endParaRPr/>
          </a:p>
          <a:p>
            <a:pPr indent="0" lvl="0" marL="0" rtl="0" algn="l">
              <a:lnSpc>
                <a:spcPct val="120000"/>
              </a:lnSpc>
              <a:spcBef>
                <a:spcPts val="600"/>
              </a:spcBef>
              <a:spcAft>
                <a:spcPts val="0"/>
              </a:spcAft>
              <a:buClr>
                <a:srgbClr val="FE8637"/>
              </a:buClr>
              <a:buSzPct val="70000"/>
              <a:buNone/>
            </a:pPr>
            <a:r>
              <a:rPr lang="en-US" sz="2400">
                <a:solidFill>
                  <a:srgbClr val="000000"/>
                </a:solidFill>
                <a:latin typeface="Century Schoolbook"/>
                <a:ea typeface="Century Schoolbook"/>
                <a:cs typeface="Century Schoolbook"/>
                <a:sym typeface="Century Schoolbook"/>
              </a:rPr>
              <a:t>   A token of the form:</a:t>
            </a:r>
            <a:endParaRPr/>
          </a:p>
          <a:p>
            <a:pPr indent="0" lvl="0" marL="0" rtl="0" algn="l">
              <a:lnSpc>
                <a:spcPct val="120000"/>
              </a:lnSpc>
              <a:spcBef>
                <a:spcPts val="600"/>
              </a:spcBef>
              <a:spcAft>
                <a:spcPts val="0"/>
              </a:spcAft>
              <a:buClr>
                <a:srgbClr val="FE8637"/>
              </a:buClr>
              <a:buSzPct val="70000"/>
              <a:buNone/>
            </a:pPr>
            <a:r>
              <a:rPr lang="en-US" sz="2400">
                <a:solidFill>
                  <a:srgbClr val="000000"/>
                </a:solidFill>
                <a:latin typeface="Century Schoolbook"/>
                <a:ea typeface="Century Schoolbook"/>
                <a:cs typeface="Century Schoolbook"/>
                <a:sym typeface="Century Schoolbook"/>
              </a:rPr>
              <a:t>                        &lt; </a:t>
            </a:r>
            <a:r>
              <a:rPr b="1" lang="en-US" sz="2400">
                <a:solidFill>
                  <a:srgbClr val="000000"/>
                </a:solidFill>
                <a:latin typeface="Century Schoolbook"/>
                <a:ea typeface="Century Schoolbook"/>
                <a:cs typeface="Century Schoolbook"/>
                <a:sym typeface="Century Schoolbook"/>
              </a:rPr>
              <a:t>token-name, attribute-value</a:t>
            </a:r>
            <a:r>
              <a:rPr lang="en-US" sz="2400">
                <a:solidFill>
                  <a:srgbClr val="000000"/>
                </a:solidFill>
                <a:latin typeface="Century Schoolbook"/>
                <a:ea typeface="Century Schoolbook"/>
                <a:cs typeface="Century Schoolbook"/>
                <a:sym typeface="Century Schoolbook"/>
              </a:rPr>
              <a:t> &gt;</a:t>
            </a:r>
            <a:endParaRPr/>
          </a:p>
          <a:p>
            <a:pPr indent="-91440" lvl="0" marL="91440" rtl="0" algn="l">
              <a:lnSpc>
                <a:spcPct val="120000"/>
              </a:lnSpc>
              <a:spcBef>
                <a:spcPts val="600"/>
              </a:spcBef>
              <a:spcAft>
                <a:spcPts val="0"/>
              </a:spcAft>
              <a:buClr>
                <a:srgbClr val="FE8637"/>
              </a:buClr>
              <a:buSzPct val="70000"/>
              <a:buChar char=" "/>
            </a:pPr>
            <a:r>
              <a:rPr b="1" lang="en-US" sz="2400">
                <a:solidFill>
                  <a:srgbClr val="000000"/>
                </a:solidFill>
                <a:latin typeface="Century Schoolbook"/>
                <a:ea typeface="Century Schoolbook"/>
                <a:cs typeface="Century Schoolbook"/>
                <a:sym typeface="Century Schoolbook"/>
              </a:rPr>
              <a:t>token-name 🡪 </a:t>
            </a:r>
            <a:r>
              <a:rPr lang="en-US" sz="2400">
                <a:solidFill>
                  <a:srgbClr val="000000"/>
                </a:solidFill>
                <a:latin typeface="Century Schoolbook"/>
                <a:ea typeface="Century Schoolbook"/>
                <a:cs typeface="Century Schoolbook"/>
                <a:sym typeface="Century Schoolbook"/>
              </a:rPr>
              <a:t>an abstract symbol that is used during syntax analysis</a:t>
            </a:r>
            <a:endParaRPr sz="2400">
              <a:solidFill>
                <a:srgbClr val="000000"/>
              </a:solidFill>
              <a:latin typeface="Century Schoolbook"/>
              <a:ea typeface="Century Schoolbook"/>
              <a:cs typeface="Century Schoolbook"/>
              <a:sym typeface="Century Schoolbook"/>
            </a:endParaRPr>
          </a:p>
          <a:p>
            <a:pPr indent="-91440" lvl="0" marL="91440" rtl="0" algn="l">
              <a:lnSpc>
                <a:spcPct val="120000"/>
              </a:lnSpc>
              <a:spcBef>
                <a:spcPts val="600"/>
              </a:spcBef>
              <a:spcAft>
                <a:spcPts val="0"/>
              </a:spcAft>
              <a:buClr>
                <a:srgbClr val="FE8637"/>
              </a:buClr>
              <a:buSzPct val="70000"/>
              <a:buChar char=" "/>
            </a:pPr>
            <a:r>
              <a:rPr b="1" lang="en-US" sz="2400">
                <a:solidFill>
                  <a:srgbClr val="000000"/>
                </a:solidFill>
                <a:latin typeface="Century Schoolbook"/>
                <a:ea typeface="Century Schoolbook"/>
                <a:cs typeface="Century Schoolbook"/>
                <a:sym typeface="Century Schoolbook"/>
              </a:rPr>
              <a:t>attribute-value🡪 </a:t>
            </a:r>
            <a:r>
              <a:rPr lang="en-US" sz="2400">
                <a:solidFill>
                  <a:srgbClr val="000000"/>
                </a:solidFill>
                <a:latin typeface="Century Schoolbook"/>
                <a:ea typeface="Century Schoolbook"/>
                <a:cs typeface="Century Schoolbook"/>
                <a:sym typeface="Century Schoolbook"/>
              </a:rPr>
              <a:t>points to an entry in the symbol table for this token</a:t>
            </a:r>
            <a:endParaRPr sz="2400">
              <a:solidFill>
                <a:srgbClr val="000000"/>
              </a:solidFill>
              <a:latin typeface="Century Schoolbook"/>
              <a:ea typeface="Century Schoolbook"/>
              <a:cs typeface="Century Schoolbook"/>
              <a:sym typeface="Century Schoolbook"/>
            </a:endParaRPr>
          </a:p>
          <a:p>
            <a:pPr indent="-274320" lvl="0" marL="274320" rtl="0" algn="l">
              <a:lnSpc>
                <a:spcPct val="150000"/>
              </a:lnSpc>
              <a:spcBef>
                <a:spcPts val="600"/>
              </a:spcBef>
              <a:spcAft>
                <a:spcPts val="0"/>
              </a:spcAft>
              <a:buClr>
                <a:srgbClr val="FE8637"/>
              </a:buClr>
              <a:buSzPct val="70000"/>
              <a:buFont typeface="Noto Sans Symbols"/>
              <a:buChar char="🞆"/>
            </a:pPr>
            <a:r>
              <a:rPr b="1" lang="en-US" sz="2400">
                <a:solidFill>
                  <a:srgbClr val="000000"/>
                </a:solidFill>
                <a:latin typeface="Century Schoolbook"/>
                <a:ea typeface="Century Schoolbook"/>
                <a:cs typeface="Century Schoolbook"/>
                <a:sym typeface="Century Schoolbook"/>
              </a:rPr>
              <a:t>Example</a:t>
            </a:r>
            <a:r>
              <a:rPr lang="en-US" sz="2400">
                <a:solidFill>
                  <a:srgbClr val="000000"/>
                </a:solidFill>
                <a:latin typeface="Century Schoolbook"/>
                <a:ea typeface="Century Schoolbook"/>
                <a:cs typeface="Century Schoolbook"/>
                <a:sym typeface="Century Schoolbook"/>
              </a:rPr>
              <a:t>:</a:t>
            </a:r>
            <a:endParaRPr/>
          </a:p>
          <a:p>
            <a:pPr indent="0" lvl="1" marL="365760" rtl="0" algn="l">
              <a:lnSpc>
                <a:spcPct val="110000"/>
              </a:lnSpc>
              <a:spcBef>
                <a:spcPts val="372"/>
              </a:spcBef>
              <a:spcAft>
                <a:spcPts val="0"/>
              </a:spcAft>
              <a:buClr>
                <a:srgbClr val="FE8637"/>
              </a:buClr>
              <a:buSzPct val="80000"/>
              <a:buNone/>
            </a:pPr>
            <a:r>
              <a:rPr i="1" lang="en-US" sz="2400">
                <a:solidFill>
                  <a:srgbClr val="E65C01"/>
                </a:solidFill>
                <a:latin typeface="Century Schoolbook"/>
                <a:ea typeface="Century Schoolbook"/>
                <a:cs typeface="Century Schoolbook"/>
                <a:sym typeface="Century Schoolbook"/>
              </a:rPr>
              <a:t>	Input: “*x++"               Output: three tokens 🡪 “*", “x", “++" 	</a:t>
            </a:r>
            <a:endParaRPr/>
          </a:p>
          <a:p>
            <a:pPr indent="0" lvl="1" marL="365760" rtl="0" algn="l">
              <a:lnSpc>
                <a:spcPct val="110000"/>
              </a:lnSpc>
              <a:spcBef>
                <a:spcPts val="372"/>
              </a:spcBef>
              <a:spcAft>
                <a:spcPts val="0"/>
              </a:spcAft>
              <a:buClr>
                <a:srgbClr val="FE8637"/>
              </a:buClr>
              <a:buSzPct val="80000"/>
              <a:buNone/>
            </a:pPr>
            <a:r>
              <a:rPr i="1" lang="en-US" sz="2400">
                <a:solidFill>
                  <a:srgbClr val="E65C01"/>
                </a:solidFill>
                <a:latin typeface="Century Schoolbook"/>
                <a:ea typeface="Century Schoolbook"/>
                <a:cs typeface="Century Schoolbook"/>
                <a:sym typeface="Century Schoolbook"/>
              </a:rPr>
              <a:t>	Input: “static int"        Output: two tokens: 🡪 “static" , “int"</a:t>
            </a:r>
            <a:endParaRPr/>
          </a:p>
          <a:p>
            <a:pPr indent="0" lvl="1" marL="365760" rtl="0" algn="l">
              <a:lnSpc>
                <a:spcPct val="110000"/>
              </a:lnSpc>
              <a:spcBef>
                <a:spcPts val="372"/>
              </a:spcBef>
              <a:spcAft>
                <a:spcPts val="0"/>
              </a:spcAft>
              <a:buClr>
                <a:srgbClr val="FE8637"/>
              </a:buClr>
              <a:buSzPct val="80000"/>
              <a:buNone/>
            </a:pPr>
            <a:r>
              <a:t/>
            </a:r>
            <a:endParaRPr i="1" sz="2400">
              <a:solidFill>
                <a:srgbClr val="E65C01"/>
              </a:solidFill>
              <a:latin typeface="Century Schoolbook"/>
              <a:ea typeface="Century Schoolbook"/>
              <a:cs typeface="Century Schoolbook"/>
              <a:sym typeface="Century Schoolbook"/>
            </a:endParaRPr>
          </a:p>
          <a:p>
            <a:pPr indent="-274320" lvl="1" marL="640080" rtl="0" algn="l">
              <a:lnSpc>
                <a:spcPct val="80000"/>
              </a:lnSpc>
              <a:spcBef>
                <a:spcPts val="372"/>
              </a:spcBef>
              <a:spcAft>
                <a:spcPts val="0"/>
              </a:spcAft>
              <a:buClr>
                <a:srgbClr val="FE8637"/>
              </a:buClr>
              <a:buSzPct val="80000"/>
              <a:buFont typeface="Noto Sans Symbols"/>
              <a:buChar char="⚫"/>
            </a:pPr>
            <a:r>
              <a:rPr lang="en-US" sz="2400">
                <a:solidFill>
                  <a:srgbClr val="000000"/>
                </a:solidFill>
                <a:latin typeface="Century Schoolbook"/>
                <a:ea typeface="Century Schoolbook"/>
                <a:cs typeface="Century Schoolbook"/>
                <a:sym typeface="Century Schoolbook"/>
              </a:rPr>
              <a:t>Removes the white spaces, comments</a:t>
            </a:r>
            <a:endParaRPr/>
          </a:p>
          <a:p>
            <a:pPr indent="0" lvl="1" marL="365760" rtl="0" algn="l">
              <a:lnSpc>
                <a:spcPct val="80000"/>
              </a:lnSpc>
              <a:spcBef>
                <a:spcPts val="434"/>
              </a:spcBef>
              <a:spcAft>
                <a:spcPts val="0"/>
              </a:spcAft>
              <a:buClr>
                <a:srgbClr val="FE8637"/>
              </a:buClr>
              <a:buSzPct val="80000"/>
              <a:buNone/>
            </a:pPr>
            <a:r>
              <a:t/>
            </a:r>
            <a:endParaRPr i="1" sz="2800">
              <a:solidFill>
                <a:srgbClr val="000000"/>
              </a:solidFill>
              <a:latin typeface="Century Schoolbook"/>
              <a:ea typeface="Century Schoolbook"/>
              <a:cs typeface="Century Schoolbook"/>
              <a:sym typeface="Century Schoolbook"/>
            </a:endParaRPr>
          </a:p>
          <a:p>
            <a:pPr indent="0" lvl="1" marL="365760" rtl="0" algn="l">
              <a:lnSpc>
                <a:spcPct val="80000"/>
              </a:lnSpc>
              <a:spcBef>
                <a:spcPts val="372"/>
              </a:spcBef>
              <a:spcAft>
                <a:spcPts val="0"/>
              </a:spcAft>
              <a:buClr>
                <a:srgbClr val="FE8637"/>
              </a:buClr>
              <a:buSzPct val="80000"/>
              <a:buNone/>
            </a:pPr>
            <a:r>
              <a:t/>
            </a:r>
            <a:endParaRPr sz="2400">
              <a:solidFill>
                <a:srgbClr val="E65C01"/>
              </a:solidFill>
              <a:latin typeface="Century Schoolbook"/>
              <a:ea typeface="Century Schoolbook"/>
              <a:cs typeface="Century Schoolbook"/>
              <a:sym typeface="Century Schoolbook"/>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75F6D"/>
              </a:buClr>
              <a:buSzPts val="4000"/>
              <a:buFont typeface="Century Schoolbook"/>
              <a:buNone/>
            </a:pPr>
            <a:r>
              <a:rPr lang="en-US" sz="4000" cap="small">
                <a:solidFill>
                  <a:srgbClr val="575F6D"/>
                </a:solidFill>
                <a:latin typeface="Century Schoolbook"/>
                <a:ea typeface="Century Schoolbook"/>
                <a:cs typeface="Century Schoolbook"/>
                <a:sym typeface="Century Schoolbook"/>
              </a:rPr>
              <a:t>Lexical Analysis</a:t>
            </a:r>
            <a:endParaRPr sz="4000"/>
          </a:p>
        </p:txBody>
      </p:sp>
      <p:sp>
        <p:nvSpPr>
          <p:cNvPr id="257" name="Google Shape;257;p33"/>
          <p:cNvSpPr txBox="1"/>
          <p:nvPr>
            <p:ph idx="1" type="body"/>
          </p:nvPr>
        </p:nvSpPr>
        <p:spPr>
          <a:xfrm>
            <a:off x="1097280" y="1845734"/>
            <a:ext cx="10058400" cy="4319092"/>
          </a:xfrm>
          <a:prstGeom prst="rect">
            <a:avLst/>
          </a:prstGeom>
          <a:noFill/>
          <a:ln>
            <a:noFill/>
          </a:ln>
        </p:spPr>
        <p:txBody>
          <a:bodyPr anchorCtr="0" anchor="t" bIns="45700" lIns="0" spcFirstLastPara="1" rIns="0" wrap="square" tIns="45700">
            <a:normAutofit/>
          </a:bodyPr>
          <a:lstStyle/>
          <a:p>
            <a:pPr indent="-274320" lvl="0" marL="274320" rtl="0" algn="l">
              <a:lnSpc>
                <a:spcPct val="120000"/>
              </a:lnSpc>
              <a:spcBef>
                <a:spcPts val="0"/>
              </a:spcBef>
              <a:spcAft>
                <a:spcPts val="0"/>
              </a:spcAft>
              <a:buClr>
                <a:srgbClr val="FE8637"/>
              </a:buClr>
              <a:buSzPts val="1680"/>
              <a:buFont typeface="Noto Sans Symbols"/>
              <a:buChar char="🞆"/>
            </a:pPr>
            <a:r>
              <a:rPr lang="en-US" sz="2400">
                <a:solidFill>
                  <a:srgbClr val="000000"/>
                </a:solidFill>
                <a:latin typeface="Century Schoolbook"/>
                <a:ea typeface="Century Schoolbook"/>
                <a:cs typeface="Century Schoolbook"/>
                <a:sym typeface="Century Schoolbook"/>
              </a:rPr>
              <a:t>Input: result = a + b * 10</a:t>
            </a:r>
            <a:endParaRPr/>
          </a:p>
          <a:p>
            <a:pPr indent="-274320" lvl="0" marL="274320" rtl="0" algn="l">
              <a:lnSpc>
                <a:spcPct val="120000"/>
              </a:lnSpc>
              <a:spcBef>
                <a:spcPts val="600"/>
              </a:spcBef>
              <a:spcAft>
                <a:spcPts val="0"/>
              </a:spcAft>
              <a:buClr>
                <a:srgbClr val="FE8637"/>
              </a:buClr>
              <a:buSzPts val="1680"/>
              <a:buFont typeface="Noto Sans Symbols"/>
              <a:buChar char="🞆"/>
            </a:pPr>
            <a:r>
              <a:rPr lang="en-US" sz="2400">
                <a:solidFill>
                  <a:srgbClr val="000000"/>
                </a:solidFill>
                <a:latin typeface="Century Schoolbook"/>
                <a:ea typeface="Century Schoolbook"/>
                <a:cs typeface="Century Schoolbook"/>
                <a:sym typeface="Century Schoolbook"/>
              </a:rPr>
              <a:t>Tokens :</a:t>
            </a:r>
            <a:endParaRPr/>
          </a:p>
          <a:p>
            <a:pPr indent="0" lvl="0" marL="0" rtl="0" algn="l">
              <a:lnSpc>
                <a:spcPct val="120000"/>
              </a:lnSpc>
              <a:spcBef>
                <a:spcPts val="600"/>
              </a:spcBef>
              <a:spcAft>
                <a:spcPts val="0"/>
              </a:spcAft>
              <a:buClr>
                <a:srgbClr val="FE8637"/>
              </a:buClr>
              <a:buSzPts val="1960"/>
              <a:buNone/>
            </a:pPr>
            <a:r>
              <a:rPr lang="en-US" sz="2800"/>
              <a:t>		‘result’,  ‘=‘, ‘a’, ‘+’, ‘b’, ‘*’, ‘10’</a:t>
            </a:r>
            <a:endParaRPr i="1" sz="2800">
              <a:solidFill>
                <a:srgbClr val="000000"/>
              </a:solidFill>
              <a:latin typeface="Century Schoolbook"/>
              <a:ea typeface="Century Schoolbook"/>
              <a:cs typeface="Century Schoolbook"/>
              <a:sym typeface="Century Schoolbook"/>
            </a:endParaRPr>
          </a:p>
          <a:p>
            <a:pPr indent="0" lvl="1" marL="365760" rtl="0" algn="l">
              <a:lnSpc>
                <a:spcPct val="80000"/>
              </a:lnSpc>
              <a:spcBef>
                <a:spcPts val="480"/>
              </a:spcBef>
              <a:spcAft>
                <a:spcPts val="0"/>
              </a:spcAft>
              <a:buClr>
                <a:srgbClr val="FE8637"/>
              </a:buClr>
              <a:buSzPts val="1920"/>
              <a:buNone/>
            </a:pPr>
            <a:r>
              <a:t/>
            </a:r>
            <a:endParaRPr sz="2400">
              <a:solidFill>
                <a:srgbClr val="E65C01"/>
              </a:solidFill>
              <a:latin typeface="Century Schoolbook"/>
              <a:ea typeface="Century Schoolbook"/>
              <a:cs typeface="Century Schoolbook"/>
              <a:sym typeface="Century Schoolbook"/>
            </a:endParaRPr>
          </a:p>
        </p:txBody>
      </p:sp>
      <p:grpSp>
        <p:nvGrpSpPr>
          <p:cNvPr id="258" name="Google Shape;258;p33"/>
          <p:cNvGrpSpPr/>
          <p:nvPr/>
        </p:nvGrpSpPr>
        <p:grpSpPr>
          <a:xfrm>
            <a:off x="3363295" y="3397250"/>
            <a:ext cx="3703638" cy="1555750"/>
            <a:chOff x="1171" y="2140"/>
            <a:chExt cx="2333" cy="980"/>
          </a:xfrm>
        </p:grpSpPr>
        <p:cxnSp>
          <p:nvCxnSpPr>
            <p:cNvPr id="259" name="Google Shape;259;p33"/>
            <p:cNvCxnSpPr/>
            <p:nvPr/>
          </p:nvCxnSpPr>
          <p:spPr>
            <a:xfrm rot="10800000">
              <a:off x="1824" y="2208"/>
              <a:ext cx="1680" cy="912"/>
            </a:xfrm>
            <a:prstGeom prst="straightConnector1">
              <a:avLst/>
            </a:prstGeom>
            <a:noFill/>
            <a:ln cap="flat" cmpd="sng" w="9525">
              <a:solidFill>
                <a:srgbClr val="333399"/>
              </a:solidFill>
              <a:prstDash val="solid"/>
              <a:round/>
              <a:headEnd len="med" w="med" type="none"/>
              <a:tailEnd len="med" w="med" type="triangle"/>
            </a:ln>
          </p:spPr>
        </p:cxnSp>
        <p:cxnSp>
          <p:nvCxnSpPr>
            <p:cNvPr id="260" name="Google Shape;260;p33"/>
            <p:cNvCxnSpPr/>
            <p:nvPr/>
          </p:nvCxnSpPr>
          <p:spPr>
            <a:xfrm rot="10800000">
              <a:off x="3024" y="2140"/>
              <a:ext cx="480" cy="980"/>
            </a:xfrm>
            <a:prstGeom prst="straightConnector1">
              <a:avLst/>
            </a:prstGeom>
            <a:noFill/>
            <a:ln cap="flat" cmpd="sng" w="9525">
              <a:solidFill>
                <a:srgbClr val="333399"/>
              </a:solidFill>
              <a:prstDash val="solid"/>
              <a:round/>
              <a:headEnd len="med" w="med" type="none"/>
              <a:tailEnd len="med" w="med" type="triangle"/>
            </a:ln>
          </p:spPr>
        </p:cxnSp>
        <p:cxnSp>
          <p:nvCxnSpPr>
            <p:cNvPr id="261" name="Google Shape;261;p33"/>
            <p:cNvCxnSpPr/>
            <p:nvPr/>
          </p:nvCxnSpPr>
          <p:spPr>
            <a:xfrm rot="10800000">
              <a:off x="1171" y="2160"/>
              <a:ext cx="509" cy="943"/>
            </a:xfrm>
            <a:prstGeom prst="straightConnector1">
              <a:avLst/>
            </a:prstGeom>
            <a:noFill/>
            <a:ln cap="flat" cmpd="sng" w="9525">
              <a:solidFill>
                <a:srgbClr val="FF3300"/>
              </a:solidFill>
              <a:prstDash val="solid"/>
              <a:round/>
              <a:headEnd len="med" w="med" type="none"/>
              <a:tailEnd len="med" w="med" type="triangle"/>
            </a:ln>
          </p:spPr>
        </p:cxnSp>
        <p:cxnSp>
          <p:nvCxnSpPr>
            <p:cNvPr id="262" name="Google Shape;262;p33"/>
            <p:cNvCxnSpPr/>
            <p:nvPr/>
          </p:nvCxnSpPr>
          <p:spPr>
            <a:xfrm flipH="1" rot="10800000">
              <a:off x="1872" y="2140"/>
              <a:ext cx="192" cy="963"/>
            </a:xfrm>
            <a:prstGeom prst="straightConnector1">
              <a:avLst/>
            </a:prstGeom>
            <a:noFill/>
            <a:ln cap="flat" cmpd="sng" w="9525">
              <a:solidFill>
                <a:srgbClr val="FF3300"/>
              </a:solidFill>
              <a:prstDash val="solid"/>
              <a:round/>
              <a:headEnd len="med" w="med" type="none"/>
              <a:tailEnd len="med" w="med" type="triangle"/>
            </a:ln>
          </p:spPr>
        </p:cxnSp>
        <p:cxnSp>
          <p:nvCxnSpPr>
            <p:cNvPr id="263" name="Google Shape;263;p33"/>
            <p:cNvCxnSpPr/>
            <p:nvPr/>
          </p:nvCxnSpPr>
          <p:spPr>
            <a:xfrm flipH="1" rot="10800000">
              <a:off x="1968" y="2157"/>
              <a:ext cx="672" cy="946"/>
            </a:xfrm>
            <a:prstGeom prst="straightConnector1">
              <a:avLst/>
            </a:prstGeom>
            <a:noFill/>
            <a:ln cap="flat" cmpd="sng" w="9525">
              <a:solidFill>
                <a:srgbClr val="FF3300"/>
              </a:solidFill>
              <a:prstDash val="solid"/>
              <a:round/>
              <a:headEnd len="med" w="med" type="none"/>
              <a:tailEnd len="med" w="med" type="triangle"/>
            </a:ln>
          </p:spPr>
        </p:cxnSp>
        <p:cxnSp>
          <p:nvCxnSpPr>
            <p:cNvPr id="264" name="Google Shape;264;p33"/>
            <p:cNvCxnSpPr/>
            <p:nvPr/>
          </p:nvCxnSpPr>
          <p:spPr>
            <a:xfrm flipH="1" rot="10800000">
              <a:off x="2064" y="2140"/>
              <a:ext cx="1248" cy="963"/>
            </a:xfrm>
            <a:prstGeom prst="straightConnector1">
              <a:avLst/>
            </a:prstGeom>
            <a:noFill/>
            <a:ln cap="flat" cmpd="sng" w="9525">
              <a:solidFill>
                <a:srgbClr val="FF3300"/>
              </a:solidFill>
              <a:prstDash val="solid"/>
              <a:round/>
              <a:headEnd len="med" w="med" type="none"/>
              <a:tailEnd len="med" w="med" type="triangle"/>
            </a:ln>
          </p:spPr>
        </p:cxnSp>
        <p:cxnSp>
          <p:nvCxnSpPr>
            <p:cNvPr id="265" name="Google Shape;265;p33"/>
            <p:cNvCxnSpPr/>
            <p:nvPr/>
          </p:nvCxnSpPr>
          <p:spPr>
            <a:xfrm rot="10800000">
              <a:off x="1824" y="2208"/>
              <a:ext cx="1680" cy="912"/>
            </a:xfrm>
            <a:prstGeom prst="straightConnector1">
              <a:avLst/>
            </a:prstGeom>
            <a:noFill/>
            <a:ln cap="flat" cmpd="sng" w="9525">
              <a:solidFill>
                <a:srgbClr val="333399"/>
              </a:solidFill>
              <a:prstDash val="solid"/>
              <a:round/>
              <a:headEnd len="med" w="med" type="none"/>
              <a:tailEnd len="med" w="med" type="triangle"/>
            </a:ln>
          </p:spPr>
        </p:cxnSp>
        <p:cxnSp>
          <p:nvCxnSpPr>
            <p:cNvPr id="266" name="Google Shape;266;p33"/>
            <p:cNvCxnSpPr/>
            <p:nvPr/>
          </p:nvCxnSpPr>
          <p:spPr>
            <a:xfrm rot="10800000">
              <a:off x="2352" y="2157"/>
              <a:ext cx="1152" cy="963"/>
            </a:xfrm>
            <a:prstGeom prst="straightConnector1">
              <a:avLst/>
            </a:prstGeom>
            <a:noFill/>
            <a:ln cap="flat" cmpd="sng" w="9525">
              <a:solidFill>
                <a:srgbClr val="333399"/>
              </a:solidFill>
              <a:prstDash val="solid"/>
              <a:round/>
              <a:headEnd len="med" w="med" type="none"/>
              <a:tailEnd len="med" w="med" type="triangle"/>
            </a:ln>
          </p:spPr>
        </p:cxnSp>
      </p:grpSp>
      <p:sp>
        <p:nvSpPr>
          <p:cNvPr id="267" name="Google Shape;267;p33"/>
          <p:cNvSpPr txBox="1"/>
          <p:nvPr/>
        </p:nvSpPr>
        <p:spPr>
          <a:xfrm>
            <a:off x="6146170" y="5061374"/>
            <a:ext cx="1841525" cy="395173"/>
          </a:xfrm>
          <a:prstGeom prst="rect">
            <a:avLst/>
          </a:prstGeom>
          <a:noFill/>
          <a:ln>
            <a:noFill/>
          </a:ln>
        </p:spPr>
        <p:txBody>
          <a:bodyPr anchorCtr="0" anchor="t" bIns="45700" lIns="91425" spcFirstLastPara="1" rIns="91425" wrap="square" tIns="45700">
            <a:spAutoFit/>
          </a:bodyPr>
          <a:lstStyle/>
          <a:p>
            <a:pPr indent="0" lvl="1" marL="365760" marR="0" rtl="0" algn="l">
              <a:lnSpc>
                <a:spcPct val="80000"/>
              </a:lnSpc>
              <a:spcBef>
                <a:spcPts val="0"/>
              </a:spcBef>
              <a:spcAft>
                <a:spcPts val="0"/>
              </a:spcAft>
              <a:buClr>
                <a:srgbClr val="FE8637"/>
              </a:buClr>
              <a:buSzPts val="1920"/>
              <a:buFont typeface="Calibri"/>
              <a:buNone/>
            </a:pPr>
            <a:r>
              <a:rPr b="0" i="0" lang="en-US" sz="2400" u="none" cap="none" strike="noStrike">
                <a:solidFill>
                  <a:schemeClr val="dk1"/>
                </a:solidFill>
                <a:latin typeface="Calibri"/>
                <a:ea typeface="Calibri"/>
                <a:cs typeface="Calibri"/>
                <a:sym typeface="Calibri"/>
              </a:rPr>
              <a:t>operators</a:t>
            </a:r>
            <a:endParaRPr b="0" i="0" sz="2400" u="none" cap="none" strike="noStrike">
              <a:solidFill>
                <a:schemeClr val="dk1"/>
              </a:solidFill>
              <a:latin typeface="Calibri"/>
              <a:ea typeface="Calibri"/>
              <a:cs typeface="Calibri"/>
              <a:sym typeface="Calibri"/>
            </a:endParaRPr>
          </a:p>
        </p:txBody>
      </p:sp>
      <p:sp>
        <p:nvSpPr>
          <p:cNvPr id="268" name="Google Shape;268;p33"/>
          <p:cNvSpPr txBox="1"/>
          <p:nvPr/>
        </p:nvSpPr>
        <p:spPr>
          <a:xfrm>
            <a:off x="3396608" y="5034335"/>
            <a:ext cx="1841525" cy="395173"/>
          </a:xfrm>
          <a:prstGeom prst="rect">
            <a:avLst/>
          </a:prstGeom>
          <a:noFill/>
          <a:ln>
            <a:noFill/>
          </a:ln>
        </p:spPr>
        <p:txBody>
          <a:bodyPr anchorCtr="0" anchor="t" bIns="45700" lIns="91425" spcFirstLastPara="1" rIns="91425" wrap="square" tIns="45700">
            <a:spAutoFit/>
          </a:bodyPr>
          <a:lstStyle/>
          <a:p>
            <a:pPr indent="0" lvl="1" marL="365760" marR="0" rtl="0" algn="l">
              <a:lnSpc>
                <a:spcPct val="80000"/>
              </a:lnSpc>
              <a:spcBef>
                <a:spcPts val="0"/>
              </a:spcBef>
              <a:spcAft>
                <a:spcPts val="0"/>
              </a:spcAft>
              <a:buClr>
                <a:srgbClr val="FE8637"/>
              </a:buClr>
              <a:buSzPts val="1920"/>
              <a:buFont typeface="Calibri"/>
              <a:buNone/>
            </a:pPr>
            <a:r>
              <a:rPr b="0" i="0" lang="en-US" sz="2400" u="none" cap="none" strike="noStrike">
                <a:solidFill>
                  <a:schemeClr val="dk1"/>
                </a:solidFill>
                <a:latin typeface="Calibri"/>
                <a:ea typeface="Calibri"/>
                <a:cs typeface="Calibri"/>
                <a:sym typeface="Calibri"/>
              </a:rPr>
              <a:t>identifiers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75F6D"/>
              </a:buClr>
              <a:buSzPts val="4000"/>
              <a:buFont typeface="Century Schoolbook"/>
              <a:buNone/>
            </a:pPr>
            <a:r>
              <a:rPr lang="en-US" sz="4000" cap="small">
                <a:solidFill>
                  <a:srgbClr val="575F6D"/>
                </a:solidFill>
                <a:latin typeface="Century Schoolbook"/>
                <a:ea typeface="Century Schoolbook"/>
                <a:cs typeface="Century Schoolbook"/>
                <a:sym typeface="Century Schoolbook"/>
              </a:rPr>
              <a:t>Lexical Analysis</a:t>
            </a:r>
            <a:endParaRPr sz="4000"/>
          </a:p>
        </p:txBody>
      </p:sp>
      <p:sp>
        <p:nvSpPr>
          <p:cNvPr id="275" name="Google Shape;275;p34"/>
          <p:cNvSpPr txBox="1"/>
          <p:nvPr>
            <p:ph idx="1" type="body"/>
          </p:nvPr>
        </p:nvSpPr>
        <p:spPr>
          <a:xfrm>
            <a:off x="1097280" y="1845734"/>
            <a:ext cx="10058400" cy="4319092"/>
          </a:xfrm>
          <a:prstGeom prst="rect">
            <a:avLst/>
          </a:prstGeom>
          <a:noFill/>
          <a:ln>
            <a:noFill/>
          </a:ln>
        </p:spPr>
        <p:txBody>
          <a:bodyPr anchorCtr="0" anchor="t" bIns="45700" lIns="0" spcFirstLastPara="1" rIns="0" wrap="square" tIns="45700">
            <a:normAutofit/>
          </a:bodyPr>
          <a:lstStyle/>
          <a:p>
            <a:pPr indent="-274320" lvl="0" marL="274320" rtl="0" algn="l">
              <a:lnSpc>
                <a:spcPct val="120000"/>
              </a:lnSpc>
              <a:spcBef>
                <a:spcPts val="0"/>
              </a:spcBef>
              <a:spcAft>
                <a:spcPts val="0"/>
              </a:spcAft>
              <a:buClr>
                <a:srgbClr val="FE8637"/>
              </a:buClr>
              <a:buSzPts val="1680"/>
              <a:buFont typeface="Noto Sans Symbols"/>
              <a:buChar char="🞆"/>
            </a:pPr>
            <a:r>
              <a:rPr lang="en-US" sz="2400">
                <a:solidFill>
                  <a:srgbClr val="000000"/>
                </a:solidFill>
                <a:latin typeface="Century Schoolbook"/>
                <a:ea typeface="Century Schoolbook"/>
                <a:cs typeface="Century Schoolbook"/>
                <a:sym typeface="Century Schoolbook"/>
              </a:rPr>
              <a:t>Input: </a:t>
            </a:r>
            <a:endParaRPr/>
          </a:p>
          <a:p>
            <a:pPr indent="-274320" lvl="0" marL="274320" rtl="0" algn="l">
              <a:lnSpc>
                <a:spcPct val="120000"/>
              </a:lnSpc>
              <a:spcBef>
                <a:spcPts val="600"/>
              </a:spcBef>
              <a:spcAft>
                <a:spcPts val="0"/>
              </a:spcAft>
              <a:buClr>
                <a:srgbClr val="FE8637"/>
              </a:buClr>
              <a:buSzPts val="1680"/>
              <a:buFont typeface="Noto Sans Symbols"/>
              <a:buChar char="🞆"/>
            </a:pPr>
            <a:r>
              <a:rPr lang="en-US" sz="2400">
                <a:solidFill>
                  <a:srgbClr val="000000"/>
                </a:solidFill>
                <a:latin typeface="Century Schoolbook"/>
                <a:ea typeface="Century Schoolbook"/>
                <a:cs typeface="Century Schoolbook"/>
                <a:sym typeface="Century Schoolbook"/>
              </a:rPr>
              <a:t>Output: Sequence of tokens </a:t>
            </a:r>
            <a:endParaRPr/>
          </a:p>
          <a:p>
            <a:pPr indent="0" lvl="0" marL="0" rtl="0" algn="l">
              <a:lnSpc>
                <a:spcPct val="120000"/>
              </a:lnSpc>
              <a:spcBef>
                <a:spcPts val="600"/>
              </a:spcBef>
              <a:spcAft>
                <a:spcPts val="0"/>
              </a:spcAft>
              <a:buClr>
                <a:srgbClr val="FE8637"/>
              </a:buClr>
              <a:buSzPts val="1960"/>
              <a:buNone/>
            </a:pPr>
            <a:r>
              <a:rPr lang="en-US" sz="2800"/>
              <a:t>		</a:t>
            </a:r>
            <a:endParaRPr sz="2400">
              <a:solidFill>
                <a:srgbClr val="E65C01"/>
              </a:solidFill>
              <a:latin typeface="Century Schoolbook"/>
              <a:ea typeface="Century Schoolbook"/>
              <a:cs typeface="Century Schoolbook"/>
              <a:sym typeface="Century Schoolbook"/>
            </a:endParaRPr>
          </a:p>
        </p:txBody>
      </p:sp>
      <p:pic>
        <p:nvPicPr>
          <p:cNvPr id="276" name="Google Shape;276;p34"/>
          <p:cNvPicPr preferRelativeResize="0"/>
          <p:nvPr/>
        </p:nvPicPr>
        <p:blipFill rotWithShape="1">
          <a:blip r:embed="rId3">
            <a:alphaModFix/>
          </a:blip>
          <a:srcRect b="0" l="0" r="0" t="0"/>
          <a:stretch/>
        </p:blipFill>
        <p:spPr>
          <a:xfrm>
            <a:off x="2326246" y="1934244"/>
            <a:ext cx="4909374" cy="422182"/>
          </a:xfrm>
          <a:prstGeom prst="rect">
            <a:avLst/>
          </a:prstGeom>
          <a:noFill/>
          <a:ln>
            <a:noFill/>
          </a:ln>
        </p:spPr>
      </p:pic>
      <p:pic>
        <p:nvPicPr>
          <p:cNvPr id="277" name="Google Shape;277;p34"/>
          <p:cNvPicPr preferRelativeResize="0"/>
          <p:nvPr/>
        </p:nvPicPr>
        <p:blipFill rotWithShape="1">
          <a:blip r:embed="rId4">
            <a:alphaModFix/>
          </a:blip>
          <a:srcRect b="0" l="0" r="0" t="0"/>
          <a:stretch/>
        </p:blipFill>
        <p:spPr>
          <a:xfrm>
            <a:off x="2656387" y="3005977"/>
            <a:ext cx="4876767" cy="490257"/>
          </a:xfrm>
          <a:prstGeom prst="rect">
            <a:avLst/>
          </a:prstGeom>
          <a:noFill/>
          <a:ln>
            <a:noFill/>
          </a:ln>
        </p:spPr>
      </p:pic>
      <p:sp>
        <p:nvSpPr>
          <p:cNvPr id="278" name="Google Shape;278;p34"/>
          <p:cNvSpPr/>
          <p:nvPr/>
        </p:nvSpPr>
        <p:spPr>
          <a:xfrm>
            <a:off x="1097280" y="3937460"/>
            <a:ext cx="10177912" cy="830997"/>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In this representation, the token names </a:t>
            </a:r>
            <a:r>
              <a:rPr lang="en-US" sz="2400">
                <a:solidFill>
                  <a:srgbClr val="0070C0"/>
                </a:solidFill>
                <a:latin typeface="Calibri"/>
                <a:ea typeface="Calibri"/>
                <a:cs typeface="Calibri"/>
                <a:sym typeface="Calibri"/>
              </a:rPr>
              <a:t>=</a:t>
            </a:r>
            <a:r>
              <a:rPr lang="en-US" sz="2400">
                <a:solidFill>
                  <a:schemeClr val="dk1"/>
                </a:solidFill>
                <a:latin typeface="Calibri"/>
                <a:ea typeface="Calibri"/>
                <a:cs typeface="Calibri"/>
                <a:sym typeface="Calibri"/>
              </a:rPr>
              <a:t>, </a:t>
            </a:r>
            <a:r>
              <a:rPr lang="en-US" sz="2400">
                <a:solidFill>
                  <a:srgbClr val="0070C0"/>
                </a:solidFill>
                <a:latin typeface="Calibri"/>
                <a:ea typeface="Calibri"/>
                <a:cs typeface="Calibri"/>
                <a:sym typeface="Calibri"/>
              </a:rPr>
              <a:t>+</a:t>
            </a:r>
            <a:r>
              <a:rPr lang="en-US" sz="2400">
                <a:solidFill>
                  <a:schemeClr val="dk1"/>
                </a:solidFill>
                <a:latin typeface="Calibri"/>
                <a:ea typeface="Calibri"/>
                <a:cs typeface="Calibri"/>
                <a:sym typeface="Calibri"/>
              </a:rPr>
              <a:t>, and </a:t>
            </a:r>
            <a:r>
              <a:rPr lang="en-US" sz="2400">
                <a:solidFill>
                  <a:srgbClr val="0070C0"/>
                </a:solidFill>
                <a:latin typeface="Calibri"/>
                <a:ea typeface="Calibri"/>
                <a:cs typeface="Calibri"/>
                <a:sym typeface="Calibri"/>
              </a:rPr>
              <a:t>*</a:t>
            </a:r>
            <a:r>
              <a:rPr lang="en-US" sz="2400">
                <a:solidFill>
                  <a:schemeClr val="dk1"/>
                </a:solidFill>
                <a:latin typeface="Calibri"/>
                <a:ea typeface="Calibri"/>
                <a:cs typeface="Calibri"/>
                <a:sym typeface="Calibri"/>
              </a:rPr>
              <a:t> are abstract symbols for the </a:t>
            </a:r>
            <a:r>
              <a:rPr b="1" lang="en-US" sz="2400">
                <a:solidFill>
                  <a:schemeClr val="dk1"/>
                </a:solidFill>
                <a:latin typeface="Calibri"/>
                <a:ea typeface="Calibri"/>
                <a:cs typeface="Calibri"/>
                <a:sym typeface="Calibri"/>
              </a:rPr>
              <a:t>assignment</a:t>
            </a:r>
            <a:r>
              <a:rPr lang="en-US" sz="2400">
                <a:solidFill>
                  <a:schemeClr val="dk1"/>
                </a:solidFill>
                <a:latin typeface="Calibri"/>
                <a:ea typeface="Calibri"/>
                <a:cs typeface="Calibri"/>
                <a:sym typeface="Calibri"/>
              </a:rPr>
              <a:t>, </a:t>
            </a:r>
            <a:r>
              <a:rPr b="1" lang="en-US" sz="2400">
                <a:solidFill>
                  <a:schemeClr val="dk1"/>
                </a:solidFill>
                <a:latin typeface="Calibri"/>
                <a:ea typeface="Calibri"/>
                <a:cs typeface="Calibri"/>
                <a:sym typeface="Calibri"/>
              </a:rPr>
              <a:t>addition</a:t>
            </a:r>
            <a:r>
              <a:rPr lang="en-US" sz="2400">
                <a:solidFill>
                  <a:schemeClr val="dk1"/>
                </a:solidFill>
                <a:latin typeface="Calibri"/>
                <a:ea typeface="Calibri"/>
                <a:cs typeface="Calibri"/>
                <a:sym typeface="Calibri"/>
              </a:rPr>
              <a:t>, and </a:t>
            </a:r>
            <a:r>
              <a:rPr b="1" lang="en-US" sz="2400">
                <a:solidFill>
                  <a:schemeClr val="dk1"/>
                </a:solidFill>
                <a:latin typeface="Calibri"/>
                <a:ea typeface="Calibri"/>
                <a:cs typeface="Calibri"/>
                <a:sym typeface="Calibri"/>
              </a:rPr>
              <a:t>multiplication</a:t>
            </a:r>
            <a:r>
              <a:rPr lang="en-US" sz="2400">
                <a:solidFill>
                  <a:schemeClr val="dk1"/>
                </a:solidFill>
                <a:latin typeface="Calibri"/>
                <a:ea typeface="Calibri"/>
                <a:cs typeface="Calibri"/>
                <a:sym typeface="Calibri"/>
              </a:rPr>
              <a:t> operators, respectively.</a:t>
            </a:r>
            <a:endParaRPr/>
          </a:p>
        </p:txBody>
      </p:sp>
      <p:pic>
        <p:nvPicPr>
          <p:cNvPr id="279" name="Google Shape;279;p34"/>
          <p:cNvPicPr preferRelativeResize="0"/>
          <p:nvPr/>
        </p:nvPicPr>
        <p:blipFill rotWithShape="1">
          <a:blip r:embed="rId5">
            <a:alphaModFix/>
          </a:blip>
          <a:srcRect b="0" l="0" r="0" t="0"/>
          <a:stretch/>
        </p:blipFill>
        <p:spPr>
          <a:xfrm>
            <a:off x="8033246" y="2300473"/>
            <a:ext cx="1923796" cy="169294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75F6D"/>
              </a:buClr>
              <a:buSzPts val="4000"/>
              <a:buFont typeface="Century Schoolbook"/>
              <a:buNone/>
            </a:pPr>
            <a:r>
              <a:rPr lang="en-US" sz="4000" cap="small">
                <a:solidFill>
                  <a:srgbClr val="575F6D"/>
                </a:solidFill>
                <a:latin typeface="Century Schoolbook"/>
                <a:ea typeface="Century Schoolbook"/>
                <a:cs typeface="Century Schoolbook"/>
                <a:sym typeface="Century Schoolbook"/>
              </a:rPr>
              <a:t>Syntax Analysis (Parsing)</a:t>
            </a:r>
            <a:endParaRPr sz="4000"/>
          </a:p>
        </p:txBody>
      </p:sp>
      <p:sp>
        <p:nvSpPr>
          <p:cNvPr id="286" name="Google Shape;286;p35"/>
          <p:cNvSpPr txBox="1"/>
          <p:nvPr>
            <p:ph idx="1" type="body"/>
          </p:nvPr>
        </p:nvSpPr>
        <p:spPr>
          <a:xfrm>
            <a:off x="1097280" y="1845734"/>
            <a:ext cx="10615108" cy="4319092"/>
          </a:xfrm>
          <a:prstGeom prst="rect">
            <a:avLst/>
          </a:prstGeom>
          <a:noFill/>
          <a:ln>
            <a:noFill/>
          </a:ln>
        </p:spPr>
        <p:txBody>
          <a:bodyPr anchorCtr="0" anchor="t" bIns="45700" lIns="0" spcFirstLastPara="1" rIns="0" wrap="square" tIns="45700">
            <a:normAutofit/>
          </a:bodyPr>
          <a:lstStyle/>
          <a:p>
            <a:pPr indent="-274320" lvl="0" marL="274320" rtl="0" algn="l">
              <a:lnSpc>
                <a:spcPct val="120000"/>
              </a:lnSpc>
              <a:spcBef>
                <a:spcPts val="0"/>
              </a:spcBef>
              <a:spcAft>
                <a:spcPts val="0"/>
              </a:spcAft>
              <a:buClr>
                <a:srgbClr val="FE8637"/>
              </a:buClr>
              <a:buSzPts val="1680"/>
              <a:buFont typeface="Noto Sans Symbols"/>
              <a:buChar char="🞆"/>
            </a:pPr>
            <a:r>
              <a:rPr lang="en-US" sz="2400">
                <a:solidFill>
                  <a:srgbClr val="000000"/>
                </a:solidFill>
                <a:latin typeface="Century Schoolbook"/>
                <a:ea typeface="Century Schoolbook"/>
                <a:cs typeface="Century Schoolbook"/>
                <a:sym typeface="Century Schoolbook"/>
              </a:rPr>
              <a:t>Build a tree called a parse tree that reflects the structure of the input sentence.</a:t>
            </a:r>
            <a:endParaRPr/>
          </a:p>
          <a:p>
            <a:pPr indent="-274320" lvl="0" marL="274320" rtl="0" algn="l">
              <a:lnSpc>
                <a:spcPct val="120000"/>
              </a:lnSpc>
              <a:spcBef>
                <a:spcPts val="600"/>
              </a:spcBef>
              <a:spcAft>
                <a:spcPts val="0"/>
              </a:spcAft>
              <a:buClr>
                <a:srgbClr val="FE8637"/>
              </a:buClr>
              <a:buSzPts val="1680"/>
              <a:buFont typeface="Noto Sans Symbols"/>
              <a:buChar char="🞆"/>
            </a:pPr>
            <a:r>
              <a:rPr lang="en-US" sz="2400">
                <a:solidFill>
                  <a:srgbClr val="000000"/>
                </a:solidFill>
                <a:latin typeface="Century Schoolbook"/>
                <a:ea typeface="Century Schoolbook"/>
                <a:cs typeface="Century Schoolbook"/>
                <a:sym typeface="Century Schoolbook"/>
              </a:rPr>
              <a:t>A syntax tree in which each interior node represents an operation and the children of the node represent the arguments of the operation.</a:t>
            </a:r>
            <a:endParaRPr/>
          </a:p>
          <a:p>
            <a:pPr indent="0" lvl="0" marL="0" rtl="0" algn="l">
              <a:lnSpc>
                <a:spcPct val="120000"/>
              </a:lnSpc>
              <a:spcBef>
                <a:spcPts val="600"/>
              </a:spcBef>
              <a:spcAft>
                <a:spcPts val="0"/>
              </a:spcAft>
              <a:buClr>
                <a:srgbClr val="FE8637"/>
              </a:buClr>
              <a:buSzPts val="1680"/>
              <a:buNone/>
            </a:pPr>
            <a:r>
              <a:rPr b="1" lang="en-US" sz="2400">
                <a:solidFill>
                  <a:srgbClr val="000000"/>
                </a:solidFill>
                <a:latin typeface="Century Schoolbook"/>
                <a:ea typeface="Century Schoolbook"/>
                <a:cs typeface="Century Schoolbook"/>
                <a:sym typeface="Century Schoolbook"/>
              </a:rPr>
              <a:t>Example</a:t>
            </a:r>
            <a:r>
              <a:rPr lang="en-US" sz="2400">
                <a:solidFill>
                  <a:srgbClr val="000000"/>
                </a:solidFill>
                <a:latin typeface="Century Schoolbook"/>
                <a:ea typeface="Century Schoolbook"/>
                <a:cs typeface="Century Schoolbook"/>
                <a:sym typeface="Century Schoolbook"/>
              </a:rPr>
              <a:t>:</a:t>
            </a:r>
            <a:endParaRPr/>
          </a:p>
          <a:p>
            <a:pPr indent="-342900" lvl="1" marL="635508" rtl="0" algn="l">
              <a:lnSpc>
                <a:spcPct val="110000"/>
              </a:lnSpc>
              <a:spcBef>
                <a:spcPts val="600"/>
              </a:spcBef>
              <a:spcAft>
                <a:spcPts val="0"/>
              </a:spcAft>
              <a:buClr>
                <a:srgbClr val="FE8637"/>
              </a:buClr>
              <a:buSzPts val="1680"/>
              <a:buFont typeface="Noto Sans Symbols"/>
              <a:buChar char="▪"/>
            </a:pPr>
            <a:r>
              <a:rPr lang="en-US" sz="2400"/>
              <a:t>The Phrase : x = +y</a:t>
            </a:r>
            <a:endParaRPr/>
          </a:p>
          <a:p>
            <a:pPr indent="-342900" lvl="1" marL="635508" rtl="0" algn="l">
              <a:lnSpc>
                <a:spcPct val="110000"/>
              </a:lnSpc>
              <a:spcBef>
                <a:spcPts val="600"/>
              </a:spcBef>
              <a:spcAft>
                <a:spcPts val="0"/>
              </a:spcAft>
              <a:buClr>
                <a:srgbClr val="FE8637"/>
              </a:buClr>
              <a:buSzPts val="1680"/>
              <a:buFont typeface="Noto Sans Symbols"/>
              <a:buChar char="▪"/>
            </a:pPr>
            <a:r>
              <a:rPr lang="en-US" sz="2400"/>
              <a:t>Four Tokens 🡪 “x", “=“ ,“+" and “y“</a:t>
            </a:r>
            <a:endParaRPr/>
          </a:p>
          <a:p>
            <a:pPr indent="-342900" lvl="1" marL="635508" rtl="0" algn="l">
              <a:lnSpc>
                <a:spcPct val="110000"/>
              </a:lnSpc>
              <a:spcBef>
                <a:spcPts val="600"/>
              </a:spcBef>
              <a:spcAft>
                <a:spcPts val="0"/>
              </a:spcAft>
              <a:buClr>
                <a:srgbClr val="FE8637"/>
              </a:buClr>
              <a:buSzPts val="1680"/>
              <a:buFont typeface="Noto Sans Symbols"/>
              <a:buChar char="▪"/>
            </a:pPr>
            <a:r>
              <a:rPr lang="en-US" sz="2400"/>
              <a:t>Structure x = (x+(y)) i.e., an assignment expression </a:t>
            </a:r>
            <a:endParaRPr/>
          </a:p>
          <a:p>
            <a:pPr indent="0" lvl="1" marL="365760" rtl="0" algn="l">
              <a:lnSpc>
                <a:spcPct val="110000"/>
              </a:lnSpc>
              <a:spcBef>
                <a:spcPts val="560"/>
              </a:spcBef>
              <a:spcAft>
                <a:spcPts val="0"/>
              </a:spcAft>
              <a:buClr>
                <a:srgbClr val="FE8637"/>
              </a:buClr>
              <a:buSzPts val="2240"/>
              <a:buNone/>
            </a:pPr>
            <a:r>
              <a:t/>
            </a:r>
            <a:endParaRPr i="1" sz="2800">
              <a:solidFill>
                <a:srgbClr val="000000"/>
              </a:solidFill>
              <a:latin typeface="Century Schoolbook"/>
              <a:ea typeface="Century Schoolbook"/>
              <a:cs typeface="Century Schoolbook"/>
              <a:sym typeface="Century Schoolbook"/>
            </a:endParaRPr>
          </a:p>
          <a:p>
            <a:pPr indent="0" lvl="1" marL="365760" rtl="0" algn="l">
              <a:lnSpc>
                <a:spcPct val="80000"/>
              </a:lnSpc>
              <a:spcBef>
                <a:spcPts val="480"/>
              </a:spcBef>
              <a:spcAft>
                <a:spcPts val="0"/>
              </a:spcAft>
              <a:buClr>
                <a:srgbClr val="FE8637"/>
              </a:buClr>
              <a:buSzPts val="1920"/>
              <a:buNone/>
            </a:pPr>
            <a:r>
              <a:t/>
            </a:r>
            <a:endParaRPr sz="2400">
              <a:solidFill>
                <a:srgbClr val="E65C01"/>
              </a:solidFill>
              <a:latin typeface="Century Schoolbook"/>
              <a:ea typeface="Century Schoolbook"/>
              <a:cs typeface="Century Schoolbook"/>
              <a:sym typeface="Century Schoolbook"/>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75F6D"/>
              </a:buClr>
              <a:buSzPts val="4000"/>
              <a:buFont typeface="Century Schoolbook"/>
              <a:buNone/>
            </a:pPr>
            <a:r>
              <a:rPr lang="en-US" sz="4000" cap="small">
                <a:solidFill>
                  <a:srgbClr val="575F6D"/>
                </a:solidFill>
                <a:latin typeface="Century Schoolbook"/>
                <a:ea typeface="Century Schoolbook"/>
                <a:cs typeface="Century Schoolbook"/>
                <a:sym typeface="Century Schoolbook"/>
              </a:rPr>
              <a:t>Syntax Analysis: Grammars</a:t>
            </a:r>
            <a:endParaRPr sz="4000"/>
          </a:p>
        </p:txBody>
      </p:sp>
      <p:sp>
        <p:nvSpPr>
          <p:cNvPr id="293" name="Google Shape;293;p36"/>
          <p:cNvSpPr txBox="1"/>
          <p:nvPr>
            <p:ph idx="1" type="body"/>
          </p:nvPr>
        </p:nvSpPr>
        <p:spPr>
          <a:xfrm>
            <a:off x="1097280" y="1845734"/>
            <a:ext cx="9846023" cy="4319092"/>
          </a:xfrm>
          <a:prstGeom prst="rect">
            <a:avLst/>
          </a:prstGeom>
          <a:noFill/>
          <a:ln>
            <a:noFill/>
          </a:ln>
        </p:spPr>
        <p:txBody>
          <a:bodyPr anchorCtr="0" anchor="t" bIns="45700" lIns="0" spcFirstLastPara="1" rIns="0" wrap="square" tIns="45700">
            <a:normAutofit/>
          </a:bodyPr>
          <a:lstStyle/>
          <a:p>
            <a:pPr indent="-274320" lvl="0" marL="274320" rtl="0" algn="l">
              <a:lnSpc>
                <a:spcPct val="120000"/>
              </a:lnSpc>
              <a:spcBef>
                <a:spcPts val="0"/>
              </a:spcBef>
              <a:spcAft>
                <a:spcPts val="0"/>
              </a:spcAft>
              <a:buClr>
                <a:srgbClr val="FE8637"/>
              </a:buClr>
              <a:buSzPts val="1680"/>
              <a:buFont typeface="Noto Sans Symbols"/>
              <a:buChar char="🞆"/>
            </a:pPr>
            <a:r>
              <a:rPr lang="en-US" sz="2400">
                <a:solidFill>
                  <a:srgbClr val="000000"/>
                </a:solidFill>
                <a:latin typeface="Century Schoolbook"/>
                <a:ea typeface="Century Schoolbook"/>
                <a:cs typeface="Century Schoolbook"/>
                <a:sym typeface="Century Schoolbook"/>
              </a:rPr>
              <a:t>Expression grammar</a:t>
            </a:r>
            <a:endParaRPr/>
          </a:p>
          <a:p>
            <a:pPr indent="0" lvl="0" marL="0" rtl="0" algn="l">
              <a:lnSpc>
                <a:spcPct val="120000"/>
              </a:lnSpc>
              <a:spcBef>
                <a:spcPts val="600"/>
              </a:spcBef>
              <a:spcAft>
                <a:spcPts val="0"/>
              </a:spcAft>
              <a:buClr>
                <a:srgbClr val="FE8637"/>
              </a:buClr>
              <a:buSzPts val="1680"/>
              <a:buNone/>
            </a:pPr>
            <a:r>
              <a:rPr lang="en-US" sz="2400">
                <a:solidFill>
                  <a:srgbClr val="000000"/>
                </a:solidFill>
                <a:latin typeface="Century Schoolbook"/>
                <a:ea typeface="Century Schoolbook"/>
                <a:cs typeface="Century Schoolbook"/>
                <a:sym typeface="Century Schoolbook"/>
              </a:rPr>
              <a:t>	Exp           Exp ‘+’ Exp</a:t>
            </a:r>
            <a:endParaRPr sz="2400">
              <a:solidFill>
                <a:srgbClr val="000000"/>
              </a:solidFill>
              <a:latin typeface="Century Schoolbook"/>
              <a:ea typeface="Century Schoolbook"/>
              <a:cs typeface="Century Schoolbook"/>
              <a:sym typeface="Century Schoolbook"/>
            </a:endParaRPr>
          </a:p>
          <a:p>
            <a:pPr indent="0" lvl="0" marL="0" rtl="0" algn="l">
              <a:lnSpc>
                <a:spcPct val="120000"/>
              </a:lnSpc>
              <a:spcBef>
                <a:spcPts val="600"/>
              </a:spcBef>
              <a:spcAft>
                <a:spcPts val="0"/>
              </a:spcAft>
              <a:buClr>
                <a:srgbClr val="FE8637"/>
              </a:buClr>
              <a:buSzPts val="1680"/>
              <a:buNone/>
            </a:pPr>
            <a:r>
              <a:rPr lang="en-US" sz="2400">
                <a:solidFill>
                  <a:srgbClr val="000000"/>
                </a:solidFill>
                <a:latin typeface="Century Schoolbook"/>
                <a:ea typeface="Century Schoolbook"/>
                <a:cs typeface="Century Schoolbook"/>
                <a:sym typeface="Century Schoolbook"/>
              </a:rPr>
              <a:t>      		|     Exp ‘*’ Exp</a:t>
            </a:r>
            <a:endParaRPr sz="2400">
              <a:solidFill>
                <a:srgbClr val="000000"/>
              </a:solidFill>
              <a:latin typeface="Century Schoolbook"/>
              <a:ea typeface="Century Schoolbook"/>
              <a:cs typeface="Century Schoolbook"/>
              <a:sym typeface="Century Schoolbook"/>
            </a:endParaRPr>
          </a:p>
          <a:p>
            <a:pPr indent="0" lvl="0" marL="0" rtl="0" algn="l">
              <a:lnSpc>
                <a:spcPct val="120000"/>
              </a:lnSpc>
              <a:spcBef>
                <a:spcPts val="600"/>
              </a:spcBef>
              <a:spcAft>
                <a:spcPts val="0"/>
              </a:spcAft>
              <a:buClr>
                <a:srgbClr val="FE8637"/>
              </a:buClr>
              <a:buSzPts val="1680"/>
              <a:buNone/>
            </a:pPr>
            <a:r>
              <a:rPr lang="en-US" sz="2400">
                <a:solidFill>
                  <a:srgbClr val="000000"/>
                </a:solidFill>
                <a:latin typeface="Century Schoolbook"/>
                <a:ea typeface="Century Schoolbook"/>
                <a:cs typeface="Century Schoolbook"/>
                <a:sym typeface="Century Schoolbook"/>
              </a:rPr>
              <a:t>              	|     ID</a:t>
            </a:r>
            <a:endParaRPr/>
          </a:p>
          <a:p>
            <a:pPr indent="0" lvl="0" marL="0" rtl="0" algn="l">
              <a:lnSpc>
                <a:spcPct val="120000"/>
              </a:lnSpc>
              <a:spcBef>
                <a:spcPts val="600"/>
              </a:spcBef>
              <a:spcAft>
                <a:spcPts val="0"/>
              </a:spcAft>
              <a:buClr>
                <a:srgbClr val="FE8637"/>
              </a:buClr>
              <a:buSzPts val="1680"/>
              <a:buNone/>
            </a:pPr>
            <a:r>
              <a:rPr lang="en-US" sz="2400">
                <a:solidFill>
                  <a:srgbClr val="000000"/>
                </a:solidFill>
                <a:latin typeface="Century Schoolbook"/>
                <a:ea typeface="Century Schoolbook"/>
                <a:cs typeface="Century Schoolbook"/>
                <a:sym typeface="Century Schoolbook"/>
              </a:rPr>
              <a:t>              	|     NUMBER</a:t>
            </a:r>
            <a:endParaRPr/>
          </a:p>
          <a:p>
            <a:pPr indent="0" lvl="1" marL="365760" rtl="0" algn="l">
              <a:lnSpc>
                <a:spcPct val="110000"/>
              </a:lnSpc>
              <a:spcBef>
                <a:spcPts val="560"/>
              </a:spcBef>
              <a:spcAft>
                <a:spcPts val="0"/>
              </a:spcAft>
              <a:buClr>
                <a:srgbClr val="FE8637"/>
              </a:buClr>
              <a:buSzPts val="2240"/>
              <a:buNone/>
            </a:pPr>
            <a:r>
              <a:t/>
            </a:r>
            <a:endParaRPr i="1" sz="2800">
              <a:solidFill>
                <a:srgbClr val="000000"/>
              </a:solidFill>
              <a:latin typeface="Century Schoolbook"/>
              <a:ea typeface="Century Schoolbook"/>
              <a:cs typeface="Century Schoolbook"/>
              <a:sym typeface="Century Schoolbook"/>
            </a:endParaRPr>
          </a:p>
          <a:p>
            <a:pPr indent="0" lvl="1" marL="365760" rtl="0" algn="l">
              <a:lnSpc>
                <a:spcPct val="80000"/>
              </a:lnSpc>
              <a:spcBef>
                <a:spcPts val="480"/>
              </a:spcBef>
              <a:spcAft>
                <a:spcPts val="0"/>
              </a:spcAft>
              <a:buClr>
                <a:srgbClr val="FE8637"/>
              </a:buClr>
              <a:buSzPts val="1920"/>
              <a:buNone/>
            </a:pPr>
            <a:r>
              <a:t/>
            </a:r>
            <a:endParaRPr sz="2400">
              <a:solidFill>
                <a:srgbClr val="E65C01"/>
              </a:solidFill>
              <a:latin typeface="Century Schoolbook"/>
              <a:ea typeface="Century Schoolbook"/>
              <a:cs typeface="Century Schoolbook"/>
              <a:sym typeface="Century Schoolbook"/>
            </a:endParaRPr>
          </a:p>
        </p:txBody>
      </p:sp>
      <p:cxnSp>
        <p:nvCxnSpPr>
          <p:cNvPr id="294" name="Google Shape;294;p36"/>
          <p:cNvCxnSpPr/>
          <p:nvPr/>
        </p:nvCxnSpPr>
        <p:spPr>
          <a:xfrm>
            <a:off x="2877671" y="2631140"/>
            <a:ext cx="385482" cy="4483"/>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75F6D"/>
              </a:buClr>
              <a:buSzPts val="4000"/>
              <a:buFont typeface="Century Schoolbook"/>
              <a:buNone/>
            </a:pPr>
            <a:r>
              <a:rPr lang="en-US" sz="4000" cap="small">
                <a:solidFill>
                  <a:srgbClr val="575F6D"/>
                </a:solidFill>
                <a:latin typeface="Century Schoolbook"/>
                <a:ea typeface="Century Schoolbook"/>
                <a:cs typeface="Century Schoolbook"/>
                <a:sym typeface="Century Schoolbook"/>
              </a:rPr>
              <a:t>Syntax Analysis: Syntax Tree</a:t>
            </a:r>
            <a:endParaRPr sz="4000"/>
          </a:p>
        </p:txBody>
      </p:sp>
      <p:sp>
        <p:nvSpPr>
          <p:cNvPr id="301" name="Google Shape;301;p37"/>
          <p:cNvSpPr txBox="1"/>
          <p:nvPr>
            <p:ph idx="1" type="body"/>
          </p:nvPr>
        </p:nvSpPr>
        <p:spPr>
          <a:xfrm>
            <a:off x="1097280" y="1845734"/>
            <a:ext cx="9846023" cy="4319092"/>
          </a:xfrm>
          <a:prstGeom prst="rect">
            <a:avLst/>
          </a:prstGeom>
          <a:noFill/>
          <a:ln>
            <a:noFill/>
          </a:ln>
        </p:spPr>
        <p:txBody>
          <a:bodyPr anchorCtr="0" anchor="t" bIns="45700" lIns="0" spcFirstLastPara="1" rIns="0" wrap="square" tIns="45700">
            <a:normAutofit/>
          </a:bodyPr>
          <a:lstStyle/>
          <a:p>
            <a:pPr indent="-274320" lvl="0" marL="274320" rtl="0" algn="l">
              <a:lnSpc>
                <a:spcPct val="120000"/>
              </a:lnSpc>
              <a:spcBef>
                <a:spcPts val="0"/>
              </a:spcBef>
              <a:spcAft>
                <a:spcPts val="0"/>
              </a:spcAft>
              <a:buClr>
                <a:srgbClr val="FE8637"/>
              </a:buClr>
              <a:buSzPts val="1680"/>
              <a:buFont typeface="Noto Sans Symbols"/>
              <a:buChar char="🞆"/>
            </a:pPr>
            <a:r>
              <a:rPr b="1" lang="en-US" sz="2400">
                <a:solidFill>
                  <a:srgbClr val="000000"/>
                </a:solidFill>
                <a:latin typeface="Century Schoolbook"/>
                <a:ea typeface="Century Schoolbook"/>
                <a:cs typeface="Century Schoolbook"/>
                <a:sym typeface="Century Schoolbook"/>
              </a:rPr>
              <a:t>Input</a:t>
            </a:r>
            <a:r>
              <a:rPr lang="en-US" sz="2400">
                <a:solidFill>
                  <a:srgbClr val="000000"/>
                </a:solidFill>
                <a:latin typeface="Century Schoolbook"/>
                <a:ea typeface="Century Schoolbook"/>
                <a:cs typeface="Century Schoolbook"/>
                <a:sym typeface="Century Schoolbook"/>
              </a:rPr>
              <a:t>: result = a + b * 10</a:t>
            </a:r>
            <a:endParaRPr/>
          </a:p>
          <a:p>
            <a:pPr indent="0" lvl="0" marL="0" rtl="0" algn="l">
              <a:lnSpc>
                <a:spcPct val="120000"/>
              </a:lnSpc>
              <a:spcBef>
                <a:spcPts val="600"/>
              </a:spcBef>
              <a:spcAft>
                <a:spcPts val="0"/>
              </a:spcAft>
              <a:buClr>
                <a:srgbClr val="FE8637"/>
              </a:buClr>
              <a:buSzPts val="1680"/>
              <a:buNone/>
            </a:pPr>
            <a:r>
              <a:rPr lang="en-US" sz="2400">
                <a:solidFill>
                  <a:srgbClr val="000000"/>
                </a:solidFill>
                <a:latin typeface="Century Schoolbook"/>
                <a:ea typeface="Century Schoolbook"/>
                <a:cs typeface="Century Schoolbook"/>
                <a:sym typeface="Century Schoolbook"/>
              </a:rPr>
              <a:t>	</a:t>
            </a:r>
            <a:endParaRPr i="1" sz="2800">
              <a:solidFill>
                <a:srgbClr val="000000"/>
              </a:solidFill>
              <a:latin typeface="Century Schoolbook"/>
              <a:ea typeface="Century Schoolbook"/>
              <a:cs typeface="Century Schoolbook"/>
              <a:sym typeface="Century Schoolbook"/>
            </a:endParaRPr>
          </a:p>
          <a:p>
            <a:pPr indent="0" lvl="1" marL="365760" rtl="0" algn="l">
              <a:lnSpc>
                <a:spcPct val="80000"/>
              </a:lnSpc>
              <a:spcBef>
                <a:spcPts val="480"/>
              </a:spcBef>
              <a:spcAft>
                <a:spcPts val="0"/>
              </a:spcAft>
              <a:buClr>
                <a:srgbClr val="FE8637"/>
              </a:buClr>
              <a:buSzPts val="1920"/>
              <a:buNone/>
            </a:pPr>
            <a:r>
              <a:t/>
            </a:r>
            <a:endParaRPr sz="2400">
              <a:solidFill>
                <a:srgbClr val="E65C01"/>
              </a:solidFill>
              <a:latin typeface="Century Schoolbook"/>
              <a:ea typeface="Century Schoolbook"/>
              <a:cs typeface="Century Schoolbook"/>
              <a:sym typeface="Century Schoolbook"/>
            </a:endParaRPr>
          </a:p>
        </p:txBody>
      </p:sp>
      <p:pic>
        <p:nvPicPr>
          <p:cNvPr id="302" name="Google Shape;302;p37"/>
          <p:cNvPicPr preferRelativeResize="0"/>
          <p:nvPr/>
        </p:nvPicPr>
        <p:blipFill rotWithShape="1">
          <a:blip r:embed="rId3">
            <a:alphaModFix/>
          </a:blip>
          <a:srcRect b="0" l="0" r="0" t="0"/>
          <a:stretch/>
        </p:blipFill>
        <p:spPr>
          <a:xfrm>
            <a:off x="2707341" y="2637745"/>
            <a:ext cx="4351436" cy="309366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75F6D"/>
              </a:buClr>
              <a:buSzPts val="4000"/>
              <a:buFont typeface="Century Schoolbook"/>
              <a:buNone/>
            </a:pPr>
            <a:r>
              <a:rPr lang="en-US" sz="4000" cap="small">
                <a:solidFill>
                  <a:srgbClr val="575F6D"/>
                </a:solidFill>
                <a:latin typeface="Century Schoolbook"/>
                <a:ea typeface="Century Schoolbook"/>
                <a:cs typeface="Century Schoolbook"/>
                <a:sym typeface="Century Schoolbook"/>
              </a:rPr>
              <a:t>Semantic Analysis</a:t>
            </a:r>
            <a:endParaRPr sz="4000"/>
          </a:p>
        </p:txBody>
      </p:sp>
      <p:sp>
        <p:nvSpPr>
          <p:cNvPr id="309" name="Google Shape;309;p38"/>
          <p:cNvSpPr txBox="1"/>
          <p:nvPr>
            <p:ph idx="1" type="body"/>
          </p:nvPr>
        </p:nvSpPr>
        <p:spPr>
          <a:xfrm>
            <a:off x="1097280" y="1845734"/>
            <a:ext cx="10058400" cy="4319092"/>
          </a:xfrm>
          <a:prstGeom prst="rect">
            <a:avLst/>
          </a:prstGeom>
          <a:noFill/>
          <a:ln>
            <a:noFill/>
          </a:ln>
        </p:spPr>
        <p:txBody>
          <a:bodyPr anchorCtr="0" anchor="t" bIns="45700" lIns="0" spcFirstLastPara="1" rIns="0" wrap="square" tIns="45700">
            <a:normAutofit/>
          </a:bodyPr>
          <a:lstStyle/>
          <a:p>
            <a:pPr indent="-274320" lvl="0" marL="274320" rtl="0" algn="l">
              <a:lnSpc>
                <a:spcPct val="120000"/>
              </a:lnSpc>
              <a:spcBef>
                <a:spcPts val="0"/>
              </a:spcBef>
              <a:spcAft>
                <a:spcPts val="0"/>
              </a:spcAft>
              <a:buClr>
                <a:srgbClr val="FE8637"/>
              </a:buClr>
              <a:buSzPts val="1680"/>
              <a:buFont typeface="Noto Sans Symbols"/>
              <a:buChar char="🞆"/>
            </a:pPr>
            <a:r>
              <a:rPr lang="en-US" sz="2400">
                <a:solidFill>
                  <a:srgbClr val="000000"/>
                </a:solidFill>
                <a:latin typeface="Century Schoolbook"/>
                <a:ea typeface="Century Schoolbook"/>
                <a:cs typeface="Century Schoolbook"/>
                <a:sym typeface="Century Schoolbook"/>
              </a:rPr>
              <a:t>Check the source program for semantic errors</a:t>
            </a:r>
            <a:endParaRPr/>
          </a:p>
          <a:p>
            <a:pPr indent="-274320" lvl="0" marL="274320" rtl="0" algn="l">
              <a:lnSpc>
                <a:spcPct val="120000"/>
              </a:lnSpc>
              <a:spcBef>
                <a:spcPts val="600"/>
              </a:spcBef>
              <a:spcAft>
                <a:spcPts val="0"/>
              </a:spcAft>
              <a:buClr>
                <a:srgbClr val="FE8637"/>
              </a:buClr>
              <a:buSzPts val="1680"/>
              <a:buFont typeface="Noto Sans Symbols"/>
              <a:buChar char="🞆"/>
            </a:pPr>
            <a:r>
              <a:rPr lang="en-US" sz="2400">
                <a:solidFill>
                  <a:srgbClr val="000000"/>
                </a:solidFill>
                <a:latin typeface="Century Schoolbook"/>
                <a:ea typeface="Century Schoolbook"/>
                <a:cs typeface="Century Schoolbook"/>
                <a:sym typeface="Century Schoolbook"/>
              </a:rPr>
              <a:t>It uses the hierarchical structure determined by the syntax-analysis phase to identify the operators and operands of expressions and statements</a:t>
            </a:r>
            <a:endParaRPr/>
          </a:p>
          <a:p>
            <a:pPr indent="-274320" lvl="0" marL="274320" rtl="0" algn="l">
              <a:lnSpc>
                <a:spcPct val="120000"/>
              </a:lnSpc>
              <a:spcBef>
                <a:spcPts val="600"/>
              </a:spcBef>
              <a:spcAft>
                <a:spcPts val="0"/>
              </a:spcAft>
              <a:buClr>
                <a:srgbClr val="FE8637"/>
              </a:buClr>
              <a:buSzPts val="1680"/>
              <a:buFont typeface="Noto Sans Symbols"/>
              <a:buChar char="🞆"/>
            </a:pPr>
            <a:r>
              <a:rPr lang="en-US" sz="2400">
                <a:solidFill>
                  <a:srgbClr val="000000"/>
                </a:solidFill>
                <a:latin typeface="Century Schoolbook"/>
                <a:ea typeface="Century Schoolbook"/>
                <a:cs typeface="Century Schoolbook"/>
                <a:sym typeface="Century Schoolbook"/>
              </a:rPr>
              <a:t>Performs type checking</a:t>
            </a:r>
            <a:endParaRPr/>
          </a:p>
          <a:p>
            <a:pPr indent="-342900" lvl="1" marL="635508" rtl="0" algn="l">
              <a:lnSpc>
                <a:spcPct val="120000"/>
              </a:lnSpc>
              <a:spcBef>
                <a:spcPts val="600"/>
              </a:spcBef>
              <a:spcAft>
                <a:spcPts val="0"/>
              </a:spcAft>
              <a:buClr>
                <a:srgbClr val="FE8637"/>
              </a:buClr>
              <a:buSzPts val="1540"/>
              <a:buFont typeface="Noto Sans Symbols"/>
              <a:buChar char="▪"/>
            </a:pPr>
            <a:r>
              <a:rPr lang="en-US" sz="2200">
                <a:solidFill>
                  <a:srgbClr val="000000"/>
                </a:solidFill>
                <a:latin typeface="Century Schoolbook"/>
                <a:ea typeface="Century Schoolbook"/>
                <a:cs typeface="Century Schoolbook"/>
                <a:sym typeface="Century Schoolbook"/>
              </a:rPr>
              <a:t>Operator operand compatibility</a:t>
            </a:r>
            <a:endParaRPr sz="2400">
              <a:solidFill>
                <a:srgbClr val="000000"/>
              </a:solidFill>
              <a:latin typeface="Century Schoolbook"/>
              <a:ea typeface="Century Schoolbook"/>
              <a:cs typeface="Century Schoolbook"/>
              <a:sym typeface="Century Schoolbook"/>
            </a:endParaRPr>
          </a:p>
          <a:p>
            <a:pPr indent="0" lvl="1" marL="292608" rtl="0" algn="l">
              <a:lnSpc>
                <a:spcPct val="120000"/>
              </a:lnSpc>
              <a:spcBef>
                <a:spcPts val="600"/>
              </a:spcBef>
              <a:spcAft>
                <a:spcPts val="0"/>
              </a:spcAft>
              <a:buClr>
                <a:srgbClr val="FE8637"/>
              </a:buClr>
              <a:buSzPts val="1680"/>
              <a:buNone/>
            </a:pPr>
            <a:r>
              <a:rPr b="1" lang="en-US" sz="2400">
                <a:solidFill>
                  <a:schemeClr val="dk1"/>
                </a:solidFill>
                <a:latin typeface="Century Schoolbook"/>
                <a:ea typeface="Century Schoolbook"/>
                <a:cs typeface="Century Schoolbook"/>
                <a:sym typeface="Century Schoolbook"/>
              </a:rPr>
              <a:t>Example:</a:t>
            </a:r>
            <a:endParaRPr/>
          </a:p>
          <a:p>
            <a:pPr indent="0" lvl="1" marL="365760" rtl="0" algn="l">
              <a:lnSpc>
                <a:spcPct val="80000"/>
              </a:lnSpc>
              <a:spcBef>
                <a:spcPts val="440"/>
              </a:spcBef>
              <a:spcAft>
                <a:spcPts val="0"/>
              </a:spcAft>
              <a:buClr>
                <a:srgbClr val="FE8637"/>
              </a:buClr>
              <a:buSzPts val="1760"/>
              <a:buNone/>
            </a:pPr>
            <a:r>
              <a:rPr lang="en-US" sz="2200">
                <a:solidFill>
                  <a:schemeClr val="dk1"/>
                </a:solidFill>
                <a:latin typeface="Century Schoolbook"/>
                <a:ea typeface="Century Schoolbook"/>
                <a:cs typeface="Century Schoolbook"/>
                <a:sym typeface="Century Schoolbook"/>
              </a:rPr>
              <a:t>The compiler must report an error if a floating-point number is used to index an array.</a:t>
            </a:r>
            <a:endParaRPr sz="22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75F6D"/>
              </a:buClr>
              <a:buSzPts val="4000"/>
              <a:buFont typeface="Century Schoolbook"/>
              <a:buNone/>
            </a:pPr>
            <a:r>
              <a:rPr lang="en-US" sz="4000" cap="small">
                <a:solidFill>
                  <a:srgbClr val="575F6D"/>
                </a:solidFill>
                <a:latin typeface="Century Schoolbook"/>
                <a:ea typeface="Century Schoolbook"/>
                <a:cs typeface="Century Schoolbook"/>
                <a:sym typeface="Century Schoolbook"/>
              </a:rPr>
              <a:t>Semantic Analysis</a:t>
            </a:r>
            <a:endParaRPr sz="4000"/>
          </a:p>
        </p:txBody>
      </p:sp>
      <p:sp>
        <p:nvSpPr>
          <p:cNvPr id="316" name="Google Shape;316;p39"/>
          <p:cNvSpPr txBox="1"/>
          <p:nvPr>
            <p:ph idx="1" type="body"/>
          </p:nvPr>
        </p:nvSpPr>
        <p:spPr>
          <a:xfrm>
            <a:off x="1097280" y="1845734"/>
            <a:ext cx="11094720" cy="4319092"/>
          </a:xfrm>
          <a:prstGeom prst="rect">
            <a:avLst/>
          </a:prstGeom>
          <a:noFill/>
          <a:ln>
            <a:noFill/>
          </a:ln>
        </p:spPr>
        <p:txBody>
          <a:bodyPr anchorCtr="0" anchor="t" bIns="45700" lIns="0" spcFirstLastPara="1" rIns="0" wrap="square" tIns="45700">
            <a:normAutofit/>
          </a:bodyPr>
          <a:lstStyle/>
          <a:p>
            <a:pPr indent="-274320" lvl="0" marL="274320" rtl="0" algn="l">
              <a:lnSpc>
                <a:spcPct val="120000"/>
              </a:lnSpc>
              <a:spcBef>
                <a:spcPts val="0"/>
              </a:spcBef>
              <a:spcAft>
                <a:spcPts val="0"/>
              </a:spcAft>
              <a:buClr>
                <a:srgbClr val="FE8637"/>
              </a:buClr>
              <a:buSzPts val="1680"/>
              <a:buFont typeface="Noto Sans Symbols"/>
              <a:buChar char="🞆"/>
            </a:pPr>
            <a:r>
              <a:rPr lang="en-US" sz="2400">
                <a:solidFill>
                  <a:srgbClr val="000000"/>
                </a:solidFill>
                <a:latin typeface="Century Schoolbook"/>
                <a:ea typeface="Century Schoolbook"/>
                <a:cs typeface="Century Schoolbook"/>
                <a:sym typeface="Century Schoolbook"/>
              </a:rPr>
              <a:t>The language specification may permit some type conversions </a:t>
            </a:r>
            <a:endParaRPr/>
          </a:p>
          <a:p>
            <a:pPr indent="0" lvl="0" marL="0" rtl="0" algn="l">
              <a:lnSpc>
                <a:spcPct val="120000"/>
              </a:lnSpc>
              <a:spcBef>
                <a:spcPts val="600"/>
              </a:spcBef>
              <a:spcAft>
                <a:spcPts val="0"/>
              </a:spcAft>
              <a:buClr>
                <a:srgbClr val="FE8637"/>
              </a:buClr>
              <a:buSzPts val="1680"/>
              <a:buNone/>
            </a:pPr>
            <a:r>
              <a:rPr lang="en-US" sz="2400">
                <a:solidFill>
                  <a:srgbClr val="000000"/>
                </a:solidFill>
                <a:latin typeface="Century Schoolbook"/>
                <a:ea typeface="Century Schoolbook"/>
                <a:cs typeface="Century Schoolbook"/>
                <a:sym typeface="Century Schoolbook"/>
              </a:rPr>
              <a:t>   called </a:t>
            </a:r>
            <a:r>
              <a:rPr b="1" lang="en-US" sz="2400">
                <a:solidFill>
                  <a:srgbClr val="000000"/>
                </a:solidFill>
                <a:latin typeface="Century Schoolbook"/>
                <a:ea typeface="Century Schoolbook"/>
                <a:cs typeface="Century Schoolbook"/>
                <a:sym typeface="Century Schoolbook"/>
              </a:rPr>
              <a:t>coercions</a:t>
            </a:r>
            <a:r>
              <a:rPr lang="en-US" sz="2400">
                <a:solidFill>
                  <a:srgbClr val="000000"/>
                </a:solidFill>
                <a:latin typeface="Century Schoolbook"/>
                <a:ea typeface="Century Schoolbook"/>
                <a:cs typeface="Century Schoolbook"/>
                <a:sym typeface="Century Schoolbook"/>
              </a:rPr>
              <a:t>.</a:t>
            </a:r>
            <a:endParaRPr/>
          </a:p>
          <a:p>
            <a:pPr indent="-274320" lvl="0" marL="274320" rtl="0" algn="l">
              <a:lnSpc>
                <a:spcPct val="120000"/>
              </a:lnSpc>
              <a:spcBef>
                <a:spcPts val="600"/>
              </a:spcBef>
              <a:spcAft>
                <a:spcPts val="0"/>
              </a:spcAft>
              <a:buClr>
                <a:srgbClr val="FE8637"/>
              </a:buClr>
              <a:buSzPts val="1680"/>
              <a:buFont typeface="Noto Sans Symbols"/>
              <a:buChar char="🞆"/>
            </a:pPr>
            <a:r>
              <a:rPr b="1" lang="en-US" sz="2400">
                <a:solidFill>
                  <a:schemeClr val="dk1"/>
                </a:solidFill>
                <a:latin typeface="Century Schoolbook"/>
                <a:ea typeface="Century Schoolbook"/>
                <a:cs typeface="Century Schoolbook"/>
                <a:sym typeface="Century Schoolbook"/>
              </a:rPr>
              <a:t>Example:</a:t>
            </a:r>
            <a:endParaRPr sz="2400">
              <a:solidFill>
                <a:srgbClr val="000000"/>
              </a:solidFill>
              <a:latin typeface="Century Schoolbook"/>
              <a:ea typeface="Century Schoolbook"/>
              <a:cs typeface="Century Schoolbook"/>
              <a:sym typeface="Century Schoolbook"/>
            </a:endParaRPr>
          </a:p>
          <a:p>
            <a:pPr indent="0" lvl="0" marL="0" rtl="0" algn="l">
              <a:lnSpc>
                <a:spcPct val="120000"/>
              </a:lnSpc>
              <a:spcBef>
                <a:spcPts val="600"/>
              </a:spcBef>
              <a:spcAft>
                <a:spcPts val="0"/>
              </a:spcAft>
              <a:buClr>
                <a:srgbClr val="FE8637"/>
              </a:buClr>
              <a:buSzPts val="1680"/>
              <a:buNone/>
            </a:pPr>
            <a:r>
              <a:rPr lang="en-US" sz="2400">
                <a:solidFill>
                  <a:srgbClr val="000000"/>
                </a:solidFill>
                <a:latin typeface="Century Schoolbook"/>
                <a:ea typeface="Century Schoolbook"/>
                <a:cs typeface="Century Schoolbook"/>
                <a:sym typeface="Century Schoolbook"/>
              </a:rPr>
              <a:t>   The compiler may </a:t>
            </a:r>
            <a:r>
              <a:rPr b="1" lang="en-US" sz="2400">
                <a:solidFill>
                  <a:srgbClr val="000000"/>
                </a:solidFill>
                <a:latin typeface="Century Schoolbook"/>
                <a:ea typeface="Century Schoolbook"/>
                <a:cs typeface="Century Schoolbook"/>
                <a:sym typeface="Century Schoolbook"/>
              </a:rPr>
              <a:t>convert or coerce </a:t>
            </a:r>
            <a:endParaRPr/>
          </a:p>
          <a:p>
            <a:pPr indent="0" lvl="0" marL="0" rtl="0" algn="l">
              <a:lnSpc>
                <a:spcPct val="120000"/>
              </a:lnSpc>
              <a:spcBef>
                <a:spcPts val="600"/>
              </a:spcBef>
              <a:spcAft>
                <a:spcPts val="0"/>
              </a:spcAft>
              <a:buClr>
                <a:srgbClr val="FE8637"/>
              </a:buClr>
              <a:buSzPts val="1680"/>
              <a:buNone/>
            </a:pPr>
            <a:r>
              <a:rPr b="1" lang="en-US" sz="2400">
                <a:solidFill>
                  <a:srgbClr val="000000"/>
                </a:solidFill>
                <a:latin typeface="Century Schoolbook"/>
                <a:ea typeface="Century Schoolbook"/>
                <a:cs typeface="Century Schoolbook"/>
                <a:sym typeface="Century Schoolbook"/>
              </a:rPr>
              <a:t>   </a:t>
            </a:r>
            <a:r>
              <a:rPr lang="en-US" sz="2400">
                <a:solidFill>
                  <a:srgbClr val="000000"/>
                </a:solidFill>
                <a:latin typeface="Century Schoolbook"/>
                <a:ea typeface="Century Schoolbook"/>
                <a:cs typeface="Century Schoolbook"/>
                <a:sym typeface="Century Schoolbook"/>
              </a:rPr>
              <a:t>the integer into a floating-point  number.</a:t>
            </a:r>
            <a:endParaRPr/>
          </a:p>
          <a:p>
            <a:pPr indent="0" lvl="0" marL="0" rtl="0" algn="l">
              <a:lnSpc>
                <a:spcPct val="120000"/>
              </a:lnSpc>
              <a:spcBef>
                <a:spcPts val="600"/>
              </a:spcBef>
              <a:spcAft>
                <a:spcPts val="0"/>
              </a:spcAft>
              <a:buClr>
                <a:srgbClr val="FE8637"/>
              </a:buClr>
              <a:buSzPts val="1680"/>
              <a:buNone/>
            </a:pPr>
            <a:r>
              <a:t/>
            </a:r>
            <a:endParaRPr sz="2400">
              <a:solidFill>
                <a:srgbClr val="000000"/>
              </a:solidFill>
              <a:latin typeface="Century Schoolbook"/>
              <a:ea typeface="Century Schoolbook"/>
              <a:cs typeface="Century Schoolbook"/>
              <a:sym typeface="Century Schoolbook"/>
            </a:endParaRPr>
          </a:p>
        </p:txBody>
      </p:sp>
      <p:pic>
        <p:nvPicPr>
          <p:cNvPr id="317" name="Google Shape;317;p39"/>
          <p:cNvPicPr preferRelativeResize="0"/>
          <p:nvPr/>
        </p:nvPicPr>
        <p:blipFill rotWithShape="1">
          <a:blip r:embed="rId3">
            <a:alphaModFix/>
          </a:blip>
          <a:srcRect b="0" l="0" r="0" t="0"/>
          <a:stretch/>
        </p:blipFill>
        <p:spPr>
          <a:xfrm>
            <a:off x="7630989" y="2645458"/>
            <a:ext cx="4002945" cy="351936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75F6D"/>
              </a:buClr>
              <a:buSzPts val="4000"/>
              <a:buFont typeface="Century Schoolbook"/>
              <a:buNone/>
            </a:pPr>
            <a:r>
              <a:rPr lang="en-US" sz="4000" cap="small">
                <a:solidFill>
                  <a:srgbClr val="575F6D"/>
                </a:solidFill>
                <a:latin typeface="Century Schoolbook"/>
                <a:ea typeface="Century Schoolbook"/>
                <a:cs typeface="Century Schoolbook"/>
                <a:sym typeface="Century Schoolbook"/>
              </a:rPr>
              <a:t>Intermediate Code Generation</a:t>
            </a:r>
            <a:endParaRPr sz="4000"/>
          </a:p>
        </p:txBody>
      </p:sp>
      <p:sp>
        <p:nvSpPr>
          <p:cNvPr id="324" name="Google Shape;324;p40"/>
          <p:cNvSpPr txBox="1"/>
          <p:nvPr>
            <p:ph idx="1" type="body"/>
          </p:nvPr>
        </p:nvSpPr>
        <p:spPr>
          <a:xfrm>
            <a:off x="1097280" y="1845734"/>
            <a:ext cx="10058400" cy="4319092"/>
          </a:xfrm>
          <a:prstGeom prst="rect">
            <a:avLst/>
          </a:prstGeom>
          <a:noFill/>
          <a:ln>
            <a:noFill/>
          </a:ln>
        </p:spPr>
        <p:txBody>
          <a:bodyPr anchorCtr="0" anchor="t" bIns="45700" lIns="0" spcFirstLastPara="1" rIns="0" wrap="square" tIns="45700">
            <a:normAutofit fontScale="92500" lnSpcReduction="10000"/>
          </a:bodyPr>
          <a:lstStyle/>
          <a:p>
            <a:pPr indent="-274320" lvl="0" marL="274320" rtl="0" algn="l">
              <a:lnSpc>
                <a:spcPct val="120000"/>
              </a:lnSpc>
              <a:spcBef>
                <a:spcPts val="0"/>
              </a:spcBef>
              <a:spcAft>
                <a:spcPts val="0"/>
              </a:spcAft>
              <a:buClr>
                <a:srgbClr val="FE8637"/>
              </a:buClr>
              <a:buSzPct val="70000"/>
              <a:buFont typeface="Noto Sans Symbols"/>
              <a:buChar char="🞆"/>
            </a:pPr>
            <a:r>
              <a:rPr lang="en-US" sz="2400">
                <a:solidFill>
                  <a:srgbClr val="000000"/>
                </a:solidFill>
                <a:latin typeface="Century Schoolbook"/>
                <a:ea typeface="Century Schoolbook"/>
                <a:cs typeface="Century Schoolbook"/>
                <a:sym typeface="Century Schoolbook"/>
              </a:rPr>
              <a:t>Translate each hierarchical structure decorated as tree into intermediate code</a:t>
            </a:r>
            <a:endParaRPr/>
          </a:p>
          <a:p>
            <a:pPr indent="-274320" lvl="0" marL="274320" rtl="0" algn="l">
              <a:lnSpc>
                <a:spcPct val="120000"/>
              </a:lnSpc>
              <a:spcBef>
                <a:spcPts val="600"/>
              </a:spcBef>
              <a:spcAft>
                <a:spcPts val="0"/>
              </a:spcAft>
              <a:buClr>
                <a:srgbClr val="FE8637"/>
              </a:buClr>
              <a:buSzPct val="70000"/>
              <a:buFont typeface="Noto Sans Symbols"/>
              <a:buChar char="🞆"/>
            </a:pPr>
            <a:r>
              <a:rPr lang="en-US" sz="2400">
                <a:solidFill>
                  <a:srgbClr val="000000"/>
                </a:solidFill>
                <a:latin typeface="Century Schoolbook"/>
                <a:ea typeface="Century Schoolbook"/>
                <a:cs typeface="Century Schoolbook"/>
                <a:sym typeface="Century Schoolbook"/>
              </a:rPr>
              <a:t>A program translated for an abstract machine</a:t>
            </a:r>
            <a:endParaRPr/>
          </a:p>
          <a:p>
            <a:pPr indent="-274320" lvl="0" marL="274320" rtl="0" algn="l">
              <a:lnSpc>
                <a:spcPct val="120000"/>
              </a:lnSpc>
              <a:spcBef>
                <a:spcPts val="600"/>
              </a:spcBef>
              <a:spcAft>
                <a:spcPts val="0"/>
              </a:spcAft>
              <a:buClr>
                <a:srgbClr val="FE8637"/>
              </a:buClr>
              <a:buSzPct val="70000"/>
              <a:buFont typeface="Noto Sans Symbols"/>
              <a:buChar char="🞆"/>
            </a:pPr>
            <a:r>
              <a:rPr lang="en-US" sz="2400">
                <a:solidFill>
                  <a:srgbClr val="000000"/>
                </a:solidFill>
                <a:latin typeface="Century Schoolbook"/>
                <a:ea typeface="Century Schoolbook"/>
                <a:cs typeface="Century Schoolbook"/>
                <a:sym typeface="Century Schoolbook"/>
              </a:rPr>
              <a:t>Properties of intermediate codes</a:t>
            </a:r>
            <a:endParaRPr/>
          </a:p>
          <a:p>
            <a:pPr indent="-342900" lvl="1" marL="635508" rtl="0" algn="l">
              <a:lnSpc>
                <a:spcPct val="120000"/>
              </a:lnSpc>
              <a:spcBef>
                <a:spcPts val="600"/>
              </a:spcBef>
              <a:spcAft>
                <a:spcPts val="0"/>
              </a:spcAft>
              <a:buClr>
                <a:srgbClr val="FE8637"/>
              </a:buClr>
              <a:buSzPct val="70000"/>
              <a:buFont typeface="Noto Sans Symbols"/>
              <a:buChar char="▪"/>
            </a:pPr>
            <a:r>
              <a:rPr lang="en-US" sz="2200">
                <a:solidFill>
                  <a:srgbClr val="000000"/>
                </a:solidFill>
                <a:latin typeface="Century Schoolbook"/>
                <a:ea typeface="Century Schoolbook"/>
                <a:cs typeface="Century Schoolbook"/>
                <a:sym typeface="Century Schoolbook"/>
              </a:rPr>
              <a:t>Should be easy to produce</a:t>
            </a:r>
            <a:endParaRPr/>
          </a:p>
          <a:p>
            <a:pPr indent="-342900" lvl="1" marL="635508" rtl="0" algn="l">
              <a:lnSpc>
                <a:spcPct val="120000"/>
              </a:lnSpc>
              <a:spcBef>
                <a:spcPts val="600"/>
              </a:spcBef>
              <a:spcAft>
                <a:spcPts val="0"/>
              </a:spcAft>
              <a:buClr>
                <a:srgbClr val="FE8637"/>
              </a:buClr>
              <a:buSzPct val="70000"/>
              <a:buFont typeface="Noto Sans Symbols"/>
              <a:buChar char="▪"/>
            </a:pPr>
            <a:r>
              <a:rPr lang="en-US" sz="2200">
                <a:solidFill>
                  <a:srgbClr val="000000"/>
                </a:solidFill>
                <a:latin typeface="Century Schoolbook"/>
                <a:ea typeface="Century Schoolbook"/>
                <a:cs typeface="Century Schoolbook"/>
                <a:sym typeface="Century Schoolbook"/>
              </a:rPr>
              <a:t>Should be easy to translate into the target program</a:t>
            </a:r>
            <a:endParaRPr/>
          </a:p>
          <a:p>
            <a:pPr indent="-274320" lvl="0" marL="274320" rtl="0" algn="l">
              <a:lnSpc>
                <a:spcPct val="120000"/>
              </a:lnSpc>
              <a:spcBef>
                <a:spcPts val="600"/>
              </a:spcBef>
              <a:spcAft>
                <a:spcPts val="0"/>
              </a:spcAft>
              <a:buClr>
                <a:srgbClr val="FE8637"/>
              </a:buClr>
              <a:buSzPct val="70000"/>
              <a:buFont typeface="Noto Sans Symbols"/>
              <a:buChar char="🞆"/>
            </a:pPr>
            <a:r>
              <a:rPr lang="en-US" sz="2400">
                <a:solidFill>
                  <a:srgbClr val="000000"/>
                </a:solidFill>
                <a:latin typeface="Century Schoolbook"/>
                <a:ea typeface="Century Schoolbook"/>
                <a:cs typeface="Century Schoolbook"/>
                <a:sym typeface="Century Schoolbook"/>
              </a:rPr>
              <a:t>Intermediate code hides many machine-level details, but has instruction-level mapping to many assembly languages</a:t>
            </a:r>
            <a:endParaRPr/>
          </a:p>
          <a:p>
            <a:pPr indent="-274320" lvl="0" marL="274320" rtl="0" algn="l">
              <a:lnSpc>
                <a:spcPct val="120000"/>
              </a:lnSpc>
              <a:spcBef>
                <a:spcPts val="600"/>
              </a:spcBef>
              <a:spcAft>
                <a:spcPts val="0"/>
              </a:spcAft>
              <a:buClr>
                <a:srgbClr val="FE8637"/>
              </a:buClr>
              <a:buSzPct val="70000"/>
              <a:buFont typeface="Noto Sans Symbols"/>
              <a:buChar char="🞆"/>
            </a:pPr>
            <a:r>
              <a:rPr lang="en-US" sz="2400">
                <a:solidFill>
                  <a:srgbClr val="000000"/>
                </a:solidFill>
                <a:latin typeface="Century Schoolbook"/>
                <a:ea typeface="Century Schoolbook"/>
                <a:cs typeface="Century Schoolbook"/>
                <a:sym typeface="Century Schoolbook"/>
              </a:rPr>
              <a:t>Main motivation: </a:t>
            </a:r>
            <a:r>
              <a:rPr b="1" lang="en-US" sz="2400">
                <a:solidFill>
                  <a:srgbClr val="000000"/>
                </a:solidFill>
                <a:latin typeface="Century Schoolbook"/>
                <a:ea typeface="Century Schoolbook"/>
                <a:cs typeface="Century Schoolbook"/>
                <a:sym typeface="Century Schoolbook"/>
              </a:rPr>
              <a:t>portability</a:t>
            </a:r>
            <a:endParaRPr/>
          </a:p>
          <a:p>
            <a:pPr indent="-274320" lvl="0" marL="274320" rtl="0" algn="l">
              <a:lnSpc>
                <a:spcPct val="120000"/>
              </a:lnSpc>
              <a:spcBef>
                <a:spcPts val="600"/>
              </a:spcBef>
              <a:spcAft>
                <a:spcPts val="0"/>
              </a:spcAft>
              <a:buClr>
                <a:srgbClr val="FE8637"/>
              </a:buClr>
              <a:buSzPct val="70000"/>
              <a:buFont typeface="Noto Sans Symbols"/>
              <a:buChar char="🞆"/>
            </a:pPr>
            <a:r>
              <a:rPr lang="en-US" sz="2400">
                <a:solidFill>
                  <a:srgbClr val="000000"/>
                </a:solidFill>
                <a:latin typeface="Century Schoolbook"/>
                <a:ea typeface="Century Schoolbook"/>
                <a:cs typeface="Century Schoolbook"/>
                <a:sym typeface="Century Schoolbook"/>
              </a:rPr>
              <a:t>One commonly used form is </a:t>
            </a:r>
            <a:r>
              <a:rPr b="1" lang="en-US" sz="2400">
                <a:solidFill>
                  <a:srgbClr val="000000"/>
                </a:solidFill>
                <a:latin typeface="Century Schoolbook"/>
                <a:ea typeface="Century Schoolbook"/>
                <a:cs typeface="Century Schoolbook"/>
                <a:sym typeface="Century Schoolbook"/>
              </a:rPr>
              <a:t>“Three-address Code”</a:t>
            </a:r>
            <a:endParaRPr/>
          </a:p>
          <a:p>
            <a:pPr indent="0" lvl="1" marL="365760" rtl="0" algn="l">
              <a:lnSpc>
                <a:spcPct val="80000"/>
              </a:lnSpc>
              <a:spcBef>
                <a:spcPts val="444"/>
              </a:spcBef>
              <a:spcAft>
                <a:spcPts val="0"/>
              </a:spcAft>
              <a:buClr>
                <a:srgbClr val="FE8637"/>
              </a:buClr>
              <a:buSzPct val="80000"/>
              <a:buNone/>
            </a:pPr>
            <a:r>
              <a:t/>
            </a:r>
            <a:endParaRPr sz="2400">
              <a:solidFill>
                <a:srgbClr val="E65C01"/>
              </a:solidFill>
              <a:latin typeface="Century Schoolbook"/>
              <a:ea typeface="Century Schoolbook"/>
              <a:cs typeface="Century Schoolbook"/>
              <a:sym typeface="Century Schoolbook"/>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75F6D"/>
              </a:buClr>
              <a:buSzPts val="4000"/>
              <a:buFont typeface="Century Schoolbook"/>
              <a:buNone/>
            </a:pPr>
            <a:r>
              <a:rPr lang="en-US" sz="4000" cap="small">
                <a:solidFill>
                  <a:srgbClr val="575F6D"/>
                </a:solidFill>
                <a:latin typeface="Century Schoolbook"/>
                <a:ea typeface="Century Schoolbook"/>
                <a:cs typeface="Century Schoolbook"/>
                <a:sym typeface="Century Schoolbook"/>
              </a:rPr>
              <a:t>Intermediate Code Generation</a:t>
            </a:r>
            <a:endParaRPr sz="4000"/>
          </a:p>
        </p:txBody>
      </p:sp>
      <p:sp>
        <p:nvSpPr>
          <p:cNvPr id="331" name="Google Shape;331;p41"/>
          <p:cNvSpPr txBox="1"/>
          <p:nvPr>
            <p:ph idx="1" type="body"/>
          </p:nvPr>
        </p:nvSpPr>
        <p:spPr>
          <a:xfrm>
            <a:off x="1097280" y="1845734"/>
            <a:ext cx="10058400" cy="4319092"/>
          </a:xfrm>
          <a:prstGeom prst="rect">
            <a:avLst/>
          </a:prstGeom>
          <a:noFill/>
          <a:ln>
            <a:noFill/>
          </a:ln>
        </p:spPr>
        <p:txBody>
          <a:bodyPr anchorCtr="0" anchor="t" bIns="45700" lIns="0" spcFirstLastPara="1" rIns="0" wrap="square" tIns="45700">
            <a:normAutofit/>
          </a:bodyPr>
          <a:lstStyle/>
          <a:p>
            <a:pPr indent="-274320" lvl="0" marL="274320" rtl="0" algn="l">
              <a:lnSpc>
                <a:spcPct val="120000"/>
              </a:lnSpc>
              <a:spcBef>
                <a:spcPts val="0"/>
              </a:spcBef>
              <a:spcAft>
                <a:spcPts val="0"/>
              </a:spcAft>
              <a:buClr>
                <a:srgbClr val="FE8637"/>
              </a:buClr>
              <a:buSzPts val="1680"/>
              <a:buFont typeface="Noto Sans Symbols"/>
              <a:buChar char="🞆"/>
            </a:pPr>
            <a:r>
              <a:rPr lang="en-US" sz="2400">
                <a:solidFill>
                  <a:srgbClr val="000000"/>
                </a:solidFill>
                <a:latin typeface="Century Schoolbook"/>
                <a:ea typeface="Century Schoolbook"/>
                <a:cs typeface="Century Schoolbook"/>
                <a:sym typeface="Century Schoolbook"/>
              </a:rPr>
              <a:t>We consider an intermediate form called “three-address code”.</a:t>
            </a:r>
            <a:endParaRPr/>
          </a:p>
          <a:p>
            <a:pPr indent="-274320" lvl="0" marL="274320" rtl="0" algn="l">
              <a:lnSpc>
                <a:spcPct val="120000"/>
              </a:lnSpc>
              <a:spcBef>
                <a:spcPts val="600"/>
              </a:spcBef>
              <a:spcAft>
                <a:spcPts val="0"/>
              </a:spcAft>
              <a:buClr>
                <a:srgbClr val="FE8637"/>
              </a:buClr>
              <a:buSzPts val="1680"/>
              <a:buFont typeface="Noto Sans Symbols"/>
              <a:buChar char="🞆"/>
            </a:pPr>
            <a:r>
              <a:rPr lang="en-US" sz="2400">
                <a:solidFill>
                  <a:srgbClr val="000000"/>
                </a:solidFill>
                <a:latin typeface="Century Schoolbook"/>
                <a:ea typeface="Century Schoolbook"/>
                <a:cs typeface="Century Schoolbook"/>
                <a:sym typeface="Century Schoolbook"/>
              </a:rPr>
              <a:t>Like the assembly language for a machine in which every memory</a:t>
            </a:r>
            <a:endParaRPr/>
          </a:p>
          <a:p>
            <a:pPr indent="0" lvl="0" marL="0" rtl="0" algn="l">
              <a:lnSpc>
                <a:spcPct val="120000"/>
              </a:lnSpc>
              <a:spcBef>
                <a:spcPts val="600"/>
              </a:spcBef>
              <a:spcAft>
                <a:spcPts val="0"/>
              </a:spcAft>
              <a:buClr>
                <a:srgbClr val="FE8637"/>
              </a:buClr>
              <a:buSzPts val="1680"/>
              <a:buNone/>
            </a:pPr>
            <a:r>
              <a:rPr lang="en-US" sz="2400">
                <a:solidFill>
                  <a:srgbClr val="000000"/>
                </a:solidFill>
                <a:latin typeface="Century Schoolbook"/>
                <a:ea typeface="Century Schoolbook"/>
                <a:cs typeface="Century Schoolbook"/>
                <a:sym typeface="Century Schoolbook"/>
              </a:rPr>
              <a:t>    location can act like a register.</a:t>
            </a:r>
            <a:endParaRPr sz="2400">
              <a:solidFill>
                <a:srgbClr val="000000"/>
              </a:solidFill>
              <a:latin typeface="Century Schoolbook"/>
              <a:ea typeface="Century Schoolbook"/>
              <a:cs typeface="Century Schoolbook"/>
              <a:sym typeface="Century Schoolbook"/>
            </a:endParaRPr>
          </a:p>
          <a:p>
            <a:pPr indent="-274320" lvl="0" marL="274320" rtl="0" algn="l">
              <a:lnSpc>
                <a:spcPct val="120000"/>
              </a:lnSpc>
              <a:spcBef>
                <a:spcPts val="600"/>
              </a:spcBef>
              <a:spcAft>
                <a:spcPts val="0"/>
              </a:spcAft>
              <a:buClr>
                <a:srgbClr val="FE8637"/>
              </a:buClr>
              <a:buSzPts val="1680"/>
              <a:buFont typeface="Noto Sans Symbols"/>
              <a:buChar char="🞆"/>
            </a:pPr>
            <a:r>
              <a:rPr b="1" lang="en-US" sz="2400">
                <a:solidFill>
                  <a:srgbClr val="000000"/>
                </a:solidFill>
                <a:latin typeface="Century Schoolbook"/>
                <a:ea typeface="Century Schoolbook"/>
                <a:cs typeface="Century Schoolbook"/>
                <a:sym typeface="Century Schoolbook"/>
              </a:rPr>
              <a:t>Three-address code </a:t>
            </a:r>
            <a:r>
              <a:rPr lang="en-US" sz="2400">
                <a:solidFill>
                  <a:srgbClr val="000000"/>
                </a:solidFill>
                <a:latin typeface="Century Schoolbook"/>
                <a:ea typeface="Century Schoolbook"/>
                <a:cs typeface="Century Schoolbook"/>
                <a:sym typeface="Century Schoolbook"/>
              </a:rPr>
              <a:t>consists of a </a:t>
            </a:r>
            <a:endParaRPr/>
          </a:p>
          <a:p>
            <a:pPr indent="0" lvl="0" marL="0" rtl="0" algn="l">
              <a:lnSpc>
                <a:spcPct val="120000"/>
              </a:lnSpc>
              <a:spcBef>
                <a:spcPts val="600"/>
              </a:spcBef>
              <a:spcAft>
                <a:spcPts val="0"/>
              </a:spcAft>
              <a:buClr>
                <a:srgbClr val="FE8637"/>
              </a:buClr>
              <a:buSzPts val="1680"/>
              <a:buNone/>
            </a:pPr>
            <a:r>
              <a:rPr lang="en-US" sz="2400">
                <a:solidFill>
                  <a:srgbClr val="000000"/>
                </a:solidFill>
                <a:latin typeface="Century Schoolbook"/>
                <a:ea typeface="Century Schoolbook"/>
                <a:cs typeface="Century Schoolbook"/>
                <a:sym typeface="Century Schoolbook"/>
              </a:rPr>
              <a:t>    sequence of instructions, </a:t>
            </a:r>
            <a:endParaRPr/>
          </a:p>
          <a:p>
            <a:pPr indent="0" lvl="0" marL="0" rtl="0" algn="l">
              <a:lnSpc>
                <a:spcPct val="120000"/>
              </a:lnSpc>
              <a:spcBef>
                <a:spcPts val="600"/>
              </a:spcBef>
              <a:spcAft>
                <a:spcPts val="0"/>
              </a:spcAft>
              <a:buClr>
                <a:srgbClr val="FE8637"/>
              </a:buClr>
              <a:buSzPts val="1680"/>
              <a:buNone/>
            </a:pPr>
            <a:r>
              <a:rPr lang="en-US" sz="2400">
                <a:solidFill>
                  <a:srgbClr val="000000"/>
                </a:solidFill>
                <a:latin typeface="Century Schoolbook"/>
                <a:ea typeface="Century Schoolbook"/>
                <a:cs typeface="Century Schoolbook"/>
                <a:sym typeface="Century Schoolbook"/>
              </a:rPr>
              <a:t>    each of which has at most three operands.</a:t>
            </a:r>
            <a:endParaRPr/>
          </a:p>
          <a:p>
            <a:pPr indent="0" lvl="1" marL="365760" rtl="0" algn="l">
              <a:lnSpc>
                <a:spcPct val="80000"/>
              </a:lnSpc>
              <a:spcBef>
                <a:spcPts val="480"/>
              </a:spcBef>
              <a:spcAft>
                <a:spcPts val="0"/>
              </a:spcAft>
              <a:buClr>
                <a:srgbClr val="FE8637"/>
              </a:buClr>
              <a:buSzPts val="1920"/>
              <a:buNone/>
            </a:pPr>
            <a:r>
              <a:t/>
            </a:r>
            <a:endParaRPr sz="2400">
              <a:solidFill>
                <a:srgbClr val="E65C01"/>
              </a:solidFill>
              <a:latin typeface="Century Schoolbook"/>
              <a:ea typeface="Century Schoolbook"/>
              <a:cs typeface="Century Schoolbook"/>
              <a:sym typeface="Century Schoolbook"/>
            </a:endParaRPr>
          </a:p>
        </p:txBody>
      </p:sp>
      <p:pic>
        <p:nvPicPr>
          <p:cNvPr id="332" name="Google Shape;332;p41"/>
          <p:cNvPicPr preferRelativeResize="0"/>
          <p:nvPr/>
        </p:nvPicPr>
        <p:blipFill rotWithShape="1">
          <a:blip r:embed="rId3">
            <a:alphaModFix/>
          </a:blip>
          <a:srcRect b="0" l="0" r="0" t="0"/>
          <a:stretch/>
        </p:blipFill>
        <p:spPr>
          <a:xfrm>
            <a:off x="7504160" y="2859584"/>
            <a:ext cx="3749994" cy="341361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75F6D"/>
              </a:buClr>
              <a:buSzPts val="4800"/>
              <a:buFont typeface="Century Schoolbook"/>
              <a:buNone/>
            </a:pPr>
            <a:r>
              <a:rPr lang="en-US" cap="small">
                <a:solidFill>
                  <a:srgbClr val="575F6D"/>
                </a:solidFill>
                <a:latin typeface="Century Schoolbook"/>
                <a:ea typeface="Century Schoolbook"/>
                <a:cs typeface="Century Schoolbook"/>
                <a:sym typeface="Century Schoolbook"/>
              </a:rPr>
              <a:t>Language Processor</a:t>
            </a:r>
            <a:endParaRPr/>
          </a:p>
        </p:txBody>
      </p:sp>
      <p:sp>
        <p:nvSpPr>
          <p:cNvPr id="118" name="Google Shape;118;p15"/>
          <p:cNvSpPr txBox="1"/>
          <p:nvPr>
            <p:ph idx="1" type="body"/>
          </p:nvPr>
        </p:nvSpPr>
        <p:spPr>
          <a:xfrm>
            <a:off x="1097280" y="1845733"/>
            <a:ext cx="10058400" cy="4394645"/>
          </a:xfrm>
          <a:prstGeom prst="rect">
            <a:avLst/>
          </a:prstGeom>
          <a:noFill/>
          <a:ln>
            <a:noFill/>
          </a:ln>
        </p:spPr>
        <p:txBody>
          <a:bodyPr anchorCtr="0" anchor="t" bIns="45700" lIns="0" spcFirstLastPara="1" rIns="0" wrap="square" tIns="45700">
            <a:normAutofit fontScale="92500" lnSpcReduction="20000"/>
          </a:bodyPr>
          <a:lstStyle/>
          <a:p>
            <a:pPr indent="-129222" lvl="0" marL="91440" rtl="0" algn="l">
              <a:lnSpc>
                <a:spcPct val="110000"/>
              </a:lnSpc>
              <a:spcBef>
                <a:spcPts val="0"/>
              </a:spcBef>
              <a:spcAft>
                <a:spcPts val="0"/>
              </a:spcAft>
              <a:buSzPct val="100000"/>
              <a:buFont typeface="Noto Sans Symbols"/>
              <a:buChar char="❖"/>
            </a:pPr>
            <a:r>
              <a:rPr lang="en-US" sz="2200">
                <a:latin typeface="Century Schoolbook"/>
                <a:ea typeface="Century Schoolbook"/>
                <a:cs typeface="Century Schoolbook"/>
                <a:sym typeface="Century Schoolbook"/>
              </a:rPr>
              <a:t> A computer understands instructions in machine code, i.e. in the form of 0s and 1s. It is a tedious task to write a computer program directly in machine code. </a:t>
            </a:r>
            <a:endParaRPr/>
          </a:p>
          <a:p>
            <a:pPr indent="-129222" lvl="0" marL="91440" rtl="0" algn="l">
              <a:lnSpc>
                <a:spcPct val="110000"/>
              </a:lnSpc>
              <a:spcBef>
                <a:spcPts val="1400"/>
              </a:spcBef>
              <a:spcAft>
                <a:spcPts val="0"/>
              </a:spcAft>
              <a:buSzPct val="100000"/>
              <a:buFont typeface="Noto Sans Symbols"/>
              <a:buChar char="❖"/>
            </a:pPr>
            <a:r>
              <a:rPr lang="en-US" sz="2200">
                <a:latin typeface="Century Schoolbook"/>
                <a:ea typeface="Century Schoolbook"/>
                <a:cs typeface="Century Schoolbook"/>
                <a:sym typeface="Century Schoolbook"/>
              </a:rPr>
              <a:t> The programs are written mostly in high level languages like Java, C++, Python etc. and are called </a:t>
            </a:r>
            <a:r>
              <a:rPr b="1" lang="en-US" sz="2200">
                <a:latin typeface="Century Schoolbook"/>
                <a:ea typeface="Century Schoolbook"/>
                <a:cs typeface="Century Schoolbook"/>
                <a:sym typeface="Century Schoolbook"/>
              </a:rPr>
              <a:t>source code</a:t>
            </a:r>
            <a:r>
              <a:rPr lang="en-US" sz="2200">
                <a:latin typeface="Century Schoolbook"/>
                <a:ea typeface="Century Schoolbook"/>
                <a:cs typeface="Century Schoolbook"/>
                <a:sym typeface="Century Schoolbook"/>
              </a:rPr>
              <a:t>. These source code cannot be executed directly by the computer and must be converted into machine language to be executed. </a:t>
            </a:r>
            <a:endParaRPr/>
          </a:p>
          <a:p>
            <a:pPr indent="-129222" lvl="0" marL="91440" rtl="0" algn="l">
              <a:lnSpc>
                <a:spcPct val="120000"/>
              </a:lnSpc>
              <a:spcBef>
                <a:spcPts val="1400"/>
              </a:spcBef>
              <a:spcAft>
                <a:spcPts val="0"/>
              </a:spcAft>
              <a:buSzPct val="100000"/>
              <a:buFont typeface="Noto Sans Symbols"/>
              <a:buChar char="❖"/>
            </a:pPr>
            <a:r>
              <a:rPr lang="en-US" sz="2200">
                <a:latin typeface="Century Schoolbook"/>
                <a:ea typeface="Century Schoolbook"/>
                <a:cs typeface="Century Schoolbook"/>
                <a:sym typeface="Century Schoolbook"/>
              </a:rPr>
              <a:t> Hence, a special translator system software is used to translate the program written in high-level language into machine code is called </a:t>
            </a:r>
            <a:r>
              <a:rPr b="1" lang="en-US" sz="2200">
                <a:latin typeface="Century Schoolbook"/>
                <a:ea typeface="Century Schoolbook"/>
                <a:cs typeface="Century Schoolbook"/>
                <a:sym typeface="Century Schoolbook"/>
              </a:rPr>
              <a:t>Language Processor</a:t>
            </a:r>
            <a:r>
              <a:rPr lang="en-US" sz="2200">
                <a:latin typeface="Century Schoolbook"/>
                <a:ea typeface="Century Schoolbook"/>
                <a:cs typeface="Century Schoolbook"/>
                <a:sym typeface="Century Schoolbook"/>
              </a:rPr>
              <a:t> and the program after translated into machine code (object program / object code).</a:t>
            </a:r>
            <a:endParaRPr/>
          </a:p>
          <a:p>
            <a:pPr indent="-129222" lvl="0" marL="91440" rtl="0" algn="l">
              <a:lnSpc>
                <a:spcPct val="90000"/>
              </a:lnSpc>
              <a:spcBef>
                <a:spcPts val="1400"/>
              </a:spcBef>
              <a:spcAft>
                <a:spcPts val="0"/>
              </a:spcAft>
              <a:buSzPct val="100000"/>
              <a:buFont typeface="Noto Sans Symbols"/>
              <a:buChar char="❖"/>
            </a:pPr>
            <a:r>
              <a:rPr lang="en-US" sz="2200">
                <a:latin typeface="Century Schoolbook"/>
                <a:ea typeface="Century Schoolbook"/>
                <a:cs typeface="Century Schoolbook"/>
                <a:sym typeface="Century Schoolbook"/>
              </a:rPr>
              <a:t>The language processors can be any of the following three types:</a:t>
            </a:r>
            <a:endParaRPr/>
          </a:p>
          <a:p>
            <a:pPr indent="0" lvl="2" marL="475487" rtl="0" algn="l">
              <a:lnSpc>
                <a:spcPct val="90000"/>
              </a:lnSpc>
              <a:spcBef>
                <a:spcPts val="400"/>
              </a:spcBef>
              <a:spcAft>
                <a:spcPts val="0"/>
              </a:spcAft>
              <a:buSzPct val="100000"/>
              <a:buNone/>
            </a:pPr>
            <a:r>
              <a:rPr lang="en-US" sz="2200">
                <a:latin typeface="Century Schoolbook"/>
                <a:ea typeface="Century Schoolbook"/>
                <a:cs typeface="Century Schoolbook"/>
                <a:sym typeface="Century Schoolbook"/>
              </a:rPr>
              <a:t>1. Compiler</a:t>
            </a:r>
            <a:endParaRPr/>
          </a:p>
          <a:p>
            <a:pPr indent="0" lvl="2" marL="475487" rtl="0" algn="l">
              <a:lnSpc>
                <a:spcPct val="90000"/>
              </a:lnSpc>
              <a:spcBef>
                <a:spcPts val="600"/>
              </a:spcBef>
              <a:spcAft>
                <a:spcPts val="0"/>
              </a:spcAft>
              <a:buSzPct val="100000"/>
              <a:buNone/>
            </a:pPr>
            <a:r>
              <a:rPr lang="en-US" sz="2200">
                <a:latin typeface="Century Schoolbook"/>
                <a:ea typeface="Century Schoolbook"/>
                <a:cs typeface="Century Schoolbook"/>
                <a:sym typeface="Century Schoolbook"/>
              </a:rPr>
              <a:t>2. Interpreter</a:t>
            </a:r>
            <a:endParaRPr/>
          </a:p>
          <a:p>
            <a:pPr indent="0" lvl="2" marL="475487" rtl="0" algn="l">
              <a:lnSpc>
                <a:spcPct val="90000"/>
              </a:lnSpc>
              <a:spcBef>
                <a:spcPts val="600"/>
              </a:spcBef>
              <a:spcAft>
                <a:spcPts val="0"/>
              </a:spcAft>
              <a:buSzPct val="100000"/>
              <a:buNone/>
            </a:pPr>
            <a:r>
              <a:rPr lang="en-US" sz="2200">
                <a:latin typeface="Century Schoolbook"/>
                <a:ea typeface="Century Schoolbook"/>
                <a:cs typeface="Century Schoolbook"/>
                <a:sym typeface="Century Schoolbook"/>
              </a:rPr>
              <a:t>3. Assembler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75F6D"/>
              </a:buClr>
              <a:buSzPts val="4000"/>
              <a:buFont typeface="Century Schoolbook"/>
              <a:buNone/>
            </a:pPr>
            <a:r>
              <a:rPr lang="en-US" sz="4000" cap="small">
                <a:solidFill>
                  <a:srgbClr val="575F6D"/>
                </a:solidFill>
                <a:latin typeface="Century Schoolbook"/>
                <a:ea typeface="Century Schoolbook"/>
                <a:cs typeface="Century Schoolbook"/>
                <a:sym typeface="Century Schoolbook"/>
              </a:rPr>
              <a:t>Code Optimization</a:t>
            </a:r>
            <a:endParaRPr sz="4000"/>
          </a:p>
        </p:txBody>
      </p:sp>
      <p:sp>
        <p:nvSpPr>
          <p:cNvPr id="339" name="Google Shape;339;p42"/>
          <p:cNvSpPr txBox="1"/>
          <p:nvPr>
            <p:ph idx="1" type="body"/>
          </p:nvPr>
        </p:nvSpPr>
        <p:spPr>
          <a:xfrm>
            <a:off x="1097280" y="1845734"/>
            <a:ext cx="10058400" cy="4319092"/>
          </a:xfrm>
          <a:prstGeom prst="rect">
            <a:avLst/>
          </a:prstGeom>
          <a:noFill/>
          <a:ln>
            <a:noFill/>
          </a:ln>
        </p:spPr>
        <p:txBody>
          <a:bodyPr anchorCtr="0" anchor="t" bIns="45700" lIns="0" spcFirstLastPara="1" rIns="0" wrap="square" tIns="45700">
            <a:normAutofit lnSpcReduction="10000"/>
          </a:bodyPr>
          <a:lstStyle/>
          <a:p>
            <a:pPr indent="-274320" lvl="0" marL="274320" rtl="0" algn="l">
              <a:lnSpc>
                <a:spcPct val="120000"/>
              </a:lnSpc>
              <a:spcBef>
                <a:spcPts val="0"/>
              </a:spcBef>
              <a:spcAft>
                <a:spcPts val="0"/>
              </a:spcAft>
              <a:buClr>
                <a:srgbClr val="FE8637"/>
              </a:buClr>
              <a:buSzPts val="1680"/>
              <a:buFont typeface="Noto Sans Symbols"/>
              <a:buChar char="🞆"/>
            </a:pPr>
            <a:r>
              <a:rPr lang="en-US" sz="2400">
                <a:solidFill>
                  <a:srgbClr val="000000"/>
                </a:solidFill>
                <a:latin typeface="Century Schoolbook"/>
                <a:ea typeface="Century Schoolbook"/>
                <a:cs typeface="Century Schoolbook"/>
                <a:sym typeface="Century Schoolbook"/>
              </a:rPr>
              <a:t>Apply a series of transformations </a:t>
            </a:r>
            <a:r>
              <a:rPr b="1" lang="en-US" sz="2400">
                <a:solidFill>
                  <a:srgbClr val="000000"/>
                </a:solidFill>
                <a:latin typeface="Century Schoolbook"/>
                <a:ea typeface="Century Schoolbook"/>
                <a:cs typeface="Century Schoolbook"/>
                <a:sym typeface="Century Schoolbook"/>
              </a:rPr>
              <a:t>to improve the time and space efficiency of the generated code.</a:t>
            </a:r>
            <a:endParaRPr/>
          </a:p>
          <a:p>
            <a:pPr indent="-274320" lvl="0" marL="274320" rtl="0" algn="l">
              <a:lnSpc>
                <a:spcPct val="120000"/>
              </a:lnSpc>
              <a:spcBef>
                <a:spcPts val="600"/>
              </a:spcBef>
              <a:spcAft>
                <a:spcPts val="0"/>
              </a:spcAft>
              <a:buClr>
                <a:srgbClr val="FE8637"/>
              </a:buClr>
              <a:buSzPts val="1680"/>
              <a:buFont typeface="Noto Sans Symbols"/>
              <a:buChar char="🞆"/>
            </a:pPr>
            <a:r>
              <a:rPr lang="en-US" sz="2400">
                <a:solidFill>
                  <a:srgbClr val="000000"/>
                </a:solidFill>
                <a:latin typeface="Century Schoolbook"/>
                <a:ea typeface="Century Schoolbook"/>
                <a:cs typeface="Century Schoolbook"/>
                <a:sym typeface="Century Schoolbook"/>
              </a:rPr>
              <a:t>Peephole optimizations: generate new instructions by combining/expanding on a small number of consecutive instructions.</a:t>
            </a:r>
            <a:endParaRPr/>
          </a:p>
          <a:p>
            <a:pPr indent="-274320" lvl="0" marL="274320" rtl="0" algn="l">
              <a:lnSpc>
                <a:spcPct val="120000"/>
              </a:lnSpc>
              <a:spcBef>
                <a:spcPts val="600"/>
              </a:spcBef>
              <a:spcAft>
                <a:spcPts val="0"/>
              </a:spcAft>
              <a:buClr>
                <a:srgbClr val="FE8637"/>
              </a:buClr>
              <a:buSzPts val="1680"/>
              <a:buFont typeface="Noto Sans Symbols"/>
              <a:buChar char="🞆"/>
            </a:pPr>
            <a:r>
              <a:rPr lang="en-US" sz="2400">
                <a:solidFill>
                  <a:srgbClr val="000000"/>
                </a:solidFill>
                <a:latin typeface="Century Schoolbook"/>
                <a:ea typeface="Century Schoolbook"/>
                <a:cs typeface="Century Schoolbook"/>
                <a:sym typeface="Century Schoolbook"/>
              </a:rPr>
              <a:t>Global optimizations: reorder, remove or add instructions to change the structure of generated code</a:t>
            </a:r>
            <a:endParaRPr/>
          </a:p>
          <a:p>
            <a:pPr indent="-274320" lvl="0" marL="274320" rtl="0" algn="l">
              <a:lnSpc>
                <a:spcPct val="120000"/>
              </a:lnSpc>
              <a:spcBef>
                <a:spcPts val="600"/>
              </a:spcBef>
              <a:spcAft>
                <a:spcPts val="0"/>
              </a:spcAft>
              <a:buClr>
                <a:srgbClr val="FE8637"/>
              </a:buClr>
              <a:buSzPts val="1680"/>
              <a:buFont typeface="Noto Sans Symbols"/>
              <a:buChar char="🞆"/>
            </a:pPr>
            <a:r>
              <a:rPr lang="en-US" sz="2400">
                <a:solidFill>
                  <a:srgbClr val="000000"/>
                </a:solidFill>
                <a:latin typeface="Century Schoolbook"/>
                <a:ea typeface="Century Schoolbook"/>
                <a:cs typeface="Century Schoolbook"/>
                <a:sym typeface="Century Schoolbook"/>
              </a:rPr>
              <a:t>Consumes a significant fraction of the compilation time</a:t>
            </a:r>
            <a:endParaRPr/>
          </a:p>
          <a:p>
            <a:pPr indent="-274320" lvl="0" marL="274320" rtl="0" algn="l">
              <a:lnSpc>
                <a:spcPct val="120000"/>
              </a:lnSpc>
              <a:spcBef>
                <a:spcPts val="600"/>
              </a:spcBef>
              <a:spcAft>
                <a:spcPts val="0"/>
              </a:spcAft>
              <a:buClr>
                <a:srgbClr val="FE8637"/>
              </a:buClr>
              <a:buSzPts val="1680"/>
              <a:buFont typeface="Noto Sans Symbols"/>
              <a:buChar char="🞆"/>
            </a:pPr>
            <a:r>
              <a:rPr lang="en-US" sz="2400">
                <a:solidFill>
                  <a:srgbClr val="000000"/>
                </a:solidFill>
                <a:latin typeface="Century Schoolbook"/>
                <a:ea typeface="Century Schoolbook"/>
                <a:cs typeface="Century Schoolbook"/>
                <a:sym typeface="Century Schoolbook"/>
              </a:rPr>
              <a:t>Optimization capability varies widely</a:t>
            </a:r>
            <a:endParaRPr/>
          </a:p>
          <a:p>
            <a:pPr indent="-274320" lvl="0" marL="274320" rtl="0" algn="l">
              <a:lnSpc>
                <a:spcPct val="120000"/>
              </a:lnSpc>
              <a:spcBef>
                <a:spcPts val="600"/>
              </a:spcBef>
              <a:spcAft>
                <a:spcPts val="0"/>
              </a:spcAft>
              <a:buClr>
                <a:srgbClr val="FE8637"/>
              </a:buClr>
              <a:buSzPts val="1680"/>
              <a:buFont typeface="Noto Sans Symbols"/>
              <a:buChar char="🞆"/>
            </a:pPr>
            <a:r>
              <a:rPr lang="en-US" sz="2400">
                <a:solidFill>
                  <a:srgbClr val="000000"/>
                </a:solidFill>
                <a:latin typeface="Century Schoolbook"/>
                <a:ea typeface="Century Schoolbook"/>
                <a:cs typeface="Century Schoolbook"/>
                <a:sym typeface="Century Schoolbook"/>
              </a:rPr>
              <a:t>Simple optimization techniques can be vary valuable</a:t>
            </a:r>
            <a:endParaRPr/>
          </a:p>
          <a:p>
            <a:pPr indent="0" lvl="1" marL="365760" rtl="0" algn="l">
              <a:lnSpc>
                <a:spcPct val="80000"/>
              </a:lnSpc>
              <a:spcBef>
                <a:spcPts val="480"/>
              </a:spcBef>
              <a:spcAft>
                <a:spcPts val="0"/>
              </a:spcAft>
              <a:buClr>
                <a:srgbClr val="FE8637"/>
              </a:buClr>
              <a:buSzPts val="1920"/>
              <a:buNone/>
            </a:pPr>
            <a:r>
              <a:t/>
            </a:r>
            <a:endParaRPr sz="2400">
              <a:solidFill>
                <a:srgbClr val="E65C01"/>
              </a:solidFill>
              <a:latin typeface="Century Schoolbook"/>
              <a:ea typeface="Century Schoolbook"/>
              <a:cs typeface="Century Schoolbook"/>
              <a:sym typeface="Century Schoolbook"/>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75F6D"/>
              </a:buClr>
              <a:buSzPts val="4000"/>
              <a:buFont typeface="Century Schoolbook"/>
              <a:buNone/>
            </a:pPr>
            <a:r>
              <a:rPr lang="en-US" sz="4000" cap="small">
                <a:solidFill>
                  <a:srgbClr val="575F6D"/>
                </a:solidFill>
                <a:latin typeface="Century Schoolbook"/>
                <a:ea typeface="Century Schoolbook"/>
                <a:cs typeface="Century Schoolbook"/>
                <a:sym typeface="Century Schoolbook"/>
              </a:rPr>
              <a:t>Code Optimization</a:t>
            </a:r>
            <a:endParaRPr sz="4000"/>
          </a:p>
        </p:txBody>
      </p:sp>
      <p:pic>
        <p:nvPicPr>
          <p:cNvPr id="346" name="Google Shape;346;p43"/>
          <p:cNvPicPr preferRelativeResize="0"/>
          <p:nvPr/>
        </p:nvPicPr>
        <p:blipFill rotWithShape="1">
          <a:blip r:embed="rId3">
            <a:alphaModFix/>
          </a:blip>
          <a:srcRect b="0" l="0" r="0" t="0"/>
          <a:stretch/>
        </p:blipFill>
        <p:spPr>
          <a:xfrm>
            <a:off x="3376246" y="2116966"/>
            <a:ext cx="3713003" cy="328094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75F6D"/>
              </a:buClr>
              <a:buSzPts val="4000"/>
              <a:buFont typeface="Century Schoolbook"/>
              <a:buNone/>
            </a:pPr>
            <a:r>
              <a:rPr lang="en-US" sz="4000" cap="small">
                <a:solidFill>
                  <a:srgbClr val="575F6D"/>
                </a:solidFill>
                <a:latin typeface="Century Schoolbook"/>
                <a:ea typeface="Century Schoolbook"/>
                <a:cs typeface="Century Schoolbook"/>
                <a:sym typeface="Century Schoolbook"/>
              </a:rPr>
              <a:t>Code Generation</a:t>
            </a:r>
            <a:endParaRPr sz="4000"/>
          </a:p>
        </p:txBody>
      </p:sp>
      <p:sp>
        <p:nvSpPr>
          <p:cNvPr id="353" name="Google Shape;353;p44"/>
          <p:cNvSpPr txBox="1"/>
          <p:nvPr>
            <p:ph idx="1" type="body"/>
          </p:nvPr>
        </p:nvSpPr>
        <p:spPr>
          <a:xfrm>
            <a:off x="1097280" y="1845734"/>
            <a:ext cx="10058400" cy="4319092"/>
          </a:xfrm>
          <a:prstGeom prst="rect">
            <a:avLst/>
          </a:prstGeom>
          <a:noFill/>
          <a:ln>
            <a:noFill/>
          </a:ln>
        </p:spPr>
        <p:txBody>
          <a:bodyPr anchorCtr="0" anchor="t" bIns="45700" lIns="0" spcFirstLastPara="1" rIns="0" wrap="square" tIns="45700">
            <a:normAutofit/>
          </a:bodyPr>
          <a:lstStyle/>
          <a:p>
            <a:pPr indent="-274320" lvl="0" marL="274320" rtl="0" algn="l">
              <a:lnSpc>
                <a:spcPct val="120000"/>
              </a:lnSpc>
              <a:spcBef>
                <a:spcPts val="0"/>
              </a:spcBef>
              <a:spcAft>
                <a:spcPts val="0"/>
              </a:spcAft>
              <a:buClr>
                <a:srgbClr val="FE8637"/>
              </a:buClr>
              <a:buSzPts val="1680"/>
              <a:buFont typeface="Noto Sans Symbols"/>
              <a:buChar char="🞆"/>
            </a:pPr>
            <a:r>
              <a:rPr lang="en-US" sz="2400">
                <a:solidFill>
                  <a:srgbClr val="000000"/>
                </a:solidFill>
                <a:latin typeface="Century Schoolbook"/>
                <a:ea typeface="Century Schoolbook"/>
                <a:cs typeface="Century Schoolbook"/>
                <a:sym typeface="Century Schoolbook"/>
              </a:rPr>
              <a:t>Map instructions in the intermediate code to specific machine instructions.</a:t>
            </a:r>
            <a:endParaRPr/>
          </a:p>
          <a:p>
            <a:pPr indent="-274320" lvl="0" marL="274320" rtl="0" algn="l">
              <a:lnSpc>
                <a:spcPct val="120000"/>
              </a:lnSpc>
              <a:spcBef>
                <a:spcPts val="600"/>
              </a:spcBef>
              <a:spcAft>
                <a:spcPts val="0"/>
              </a:spcAft>
              <a:buClr>
                <a:srgbClr val="FE8637"/>
              </a:buClr>
              <a:buSzPts val="1680"/>
              <a:buFont typeface="Noto Sans Symbols"/>
              <a:buChar char="🞆"/>
            </a:pPr>
            <a:r>
              <a:rPr lang="en-US" sz="2400">
                <a:solidFill>
                  <a:srgbClr val="000000"/>
                </a:solidFill>
                <a:latin typeface="Century Schoolbook"/>
                <a:ea typeface="Century Schoolbook"/>
                <a:cs typeface="Century Schoolbook"/>
                <a:sym typeface="Century Schoolbook"/>
              </a:rPr>
              <a:t>Memory management, register allocation, instruction selection, instruction scheduling, …</a:t>
            </a:r>
            <a:endParaRPr/>
          </a:p>
          <a:p>
            <a:pPr indent="-274320" lvl="0" marL="274320" rtl="0" algn="l">
              <a:lnSpc>
                <a:spcPct val="120000"/>
              </a:lnSpc>
              <a:spcBef>
                <a:spcPts val="600"/>
              </a:spcBef>
              <a:spcAft>
                <a:spcPts val="0"/>
              </a:spcAft>
              <a:buClr>
                <a:srgbClr val="FE8637"/>
              </a:buClr>
              <a:buSzPts val="1680"/>
              <a:buFont typeface="Noto Sans Symbols"/>
              <a:buChar char="🞆"/>
            </a:pPr>
            <a:r>
              <a:rPr lang="en-US" sz="2400">
                <a:solidFill>
                  <a:srgbClr val="000000"/>
                </a:solidFill>
                <a:latin typeface="Century Schoolbook"/>
                <a:ea typeface="Century Schoolbook"/>
                <a:cs typeface="Century Schoolbook"/>
                <a:sym typeface="Century Schoolbook"/>
              </a:rPr>
              <a:t>Generates sufficient information to enable symbolic debugging.</a:t>
            </a:r>
            <a:endParaRPr/>
          </a:p>
          <a:p>
            <a:pPr indent="0" lvl="1" marL="365760" rtl="0" algn="l">
              <a:lnSpc>
                <a:spcPct val="80000"/>
              </a:lnSpc>
              <a:spcBef>
                <a:spcPts val="480"/>
              </a:spcBef>
              <a:spcAft>
                <a:spcPts val="0"/>
              </a:spcAft>
              <a:buClr>
                <a:srgbClr val="FE8637"/>
              </a:buClr>
              <a:buSzPts val="1920"/>
              <a:buNone/>
            </a:pPr>
            <a:r>
              <a:t/>
            </a:r>
            <a:endParaRPr sz="2400">
              <a:solidFill>
                <a:srgbClr val="E65C01"/>
              </a:solidFill>
              <a:latin typeface="Century Schoolbook"/>
              <a:ea typeface="Century Schoolbook"/>
              <a:cs typeface="Century Schoolbook"/>
              <a:sym typeface="Century Schoolbook"/>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75F6D"/>
              </a:buClr>
              <a:buSzPts val="4000"/>
              <a:buFont typeface="Century Schoolbook"/>
              <a:buNone/>
            </a:pPr>
            <a:r>
              <a:rPr lang="en-US" sz="4000" cap="small">
                <a:solidFill>
                  <a:srgbClr val="575F6D"/>
                </a:solidFill>
                <a:latin typeface="Century Schoolbook"/>
                <a:ea typeface="Century Schoolbook"/>
                <a:cs typeface="Century Schoolbook"/>
                <a:sym typeface="Century Schoolbook"/>
              </a:rPr>
              <a:t>Code Generation</a:t>
            </a:r>
            <a:endParaRPr sz="4000"/>
          </a:p>
        </p:txBody>
      </p:sp>
      <p:sp>
        <p:nvSpPr>
          <p:cNvPr id="360" name="Google Shape;360;p45"/>
          <p:cNvSpPr txBox="1"/>
          <p:nvPr>
            <p:ph idx="1" type="body"/>
          </p:nvPr>
        </p:nvSpPr>
        <p:spPr>
          <a:xfrm>
            <a:off x="1097280" y="1845734"/>
            <a:ext cx="10058400" cy="4319092"/>
          </a:xfrm>
          <a:prstGeom prst="rect">
            <a:avLst/>
          </a:prstGeom>
          <a:noFill/>
          <a:ln>
            <a:noFill/>
          </a:ln>
        </p:spPr>
        <p:txBody>
          <a:bodyPr anchorCtr="0" anchor="t" bIns="45700" lIns="0" spcFirstLastPara="1" rIns="0" wrap="square" tIns="45700">
            <a:normAutofit/>
          </a:bodyPr>
          <a:lstStyle/>
          <a:p>
            <a:pPr indent="0" lvl="1" marL="365760" rtl="0" algn="l">
              <a:lnSpc>
                <a:spcPct val="80000"/>
              </a:lnSpc>
              <a:spcBef>
                <a:spcPts val="0"/>
              </a:spcBef>
              <a:spcAft>
                <a:spcPts val="0"/>
              </a:spcAft>
              <a:buClr>
                <a:srgbClr val="FE8637"/>
              </a:buClr>
              <a:buSzPts val="1920"/>
              <a:buNone/>
            </a:pPr>
            <a:r>
              <a:rPr lang="en-US" sz="2400">
                <a:solidFill>
                  <a:schemeClr val="dk1"/>
                </a:solidFill>
                <a:latin typeface="Century Schoolbook"/>
                <a:ea typeface="Century Schoolbook"/>
                <a:cs typeface="Century Schoolbook"/>
                <a:sym typeface="Century Schoolbook"/>
              </a:rPr>
              <a:t>For example, using registers R1 and R2, the intermediate code might get translated into the machine code</a:t>
            </a:r>
            <a:endParaRPr sz="2400">
              <a:solidFill>
                <a:schemeClr val="dk1"/>
              </a:solidFill>
              <a:latin typeface="Century Schoolbook"/>
              <a:ea typeface="Century Schoolbook"/>
              <a:cs typeface="Century Schoolbook"/>
              <a:sym typeface="Century Schoolbook"/>
            </a:endParaRPr>
          </a:p>
        </p:txBody>
      </p:sp>
      <p:pic>
        <p:nvPicPr>
          <p:cNvPr id="361" name="Google Shape;361;p45"/>
          <p:cNvPicPr preferRelativeResize="0"/>
          <p:nvPr/>
        </p:nvPicPr>
        <p:blipFill rotWithShape="1">
          <a:blip r:embed="rId3">
            <a:alphaModFix/>
          </a:blip>
          <a:srcRect b="0" l="0" r="0" t="0"/>
          <a:stretch/>
        </p:blipFill>
        <p:spPr>
          <a:xfrm>
            <a:off x="3634887" y="2609065"/>
            <a:ext cx="4130480" cy="366413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75F6D"/>
              </a:buClr>
              <a:buSzPts val="4000"/>
              <a:buFont typeface="Century Schoolbook"/>
              <a:buNone/>
            </a:pPr>
            <a:r>
              <a:rPr lang="en-US" sz="4000" cap="small">
                <a:solidFill>
                  <a:srgbClr val="575F6D"/>
                </a:solidFill>
                <a:latin typeface="Century Schoolbook"/>
                <a:ea typeface="Century Schoolbook"/>
                <a:cs typeface="Century Schoolbook"/>
                <a:sym typeface="Century Schoolbook"/>
              </a:rPr>
              <a:t>Symbol Table</a:t>
            </a:r>
            <a:endParaRPr sz="4000"/>
          </a:p>
        </p:txBody>
      </p:sp>
      <p:sp>
        <p:nvSpPr>
          <p:cNvPr id="368" name="Google Shape;368;p46"/>
          <p:cNvSpPr txBox="1"/>
          <p:nvPr>
            <p:ph idx="1" type="body"/>
          </p:nvPr>
        </p:nvSpPr>
        <p:spPr>
          <a:xfrm>
            <a:off x="1097280" y="1845734"/>
            <a:ext cx="10058400" cy="4319092"/>
          </a:xfrm>
          <a:prstGeom prst="rect">
            <a:avLst/>
          </a:prstGeom>
          <a:noFill/>
          <a:ln>
            <a:noFill/>
          </a:ln>
        </p:spPr>
        <p:txBody>
          <a:bodyPr anchorCtr="0" anchor="t" bIns="45700" lIns="0" spcFirstLastPara="1" rIns="0" wrap="square" tIns="45700">
            <a:normAutofit/>
          </a:bodyPr>
          <a:lstStyle/>
          <a:p>
            <a:pPr indent="-274320" lvl="0" marL="274320" rtl="0" algn="l">
              <a:lnSpc>
                <a:spcPct val="120000"/>
              </a:lnSpc>
              <a:spcBef>
                <a:spcPts val="0"/>
              </a:spcBef>
              <a:spcAft>
                <a:spcPts val="0"/>
              </a:spcAft>
              <a:buClr>
                <a:srgbClr val="FE8637"/>
              </a:buClr>
              <a:buSzPts val="1680"/>
              <a:buFont typeface="Noto Sans Symbols"/>
              <a:buChar char="🞆"/>
            </a:pPr>
            <a:r>
              <a:rPr lang="en-US" sz="2400">
                <a:solidFill>
                  <a:srgbClr val="000000"/>
                </a:solidFill>
                <a:latin typeface="Century Schoolbook"/>
                <a:ea typeface="Century Schoolbook"/>
                <a:cs typeface="Century Schoolbook"/>
                <a:sym typeface="Century Schoolbook"/>
              </a:rPr>
              <a:t>Records the identifiers used in the source program</a:t>
            </a:r>
            <a:endParaRPr/>
          </a:p>
          <a:p>
            <a:pPr indent="-274319" lvl="1" marL="566928" rtl="0" algn="l">
              <a:lnSpc>
                <a:spcPct val="120000"/>
              </a:lnSpc>
              <a:spcBef>
                <a:spcPts val="600"/>
              </a:spcBef>
              <a:spcAft>
                <a:spcPts val="0"/>
              </a:spcAft>
              <a:buClr>
                <a:srgbClr val="FE8637"/>
              </a:buClr>
              <a:buSzPts val="1540"/>
              <a:buFont typeface="Noto Sans Symbols"/>
              <a:buChar char="🞆"/>
            </a:pPr>
            <a:r>
              <a:rPr lang="en-US" sz="2200">
                <a:solidFill>
                  <a:srgbClr val="000000"/>
                </a:solidFill>
                <a:latin typeface="Century Schoolbook"/>
                <a:ea typeface="Century Schoolbook"/>
                <a:cs typeface="Century Schoolbook"/>
                <a:sym typeface="Century Schoolbook"/>
              </a:rPr>
              <a:t>Collect information about various attributes of each identifier</a:t>
            </a:r>
            <a:endParaRPr/>
          </a:p>
          <a:p>
            <a:pPr indent="-285750" lvl="2" marL="761238" rtl="0" algn="l">
              <a:lnSpc>
                <a:spcPct val="120000"/>
              </a:lnSpc>
              <a:spcBef>
                <a:spcPts val="600"/>
              </a:spcBef>
              <a:spcAft>
                <a:spcPts val="0"/>
              </a:spcAft>
              <a:buClr>
                <a:srgbClr val="FE8637"/>
              </a:buClr>
              <a:buSzPts val="1400"/>
              <a:buFont typeface="Noto Sans Symbols"/>
              <a:buChar char="▪"/>
            </a:pPr>
            <a:r>
              <a:rPr b="1" lang="en-US" sz="2000">
                <a:solidFill>
                  <a:srgbClr val="000000"/>
                </a:solidFill>
                <a:latin typeface="Century Schoolbook"/>
                <a:ea typeface="Century Schoolbook"/>
                <a:cs typeface="Century Schoolbook"/>
                <a:sym typeface="Century Schoolbook"/>
              </a:rPr>
              <a:t>Variables</a:t>
            </a:r>
            <a:r>
              <a:rPr lang="en-US" sz="2000">
                <a:solidFill>
                  <a:srgbClr val="000000"/>
                </a:solidFill>
                <a:latin typeface="Century Schoolbook"/>
                <a:ea typeface="Century Schoolbook"/>
                <a:cs typeface="Century Schoolbook"/>
                <a:sym typeface="Century Schoolbook"/>
              </a:rPr>
              <a:t>: type, scope, storage allocation</a:t>
            </a:r>
            <a:endParaRPr/>
          </a:p>
          <a:p>
            <a:pPr indent="-285750" lvl="2" marL="761238" rtl="0" algn="l">
              <a:lnSpc>
                <a:spcPct val="120000"/>
              </a:lnSpc>
              <a:spcBef>
                <a:spcPts val="600"/>
              </a:spcBef>
              <a:spcAft>
                <a:spcPts val="0"/>
              </a:spcAft>
              <a:buClr>
                <a:srgbClr val="FE8637"/>
              </a:buClr>
              <a:buSzPts val="1400"/>
              <a:buFont typeface="Noto Sans Symbols"/>
              <a:buChar char="▪"/>
            </a:pPr>
            <a:r>
              <a:rPr b="1" lang="en-US" sz="2000">
                <a:solidFill>
                  <a:srgbClr val="000000"/>
                </a:solidFill>
                <a:latin typeface="Century Schoolbook"/>
                <a:ea typeface="Century Schoolbook"/>
                <a:cs typeface="Century Schoolbook"/>
                <a:sym typeface="Century Schoolbook"/>
              </a:rPr>
              <a:t>Procedure</a:t>
            </a:r>
            <a:r>
              <a:rPr lang="en-US" sz="2000">
                <a:solidFill>
                  <a:srgbClr val="000000"/>
                </a:solidFill>
                <a:latin typeface="Century Schoolbook"/>
                <a:ea typeface="Century Schoolbook"/>
                <a:cs typeface="Century Schoolbook"/>
                <a:sym typeface="Century Schoolbook"/>
              </a:rPr>
              <a:t>: number and types of arguments, method of argument passing</a:t>
            </a:r>
            <a:endParaRPr/>
          </a:p>
          <a:p>
            <a:pPr indent="-274320" lvl="0" marL="274320" rtl="0" algn="l">
              <a:lnSpc>
                <a:spcPct val="120000"/>
              </a:lnSpc>
              <a:spcBef>
                <a:spcPts val="600"/>
              </a:spcBef>
              <a:spcAft>
                <a:spcPts val="0"/>
              </a:spcAft>
              <a:buClr>
                <a:srgbClr val="FE8637"/>
              </a:buClr>
              <a:buSzPts val="1680"/>
              <a:buFont typeface="Noto Sans Symbols"/>
              <a:buChar char="🞆"/>
            </a:pPr>
            <a:r>
              <a:rPr b="1" lang="en-US" sz="2400">
                <a:solidFill>
                  <a:srgbClr val="000000"/>
                </a:solidFill>
                <a:latin typeface="Century Schoolbook"/>
                <a:ea typeface="Century Schoolbook"/>
                <a:cs typeface="Century Schoolbook"/>
                <a:sym typeface="Century Schoolbook"/>
              </a:rPr>
              <a:t>It’s a data structure containing a record for each identifier</a:t>
            </a:r>
            <a:endParaRPr/>
          </a:p>
          <a:p>
            <a:pPr indent="-274319" lvl="1" marL="566928" rtl="0" algn="l">
              <a:lnSpc>
                <a:spcPct val="120000"/>
              </a:lnSpc>
              <a:spcBef>
                <a:spcPts val="600"/>
              </a:spcBef>
              <a:spcAft>
                <a:spcPts val="0"/>
              </a:spcAft>
              <a:buClr>
                <a:srgbClr val="FE8637"/>
              </a:buClr>
              <a:buSzPts val="1540"/>
              <a:buFont typeface="Noto Sans Symbols"/>
              <a:buChar char="🞆"/>
            </a:pPr>
            <a:r>
              <a:rPr lang="en-US" sz="2200">
                <a:solidFill>
                  <a:srgbClr val="000000"/>
                </a:solidFill>
                <a:latin typeface="Century Schoolbook"/>
                <a:ea typeface="Century Schoolbook"/>
                <a:cs typeface="Century Schoolbook"/>
                <a:sym typeface="Century Schoolbook"/>
              </a:rPr>
              <a:t>Different fields are collected and used at different phases of compilation </a:t>
            </a:r>
            <a:endParaRPr/>
          </a:p>
          <a:p>
            <a:pPr indent="-274320" lvl="0" marL="274320" rtl="0" algn="l">
              <a:lnSpc>
                <a:spcPct val="120000"/>
              </a:lnSpc>
              <a:spcBef>
                <a:spcPts val="600"/>
              </a:spcBef>
              <a:spcAft>
                <a:spcPts val="0"/>
              </a:spcAft>
              <a:buClr>
                <a:srgbClr val="FE8637"/>
              </a:buClr>
              <a:buSzPts val="1680"/>
              <a:buFont typeface="Noto Sans Symbols"/>
              <a:buChar char="🞆"/>
            </a:pPr>
            <a:r>
              <a:rPr lang="en-US" sz="2400">
                <a:solidFill>
                  <a:srgbClr val="000000"/>
                </a:solidFill>
                <a:latin typeface="Century Schoolbook"/>
                <a:ea typeface="Century Schoolbook"/>
                <a:cs typeface="Century Schoolbook"/>
                <a:sym typeface="Century Schoolbook"/>
              </a:rPr>
              <a:t>When an identifier in the source program is detected by the lexical analyzer, the identifier is entered into the symbol table</a:t>
            </a:r>
            <a:endParaRPr/>
          </a:p>
          <a:p>
            <a:pPr indent="0" lvl="1" marL="365760" rtl="0" algn="l">
              <a:lnSpc>
                <a:spcPct val="80000"/>
              </a:lnSpc>
              <a:spcBef>
                <a:spcPts val="480"/>
              </a:spcBef>
              <a:spcAft>
                <a:spcPts val="0"/>
              </a:spcAft>
              <a:buClr>
                <a:srgbClr val="FE8637"/>
              </a:buClr>
              <a:buSzPts val="1920"/>
              <a:buNone/>
            </a:pPr>
            <a:r>
              <a:t/>
            </a:r>
            <a:endParaRPr sz="2400">
              <a:solidFill>
                <a:srgbClr val="E65C01"/>
              </a:solidFill>
              <a:latin typeface="Century Schoolbook"/>
              <a:ea typeface="Century Schoolbook"/>
              <a:cs typeface="Century Schoolbook"/>
              <a:sym typeface="Century Schoolbook"/>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75F6D"/>
              </a:buClr>
              <a:buSzPts val="4000"/>
              <a:buFont typeface="Century Schoolbook"/>
              <a:buNone/>
            </a:pPr>
            <a:r>
              <a:rPr lang="en-US" sz="4000" cap="small">
                <a:solidFill>
                  <a:srgbClr val="575F6D"/>
                </a:solidFill>
                <a:latin typeface="Century Schoolbook"/>
                <a:ea typeface="Century Schoolbook"/>
                <a:cs typeface="Century Schoolbook"/>
                <a:sym typeface="Century Schoolbook"/>
              </a:rPr>
              <a:t>Symbol Table</a:t>
            </a:r>
            <a:endParaRPr sz="4000"/>
          </a:p>
        </p:txBody>
      </p:sp>
      <p:sp>
        <p:nvSpPr>
          <p:cNvPr id="375" name="Google Shape;375;p47"/>
          <p:cNvSpPr txBox="1"/>
          <p:nvPr>
            <p:ph idx="1" type="body"/>
          </p:nvPr>
        </p:nvSpPr>
        <p:spPr>
          <a:xfrm>
            <a:off x="1097280" y="1845734"/>
            <a:ext cx="10058400" cy="4319092"/>
          </a:xfrm>
          <a:prstGeom prst="rect">
            <a:avLst/>
          </a:prstGeom>
          <a:noFill/>
          <a:ln>
            <a:noFill/>
          </a:ln>
        </p:spPr>
        <p:txBody>
          <a:bodyPr anchorCtr="0" anchor="t" bIns="45700" lIns="0" spcFirstLastPara="1" rIns="0" wrap="square" tIns="45700">
            <a:noAutofit/>
          </a:bodyPr>
          <a:lstStyle/>
          <a:p>
            <a:pPr indent="-274320" lvl="0" marL="274320" rtl="0" algn="l">
              <a:lnSpc>
                <a:spcPct val="120000"/>
              </a:lnSpc>
              <a:spcBef>
                <a:spcPts val="0"/>
              </a:spcBef>
              <a:spcAft>
                <a:spcPts val="0"/>
              </a:spcAft>
              <a:buClr>
                <a:srgbClr val="FE8637"/>
              </a:buClr>
              <a:buSzPts val="1400"/>
              <a:buFont typeface="Noto Sans Symbols"/>
              <a:buChar char="🞆"/>
            </a:pPr>
            <a:r>
              <a:rPr lang="en-US">
                <a:solidFill>
                  <a:srgbClr val="000000"/>
                </a:solidFill>
                <a:latin typeface="Century Schoolbook"/>
                <a:ea typeface="Century Schoolbook"/>
                <a:cs typeface="Century Schoolbook"/>
                <a:sym typeface="Century Schoolbook"/>
              </a:rPr>
              <a:t>It is built in lexical and syntax analysis phases and It is used by compiler to achieve compile time efficiency.</a:t>
            </a:r>
            <a:endParaRPr/>
          </a:p>
          <a:p>
            <a:pPr indent="-274320" lvl="0" marL="274320" rtl="0" algn="l">
              <a:lnSpc>
                <a:spcPct val="120000"/>
              </a:lnSpc>
              <a:spcBef>
                <a:spcPts val="600"/>
              </a:spcBef>
              <a:spcAft>
                <a:spcPts val="0"/>
              </a:spcAft>
              <a:buClr>
                <a:srgbClr val="FE8637"/>
              </a:buClr>
              <a:buSzPts val="1400"/>
              <a:buFont typeface="Noto Sans Symbols"/>
              <a:buChar char="🞆"/>
            </a:pPr>
            <a:r>
              <a:rPr lang="en-US">
                <a:solidFill>
                  <a:srgbClr val="000000"/>
                </a:solidFill>
                <a:latin typeface="Century Schoolbook"/>
                <a:ea typeface="Century Schoolbook"/>
                <a:cs typeface="Century Schoolbook"/>
                <a:sym typeface="Century Schoolbook"/>
              </a:rPr>
              <a:t>The information is collected by the analysis phases of compiler and is used by synthesis phases of compiler to generate code.</a:t>
            </a:r>
            <a:endParaRPr/>
          </a:p>
          <a:p>
            <a:pPr indent="0" lvl="0" marL="0" rtl="0" algn="l">
              <a:lnSpc>
                <a:spcPct val="150000"/>
              </a:lnSpc>
              <a:spcBef>
                <a:spcPts val="600"/>
              </a:spcBef>
              <a:spcAft>
                <a:spcPts val="0"/>
              </a:spcAft>
              <a:buClr>
                <a:srgbClr val="FE8637"/>
              </a:buClr>
              <a:buSzPts val="1400"/>
              <a:buNone/>
            </a:pPr>
            <a:r>
              <a:rPr b="1" lang="en-US">
                <a:solidFill>
                  <a:srgbClr val="000000"/>
                </a:solidFill>
                <a:latin typeface="Century Schoolbook"/>
                <a:ea typeface="Century Schoolbook"/>
                <a:cs typeface="Century Schoolbook"/>
                <a:sym typeface="Century Schoolbook"/>
              </a:rPr>
              <a:t>Items stored in Symbol table:</a:t>
            </a:r>
            <a:endParaRPr/>
          </a:p>
          <a:p>
            <a:pPr indent="-274319" lvl="1" marL="566928" rtl="0" algn="l">
              <a:lnSpc>
                <a:spcPct val="100000"/>
              </a:lnSpc>
              <a:spcBef>
                <a:spcPts val="600"/>
              </a:spcBef>
              <a:spcAft>
                <a:spcPts val="0"/>
              </a:spcAft>
              <a:buClr>
                <a:srgbClr val="FE8637"/>
              </a:buClr>
              <a:buSzPts val="1260"/>
              <a:buFont typeface="Noto Sans Symbols"/>
              <a:buChar char="🞆"/>
            </a:pPr>
            <a:r>
              <a:rPr lang="en-US">
                <a:solidFill>
                  <a:srgbClr val="000000"/>
                </a:solidFill>
                <a:latin typeface="Century Schoolbook"/>
                <a:ea typeface="Century Schoolbook"/>
                <a:cs typeface="Century Schoolbook"/>
                <a:sym typeface="Century Schoolbook"/>
              </a:rPr>
              <a:t>Variable names and constants</a:t>
            </a:r>
            <a:endParaRPr/>
          </a:p>
          <a:p>
            <a:pPr indent="-274319" lvl="1" marL="566928" rtl="0" algn="l">
              <a:lnSpc>
                <a:spcPct val="100000"/>
              </a:lnSpc>
              <a:spcBef>
                <a:spcPts val="600"/>
              </a:spcBef>
              <a:spcAft>
                <a:spcPts val="0"/>
              </a:spcAft>
              <a:buClr>
                <a:srgbClr val="FE8637"/>
              </a:buClr>
              <a:buSzPts val="1260"/>
              <a:buFont typeface="Noto Sans Symbols"/>
              <a:buChar char="🞆"/>
            </a:pPr>
            <a:r>
              <a:rPr lang="en-US">
                <a:solidFill>
                  <a:srgbClr val="000000"/>
                </a:solidFill>
                <a:latin typeface="Century Schoolbook"/>
                <a:ea typeface="Century Schoolbook"/>
                <a:cs typeface="Century Schoolbook"/>
                <a:sym typeface="Century Schoolbook"/>
              </a:rPr>
              <a:t>Procedure and function names</a:t>
            </a:r>
            <a:endParaRPr/>
          </a:p>
          <a:p>
            <a:pPr indent="-274319" lvl="1" marL="566928" rtl="0" algn="l">
              <a:lnSpc>
                <a:spcPct val="100000"/>
              </a:lnSpc>
              <a:spcBef>
                <a:spcPts val="600"/>
              </a:spcBef>
              <a:spcAft>
                <a:spcPts val="0"/>
              </a:spcAft>
              <a:buClr>
                <a:srgbClr val="FE8637"/>
              </a:buClr>
              <a:buSzPts val="1260"/>
              <a:buFont typeface="Noto Sans Symbols"/>
              <a:buChar char="🞆"/>
            </a:pPr>
            <a:r>
              <a:rPr lang="en-US">
                <a:solidFill>
                  <a:srgbClr val="000000"/>
                </a:solidFill>
                <a:latin typeface="Century Schoolbook"/>
                <a:ea typeface="Century Schoolbook"/>
                <a:cs typeface="Century Schoolbook"/>
                <a:sym typeface="Century Schoolbook"/>
              </a:rPr>
              <a:t>Literal constants and strings</a:t>
            </a:r>
            <a:endParaRPr/>
          </a:p>
          <a:p>
            <a:pPr indent="-274319" lvl="1" marL="566928" rtl="0" algn="l">
              <a:lnSpc>
                <a:spcPct val="100000"/>
              </a:lnSpc>
              <a:spcBef>
                <a:spcPts val="600"/>
              </a:spcBef>
              <a:spcAft>
                <a:spcPts val="0"/>
              </a:spcAft>
              <a:buClr>
                <a:srgbClr val="FE8637"/>
              </a:buClr>
              <a:buSzPts val="1260"/>
              <a:buFont typeface="Noto Sans Symbols"/>
              <a:buChar char="🞆"/>
            </a:pPr>
            <a:r>
              <a:rPr lang="en-US">
                <a:solidFill>
                  <a:srgbClr val="000000"/>
                </a:solidFill>
                <a:latin typeface="Century Schoolbook"/>
                <a:ea typeface="Century Schoolbook"/>
                <a:cs typeface="Century Schoolbook"/>
                <a:sym typeface="Century Schoolbook"/>
              </a:rPr>
              <a:t>Compiler generated temporaries</a:t>
            </a:r>
            <a:endParaRPr/>
          </a:p>
          <a:p>
            <a:pPr indent="-274319" lvl="1" marL="566928" rtl="0" algn="l">
              <a:lnSpc>
                <a:spcPct val="100000"/>
              </a:lnSpc>
              <a:spcBef>
                <a:spcPts val="600"/>
              </a:spcBef>
              <a:spcAft>
                <a:spcPts val="0"/>
              </a:spcAft>
              <a:buClr>
                <a:srgbClr val="FE8637"/>
              </a:buClr>
              <a:buSzPts val="1260"/>
              <a:buFont typeface="Noto Sans Symbols"/>
              <a:buChar char="🞆"/>
            </a:pPr>
            <a:r>
              <a:rPr lang="en-US">
                <a:solidFill>
                  <a:srgbClr val="000000"/>
                </a:solidFill>
                <a:latin typeface="Century Schoolbook"/>
                <a:ea typeface="Century Schoolbook"/>
                <a:cs typeface="Century Schoolbook"/>
                <a:sym typeface="Century Schoolbook"/>
              </a:rPr>
              <a:t>Labels in source languages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75F6D"/>
              </a:buClr>
              <a:buSzPts val="4000"/>
              <a:buFont typeface="Century Schoolbook"/>
              <a:buNone/>
            </a:pPr>
            <a:r>
              <a:rPr lang="en-US" sz="4000" cap="small">
                <a:solidFill>
                  <a:srgbClr val="575F6D"/>
                </a:solidFill>
                <a:latin typeface="Century Schoolbook"/>
                <a:ea typeface="Century Schoolbook"/>
                <a:cs typeface="Century Schoolbook"/>
                <a:sym typeface="Century Schoolbook"/>
              </a:rPr>
              <a:t>Symbol Table</a:t>
            </a:r>
            <a:endParaRPr sz="4000"/>
          </a:p>
        </p:txBody>
      </p:sp>
      <p:sp>
        <p:nvSpPr>
          <p:cNvPr id="382" name="Google Shape;382;p48"/>
          <p:cNvSpPr txBox="1"/>
          <p:nvPr>
            <p:ph idx="1" type="body"/>
          </p:nvPr>
        </p:nvSpPr>
        <p:spPr>
          <a:xfrm>
            <a:off x="1097280" y="1845734"/>
            <a:ext cx="10058400" cy="4319092"/>
          </a:xfrm>
          <a:prstGeom prst="rect">
            <a:avLst/>
          </a:prstGeom>
          <a:noFill/>
          <a:ln>
            <a:noFill/>
          </a:ln>
        </p:spPr>
        <p:txBody>
          <a:bodyPr anchorCtr="0" anchor="t" bIns="45700" lIns="0" spcFirstLastPara="1" rIns="0" wrap="square" tIns="45700">
            <a:noAutofit/>
          </a:bodyPr>
          <a:lstStyle/>
          <a:p>
            <a:pPr indent="0" lvl="0" marL="0" rtl="0" algn="l">
              <a:lnSpc>
                <a:spcPct val="120000"/>
              </a:lnSpc>
              <a:spcBef>
                <a:spcPts val="0"/>
              </a:spcBef>
              <a:spcAft>
                <a:spcPts val="0"/>
              </a:spcAft>
              <a:buClr>
                <a:srgbClr val="FE8637"/>
              </a:buClr>
              <a:buSzPts val="1400"/>
              <a:buNone/>
            </a:pPr>
            <a:r>
              <a:rPr lang="en-US">
                <a:solidFill>
                  <a:srgbClr val="000000"/>
                </a:solidFill>
                <a:latin typeface="Century Schoolbook"/>
                <a:ea typeface="Century Schoolbook"/>
                <a:cs typeface="Century Schoolbook"/>
                <a:sym typeface="Century Schoolbook"/>
              </a:rPr>
              <a:t>  </a:t>
            </a:r>
            <a:r>
              <a:rPr b="1" lang="en-US">
                <a:solidFill>
                  <a:srgbClr val="000000"/>
                </a:solidFill>
                <a:latin typeface="Century Schoolbook"/>
                <a:ea typeface="Century Schoolbook"/>
                <a:cs typeface="Century Schoolbook"/>
                <a:sym typeface="Century Schoolbook"/>
              </a:rPr>
              <a:t>Information used by compiler from Symbol table:</a:t>
            </a:r>
            <a:endParaRPr/>
          </a:p>
          <a:p>
            <a:pPr indent="-274319" lvl="1" marL="566928" rtl="0" algn="l">
              <a:lnSpc>
                <a:spcPct val="120000"/>
              </a:lnSpc>
              <a:spcBef>
                <a:spcPts val="600"/>
              </a:spcBef>
              <a:spcAft>
                <a:spcPts val="0"/>
              </a:spcAft>
              <a:buClr>
                <a:srgbClr val="FE8637"/>
              </a:buClr>
              <a:buSzPts val="1400"/>
              <a:buFont typeface="Noto Sans Symbols"/>
              <a:buChar char="🞆"/>
            </a:pPr>
            <a:r>
              <a:rPr lang="en-US" sz="2000">
                <a:solidFill>
                  <a:srgbClr val="000000"/>
                </a:solidFill>
                <a:latin typeface="Century Schoolbook"/>
                <a:ea typeface="Century Schoolbook"/>
                <a:cs typeface="Century Schoolbook"/>
                <a:sym typeface="Century Schoolbook"/>
              </a:rPr>
              <a:t>Data type and name</a:t>
            </a:r>
            <a:endParaRPr/>
          </a:p>
          <a:p>
            <a:pPr indent="-274319" lvl="1" marL="566928" rtl="0" algn="l">
              <a:lnSpc>
                <a:spcPct val="120000"/>
              </a:lnSpc>
              <a:spcBef>
                <a:spcPts val="600"/>
              </a:spcBef>
              <a:spcAft>
                <a:spcPts val="0"/>
              </a:spcAft>
              <a:buClr>
                <a:srgbClr val="FE8637"/>
              </a:buClr>
              <a:buSzPts val="1400"/>
              <a:buFont typeface="Noto Sans Symbols"/>
              <a:buChar char="🞆"/>
            </a:pPr>
            <a:r>
              <a:rPr lang="en-US" sz="2000">
                <a:solidFill>
                  <a:srgbClr val="000000"/>
                </a:solidFill>
                <a:latin typeface="Century Schoolbook"/>
                <a:ea typeface="Century Schoolbook"/>
                <a:cs typeface="Century Schoolbook"/>
                <a:sym typeface="Century Schoolbook"/>
              </a:rPr>
              <a:t>Declaring procedures</a:t>
            </a:r>
            <a:endParaRPr/>
          </a:p>
          <a:p>
            <a:pPr indent="-274319" lvl="1" marL="566928" rtl="0" algn="l">
              <a:lnSpc>
                <a:spcPct val="120000"/>
              </a:lnSpc>
              <a:spcBef>
                <a:spcPts val="600"/>
              </a:spcBef>
              <a:spcAft>
                <a:spcPts val="0"/>
              </a:spcAft>
              <a:buClr>
                <a:srgbClr val="FE8637"/>
              </a:buClr>
              <a:buSzPts val="1400"/>
              <a:buFont typeface="Noto Sans Symbols"/>
              <a:buChar char="🞆"/>
            </a:pPr>
            <a:r>
              <a:rPr lang="en-US" sz="2000">
                <a:solidFill>
                  <a:srgbClr val="000000"/>
                </a:solidFill>
                <a:latin typeface="Century Schoolbook"/>
                <a:ea typeface="Century Schoolbook"/>
                <a:cs typeface="Century Schoolbook"/>
                <a:sym typeface="Century Schoolbook"/>
              </a:rPr>
              <a:t>Offset in storage</a:t>
            </a:r>
            <a:endParaRPr/>
          </a:p>
          <a:p>
            <a:pPr indent="-274319" lvl="1" marL="566928" rtl="0" algn="l">
              <a:lnSpc>
                <a:spcPct val="120000"/>
              </a:lnSpc>
              <a:spcBef>
                <a:spcPts val="600"/>
              </a:spcBef>
              <a:spcAft>
                <a:spcPts val="0"/>
              </a:spcAft>
              <a:buClr>
                <a:srgbClr val="FE8637"/>
              </a:buClr>
              <a:buSzPts val="1400"/>
              <a:buFont typeface="Noto Sans Symbols"/>
              <a:buChar char="🞆"/>
            </a:pPr>
            <a:r>
              <a:rPr lang="en-US" sz="2000">
                <a:solidFill>
                  <a:srgbClr val="000000"/>
                </a:solidFill>
                <a:latin typeface="Century Schoolbook"/>
                <a:ea typeface="Century Schoolbook"/>
                <a:cs typeface="Century Schoolbook"/>
                <a:sym typeface="Century Schoolbook"/>
              </a:rPr>
              <a:t>If structure or record then, pointer to structure table.</a:t>
            </a:r>
            <a:endParaRPr/>
          </a:p>
          <a:p>
            <a:pPr indent="-274319" lvl="1" marL="566928" rtl="0" algn="l">
              <a:lnSpc>
                <a:spcPct val="120000"/>
              </a:lnSpc>
              <a:spcBef>
                <a:spcPts val="600"/>
              </a:spcBef>
              <a:spcAft>
                <a:spcPts val="0"/>
              </a:spcAft>
              <a:buClr>
                <a:srgbClr val="FE8637"/>
              </a:buClr>
              <a:buSzPts val="1400"/>
              <a:buFont typeface="Noto Sans Symbols"/>
              <a:buChar char="🞆"/>
            </a:pPr>
            <a:r>
              <a:rPr lang="en-US" sz="2000">
                <a:solidFill>
                  <a:srgbClr val="000000"/>
                </a:solidFill>
                <a:latin typeface="Century Schoolbook"/>
                <a:ea typeface="Century Schoolbook"/>
                <a:cs typeface="Century Schoolbook"/>
                <a:sym typeface="Century Schoolbook"/>
              </a:rPr>
              <a:t>For parameters, whether parameter passing by value or by reference</a:t>
            </a:r>
            <a:endParaRPr/>
          </a:p>
          <a:p>
            <a:pPr indent="-274319" lvl="1" marL="566928" rtl="0" algn="l">
              <a:lnSpc>
                <a:spcPct val="120000"/>
              </a:lnSpc>
              <a:spcBef>
                <a:spcPts val="600"/>
              </a:spcBef>
              <a:spcAft>
                <a:spcPts val="0"/>
              </a:spcAft>
              <a:buClr>
                <a:srgbClr val="FE8637"/>
              </a:buClr>
              <a:buSzPts val="1400"/>
              <a:buFont typeface="Noto Sans Symbols"/>
              <a:buChar char="🞆"/>
            </a:pPr>
            <a:r>
              <a:rPr lang="en-US" sz="2000">
                <a:solidFill>
                  <a:srgbClr val="000000"/>
                </a:solidFill>
                <a:latin typeface="Century Schoolbook"/>
                <a:ea typeface="Century Schoolbook"/>
                <a:cs typeface="Century Schoolbook"/>
                <a:sym typeface="Century Schoolbook"/>
              </a:rPr>
              <a:t>Number and type of arguments passed to function</a:t>
            </a:r>
            <a:endParaRPr/>
          </a:p>
          <a:p>
            <a:pPr indent="-274319" lvl="1" marL="566928" rtl="0" algn="l">
              <a:lnSpc>
                <a:spcPct val="120000"/>
              </a:lnSpc>
              <a:spcBef>
                <a:spcPts val="600"/>
              </a:spcBef>
              <a:spcAft>
                <a:spcPts val="0"/>
              </a:spcAft>
              <a:buClr>
                <a:srgbClr val="FE8637"/>
              </a:buClr>
              <a:buSzPts val="1400"/>
              <a:buFont typeface="Noto Sans Symbols"/>
              <a:buChar char="🞆"/>
            </a:pPr>
            <a:r>
              <a:rPr lang="en-US" sz="2000">
                <a:solidFill>
                  <a:srgbClr val="000000"/>
                </a:solidFill>
                <a:latin typeface="Century Schoolbook"/>
                <a:ea typeface="Century Schoolbook"/>
                <a:cs typeface="Century Schoolbook"/>
                <a:sym typeface="Century Schoolbook"/>
              </a:rPr>
              <a:t>Base Address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75F6D"/>
              </a:buClr>
              <a:buSzPts val="4000"/>
              <a:buFont typeface="Century Schoolbook"/>
              <a:buNone/>
            </a:pPr>
            <a:r>
              <a:rPr lang="en-US" sz="4000" cap="small">
                <a:solidFill>
                  <a:srgbClr val="575F6D"/>
                </a:solidFill>
                <a:latin typeface="Century Schoolbook"/>
                <a:ea typeface="Century Schoolbook"/>
                <a:cs typeface="Century Schoolbook"/>
                <a:sym typeface="Century Schoolbook"/>
              </a:rPr>
              <a:t>Symbol Table</a:t>
            </a:r>
            <a:endParaRPr sz="4000"/>
          </a:p>
        </p:txBody>
      </p:sp>
      <p:sp>
        <p:nvSpPr>
          <p:cNvPr id="389" name="Google Shape;389;p49"/>
          <p:cNvSpPr txBox="1"/>
          <p:nvPr>
            <p:ph idx="1" type="body"/>
          </p:nvPr>
        </p:nvSpPr>
        <p:spPr>
          <a:xfrm>
            <a:off x="1097280" y="1737360"/>
            <a:ext cx="10453036" cy="4711566"/>
          </a:xfrm>
          <a:prstGeom prst="rect">
            <a:avLst/>
          </a:prstGeom>
          <a:noFill/>
          <a:ln>
            <a:noFill/>
          </a:ln>
        </p:spPr>
        <p:txBody>
          <a:bodyPr anchorCtr="0" anchor="t" bIns="45700" lIns="0" spcFirstLastPara="1" rIns="0" wrap="square" tIns="45700">
            <a:normAutofit fontScale="77500" lnSpcReduction="20000"/>
          </a:bodyPr>
          <a:lstStyle/>
          <a:p>
            <a:pPr indent="0" lvl="0" marL="0" rtl="0" algn="l">
              <a:lnSpc>
                <a:spcPct val="120000"/>
              </a:lnSpc>
              <a:spcBef>
                <a:spcPts val="0"/>
              </a:spcBef>
              <a:spcAft>
                <a:spcPts val="0"/>
              </a:spcAft>
              <a:buClr>
                <a:srgbClr val="FE8637"/>
              </a:buClr>
              <a:buSzPct val="70000"/>
              <a:buNone/>
            </a:pPr>
            <a:r>
              <a:rPr lang="en-US" sz="2400">
                <a:solidFill>
                  <a:srgbClr val="000000"/>
                </a:solidFill>
                <a:latin typeface="Century Schoolbook"/>
                <a:ea typeface="Century Schoolbook"/>
                <a:cs typeface="Century Schoolbook"/>
                <a:sym typeface="Century Schoolbook"/>
              </a:rPr>
              <a:t>It is used by various phases of compiler as follows :-</a:t>
            </a:r>
            <a:endParaRPr/>
          </a:p>
          <a:p>
            <a:pPr indent="-274320" lvl="0" marL="274320" rtl="0" algn="l">
              <a:lnSpc>
                <a:spcPct val="120000"/>
              </a:lnSpc>
              <a:spcBef>
                <a:spcPts val="600"/>
              </a:spcBef>
              <a:spcAft>
                <a:spcPts val="0"/>
              </a:spcAft>
              <a:buClr>
                <a:srgbClr val="FE8637"/>
              </a:buClr>
              <a:buSzPct val="70000"/>
              <a:buFont typeface="Noto Sans Symbols"/>
              <a:buChar char="🞆"/>
            </a:pPr>
            <a:r>
              <a:rPr b="1" lang="en-US" sz="2400">
                <a:solidFill>
                  <a:srgbClr val="000000"/>
                </a:solidFill>
                <a:latin typeface="Century Schoolbook"/>
                <a:ea typeface="Century Schoolbook"/>
                <a:cs typeface="Century Schoolbook"/>
                <a:sym typeface="Century Schoolbook"/>
              </a:rPr>
              <a:t>Lexical Analysis</a:t>
            </a:r>
            <a:r>
              <a:rPr lang="en-US" sz="2400">
                <a:solidFill>
                  <a:srgbClr val="000000"/>
                </a:solidFill>
                <a:latin typeface="Century Schoolbook"/>
                <a:ea typeface="Century Schoolbook"/>
                <a:cs typeface="Century Schoolbook"/>
                <a:sym typeface="Century Schoolbook"/>
              </a:rPr>
              <a:t>: Creates new table entries in the table, example like entries about token.</a:t>
            </a:r>
            <a:endParaRPr/>
          </a:p>
          <a:p>
            <a:pPr indent="-274320" lvl="0" marL="274320" rtl="0" algn="l">
              <a:lnSpc>
                <a:spcPct val="120000"/>
              </a:lnSpc>
              <a:spcBef>
                <a:spcPts val="600"/>
              </a:spcBef>
              <a:spcAft>
                <a:spcPts val="0"/>
              </a:spcAft>
              <a:buClr>
                <a:srgbClr val="FE8637"/>
              </a:buClr>
              <a:buSzPct val="70000"/>
              <a:buFont typeface="Noto Sans Symbols"/>
              <a:buChar char="🞆"/>
            </a:pPr>
            <a:r>
              <a:rPr b="1" lang="en-US" sz="2400">
                <a:solidFill>
                  <a:srgbClr val="000000"/>
                </a:solidFill>
                <a:latin typeface="Century Schoolbook"/>
                <a:ea typeface="Century Schoolbook"/>
                <a:cs typeface="Century Schoolbook"/>
                <a:sym typeface="Century Schoolbook"/>
              </a:rPr>
              <a:t>Syntax Analysis</a:t>
            </a:r>
            <a:r>
              <a:rPr lang="en-US" sz="2400">
                <a:solidFill>
                  <a:srgbClr val="000000"/>
                </a:solidFill>
                <a:latin typeface="Century Schoolbook"/>
                <a:ea typeface="Century Schoolbook"/>
                <a:cs typeface="Century Schoolbook"/>
                <a:sym typeface="Century Schoolbook"/>
              </a:rPr>
              <a:t>: Adds information regarding attribute type, scope, dimension, line of reference, use, etc in the table.</a:t>
            </a:r>
            <a:endParaRPr/>
          </a:p>
          <a:p>
            <a:pPr indent="-274320" lvl="0" marL="274320" rtl="0" algn="l">
              <a:lnSpc>
                <a:spcPct val="120000"/>
              </a:lnSpc>
              <a:spcBef>
                <a:spcPts val="600"/>
              </a:spcBef>
              <a:spcAft>
                <a:spcPts val="0"/>
              </a:spcAft>
              <a:buClr>
                <a:srgbClr val="FE8637"/>
              </a:buClr>
              <a:buSzPct val="70000"/>
              <a:buFont typeface="Noto Sans Symbols"/>
              <a:buChar char="🞆"/>
            </a:pPr>
            <a:r>
              <a:rPr b="1" lang="en-US" sz="2400">
                <a:solidFill>
                  <a:srgbClr val="000000"/>
                </a:solidFill>
                <a:latin typeface="Century Schoolbook"/>
                <a:ea typeface="Century Schoolbook"/>
                <a:cs typeface="Century Schoolbook"/>
                <a:sym typeface="Century Schoolbook"/>
              </a:rPr>
              <a:t>Semantic Analysis</a:t>
            </a:r>
            <a:r>
              <a:rPr lang="en-US" sz="2400">
                <a:solidFill>
                  <a:srgbClr val="000000"/>
                </a:solidFill>
                <a:latin typeface="Century Schoolbook"/>
                <a:ea typeface="Century Schoolbook"/>
                <a:cs typeface="Century Schoolbook"/>
                <a:sym typeface="Century Schoolbook"/>
              </a:rPr>
              <a:t>: Uses available information in the table to check for semantics i.e. to verify that expressions and assignments are semantically correct(type checking) and update it accordingly.</a:t>
            </a:r>
            <a:endParaRPr/>
          </a:p>
          <a:p>
            <a:pPr indent="-274320" lvl="0" marL="274320" rtl="0" algn="l">
              <a:lnSpc>
                <a:spcPct val="120000"/>
              </a:lnSpc>
              <a:spcBef>
                <a:spcPts val="600"/>
              </a:spcBef>
              <a:spcAft>
                <a:spcPts val="0"/>
              </a:spcAft>
              <a:buClr>
                <a:srgbClr val="FE8637"/>
              </a:buClr>
              <a:buSzPct val="70000"/>
              <a:buFont typeface="Noto Sans Symbols"/>
              <a:buChar char="🞆"/>
            </a:pPr>
            <a:r>
              <a:rPr b="1" lang="en-US" sz="2400">
                <a:solidFill>
                  <a:srgbClr val="000000"/>
                </a:solidFill>
                <a:latin typeface="Century Schoolbook"/>
                <a:ea typeface="Century Schoolbook"/>
                <a:cs typeface="Century Schoolbook"/>
                <a:sym typeface="Century Schoolbook"/>
              </a:rPr>
              <a:t>Intermediate Code generation</a:t>
            </a:r>
            <a:r>
              <a:rPr lang="en-US" sz="2400">
                <a:solidFill>
                  <a:srgbClr val="000000"/>
                </a:solidFill>
                <a:latin typeface="Century Schoolbook"/>
                <a:ea typeface="Century Schoolbook"/>
                <a:cs typeface="Century Schoolbook"/>
                <a:sym typeface="Century Schoolbook"/>
              </a:rPr>
              <a:t>: Refers symbol table for knowing how much and what type of run-time is allocated and table helps in adding temporary variable information.</a:t>
            </a:r>
            <a:endParaRPr/>
          </a:p>
          <a:p>
            <a:pPr indent="-274320" lvl="0" marL="274320" rtl="0" algn="l">
              <a:lnSpc>
                <a:spcPct val="120000"/>
              </a:lnSpc>
              <a:spcBef>
                <a:spcPts val="600"/>
              </a:spcBef>
              <a:spcAft>
                <a:spcPts val="0"/>
              </a:spcAft>
              <a:buClr>
                <a:srgbClr val="FE8637"/>
              </a:buClr>
              <a:buSzPct val="70000"/>
              <a:buFont typeface="Noto Sans Symbols"/>
              <a:buChar char="🞆"/>
            </a:pPr>
            <a:r>
              <a:rPr b="1" lang="en-US" sz="2400">
                <a:solidFill>
                  <a:srgbClr val="000000"/>
                </a:solidFill>
                <a:latin typeface="Century Schoolbook"/>
                <a:ea typeface="Century Schoolbook"/>
                <a:cs typeface="Century Schoolbook"/>
                <a:sym typeface="Century Schoolbook"/>
              </a:rPr>
              <a:t>Code Optimization</a:t>
            </a:r>
            <a:r>
              <a:rPr lang="en-US" sz="2400">
                <a:solidFill>
                  <a:srgbClr val="000000"/>
                </a:solidFill>
                <a:latin typeface="Century Schoolbook"/>
                <a:ea typeface="Century Schoolbook"/>
                <a:cs typeface="Century Schoolbook"/>
                <a:sym typeface="Century Schoolbook"/>
              </a:rPr>
              <a:t>: Uses information present in symbol table for machine dependent optimization.</a:t>
            </a:r>
            <a:endParaRPr/>
          </a:p>
          <a:p>
            <a:pPr indent="-274320" lvl="0" marL="274320" rtl="0" algn="l">
              <a:lnSpc>
                <a:spcPct val="120000"/>
              </a:lnSpc>
              <a:spcBef>
                <a:spcPts val="600"/>
              </a:spcBef>
              <a:spcAft>
                <a:spcPts val="0"/>
              </a:spcAft>
              <a:buClr>
                <a:srgbClr val="FE8637"/>
              </a:buClr>
              <a:buSzPct val="70000"/>
              <a:buFont typeface="Noto Sans Symbols"/>
              <a:buChar char="🞆"/>
            </a:pPr>
            <a:r>
              <a:rPr b="1" lang="en-US" sz="2400">
                <a:solidFill>
                  <a:srgbClr val="000000"/>
                </a:solidFill>
                <a:latin typeface="Century Schoolbook"/>
                <a:ea typeface="Century Schoolbook"/>
                <a:cs typeface="Century Schoolbook"/>
                <a:sym typeface="Century Schoolbook"/>
              </a:rPr>
              <a:t>Target Code generation</a:t>
            </a:r>
            <a:r>
              <a:rPr lang="en-US" sz="2400">
                <a:solidFill>
                  <a:srgbClr val="000000"/>
                </a:solidFill>
                <a:latin typeface="Century Schoolbook"/>
                <a:ea typeface="Century Schoolbook"/>
                <a:cs typeface="Century Schoolbook"/>
                <a:sym typeface="Century Schoolbook"/>
              </a:rPr>
              <a:t>: Generates code by using address information of identifier present in the table.</a:t>
            </a:r>
            <a:endParaRPr sz="2400">
              <a:solidFill>
                <a:srgbClr val="E65C01"/>
              </a:solidFill>
              <a:latin typeface="Century Schoolbook"/>
              <a:ea typeface="Century Schoolbook"/>
              <a:cs typeface="Century Schoolbook"/>
              <a:sym typeface="Century Schoolbook"/>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75F6D"/>
              </a:buClr>
              <a:buSzPts val="3600"/>
              <a:buFont typeface="Century Schoolbook"/>
              <a:buNone/>
            </a:pPr>
            <a:r>
              <a:rPr lang="en-US" sz="3600" cap="small">
                <a:solidFill>
                  <a:srgbClr val="575F6D"/>
                </a:solidFill>
                <a:latin typeface="Century Schoolbook"/>
                <a:ea typeface="Century Schoolbook"/>
                <a:cs typeface="Century Schoolbook"/>
                <a:sym typeface="Century Schoolbook"/>
              </a:rPr>
              <a:t>Error Detection, Recovery and Reporting</a:t>
            </a:r>
            <a:endParaRPr sz="3600"/>
          </a:p>
        </p:txBody>
      </p:sp>
      <p:sp>
        <p:nvSpPr>
          <p:cNvPr id="396" name="Google Shape;396;p50"/>
          <p:cNvSpPr txBox="1"/>
          <p:nvPr>
            <p:ph idx="1" type="body"/>
          </p:nvPr>
        </p:nvSpPr>
        <p:spPr>
          <a:xfrm>
            <a:off x="1097280" y="1845734"/>
            <a:ext cx="10058400" cy="4319092"/>
          </a:xfrm>
          <a:prstGeom prst="rect">
            <a:avLst/>
          </a:prstGeom>
          <a:noFill/>
          <a:ln>
            <a:noFill/>
          </a:ln>
        </p:spPr>
        <p:txBody>
          <a:bodyPr anchorCtr="0" anchor="t" bIns="45700" lIns="0" spcFirstLastPara="1" rIns="0" wrap="square" tIns="45700">
            <a:normAutofit fontScale="92500" lnSpcReduction="20000"/>
          </a:bodyPr>
          <a:lstStyle/>
          <a:p>
            <a:pPr indent="-274320" lvl="0" marL="274320" rtl="0" algn="l">
              <a:lnSpc>
                <a:spcPct val="120000"/>
              </a:lnSpc>
              <a:spcBef>
                <a:spcPts val="0"/>
              </a:spcBef>
              <a:spcAft>
                <a:spcPts val="0"/>
              </a:spcAft>
              <a:buClr>
                <a:srgbClr val="FE8637"/>
              </a:buClr>
              <a:buSzPct val="70000"/>
              <a:buFont typeface="Noto Sans Symbols"/>
              <a:buChar char="🞆"/>
            </a:pPr>
            <a:r>
              <a:rPr lang="en-US" sz="2400">
                <a:solidFill>
                  <a:srgbClr val="000000"/>
                </a:solidFill>
                <a:latin typeface="Century Schoolbook"/>
                <a:ea typeface="Century Schoolbook"/>
                <a:cs typeface="Century Schoolbook"/>
                <a:sym typeface="Century Schoolbook"/>
              </a:rPr>
              <a:t>Each phase can encounter error. </a:t>
            </a:r>
            <a:endParaRPr/>
          </a:p>
          <a:p>
            <a:pPr indent="-274320" lvl="0" marL="274320" rtl="0" algn="l">
              <a:lnSpc>
                <a:spcPct val="120000"/>
              </a:lnSpc>
              <a:spcBef>
                <a:spcPts val="600"/>
              </a:spcBef>
              <a:spcAft>
                <a:spcPts val="0"/>
              </a:spcAft>
              <a:buClr>
                <a:srgbClr val="FE8637"/>
              </a:buClr>
              <a:buSzPct val="70000"/>
              <a:buFont typeface="Noto Sans Symbols"/>
              <a:buChar char="🞆"/>
            </a:pPr>
            <a:r>
              <a:rPr lang="en-US" sz="2400">
                <a:latin typeface="Century Schoolbook"/>
                <a:ea typeface="Century Schoolbook"/>
                <a:cs typeface="Century Schoolbook"/>
                <a:sym typeface="Century Schoolbook"/>
              </a:rPr>
              <a:t>The tasks of the </a:t>
            </a:r>
            <a:r>
              <a:rPr b="1" lang="en-US" sz="2400">
                <a:latin typeface="Century Schoolbook"/>
                <a:ea typeface="Century Schoolbook"/>
                <a:cs typeface="Century Schoolbook"/>
                <a:sym typeface="Century Schoolbook"/>
              </a:rPr>
              <a:t>Error Handling</a:t>
            </a:r>
            <a:r>
              <a:rPr lang="en-US" sz="2400">
                <a:latin typeface="Century Schoolbook"/>
                <a:ea typeface="Century Schoolbook"/>
                <a:cs typeface="Century Schoolbook"/>
                <a:sym typeface="Century Schoolbook"/>
              </a:rPr>
              <a:t> process are to detect each error, report it to the user, and then make some recover strategy and implement them to handle error. </a:t>
            </a:r>
            <a:endParaRPr sz="2400">
              <a:solidFill>
                <a:srgbClr val="000000"/>
              </a:solidFill>
              <a:latin typeface="Century Schoolbook"/>
              <a:ea typeface="Century Schoolbook"/>
              <a:cs typeface="Century Schoolbook"/>
              <a:sym typeface="Century Schoolbook"/>
            </a:endParaRPr>
          </a:p>
          <a:p>
            <a:pPr indent="-274320" lvl="0" marL="274320" rtl="0" algn="l">
              <a:lnSpc>
                <a:spcPct val="120000"/>
              </a:lnSpc>
              <a:spcBef>
                <a:spcPts val="600"/>
              </a:spcBef>
              <a:spcAft>
                <a:spcPts val="0"/>
              </a:spcAft>
              <a:buClr>
                <a:srgbClr val="FE8637"/>
              </a:buClr>
              <a:buSzPct val="70000"/>
              <a:buFont typeface="Noto Sans Symbols"/>
              <a:buChar char="🞆"/>
            </a:pPr>
            <a:r>
              <a:rPr lang="en-US" sz="2400">
                <a:solidFill>
                  <a:srgbClr val="000000"/>
                </a:solidFill>
                <a:latin typeface="Century Schoolbook"/>
                <a:ea typeface="Century Schoolbook"/>
                <a:cs typeface="Century Schoolbook"/>
                <a:sym typeface="Century Schoolbook"/>
              </a:rPr>
              <a:t>Specific types of error can be detected by specific phases</a:t>
            </a:r>
            <a:endParaRPr/>
          </a:p>
          <a:p>
            <a:pPr indent="-342900" lvl="1" marL="635508" rtl="0" algn="l">
              <a:lnSpc>
                <a:spcPct val="120000"/>
              </a:lnSpc>
              <a:spcBef>
                <a:spcPts val="600"/>
              </a:spcBef>
              <a:spcAft>
                <a:spcPts val="0"/>
              </a:spcAft>
              <a:buClr>
                <a:srgbClr val="FE8637"/>
              </a:buClr>
              <a:buSzPct val="70000"/>
              <a:buFont typeface="Noto Sans Symbols"/>
              <a:buChar char="▪"/>
            </a:pPr>
            <a:r>
              <a:rPr b="1" lang="en-US" sz="2000">
                <a:solidFill>
                  <a:srgbClr val="000000"/>
                </a:solidFill>
                <a:latin typeface="Century Schoolbook"/>
                <a:ea typeface="Century Schoolbook"/>
                <a:cs typeface="Century Schoolbook"/>
                <a:sym typeface="Century Schoolbook"/>
              </a:rPr>
              <a:t>Lexical Error </a:t>
            </a:r>
            <a:r>
              <a:rPr lang="en-US" sz="2000">
                <a:solidFill>
                  <a:srgbClr val="000000"/>
                </a:solidFill>
                <a:latin typeface="Century Schoolbook"/>
                <a:ea typeface="Century Schoolbook"/>
                <a:cs typeface="Century Schoolbook"/>
                <a:sym typeface="Century Schoolbook"/>
              </a:rPr>
              <a:t>:</a:t>
            </a:r>
            <a:r>
              <a:rPr i="1" lang="en-US" sz="2000">
                <a:solidFill>
                  <a:srgbClr val="E65C01"/>
                </a:solidFill>
                <a:latin typeface="Century Schoolbook"/>
                <a:ea typeface="Century Schoolbook"/>
                <a:cs typeface="Century Schoolbook"/>
                <a:sym typeface="Century Schoolbook"/>
              </a:rPr>
              <a:t>  int abc, 1num ; </a:t>
            </a:r>
            <a:endParaRPr/>
          </a:p>
          <a:p>
            <a:pPr indent="-342900" lvl="1" marL="635508" rtl="0" algn="l">
              <a:lnSpc>
                <a:spcPct val="120000"/>
              </a:lnSpc>
              <a:spcBef>
                <a:spcPts val="600"/>
              </a:spcBef>
              <a:spcAft>
                <a:spcPts val="0"/>
              </a:spcAft>
              <a:buClr>
                <a:srgbClr val="FE8637"/>
              </a:buClr>
              <a:buSzPct val="70000"/>
              <a:buFont typeface="Noto Sans Symbols"/>
              <a:buChar char="▪"/>
            </a:pPr>
            <a:r>
              <a:rPr b="1" lang="en-US" sz="2000">
                <a:solidFill>
                  <a:srgbClr val="000000"/>
                </a:solidFill>
                <a:latin typeface="Century Schoolbook"/>
                <a:ea typeface="Century Schoolbook"/>
                <a:cs typeface="Century Schoolbook"/>
                <a:sym typeface="Century Schoolbook"/>
              </a:rPr>
              <a:t>Syntax Error</a:t>
            </a:r>
            <a:r>
              <a:rPr lang="en-US" sz="2000">
                <a:solidFill>
                  <a:srgbClr val="000000"/>
                </a:solidFill>
                <a:latin typeface="Century Schoolbook"/>
                <a:ea typeface="Century Schoolbook"/>
                <a:cs typeface="Century Schoolbook"/>
                <a:sym typeface="Century Schoolbook"/>
              </a:rPr>
              <a:t>:   </a:t>
            </a:r>
            <a:r>
              <a:rPr i="1" lang="en-US" sz="2000">
                <a:solidFill>
                  <a:srgbClr val="E65C01"/>
                </a:solidFill>
                <a:latin typeface="Century Schoolbook"/>
                <a:ea typeface="Century Schoolbook"/>
                <a:cs typeface="Century Schoolbook"/>
                <a:sym typeface="Century Schoolbook"/>
              </a:rPr>
              <a:t>total = capital + rate   year; </a:t>
            </a:r>
            <a:endParaRPr sz="2000">
              <a:solidFill>
                <a:srgbClr val="000000"/>
              </a:solidFill>
              <a:latin typeface="Century Schoolbook"/>
              <a:ea typeface="Century Schoolbook"/>
              <a:cs typeface="Century Schoolbook"/>
              <a:sym typeface="Century Schoolbook"/>
            </a:endParaRPr>
          </a:p>
          <a:p>
            <a:pPr indent="-342900" lvl="1" marL="635508" rtl="0" algn="l">
              <a:lnSpc>
                <a:spcPct val="120000"/>
              </a:lnSpc>
              <a:spcBef>
                <a:spcPts val="600"/>
              </a:spcBef>
              <a:spcAft>
                <a:spcPts val="0"/>
              </a:spcAft>
              <a:buClr>
                <a:srgbClr val="FE8637"/>
              </a:buClr>
              <a:buSzPct val="70000"/>
              <a:buFont typeface="Noto Sans Symbols"/>
              <a:buChar char="▪"/>
            </a:pPr>
            <a:r>
              <a:rPr b="1" lang="en-US" sz="2000">
                <a:solidFill>
                  <a:srgbClr val="000000"/>
                </a:solidFill>
                <a:latin typeface="Century Schoolbook"/>
                <a:ea typeface="Century Schoolbook"/>
                <a:cs typeface="Century Schoolbook"/>
                <a:sym typeface="Century Schoolbook"/>
              </a:rPr>
              <a:t>Semantic Error</a:t>
            </a:r>
            <a:r>
              <a:rPr lang="en-US" sz="2000">
                <a:solidFill>
                  <a:srgbClr val="000000"/>
                </a:solidFill>
                <a:latin typeface="Century Schoolbook"/>
                <a:ea typeface="Century Schoolbook"/>
                <a:cs typeface="Century Schoolbook"/>
                <a:sym typeface="Century Schoolbook"/>
              </a:rPr>
              <a:t>:  </a:t>
            </a:r>
            <a:r>
              <a:rPr i="1" lang="en-US" sz="2000">
                <a:solidFill>
                  <a:srgbClr val="E65C01"/>
                </a:solidFill>
                <a:latin typeface="Century Schoolbook"/>
                <a:ea typeface="Century Schoolbook"/>
                <a:cs typeface="Century Schoolbook"/>
                <a:sym typeface="Century Schoolbook"/>
              </a:rPr>
              <a:t>value = myarray [realIndex];</a:t>
            </a:r>
            <a:endParaRPr/>
          </a:p>
          <a:p>
            <a:pPr indent="-274320" lvl="0" marL="274320" rtl="0" algn="l">
              <a:lnSpc>
                <a:spcPct val="120000"/>
              </a:lnSpc>
              <a:spcBef>
                <a:spcPts val="600"/>
              </a:spcBef>
              <a:spcAft>
                <a:spcPts val="0"/>
              </a:spcAft>
              <a:buClr>
                <a:srgbClr val="FE8637"/>
              </a:buClr>
              <a:buSzPct val="70000"/>
              <a:buFont typeface="Noto Sans Symbols"/>
              <a:buChar char="🞆"/>
            </a:pPr>
            <a:r>
              <a:rPr lang="en-US" sz="2400">
                <a:solidFill>
                  <a:srgbClr val="000000"/>
                </a:solidFill>
                <a:latin typeface="Century Schoolbook"/>
                <a:ea typeface="Century Schoolbook"/>
                <a:cs typeface="Century Schoolbook"/>
                <a:sym typeface="Century Schoolbook"/>
              </a:rPr>
              <a:t>Should be able to proceed and process the rest of the program after an error detected</a:t>
            </a:r>
            <a:endParaRPr/>
          </a:p>
          <a:p>
            <a:pPr indent="-274320" lvl="0" marL="274320" rtl="0" algn="l">
              <a:lnSpc>
                <a:spcPct val="120000"/>
              </a:lnSpc>
              <a:spcBef>
                <a:spcPts val="600"/>
              </a:spcBef>
              <a:spcAft>
                <a:spcPts val="0"/>
              </a:spcAft>
              <a:buClr>
                <a:srgbClr val="FE8637"/>
              </a:buClr>
              <a:buSzPct val="70000"/>
              <a:buFont typeface="Noto Sans Symbols"/>
              <a:buChar char="🞆"/>
            </a:pPr>
            <a:r>
              <a:rPr lang="en-US" sz="2400">
                <a:solidFill>
                  <a:srgbClr val="000000"/>
                </a:solidFill>
                <a:latin typeface="Century Schoolbook"/>
                <a:ea typeface="Century Schoolbook"/>
                <a:cs typeface="Century Schoolbook"/>
                <a:sym typeface="Century Schoolbook"/>
              </a:rPr>
              <a:t>Should be able to link the error with the source program</a:t>
            </a:r>
            <a:endParaRPr/>
          </a:p>
          <a:p>
            <a:pPr indent="0" lvl="1" marL="365760" rtl="0" algn="l">
              <a:lnSpc>
                <a:spcPct val="80000"/>
              </a:lnSpc>
              <a:spcBef>
                <a:spcPts val="444"/>
              </a:spcBef>
              <a:spcAft>
                <a:spcPts val="0"/>
              </a:spcAft>
              <a:buClr>
                <a:srgbClr val="FE8637"/>
              </a:buClr>
              <a:buSzPct val="80000"/>
              <a:buNone/>
            </a:pPr>
            <a:r>
              <a:t/>
            </a:r>
            <a:endParaRPr sz="2400">
              <a:solidFill>
                <a:srgbClr val="E65C01"/>
              </a:solidFill>
              <a:latin typeface="Century Schoolbook"/>
              <a:ea typeface="Century Schoolbook"/>
              <a:cs typeface="Century Schoolbook"/>
              <a:sym typeface="Century Schoolbook"/>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75F6D"/>
              </a:buClr>
              <a:buSzPts val="3600"/>
              <a:buFont typeface="Century Schoolbook"/>
              <a:buNone/>
            </a:pPr>
            <a:r>
              <a:rPr lang="en-US" sz="3600" cap="small">
                <a:solidFill>
                  <a:srgbClr val="575F6D"/>
                </a:solidFill>
                <a:latin typeface="Century Schoolbook"/>
                <a:ea typeface="Century Schoolbook"/>
                <a:cs typeface="Century Schoolbook"/>
                <a:sym typeface="Century Schoolbook"/>
              </a:rPr>
              <a:t>Error Detection, Recovery and Reporting</a:t>
            </a:r>
            <a:endParaRPr sz="3600"/>
          </a:p>
        </p:txBody>
      </p:sp>
      <p:sp>
        <p:nvSpPr>
          <p:cNvPr id="403" name="Google Shape;403;p51"/>
          <p:cNvSpPr txBox="1"/>
          <p:nvPr>
            <p:ph idx="1" type="body"/>
          </p:nvPr>
        </p:nvSpPr>
        <p:spPr>
          <a:xfrm>
            <a:off x="1097280" y="1845734"/>
            <a:ext cx="10058400" cy="4319092"/>
          </a:xfrm>
          <a:prstGeom prst="rect">
            <a:avLst/>
          </a:prstGeom>
          <a:noFill/>
          <a:ln>
            <a:noFill/>
          </a:ln>
        </p:spPr>
        <p:txBody>
          <a:bodyPr anchorCtr="0" anchor="t" bIns="45700" lIns="0" spcFirstLastPara="1" rIns="0" wrap="square" tIns="45700">
            <a:noAutofit/>
          </a:bodyPr>
          <a:lstStyle/>
          <a:p>
            <a:pPr indent="0" lvl="0" marL="0" rtl="0" algn="l">
              <a:lnSpc>
                <a:spcPct val="120000"/>
              </a:lnSpc>
              <a:spcBef>
                <a:spcPts val="0"/>
              </a:spcBef>
              <a:spcAft>
                <a:spcPts val="0"/>
              </a:spcAft>
              <a:buClr>
                <a:srgbClr val="FE8637"/>
              </a:buClr>
              <a:buSzPts val="1540"/>
              <a:buNone/>
            </a:pPr>
            <a:r>
              <a:rPr lang="en-US" sz="2200">
                <a:solidFill>
                  <a:srgbClr val="000000"/>
                </a:solidFill>
                <a:latin typeface="Century Schoolbook"/>
                <a:ea typeface="Century Schoolbook"/>
                <a:cs typeface="Century Schoolbook"/>
                <a:sym typeface="Century Schoolbook"/>
              </a:rPr>
              <a:t>Types or Sources of Error – </a:t>
            </a:r>
            <a:endParaRPr/>
          </a:p>
          <a:p>
            <a:pPr indent="0" lvl="0" marL="0" rtl="0" algn="l">
              <a:lnSpc>
                <a:spcPct val="120000"/>
              </a:lnSpc>
              <a:spcBef>
                <a:spcPts val="600"/>
              </a:spcBef>
              <a:spcAft>
                <a:spcPts val="0"/>
              </a:spcAft>
              <a:buClr>
                <a:srgbClr val="FE8637"/>
              </a:buClr>
              <a:buSzPts val="1540"/>
              <a:buNone/>
            </a:pPr>
            <a:r>
              <a:rPr lang="en-US" sz="2200">
                <a:solidFill>
                  <a:srgbClr val="000000"/>
                </a:solidFill>
                <a:latin typeface="Century Schoolbook"/>
                <a:ea typeface="Century Schoolbook"/>
                <a:cs typeface="Century Schoolbook"/>
                <a:sym typeface="Century Schoolbook"/>
              </a:rPr>
              <a:t>There are two types of error: Run-time and Compile-time error:</a:t>
            </a:r>
            <a:endParaRPr/>
          </a:p>
          <a:p>
            <a:pPr indent="-274320" lvl="0" marL="274320" rtl="0" algn="l">
              <a:lnSpc>
                <a:spcPct val="120000"/>
              </a:lnSpc>
              <a:spcBef>
                <a:spcPts val="600"/>
              </a:spcBef>
              <a:spcAft>
                <a:spcPts val="0"/>
              </a:spcAft>
              <a:buClr>
                <a:srgbClr val="FE8637"/>
              </a:buClr>
              <a:buSzPts val="1540"/>
              <a:buFont typeface="Noto Sans Symbols"/>
              <a:buChar char="🞆"/>
            </a:pPr>
            <a:r>
              <a:rPr b="1" lang="en-US" sz="2200">
                <a:solidFill>
                  <a:srgbClr val="000000"/>
                </a:solidFill>
                <a:latin typeface="Century Schoolbook"/>
                <a:ea typeface="Century Schoolbook"/>
                <a:cs typeface="Century Schoolbook"/>
                <a:sym typeface="Century Schoolbook"/>
              </a:rPr>
              <a:t>A Run-time error </a:t>
            </a:r>
            <a:r>
              <a:rPr lang="en-US" sz="2200">
                <a:solidFill>
                  <a:srgbClr val="000000"/>
                </a:solidFill>
                <a:latin typeface="Century Schoolbook"/>
                <a:ea typeface="Century Schoolbook"/>
                <a:cs typeface="Century Schoolbook"/>
                <a:sym typeface="Century Schoolbook"/>
              </a:rPr>
              <a:t>is an error which takes place during the execution of a program, and usually happens because of adverse system parameters or invalid input data. </a:t>
            </a:r>
            <a:endParaRPr/>
          </a:p>
          <a:p>
            <a:pPr indent="-274319" lvl="1" marL="566928" rtl="0" algn="l">
              <a:lnSpc>
                <a:spcPct val="120000"/>
              </a:lnSpc>
              <a:spcBef>
                <a:spcPts val="600"/>
              </a:spcBef>
              <a:spcAft>
                <a:spcPts val="0"/>
              </a:spcAft>
              <a:buClr>
                <a:srgbClr val="FE8637"/>
              </a:buClr>
              <a:buSzPts val="1540"/>
              <a:buFont typeface="Noto Sans Symbols"/>
              <a:buChar char="🞆"/>
            </a:pPr>
            <a:r>
              <a:rPr lang="en-US" sz="2200">
                <a:solidFill>
                  <a:srgbClr val="000000"/>
                </a:solidFill>
                <a:latin typeface="Century Schoolbook"/>
                <a:ea typeface="Century Schoolbook"/>
                <a:cs typeface="Century Schoolbook"/>
                <a:sym typeface="Century Schoolbook"/>
              </a:rPr>
              <a:t>The lack of sufficient memory to run an application or a memory conflict with another program</a:t>
            </a:r>
            <a:endParaRPr/>
          </a:p>
          <a:p>
            <a:pPr indent="-274319" lvl="1" marL="566928" rtl="0" algn="l">
              <a:lnSpc>
                <a:spcPct val="120000"/>
              </a:lnSpc>
              <a:spcBef>
                <a:spcPts val="600"/>
              </a:spcBef>
              <a:spcAft>
                <a:spcPts val="0"/>
              </a:spcAft>
              <a:buClr>
                <a:srgbClr val="FE8637"/>
              </a:buClr>
              <a:buSzPts val="1540"/>
              <a:buFont typeface="Noto Sans Symbols"/>
              <a:buChar char="🞆"/>
            </a:pPr>
            <a:r>
              <a:rPr lang="en-US" sz="2200">
                <a:solidFill>
                  <a:srgbClr val="000000"/>
                </a:solidFill>
                <a:latin typeface="Century Schoolbook"/>
                <a:ea typeface="Century Schoolbook"/>
                <a:cs typeface="Century Schoolbook"/>
                <a:sym typeface="Century Schoolbook"/>
              </a:rPr>
              <a:t>Logical error is another example. Logic errors, occur when executed code does not produce the expected result. Logic errors are best handled by meticulous program debugging.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75F6D"/>
              </a:buClr>
              <a:buSzPts val="4000"/>
              <a:buFont typeface="Century Schoolbook"/>
              <a:buNone/>
            </a:pPr>
            <a:r>
              <a:rPr lang="en-US" sz="4000" cap="small">
                <a:solidFill>
                  <a:srgbClr val="575F6D"/>
                </a:solidFill>
                <a:latin typeface="Century Schoolbook"/>
                <a:ea typeface="Century Schoolbook"/>
                <a:cs typeface="Century Schoolbook"/>
                <a:sym typeface="Century Schoolbook"/>
              </a:rPr>
              <a:t>Language Processor: Compiler </a:t>
            </a:r>
            <a:endParaRPr sz="4000"/>
          </a:p>
        </p:txBody>
      </p:sp>
      <p:sp>
        <p:nvSpPr>
          <p:cNvPr id="125" name="Google Shape;125;p16"/>
          <p:cNvSpPr txBox="1"/>
          <p:nvPr>
            <p:ph idx="1" type="body"/>
          </p:nvPr>
        </p:nvSpPr>
        <p:spPr>
          <a:xfrm>
            <a:off x="1097280" y="1845734"/>
            <a:ext cx="10058400" cy="3183466"/>
          </a:xfrm>
          <a:prstGeom prst="rect">
            <a:avLst/>
          </a:prstGeom>
          <a:noFill/>
          <a:ln>
            <a:noFill/>
          </a:ln>
        </p:spPr>
        <p:txBody>
          <a:bodyPr anchorCtr="0" anchor="t" bIns="45700" lIns="0" spcFirstLastPara="1" rIns="0" wrap="square" tIns="45700">
            <a:normAutofit/>
          </a:bodyPr>
          <a:lstStyle/>
          <a:p>
            <a:pPr indent="-274320" lvl="0" marL="274320" rtl="0" algn="l">
              <a:lnSpc>
                <a:spcPct val="100000"/>
              </a:lnSpc>
              <a:spcBef>
                <a:spcPts val="0"/>
              </a:spcBef>
              <a:spcAft>
                <a:spcPts val="0"/>
              </a:spcAft>
              <a:buClr>
                <a:srgbClr val="FE8637"/>
              </a:buClr>
              <a:buSzPts val="1680"/>
              <a:buFont typeface="Noto Sans Symbols"/>
              <a:buChar char="🞆"/>
            </a:pPr>
            <a:r>
              <a:rPr lang="en-US" sz="2400">
                <a:solidFill>
                  <a:srgbClr val="000000"/>
                </a:solidFill>
                <a:latin typeface="Century Schoolbook"/>
                <a:ea typeface="Century Schoolbook"/>
                <a:cs typeface="Century Schoolbook"/>
                <a:sym typeface="Century Schoolbook"/>
              </a:rPr>
              <a:t>A compiler is a program that reads the whole program written in a </a:t>
            </a:r>
            <a:r>
              <a:rPr b="1" i="1" lang="en-US" sz="2400">
                <a:solidFill>
                  <a:srgbClr val="000000"/>
                </a:solidFill>
                <a:latin typeface="Century Schoolbook"/>
                <a:ea typeface="Century Schoolbook"/>
                <a:cs typeface="Century Schoolbook"/>
                <a:sym typeface="Century Schoolbook"/>
              </a:rPr>
              <a:t>source language/high level language as a whole in one go </a:t>
            </a:r>
            <a:r>
              <a:rPr lang="en-US" sz="2400">
                <a:solidFill>
                  <a:srgbClr val="000000"/>
                </a:solidFill>
                <a:latin typeface="Century Schoolbook"/>
                <a:ea typeface="Century Schoolbook"/>
                <a:cs typeface="Century Schoolbook"/>
                <a:sym typeface="Century Schoolbook"/>
              </a:rPr>
              <a:t>and translates it into an equivalent program in a </a:t>
            </a:r>
            <a:r>
              <a:rPr b="1" i="1" lang="en-US" sz="2400">
                <a:solidFill>
                  <a:srgbClr val="000000"/>
                </a:solidFill>
                <a:latin typeface="Century Schoolbook"/>
                <a:ea typeface="Century Schoolbook"/>
                <a:cs typeface="Century Schoolbook"/>
                <a:sym typeface="Century Schoolbook"/>
              </a:rPr>
              <a:t>target language.</a:t>
            </a:r>
            <a:endParaRPr/>
          </a:p>
          <a:p>
            <a:pPr indent="0" lvl="0" marL="91440" rtl="0" algn="l">
              <a:lnSpc>
                <a:spcPct val="90000"/>
              </a:lnSpc>
              <a:spcBef>
                <a:spcPts val="120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p:txBody>
      </p:sp>
      <p:pic>
        <p:nvPicPr>
          <p:cNvPr id="126" name="Google Shape;126;p16"/>
          <p:cNvPicPr preferRelativeResize="0"/>
          <p:nvPr/>
        </p:nvPicPr>
        <p:blipFill rotWithShape="1">
          <a:blip r:embed="rId3">
            <a:alphaModFix/>
          </a:blip>
          <a:srcRect b="0" l="0" r="0" t="0"/>
          <a:stretch/>
        </p:blipFill>
        <p:spPr>
          <a:xfrm>
            <a:off x="5838976" y="5137574"/>
            <a:ext cx="5316704" cy="844519"/>
          </a:xfrm>
          <a:prstGeom prst="rect">
            <a:avLst/>
          </a:prstGeom>
          <a:noFill/>
          <a:ln>
            <a:noFill/>
          </a:ln>
        </p:spPr>
      </p:pic>
      <p:pic>
        <p:nvPicPr>
          <p:cNvPr id="127" name="Google Shape;127;p16"/>
          <p:cNvPicPr preferRelativeResize="0"/>
          <p:nvPr/>
        </p:nvPicPr>
        <p:blipFill rotWithShape="1">
          <a:blip r:embed="rId4">
            <a:alphaModFix/>
          </a:blip>
          <a:srcRect b="0" l="0" r="0" t="0"/>
          <a:stretch/>
        </p:blipFill>
        <p:spPr>
          <a:xfrm>
            <a:off x="1274829" y="3523828"/>
            <a:ext cx="6430297" cy="171793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75F6D"/>
              </a:buClr>
              <a:buSzPts val="3600"/>
              <a:buFont typeface="Century Schoolbook"/>
              <a:buNone/>
            </a:pPr>
            <a:r>
              <a:rPr lang="en-US" sz="3600" cap="small">
                <a:solidFill>
                  <a:srgbClr val="575F6D"/>
                </a:solidFill>
                <a:latin typeface="Century Schoolbook"/>
                <a:ea typeface="Century Schoolbook"/>
                <a:cs typeface="Century Schoolbook"/>
                <a:sym typeface="Century Schoolbook"/>
              </a:rPr>
              <a:t>Error Detection, Recovery and Reporting</a:t>
            </a:r>
            <a:endParaRPr sz="3600"/>
          </a:p>
        </p:txBody>
      </p:sp>
      <p:sp>
        <p:nvSpPr>
          <p:cNvPr id="410" name="Google Shape;410;p52"/>
          <p:cNvSpPr txBox="1"/>
          <p:nvPr>
            <p:ph idx="1" type="body"/>
          </p:nvPr>
        </p:nvSpPr>
        <p:spPr>
          <a:xfrm>
            <a:off x="1097280" y="1845734"/>
            <a:ext cx="9804083" cy="4319092"/>
          </a:xfrm>
          <a:prstGeom prst="rect">
            <a:avLst/>
          </a:prstGeom>
          <a:noFill/>
          <a:ln>
            <a:noFill/>
          </a:ln>
        </p:spPr>
        <p:txBody>
          <a:bodyPr anchorCtr="0" anchor="t" bIns="45700" lIns="0" spcFirstLastPara="1" rIns="0" wrap="square" tIns="45700">
            <a:normAutofit lnSpcReduction="10000"/>
          </a:bodyPr>
          <a:lstStyle/>
          <a:p>
            <a:pPr indent="0" lvl="0" marL="0" rtl="0" algn="l">
              <a:lnSpc>
                <a:spcPct val="120000"/>
              </a:lnSpc>
              <a:spcBef>
                <a:spcPts val="0"/>
              </a:spcBef>
              <a:spcAft>
                <a:spcPts val="0"/>
              </a:spcAft>
              <a:buClr>
                <a:srgbClr val="FE8637"/>
              </a:buClr>
              <a:buSzPts val="1400"/>
              <a:buNone/>
            </a:pPr>
            <a:r>
              <a:rPr lang="en-US">
                <a:solidFill>
                  <a:srgbClr val="000000"/>
                </a:solidFill>
                <a:latin typeface="Century Schoolbook"/>
                <a:ea typeface="Century Schoolbook"/>
                <a:cs typeface="Century Schoolbook"/>
                <a:sym typeface="Century Schoolbook"/>
              </a:rPr>
              <a:t>Types or Sources of Error – </a:t>
            </a:r>
            <a:endParaRPr/>
          </a:p>
          <a:p>
            <a:pPr indent="0" lvl="0" marL="0" rtl="0" algn="l">
              <a:lnSpc>
                <a:spcPct val="120000"/>
              </a:lnSpc>
              <a:spcBef>
                <a:spcPts val="600"/>
              </a:spcBef>
              <a:spcAft>
                <a:spcPts val="0"/>
              </a:spcAft>
              <a:buClr>
                <a:srgbClr val="FE8637"/>
              </a:buClr>
              <a:buSzPts val="1400"/>
              <a:buNone/>
            </a:pPr>
            <a:r>
              <a:rPr lang="en-US">
                <a:solidFill>
                  <a:srgbClr val="000000"/>
                </a:solidFill>
                <a:latin typeface="Century Schoolbook"/>
                <a:ea typeface="Century Schoolbook"/>
                <a:cs typeface="Century Schoolbook"/>
                <a:sym typeface="Century Schoolbook"/>
              </a:rPr>
              <a:t>There are two types of error: Run-time and Compile-time error:</a:t>
            </a:r>
            <a:endParaRPr/>
          </a:p>
          <a:p>
            <a:pPr indent="-274320" lvl="0" marL="274320" rtl="0" algn="l">
              <a:lnSpc>
                <a:spcPct val="120000"/>
              </a:lnSpc>
              <a:spcBef>
                <a:spcPts val="600"/>
              </a:spcBef>
              <a:spcAft>
                <a:spcPts val="0"/>
              </a:spcAft>
              <a:buClr>
                <a:srgbClr val="FE8637"/>
              </a:buClr>
              <a:buSzPts val="1400"/>
              <a:buFont typeface="Noto Sans Symbols"/>
              <a:buChar char="🞆"/>
            </a:pPr>
            <a:r>
              <a:rPr b="1" lang="en-US">
                <a:solidFill>
                  <a:srgbClr val="000000"/>
                </a:solidFill>
                <a:latin typeface="Century Schoolbook"/>
                <a:ea typeface="Century Schoolbook"/>
                <a:cs typeface="Century Schoolbook"/>
                <a:sym typeface="Century Schoolbook"/>
              </a:rPr>
              <a:t>A Compile-time error </a:t>
            </a:r>
            <a:r>
              <a:rPr lang="en-US">
                <a:solidFill>
                  <a:srgbClr val="000000"/>
                </a:solidFill>
                <a:latin typeface="Century Schoolbook"/>
                <a:ea typeface="Century Schoolbook"/>
                <a:cs typeface="Century Schoolbook"/>
                <a:sym typeface="Century Schoolbook"/>
              </a:rPr>
              <a:t>rises at compile time, before execution of the program. Syntax error or missing file reference that prevents the program from successfully compiling is the example of this.</a:t>
            </a:r>
            <a:endParaRPr/>
          </a:p>
          <a:p>
            <a:pPr indent="-182880" lvl="1" marL="384048" rtl="0" algn="l">
              <a:lnSpc>
                <a:spcPct val="120000"/>
              </a:lnSpc>
              <a:spcBef>
                <a:spcPts val="600"/>
              </a:spcBef>
              <a:spcAft>
                <a:spcPts val="0"/>
              </a:spcAft>
              <a:buClr>
                <a:srgbClr val="FE8637"/>
              </a:buClr>
              <a:buSzPts val="1400"/>
              <a:buFont typeface="Noto Sans Symbols"/>
              <a:buChar char="❑"/>
            </a:pPr>
            <a:r>
              <a:rPr lang="en-US" sz="2000">
                <a:solidFill>
                  <a:schemeClr val="dk1"/>
                </a:solidFill>
                <a:latin typeface="Century Schoolbook"/>
                <a:ea typeface="Century Schoolbook"/>
                <a:cs typeface="Century Schoolbook"/>
                <a:sym typeface="Century Schoolbook"/>
              </a:rPr>
              <a:t>Classification of Compile-time error –</a:t>
            </a:r>
            <a:endParaRPr/>
          </a:p>
          <a:p>
            <a:pPr indent="-274320" lvl="2" marL="749808" rtl="0" algn="l">
              <a:lnSpc>
                <a:spcPct val="120000"/>
              </a:lnSpc>
              <a:spcBef>
                <a:spcPts val="600"/>
              </a:spcBef>
              <a:spcAft>
                <a:spcPts val="0"/>
              </a:spcAft>
              <a:buClr>
                <a:srgbClr val="FE8637"/>
              </a:buClr>
              <a:buSzPts val="1260"/>
              <a:buFont typeface="Noto Sans Symbols"/>
              <a:buChar char="🞆"/>
            </a:pPr>
            <a:r>
              <a:rPr b="1" lang="en-US" sz="1800">
                <a:solidFill>
                  <a:schemeClr val="dk1"/>
                </a:solidFill>
                <a:latin typeface="Century Schoolbook"/>
                <a:ea typeface="Century Schoolbook"/>
                <a:cs typeface="Century Schoolbook"/>
                <a:sym typeface="Century Schoolbook"/>
              </a:rPr>
              <a:t>Lexical</a:t>
            </a:r>
            <a:r>
              <a:rPr lang="en-US" sz="1800">
                <a:solidFill>
                  <a:schemeClr val="dk1"/>
                </a:solidFill>
                <a:latin typeface="Century Schoolbook"/>
                <a:ea typeface="Century Schoolbook"/>
                <a:cs typeface="Century Schoolbook"/>
                <a:sym typeface="Century Schoolbook"/>
              </a:rPr>
              <a:t> : This includes misspellings of identifiers, keywords or operators</a:t>
            </a:r>
            <a:endParaRPr/>
          </a:p>
          <a:p>
            <a:pPr indent="-274320" lvl="2" marL="749808" rtl="0" algn="l">
              <a:lnSpc>
                <a:spcPct val="120000"/>
              </a:lnSpc>
              <a:spcBef>
                <a:spcPts val="600"/>
              </a:spcBef>
              <a:spcAft>
                <a:spcPts val="0"/>
              </a:spcAft>
              <a:buClr>
                <a:srgbClr val="FE8637"/>
              </a:buClr>
              <a:buSzPts val="1260"/>
              <a:buFont typeface="Noto Sans Symbols"/>
              <a:buChar char="🞆"/>
            </a:pPr>
            <a:r>
              <a:rPr b="1" lang="en-US" sz="1800">
                <a:solidFill>
                  <a:schemeClr val="dk1"/>
                </a:solidFill>
                <a:latin typeface="Century Schoolbook"/>
                <a:ea typeface="Century Schoolbook"/>
                <a:cs typeface="Century Schoolbook"/>
                <a:sym typeface="Century Schoolbook"/>
              </a:rPr>
              <a:t>Syntactical</a:t>
            </a:r>
            <a:r>
              <a:rPr lang="en-US" sz="1800">
                <a:solidFill>
                  <a:schemeClr val="dk1"/>
                </a:solidFill>
                <a:latin typeface="Century Schoolbook"/>
                <a:ea typeface="Century Schoolbook"/>
                <a:cs typeface="Century Schoolbook"/>
                <a:sym typeface="Century Schoolbook"/>
              </a:rPr>
              <a:t> : missing semicolon or unbalanced parenthesis</a:t>
            </a:r>
            <a:endParaRPr/>
          </a:p>
          <a:p>
            <a:pPr indent="-274320" lvl="2" marL="749808" rtl="0" algn="l">
              <a:lnSpc>
                <a:spcPct val="120000"/>
              </a:lnSpc>
              <a:spcBef>
                <a:spcPts val="600"/>
              </a:spcBef>
              <a:spcAft>
                <a:spcPts val="0"/>
              </a:spcAft>
              <a:buClr>
                <a:srgbClr val="FE8637"/>
              </a:buClr>
              <a:buSzPts val="1260"/>
              <a:buFont typeface="Noto Sans Symbols"/>
              <a:buChar char="🞆"/>
            </a:pPr>
            <a:r>
              <a:rPr b="1" lang="en-US" sz="1800">
                <a:solidFill>
                  <a:schemeClr val="dk1"/>
                </a:solidFill>
                <a:latin typeface="Century Schoolbook"/>
                <a:ea typeface="Century Schoolbook"/>
                <a:cs typeface="Century Schoolbook"/>
                <a:sym typeface="Century Schoolbook"/>
              </a:rPr>
              <a:t>Semantical</a:t>
            </a:r>
            <a:r>
              <a:rPr lang="en-US" sz="1800">
                <a:solidFill>
                  <a:schemeClr val="dk1"/>
                </a:solidFill>
                <a:latin typeface="Century Schoolbook"/>
                <a:ea typeface="Century Schoolbook"/>
                <a:cs typeface="Century Schoolbook"/>
                <a:sym typeface="Century Schoolbook"/>
              </a:rPr>
              <a:t> : incompatible value assignment or type mismatches between operator and operand</a:t>
            </a:r>
            <a:endParaRPr/>
          </a:p>
          <a:p>
            <a:pPr indent="-274320" lvl="2" marL="749808" rtl="0" algn="l">
              <a:lnSpc>
                <a:spcPct val="120000"/>
              </a:lnSpc>
              <a:spcBef>
                <a:spcPts val="600"/>
              </a:spcBef>
              <a:spcAft>
                <a:spcPts val="0"/>
              </a:spcAft>
              <a:buClr>
                <a:srgbClr val="FE8637"/>
              </a:buClr>
              <a:buSzPts val="1260"/>
              <a:buFont typeface="Noto Sans Symbols"/>
              <a:buChar char="🞆"/>
            </a:pPr>
            <a:r>
              <a:rPr b="1" lang="en-US" sz="1800">
                <a:solidFill>
                  <a:schemeClr val="dk1"/>
                </a:solidFill>
                <a:latin typeface="Century Schoolbook"/>
                <a:ea typeface="Century Schoolbook"/>
                <a:cs typeface="Century Schoolbook"/>
                <a:sym typeface="Century Schoolbook"/>
              </a:rPr>
              <a:t>Logical</a:t>
            </a:r>
            <a:r>
              <a:rPr lang="en-US" sz="1800">
                <a:solidFill>
                  <a:schemeClr val="dk1"/>
                </a:solidFill>
                <a:latin typeface="Century Schoolbook"/>
                <a:ea typeface="Century Schoolbook"/>
                <a:cs typeface="Century Schoolbook"/>
                <a:sym typeface="Century Schoolbook"/>
              </a:rPr>
              <a:t> : code not reachable, infinite loop.</a:t>
            </a:r>
            <a:endParaRPr sz="18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75F6D"/>
              </a:buClr>
              <a:buSzPts val="3600"/>
              <a:buFont typeface="Century Schoolbook"/>
              <a:buNone/>
            </a:pPr>
            <a:r>
              <a:rPr lang="en-US" sz="3600" cap="small">
                <a:solidFill>
                  <a:srgbClr val="575F6D"/>
                </a:solidFill>
                <a:latin typeface="Century Schoolbook"/>
                <a:ea typeface="Century Schoolbook"/>
                <a:cs typeface="Century Schoolbook"/>
                <a:sym typeface="Century Schoolbook"/>
              </a:rPr>
              <a:t>Reviewing the Entire Process</a:t>
            </a:r>
            <a:endParaRPr sz="3600"/>
          </a:p>
        </p:txBody>
      </p:sp>
      <p:pic>
        <p:nvPicPr>
          <p:cNvPr id="417" name="Google Shape;417;p53"/>
          <p:cNvPicPr preferRelativeResize="0"/>
          <p:nvPr/>
        </p:nvPicPr>
        <p:blipFill rotWithShape="1">
          <a:blip r:embed="rId3">
            <a:alphaModFix/>
          </a:blip>
          <a:srcRect b="0" l="0" r="0" t="0"/>
          <a:stretch/>
        </p:blipFill>
        <p:spPr>
          <a:xfrm>
            <a:off x="2541316" y="1737360"/>
            <a:ext cx="6335397" cy="4806164"/>
          </a:xfrm>
          <a:prstGeom prst="rect">
            <a:avLst/>
          </a:prstGeom>
          <a:noFill/>
          <a:ln>
            <a:noFill/>
          </a:ln>
        </p:spPr>
      </p:pic>
      <p:pic>
        <p:nvPicPr>
          <p:cNvPr id="418" name="Google Shape;418;p53"/>
          <p:cNvPicPr preferRelativeResize="0"/>
          <p:nvPr/>
        </p:nvPicPr>
        <p:blipFill rotWithShape="1">
          <a:blip r:embed="rId4">
            <a:alphaModFix/>
          </a:blip>
          <a:srcRect b="0" l="0" r="0" t="0"/>
          <a:stretch/>
        </p:blipFill>
        <p:spPr>
          <a:xfrm>
            <a:off x="4313629" y="1807699"/>
            <a:ext cx="3424384" cy="296780"/>
          </a:xfrm>
          <a:prstGeom prst="rect">
            <a:avLst/>
          </a:prstGeom>
          <a:noFill/>
          <a:ln>
            <a:noFill/>
          </a:ln>
        </p:spPr>
      </p:pic>
      <p:pic>
        <p:nvPicPr>
          <p:cNvPr id="419" name="Google Shape;419;p53"/>
          <p:cNvPicPr preferRelativeResize="0"/>
          <p:nvPr/>
        </p:nvPicPr>
        <p:blipFill rotWithShape="1">
          <a:blip r:embed="rId5">
            <a:alphaModFix/>
          </a:blip>
          <a:srcRect b="0" l="0" r="0" t="0"/>
          <a:stretch/>
        </p:blipFill>
        <p:spPr>
          <a:xfrm>
            <a:off x="4594985" y="2497456"/>
            <a:ext cx="3029705" cy="279665"/>
          </a:xfrm>
          <a:prstGeom prst="rect">
            <a:avLst/>
          </a:prstGeom>
          <a:noFill/>
          <a:ln>
            <a:noFill/>
          </a:ln>
        </p:spPr>
      </p:pic>
      <p:pic>
        <p:nvPicPr>
          <p:cNvPr id="420" name="Google Shape;420;p53"/>
          <p:cNvPicPr preferRelativeResize="0"/>
          <p:nvPr/>
        </p:nvPicPr>
        <p:blipFill rotWithShape="1">
          <a:blip r:embed="rId6">
            <a:alphaModFix/>
          </a:blip>
          <a:srcRect b="0" l="0" r="0" t="0"/>
          <a:stretch/>
        </p:blipFill>
        <p:spPr>
          <a:xfrm>
            <a:off x="4468374" y="3200186"/>
            <a:ext cx="3421161" cy="1048289"/>
          </a:xfrm>
          <a:prstGeom prst="rect">
            <a:avLst/>
          </a:prstGeom>
          <a:noFill/>
          <a:ln>
            <a:noFill/>
          </a:ln>
        </p:spPr>
      </p:pic>
      <p:pic>
        <p:nvPicPr>
          <p:cNvPr id="421" name="Google Shape;421;p53"/>
          <p:cNvPicPr preferRelativeResize="0"/>
          <p:nvPr/>
        </p:nvPicPr>
        <p:blipFill rotWithShape="1">
          <a:blip r:embed="rId7">
            <a:alphaModFix/>
          </a:blip>
          <a:srcRect b="0" l="0" r="0" t="0"/>
          <a:stretch/>
        </p:blipFill>
        <p:spPr>
          <a:xfrm>
            <a:off x="4390855" y="4691774"/>
            <a:ext cx="3498680" cy="1284131"/>
          </a:xfrm>
          <a:prstGeom prst="rect">
            <a:avLst/>
          </a:prstGeom>
          <a:noFill/>
          <a:ln>
            <a:noFill/>
          </a:ln>
        </p:spPr>
      </p:pic>
      <p:pic>
        <p:nvPicPr>
          <p:cNvPr id="422" name="Google Shape;422;p53"/>
          <p:cNvPicPr preferRelativeResize="0"/>
          <p:nvPr/>
        </p:nvPicPr>
        <p:blipFill rotWithShape="1">
          <a:blip r:embed="rId8">
            <a:alphaModFix/>
          </a:blip>
          <a:srcRect b="0" l="0" r="0" t="0"/>
          <a:stretch/>
        </p:blipFill>
        <p:spPr>
          <a:xfrm>
            <a:off x="2569452" y="5432314"/>
            <a:ext cx="1315434" cy="841878"/>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75F6D"/>
              </a:buClr>
              <a:buSzPts val="3600"/>
              <a:buFont typeface="Century Schoolbook"/>
              <a:buNone/>
            </a:pPr>
            <a:r>
              <a:rPr lang="en-US" sz="3600" cap="small">
                <a:solidFill>
                  <a:srgbClr val="575F6D"/>
                </a:solidFill>
                <a:latin typeface="Century Schoolbook"/>
                <a:ea typeface="Century Schoolbook"/>
                <a:cs typeface="Century Schoolbook"/>
                <a:sym typeface="Century Schoolbook"/>
              </a:rPr>
              <a:t>Reviewing the Entire Process</a:t>
            </a:r>
            <a:endParaRPr sz="3600"/>
          </a:p>
        </p:txBody>
      </p:sp>
      <p:pic>
        <p:nvPicPr>
          <p:cNvPr id="429" name="Google Shape;429;p54"/>
          <p:cNvPicPr preferRelativeResize="0"/>
          <p:nvPr/>
        </p:nvPicPr>
        <p:blipFill rotWithShape="1">
          <a:blip r:embed="rId3">
            <a:alphaModFix/>
          </a:blip>
          <a:srcRect b="0" l="0" r="0" t="0"/>
          <a:stretch/>
        </p:blipFill>
        <p:spPr>
          <a:xfrm>
            <a:off x="2918255" y="1767642"/>
            <a:ext cx="5383916" cy="4472950"/>
          </a:xfrm>
          <a:prstGeom prst="rect">
            <a:avLst/>
          </a:prstGeom>
          <a:noFill/>
          <a:ln>
            <a:noFill/>
          </a:ln>
        </p:spPr>
      </p:pic>
      <p:pic>
        <p:nvPicPr>
          <p:cNvPr id="430" name="Google Shape;430;p54"/>
          <p:cNvPicPr preferRelativeResize="0"/>
          <p:nvPr/>
        </p:nvPicPr>
        <p:blipFill rotWithShape="1">
          <a:blip r:embed="rId4">
            <a:alphaModFix/>
          </a:blip>
          <a:srcRect b="0" l="0" r="0" t="0"/>
          <a:stretch/>
        </p:blipFill>
        <p:spPr>
          <a:xfrm>
            <a:off x="4494047" y="3295555"/>
            <a:ext cx="1966547" cy="884946"/>
          </a:xfrm>
          <a:prstGeom prst="rect">
            <a:avLst/>
          </a:prstGeom>
          <a:noFill/>
          <a:ln>
            <a:noFill/>
          </a:ln>
        </p:spPr>
      </p:pic>
      <p:pic>
        <p:nvPicPr>
          <p:cNvPr id="431" name="Google Shape;431;p54"/>
          <p:cNvPicPr preferRelativeResize="0"/>
          <p:nvPr/>
        </p:nvPicPr>
        <p:blipFill rotWithShape="1">
          <a:blip r:embed="rId5">
            <a:alphaModFix/>
          </a:blip>
          <a:srcRect b="0" l="0" r="0" t="0"/>
          <a:stretch/>
        </p:blipFill>
        <p:spPr>
          <a:xfrm>
            <a:off x="4674711" y="4557058"/>
            <a:ext cx="1533379" cy="435659"/>
          </a:xfrm>
          <a:prstGeom prst="rect">
            <a:avLst/>
          </a:prstGeom>
          <a:noFill/>
          <a:ln>
            <a:noFill/>
          </a:ln>
        </p:spPr>
      </p:pic>
      <p:pic>
        <p:nvPicPr>
          <p:cNvPr id="432" name="Google Shape;432;p54"/>
          <p:cNvPicPr preferRelativeResize="0"/>
          <p:nvPr/>
        </p:nvPicPr>
        <p:blipFill rotWithShape="1">
          <a:blip r:embed="rId6">
            <a:alphaModFix/>
          </a:blip>
          <a:srcRect b="0" l="0" r="0" t="0"/>
          <a:stretch/>
        </p:blipFill>
        <p:spPr>
          <a:xfrm>
            <a:off x="4759832" y="5272462"/>
            <a:ext cx="1700762" cy="1061378"/>
          </a:xfrm>
          <a:prstGeom prst="rect">
            <a:avLst/>
          </a:prstGeom>
          <a:noFill/>
          <a:ln>
            <a:noFill/>
          </a:ln>
        </p:spPr>
      </p:pic>
      <p:pic>
        <p:nvPicPr>
          <p:cNvPr id="433" name="Google Shape;433;p54"/>
          <p:cNvPicPr preferRelativeResize="0"/>
          <p:nvPr/>
        </p:nvPicPr>
        <p:blipFill rotWithShape="1">
          <a:blip r:embed="rId7">
            <a:alphaModFix/>
          </a:blip>
          <a:srcRect b="0" l="0" r="0" t="0"/>
          <a:stretch/>
        </p:blipFill>
        <p:spPr>
          <a:xfrm>
            <a:off x="2982349" y="2489982"/>
            <a:ext cx="967949" cy="805573"/>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75F6D"/>
              </a:buClr>
              <a:buSzPts val="3600"/>
              <a:buFont typeface="Century Schoolbook"/>
              <a:buNone/>
            </a:pPr>
            <a:r>
              <a:rPr lang="en-US" sz="3600" cap="small">
                <a:solidFill>
                  <a:srgbClr val="575F6D"/>
                </a:solidFill>
                <a:latin typeface="Century Schoolbook"/>
                <a:ea typeface="Century Schoolbook"/>
                <a:cs typeface="Century Schoolbook"/>
                <a:sym typeface="Century Schoolbook"/>
              </a:rPr>
              <a:t>Compiler Construction Tools</a:t>
            </a:r>
            <a:endParaRPr sz="3600"/>
          </a:p>
        </p:txBody>
      </p:sp>
      <p:sp>
        <p:nvSpPr>
          <p:cNvPr id="440" name="Google Shape;440;p55"/>
          <p:cNvSpPr txBox="1"/>
          <p:nvPr>
            <p:ph idx="1" type="body"/>
          </p:nvPr>
        </p:nvSpPr>
        <p:spPr>
          <a:xfrm>
            <a:off x="1097280" y="1845734"/>
            <a:ext cx="10058400" cy="4319092"/>
          </a:xfrm>
          <a:prstGeom prst="rect">
            <a:avLst/>
          </a:prstGeom>
          <a:noFill/>
          <a:ln>
            <a:noFill/>
          </a:ln>
        </p:spPr>
        <p:txBody>
          <a:bodyPr anchorCtr="0" anchor="t" bIns="45700" lIns="0" spcFirstLastPara="1" rIns="0" wrap="square" tIns="45700">
            <a:normAutofit lnSpcReduction="10000"/>
          </a:bodyPr>
          <a:lstStyle/>
          <a:p>
            <a:pPr indent="-457200" lvl="0" marL="457200" rtl="0" algn="l">
              <a:lnSpc>
                <a:spcPct val="120000"/>
              </a:lnSpc>
              <a:spcBef>
                <a:spcPts val="0"/>
              </a:spcBef>
              <a:spcAft>
                <a:spcPts val="0"/>
              </a:spcAft>
              <a:buClr>
                <a:srgbClr val="FE8637"/>
              </a:buClr>
              <a:buSzPts val="1680"/>
              <a:buFont typeface="Calibri"/>
              <a:buAutoNum type="arabicParenR"/>
            </a:pPr>
            <a:r>
              <a:rPr b="1" lang="en-US" sz="2400">
                <a:solidFill>
                  <a:srgbClr val="000000"/>
                </a:solidFill>
                <a:latin typeface="Century Schoolbook"/>
                <a:ea typeface="Century Schoolbook"/>
                <a:cs typeface="Century Schoolbook"/>
                <a:sym typeface="Century Schoolbook"/>
              </a:rPr>
              <a:t>Parser generators: </a:t>
            </a:r>
            <a:r>
              <a:rPr lang="en-US" sz="2400"/>
              <a:t>It produces syntax analyzers (parsers) from the input that is based on a grammatical description of programming language or on a context-free grammar. </a:t>
            </a:r>
            <a:endParaRPr sz="2400">
              <a:solidFill>
                <a:srgbClr val="000000"/>
              </a:solidFill>
              <a:latin typeface="Century Schoolbook"/>
              <a:ea typeface="Century Schoolbook"/>
              <a:cs typeface="Century Schoolbook"/>
              <a:sym typeface="Century Schoolbook"/>
            </a:endParaRPr>
          </a:p>
          <a:p>
            <a:pPr indent="-457200" lvl="0" marL="457200" rtl="0" algn="l">
              <a:lnSpc>
                <a:spcPct val="120000"/>
              </a:lnSpc>
              <a:spcBef>
                <a:spcPts val="600"/>
              </a:spcBef>
              <a:spcAft>
                <a:spcPts val="0"/>
              </a:spcAft>
              <a:buClr>
                <a:srgbClr val="FE8637"/>
              </a:buClr>
              <a:buSzPts val="1680"/>
              <a:buFont typeface="Calibri"/>
              <a:buAutoNum type="arabicParenR"/>
            </a:pPr>
            <a:r>
              <a:rPr b="1" lang="en-US" sz="2400">
                <a:solidFill>
                  <a:srgbClr val="000000"/>
                </a:solidFill>
                <a:latin typeface="Century Schoolbook"/>
                <a:ea typeface="Century Schoolbook"/>
                <a:cs typeface="Century Schoolbook"/>
                <a:sym typeface="Century Schoolbook"/>
              </a:rPr>
              <a:t>Scanner generators: </a:t>
            </a:r>
            <a:r>
              <a:rPr lang="en-US" sz="2400"/>
              <a:t>It generates lexical analyzers from the input that consists of regular expression description based on tokens of a language. It generates a finite automaton to recognize the regular expression.</a:t>
            </a:r>
            <a:endParaRPr sz="2400">
              <a:solidFill>
                <a:srgbClr val="000000"/>
              </a:solidFill>
              <a:latin typeface="Century Schoolbook"/>
              <a:ea typeface="Century Schoolbook"/>
              <a:cs typeface="Century Schoolbook"/>
              <a:sym typeface="Century Schoolbook"/>
            </a:endParaRPr>
          </a:p>
          <a:p>
            <a:pPr indent="-457200" lvl="0" marL="457200" rtl="0" algn="l">
              <a:lnSpc>
                <a:spcPct val="120000"/>
              </a:lnSpc>
              <a:spcBef>
                <a:spcPts val="600"/>
              </a:spcBef>
              <a:spcAft>
                <a:spcPts val="0"/>
              </a:spcAft>
              <a:buClr>
                <a:srgbClr val="FE8637"/>
              </a:buClr>
              <a:buSzPts val="1680"/>
              <a:buFont typeface="Calibri"/>
              <a:buAutoNum type="arabicParenR"/>
            </a:pPr>
            <a:r>
              <a:rPr b="1" lang="en-US" sz="2400">
                <a:solidFill>
                  <a:srgbClr val="000000"/>
                </a:solidFill>
                <a:latin typeface="Century Schoolbook"/>
                <a:ea typeface="Century Schoolbook"/>
                <a:cs typeface="Century Schoolbook"/>
                <a:sym typeface="Century Schoolbook"/>
              </a:rPr>
              <a:t>Syntax-directed translation engines: </a:t>
            </a:r>
            <a:r>
              <a:rPr lang="en-US" sz="2400"/>
              <a:t>It generates intermediate code with three address format from the input that consists of a parse tree. These engines have routines to traverse the parse tree and then produces the intermediate code. </a:t>
            </a:r>
            <a:endParaRPr sz="2400">
              <a:solidFill>
                <a:srgbClr val="000000"/>
              </a:solidFill>
              <a:latin typeface="Century Schoolbook"/>
              <a:ea typeface="Century Schoolbook"/>
              <a:cs typeface="Century Schoolbook"/>
              <a:sym typeface="Century Schoolbook"/>
            </a:endParaRPr>
          </a:p>
          <a:p>
            <a:pPr indent="0" lvl="1" marL="365760" rtl="0" algn="l">
              <a:lnSpc>
                <a:spcPct val="80000"/>
              </a:lnSpc>
              <a:spcBef>
                <a:spcPts val="480"/>
              </a:spcBef>
              <a:spcAft>
                <a:spcPts val="0"/>
              </a:spcAft>
              <a:buClr>
                <a:srgbClr val="FE8637"/>
              </a:buClr>
              <a:buSzPts val="1920"/>
              <a:buNone/>
            </a:pPr>
            <a:r>
              <a:t/>
            </a:r>
            <a:endParaRPr sz="2400">
              <a:solidFill>
                <a:srgbClr val="E65C01"/>
              </a:solidFill>
              <a:latin typeface="Century Schoolbook"/>
              <a:ea typeface="Century Schoolbook"/>
              <a:cs typeface="Century Schoolbook"/>
              <a:sym typeface="Century Schoolbook"/>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75F6D"/>
              </a:buClr>
              <a:buSzPts val="3600"/>
              <a:buFont typeface="Century Schoolbook"/>
              <a:buNone/>
            </a:pPr>
            <a:r>
              <a:rPr lang="en-US" sz="3600" cap="small">
                <a:solidFill>
                  <a:srgbClr val="575F6D"/>
                </a:solidFill>
                <a:latin typeface="Century Schoolbook"/>
                <a:ea typeface="Century Schoolbook"/>
                <a:cs typeface="Century Schoolbook"/>
                <a:sym typeface="Century Schoolbook"/>
              </a:rPr>
              <a:t>Compiler Construction Tools</a:t>
            </a:r>
            <a:endParaRPr sz="3600"/>
          </a:p>
        </p:txBody>
      </p:sp>
      <p:sp>
        <p:nvSpPr>
          <p:cNvPr id="447" name="Google Shape;447;p56"/>
          <p:cNvSpPr txBox="1"/>
          <p:nvPr>
            <p:ph idx="1" type="body"/>
          </p:nvPr>
        </p:nvSpPr>
        <p:spPr>
          <a:xfrm>
            <a:off x="1097280" y="1845734"/>
            <a:ext cx="10058400" cy="4319092"/>
          </a:xfrm>
          <a:prstGeom prst="rect">
            <a:avLst/>
          </a:prstGeom>
          <a:noFill/>
          <a:ln>
            <a:noFill/>
          </a:ln>
        </p:spPr>
        <p:txBody>
          <a:bodyPr anchorCtr="0" anchor="t" bIns="45700" lIns="0" spcFirstLastPara="1" rIns="0" wrap="square" tIns="45700">
            <a:normAutofit/>
          </a:bodyPr>
          <a:lstStyle/>
          <a:p>
            <a:pPr indent="-457200" lvl="0" marL="457200" rtl="0" algn="l">
              <a:lnSpc>
                <a:spcPct val="120000"/>
              </a:lnSpc>
              <a:spcBef>
                <a:spcPts val="0"/>
              </a:spcBef>
              <a:spcAft>
                <a:spcPts val="0"/>
              </a:spcAft>
              <a:buClr>
                <a:srgbClr val="FE8637"/>
              </a:buClr>
              <a:buSzPts val="1680"/>
              <a:buFont typeface="Calibri"/>
              <a:buAutoNum type="arabicParenR" startAt="4"/>
            </a:pPr>
            <a:r>
              <a:rPr b="1" lang="en-US" sz="2400">
                <a:solidFill>
                  <a:srgbClr val="000000"/>
                </a:solidFill>
                <a:latin typeface="Century Schoolbook"/>
                <a:ea typeface="Century Schoolbook"/>
                <a:cs typeface="Century Schoolbook"/>
                <a:sym typeface="Century Schoolbook"/>
              </a:rPr>
              <a:t>Code-generator: </a:t>
            </a:r>
            <a:r>
              <a:rPr lang="en-US" sz="2400"/>
              <a:t>It generates the machine language for a target machine.</a:t>
            </a:r>
            <a:endParaRPr sz="2400">
              <a:solidFill>
                <a:srgbClr val="000000"/>
              </a:solidFill>
              <a:latin typeface="Century Schoolbook"/>
              <a:ea typeface="Century Schoolbook"/>
              <a:cs typeface="Century Schoolbook"/>
              <a:sym typeface="Century Schoolbook"/>
            </a:endParaRPr>
          </a:p>
          <a:p>
            <a:pPr indent="-457200" lvl="0" marL="457200" rtl="0" algn="l">
              <a:lnSpc>
                <a:spcPct val="120000"/>
              </a:lnSpc>
              <a:spcBef>
                <a:spcPts val="600"/>
              </a:spcBef>
              <a:spcAft>
                <a:spcPts val="0"/>
              </a:spcAft>
              <a:buClr>
                <a:srgbClr val="FE8637"/>
              </a:buClr>
              <a:buSzPts val="1680"/>
              <a:buFont typeface="Calibri"/>
              <a:buAutoNum type="arabicParenR" startAt="4"/>
            </a:pPr>
            <a:r>
              <a:rPr b="1" lang="en-US" sz="2400">
                <a:solidFill>
                  <a:srgbClr val="000000"/>
                </a:solidFill>
                <a:latin typeface="Century Schoolbook"/>
                <a:ea typeface="Century Schoolbook"/>
                <a:cs typeface="Century Schoolbook"/>
                <a:sym typeface="Century Schoolbook"/>
              </a:rPr>
              <a:t>Data-flow analysis engines: </a:t>
            </a:r>
            <a:r>
              <a:rPr lang="en-US" sz="2400">
                <a:solidFill>
                  <a:srgbClr val="000000"/>
                </a:solidFill>
                <a:latin typeface="Century Schoolbook"/>
                <a:ea typeface="Century Schoolbook"/>
                <a:cs typeface="Century Schoolbook"/>
                <a:sym typeface="Century Schoolbook"/>
              </a:rPr>
              <a:t>A</a:t>
            </a:r>
            <a:r>
              <a:rPr lang="en-US" sz="2400"/>
              <a:t> key part of the code optimization that gathers the information, that is the values that flow from one part of a program to another. </a:t>
            </a:r>
            <a:endParaRPr sz="2400">
              <a:solidFill>
                <a:srgbClr val="000000"/>
              </a:solidFill>
              <a:latin typeface="Century Schoolbook"/>
              <a:ea typeface="Century Schoolbook"/>
              <a:cs typeface="Century Schoolbook"/>
              <a:sym typeface="Century Schoolbook"/>
            </a:endParaRPr>
          </a:p>
          <a:p>
            <a:pPr indent="-457200" lvl="0" marL="457200" rtl="0" algn="l">
              <a:lnSpc>
                <a:spcPct val="120000"/>
              </a:lnSpc>
              <a:spcBef>
                <a:spcPts val="600"/>
              </a:spcBef>
              <a:spcAft>
                <a:spcPts val="0"/>
              </a:spcAft>
              <a:buClr>
                <a:srgbClr val="FE8637"/>
              </a:buClr>
              <a:buSzPts val="1680"/>
              <a:buFont typeface="Calibri"/>
              <a:buAutoNum type="arabicParenR" startAt="4"/>
            </a:pPr>
            <a:r>
              <a:rPr b="1" lang="en-US" sz="2400">
                <a:solidFill>
                  <a:srgbClr val="000000"/>
                </a:solidFill>
                <a:latin typeface="Century Schoolbook"/>
                <a:ea typeface="Century Schoolbook"/>
                <a:cs typeface="Century Schoolbook"/>
                <a:sym typeface="Century Schoolbook"/>
              </a:rPr>
              <a:t>Compiler-construction toolkits: </a:t>
            </a:r>
            <a:r>
              <a:rPr lang="en-US" sz="2400"/>
              <a:t>It provides an integrated set of routines that aids in building compiler components or in the construction of various phases of compiler.</a:t>
            </a:r>
            <a:endParaRPr sz="2400">
              <a:solidFill>
                <a:srgbClr val="000000"/>
              </a:solidFill>
              <a:latin typeface="Century Schoolbook"/>
              <a:ea typeface="Century Schoolbook"/>
              <a:cs typeface="Century Schoolbook"/>
              <a:sym typeface="Century Schoolbook"/>
            </a:endParaRPr>
          </a:p>
          <a:p>
            <a:pPr indent="0" lvl="1" marL="365760" rtl="0" algn="l">
              <a:lnSpc>
                <a:spcPct val="80000"/>
              </a:lnSpc>
              <a:spcBef>
                <a:spcPts val="480"/>
              </a:spcBef>
              <a:spcAft>
                <a:spcPts val="0"/>
              </a:spcAft>
              <a:buClr>
                <a:srgbClr val="FE8637"/>
              </a:buClr>
              <a:buSzPts val="1920"/>
              <a:buNone/>
            </a:pPr>
            <a:r>
              <a:t/>
            </a:r>
            <a:endParaRPr sz="2400">
              <a:solidFill>
                <a:srgbClr val="E65C01"/>
              </a:solidFill>
              <a:latin typeface="Century Schoolbook"/>
              <a:ea typeface="Century Schoolbook"/>
              <a:cs typeface="Century Schoolbook"/>
              <a:sym typeface="Century Schoolbook"/>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Reading Materials</a:t>
            </a:r>
            <a:endParaRPr/>
          </a:p>
        </p:txBody>
      </p:sp>
      <p:sp>
        <p:nvSpPr>
          <p:cNvPr id="453" name="Google Shape;453;p5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274320" lvl="0" marL="274320" rtl="0" algn="l">
              <a:lnSpc>
                <a:spcPct val="100000"/>
              </a:lnSpc>
              <a:spcBef>
                <a:spcPts val="0"/>
              </a:spcBef>
              <a:spcAft>
                <a:spcPts val="0"/>
              </a:spcAft>
              <a:buClr>
                <a:srgbClr val="FE8637"/>
              </a:buClr>
              <a:buSzPts val="1680"/>
              <a:buFont typeface="Noto Sans Symbols"/>
              <a:buChar char="🞆"/>
            </a:pPr>
            <a:r>
              <a:rPr lang="en-US" sz="2400">
                <a:solidFill>
                  <a:schemeClr val="dk1"/>
                </a:solidFill>
                <a:latin typeface="Century Schoolbook"/>
                <a:ea typeface="Century Schoolbook"/>
                <a:cs typeface="Century Schoolbook"/>
                <a:sym typeface="Century Schoolbook"/>
              </a:rPr>
              <a:t>Chapter -1 of your Text book:</a:t>
            </a:r>
            <a:endParaRPr/>
          </a:p>
          <a:p>
            <a:pPr indent="-274319" lvl="1" marL="566928" rtl="0" algn="l">
              <a:lnSpc>
                <a:spcPct val="100000"/>
              </a:lnSpc>
              <a:spcBef>
                <a:spcPts val="600"/>
              </a:spcBef>
              <a:spcAft>
                <a:spcPts val="0"/>
              </a:spcAft>
              <a:buClr>
                <a:srgbClr val="FE8637"/>
              </a:buClr>
              <a:buSzPts val="1540"/>
              <a:buFont typeface="Noto Sans Symbols"/>
              <a:buChar char="🞆"/>
            </a:pPr>
            <a:r>
              <a:rPr lang="en-US" sz="2200">
                <a:solidFill>
                  <a:srgbClr val="000000"/>
                </a:solidFill>
                <a:latin typeface="Century Schoolbook"/>
                <a:ea typeface="Century Schoolbook"/>
                <a:cs typeface="Century Schoolbook"/>
                <a:sym typeface="Century Schoolbook"/>
              </a:rPr>
              <a:t>Compilers: Principles, Techniques, and Tools </a:t>
            </a:r>
            <a:endParaRPr/>
          </a:p>
          <a:p>
            <a:pPr indent="-274320" lvl="0" marL="274320" rtl="0" algn="l">
              <a:lnSpc>
                <a:spcPct val="100000"/>
              </a:lnSpc>
              <a:spcBef>
                <a:spcPts val="600"/>
              </a:spcBef>
              <a:spcAft>
                <a:spcPts val="0"/>
              </a:spcAft>
              <a:buClr>
                <a:srgbClr val="FE8637"/>
              </a:buClr>
              <a:buSzPts val="1400"/>
              <a:buFont typeface="Noto Sans Symbols"/>
              <a:buChar char="🞆"/>
            </a:pPr>
            <a:r>
              <a:rPr lang="en-US" u="sng">
                <a:solidFill>
                  <a:schemeClr val="hlink"/>
                </a:solidFill>
                <a:hlinkClick r:id="rId3"/>
              </a:rPr>
              <a:t>https://www.geeksforgeeks.org/compiler-design-tutorials/</a:t>
            </a:r>
            <a:endParaRPr/>
          </a:p>
          <a:p>
            <a:pPr indent="-185420" lvl="0" marL="274320" rtl="0" algn="l">
              <a:lnSpc>
                <a:spcPct val="100000"/>
              </a:lnSpc>
              <a:spcBef>
                <a:spcPts val="600"/>
              </a:spcBef>
              <a:spcAft>
                <a:spcPts val="0"/>
              </a:spcAft>
              <a:buClr>
                <a:srgbClr val="FE8637"/>
              </a:buClr>
              <a:buSzPts val="1400"/>
              <a:buFont typeface="Noto Sans Symbols"/>
              <a:buNone/>
            </a:pPr>
            <a:r>
              <a:t/>
            </a:r>
            <a:endParaRPr u="sng">
              <a:solidFill>
                <a:schemeClr val="hlink"/>
              </a:solidFill>
              <a:hlinkClick r:id="rId4"/>
            </a:endParaRPr>
          </a:p>
          <a:p>
            <a:pPr indent="0" lvl="0" marL="91440" rtl="0" algn="l">
              <a:lnSpc>
                <a:spcPct val="90000"/>
              </a:lnSpc>
              <a:spcBef>
                <a:spcPts val="1200"/>
              </a:spcBef>
              <a:spcAft>
                <a:spcPts val="0"/>
              </a:spcAft>
              <a:buSzPts val="20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58"/>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75F6D"/>
              </a:buClr>
              <a:buSzPts val="4800"/>
              <a:buFont typeface="Century Schoolbook"/>
              <a:buNone/>
            </a:pPr>
            <a:r>
              <a:rPr lang="en-US" sz="4800" cap="small">
                <a:solidFill>
                  <a:srgbClr val="575F6D"/>
                </a:solidFill>
                <a:latin typeface="Century Schoolbook"/>
                <a:ea typeface="Century Schoolbook"/>
                <a:cs typeface="Century Schoolbook"/>
                <a:sym typeface="Century Schoolbook"/>
              </a:rPr>
              <a:t>The End</a:t>
            </a:r>
            <a:endParaRPr sz="4800"/>
          </a:p>
        </p:txBody>
      </p:sp>
      <p:sp>
        <p:nvSpPr>
          <p:cNvPr id="459" name="Google Shape;459;p58"/>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75F6D"/>
              </a:buClr>
              <a:buSzPts val="4000"/>
              <a:buFont typeface="Century Schoolbook"/>
              <a:buNone/>
            </a:pPr>
            <a:r>
              <a:rPr lang="en-US" sz="4000" cap="small">
                <a:solidFill>
                  <a:srgbClr val="575F6D"/>
                </a:solidFill>
                <a:latin typeface="Century Schoolbook"/>
                <a:ea typeface="Century Schoolbook"/>
                <a:cs typeface="Century Schoolbook"/>
                <a:sym typeface="Century Schoolbook"/>
              </a:rPr>
              <a:t>Language Processor: Interpreter </a:t>
            </a:r>
            <a:endParaRPr sz="4000"/>
          </a:p>
        </p:txBody>
      </p:sp>
      <p:sp>
        <p:nvSpPr>
          <p:cNvPr id="134" name="Google Shape;134;p1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274320" lvl="0" marL="274320" rtl="0" algn="l">
              <a:lnSpc>
                <a:spcPct val="100000"/>
              </a:lnSpc>
              <a:spcBef>
                <a:spcPts val="0"/>
              </a:spcBef>
              <a:spcAft>
                <a:spcPts val="0"/>
              </a:spcAft>
              <a:buClr>
                <a:srgbClr val="FE8637"/>
              </a:buClr>
              <a:buSzPts val="1680"/>
              <a:buFont typeface="Noto Sans Symbols"/>
              <a:buChar char="🞆"/>
            </a:pPr>
            <a:r>
              <a:rPr lang="en-US" sz="2400">
                <a:solidFill>
                  <a:srgbClr val="000000"/>
                </a:solidFill>
                <a:latin typeface="Century Schoolbook"/>
                <a:ea typeface="Century Schoolbook"/>
                <a:cs typeface="Century Schoolbook"/>
                <a:sym typeface="Century Schoolbook"/>
              </a:rPr>
              <a:t>An interpreter is another common kind of language processor.</a:t>
            </a:r>
            <a:endParaRPr/>
          </a:p>
          <a:p>
            <a:pPr indent="-274320" lvl="0" marL="274320" rtl="0" algn="l">
              <a:lnSpc>
                <a:spcPct val="100000"/>
              </a:lnSpc>
              <a:spcBef>
                <a:spcPts val="600"/>
              </a:spcBef>
              <a:spcAft>
                <a:spcPts val="0"/>
              </a:spcAft>
              <a:buClr>
                <a:srgbClr val="FE8637"/>
              </a:buClr>
              <a:buSzPts val="1680"/>
              <a:buFont typeface="Noto Sans Symbols"/>
              <a:buChar char="🞆"/>
            </a:pPr>
            <a:r>
              <a:rPr lang="en-US" sz="2400">
                <a:solidFill>
                  <a:srgbClr val="000000"/>
                </a:solidFill>
                <a:latin typeface="Century Schoolbook"/>
                <a:ea typeface="Century Schoolbook"/>
                <a:cs typeface="Century Schoolbook"/>
                <a:sym typeface="Century Schoolbook"/>
              </a:rPr>
              <a:t>Instead of producing a target program as a translation, an interpreter appears to directly execute the operations specified in the source program on inputs supplied by the user.</a:t>
            </a:r>
            <a:endParaRPr/>
          </a:p>
        </p:txBody>
      </p:sp>
      <p:sp>
        <p:nvSpPr>
          <p:cNvPr id="135" name="Google Shape;135;p17"/>
          <p:cNvSpPr/>
          <p:nvPr/>
        </p:nvSpPr>
        <p:spPr>
          <a:xfrm>
            <a:off x="4499171" y="3987800"/>
            <a:ext cx="1828800" cy="838200"/>
          </a:xfrm>
          <a:prstGeom prst="rect">
            <a:avLst/>
          </a:prstGeom>
          <a:solidFill>
            <a:schemeClr val="lt1"/>
          </a:solidFill>
          <a:ln cap="flat"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rgbClr val="000000"/>
                </a:solidFill>
                <a:latin typeface="Century Schoolbook"/>
                <a:ea typeface="Century Schoolbook"/>
                <a:cs typeface="Century Schoolbook"/>
                <a:sym typeface="Century Schoolbook"/>
              </a:rPr>
              <a:t> Interpreter</a:t>
            </a:r>
            <a:endParaRPr b="1" i="0" sz="2000" u="none" cap="none" strike="noStrike">
              <a:solidFill>
                <a:schemeClr val="dk1"/>
              </a:solidFill>
              <a:latin typeface="Calibri"/>
              <a:ea typeface="Calibri"/>
              <a:cs typeface="Calibri"/>
              <a:sym typeface="Calibri"/>
            </a:endParaRPr>
          </a:p>
        </p:txBody>
      </p:sp>
      <p:cxnSp>
        <p:nvCxnSpPr>
          <p:cNvPr id="136" name="Google Shape;136;p17"/>
          <p:cNvCxnSpPr/>
          <p:nvPr/>
        </p:nvCxnSpPr>
        <p:spPr>
          <a:xfrm>
            <a:off x="4158127" y="4212714"/>
            <a:ext cx="304800" cy="0"/>
          </a:xfrm>
          <a:prstGeom prst="straightConnector1">
            <a:avLst/>
          </a:prstGeom>
          <a:noFill/>
          <a:ln cap="flat" cmpd="sng" w="15875">
            <a:solidFill>
              <a:schemeClr val="accent1"/>
            </a:solidFill>
            <a:prstDash val="solid"/>
            <a:round/>
            <a:headEnd len="med" w="med" type="none"/>
            <a:tailEnd len="med" w="med" type="triangle"/>
          </a:ln>
        </p:spPr>
      </p:cxnSp>
      <p:cxnSp>
        <p:nvCxnSpPr>
          <p:cNvPr id="137" name="Google Shape;137;p17"/>
          <p:cNvCxnSpPr/>
          <p:nvPr/>
        </p:nvCxnSpPr>
        <p:spPr>
          <a:xfrm>
            <a:off x="6410679" y="4443547"/>
            <a:ext cx="304800" cy="0"/>
          </a:xfrm>
          <a:prstGeom prst="straightConnector1">
            <a:avLst/>
          </a:prstGeom>
          <a:noFill/>
          <a:ln cap="flat" cmpd="sng" w="15875">
            <a:solidFill>
              <a:schemeClr val="accent1"/>
            </a:solidFill>
            <a:prstDash val="solid"/>
            <a:round/>
            <a:headEnd len="med" w="med" type="none"/>
            <a:tailEnd len="med" w="med" type="triangle"/>
          </a:ln>
        </p:spPr>
      </p:cxnSp>
      <p:sp>
        <p:nvSpPr>
          <p:cNvPr id="138" name="Google Shape;138;p17"/>
          <p:cNvSpPr/>
          <p:nvPr/>
        </p:nvSpPr>
        <p:spPr>
          <a:xfrm>
            <a:off x="2004973" y="3945235"/>
            <a:ext cx="2153154"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313829"/>
                </a:solidFill>
                <a:latin typeface="Arial"/>
                <a:ea typeface="Arial"/>
                <a:cs typeface="Arial"/>
                <a:sym typeface="Arial"/>
              </a:rPr>
              <a:t>Source program</a:t>
            </a:r>
            <a:endParaRPr sz="2400">
              <a:solidFill>
                <a:schemeClr val="dk1"/>
              </a:solidFill>
              <a:latin typeface="Arial"/>
              <a:ea typeface="Arial"/>
              <a:cs typeface="Arial"/>
              <a:sym typeface="Arial"/>
            </a:endParaRPr>
          </a:p>
        </p:txBody>
      </p:sp>
      <p:sp>
        <p:nvSpPr>
          <p:cNvPr id="139" name="Google Shape;139;p17"/>
          <p:cNvSpPr/>
          <p:nvPr/>
        </p:nvSpPr>
        <p:spPr>
          <a:xfrm>
            <a:off x="6736406" y="4212714"/>
            <a:ext cx="1039067"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313829"/>
                </a:solidFill>
                <a:latin typeface="Arial"/>
                <a:ea typeface="Arial"/>
                <a:cs typeface="Arial"/>
                <a:sym typeface="Arial"/>
              </a:rPr>
              <a:t>Output</a:t>
            </a:r>
            <a:endParaRPr sz="2400">
              <a:solidFill>
                <a:schemeClr val="dk1"/>
              </a:solidFill>
              <a:latin typeface="Arial"/>
              <a:ea typeface="Arial"/>
              <a:cs typeface="Arial"/>
              <a:sym typeface="Arial"/>
            </a:endParaRPr>
          </a:p>
        </p:txBody>
      </p:sp>
      <p:cxnSp>
        <p:nvCxnSpPr>
          <p:cNvPr id="140" name="Google Shape;140;p17"/>
          <p:cNvCxnSpPr/>
          <p:nvPr/>
        </p:nvCxnSpPr>
        <p:spPr>
          <a:xfrm>
            <a:off x="5354914" y="4826000"/>
            <a:ext cx="8967" cy="457200"/>
          </a:xfrm>
          <a:prstGeom prst="straightConnector1">
            <a:avLst/>
          </a:prstGeom>
          <a:noFill/>
          <a:ln cap="flat" cmpd="sng" w="15875">
            <a:solidFill>
              <a:schemeClr val="accent1"/>
            </a:solidFill>
            <a:prstDash val="solid"/>
            <a:round/>
            <a:headEnd len="med" w="med" type="none"/>
            <a:tailEnd len="med" w="med" type="triangle"/>
          </a:ln>
        </p:spPr>
      </p:cxnSp>
      <p:sp>
        <p:nvSpPr>
          <p:cNvPr id="141" name="Google Shape;141;p17"/>
          <p:cNvSpPr/>
          <p:nvPr/>
        </p:nvSpPr>
        <p:spPr>
          <a:xfrm>
            <a:off x="4462927" y="5364680"/>
            <a:ext cx="2055563"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313829"/>
                </a:solidFill>
                <a:latin typeface="Arial"/>
                <a:ea typeface="Arial"/>
                <a:cs typeface="Arial"/>
                <a:sym typeface="Arial"/>
              </a:rPr>
              <a:t>Error messages</a:t>
            </a:r>
            <a:endParaRPr sz="2400">
              <a:solidFill>
                <a:schemeClr val="dk1"/>
              </a:solidFill>
              <a:latin typeface="Arial"/>
              <a:ea typeface="Arial"/>
              <a:cs typeface="Arial"/>
              <a:sym typeface="Arial"/>
            </a:endParaRPr>
          </a:p>
        </p:txBody>
      </p:sp>
      <p:sp>
        <p:nvSpPr>
          <p:cNvPr id="142" name="Google Shape;142;p17"/>
          <p:cNvSpPr/>
          <p:nvPr/>
        </p:nvSpPr>
        <p:spPr>
          <a:xfrm>
            <a:off x="3206036" y="4364335"/>
            <a:ext cx="833883"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313829"/>
                </a:solidFill>
                <a:latin typeface="Arial"/>
                <a:ea typeface="Arial"/>
                <a:cs typeface="Arial"/>
                <a:sym typeface="Arial"/>
              </a:rPr>
              <a:t>Input</a:t>
            </a:r>
            <a:endParaRPr sz="2400">
              <a:solidFill>
                <a:schemeClr val="dk1"/>
              </a:solidFill>
              <a:latin typeface="Arial"/>
              <a:ea typeface="Arial"/>
              <a:cs typeface="Arial"/>
              <a:sym typeface="Arial"/>
            </a:endParaRPr>
          </a:p>
        </p:txBody>
      </p:sp>
      <p:cxnSp>
        <p:nvCxnSpPr>
          <p:cNvPr id="143" name="Google Shape;143;p17"/>
          <p:cNvCxnSpPr/>
          <p:nvPr/>
        </p:nvCxnSpPr>
        <p:spPr>
          <a:xfrm>
            <a:off x="4104770" y="4595167"/>
            <a:ext cx="304800" cy="0"/>
          </a:xfrm>
          <a:prstGeom prst="straightConnector1">
            <a:avLst/>
          </a:prstGeom>
          <a:noFill/>
          <a:ln cap="flat" cmpd="sng" w="15875">
            <a:solidFill>
              <a:schemeClr val="accent1"/>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75F6D"/>
              </a:buClr>
              <a:buSzPts val="4800"/>
              <a:buFont typeface="Century Schoolbook"/>
              <a:buNone/>
            </a:pPr>
            <a:r>
              <a:rPr lang="en-US" cap="small">
                <a:solidFill>
                  <a:srgbClr val="575F6D"/>
                </a:solidFill>
                <a:latin typeface="Century Schoolbook"/>
                <a:ea typeface="Century Schoolbook"/>
                <a:cs typeface="Century Schoolbook"/>
                <a:sym typeface="Century Schoolbook"/>
              </a:rPr>
              <a:t>Compiler vs. Interpreter</a:t>
            </a:r>
            <a:endParaRPr/>
          </a:p>
        </p:txBody>
      </p:sp>
      <p:sp>
        <p:nvSpPr>
          <p:cNvPr id="150" name="Google Shape;150;p1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a:p>
        </p:txBody>
      </p:sp>
      <p:pic>
        <p:nvPicPr>
          <p:cNvPr id="151" name="Google Shape;151;p18"/>
          <p:cNvPicPr preferRelativeResize="0"/>
          <p:nvPr/>
        </p:nvPicPr>
        <p:blipFill rotWithShape="1">
          <a:blip r:embed="rId3">
            <a:alphaModFix/>
          </a:blip>
          <a:srcRect b="0" l="0" r="0" t="0"/>
          <a:stretch/>
        </p:blipFill>
        <p:spPr>
          <a:xfrm>
            <a:off x="1540543" y="1845734"/>
            <a:ext cx="8325351" cy="4629082"/>
          </a:xfrm>
          <a:prstGeom prst="rect">
            <a:avLst/>
          </a:prstGeom>
          <a:noFill/>
          <a:ln cap="flat" cmpd="sng" w="9525">
            <a:solidFill>
              <a:schemeClr val="accent1"/>
            </a:solidFill>
            <a:prstDash val="solid"/>
            <a:round/>
            <a:headEnd len="sm" w="sm" type="none"/>
            <a:tailEnd len="sm" w="sm" type="none"/>
          </a:ln>
        </p:spPr>
      </p:pic>
      <p:cxnSp>
        <p:nvCxnSpPr>
          <p:cNvPr id="152" name="Google Shape;152;p18"/>
          <p:cNvCxnSpPr/>
          <p:nvPr/>
        </p:nvCxnSpPr>
        <p:spPr>
          <a:xfrm>
            <a:off x="6256421" y="1845734"/>
            <a:ext cx="0" cy="4683403"/>
          </a:xfrm>
          <a:prstGeom prst="straightConnector1">
            <a:avLst/>
          </a:prstGeom>
          <a:noFill/>
          <a:ln cap="flat" cmpd="sng" w="12700">
            <a:solidFill>
              <a:schemeClr val="accent1"/>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75F6D"/>
              </a:buClr>
              <a:buSzPts val="4800"/>
              <a:buFont typeface="Century Schoolbook"/>
              <a:buNone/>
            </a:pPr>
            <a:r>
              <a:rPr lang="en-US" cap="small">
                <a:solidFill>
                  <a:srgbClr val="575F6D"/>
                </a:solidFill>
                <a:latin typeface="Century Schoolbook"/>
                <a:ea typeface="Century Schoolbook"/>
                <a:cs typeface="Century Schoolbook"/>
                <a:sym typeface="Century Schoolbook"/>
              </a:rPr>
              <a:t>Hybrid Compiler</a:t>
            </a:r>
            <a:endParaRPr/>
          </a:p>
        </p:txBody>
      </p:sp>
      <p:sp>
        <p:nvSpPr>
          <p:cNvPr id="158" name="Google Shape;158;p1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274320" lvl="0" marL="274320" rtl="0" algn="l">
              <a:lnSpc>
                <a:spcPct val="100000"/>
              </a:lnSpc>
              <a:spcBef>
                <a:spcPts val="0"/>
              </a:spcBef>
              <a:spcAft>
                <a:spcPts val="0"/>
              </a:spcAft>
              <a:buClr>
                <a:srgbClr val="FE8637"/>
              </a:buClr>
              <a:buSzPts val="1400"/>
              <a:buFont typeface="Noto Sans Symbols"/>
              <a:buChar char="🞆"/>
            </a:pPr>
            <a:r>
              <a:rPr lang="en-US">
                <a:solidFill>
                  <a:srgbClr val="000000"/>
                </a:solidFill>
                <a:latin typeface="Century Schoolbook"/>
                <a:ea typeface="Century Schoolbook"/>
                <a:cs typeface="Century Schoolbook"/>
                <a:sym typeface="Century Schoolbook"/>
              </a:rPr>
              <a:t>Java language processors combine compilation and interpretation.</a:t>
            </a:r>
            <a:endParaRPr/>
          </a:p>
          <a:p>
            <a:pPr indent="-185420" lvl="0" marL="274320" rtl="0" algn="l">
              <a:lnSpc>
                <a:spcPct val="100000"/>
              </a:lnSpc>
              <a:spcBef>
                <a:spcPts val="600"/>
              </a:spcBef>
              <a:spcAft>
                <a:spcPts val="0"/>
              </a:spcAft>
              <a:buClr>
                <a:srgbClr val="FE8637"/>
              </a:buClr>
              <a:buSzPts val="1400"/>
              <a:buFont typeface="Noto Sans Symbols"/>
              <a:buNone/>
            </a:pPr>
            <a:r>
              <a:t/>
            </a:r>
            <a:endParaRPr/>
          </a:p>
        </p:txBody>
      </p:sp>
      <p:pic>
        <p:nvPicPr>
          <p:cNvPr id="159" name="Google Shape;159;p19"/>
          <p:cNvPicPr preferRelativeResize="0"/>
          <p:nvPr/>
        </p:nvPicPr>
        <p:blipFill rotWithShape="1">
          <a:blip r:embed="rId3">
            <a:alphaModFix/>
          </a:blip>
          <a:srcRect b="0" l="0" r="0" t="0"/>
          <a:stretch/>
        </p:blipFill>
        <p:spPr>
          <a:xfrm>
            <a:off x="2084438" y="2446696"/>
            <a:ext cx="6400800" cy="3409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75F6D"/>
              </a:buClr>
              <a:buSzPts val="4800"/>
              <a:buFont typeface="Century Schoolbook"/>
              <a:buNone/>
            </a:pPr>
            <a:r>
              <a:rPr lang="en-US" cap="small">
                <a:solidFill>
                  <a:srgbClr val="575F6D"/>
                </a:solidFill>
                <a:latin typeface="Century Schoolbook"/>
                <a:ea typeface="Century Schoolbook"/>
                <a:cs typeface="Century Schoolbook"/>
                <a:sym typeface="Century Schoolbook"/>
              </a:rPr>
              <a:t>Hybrid Compiler</a:t>
            </a:r>
            <a:endParaRPr/>
          </a:p>
        </p:txBody>
      </p:sp>
      <p:sp>
        <p:nvSpPr>
          <p:cNvPr id="165" name="Google Shape;165;p20"/>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fontScale="92500" lnSpcReduction="20000"/>
          </a:bodyPr>
          <a:lstStyle/>
          <a:p>
            <a:pPr indent="-274320" lvl="0" marL="274320" rtl="0" algn="l">
              <a:lnSpc>
                <a:spcPct val="100000"/>
              </a:lnSpc>
              <a:spcBef>
                <a:spcPts val="0"/>
              </a:spcBef>
              <a:spcAft>
                <a:spcPts val="0"/>
              </a:spcAft>
              <a:buClr>
                <a:srgbClr val="FE8637"/>
              </a:buClr>
              <a:buSzPct val="70000"/>
              <a:buFont typeface="Noto Sans Symbols"/>
              <a:buChar char="🞆"/>
            </a:pPr>
            <a:r>
              <a:rPr lang="en-US">
                <a:solidFill>
                  <a:srgbClr val="000000"/>
                </a:solidFill>
                <a:latin typeface="Century Schoolbook"/>
                <a:ea typeface="Century Schoolbook"/>
                <a:cs typeface="Century Schoolbook"/>
                <a:sym typeface="Century Schoolbook"/>
              </a:rPr>
              <a:t>A Java source program may first be compiled into an intermediate </a:t>
            </a:r>
            <a:endParaRPr/>
          </a:p>
          <a:p>
            <a:pPr indent="0" lvl="0" marL="0" rtl="0" algn="l">
              <a:lnSpc>
                <a:spcPct val="100000"/>
              </a:lnSpc>
              <a:spcBef>
                <a:spcPts val="600"/>
              </a:spcBef>
              <a:spcAft>
                <a:spcPts val="0"/>
              </a:spcAft>
              <a:buClr>
                <a:srgbClr val="FE8637"/>
              </a:buClr>
              <a:buSzPct val="70000"/>
              <a:buNone/>
            </a:pPr>
            <a:r>
              <a:rPr lang="en-US">
                <a:solidFill>
                  <a:srgbClr val="000000"/>
                </a:solidFill>
                <a:latin typeface="Century Schoolbook"/>
                <a:ea typeface="Century Schoolbook"/>
                <a:cs typeface="Century Schoolbook"/>
                <a:sym typeface="Century Schoolbook"/>
              </a:rPr>
              <a:t>    form called </a:t>
            </a:r>
            <a:r>
              <a:rPr b="1" lang="en-US">
                <a:solidFill>
                  <a:srgbClr val="000000"/>
                </a:solidFill>
                <a:latin typeface="Century Schoolbook"/>
                <a:ea typeface="Century Schoolbook"/>
                <a:cs typeface="Century Schoolbook"/>
                <a:sym typeface="Century Schoolbook"/>
              </a:rPr>
              <a:t>bytecodes</a:t>
            </a:r>
            <a:r>
              <a:rPr lang="en-US">
                <a:solidFill>
                  <a:srgbClr val="000000"/>
                </a:solidFill>
                <a:latin typeface="Century Schoolbook"/>
                <a:ea typeface="Century Schoolbook"/>
                <a:cs typeface="Century Schoolbook"/>
                <a:sym typeface="Century Schoolbook"/>
              </a:rPr>
              <a:t>.</a:t>
            </a:r>
            <a:endParaRPr/>
          </a:p>
          <a:p>
            <a:pPr indent="-274320" lvl="0" marL="274320" rtl="0" algn="l">
              <a:lnSpc>
                <a:spcPct val="100000"/>
              </a:lnSpc>
              <a:spcBef>
                <a:spcPts val="600"/>
              </a:spcBef>
              <a:spcAft>
                <a:spcPts val="0"/>
              </a:spcAft>
              <a:buClr>
                <a:srgbClr val="FE8637"/>
              </a:buClr>
              <a:buSzPct val="70000"/>
              <a:buFont typeface="Noto Sans Symbols"/>
              <a:buChar char="🞆"/>
            </a:pPr>
            <a:r>
              <a:rPr lang="en-US">
                <a:solidFill>
                  <a:srgbClr val="000000"/>
                </a:solidFill>
                <a:latin typeface="Century Schoolbook"/>
                <a:ea typeface="Century Schoolbook"/>
                <a:cs typeface="Century Schoolbook"/>
                <a:sym typeface="Century Schoolbook"/>
              </a:rPr>
              <a:t>The </a:t>
            </a:r>
            <a:r>
              <a:rPr b="1" lang="en-US">
                <a:solidFill>
                  <a:srgbClr val="000000"/>
                </a:solidFill>
                <a:latin typeface="Century Schoolbook"/>
                <a:ea typeface="Century Schoolbook"/>
                <a:cs typeface="Century Schoolbook"/>
                <a:sym typeface="Century Schoolbook"/>
              </a:rPr>
              <a:t>bytecodes</a:t>
            </a:r>
            <a:r>
              <a:rPr lang="en-US">
                <a:solidFill>
                  <a:srgbClr val="000000"/>
                </a:solidFill>
                <a:latin typeface="Century Schoolbook"/>
                <a:ea typeface="Century Schoolbook"/>
                <a:cs typeface="Century Schoolbook"/>
                <a:sym typeface="Century Schoolbook"/>
              </a:rPr>
              <a:t> are then interpreted by a virtual machine.</a:t>
            </a:r>
            <a:endParaRPr/>
          </a:p>
          <a:p>
            <a:pPr indent="-192087" lvl="0" marL="274320" rtl="0" algn="l">
              <a:lnSpc>
                <a:spcPct val="100000"/>
              </a:lnSpc>
              <a:spcBef>
                <a:spcPts val="600"/>
              </a:spcBef>
              <a:spcAft>
                <a:spcPts val="0"/>
              </a:spcAft>
              <a:buClr>
                <a:srgbClr val="FE8637"/>
              </a:buClr>
              <a:buSzPct val="70000"/>
              <a:buFont typeface="Noto Sans Symbols"/>
              <a:buNone/>
            </a:pPr>
            <a:r>
              <a:t/>
            </a:r>
            <a:endParaRPr>
              <a:solidFill>
                <a:srgbClr val="000000"/>
              </a:solidFill>
              <a:latin typeface="Century Schoolbook"/>
              <a:ea typeface="Century Schoolbook"/>
              <a:cs typeface="Century Schoolbook"/>
              <a:sym typeface="Century Schoolbook"/>
            </a:endParaRPr>
          </a:p>
          <a:p>
            <a:pPr indent="-274320" lvl="0" marL="274320" rtl="0" algn="l">
              <a:lnSpc>
                <a:spcPct val="100000"/>
              </a:lnSpc>
              <a:spcBef>
                <a:spcPts val="600"/>
              </a:spcBef>
              <a:spcAft>
                <a:spcPts val="0"/>
              </a:spcAft>
              <a:buClr>
                <a:srgbClr val="FE8637"/>
              </a:buClr>
              <a:buSzPct val="70000"/>
              <a:buFont typeface="Noto Sans Symbols"/>
              <a:buChar char="🞆"/>
            </a:pPr>
            <a:r>
              <a:rPr lang="en-US">
                <a:solidFill>
                  <a:srgbClr val="000000"/>
                </a:solidFill>
                <a:latin typeface="Century Schoolbook"/>
                <a:ea typeface="Century Schoolbook"/>
                <a:cs typeface="Century Schoolbook"/>
                <a:sym typeface="Century Schoolbook"/>
              </a:rPr>
              <a:t>A benefit of this arrangement is that bytecodes compiled</a:t>
            </a:r>
            <a:endParaRPr/>
          </a:p>
          <a:p>
            <a:pPr indent="0" lvl="0" marL="0" rtl="0" algn="l">
              <a:lnSpc>
                <a:spcPct val="100000"/>
              </a:lnSpc>
              <a:spcBef>
                <a:spcPts val="600"/>
              </a:spcBef>
              <a:spcAft>
                <a:spcPts val="0"/>
              </a:spcAft>
              <a:buClr>
                <a:srgbClr val="FE8637"/>
              </a:buClr>
              <a:buSzPct val="70000"/>
              <a:buNone/>
            </a:pPr>
            <a:r>
              <a:rPr lang="en-US">
                <a:solidFill>
                  <a:srgbClr val="000000"/>
                </a:solidFill>
                <a:latin typeface="Century Schoolbook"/>
                <a:ea typeface="Century Schoolbook"/>
                <a:cs typeface="Century Schoolbook"/>
                <a:sym typeface="Century Schoolbook"/>
              </a:rPr>
              <a:t>    on one machine can be interpreted on another machine, </a:t>
            </a:r>
            <a:endParaRPr/>
          </a:p>
          <a:p>
            <a:pPr indent="0" lvl="0" marL="0" rtl="0" algn="l">
              <a:lnSpc>
                <a:spcPct val="100000"/>
              </a:lnSpc>
              <a:spcBef>
                <a:spcPts val="600"/>
              </a:spcBef>
              <a:spcAft>
                <a:spcPts val="0"/>
              </a:spcAft>
              <a:buClr>
                <a:srgbClr val="FE8637"/>
              </a:buClr>
              <a:buSzPct val="70000"/>
              <a:buNone/>
            </a:pPr>
            <a:r>
              <a:rPr lang="en-US">
                <a:solidFill>
                  <a:srgbClr val="000000"/>
                </a:solidFill>
                <a:latin typeface="Century Schoolbook"/>
                <a:ea typeface="Century Schoolbook"/>
                <a:cs typeface="Century Schoolbook"/>
                <a:sym typeface="Century Schoolbook"/>
              </a:rPr>
              <a:t>    perhaps across a network.</a:t>
            </a:r>
            <a:endParaRPr/>
          </a:p>
          <a:p>
            <a:pPr indent="-192087" lvl="0" marL="274320" rtl="0" algn="l">
              <a:lnSpc>
                <a:spcPct val="100000"/>
              </a:lnSpc>
              <a:spcBef>
                <a:spcPts val="600"/>
              </a:spcBef>
              <a:spcAft>
                <a:spcPts val="0"/>
              </a:spcAft>
              <a:buClr>
                <a:srgbClr val="FE8637"/>
              </a:buClr>
              <a:buSzPct val="70000"/>
              <a:buFont typeface="Noto Sans Symbols"/>
              <a:buNone/>
            </a:pPr>
            <a:r>
              <a:t/>
            </a:r>
            <a:endParaRPr>
              <a:solidFill>
                <a:srgbClr val="000000"/>
              </a:solidFill>
              <a:latin typeface="Century Schoolbook"/>
              <a:ea typeface="Century Schoolbook"/>
              <a:cs typeface="Century Schoolbook"/>
              <a:sym typeface="Century Schoolbook"/>
            </a:endParaRPr>
          </a:p>
          <a:p>
            <a:pPr indent="-274320" lvl="0" marL="274320" rtl="0" algn="l">
              <a:lnSpc>
                <a:spcPct val="100000"/>
              </a:lnSpc>
              <a:spcBef>
                <a:spcPts val="600"/>
              </a:spcBef>
              <a:spcAft>
                <a:spcPts val="0"/>
              </a:spcAft>
              <a:buClr>
                <a:srgbClr val="FE8637"/>
              </a:buClr>
              <a:buSzPct val="70000"/>
              <a:buFont typeface="Noto Sans Symbols"/>
              <a:buChar char="🞆"/>
            </a:pPr>
            <a:r>
              <a:rPr lang="en-US">
                <a:solidFill>
                  <a:srgbClr val="000000"/>
                </a:solidFill>
                <a:latin typeface="Century Schoolbook"/>
                <a:ea typeface="Century Schoolbook"/>
                <a:cs typeface="Century Schoolbook"/>
                <a:sym typeface="Century Schoolbook"/>
              </a:rPr>
              <a:t>In order to achieve faster processing of inputs to outputs,</a:t>
            </a:r>
            <a:endParaRPr/>
          </a:p>
          <a:p>
            <a:pPr indent="0" lvl="0" marL="0" rtl="0" algn="l">
              <a:lnSpc>
                <a:spcPct val="100000"/>
              </a:lnSpc>
              <a:spcBef>
                <a:spcPts val="600"/>
              </a:spcBef>
              <a:spcAft>
                <a:spcPts val="0"/>
              </a:spcAft>
              <a:buClr>
                <a:srgbClr val="FE8637"/>
              </a:buClr>
              <a:buSzPct val="70000"/>
              <a:buNone/>
            </a:pPr>
            <a:r>
              <a:rPr lang="en-US">
                <a:solidFill>
                  <a:srgbClr val="000000"/>
                </a:solidFill>
                <a:latin typeface="Century Schoolbook"/>
                <a:ea typeface="Century Schoolbook"/>
                <a:cs typeface="Century Schoolbook"/>
                <a:sym typeface="Century Schoolbook"/>
              </a:rPr>
              <a:t>    some Java compilers, called </a:t>
            </a:r>
            <a:r>
              <a:rPr b="1" lang="en-US">
                <a:solidFill>
                  <a:srgbClr val="000000"/>
                </a:solidFill>
                <a:latin typeface="Century Schoolbook"/>
                <a:ea typeface="Century Schoolbook"/>
                <a:cs typeface="Century Schoolbook"/>
                <a:sym typeface="Century Schoolbook"/>
              </a:rPr>
              <a:t>just-in-time compilers,</a:t>
            </a:r>
            <a:endParaRPr/>
          </a:p>
          <a:p>
            <a:pPr indent="0" lvl="0" marL="0" rtl="0" algn="l">
              <a:lnSpc>
                <a:spcPct val="100000"/>
              </a:lnSpc>
              <a:spcBef>
                <a:spcPts val="600"/>
              </a:spcBef>
              <a:spcAft>
                <a:spcPts val="0"/>
              </a:spcAft>
              <a:buClr>
                <a:srgbClr val="FE8637"/>
              </a:buClr>
              <a:buSzPct val="70000"/>
              <a:buNone/>
            </a:pPr>
            <a:r>
              <a:rPr lang="en-US">
                <a:solidFill>
                  <a:srgbClr val="000000"/>
                </a:solidFill>
                <a:latin typeface="Century Schoolbook"/>
                <a:ea typeface="Century Schoolbook"/>
                <a:cs typeface="Century Schoolbook"/>
                <a:sym typeface="Century Schoolbook"/>
              </a:rPr>
              <a:t>    translate the bytecodes into machine language</a:t>
            </a:r>
            <a:endParaRPr/>
          </a:p>
          <a:p>
            <a:pPr indent="0" lvl="0" marL="0" rtl="0" algn="l">
              <a:lnSpc>
                <a:spcPct val="100000"/>
              </a:lnSpc>
              <a:spcBef>
                <a:spcPts val="600"/>
              </a:spcBef>
              <a:spcAft>
                <a:spcPts val="0"/>
              </a:spcAft>
              <a:buClr>
                <a:srgbClr val="FE8637"/>
              </a:buClr>
              <a:buSzPct val="70000"/>
              <a:buNone/>
            </a:pPr>
            <a:r>
              <a:rPr lang="en-US">
                <a:solidFill>
                  <a:srgbClr val="000000"/>
                </a:solidFill>
                <a:latin typeface="Century Schoolbook"/>
                <a:ea typeface="Century Schoolbook"/>
                <a:cs typeface="Century Schoolbook"/>
                <a:sym typeface="Century Schoolbook"/>
              </a:rPr>
              <a:t>    immediately before they run the intermediate program to</a:t>
            </a:r>
            <a:endParaRPr/>
          </a:p>
          <a:p>
            <a:pPr indent="0" lvl="0" marL="0" rtl="0" algn="l">
              <a:lnSpc>
                <a:spcPct val="100000"/>
              </a:lnSpc>
              <a:spcBef>
                <a:spcPts val="600"/>
              </a:spcBef>
              <a:spcAft>
                <a:spcPts val="0"/>
              </a:spcAft>
              <a:buClr>
                <a:srgbClr val="FE8637"/>
              </a:buClr>
              <a:buSzPct val="70000"/>
              <a:buNone/>
            </a:pPr>
            <a:r>
              <a:rPr lang="en-US">
                <a:solidFill>
                  <a:srgbClr val="000000"/>
                </a:solidFill>
                <a:latin typeface="Century Schoolbook"/>
                <a:ea typeface="Century Schoolbook"/>
                <a:cs typeface="Century Schoolbook"/>
                <a:sym typeface="Century Schoolbook"/>
              </a:rPr>
              <a:t>    process the input.</a:t>
            </a:r>
            <a:endParaRPr/>
          </a:p>
        </p:txBody>
      </p:sp>
      <p:pic>
        <p:nvPicPr>
          <p:cNvPr id="166" name="Google Shape;166;p20"/>
          <p:cNvPicPr preferRelativeResize="0"/>
          <p:nvPr/>
        </p:nvPicPr>
        <p:blipFill rotWithShape="1">
          <a:blip r:embed="rId3">
            <a:alphaModFix/>
          </a:blip>
          <a:srcRect b="0" l="0" r="0" t="0"/>
          <a:stretch/>
        </p:blipFill>
        <p:spPr>
          <a:xfrm>
            <a:off x="7947691" y="2212258"/>
            <a:ext cx="3983753" cy="412209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575F6D"/>
              </a:buClr>
              <a:buSzPts val="4000"/>
              <a:buFont typeface="Century Schoolbook"/>
              <a:buNone/>
            </a:pPr>
            <a:r>
              <a:rPr lang="en-US" sz="4000" cap="small">
                <a:solidFill>
                  <a:srgbClr val="575F6D"/>
                </a:solidFill>
                <a:latin typeface="Century Schoolbook"/>
                <a:ea typeface="Century Schoolbook"/>
                <a:cs typeface="Century Schoolbook"/>
                <a:sym typeface="Century Schoolbook"/>
              </a:rPr>
              <a:t>Language Processor: Assembler</a:t>
            </a:r>
            <a:endParaRPr sz="4000"/>
          </a:p>
        </p:txBody>
      </p:sp>
      <p:sp>
        <p:nvSpPr>
          <p:cNvPr id="173" name="Google Shape;173;p21"/>
          <p:cNvSpPr txBox="1"/>
          <p:nvPr>
            <p:ph idx="1" type="body"/>
          </p:nvPr>
        </p:nvSpPr>
        <p:spPr>
          <a:xfrm>
            <a:off x="1097280" y="1845734"/>
            <a:ext cx="10485120" cy="4023360"/>
          </a:xfrm>
          <a:prstGeom prst="rect">
            <a:avLst/>
          </a:prstGeom>
          <a:noFill/>
          <a:ln>
            <a:noFill/>
          </a:ln>
        </p:spPr>
        <p:txBody>
          <a:bodyPr anchorCtr="0" anchor="t" bIns="45700" lIns="0" spcFirstLastPara="1" rIns="0" wrap="square" tIns="45700">
            <a:normAutofit/>
          </a:bodyPr>
          <a:lstStyle/>
          <a:p>
            <a:pPr indent="-274320" lvl="0" marL="274320" rtl="0" algn="l">
              <a:lnSpc>
                <a:spcPct val="100000"/>
              </a:lnSpc>
              <a:spcBef>
                <a:spcPts val="0"/>
              </a:spcBef>
              <a:spcAft>
                <a:spcPts val="0"/>
              </a:spcAft>
              <a:buClr>
                <a:srgbClr val="FE8637"/>
              </a:buClr>
              <a:buSzPts val="1680"/>
              <a:buFont typeface="Noto Sans Symbols"/>
              <a:buChar char="🞆"/>
            </a:pPr>
            <a:r>
              <a:rPr lang="en-US" sz="2400">
                <a:solidFill>
                  <a:srgbClr val="000000"/>
                </a:solidFill>
                <a:latin typeface="Century Schoolbook"/>
                <a:ea typeface="Century Schoolbook"/>
                <a:cs typeface="Century Schoolbook"/>
                <a:sym typeface="Century Schoolbook"/>
              </a:rPr>
              <a:t>The Assembler is used to translate the program written in Assembly language into machine code. Assembly language is machine dependent yet mnemonics that are being used to represent instructions in it are not directly understandable by machine and high level language is machine independent.</a:t>
            </a:r>
            <a:endParaRPr sz="2400">
              <a:solidFill>
                <a:srgbClr val="000000"/>
              </a:solidFill>
              <a:latin typeface="Century Schoolbook"/>
              <a:ea typeface="Century Schoolbook"/>
              <a:cs typeface="Century Schoolbook"/>
              <a:sym typeface="Century Schoolbook"/>
            </a:endParaRPr>
          </a:p>
        </p:txBody>
      </p:sp>
      <p:pic>
        <p:nvPicPr>
          <p:cNvPr id="174" name="Google Shape;174;p21"/>
          <p:cNvPicPr preferRelativeResize="0"/>
          <p:nvPr/>
        </p:nvPicPr>
        <p:blipFill rotWithShape="1">
          <a:blip r:embed="rId3">
            <a:alphaModFix/>
          </a:blip>
          <a:srcRect b="0" l="0" r="0" t="0"/>
          <a:stretch/>
        </p:blipFill>
        <p:spPr>
          <a:xfrm>
            <a:off x="5661427" y="5458416"/>
            <a:ext cx="5316704" cy="844519"/>
          </a:xfrm>
          <a:prstGeom prst="rect">
            <a:avLst/>
          </a:prstGeom>
          <a:noFill/>
          <a:ln>
            <a:noFill/>
          </a:ln>
        </p:spPr>
      </p:pic>
      <p:pic>
        <p:nvPicPr>
          <p:cNvPr id="175" name="Google Shape;175;p21"/>
          <p:cNvPicPr preferRelativeResize="0"/>
          <p:nvPr/>
        </p:nvPicPr>
        <p:blipFill rotWithShape="1">
          <a:blip r:embed="rId4">
            <a:alphaModFix/>
          </a:blip>
          <a:srcRect b="0" l="0" r="0" t="0"/>
          <a:stretch/>
        </p:blipFill>
        <p:spPr>
          <a:xfrm>
            <a:off x="1097280" y="3844670"/>
            <a:ext cx="6430297" cy="1717930"/>
          </a:xfrm>
          <a:prstGeom prst="rect">
            <a:avLst/>
          </a:prstGeom>
          <a:noFill/>
          <a:ln>
            <a:noFill/>
          </a:ln>
        </p:spPr>
      </p:pic>
      <p:sp>
        <p:nvSpPr>
          <p:cNvPr id="176" name="Google Shape;176;p21"/>
          <p:cNvSpPr/>
          <p:nvPr/>
        </p:nvSpPr>
        <p:spPr>
          <a:xfrm>
            <a:off x="3545305" y="4042611"/>
            <a:ext cx="1576021" cy="40105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Assembler</a:t>
            </a:r>
            <a:endParaRPr b="1" sz="20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