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CC3300"/>
                </a:solidFill>
                <a:latin typeface="Angsana New"/>
                <a:ea typeface="Angsana New"/>
                <a:cs typeface="Angsana New"/>
                <a:sym typeface="Angsana New"/>
              </a:rPr>
              <a:t>Intermediate Representation (IR)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rPr>
              <a:t>TRANSLATION TO INTERMEDIATE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1206000" y="1737360"/>
            <a:ext cx="10166760" cy="445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	 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b + c * 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intermediate code generator will try 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this expression into sub-expressions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then generate the corresponding code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 = c * d;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 = b + t1;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t2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t1,t2 are temporary variables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three-address code has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most three address locations to calculate the expression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three-address code can be represented in two forms : quadruples and triples.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7"/>
          <p:cNvSpPr/>
          <p:nvPr/>
        </p:nvSpPr>
        <p:spPr>
          <a:xfrm>
            <a:off x="1206000" y="1737360"/>
            <a:ext cx="10166760" cy="207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Quadruples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instruction in quadruples presentation is divided into four fields: operator, arg1, arg2, and result. The above example is represented below in quadruples format: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480" y="3835800"/>
            <a:ext cx="5223960" cy="15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/>
          <p:nvPr/>
        </p:nvSpPr>
        <p:spPr>
          <a:xfrm>
            <a:off x="1371600" y="3586320"/>
            <a:ext cx="4743000" cy="255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 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rearrange code for global optimization.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can quickly access value of temporary variables using symbol table.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 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 lot of temporaries.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Temporary variable creation increases time and space complexity.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206000" y="1737360"/>
            <a:ext cx="1016676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Triples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instruction in triples presentation has three fields : op, arg1, and arg2. The results of respective sub-expressions are denoted by the position of expression. Triples represent similarity with DAG and syntax tree. They are equivalent to DAG while representing expressions.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000" y="3957480"/>
            <a:ext cx="5800320" cy="17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9"/>
          <p:cNvSpPr/>
          <p:nvPr/>
        </p:nvSpPr>
        <p:spPr>
          <a:xfrm>
            <a:off x="1206000" y="1737360"/>
            <a:ext cx="10166760" cy="11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Triples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9"/>
          <p:cNvSpPr/>
          <p:nvPr/>
        </p:nvSpPr>
        <p:spPr>
          <a:xfrm>
            <a:off x="1505880" y="2986200"/>
            <a:ext cx="10166760" cy="292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 –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representation doesn’t make use of extra temporary variable to represent a single operation instead when a reference to another triple’s value is needed, a pointer to that triple is used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 –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Temporaries are implicit and difficult to rearrange code.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difficult to optimize because optimization involves moving intermediate code. When a triple is moved, any other triple referring to it must be updated also. With help of pointer one can directly access symbol table entry.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0"/>
          <p:cNvSpPr/>
          <p:nvPr/>
        </p:nvSpPr>
        <p:spPr>
          <a:xfrm>
            <a:off x="1206000" y="1737360"/>
            <a:ext cx="1016676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Indirect Triples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1505880" y="2986200"/>
            <a:ext cx="1016676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representation is an enhancement over triples representation.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uses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pointers instead of position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store results.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enables the optimizers to freely re-position the sub-expression to produce an optimized code.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1206000" y="1737360"/>
            <a:ext cx="10166760" cy="32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(3) Syntax Tree –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tree is nothing more than condensed form of a parse tree.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operator and keyword nodes of the parse tree are moved to their parents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a chain of single productions is replaced by single link in syntax tree.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nodes are operators and child nodes are operands.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form syntax tree put parentheses in the expression, this way it's easy to recognize which operand should come first.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–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x = (a + b * c) / (a – b * c)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760" y="3807720"/>
            <a:ext cx="3071520" cy="276768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Good IR properties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080" y="1888200"/>
            <a:ext cx="7682040" cy="42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 Expression Tree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360" y="1886040"/>
            <a:ext cx="6994440" cy="44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 Expressions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37000"/>
            <a:ext cx="9875160" cy="39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4"/>
          <p:cNvSpPr txBox="1"/>
          <p:nvPr/>
        </p:nvSpPr>
        <p:spPr>
          <a:xfrm>
            <a:off x="914400" y="2138516"/>
            <a:ext cx="7079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/>
          </a:p>
        </p:txBody>
      </p:sp>
      <p:sp>
        <p:nvSpPr>
          <p:cNvPr id="248" name="Google Shape;248;p44"/>
          <p:cNvSpPr txBox="1"/>
          <p:nvPr/>
        </p:nvSpPr>
        <p:spPr>
          <a:xfrm>
            <a:off x="870154" y="5613993"/>
            <a:ext cx="101022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 </a:t>
            </a: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 that when MEM is used as the left child of a MOVE, it means “store”, but anywhere it means else it means “fetch”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 Expressions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01600"/>
            <a:ext cx="8847000" cy="4437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45"/>
          <p:cNvCxnSpPr/>
          <p:nvPr/>
        </p:nvCxnSpPr>
        <p:spPr>
          <a:xfrm>
            <a:off x="1445342" y="3274142"/>
            <a:ext cx="294967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6" name="Google Shape;256;p45"/>
          <p:cNvCxnSpPr/>
          <p:nvPr/>
        </p:nvCxnSpPr>
        <p:spPr>
          <a:xfrm>
            <a:off x="1548581" y="3716594"/>
            <a:ext cx="5265174" cy="2949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Where we are………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1641"/>
          <a:stretch/>
        </p:blipFill>
        <p:spPr>
          <a:xfrm>
            <a:off x="1942560" y="2035440"/>
            <a:ext cx="7348680" cy="42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 statements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25920"/>
            <a:ext cx="7602480" cy="442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46"/>
          <p:cNvCxnSpPr/>
          <p:nvPr/>
        </p:nvCxnSpPr>
        <p:spPr>
          <a:xfrm>
            <a:off x="1224116" y="3465871"/>
            <a:ext cx="7315200" cy="1474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4" name="Google Shape;264;p46"/>
          <p:cNvCxnSpPr/>
          <p:nvPr/>
        </p:nvCxnSpPr>
        <p:spPr>
          <a:xfrm>
            <a:off x="1097280" y="3819832"/>
            <a:ext cx="2265352" cy="1474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 statements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956240"/>
            <a:ext cx="8768880" cy="373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7"/>
          <p:cNvSpPr/>
          <p:nvPr/>
        </p:nvSpPr>
        <p:spPr>
          <a:xfrm>
            <a:off x="9672770" y="2977119"/>
            <a:ext cx="1811050" cy="119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EQ=Equal</a:t>
            </a:r>
            <a:endParaRPr b="1" sz="1800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 = Not Equal</a:t>
            </a:r>
            <a:endParaRPr b="1" sz="1800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LT=Less Than</a:t>
            </a:r>
            <a:endParaRPr b="1" sz="1800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GT=Greater Than</a:t>
            </a:r>
            <a:endParaRPr b="1" sz="1800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7"/>
          <p:cNvCxnSpPr/>
          <p:nvPr/>
        </p:nvCxnSpPr>
        <p:spPr>
          <a:xfrm>
            <a:off x="1384560" y="3931920"/>
            <a:ext cx="7406640" cy="12960"/>
          </a:xfrm>
          <a:prstGeom prst="straightConnector1">
            <a:avLst/>
          </a:prstGeom>
          <a:noFill/>
          <a:ln cap="flat" cmpd="sng" w="9525">
            <a:solidFill>
              <a:srgbClr val="BB532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47"/>
          <p:cNvCxnSpPr/>
          <p:nvPr/>
        </p:nvCxnSpPr>
        <p:spPr>
          <a:xfrm>
            <a:off x="1238865" y="4424516"/>
            <a:ext cx="8214851" cy="1474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4" name="Google Shape;274;p47"/>
          <p:cNvCxnSpPr/>
          <p:nvPr/>
        </p:nvCxnSpPr>
        <p:spPr>
          <a:xfrm>
            <a:off x="1097280" y="2389239"/>
            <a:ext cx="5052797" cy="0"/>
          </a:xfrm>
          <a:prstGeom prst="straightConnector1">
            <a:avLst/>
          </a:prstGeom>
          <a:noFill/>
          <a:ln cap="flat" cmpd="sng" w="9525">
            <a:solidFill>
              <a:srgbClr val="E37F0B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Array accesses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 rotWithShape="1">
          <a:blip r:embed="rId3">
            <a:alphaModFix/>
          </a:blip>
          <a:srcRect b="46819" l="0" r="0" t="0"/>
          <a:stretch/>
        </p:blipFill>
        <p:spPr>
          <a:xfrm>
            <a:off x="1097280" y="1979280"/>
            <a:ext cx="102060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8"/>
          <p:cNvSpPr/>
          <p:nvPr/>
        </p:nvSpPr>
        <p:spPr>
          <a:xfrm>
            <a:off x="5265000" y="3978720"/>
            <a:ext cx="49928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MEM(+(NAME(a), CONST(i*w)))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8"/>
          <p:cNvSpPr/>
          <p:nvPr/>
        </p:nvSpPr>
        <p:spPr>
          <a:xfrm>
            <a:off x="5265000" y="4566600"/>
            <a:ext cx="57171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MEM(BINOP(PLUS, NAME(a), CONST(i*w)))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1169640" y="4041720"/>
            <a:ext cx="416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 of array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i</a:t>
            </a:r>
            <a:r>
              <a:rPr b="0" baseline="3000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 =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1121760" y="1918440"/>
            <a:ext cx="38080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for i := 0 to 9 do V[i] := 5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713520" y="2441520"/>
            <a:ext cx="5775840" cy="329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SEQ(MOVE(i, CONST(0)),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CJUMP(GT, i, CONST(9), done, loop),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LABEL(loop),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MOVE(MEM(+(Name(V), CONST(i*4))),const(5)),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MOVE(i,+(i,CONST(1))),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CJUMP(GT, i, CONST(9), done, loop),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LABEL(done))</a:t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5564520" y="1995480"/>
            <a:ext cx="4910040" cy="3646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Assume, every value in the array V requires 4 bytes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End</a:t>
            </a:r>
            <a:endParaRPr b="0" sz="4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to Intermediate code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440" y="1911600"/>
            <a:ext cx="8874720" cy="397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to Intermediate code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73440"/>
            <a:ext cx="10936800" cy="38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1519200" y="2817000"/>
            <a:ext cx="9748440" cy="914040"/>
          </a:xfrm>
          <a:prstGeom prst="rect">
            <a:avLst/>
          </a:prstGeom>
          <a:noFill/>
          <a:ln cap="flat" cmpd="sng" w="38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1519200" y="5191560"/>
            <a:ext cx="5146920" cy="508680"/>
          </a:xfrm>
          <a:prstGeom prst="rect">
            <a:avLst/>
          </a:prstGeom>
          <a:noFill/>
          <a:ln cap="flat" cmpd="sng" w="38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0"/>
          <p:cNvCxnSpPr/>
          <p:nvPr/>
        </p:nvCxnSpPr>
        <p:spPr>
          <a:xfrm>
            <a:off x="6931440" y="5445720"/>
            <a:ext cx="147600" cy="254880"/>
          </a:xfrm>
          <a:prstGeom prst="straightConnector1">
            <a:avLst/>
          </a:prstGeom>
          <a:noFill/>
          <a:ln cap="flat" cmpd="sng" w="38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30"/>
          <p:cNvCxnSpPr/>
          <p:nvPr/>
        </p:nvCxnSpPr>
        <p:spPr>
          <a:xfrm flipH="1">
            <a:off x="7079040" y="5293440"/>
            <a:ext cx="791640" cy="407160"/>
          </a:xfrm>
          <a:prstGeom prst="straightConnector1">
            <a:avLst/>
          </a:prstGeom>
          <a:noFill/>
          <a:ln cap="flat" cmpd="sng" w="38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607" l="0" r="0" t="0"/>
          <a:stretch/>
        </p:blipFill>
        <p:spPr>
          <a:xfrm>
            <a:off x="1215360" y="1872720"/>
            <a:ext cx="8265600" cy="439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1206000" y="1737360"/>
            <a:ext cx="10166760" cy="4276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Intermediate codes can be represented in a </a:t>
            </a: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variety of ways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they have their own benefits.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Level IR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intermediate code representation is very close to the source language itself.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can be easily generated from the source code and we can easily apply code modifications to enhance performance.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for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machine optimization, it is less preferred.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Level IR</a:t>
            </a:r>
            <a:r>
              <a:rPr b="0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one is close to the target machine, which makes it suitable for register and memory allocation, instruction set selection, etc.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good for machine-dependent optimizations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1206000" y="1737360"/>
            <a:ext cx="4737240" cy="4492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generate machine code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directly from source code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then for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target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we will have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optimizers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code generators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if we will have </a:t>
            </a:r>
            <a:r>
              <a:rPr b="0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machine independent intermediate code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we will have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only one optimizer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Noto Sans Symbols"/>
              <a:buChar char="✔"/>
            </a:pP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Intermediate code can be either 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 specific 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b="1" i="0" lang="en-US" sz="2200" u="none" cap="none" strike="noStrike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Byte Code for Java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 or 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 independent 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200" u="none" cap="none" strike="noStrike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three-address code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880" y="1870920"/>
            <a:ext cx="4171680" cy="429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1206000" y="1737360"/>
            <a:ext cx="1016676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 Postfix Notation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ordinary (infix) way of writing the sum of a and b is with operator in the middle : a + b. The postfix notation for the same expression places the operator at the right end as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 +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general, if e1 and e2 are any postfix expressions, and + is any binary operator, the result of applying + to the values denoted by e1 and e2 is postfix notation by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e1e2 +.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parentheses are needed in postfix notation because the position and arity (number of arguments) of the operators permit only one way to decode a postfix expression. In postfix notation the operator follows the operand.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–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The postfix representation of the expression (a – b) * (c + d) + (a – b) is :   ab – cd + *ab -+.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small" strike="noStrike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Intermediate Representation Formats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206000" y="1737360"/>
            <a:ext cx="10166760" cy="45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 Three-Address 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type of intermediate code which is easy to generate and can be easily converted to machine code.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makes use of </a:t>
            </a: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most three addresses and one operator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represent an expression and the value computed at each instruction is stored in temporary variable generated by compiler.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compiler decides the order of operation given by three address code.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representation –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a, b or c represents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operands like names, constants or compiler generated temporaries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 represents the operator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920" y="4791240"/>
            <a:ext cx="1771200" cy="6051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