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embeddedFontLst>
    <p:embeddedFont>
      <p:font typeface="Arial Narrow"/>
      <p:regular r:id="rId58"/>
      <p:bold r:id="rId59"/>
      <p:italic r:id="rId60"/>
      <p:boldItalic r:id="rId61"/>
    </p:embeddedFont>
    <p:embeddedFont>
      <p:font typeface="Century Schoolbook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Schoolbook-regular.fntdata"/><Relationship Id="rId61" Type="http://schemas.openxmlformats.org/officeDocument/2006/relationships/font" Target="fonts/ArialNarrow-boldItalic.fntdata"/><Relationship Id="rId20" Type="http://schemas.openxmlformats.org/officeDocument/2006/relationships/slide" Target="slides/slide15.xml"/><Relationship Id="rId64" Type="http://schemas.openxmlformats.org/officeDocument/2006/relationships/font" Target="fonts/CenturySchoolbook-italic.fntdata"/><Relationship Id="rId63" Type="http://schemas.openxmlformats.org/officeDocument/2006/relationships/font" Target="fonts/CenturySchoolboo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enturySchoolbook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rialNarrow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ArialNarrow-bold.fntdata"/><Relationship Id="rId14" Type="http://schemas.openxmlformats.org/officeDocument/2006/relationships/slide" Target="slides/slide9.xml"/><Relationship Id="rId58" Type="http://schemas.openxmlformats.org/officeDocument/2006/relationships/font" Target="fonts/ArialNarrow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460375" y="720725"/>
            <a:ext cx="6396038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460375" y="720725"/>
            <a:ext cx="6396038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460375" y="720725"/>
            <a:ext cx="6396038" cy="3598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, the phrase “x = +y", which is recognized as four tokens, representing “x", “=“ and “+" and “y", has the structure </a:t>
            </a:r>
            <a:r>
              <a:rPr b="1" lang="en-US" sz="1200"/>
              <a:t>=(x,+(y))</a:t>
            </a:r>
            <a:r>
              <a:rPr lang="en-US" sz="1200"/>
              <a:t>, i.e., an assignment expression, that operates on “x" and the expression “+(y)".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0.png"/><Relationship Id="rId4" Type="http://schemas.openxmlformats.org/officeDocument/2006/relationships/image" Target="../media/image4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7200"/>
              <a:buFont typeface="Angsana New"/>
              <a:buNone/>
            </a:pPr>
            <a:r>
              <a:rPr b="1" lang="en-US" sz="7200">
                <a:solidFill>
                  <a:srgbClr val="CC3300"/>
                </a:solidFill>
                <a:latin typeface="Angsana New"/>
                <a:ea typeface="Angsana New"/>
                <a:cs typeface="Angsana New"/>
                <a:sym typeface="Angsana New"/>
              </a:rPr>
              <a:t>CSE-361:Compiler Design</a:t>
            </a:r>
            <a:endParaRPr sz="72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Adequate Error Reporting is Not a Trivial Task</a:t>
            </a:r>
            <a:endParaRPr sz="4400"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847849"/>
            <a:ext cx="6246495" cy="4533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800"/>
              <a:buFont typeface="Century Schoolbook"/>
              <a:buNone/>
            </a:pPr>
            <a:r>
              <a:rPr lang="en-US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71662"/>
            <a:ext cx="6517958" cy="440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200"/>
              <a:buFont typeface="Century Schoolbook"/>
              <a:buNone/>
            </a:pPr>
            <a:r>
              <a:rPr lang="en-US" sz="32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 May Trigger More Errors!</a:t>
            </a:r>
            <a:endParaRPr sz="3200"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862137"/>
            <a:ext cx="5629275" cy="45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600"/>
              <a:buFont typeface="Century Schoolbook"/>
              <a:buNone/>
            </a:pP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 Approaches: Panic Mode</a:t>
            </a:r>
            <a:endParaRPr sz="3600"/>
          </a:p>
        </p:txBody>
      </p:sp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65936"/>
            <a:ext cx="5734050" cy="4518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600"/>
              <a:buFont typeface="Century Schoolbook"/>
              <a:buNone/>
            </a:pP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 Approaches: </a:t>
            </a:r>
            <a:b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Phrase-Level Recovery</a:t>
            </a:r>
            <a:endParaRPr sz="3600"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57373"/>
            <a:ext cx="7118033" cy="452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600"/>
              <a:buFont typeface="Century Schoolbook"/>
              <a:buNone/>
            </a:pP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 Approaches: </a:t>
            </a:r>
            <a:b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Productions</a:t>
            </a:r>
            <a:endParaRPr sz="3600"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1" y="1852611"/>
            <a:ext cx="6319837" cy="405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600"/>
              <a:buFont typeface="Century Schoolbook"/>
              <a:buNone/>
            </a:pP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Error Recovery Approaches: </a:t>
            </a:r>
            <a:b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Global Correction</a:t>
            </a:r>
            <a:endParaRPr sz="3600"/>
          </a:p>
        </p:txBody>
      </p:sp>
      <p:pic>
        <p:nvPicPr>
          <p:cNvPr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88" y="1943099"/>
            <a:ext cx="6767512" cy="368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Syntactical Analysis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097280" y="1845733"/>
            <a:ext cx="10058400" cy="442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-140335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600"/>
              <a:t>Each language definition has rules that describe the syntax of well formed programs.</a:t>
            </a:r>
            <a:br>
              <a:rPr lang="en-US" sz="2600"/>
            </a:br>
            <a:r>
              <a:rPr lang="en-US" sz="2600"/>
              <a:t>• Format of the rules: </a:t>
            </a:r>
            <a:r>
              <a:rPr b="1" lang="en-US" sz="2600"/>
              <a:t>context-free grammars</a:t>
            </a:r>
            <a:br>
              <a:rPr b="1" lang="en-US" sz="2600"/>
            </a:br>
            <a:r>
              <a:rPr lang="en-US" sz="2600"/>
              <a:t>• Why not regular expressions/NFA’s/DFA’s?</a:t>
            </a:r>
            <a:endParaRPr/>
          </a:p>
          <a:p>
            <a:pPr indent="-14033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lang="en-US" sz="2600"/>
              <a:t> Source program constructs have recursive structure: </a:t>
            </a:r>
            <a:endParaRPr/>
          </a:p>
          <a:p>
            <a:pPr indent="0" lvl="2" marL="38404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en-US" sz="3300"/>
              <a:t>digits = [0-9]+;</a:t>
            </a:r>
            <a:br>
              <a:rPr lang="en-US" sz="3300"/>
            </a:br>
            <a:r>
              <a:rPr lang="en-US" sz="3300"/>
              <a:t>expr = digits | “</a:t>
            </a:r>
            <a:r>
              <a:rPr b="1" lang="en-US" sz="3300">
                <a:solidFill>
                  <a:schemeClr val="accent1"/>
                </a:solidFill>
              </a:rPr>
              <a:t>(</a:t>
            </a:r>
            <a:r>
              <a:rPr lang="en-US" sz="3300"/>
              <a:t>“ expr “+” expr “</a:t>
            </a:r>
            <a:r>
              <a:rPr b="1" lang="en-US" sz="3300">
                <a:solidFill>
                  <a:schemeClr val="accent1"/>
                </a:solidFill>
              </a:rPr>
              <a:t>)</a:t>
            </a:r>
            <a:r>
              <a:rPr lang="en-US" sz="3300"/>
              <a:t>” </a:t>
            </a:r>
            <a:br>
              <a:rPr lang="en-US" sz="3800"/>
            </a:br>
            <a:endParaRPr sz="3800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b="1" lang="en-US" sz="2600"/>
              <a:t>Finite automata can’t recognize recursive constructs</a:t>
            </a:r>
            <a:r>
              <a:rPr lang="en-US" sz="2600"/>
              <a:t>, </a:t>
            </a:r>
            <a:r>
              <a:rPr b="1" lang="en-US" sz="2600"/>
              <a:t>so cannot ensure expressions are well-bracketed: </a:t>
            </a:r>
            <a:r>
              <a:rPr lang="en-US" sz="2600"/>
              <a:t>a machine with </a:t>
            </a:r>
            <a:r>
              <a:rPr i="1" lang="en-US" sz="2600"/>
              <a:t>N</a:t>
            </a:r>
            <a:r>
              <a:rPr lang="en-US" sz="2600"/>
              <a:t> states cannot remember parenthesis—nesting depth greater than 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600"/>
              <a:t>CFG’s are more powerful, but also more costly to implement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CFG versus Regular Expression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172" y="1763704"/>
            <a:ext cx="7070672" cy="449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CFG versus Regular Expression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Language</a:t>
            </a:r>
            <a:r>
              <a:rPr lang="en-US" sz="2400"/>
              <a:t>: set of </a:t>
            </a:r>
            <a:r>
              <a:rPr b="1" lang="en-US" sz="2400"/>
              <a:t>strings</a:t>
            </a:r>
            <a:br>
              <a:rPr b="1" lang="en-US" sz="2400"/>
            </a:br>
            <a:r>
              <a:rPr b="1" lang="en-US" sz="2400"/>
              <a:t>String: </a:t>
            </a:r>
            <a:r>
              <a:rPr lang="en-US" sz="2400"/>
              <a:t>finite sequence of </a:t>
            </a:r>
            <a:r>
              <a:rPr b="1" lang="en-US" sz="2400"/>
              <a:t>symbols </a:t>
            </a:r>
            <a:r>
              <a:rPr lang="en-US" sz="2400"/>
              <a:t>taken from finite </a:t>
            </a:r>
            <a:r>
              <a:rPr b="1" lang="en-US" sz="2400"/>
              <a:t>alphabet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Regular expressions and CFG’s both describe languages, but over different alphabets </a:t>
            </a:r>
            <a:br>
              <a:rPr lang="en-US" sz="2400"/>
            </a:br>
            <a:endParaRPr sz="2400"/>
          </a:p>
        </p:txBody>
      </p:sp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500" y="3542597"/>
            <a:ext cx="6237470" cy="212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7200"/>
              <a:buFont typeface="Angsana New"/>
              <a:buNone/>
            </a:pPr>
            <a:r>
              <a:rPr b="1" lang="en-US" sz="7200">
                <a:solidFill>
                  <a:srgbClr val="CC3300"/>
                </a:solidFill>
                <a:latin typeface="Angsana New"/>
                <a:ea typeface="Angsana New"/>
                <a:cs typeface="Angsana New"/>
                <a:sym typeface="Angsana New"/>
              </a:rPr>
              <a:t>Parsing : Part-I </a:t>
            </a:r>
            <a:endParaRPr sz="72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CFG versus Regular Expression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CFG’s strictly more expressive than RE’s: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Any language recognizable/generated by a RE can also be recognized/generated by a CFG, </a:t>
            </a:r>
            <a:r>
              <a:rPr b="1" lang="en-US" sz="2400"/>
              <a:t>but not vice versa</a:t>
            </a:r>
            <a:r>
              <a:rPr lang="en-US" sz="2400"/>
              <a:t>. </a:t>
            </a:r>
            <a:br>
              <a:rPr lang="en-US" sz="2400"/>
            </a:br>
            <a:br>
              <a:rPr lang="en-US" sz="2400"/>
            </a:br>
            <a:endParaRPr sz="2400"/>
          </a:p>
        </p:txBody>
      </p:sp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480" y="3161237"/>
            <a:ext cx="4437328" cy="270785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/>
          <p:nvPr/>
        </p:nvSpPr>
        <p:spPr>
          <a:xfrm>
            <a:off x="3078480" y="597746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Also known as Backus-Naur Form (BNF, Algol 60)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Context Free Grammars (CFG)</a:t>
            </a:r>
            <a:endParaRPr sz="4000"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1843088"/>
            <a:ext cx="7515225" cy="449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3600"/>
              <a:buFont typeface="Century Schoolbook"/>
              <a:buNone/>
            </a:pPr>
            <a:r>
              <a:rPr lang="en-US" sz="36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Rule Alternative Notations</a:t>
            </a:r>
            <a:endParaRPr sz="3600"/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b="0" l="0" r="0" t="5150"/>
          <a:stretch/>
        </p:blipFill>
        <p:spPr>
          <a:xfrm>
            <a:off x="1097280" y="1843087"/>
            <a:ext cx="7781924" cy="45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lang="en-US"/>
              <a:t>Notational Conventions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916773" y="1891259"/>
            <a:ext cx="11275227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 sz="2200" u="sng"/>
              <a:t>Terminals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Lower-case letters early in the alphabet: </a:t>
            </a:r>
            <a:r>
              <a:rPr i="1" lang="en-US" sz="2000"/>
              <a:t>a, b, c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Operator symbols: +, -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Punctuations symbols: parentheses, comma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Boldface strings: </a:t>
            </a:r>
            <a:r>
              <a:rPr b="1" lang="en-US" sz="2000"/>
              <a:t>id </a:t>
            </a:r>
            <a:r>
              <a:rPr lang="en-US" sz="2000"/>
              <a:t>or </a:t>
            </a:r>
            <a:r>
              <a:rPr b="1" lang="en-US" sz="2000"/>
              <a:t>if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Char char=" "/>
            </a:pPr>
            <a:r>
              <a:rPr lang="en-US" sz="2200" u="sng"/>
              <a:t>Nonterminals</a:t>
            </a:r>
            <a:r>
              <a:rPr lang="en-US" sz="2200"/>
              <a:t>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Upper-case letters early in the alphabet: </a:t>
            </a:r>
            <a:r>
              <a:rPr i="1" lang="en-US" sz="2000"/>
              <a:t>A, B, C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The letter </a:t>
            </a:r>
            <a:r>
              <a:rPr i="1" lang="en-US" sz="2000"/>
              <a:t>S</a:t>
            </a:r>
            <a:r>
              <a:rPr lang="en-US" sz="2000"/>
              <a:t> (start symbol)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Lower-case italic names: </a:t>
            </a:r>
            <a:r>
              <a:rPr i="1" lang="en-US" sz="2000"/>
              <a:t>expr </a:t>
            </a:r>
            <a:r>
              <a:rPr lang="en-US" sz="2000"/>
              <a:t>or </a:t>
            </a:r>
            <a:r>
              <a:rPr i="1" lang="en-US" sz="2000"/>
              <a:t>stmt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Upper-case letters late in the alphabet, such as </a:t>
            </a:r>
            <a:r>
              <a:rPr i="1" lang="en-US" sz="2200"/>
              <a:t>X, Y, Z, </a:t>
            </a:r>
            <a:r>
              <a:rPr lang="en-US" sz="2200"/>
              <a:t>represent either nonterminals or terminals.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Lower-case letters late in the alphabet, such as </a:t>
            </a:r>
            <a:r>
              <a:rPr i="1" lang="en-US" sz="2200"/>
              <a:t>u, v, …, z, </a:t>
            </a:r>
            <a:r>
              <a:rPr lang="en-US" sz="2200"/>
              <a:t>represent strings of terminals.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0" lang="en-US"/>
              <a:t>Notational Conventions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1097279" y="1891259"/>
            <a:ext cx="10505107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Lower-case Greek letters, such as α, β, γ, represent strings of grammar symbols. 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Thus </a:t>
            </a:r>
            <a:r>
              <a:rPr i="1" lang="en-US" sz="2200"/>
              <a:t>A→</a:t>
            </a:r>
            <a:r>
              <a:rPr lang="en-US" sz="2200"/>
              <a:t> α indicates that there is a single nonterminal </a:t>
            </a:r>
            <a:r>
              <a:rPr i="1" lang="en-US" sz="2200"/>
              <a:t>A </a:t>
            </a:r>
            <a:r>
              <a:rPr lang="en-US" sz="2200"/>
              <a:t>on the left side of the production and a string of grammar symbols α to the right of the arrow.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If </a:t>
            </a:r>
            <a:r>
              <a:rPr i="1" lang="en-US" sz="2200"/>
              <a:t>A→</a:t>
            </a:r>
            <a:r>
              <a:rPr lang="en-US" sz="2200"/>
              <a:t> α</a:t>
            </a:r>
            <a:r>
              <a:rPr baseline="-25000" lang="en-US" sz="2200"/>
              <a:t>1</a:t>
            </a:r>
            <a:r>
              <a:rPr lang="en-US" sz="2200"/>
              <a:t>, </a:t>
            </a:r>
            <a:r>
              <a:rPr i="1" lang="en-US" sz="2200"/>
              <a:t>A→</a:t>
            </a:r>
            <a:r>
              <a:rPr lang="en-US" sz="2200"/>
              <a:t> α</a:t>
            </a:r>
            <a:r>
              <a:rPr baseline="-25000" lang="en-US" sz="2200"/>
              <a:t>2</a:t>
            </a:r>
            <a:r>
              <a:rPr lang="en-US" sz="2200"/>
              <a:t>, …., </a:t>
            </a:r>
            <a:r>
              <a:rPr i="1" lang="en-US" sz="2200"/>
              <a:t>A→</a:t>
            </a:r>
            <a:r>
              <a:rPr lang="en-US" sz="2200"/>
              <a:t> α</a:t>
            </a:r>
            <a:r>
              <a:rPr baseline="-25000" lang="en-US" sz="2200"/>
              <a:t>k</a:t>
            </a:r>
            <a:r>
              <a:rPr lang="en-US" sz="2200"/>
              <a:t> are all productions with </a:t>
            </a:r>
            <a:r>
              <a:rPr i="1" lang="en-US" sz="2200"/>
              <a:t>A </a:t>
            </a:r>
            <a:r>
              <a:rPr lang="en-US" sz="2200"/>
              <a:t>on the left, we may write: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 </a:t>
            </a:r>
            <a:r>
              <a:rPr i="1" lang="en-US" sz="2200"/>
              <a:t>A→</a:t>
            </a:r>
            <a:r>
              <a:rPr lang="en-US" sz="2200"/>
              <a:t> α</a:t>
            </a:r>
            <a:r>
              <a:rPr baseline="-25000" lang="en-US" sz="2200"/>
              <a:t>1 </a:t>
            </a:r>
            <a:r>
              <a:rPr lang="en-US" sz="2200"/>
              <a:t>| α</a:t>
            </a:r>
            <a:r>
              <a:rPr baseline="-25000" lang="en-US" sz="2200"/>
              <a:t>2 </a:t>
            </a:r>
            <a:r>
              <a:rPr lang="en-US" sz="2200"/>
              <a:t>| …. | α</a:t>
            </a:r>
            <a:r>
              <a:rPr baseline="-25000" lang="en-US" sz="2200"/>
              <a:t>k </a:t>
            </a:r>
            <a:endParaRPr sz="2200"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/>
              <a:t>Unless otherwise started, the left side of the first production is the start symbol. </a:t>
            </a:r>
            <a:endParaRPr baseline="-25000" sz="22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aseline="-25000" sz="2200"/>
          </a:p>
        </p:txBody>
      </p:sp>
      <p:sp>
        <p:nvSpPr>
          <p:cNvPr id="282" name="Google Shape;282;p36"/>
          <p:cNvSpPr txBox="1"/>
          <p:nvPr/>
        </p:nvSpPr>
        <p:spPr>
          <a:xfrm>
            <a:off x="3040380" y="4567005"/>
            <a:ext cx="6172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→ E A E | ( E ) | -E | id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+ | - | * |  /  | ↑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 of Notational Conventions</a:t>
            </a:r>
            <a:endParaRPr sz="4000"/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94512"/>
            <a:ext cx="7003733" cy="483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792604" y="570876"/>
            <a:ext cx="997033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Context Free Grammars : A First Look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1934980" y="2530330"/>
            <a:ext cx="3551420" cy="3597275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assign_stmt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:=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 ;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expr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operator term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expr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term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term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term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operator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operator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6258393" y="3005529"/>
            <a:ext cx="4849318" cy="1323439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Derivation: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sequence of grammar rule applications and substitutions that transform a starting non-term into a sequence of terminals / tokens.</a:t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1934980" y="1859937"/>
            <a:ext cx="24601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rules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6258393" y="4681158"/>
            <a:ext cx="5704318" cy="10156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real integer + - :=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assign_stmt, expr, operator, term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symbol: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Example Grammar: </a:t>
            </a:r>
            <a:b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Simple Arithmetic Expressions</a:t>
            </a:r>
            <a:endParaRPr/>
          </a:p>
        </p:txBody>
      </p:sp>
      <p:sp>
        <p:nvSpPr>
          <p:cNvPr id="306" name="Google Shape;306;p39"/>
          <p:cNvSpPr txBox="1"/>
          <p:nvPr/>
        </p:nvSpPr>
        <p:spPr>
          <a:xfrm>
            <a:off x="1502114" y="2037164"/>
            <a:ext cx="4179158" cy="40072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expr  op  expr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expr )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expr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↑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6062821" y="2971800"/>
            <a:ext cx="4114800" cy="592138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Production rules</a:t>
            </a: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6598602" y="4295140"/>
            <a:ext cx="3043238" cy="1006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Terminals: id + - * / ↑ ( 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Nonterminals: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expr, 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symbol: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Derivations</a:t>
            </a:r>
            <a:endParaRPr sz="4000"/>
          </a:p>
        </p:txBody>
      </p:sp>
      <p:pic>
        <p:nvPicPr>
          <p:cNvPr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0" t="15657"/>
          <a:stretch/>
        </p:blipFill>
        <p:spPr>
          <a:xfrm>
            <a:off x="1097280" y="1796096"/>
            <a:ext cx="6381751" cy="463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Derivations</a:t>
            </a:r>
            <a:endParaRPr sz="4000"/>
          </a:p>
        </p:txBody>
      </p:sp>
      <p:pic>
        <p:nvPicPr>
          <p:cNvPr id="320" name="Google Shape;3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43087"/>
            <a:ext cx="7081837" cy="4442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24280"/>
          <a:stretch/>
        </p:blipFill>
        <p:spPr>
          <a:xfrm>
            <a:off x="882967" y="1914525"/>
            <a:ext cx="8335830" cy="278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967" y="1042987"/>
            <a:ext cx="4807416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Century Schoolbook"/>
              <a:buNone/>
            </a:pPr>
            <a:r>
              <a:rPr lang="en-US" sz="5400">
                <a:latin typeface="Century Schoolbook"/>
                <a:ea typeface="Century Schoolbook"/>
                <a:cs typeface="Century Schoolbook"/>
                <a:sym typeface="Century Schoolbook"/>
              </a:rPr>
              <a:t>CFG Terminology</a:t>
            </a:r>
            <a:endParaRPr/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845734"/>
            <a:ext cx="7372129" cy="441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1182973" y="52684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Derivation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1182973" y="1155197"/>
            <a:ext cx="67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derive:  </a:t>
            </a:r>
            <a:r>
              <a:rPr i="1"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id = id + real – integer ;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3"/>
          <p:cNvSpPr/>
          <p:nvPr/>
        </p:nvSpPr>
        <p:spPr>
          <a:xfrm>
            <a:off x="1422817" y="1943688"/>
            <a:ext cx="4801314" cy="43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assign_stmt 			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= expr ;			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= expr operator term;		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= expr operator term operator term; 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term operator term operator term; 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id operator term operator term; 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id + term operator term; 	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id + real operator term; 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id + real - term; 			</a:t>
            </a:r>
            <a:endParaRPr/>
          </a:p>
          <a:p>
            <a:pPr indent="-285750" lvl="0" marL="28575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→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 = id + real - integer; 			</a:t>
            </a:r>
            <a:b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7088187" y="1683823"/>
            <a:ext cx="24441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rules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338" name="Google Shape;338;p43"/>
          <p:cNvSpPr/>
          <p:nvPr/>
        </p:nvSpPr>
        <p:spPr>
          <a:xfrm>
            <a:off x="7088187" y="2326846"/>
            <a:ext cx="2892425" cy="361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466" y="2481426"/>
            <a:ext cx="2523865" cy="320873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/>
        </p:nvSpPr>
        <p:spPr>
          <a:xfrm>
            <a:off x="8921082" y="2432852"/>
            <a:ext cx="280068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Leftmost Derivation</a:t>
            </a:r>
            <a:endParaRPr sz="4000"/>
          </a:p>
        </p:txBody>
      </p:sp>
      <p:pic>
        <p:nvPicPr>
          <p:cNvPr id="347" name="Google Shape;3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51660"/>
            <a:ext cx="6717983" cy="4593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Rightmost Derivation</a:t>
            </a:r>
            <a:endParaRPr sz="4000"/>
          </a:p>
        </p:txBody>
      </p:sp>
      <p:pic>
        <p:nvPicPr>
          <p:cNvPr id="354" name="Google Shape;35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765936"/>
            <a:ext cx="6517958" cy="449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800"/>
              <a:buFont typeface="Century Schoolbook"/>
              <a:buNone/>
            </a:pPr>
            <a:r>
              <a:rPr lang="en-US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</a:t>
            </a:r>
            <a:endParaRPr/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57400"/>
            <a:ext cx="7832407" cy="379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</a:t>
            </a:r>
            <a:endParaRPr sz="4000"/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1" y="1851659"/>
            <a:ext cx="7255787" cy="478638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 txBox="1"/>
          <p:nvPr/>
        </p:nvSpPr>
        <p:spPr>
          <a:xfrm>
            <a:off x="5741233" y="3117954"/>
            <a:ext cx="220355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 * id) + id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</a:t>
            </a:r>
            <a:endParaRPr sz="4000"/>
          </a:p>
        </p:txBody>
      </p:sp>
      <p:pic>
        <p:nvPicPr>
          <p:cNvPr id="375" name="Google Shape;3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255" y="1869917"/>
            <a:ext cx="7377315" cy="47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 txBox="1"/>
          <p:nvPr/>
        </p:nvSpPr>
        <p:spPr>
          <a:xfrm>
            <a:off x="1274164" y="3102964"/>
            <a:ext cx="220355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 * id) + id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</a:t>
            </a:r>
            <a:endParaRPr sz="4000"/>
          </a:p>
        </p:txBody>
      </p:sp>
      <p:pic>
        <p:nvPicPr>
          <p:cNvPr id="383" name="Google Shape;3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65948"/>
            <a:ext cx="7029449" cy="477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</a:t>
            </a:r>
            <a:endParaRPr sz="4000"/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3">
            <a:alphaModFix/>
          </a:blip>
          <a:srcRect b="32640" l="0" r="0" t="0"/>
          <a:stretch/>
        </p:blipFill>
        <p:spPr>
          <a:xfrm>
            <a:off x="1254443" y="1890713"/>
            <a:ext cx="7589520" cy="372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 sz="4000"/>
          </a:p>
        </p:txBody>
      </p:sp>
      <p:pic>
        <p:nvPicPr>
          <p:cNvPr id="397" name="Google Shape;397;p51"/>
          <p:cNvPicPr preferRelativeResize="0"/>
          <p:nvPr/>
        </p:nvPicPr>
        <p:blipFill rotWithShape="1">
          <a:blip r:embed="rId3">
            <a:alphaModFix/>
          </a:blip>
          <a:srcRect b="0" l="0" r="0" t="68950"/>
          <a:stretch/>
        </p:blipFill>
        <p:spPr>
          <a:xfrm>
            <a:off x="1097280" y="1943098"/>
            <a:ext cx="8577324" cy="1939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7123" y="4323907"/>
            <a:ext cx="5807410" cy="134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Parsing</a:t>
            </a:r>
            <a:endParaRPr sz="40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62137"/>
            <a:ext cx="8124824" cy="27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588957" y="2008682"/>
            <a:ext cx="1049312" cy="3447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 sz="4000"/>
          </a:p>
        </p:txBody>
      </p:sp>
      <p:pic>
        <p:nvPicPr>
          <p:cNvPr id="405" name="Google Shape;405;p52"/>
          <p:cNvPicPr preferRelativeResize="0"/>
          <p:nvPr/>
        </p:nvPicPr>
        <p:blipFill rotWithShape="1">
          <a:blip r:embed="rId3">
            <a:alphaModFix/>
          </a:blip>
          <a:srcRect b="0" l="2649" r="1162" t="2074"/>
          <a:stretch/>
        </p:blipFill>
        <p:spPr>
          <a:xfrm>
            <a:off x="1244182" y="1842292"/>
            <a:ext cx="7360171" cy="47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2"/>
          <p:cNvSpPr txBox="1"/>
          <p:nvPr/>
        </p:nvSpPr>
        <p:spPr>
          <a:xfrm>
            <a:off x="7105337" y="4226454"/>
            <a:ext cx="4603953" cy="6463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parse trees!!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Which derivation of the parse tree is correct??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 sz="4000"/>
          </a:p>
        </p:txBody>
      </p:sp>
      <p:pic>
        <p:nvPicPr>
          <p:cNvPr id="413" name="Google Shape;41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737360"/>
            <a:ext cx="7046595" cy="444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 sz="4000"/>
          </a:p>
        </p:txBody>
      </p:sp>
      <p:pic>
        <p:nvPicPr>
          <p:cNvPr id="420" name="Google Shape;4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184" y="1737360"/>
            <a:ext cx="7608913" cy="460205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4"/>
          <p:cNvSpPr txBox="1"/>
          <p:nvPr/>
        </p:nvSpPr>
        <p:spPr>
          <a:xfrm>
            <a:off x="7701591" y="4572000"/>
            <a:ext cx="562077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cxnSp>
        <p:nvCxnSpPr>
          <p:cNvPr id="422" name="Google Shape;422;p54"/>
          <p:cNvCxnSpPr/>
          <p:nvPr/>
        </p:nvCxnSpPr>
        <p:spPr>
          <a:xfrm>
            <a:off x="6985417" y="4772055"/>
            <a:ext cx="58461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 sz="4000"/>
          </a:p>
        </p:txBody>
      </p:sp>
      <p:pic>
        <p:nvPicPr>
          <p:cNvPr id="429" name="Google Shape;42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877" y="1819390"/>
            <a:ext cx="6733909" cy="450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Problems of Ambiguous Grammar</a:t>
            </a:r>
            <a:endParaRPr sz="4000"/>
          </a:p>
        </p:txBody>
      </p:sp>
      <p:pic>
        <p:nvPicPr>
          <p:cNvPr id="436" name="Google Shape;436;p56"/>
          <p:cNvPicPr preferRelativeResize="0"/>
          <p:nvPr/>
        </p:nvPicPr>
        <p:blipFill rotWithShape="1">
          <a:blip r:embed="rId3">
            <a:alphaModFix/>
          </a:blip>
          <a:srcRect b="64761" l="0" r="0" t="0"/>
          <a:stretch/>
        </p:blipFill>
        <p:spPr>
          <a:xfrm>
            <a:off x="976110" y="1863083"/>
            <a:ext cx="10179570" cy="161304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6"/>
          <p:cNvSpPr txBox="1"/>
          <p:nvPr/>
        </p:nvSpPr>
        <p:spPr>
          <a:xfrm>
            <a:off x="3897443" y="3076014"/>
            <a:ext cx="1079291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 / 2 + 2</a:t>
            </a:r>
            <a:endParaRPr/>
          </a:p>
        </p:txBody>
      </p:sp>
      <p:sp>
        <p:nvSpPr>
          <p:cNvPr id="438" name="Google Shape;438;p56"/>
          <p:cNvSpPr txBox="1"/>
          <p:nvPr/>
        </p:nvSpPr>
        <p:spPr>
          <a:xfrm>
            <a:off x="5651292" y="3076014"/>
            <a:ext cx="29980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9" name="Google Shape;439;p56"/>
          <p:cNvSpPr txBox="1"/>
          <p:nvPr/>
        </p:nvSpPr>
        <p:spPr>
          <a:xfrm>
            <a:off x="6295870" y="3104400"/>
            <a:ext cx="299803" cy="641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6"/>
          <p:cNvSpPr txBox="1"/>
          <p:nvPr/>
        </p:nvSpPr>
        <p:spPr>
          <a:xfrm>
            <a:off x="6295870" y="3076014"/>
            <a:ext cx="29980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441" name="Google Shape;44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3775" y="3745947"/>
            <a:ext cx="1464430" cy="2412823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2" name="Google Shape;442;p56"/>
          <p:cNvSpPr txBox="1"/>
          <p:nvPr/>
        </p:nvSpPr>
        <p:spPr>
          <a:xfrm>
            <a:off x="6355831" y="4689055"/>
            <a:ext cx="3201826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 / 2 + 2 = 4</a:t>
            </a:r>
            <a:endParaRPr/>
          </a:p>
        </p:txBody>
      </p:sp>
      <p:sp>
        <p:nvSpPr>
          <p:cNvPr id="443" name="Google Shape;443;p56"/>
          <p:cNvSpPr txBox="1"/>
          <p:nvPr/>
        </p:nvSpPr>
        <p:spPr>
          <a:xfrm>
            <a:off x="4976734" y="4137285"/>
            <a:ext cx="42773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 parse tree gives the Right Answer.</a:t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>
            <a:off x="5046563" y="4752303"/>
            <a:ext cx="959371" cy="20005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Problems of Ambiguous Grammar</a:t>
            </a:r>
            <a:endParaRPr sz="4000"/>
          </a:p>
        </p:txBody>
      </p:sp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 b="0" l="0" r="0" t="31907"/>
          <a:stretch/>
        </p:blipFill>
        <p:spPr>
          <a:xfrm>
            <a:off x="1543987" y="1861636"/>
            <a:ext cx="7210737" cy="2514492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7"/>
          <p:cNvSpPr txBox="1"/>
          <p:nvPr/>
        </p:nvSpPr>
        <p:spPr>
          <a:xfrm>
            <a:off x="1738859" y="4500404"/>
            <a:ext cx="7899816" cy="89255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Ambiguous Grammar does not consider the Precedence and Associativity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000"/>
              <a:buFont typeface="Century Schoolbook"/>
              <a:buNone/>
            </a:pPr>
            <a:r>
              <a:rPr lang="en-US" sz="40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Solution: Removing Ambiguity</a:t>
            </a:r>
            <a:endParaRPr sz="4000"/>
          </a:p>
        </p:txBody>
      </p:sp>
      <p:pic>
        <p:nvPicPr>
          <p:cNvPr id="459" name="Google Shape;45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51660"/>
            <a:ext cx="8037195" cy="4547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Grammar: </a:t>
            </a:r>
            <a:b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How to Solve Associativity Problem?</a:t>
            </a:r>
            <a:endParaRPr/>
          </a:p>
        </p:txBody>
      </p:sp>
      <p:sp>
        <p:nvSpPr>
          <p:cNvPr id="465" name="Google Shape;465;p5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Operators with </a:t>
            </a:r>
            <a:endParaRPr/>
          </a:p>
        </p:txBody>
      </p:sp>
      <p:sp>
        <p:nvSpPr>
          <p:cNvPr id="466" name="Google Shape;466;p59"/>
          <p:cNvSpPr txBox="1"/>
          <p:nvPr/>
        </p:nvSpPr>
        <p:spPr>
          <a:xfrm>
            <a:off x="1097280" y="3244544"/>
            <a:ext cx="1870772" cy="1015663"/>
          </a:xfrm>
          <a:prstGeom prst="rect">
            <a:avLst/>
          </a:prstGeom>
          <a:gradFill>
            <a:gsLst>
              <a:gs pos="0">
                <a:srgbClr val="F0AF8D"/>
              </a:gs>
              <a:gs pos="45000">
                <a:srgbClr val="F4BCA0"/>
              </a:gs>
              <a:gs pos="100000">
                <a:srgbClr val="FDC2A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🡪E + 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* 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num</a:t>
            </a:r>
            <a:endParaRPr/>
          </a:p>
        </p:txBody>
      </p:sp>
      <p:pic>
        <p:nvPicPr>
          <p:cNvPr id="467" name="Google Shape;46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100" y="2540215"/>
            <a:ext cx="14097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392" y="2540215"/>
            <a:ext cx="16097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9"/>
          <p:cNvSpPr txBox="1"/>
          <p:nvPr/>
        </p:nvSpPr>
        <p:spPr>
          <a:xfrm>
            <a:off x="8052147" y="2158814"/>
            <a:ext cx="3640181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parse trees!!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Grammar both are correct.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Parse Tree-1 gives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 answer 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 Parse Tree-2 gives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70" name="Google Shape;470;p59"/>
          <p:cNvSpPr txBox="1"/>
          <p:nvPr/>
        </p:nvSpPr>
        <p:spPr>
          <a:xfrm>
            <a:off x="3726100" y="2144761"/>
            <a:ext cx="1408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 -1</a:t>
            </a:r>
            <a:endParaRPr/>
          </a:p>
        </p:txBody>
      </p:sp>
      <p:sp>
        <p:nvSpPr>
          <p:cNvPr id="471" name="Google Shape;471;p59"/>
          <p:cNvSpPr txBox="1"/>
          <p:nvPr/>
        </p:nvSpPr>
        <p:spPr>
          <a:xfrm>
            <a:off x="5952300" y="2127365"/>
            <a:ext cx="1408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 -2</a:t>
            </a:r>
            <a:endParaRPr/>
          </a:p>
        </p:txBody>
      </p:sp>
      <p:sp>
        <p:nvSpPr>
          <p:cNvPr id="472" name="Google Shape;472;p59"/>
          <p:cNvSpPr txBox="1"/>
          <p:nvPr/>
        </p:nvSpPr>
        <p:spPr>
          <a:xfrm>
            <a:off x="1033644" y="2833533"/>
            <a:ext cx="222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 Grammar</a:t>
            </a:r>
            <a:endParaRPr/>
          </a:p>
        </p:txBody>
      </p:sp>
      <p:sp>
        <p:nvSpPr>
          <p:cNvPr id="473" name="Google Shape;473;p59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 + 2 + 6</a:t>
            </a:r>
            <a:endParaRPr/>
          </a:p>
        </p:txBody>
      </p:sp>
      <p:sp>
        <p:nvSpPr>
          <p:cNvPr id="474" name="Google Shape;474;p59"/>
          <p:cNvSpPr txBox="1"/>
          <p:nvPr/>
        </p:nvSpPr>
        <p:spPr>
          <a:xfrm>
            <a:off x="909247" y="4963853"/>
            <a:ext cx="5581494" cy="1323439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Operators with same precedence must be resolved by Associativity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Some operators have left associativity (+, -, *, /) and some operators have right associativity (^)</a:t>
            </a:r>
            <a:endParaRPr/>
          </a:p>
        </p:txBody>
      </p:sp>
      <p:cxnSp>
        <p:nvCxnSpPr>
          <p:cNvPr id="475" name="Google Shape;475;p59"/>
          <p:cNvCxnSpPr/>
          <p:nvPr/>
        </p:nvCxnSpPr>
        <p:spPr>
          <a:xfrm>
            <a:off x="6565049" y="2078207"/>
            <a:ext cx="104932" cy="89029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59"/>
          <p:cNvCxnSpPr/>
          <p:nvPr/>
        </p:nvCxnSpPr>
        <p:spPr>
          <a:xfrm flipH="1" rot="10800000">
            <a:off x="6669981" y="1956206"/>
            <a:ext cx="434714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59"/>
          <p:cNvCxnSpPr/>
          <p:nvPr/>
        </p:nvCxnSpPr>
        <p:spPr>
          <a:xfrm>
            <a:off x="4345300" y="2009875"/>
            <a:ext cx="165790" cy="193634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59"/>
          <p:cNvCxnSpPr/>
          <p:nvPr/>
        </p:nvCxnSpPr>
        <p:spPr>
          <a:xfrm flipH="1">
            <a:off x="4345300" y="2009875"/>
            <a:ext cx="176513" cy="193634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p59"/>
          <p:cNvSpPr txBox="1"/>
          <p:nvPr/>
        </p:nvSpPr>
        <p:spPr>
          <a:xfrm>
            <a:off x="8052147" y="4930233"/>
            <a:ext cx="2612878" cy="1015663"/>
          </a:xfrm>
          <a:prstGeom prst="rect">
            <a:avLst/>
          </a:prstGeom>
          <a:solidFill>
            <a:srgbClr val="F7CD9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+ num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* num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E🡪 num</a:t>
            </a:r>
            <a:endParaRPr/>
          </a:p>
        </p:txBody>
      </p:sp>
      <p:sp>
        <p:nvSpPr>
          <p:cNvPr id="480" name="Google Shape;480;p59"/>
          <p:cNvSpPr/>
          <p:nvPr/>
        </p:nvSpPr>
        <p:spPr>
          <a:xfrm>
            <a:off x="7715459" y="4188869"/>
            <a:ext cx="2907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 associativity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from the Grammar:</a:t>
            </a:r>
            <a:endParaRPr/>
          </a:p>
        </p:txBody>
      </p:sp>
      <p:sp>
        <p:nvSpPr>
          <p:cNvPr id="481" name="Google Shape;481;p59"/>
          <p:cNvSpPr txBox="1"/>
          <p:nvPr/>
        </p:nvSpPr>
        <p:spPr>
          <a:xfrm>
            <a:off x="7626509" y="5964127"/>
            <a:ext cx="3464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it is an Ambiguous Grammar!!</a:t>
            </a:r>
            <a:endParaRPr/>
          </a:p>
        </p:txBody>
      </p:sp>
      <p:sp>
        <p:nvSpPr>
          <p:cNvPr id="482" name="Google Shape;482;p59"/>
          <p:cNvSpPr/>
          <p:nvPr/>
        </p:nvSpPr>
        <p:spPr>
          <a:xfrm>
            <a:off x="4601980" y="4220369"/>
            <a:ext cx="1056319" cy="360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483" name="Google Shape;483;p59"/>
          <p:cNvSpPr/>
          <p:nvPr/>
        </p:nvSpPr>
        <p:spPr>
          <a:xfrm>
            <a:off x="3515677" y="4234360"/>
            <a:ext cx="1191047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3172145" y="3664571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sp>
        <p:nvSpPr>
          <p:cNvPr id="485" name="Google Shape;485;p59"/>
          <p:cNvSpPr/>
          <p:nvPr/>
        </p:nvSpPr>
        <p:spPr>
          <a:xfrm>
            <a:off x="6965528" y="3700055"/>
            <a:ext cx="1056319" cy="360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486" name="Google Shape;486;p59"/>
          <p:cNvSpPr/>
          <p:nvPr/>
        </p:nvSpPr>
        <p:spPr>
          <a:xfrm>
            <a:off x="6384891" y="4192015"/>
            <a:ext cx="1191047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487" name="Google Shape;487;p59"/>
          <p:cNvSpPr/>
          <p:nvPr/>
        </p:nvSpPr>
        <p:spPr>
          <a:xfrm>
            <a:off x="5619049" y="4192015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pic>
        <p:nvPicPr>
          <p:cNvPr id="488" name="Google Shape;488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52115" y="3668521"/>
            <a:ext cx="140014" cy="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7560" y="3165640"/>
            <a:ext cx="140014" cy="13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59"/>
          <p:cNvCxnSpPr/>
          <p:nvPr/>
        </p:nvCxnSpPr>
        <p:spPr>
          <a:xfrm>
            <a:off x="5619049" y="2174616"/>
            <a:ext cx="0" cy="2547286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Grammar: </a:t>
            </a:r>
            <a:b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How to Solve Associativity Problem?(2)</a:t>
            </a:r>
            <a:endParaRPr/>
          </a:p>
        </p:txBody>
      </p:sp>
      <p:pic>
        <p:nvPicPr>
          <p:cNvPr id="496" name="Google Shape;496;p60"/>
          <p:cNvPicPr preferRelativeResize="0"/>
          <p:nvPr/>
        </p:nvPicPr>
        <p:blipFill rotWithShape="1">
          <a:blip r:embed="rId3">
            <a:alphaModFix/>
          </a:blip>
          <a:srcRect b="367" l="0" r="0" t="1"/>
          <a:stretch/>
        </p:blipFill>
        <p:spPr>
          <a:xfrm>
            <a:off x="5838645" y="2583667"/>
            <a:ext cx="2532100" cy="301155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0"/>
          <p:cNvSpPr txBox="1"/>
          <p:nvPr/>
        </p:nvSpPr>
        <p:spPr>
          <a:xfrm>
            <a:off x="6669981" y="2126926"/>
            <a:ext cx="1168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endParaRPr/>
          </a:p>
        </p:txBody>
      </p:sp>
      <p:sp>
        <p:nvSpPr>
          <p:cNvPr id="498" name="Google Shape;498;p60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 + 2 + 6</a:t>
            </a:r>
            <a:endParaRPr/>
          </a:p>
        </p:txBody>
      </p:sp>
      <p:cxnSp>
        <p:nvCxnSpPr>
          <p:cNvPr id="499" name="Google Shape;499;p60"/>
          <p:cNvCxnSpPr/>
          <p:nvPr/>
        </p:nvCxnSpPr>
        <p:spPr>
          <a:xfrm>
            <a:off x="7135866" y="2032825"/>
            <a:ext cx="104932" cy="89029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60"/>
          <p:cNvCxnSpPr/>
          <p:nvPr/>
        </p:nvCxnSpPr>
        <p:spPr>
          <a:xfrm flipH="1" rot="10800000">
            <a:off x="7253987" y="1911691"/>
            <a:ext cx="434714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1" name="Google Shape;501;p60"/>
          <p:cNvSpPr txBox="1"/>
          <p:nvPr/>
        </p:nvSpPr>
        <p:spPr>
          <a:xfrm>
            <a:off x="1356015" y="3736526"/>
            <a:ext cx="2151683" cy="1015663"/>
          </a:xfrm>
          <a:prstGeom prst="rect">
            <a:avLst/>
          </a:prstGeom>
          <a:solidFill>
            <a:srgbClr val="F7CD9C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+ num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* num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E🡪 num</a:t>
            </a:r>
            <a:endParaRPr/>
          </a:p>
        </p:txBody>
      </p:sp>
      <p:sp>
        <p:nvSpPr>
          <p:cNvPr id="502" name="Google Shape;502;p60"/>
          <p:cNvSpPr/>
          <p:nvPr/>
        </p:nvSpPr>
        <p:spPr>
          <a:xfrm>
            <a:off x="998197" y="2921609"/>
            <a:ext cx="29070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the associativity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from the Grammar:</a:t>
            </a:r>
            <a:endParaRPr/>
          </a:p>
        </p:txBody>
      </p:sp>
      <p:sp>
        <p:nvSpPr>
          <p:cNvPr id="503" name="Google Shape;503;p60"/>
          <p:cNvSpPr txBox="1"/>
          <p:nvPr/>
        </p:nvSpPr>
        <p:spPr>
          <a:xfrm>
            <a:off x="843843" y="5264578"/>
            <a:ext cx="45621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Still it is an Ambiguous Grammar!!</a:t>
            </a:r>
            <a:endParaRPr/>
          </a:p>
        </p:txBody>
      </p:sp>
      <p:sp>
        <p:nvSpPr>
          <p:cNvPr id="504" name="Google Shape;504;p60"/>
          <p:cNvSpPr/>
          <p:nvPr/>
        </p:nvSpPr>
        <p:spPr>
          <a:xfrm>
            <a:off x="5684860" y="5131990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pic>
        <p:nvPicPr>
          <p:cNvPr id="505" name="Google Shape;50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0754" y="3562530"/>
            <a:ext cx="234308" cy="22365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0"/>
          <p:cNvSpPr/>
          <p:nvPr/>
        </p:nvSpPr>
        <p:spPr>
          <a:xfrm>
            <a:off x="7456125" y="3480043"/>
            <a:ext cx="1277125" cy="2865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507" name="Google Shape;507;p60"/>
          <p:cNvSpPr/>
          <p:nvPr/>
        </p:nvSpPr>
        <p:spPr>
          <a:xfrm>
            <a:off x="6833553" y="4326350"/>
            <a:ext cx="1261135" cy="3061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508" name="Google Shape;508;p60"/>
          <p:cNvSpPr/>
          <p:nvPr/>
        </p:nvSpPr>
        <p:spPr>
          <a:xfrm>
            <a:off x="7104695" y="4632495"/>
            <a:ext cx="595350" cy="1093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0"/>
          <p:cNvSpPr/>
          <p:nvPr/>
        </p:nvSpPr>
        <p:spPr>
          <a:xfrm>
            <a:off x="7917281" y="3779476"/>
            <a:ext cx="595350" cy="10937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Grammar: </a:t>
            </a:r>
            <a:b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How to Solve Precedence Problem?</a:t>
            </a:r>
            <a:endParaRPr/>
          </a:p>
        </p:txBody>
      </p:sp>
      <p:sp>
        <p:nvSpPr>
          <p:cNvPr id="515" name="Google Shape;515;p61"/>
          <p:cNvSpPr txBox="1"/>
          <p:nvPr/>
        </p:nvSpPr>
        <p:spPr>
          <a:xfrm>
            <a:off x="1097280" y="3244544"/>
            <a:ext cx="1870772" cy="1015663"/>
          </a:xfrm>
          <a:prstGeom prst="rect">
            <a:avLst/>
          </a:prstGeom>
          <a:gradFill>
            <a:gsLst>
              <a:gs pos="0">
                <a:srgbClr val="F0AF8D"/>
              </a:gs>
              <a:gs pos="45000">
                <a:srgbClr val="F4BCA0"/>
              </a:gs>
              <a:gs pos="100000">
                <a:srgbClr val="FDC2A5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🡪E + 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* 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num</a:t>
            </a:r>
            <a:endParaRPr/>
          </a:p>
        </p:txBody>
      </p:sp>
      <p:pic>
        <p:nvPicPr>
          <p:cNvPr id="516" name="Google Shape;51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100" y="2540215"/>
            <a:ext cx="140970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2392" y="2540215"/>
            <a:ext cx="16097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61"/>
          <p:cNvSpPr txBox="1"/>
          <p:nvPr/>
        </p:nvSpPr>
        <p:spPr>
          <a:xfrm>
            <a:off x="8052147" y="2158814"/>
            <a:ext cx="3640181" cy="175432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different parse trees!!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the Grammar both are correct.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Parse Tree-1 gives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and Parse Tree-2 gives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 answer</a:t>
            </a:r>
            <a:r>
              <a:rPr b="1"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519" name="Google Shape;519;p61"/>
          <p:cNvSpPr txBox="1"/>
          <p:nvPr/>
        </p:nvSpPr>
        <p:spPr>
          <a:xfrm>
            <a:off x="3726100" y="2144761"/>
            <a:ext cx="1408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 -1</a:t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5952300" y="2127365"/>
            <a:ext cx="1408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 -2</a:t>
            </a:r>
            <a:endParaRPr/>
          </a:p>
        </p:txBody>
      </p:sp>
      <p:sp>
        <p:nvSpPr>
          <p:cNvPr id="521" name="Google Shape;521;p61"/>
          <p:cNvSpPr txBox="1"/>
          <p:nvPr/>
        </p:nvSpPr>
        <p:spPr>
          <a:xfrm>
            <a:off x="1033644" y="2833533"/>
            <a:ext cx="222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 Grammar</a:t>
            </a:r>
            <a:endParaRPr/>
          </a:p>
        </p:txBody>
      </p:sp>
      <p:sp>
        <p:nvSpPr>
          <p:cNvPr id="522" name="Google Shape;522;p61"/>
          <p:cNvSpPr txBox="1"/>
          <p:nvPr/>
        </p:nvSpPr>
        <p:spPr>
          <a:xfrm>
            <a:off x="1117518" y="2174616"/>
            <a:ext cx="1917197" cy="40011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 + 2 * 6</a:t>
            </a:r>
            <a:endParaRPr/>
          </a:p>
        </p:txBody>
      </p:sp>
      <p:sp>
        <p:nvSpPr>
          <p:cNvPr id="523" name="Google Shape;523;p61"/>
          <p:cNvSpPr txBox="1"/>
          <p:nvPr/>
        </p:nvSpPr>
        <p:spPr>
          <a:xfrm>
            <a:off x="909247" y="4963853"/>
            <a:ext cx="5581494" cy="1323439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Lower precedence operation rules should be declared in the upper level in the Grammar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Higher precedence operation rules should be declared in the lower level in the Grammar</a:t>
            </a:r>
            <a:endParaRPr/>
          </a:p>
        </p:txBody>
      </p:sp>
      <p:cxnSp>
        <p:nvCxnSpPr>
          <p:cNvPr id="524" name="Google Shape;524;p61"/>
          <p:cNvCxnSpPr/>
          <p:nvPr/>
        </p:nvCxnSpPr>
        <p:spPr>
          <a:xfrm>
            <a:off x="4062334" y="1933731"/>
            <a:ext cx="104932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61"/>
          <p:cNvCxnSpPr/>
          <p:nvPr/>
        </p:nvCxnSpPr>
        <p:spPr>
          <a:xfrm flipH="1" rot="10800000">
            <a:off x="4167266" y="1933731"/>
            <a:ext cx="434714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61"/>
          <p:cNvCxnSpPr>
            <a:endCxn id="520" idx="0"/>
          </p:cNvCxnSpPr>
          <p:nvPr/>
        </p:nvCxnSpPr>
        <p:spPr>
          <a:xfrm>
            <a:off x="6490631" y="1933865"/>
            <a:ext cx="165900" cy="19350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61"/>
          <p:cNvCxnSpPr/>
          <p:nvPr/>
        </p:nvCxnSpPr>
        <p:spPr>
          <a:xfrm flipH="1">
            <a:off x="6490741" y="1933731"/>
            <a:ext cx="176513" cy="193634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8" name="Google Shape;528;p61"/>
          <p:cNvSpPr txBox="1"/>
          <p:nvPr/>
        </p:nvSpPr>
        <p:spPr>
          <a:xfrm>
            <a:off x="8410123" y="5117740"/>
            <a:ext cx="1870772" cy="101566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+ T | 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🡪 T * F | 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🡪 num</a:t>
            </a:r>
            <a:endParaRPr/>
          </a:p>
        </p:txBody>
      </p:sp>
      <p:sp>
        <p:nvSpPr>
          <p:cNvPr id="529" name="Google Shape;529;p61"/>
          <p:cNvSpPr/>
          <p:nvPr/>
        </p:nvSpPr>
        <p:spPr>
          <a:xfrm>
            <a:off x="8242633" y="4312688"/>
            <a:ext cx="25360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Conversion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 Grammar:</a:t>
            </a:r>
            <a:endParaRPr/>
          </a:p>
        </p:txBody>
      </p:sp>
      <p:sp>
        <p:nvSpPr>
          <p:cNvPr id="530" name="Google Shape;530;p61"/>
          <p:cNvSpPr/>
          <p:nvPr/>
        </p:nvSpPr>
        <p:spPr>
          <a:xfrm>
            <a:off x="4601980" y="4220369"/>
            <a:ext cx="1056319" cy="360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531" name="Google Shape;531;p61"/>
          <p:cNvSpPr/>
          <p:nvPr/>
        </p:nvSpPr>
        <p:spPr>
          <a:xfrm>
            <a:off x="3515677" y="4234360"/>
            <a:ext cx="1191047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532" name="Google Shape;532;p61"/>
          <p:cNvSpPr/>
          <p:nvPr/>
        </p:nvSpPr>
        <p:spPr>
          <a:xfrm>
            <a:off x="3172145" y="3664571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sp>
        <p:nvSpPr>
          <p:cNvPr id="533" name="Google Shape;533;p61"/>
          <p:cNvSpPr/>
          <p:nvPr/>
        </p:nvSpPr>
        <p:spPr>
          <a:xfrm>
            <a:off x="6965528" y="3700055"/>
            <a:ext cx="1056319" cy="360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534" name="Google Shape;534;p61"/>
          <p:cNvSpPr/>
          <p:nvPr/>
        </p:nvSpPr>
        <p:spPr>
          <a:xfrm>
            <a:off x="6384891" y="4192015"/>
            <a:ext cx="1191047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535" name="Google Shape;535;p61"/>
          <p:cNvSpPr/>
          <p:nvPr/>
        </p:nvSpPr>
        <p:spPr>
          <a:xfrm>
            <a:off x="5619049" y="4192015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cxnSp>
        <p:nvCxnSpPr>
          <p:cNvPr id="536" name="Google Shape;536;p61"/>
          <p:cNvCxnSpPr/>
          <p:nvPr/>
        </p:nvCxnSpPr>
        <p:spPr>
          <a:xfrm>
            <a:off x="5619049" y="2174616"/>
            <a:ext cx="0" cy="2547286"/>
          </a:xfrm>
          <a:prstGeom prst="straightConnector1">
            <a:avLst/>
          </a:prstGeom>
          <a:noFill/>
          <a:ln cap="flat" cmpd="sng" w="127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entury Schoolbook"/>
              <a:buNone/>
            </a:pPr>
            <a:r>
              <a:rPr lang="en-US" sz="4400">
                <a:latin typeface="Century Schoolbook"/>
                <a:ea typeface="Century Schoolbook"/>
                <a:cs typeface="Century Schoolbook"/>
                <a:sym typeface="Century Schoolbook"/>
              </a:rPr>
              <a:t>Parsing During Compilation</a:t>
            </a:r>
            <a:endParaRPr sz="4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8864600" y="2971800"/>
            <a:ext cx="1752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    representation</a:t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1397000" y="2057400"/>
            <a:ext cx="9144000" cy="2771775"/>
            <a:chOff x="0" y="1056"/>
            <a:chExt cx="5760" cy="1746"/>
          </a:xfrm>
        </p:grpSpPr>
        <p:sp>
          <p:nvSpPr>
            <p:cNvPr id="134" name="Google Shape;134;p17"/>
            <p:cNvSpPr txBox="1"/>
            <p:nvPr/>
          </p:nvSpPr>
          <p:spPr>
            <a:xfrm>
              <a:off x="2448" y="1056"/>
              <a:ext cx="1008" cy="25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errors</a:t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864" y="1632"/>
              <a:ext cx="1008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lexical analyzer</a:t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2448" y="1728"/>
              <a:ext cx="1008" cy="25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parser</a:t>
              </a: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3888" y="1632"/>
              <a:ext cx="912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 of front end</a:t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448" y="2352"/>
              <a:ext cx="1008" cy="45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symbol  table</a:t>
              </a:r>
              <a:endParaRPr/>
            </a:p>
          </p:txBody>
        </p:sp>
        <p:cxnSp>
          <p:nvCxnSpPr>
            <p:cNvPr id="139" name="Google Shape;139;p17"/>
            <p:cNvCxnSpPr/>
            <p:nvPr/>
          </p:nvCxnSpPr>
          <p:spPr>
            <a:xfrm>
              <a:off x="1872" y="1776"/>
              <a:ext cx="57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0" name="Google Shape;140;p17"/>
            <p:cNvCxnSpPr/>
            <p:nvPr/>
          </p:nvCxnSpPr>
          <p:spPr>
            <a:xfrm rot="10800000">
              <a:off x="1872" y="1920"/>
              <a:ext cx="57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1" name="Google Shape;141;p17"/>
            <p:cNvCxnSpPr/>
            <p:nvPr/>
          </p:nvCxnSpPr>
          <p:spPr>
            <a:xfrm rot="10800000">
              <a:off x="2928" y="1296"/>
              <a:ext cx="0" cy="4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2" name="Google Shape;142;p17"/>
            <p:cNvCxnSpPr/>
            <p:nvPr/>
          </p:nvCxnSpPr>
          <p:spPr>
            <a:xfrm flipH="1" rot="10800000">
              <a:off x="1872" y="1296"/>
              <a:ext cx="576" cy="3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rot="10800000">
              <a:off x="3456" y="1296"/>
              <a:ext cx="432" cy="33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4" name="Google Shape;144;p17"/>
            <p:cNvCxnSpPr/>
            <p:nvPr/>
          </p:nvCxnSpPr>
          <p:spPr>
            <a:xfrm>
              <a:off x="4800" y="1824"/>
              <a:ext cx="96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5" name="Google Shape;145;p17"/>
            <p:cNvCxnSpPr/>
            <p:nvPr/>
          </p:nvCxnSpPr>
          <p:spPr>
            <a:xfrm>
              <a:off x="3456" y="1872"/>
              <a:ext cx="4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1680" y="2103"/>
              <a:ext cx="768" cy="441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7" name="Google Shape;147;p17"/>
            <p:cNvCxnSpPr/>
            <p:nvPr/>
          </p:nvCxnSpPr>
          <p:spPr>
            <a:xfrm flipH="1" rot="10800000">
              <a:off x="3456" y="2064"/>
              <a:ext cx="43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48" name="Google Shape;148;p17"/>
            <p:cNvCxnSpPr/>
            <p:nvPr/>
          </p:nvCxnSpPr>
          <p:spPr>
            <a:xfrm>
              <a:off x="96" y="1872"/>
              <a:ext cx="768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" name="Google Shape;149;p17"/>
            <p:cNvSpPr txBox="1"/>
            <p:nvPr/>
          </p:nvSpPr>
          <p:spPr>
            <a:xfrm>
              <a:off x="0" y="1680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 program</a:t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3360" y="1680"/>
              <a:ext cx="6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parse tree</a:t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1776" y="1872"/>
              <a:ext cx="768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next token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1824" y="1584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token</a:t>
              </a:r>
              <a:endParaRPr/>
            </a:p>
          </p:txBody>
        </p:sp>
      </p:grpSp>
      <p:sp>
        <p:nvSpPr>
          <p:cNvPr id="153" name="Google Shape;153;p17"/>
          <p:cNvSpPr txBox="1"/>
          <p:nvPr/>
        </p:nvSpPr>
        <p:spPr>
          <a:xfrm>
            <a:off x="2768600" y="1752600"/>
            <a:ext cx="1600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expressions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3530600" y="2286000"/>
            <a:ext cx="0" cy="685800"/>
          </a:xfrm>
          <a:prstGeom prst="straightConnector1">
            <a:avLst/>
          </a:prstGeom>
          <a:noFill/>
          <a:ln cap="flat" cmpd="sng" w="25400">
            <a:solidFill>
              <a:srgbClr val="FF669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7"/>
          <p:cNvSpPr txBox="1"/>
          <p:nvPr/>
        </p:nvSpPr>
        <p:spPr>
          <a:xfrm>
            <a:off x="7337287" y="4343400"/>
            <a:ext cx="320371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 token information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type checking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code generation</a:t>
            </a:r>
            <a:endParaRPr/>
          </a:p>
        </p:txBody>
      </p:sp>
      <p:cxnSp>
        <p:nvCxnSpPr>
          <p:cNvPr id="156" name="Google Shape;156;p17"/>
          <p:cNvCxnSpPr/>
          <p:nvPr/>
        </p:nvCxnSpPr>
        <p:spPr>
          <a:xfrm rot="10800000">
            <a:off x="8255000" y="3733800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p17"/>
          <p:cNvSpPr txBox="1"/>
          <p:nvPr/>
        </p:nvSpPr>
        <p:spPr>
          <a:xfrm>
            <a:off x="1701800" y="5105400"/>
            <a:ext cx="5410200" cy="1616075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uses a grammar to check structure of tokens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produces a parse tree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syntactic errors and recovery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recognize correct syntax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report errors</a:t>
            </a:r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 flipH="1" rot="10800000">
            <a:off x="3585264" y="3581401"/>
            <a:ext cx="2155135" cy="1555749"/>
          </a:xfrm>
          <a:prstGeom prst="straightConnector1">
            <a:avLst/>
          </a:prstGeom>
          <a:noFill/>
          <a:ln cap="flat" cmpd="sng" w="25400">
            <a:solidFill>
              <a:srgbClr val="FF33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entury Schoolbook"/>
              <a:buNone/>
            </a:pP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Grammar: </a:t>
            </a:r>
            <a:b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4000">
                <a:latin typeface="Century Schoolbook"/>
                <a:ea typeface="Century Schoolbook"/>
                <a:cs typeface="Century Schoolbook"/>
                <a:sym typeface="Century Schoolbook"/>
              </a:rPr>
              <a:t>How to Solve Precedence Problem?(2)</a:t>
            </a:r>
            <a:endParaRPr/>
          </a:p>
        </p:txBody>
      </p:sp>
      <p:pic>
        <p:nvPicPr>
          <p:cNvPr id="542" name="Google Shape;54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249" y="2744263"/>
            <a:ext cx="140970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2"/>
          <p:cNvSpPr txBox="1"/>
          <p:nvPr/>
        </p:nvSpPr>
        <p:spPr>
          <a:xfrm>
            <a:off x="5422249" y="2348809"/>
            <a:ext cx="1168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</a:t>
            </a:r>
            <a:endParaRPr/>
          </a:p>
        </p:txBody>
      </p:sp>
      <p:sp>
        <p:nvSpPr>
          <p:cNvPr id="544" name="Google Shape;544;p62"/>
          <p:cNvSpPr txBox="1"/>
          <p:nvPr/>
        </p:nvSpPr>
        <p:spPr>
          <a:xfrm>
            <a:off x="1117519" y="2174617"/>
            <a:ext cx="2135348" cy="4616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 + 2 * 6</a:t>
            </a:r>
            <a:endParaRPr/>
          </a:p>
        </p:txBody>
      </p:sp>
      <p:cxnSp>
        <p:nvCxnSpPr>
          <p:cNvPr id="545" name="Google Shape;545;p62"/>
          <p:cNvCxnSpPr/>
          <p:nvPr/>
        </p:nvCxnSpPr>
        <p:spPr>
          <a:xfrm>
            <a:off x="5758483" y="2137779"/>
            <a:ext cx="104932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62"/>
          <p:cNvCxnSpPr/>
          <p:nvPr/>
        </p:nvCxnSpPr>
        <p:spPr>
          <a:xfrm flipH="1" rot="10800000">
            <a:off x="5863415" y="2137779"/>
            <a:ext cx="434714" cy="21103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62"/>
          <p:cNvSpPr txBox="1"/>
          <p:nvPr/>
        </p:nvSpPr>
        <p:spPr>
          <a:xfrm>
            <a:off x="1135133" y="4128732"/>
            <a:ext cx="2326859" cy="120032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🡪 E + T | 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🡪 T * F | 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🡪 num</a:t>
            </a:r>
            <a:endParaRPr/>
          </a:p>
        </p:txBody>
      </p:sp>
      <p:sp>
        <p:nvSpPr>
          <p:cNvPr id="548" name="Google Shape;548;p62"/>
          <p:cNvSpPr/>
          <p:nvPr/>
        </p:nvSpPr>
        <p:spPr>
          <a:xfrm>
            <a:off x="946743" y="2921476"/>
            <a:ext cx="33230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Conversion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Unambiguous Grammar:</a:t>
            </a:r>
            <a:endParaRPr/>
          </a:p>
        </p:txBody>
      </p:sp>
      <p:sp>
        <p:nvSpPr>
          <p:cNvPr id="549" name="Google Shape;549;p62"/>
          <p:cNvSpPr/>
          <p:nvPr/>
        </p:nvSpPr>
        <p:spPr>
          <a:xfrm>
            <a:off x="6286840" y="4382029"/>
            <a:ext cx="1056319" cy="3601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num(6)</a:t>
            </a:r>
            <a:endParaRPr/>
          </a:p>
        </p:txBody>
      </p:sp>
      <p:sp>
        <p:nvSpPr>
          <p:cNvPr id="550" name="Google Shape;550;p62"/>
          <p:cNvSpPr/>
          <p:nvPr/>
        </p:nvSpPr>
        <p:spPr>
          <a:xfrm>
            <a:off x="4878031" y="4643274"/>
            <a:ext cx="1191047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num(3)</a:t>
            </a:r>
            <a:endParaRPr/>
          </a:p>
        </p:txBody>
      </p:sp>
      <p:sp>
        <p:nvSpPr>
          <p:cNvPr id="551" name="Google Shape;551;p62"/>
          <p:cNvSpPr/>
          <p:nvPr/>
        </p:nvSpPr>
        <p:spPr>
          <a:xfrm>
            <a:off x="5502887" y="4942673"/>
            <a:ext cx="957584" cy="3601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num(2)</a:t>
            </a:r>
            <a:endParaRPr/>
          </a:p>
        </p:txBody>
      </p:sp>
      <p:sp>
        <p:nvSpPr>
          <p:cNvPr id="552" name="Google Shape;552;p62"/>
          <p:cNvSpPr txBox="1"/>
          <p:nvPr/>
        </p:nvSpPr>
        <p:spPr>
          <a:xfrm>
            <a:off x="6156103" y="3238791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553" name="Google Shape;553;p62"/>
          <p:cNvSpPr txBox="1"/>
          <p:nvPr/>
        </p:nvSpPr>
        <p:spPr>
          <a:xfrm>
            <a:off x="6592952" y="3831604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54" name="Google Shape;554;p62"/>
          <p:cNvSpPr txBox="1"/>
          <p:nvPr/>
        </p:nvSpPr>
        <p:spPr>
          <a:xfrm>
            <a:off x="5758483" y="3838600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555" name="Google Shape;555;p62"/>
          <p:cNvSpPr txBox="1"/>
          <p:nvPr/>
        </p:nvSpPr>
        <p:spPr>
          <a:xfrm>
            <a:off x="5377194" y="3790178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556" name="Google Shape;556;p62"/>
          <p:cNvSpPr txBox="1"/>
          <p:nvPr/>
        </p:nvSpPr>
        <p:spPr>
          <a:xfrm>
            <a:off x="5775630" y="4424417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pic>
        <p:nvPicPr>
          <p:cNvPr id="557" name="Google Shape;55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3555" y="4093970"/>
            <a:ext cx="91329" cy="1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021" y="4691738"/>
            <a:ext cx="1809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2"/>
          <p:cNvSpPr txBox="1"/>
          <p:nvPr/>
        </p:nvSpPr>
        <p:spPr>
          <a:xfrm>
            <a:off x="5383250" y="4304720"/>
            <a:ext cx="2840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pic>
        <p:nvPicPr>
          <p:cNvPr id="560" name="Google Shape;560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303" y="4566894"/>
            <a:ext cx="91169" cy="187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Reading Materials</a:t>
            </a:r>
            <a:endParaRPr/>
          </a:p>
        </p:txBody>
      </p:sp>
      <p:sp>
        <p:nvSpPr>
          <p:cNvPr id="566" name="Google Shape;566;p6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5740" lvl="0" marL="205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1680"/>
              <a:buFont typeface="Noto Sans Symbols"/>
              <a:buChar char="🞆"/>
            </a:pPr>
            <a:r>
              <a:rPr lang="en-US" sz="2400">
                <a:latin typeface="Century Schoolbook"/>
                <a:ea typeface="Century Schoolbook"/>
                <a:cs typeface="Century Schoolbook"/>
                <a:sym typeface="Century Schoolbook"/>
              </a:rPr>
              <a:t>Chapter -4 of your Text book:</a:t>
            </a:r>
            <a:endParaRPr/>
          </a:p>
          <a:p>
            <a:pPr indent="-205739" lvl="1" marL="425196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E8637"/>
              </a:buClr>
              <a:buSzPts val="1400"/>
              <a:buFont typeface="Noto Sans Symbols"/>
              <a:buChar char="🞆"/>
            </a:pPr>
            <a:r>
              <a:rPr lang="en-US" sz="20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Compilers: Principles, Techniques, and Tools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5F6D"/>
              </a:buClr>
              <a:buSzPts val="4800"/>
              <a:buFont typeface="Century Schoolbook"/>
              <a:buNone/>
            </a:pPr>
            <a:r>
              <a:rPr lang="en-US" sz="4800" cap="small">
                <a:solidFill>
                  <a:srgbClr val="575F6D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End</a:t>
            </a:r>
            <a:endParaRPr sz="4800"/>
          </a:p>
        </p:txBody>
      </p:sp>
      <p:sp>
        <p:nvSpPr>
          <p:cNvPr id="572" name="Google Shape;572;p6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Schoolbook"/>
              <a:buNone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Parsers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97280" y="173736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We categorize the parsers into two groups: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1. </a:t>
            </a:r>
            <a:r>
              <a:rPr b="1" lang="en-US"/>
              <a:t>Top- Down Parser</a:t>
            </a:r>
            <a:r>
              <a:rPr lang="en-US"/>
              <a:t>: The parse tree is created top to bottom, starting from the root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2. </a:t>
            </a:r>
            <a:r>
              <a:rPr b="1" lang="en-US"/>
              <a:t>Bottom-Up Parser</a:t>
            </a:r>
            <a:r>
              <a:rPr lang="en-US"/>
              <a:t>: The parse tree is created bottom to top, starting from the leaves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Both Top-Down and Bottom-Up parsers </a:t>
            </a:r>
            <a:r>
              <a:rPr b="1" lang="en-US"/>
              <a:t>scan the input from left to right ( One symbol at a time)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Efficient Top-Down and Bottom-Up parsers can be implement only for the sub-classes of context free grammars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LL for top-down parsing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LR for bottom-up parsing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097280" y="3297836"/>
            <a:ext cx="10265264" cy="539646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732" y="534415"/>
            <a:ext cx="7105337" cy="581231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Errors in Programs</a:t>
            </a:r>
            <a:endParaRPr sz="4000"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842291"/>
            <a:ext cx="6731520" cy="455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Error Detection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2913"/>
          <a:stretch/>
        </p:blipFill>
        <p:spPr>
          <a:xfrm>
            <a:off x="940731" y="1880235"/>
            <a:ext cx="6845958" cy="4610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