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12192000"/>
  <p:notesSz cx="6858000" cy="9144000"/>
  <p:embeddedFontLst>
    <p:embeddedFont>
      <p:font typeface="Abyssinica SIL"/>
      <p:regular r:id="rId31"/>
    </p:embeddedFont>
    <p:embeddedFont>
      <p:font typeface="Century Schoolbook"/>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byssinicaSIL-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CenturySchoolbook-bold.fntdata"/><Relationship Id="rId10" Type="http://schemas.openxmlformats.org/officeDocument/2006/relationships/slide" Target="slides/slide5.xml"/><Relationship Id="rId32" Type="http://schemas.openxmlformats.org/officeDocument/2006/relationships/font" Target="fonts/CenturySchoolbook-regular.fntdata"/><Relationship Id="rId13" Type="http://schemas.openxmlformats.org/officeDocument/2006/relationships/slide" Target="slides/slide8.xml"/><Relationship Id="rId35" Type="http://schemas.openxmlformats.org/officeDocument/2006/relationships/font" Target="fonts/CenturySchoolbook-boldItalic.fntdata"/><Relationship Id="rId12" Type="http://schemas.openxmlformats.org/officeDocument/2006/relationships/slide" Target="slides/slide7.xml"/><Relationship Id="rId34" Type="http://schemas.openxmlformats.org/officeDocument/2006/relationships/font" Target="fonts/CenturySchoolbook-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None/>
            </a:pPr>
            <a:fld id="{00000000-1234-1234-1234-123412341234}" type="slidenum">
              <a:rPr b="0" i="0" lang="en-US" sz="1400" u="none" cap="none" strike="noStrike">
                <a:solidFill>
                  <a:schemeClr val="dk1"/>
                </a:solidFill>
                <a:latin typeface="Times New Roman"/>
                <a:ea typeface="Times New Roman"/>
                <a:cs typeface="Times New Roman"/>
                <a:sym typeface="Times New Roman"/>
              </a:rPr>
              <a:t>‹#›</a:t>
            </a:fld>
            <a:endParaRPr b="0" i="0" sz="14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6" name="Google Shape;126;p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10: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93" name="Google Shape;193;p10: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1: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9" name="Google Shape;199;p11: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0" name="Google Shape;200;p11: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12: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09" name="Google Shape;209;p12: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en-US" sz="2000" strike="noStrike">
                <a:latin typeface="Arial"/>
                <a:ea typeface="Arial"/>
                <a:cs typeface="Arial"/>
                <a:sym typeface="Arial"/>
              </a:rPr>
              <a:t>https://www.geeksforgeeks.org/memory-layout-of-c-program/</a:t>
            </a:r>
            <a:endParaRPr b="0" sz="2000" strike="noStrike">
              <a:latin typeface="Arial"/>
              <a:ea typeface="Arial"/>
              <a:cs typeface="Arial"/>
              <a:sym typeface="Arial"/>
            </a:endParaRPr>
          </a:p>
          <a:p>
            <a:pPr indent="-216000" lvl="0" marL="216000" rtl="0" algn="l">
              <a:lnSpc>
                <a:spcPct val="100000"/>
              </a:lnSpc>
              <a:spcBef>
                <a:spcPts val="0"/>
              </a:spcBef>
              <a:spcAft>
                <a:spcPts val="0"/>
              </a:spcAft>
              <a:buNone/>
            </a:pPr>
            <a:r>
              <a:rPr b="0" lang="en-US" sz="2000" strike="noStrike">
                <a:latin typeface="Arial"/>
                <a:ea typeface="Arial"/>
                <a:cs typeface="Arial"/>
                <a:sym typeface="Arial"/>
              </a:rPr>
              <a:t>https://www.geeksforgeeks.org/stack-vs-heap-memory-allocation/</a:t>
            </a:r>
            <a:endParaRPr b="0" sz="2000" strike="noStrike">
              <a:latin typeface="Arial"/>
              <a:ea typeface="Arial"/>
              <a:cs typeface="Arial"/>
              <a:sym typeface="Arial"/>
            </a:endParaRPr>
          </a:p>
        </p:txBody>
      </p:sp>
      <p:sp>
        <p:nvSpPr>
          <p:cNvPr id="216" name="Google Shape;216;p1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5" name="Google Shape;225;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15: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35" name="Google Shape;235;p1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6: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42" name="Google Shape;242;p16: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8" name="Google Shape;248;p1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49" name="Google Shape;249;p1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5" name="Google Shape;255;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1" name="Google Shape;261;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6" name="Google Shape;276;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2" name="Google Shape;282;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0" name="Google Shape;290;p2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91" name="Google Shape;291;p2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7" name="Google Shape;297;p2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298" name="Google Shape;298;p2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3: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39" name="Google Shape;139;p3: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5" name="Google Shape;145;p4: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46" name="Google Shape;146;p4: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5: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53" name="Google Shape;153;p5: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0" name="Google Shape;160;p6: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61" name="Google Shape;161;p6: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7:notes"/>
          <p:cNvSpPr/>
          <p:nvPr>
            <p:ph idx="2" type="sldImg"/>
          </p:nvPr>
        </p:nvSpPr>
        <p:spPr>
          <a:xfrm>
            <a:off x="685800" y="1143000"/>
            <a:ext cx="5486040" cy="308592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7" name="Google Shape;167;p7: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68" name="Google Shape;168;p7: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8: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175" name="Google Shape;175;p8: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1" name="Google Shape;181;p9:notes"/>
          <p:cNvSpPr txBox="1"/>
          <p:nvPr>
            <p:ph idx="1" type="body"/>
          </p:nvPr>
        </p:nvSpPr>
        <p:spPr>
          <a:xfrm>
            <a:off x="685800" y="4400640"/>
            <a:ext cx="5486040" cy="3600000"/>
          </a:xfrm>
          <a:prstGeom prst="rect">
            <a:avLst/>
          </a:prstGeom>
          <a:noFill/>
          <a:ln>
            <a:noFill/>
          </a:ln>
        </p:spPr>
        <p:txBody>
          <a:bodyPr anchorCtr="0" anchor="t" bIns="0" lIns="0" spcFirstLastPara="1" rIns="0" wrap="square" tIns="0">
            <a:noAutofit/>
          </a:bodyPr>
          <a:lstStyle/>
          <a:p>
            <a:pPr indent="-216000" lvl="0" marL="216000" rtl="0" algn="l">
              <a:lnSpc>
                <a:spcPct val="100000"/>
              </a:lnSpc>
              <a:spcBef>
                <a:spcPts val="0"/>
              </a:spcBef>
              <a:spcAft>
                <a:spcPts val="0"/>
              </a:spcAft>
              <a:buNone/>
            </a:pPr>
            <a:r>
              <a:rPr b="0" lang="en-US" sz="1200" strike="noStrike">
                <a:solidFill>
                  <a:srgbClr val="000000"/>
                </a:solidFill>
                <a:latin typeface="Arial"/>
                <a:ea typeface="Arial"/>
                <a:cs typeface="Arial"/>
                <a:sym typeface="Arial"/>
              </a:rPr>
              <a:t>First main function as root then main calls readarray and quicksort. Quicksort in turn calls partition and quicksort again. The flow of control in a program corresponds to the depth first traversal of activation tree which starts at the root.</a:t>
            </a:r>
            <a:endParaRPr b="0" sz="1200" strike="noStrike">
              <a:latin typeface="Arial"/>
              <a:ea typeface="Arial"/>
              <a:cs typeface="Arial"/>
              <a:sym typeface="Arial"/>
            </a:endParaRPr>
          </a:p>
        </p:txBody>
      </p:sp>
      <p:sp>
        <p:nvSpPr>
          <p:cNvPr id="182" name="Google Shape;182;p9:notes"/>
          <p:cNvSpPr txBox="1"/>
          <p:nvPr/>
        </p:nvSpPr>
        <p:spPr>
          <a:xfrm>
            <a:off x="3884760" y="8685360"/>
            <a:ext cx="2971440" cy="45828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0" i="0" lang="en-US" sz="1200" u="none" cap="none" strike="noStrike">
                <a:solidFill>
                  <a:srgbClr val="000000"/>
                </a:solidFill>
                <a:latin typeface="Arial"/>
                <a:ea typeface="Arial"/>
                <a:cs typeface="Arial"/>
                <a:sym typeface="Arial"/>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2"/>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9" name="Shape 49"/>
        <p:cNvGrpSpPr/>
        <p:nvPr/>
      </p:nvGrpSpPr>
      <p:grpSpPr>
        <a:xfrm>
          <a:off x="0" y="0"/>
          <a:ext cx="0" cy="0"/>
          <a:chOff x="0" y="0"/>
          <a:chExt cx="0" cy="0"/>
        </a:xfrm>
      </p:grpSpPr>
      <p:sp>
        <p:nvSpPr>
          <p:cNvPr id="50" name="Google Shape;50;p11"/>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1"/>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11"/>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53" name="Shape 53"/>
        <p:cNvGrpSpPr/>
        <p:nvPr/>
      </p:nvGrpSpPr>
      <p:grpSpPr>
        <a:xfrm>
          <a:off x="0" y="0"/>
          <a:ext cx="0" cy="0"/>
          <a:chOff x="0" y="0"/>
          <a:chExt cx="0" cy="0"/>
        </a:xfrm>
      </p:grpSpPr>
      <p:sp>
        <p:nvSpPr>
          <p:cNvPr id="54" name="Google Shape;54;p12"/>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12"/>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2"/>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9" name="Shape 59"/>
        <p:cNvGrpSpPr/>
        <p:nvPr/>
      </p:nvGrpSpPr>
      <p:grpSpPr>
        <a:xfrm>
          <a:off x="0" y="0"/>
          <a:ext cx="0" cy="0"/>
          <a:chOff x="0" y="0"/>
          <a:chExt cx="0" cy="0"/>
        </a:xfrm>
      </p:grpSpPr>
      <p:sp>
        <p:nvSpPr>
          <p:cNvPr id="60" name="Google Shape;60;p13"/>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3"/>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13"/>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3"/>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13"/>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5" name="Google Shape;65;p13"/>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6" name="Google Shape;66;p13"/>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77" name="Shape 77"/>
        <p:cNvGrpSpPr/>
        <p:nvPr/>
      </p:nvGrpSpPr>
      <p:grpSpPr>
        <a:xfrm>
          <a:off x="0" y="0"/>
          <a:ext cx="0" cy="0"/>
          <a:chOff x="0" y="0"/>
          <a:chExt cx="0" cy="0"/>
        </a:xfrm>
      </p:grpSpPr>
      <p:sp>
        <p:nvSpPr>
          <p:cNvPr id="78" name="Google Shape;78;p16"/>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6"/>
          <p:cNvSpPr txBox="1"/>
          <p:nvPr>
            <p:ph idx="1" type="subTitle"/>
          </p:nvPr>
        </p:nvSpPr>
        <p:spPr>
          <a:xfrm>
            <a:off x="609480" y="1604520"/>
            <a:ext cx="109724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80" name="Shape 80"/>
        <p:cNvGrpSpPr/>
        <p:nvPr/>
      </p:nvGrpSpPr>
      <p:grpSpPr>
        <a:xfrm>
          <a:off x="0" y="0"/>
          <a:ext cx="0" cy="0"/>
          <a:chOff x="0" y="0"/>
          <a:chExt cx="0" cy="0"/>
        </a:xfrm>
      </p:grpSpPr>
      <p:sp>
        <p:nvSpPr>
          <p:cNvPr id="81" name="Google Shape;81;p17"/>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83" name="Shape 83"/>
        <p:cNvGrpSpPr/>
        <p:nvPr/>
      </p:nvGrpSpPr>
      <p:grpSpPr>
        <a:xfrm>
          <a:off x="0" y="0"/>
          <a:ext cx="0" cy="0"/>
          <a:chOff x="0" y="0"/>
          <a:chExt cx="0" cy="0"/>
        </a:xfrm>
      </p:grpSpPr>
      <p:sp>
        <p:nvSpPr>
          <p:cNvPr id="84" name="Google Shape;84;p18"/>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8"/>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6" name="Google Shape;86;p1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9"/>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89" name="Shape 89"/>
        <p:cNvGrpSpPr/>
        <p:nvPr/>
      </p:nvGrpSpPr>
      <p:grpSpPr>
        <a:xfrm>
          <a:off x="0" y="0"/>
          <a:ext cx="0" cy="0"/>
          <a:chOff x="0" y="0"/>
          <a:chExt cx="0" cy="0"/>
        </a:xfrm>
      </p:grpSpPr>
      <p:sp>
        <p:nvSpPr>
          <p:cNvPr id="90" name="Google Shape;90;p20"/>
          <p:cNvSpPr txBox="1"/>
          <p:nvPr>
            <p:ph idx="1" type="subTitle"/>
          </p:nvPr>
        </p:nvSpPr>
        <p:spPr>
          <a:xfrm>
            <a:off x="1097280" y="2165760"/>
            <a:ext cx="10058040" cy="137160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91" name="Shape 91"/>
        <p:cNvGrpSpPr/>
        <p:nvPr/>
      </p:nvGrpSpPr>
      <p:grpSpPr>
        <a:xfrm>
          <a:off x="0" y="0"/>
          <a:ext cx="0" cy="0"/>
          <a:chOff x="0" y="0"/>
          <a:chExt cx="0" cy="0"/>
        </a:xfrm>
      </p:grpSpPr>
      <p:sp>
        <p:nvSpPr>
          <p:cNvPr id="92" name="Google Shape;92;p21"/>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1"/>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21"/>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5" name="Google Shape;95;p21"/>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2" name="Shape 2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96" name="Shape 96"/>
        <p:cNvGrpSpPr/>
        <p:nvPr/>
      </p:nvGrpSpPr>
      <p:grpSpPr>
        <a:xfrm>
          <a:off x="0" y="0"/>
          <a:ext cx="0" cy="0"/>
          <a:chOff x="0" y="0"/>
          <a:chExt cx="0" cy="0"/>
        </a:xfrm>
      </p:grpSpPr>
      <p:sp>
        <p:nvSpPr>
          <p:cNvPr id="97" name="Google Shape;97;p22"/>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2"/>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9" name="Google Shape;99;p22"/>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22"/>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01" name="Shape 101"/>
        <p:cNvGrpSpPr/>
        <p:nvPr/>
      </p:nvGrpSpPr>
      <p:grpSpPr>
        <a:xfrm>
          <a:off x="0" y="0"/>
          <a:ext cx="0" cy="0"/>
          <a:chOff x="0" y="0"/>
          <a:chExt cx="0" cy="0"/>
        </a:xfrm>
      </p:grpSpPr>
      <p:sp>
        <p:nvSpPr>
          <p:cNvPr id="102" name="Google Shape;102;p23"/>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3"/>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p23"/>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5" name="Google Shape;105;p23"/>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06" name="Shape 106"/>
        <p:cNvGrpSpPr/>
        <p:nvPr/>
      </p:nvGrpSpPr>
      <p:grpSpPr>
        <a:xfrm>
          <a:off x="0" y="0"/>
          <a:ext cx="0" cy="0"/>
          <a:chOff x="0" y="0"/>
          <a:chExt cx="0" cy="0"/>
        </a:xfrm>
      </p:grpSpPr>
      <p:sp>
        <p:nvSpPr>
          <p:cNvPr id="107" name="Google Shape;107;p24"/>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8" name="Google Shape;108;p24"/>
          <p:cNvSpPr txBox="1"/>
          <p:nvPr>
            <p:ph idx="1" type="body"/>
          </p:nvPr>
        </p:nvSpPr>
        <p:spPr>
          <a:xfrm>
            <a:off x="609480" y="160452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9" name="Google Shape;109;p24"/>
          <p:cNvSpPr txBox="1"/>
          <p:nvPr>
            <p:ph idx="2"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10" name="Shape 110"/>
        <p:cNvGrpSpPr/>
        <p:nvPr/>
      </p:nvGrpSpPr>
      <p:grpSpPr>
        <a:xfrm>
          <a:off x="0" y="0"/>
          <a:ext cx="0" cy="0"/>
          <a:chOff x="0" y="0"/>
          <a:chExt cx="0" cy="0"/>
        </a:xfrm>
      </p:grpSpPr>
      <p:sp>
        <p:nvSpPr>
          <p:cNvPr id="111" name="Google Shape;111;p25"/>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5"/>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25"/>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4" name="Google Shape;114;p25"/>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5" name="Google Shape;115;p25"/>
          <p:cNvSpPr txBox="1"/>
          <p:nvPr>
            <p:ph idx="4"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16" name="Shape 116"/>
        <p:cNvGrpSpPr/>
        <p:nvPr/>
      </p:nvGrpSpPr>
      <p:grpSpPr>
        <a:xfrm>
          <a:off x="0" y="0"/>
          <a:ext cx="0" cy="0"/>
          <a:chOff x="0" y="0"/>
          <a:chExt cx="0" cy="0"/>
        </a:xfrm>
      </p:grpSpPr>
      <p:sp>
        <p:nvSpPr>
          <p:cNvPr id="117" name="Google Shape;117;p26"/>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6"/>
          <p:cNvSpPr txBox="1"/>
          <p:nvPr>
            <p:ph idx="1" type="body"/>
          </p:nvPr>
        </p:nvSpPr>
        <p:spPr>
          <a:xfrm>
            <a:off x="60948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6"/>
          <p:cNvSpPr txBox="1"/>
          <p:nvPr>
            <p:ph idx="2" type="body"/>
          </p:nvPr>
        </p:nvSpPr>
        <p:spPr>
          <a:xfrm>
            <a:off x="431964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6"/>
          <p:cNvSpPr txBox="1"/>
          <p:nvPr>
            <p:ph idx="3" type="body"/>
          </p:nvPr>
        </p:nvSpPr>
        <p:spPr>
          <a:xfrm>
            <a:off x="8029800" y="160452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1" name="Google Shape;121;p26"/>
          <p:cNvSpPr txBox="1"/>
          <p:nvPr>
            <p:ph idx="4" type="body"/>
          </p:nvPr>
        </p:nvSpPr>
        <p:spPr>
          <a:xfrm>
            <a:off x="60948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2" name="Google Shape;122;p26"/>
          <p:cNvSpPr txBox="1"/>
          <p:nvPr>
            <p:ph idx="5" type="body"/>
          </p:nvPr>
        </p:nvSpPr>
        <p:spPr>
          <a:xfrm>
            <a:off x="431964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3" name="Google Shape;123;p26"/>
          <p:cNvSpPr txBox="1"/>
          <p:nvPr>
            <p:ph idx="6" type="body"/>
          </p:nvPr>
        </p:nvSpPr>
        <p:spPr>
          <a:xfrm>
            <a:off x="8029800" y="3682080"/>
            <a:ext cx="35330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3" name="Shape 23"/>
        <p:cNvGrpSpPr/>
        <p:nvPr/>
      </p:nvGrpSpPr>
      <p:grpSpPr>
        <a:xfrm>
          <a:off x="0" y="0"/>
          <a:ext cx="0" cy="0"/>
          <a:chOff x="0" y="0"/>
          <a:chExt cx="0" cy="0"/>
        </a:xfrm>
      </p:grpSpPr>
      <p:sp>
        <p:nvSpPr>
          <p:cNvPr id="24" name="Google Shape;24;p4"/>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6" name="Shape 26"/>
        <p:cNvGrpSpPr/>
        <p:nvPr/>
      </p:nvGrpSpPr>
      <p:grpSpPr>
        <a:xfrm>
          <a:off x="0" y="0"/>
          <a:ext cx="0" cy="0"/>
          <a:chOff x="0" y="0"/>
          <a:chExt cx="0" cy="0"/>
        </a:xfrm>
      </p:grpSpPr>
      <p:sp>
        <p:nvSpPr>
          <p:cNvPr id="27" name="Google Shape;27;p5"/>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5"/>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5"/>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32" name="Shape 32"/>
        <p:cNvGrpSpPr/>
        <p:nvPr/>
      </p:nvGrpSpPr>
      <p:grpSpPr>
        <a:xfrm>
          <a:off x="0" y="0"/>
          <a:ext cx="0" cy="0"/>
          <a:chOff x="0" y="0"/>
          <a:chExt cx="0" cy="0"/>
        </a:xfrm>
      </p:grpSpPr>
      <p:sp>
        <p:nvSpPr>
          <p:cNvPr id="33" name="Google Shape;33;p7"/>
          <p:cNvSpPr txBox="1"/>
          <p:nvPr>
            <p:ph idx="1" type="subTitle"/>
          </p:nvPr>
        </p:nvSpPr>
        <p:spPr>
          <a:xfrm>
            <a:off x="1097280" y="2165760"/>
            <a:ext cx="10058040" cy="1371600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34" name="Shape 34"/>
        <p:cNvGrpSpPr/>
        <p:nvPr/>
      </p:nvGrpSpPr>
      <p:grpSpPr>
        <a:xfrm>
          <a:off x="0" y="0"/>
          <a:ext cx="0" cy="0"/>
          <a:chOff x="0" y="0"/>
          <a:chExt cx="0" cy="0"/>
        </a:xfrm>
      </p:grpSpPr>
      <p:sp>
        <p:nvSpPr>
          <p:cNvPr id="35" name="Google Shape;35;p8"/>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8"/>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2" type="body"/>
          </p:nvPr>
        </p:nvSpPr>
        <p:spPr>
          <a:xfrm>
            <a:off x="623196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8"/>
          <p:cNvSpPr txBox="1"/>
          <p:nvPr>
            <p:ph idx="3" type="body"/>
          </p:nvPr>
        </p:nvSpPr>
        <p:spPr>
          <a:xfrm>
            <a:off x="60948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9" name="Shape 39"/>
        <p:cNvGrpSpPr/>
        <p:nvPr/>
      </p:nvGrpSpPr>
      <p:grpSpPr>
        <a:xfrm>
          <a:off x="0" y="0"/>
          <a:ext cx="0" cy="0"/>
          <a:chOff x="0" y="0"/>
          <a:chExt cx="0" cy="0"/>
        </a:xfrm>
      </p:grpSpPr>
      <p:sp>
        <p:nvSpPr>
          <p:cNvPr id="40" name="Google Shape;40;p9"/>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9"/>
          <p:cNvSpPr txBox="1"/>
          <p:nvPr>
            <p:ph idx="1" type="body"/>
          </p:nvPr>
        </p:nvSpPr>
        <p:spPr>
          <a:xfrm>
            <a:off x="609480" y="1604520"/>
            <a:ext cx="535428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9"/>
          <p:cNvSpPr txBox="1"/>
          <p:nvPr>
            <p:ph idx="3" type="body"/>
          </p:nvPr>
        </p:nvSpPr>
        <p:spPr>
          <a:xfrm>
            <a:off x="6231960" y="368208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44" name="Shape 44"/>
        <p:cNvGrpSpPr/>
        <p:nvPr/>
      </p:nvGrpSpPr>
      <p:grpSpPr>
        <a:xfrm>
          <a:off x="0" y="0"/>
          <a:ext cx="0" cy="0"/>
          <a:chOff x="0" y="0"/>
          <a:chExt cx="0" cy="0"/>
        </a:xfrm>
      </p:grpSpPr>
      <p:sp>
        <p:nvSpPr>
          <p:cNvPr id="45" name="Google Shape;45;p10"/>
          <p:cNvSpPr txBox="1"/>
          <p:nvPr>
            <p:ph type="title"/>
          </p:nvPr>
        </p:nvSpPr>
        <p:spPr>
          <a:xfrm>
            <a:off x="1097280" y="758880"/>
            <a:ext cx="10058040" cy="356580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0"/>
          <p:cNvSpPr txBox="1"/>
          <p:nvPr>
            <p:ph idx="1" type="body"/>
          </p:nvPr>
        </p:nvSpPr>
        <p:spPr>
          <a:xfrm>
            <a:off x="60948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10"/>
          <p:cNvSpPr txBox="1"/>
          <p:nvPr>
            <p:ph idx="2" type="body"/>
          </p:nvPr>
        </p:nvSpPr>
        <p:spPr>
          <a:xfrm>
            <a:off x="6231960" y="1604520"/>
            <a:ext cx="535428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0"/>
          <p:cNvSpPr txBox="1"/>
          <p:nvPr>
            <p:ph idx="3" type="body"/>
          </p:nvPr>
        </p:nvSpPr>
        <p:spPr>
          <a:xfrm>
            <a:off x="609480" y="3682080"/>
            <a:ext cx="109724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1.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cxnSp>
        <p:nvCxnSpPr>
          <p:cNvPr id="10" name="Google Shape;10;p1"/>
          <p:cNvCxnSpPr/>
          <p:nvPr/>
        </p:nvCxnSpPr>
        <p:spPr>
          <a:xfrm>
            <a:off x="1193400" y="1737720"/>
            <a:ext cx="9966960" cy="0"/>
          </a:xfrm>
          <a:prstGeom prst="straightConnector1">
            <a:avLst/>
          </a:prstGeom>
          <a:noFill/>
          <a:ln cap="flat" cmpd="sng" w="9525">
            <a:solidFill>
              <a:srgbClr val="7F7F7F"/>
            </a:solidFill>
            <a:prstDash val="solid"/>
            <a:round/>
            <a:headEnd len="sm" w="sm" type="none"/>
            <a:tailEnd len="sm" w="sm" type="none"/>
          </a:ln>
        </p:spPr>
      </p:cxnSp>
      <p:sp>
        <p:nvSpPr>
          <p:cNvPr id="11" name="Google Shape;11;p1"/>
          <p:cNvSpPr/>
          <p:nvPr/>
        </p:nvSpPr>
        <p:spPr>
          <a:xfrm>
            <a:off x="3240" y="6400800"/>
            <a:ext cx="12188520" cy="4568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0" y="6334200"/>
            <a:ext cx="12188520" cy="637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txBox="1"/>
          <p:nvPr>
            <p:ph type="title"/>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
          <p:cNvSpPr txBox="1"/>
          <p:nvPr>
            <p:ph idx="10" type="dt"/>
          </p:nvPr>
        </p:nvSpPr>
        <p:spPr>
          <a:xfrm>
            <a:off x="1097280" y="6459840"/>
            <a:ext cx="24717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3686040" y="6459840"/>
            <a:ext cx="48225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9900360" y="6459840"/>
            <a:ext cx="1311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cxnSp>
        <p:nvCxnSpPr>
          <p:cNvPr id="17" name="Google Shape;17;p1"/>
          <p:cNvCxnSpPr/>
          <p:nvPr/>
        </p:nvCxnSpPr>
        <p:spPr>
          <a:xfrm>
            <a:off x="1207440" y="4343400"/>
            <a:ext cx="9875520" cy="0"/>
          </a:xfrm>
          <a:prstGeom prst="straightConnector1">
            <a:avLst/>
          </a:prstGeom>
          <a:noFill/>
          <a:ln cap="flat" cmpd="sng" w="9525">
            <a:solidFill>
              <a:srgbClr val="7F7F7F"/>
            </a:solidFill>
            <a:prstDash val="solid"/>
            <a:round/>
            <a:headEnd len="sm" w="sm" type="none"/>
            <a:tailEnd len="sm" w="sm" type="none"/>
          </a:ln>
        </p:spPr>
      </p:cxnSp>
      <p:sp>
        <p:nvSpPr>
          <p:cNvPr id="18" name="Google Shape;18;p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 name="Shape 67"/>
        <p:cNvGrpSpPr/>
        <p:nvPr/>
      </p:nvGrpSpPr>
      <p:grpSpPr>
        <a:xfrm>
          <a:off x="0" y="0"/>
          <a:ext cx="0" cy="0"/>
          <a:chOff x="0" y="0"/>
          <a:chExt cx="0" cy="0"/>
        </a:xfrm>
      </p:grpSpPr>
      <p:sp>
        <p:nvSpPr>
          <p:cNvPr id="68" name="Google Shape;68;p14"/>
          <p:cNvSpPr/>
          <p:nvPr/>
        </p:nvSpPr>
        <p:spPr>
          <a:xfrm>
            <a:off x="0" y="6400800"/>
            <a:ext cx="12191760" cy="4568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4"/>
          <p:cNvSpPr/>
          <p:nvPr/>
        </p:nvSpPr>
        <p:spPr>
          <a:xfrm>
            <a:off x="0" y="6334200"/>
            <a:ext cx="12191760" cy="6552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4"/>
          <p:cNvCxnSpPr/>
          <p:nvPr/>
        </p:nvCxnSpPr>
        <p:spPr>
          <a:xfrm>
            <a:off x="1193400" y="1737720"/>
            <a:ext cx="9966960" cy="0"/>
          </a:xfrm>
          <a:prstGeom prst="straightConnector1">
            <a:avLst/>
          </a:prstGeom>
          <a:noFill/>
          <a:ln cap="flat" cmpd="sng" w="9525">
            <a:solidFill>
              <a:srgbClr val="7F7F7F"/>
            </a:solidFill>
            <a:prstDash val="solid"/>
            <a:round/>
            <a:headEnd len="sm" w="sm" type="none"/>
            <a:tailEnd len="sm" w="sm" type="none"/>
          </a:ln>
        </p:spPr>
      </p:cxnSp>
      <p:sp>
        <p:nvSpPr>
          <p:cNvPr id="71" name="Google Shape;71;p14"/>
          <p:cNvSpPr txBox="1"/>
          <p:nvPr>
            <p:ph type="title"/>
          </p:nvPr>
        </p:nvSpPr>
        <p:spPr>
          <a:xfrm>
            <a:off x="1097280" y="286560"/>
            <a:ext cx="10058040" cy="145044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2" name="Google Shape;72;p14"/>
          <p:cNvSpPr txBox="1"/>
          <p:nvPr>
            <p:ph idx="1" type="body"/>
          </p:nvPr>
        </p:nvSpPr>
        <p:spPr>
          <a:xfrm>
            <a:off x="1097280" y="1845720"/>
            <a:ext cx="10058040" cy="4023000"/>
          </a:xfrm>
          <a:prstGeom prst="rect">
            <a:avLst/>
          </a:prstGeom>
          <a:noFill/>
          <a:ln>
            <a:noFill/>
          </a:ln>
        </p:spPr>
        <p:txBody>
          <a:bodyPr anchorCtr="0" anchor="t" bIns="45700" lIns="0" spcFirstLastPara="1" rIns="0"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73" name="Google Shape;73;p14"/>
          <p:cNvSpPr txBox="1"/>
          <p:nvPr>
            <p:ph idx="10" type="dt"/>
          </p:nvPr>
        </p:nvSpPr>
        <p:spPr>
          <a:xfrm>
            <a:off x="1097280" y="6459840"/>
            <a:ext cx="24717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4" name="Google Shape;74;p14"/>
          <p:cNvSpPr txBox="1"/>
          <p:nvPr>
            <p:ph idx="11" type="ftr"/>
          </p:nvPr>
        </p:nvSpPr>
        <p:spPr>
          <a:xfrm>
            <a:off x="3686040" y="6459840"/>
            <a:ext cx="48225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4"/>
          <p:cNvSpPr txBox="1"/>
          <p:nvPr>
            <p:ph idx="12" type="sldNum"/>
          </p:nvPr>
        </p:nvSpPr>
        <p:spPr>
          <a:xfrm>
            <a:off x="9900360" y="6459840"/>
            <a:ext cx="131184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hyperlink" Target="https://www.tutorialspoint.com/compiler_design/compiler_design_runtime_environment.htm" TargetMode="External"/><Relationship Id="rId4" Type="http://schemas.openxmlformats.org/officeDocument/2006/relationships/hyperlink" Target="https://www.geeksforgeeks.org/runtime-environments-in-compiler-design/?ref=lbp"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7"/>
          <p:cNvSpPr txBox="1"/>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1" i="0" lang="en-US" sz="7200" u="none" cap="none" strike="noStrike">
                <a:solidFill>
                  <a:srgbClr val="CC3300"/>
                </a:solidFill>
                <a:latin typeface="Angsana New"/>
                <a:ea typeface="Angsana New"/>
                <a:cs typeface="Angsana New"/>
                <a:sym typeface="Angsana New"/>
              </a:rPr>
              <a:t>Run-Time Environment</a:t>
            </a:r>
            <a:endParaRPr b="0" i="0" sz="7200" u="none" cap="none" strike="noStrike">
              <a:solidFill>
                <a:srgbClr val="000000"/>
              </a:solidFill>
              <a:latin typeface="Calibri"/>
              <a:ea typeface="Calibri"/>
              <a:cs typeface="Calibri"/>
              <a:sym typeface="Calibri"/>
            </a:endParaRPr>
          </a:p>
        </p:txBody>
      </p:sp>
      <p:sp>
        <p:nvSpPr>
          <p:cNvPr id="129" name="Google Shape;129;p27"/>
          <p:cNvSpPr txBox="1"/>
          <p:nvPr/>
        </p:nvSpPr>
        <p:spPr>
          <a:xfrm>
            <a:off x="1100160" y="4455720"/>
            <a:ext cx="10058040" cy="114264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small" strike="noStrike">
                <a:solidFill>
                  <a:srgbClr val="575F6D"/>
                </a:solidFill>
                <a:latin typeface="Century Schoolbook"/>
                <a:ea typeface="Century Schoolbook"/>
                <a:cs typeface="Century Schoolbook"/>
                <a:sym typeface="Century Schoolbook"/>
              </a:rPr>
              <a:t>CONTROL STACK AND ACTIVATION RECORDS</a:t>
            </a:r>
            <a:endParaRPr b="0" i="0" sz="3200" u="none" cap="none" strike="noStrike">
              <a:solidFill>
                <a:srgbClr val="000000"/>
              </a:solidFill>
              <a:latin typeface="Calibri"/>
              <a:ea typeface="Calibri"/>
              <a:cs typeface="Calibri"/>
              <a:sym typeface="Calibri"/>
            </a:endParaRPr>
          </a:p>
        </p:txBody>
      </p:sp>
      <p:sp>
        <p:nvSpPr>
          <p:cNvPr id="196" name="Google Shape;196;p36"/>
          <p:cNvSpPr/>
          <p:nvPr/>
        </p:nvSpPr>
        <p:spPr>
          <a:xfrm>
            <a:off x="1257480" y="1871640"/>
            <a:ext cx="9897840" cy="4153530"/>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000000"/>
              </a:buClr>
              <a:buSzPts val="2200"/>
              <a:buFont typeface="Noto Sans Symbols"/>
              <a:buChar char="▪"/>
            </a:pPr>
            <a:r>
              <a:rPr b="1" i="0" lang="en-US" sz="2200" u="none" cap="none" strike="noStrike">
                <a:solidFill>
                  <a:srgbClr val="0070C0"/>
                </a:solidFill>
                <a:latin typeface="Cambria"/>
                <a:ea typeface="Cambria"/>
                <a:cs typeface="Cambria"/>
                <a:sym typeface="Cambria"/>
              </a:rPr>
              <a:t>Control stack or runtime stack</a:t>
            </a:r>
            <a:r>
              <a:rPr b="0" i="0" lang="en-US" sz="2200" u="none" cap="none" strike="noStrike">
                <a:solidFill>
                  <a:srgbClr val="0070C0"/>
                </a:solidFill>
                <a:latin typeface="Cambria"/>
                <a:ea typeface="Cambria"/>
                <a:cs typeface="Cambria"/>
                <a:sym typeface="Cambria"/>
              </a:rPr>
              <a:t> </a:t>
            </a:r>
            <a:r>
              <a:rPr b="0" i="0" lang="en-US" sz="2200" u="none" cap="none" strike="noStrike">
                <a:solidFill>
                  <a:srgbClr val="000000"/>
                </a:solidFill>
                <a:latin typeface="Cambria"/>
                <a:ea typeface="Cambria"/>
                <a:cs typeface="Cambria"/>
                <a:sym typeface="Cambria"/>
              </a:rPr>
              <a:t>is used to keep track of the live procedure activations i.e the procedures whose execution have not been completed.</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Cambria"/>
                <a:ea typeface="Cambria"/>
                <a:cs typeface="Cambria"/>
                <a:sym typeface="Cambria"/>
              </a:rPr>
              <a:t>A procedure </a:t>
            </a:r>
            <a:r>
              <a:rPr b="1" i="0" lang="en-US" sz="2200" u="none" cap="none" strike="noStrike">
                <a:solidFill>
                  <a:srgbClr val="000000"/>
                </a:solidFill>
                <a:latin typeface="Cambria"/>
                <a:ea typeface="Cambria"/>
                <a:cs typeface="Cambria"/>
                <a:sym typeface="Cambria"/>
              </a:rPr>
              <a:t>name is pushed on to the stack when it is called </a:t>
            </a:r>
            <a:r>
              <a:rPr b="0" i="0" lang="en-US" sz="2200" u="none" cap="none" strike="noStrike">
                <a:solidFill>
                  <a:srgbClr val="000000"/>
                </a:solidFill>
                <a:latin typeface="Cambria"/>
                <a:ea typeface="Cambria"/>
                <a:cs typeface="Cambria"/>
                <a:sym typeface="Cambria"/>
              </a:rPr>
              <a:t>(</a:t>
            </a:r>
            <a:r>
              <a:rPr b="0" i="0" lang="en-US" sz="2200" u="sng" cap="none" strike="noStrike">
                <a:solidFill>
                  <a:srgbClr val="000000"/>
                </a:solidFill>
                <a:latin typeface="Cambria"/>
                <a:ea typeface="Cambria"/>
                <a:cs typeface="Cambria"/>
                <a:sym typeface="Cambria"/>
              </a:rPr>
              <a:t>activation begins</a:t>
            </a:r>
            <a:r>
              <a:rPr b="0" i="0" lang="en-US" sz="2200" u="none" cap="none" strike="noStrike">
                <a:solidFill>
                  <a:srgbClr val="000000"/>
                </a:solidFill>
                <a:latin typeface="Cambria"/>
                <a:ea typeface="Cambria"/>
                <a:cs typeface="Cambria"/>
                <a:sym typeface="Cambria"/>
              </a:rPr>
              <a:t>) and </a:t>
            </a:r>
            <a:r>
              <a:rPr b="1" i="0" lang="en-US" sz="2200" u="none" cap="none" strike="noStrike">
                <a:solidFill>
                  <a:srgbClr val="000000"/>
                </a:solidFill>
                <a:latin typeface="Cambria"/>
                <a:ea typeface="Cambria"/>
                <a:cs typeface="Cambria"/>
                <a:sym typeface="Cambria"/>
              </a:rPr>
              <a:t>it is popped when it returns </a:t>
            </a:r>
            <a:r>
              <a:rPr b="0" i="0" lang="en-US" sz="2200" u="none" cap="none" strike="noStrike">
                <a:solidFill>
                  <a:srgbClr val="000000"/>
                </a:solidFill>
                <a:latin typeface="Cambria"/>
                <a:ea typeface="Cambria"/>
                <a:cs typeface="Cambria"/>
                <a:sym typeface="Cambria"/>
              </a:rPr>
              <a:t>(</a:t>
            </a:r>
            <a:r>
              <a:rPr b="0" i="0" lang="en-US" sz="2200" u="sng" cap="none" strike="noStrike">
                <a:solidFill>
                  <a:srgbClr val="000000"/>
                </a:solidFill>
                <a:latin typeface="Cambria"/>
                <a:ea typeface="Cambria"/>
                <a:cs typeface="Cambria"/>
                <a:sym typeface="Cambria"/>
              </a:rPr>
              <a:t>activation ends</a:t>
            </a:r>
            <a:r>
              <a:rPr b="0" i="0" lang="en-US" sz="2200" u="none" cap="none" strike="noStrike">
                <a:solidFill>
                  <a:srgbClr val="000000"/>
                </a:solidFill>
                <a:latin typeface="Cambria"/>
                <a:ea typeface="Cambria"/>
                <a:cs typeface="Cambria"/>
                <a:sym typeface="Cambria"/>
              </a:rPr>
              <a:t>). </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Cambria"/>
                <a:ea typeface="Cambria"/>
                <a:cs typeface="Cambria"/>
                <a:sym typeface="Cambria"/>
              </a:rPr>
              <a:t>Information needed by </a:t>
            </a:r>
            <a:r>
              <a:rPr b="1" i="0" lang="en-US" sz="2200" u="sng" cap="none" strike="noStrike">
                <a:solidFill>
                  <a:srgbClr val="000000"/>
                </a:solidFill>
                <a:latin typeface="Cambria"/>
                <a:ea typeface="Cambria"/>
                <a:cs typeface="Cambria"/>
                <a:sym typeface="Cambria"/>
              </a:rPr>
              <a:t>a single execution of a procedure is managed using an activation record or frame</a:t>
            </a:r>
            <a:r>
              <a:rPr b="1" i="0" lang="en-US" sz="2200" u="none" cap="none" strike="noStrike">
                <a:solidFill>
                  <a:srgbClr val="000000"/>
                </a:solidFill>
                <a:latin typeface="Cambria"/>
                <a:ea typeface="Cambria"/>
                <a:cs typeface="Cambria"/>
                <a:sym typeface="Cambria"/>
              </a:rPr>
              <a:t>. </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Cambria"/>
                <a:ea typeface="Cambria"/>
                <a:cs typeface="Cambria"/>
                <a:sym typeface="Cambria"/>
              </a:rPr>
              <a:t>When a procedure is called, </a:t>
            </a:r>
            <a:r>
              <a:rPr b="1" i="0" lang="en-US" sz="2200" u="none" cap="none" strike="noStrike">
                <a:solidFill>
                  <a:srgbClr val="000000"/>
                </a:solidFill>
                <a:latin typeface="Cambria"/>
                <a:ea typeface="Cambria"/>
                <a:cs typeface="Cambria"/>
                <a:sym typeface="Cambria"/>
              </a:rPr>
              <a:t>an activation record is pushed into the stack</a:t>
            </a:r>
            <a:r>
              <a:rPr b="0" i="0" lang="en-US" sz="2200" u="none" cap="none" strike="noStrike">
                <a:solidFill>
                  <a:srgbClr val="000000"/>
                </a:solidFill>
                <a:latin typeface="Cambria"/>
                <a:ea typeface="Cambria"/>
                <a:cs typeface="Cambria"/>
                <a:sym typeface="Cambria"/>
              </a:rPr>
              <a:t> and as soon as </a:t>
            </a:r>
            <a:r>
              <a:rPr b="1" i="0" lang="en-US" sz="2200" u="none" cap="none" strike="noStrike">
                <a:solidFill>
                  <a:srgbClr val="000000"/>
                </a:solidFill>
                <a:latin typeface="Cambria"/>
                <a:ea typeface="Cambria"/>
                <a:cs typeface="Cambria"/>
                <a:sym typeface="Cambria"/>
              </a:rPr>
              <a:t>the control returns to the caller function the activation record is popped.</a:t>
            </a:r>
            <a:endParaRPr b="1" i="0" sz="2200" u="none" cap="none" strike="noStrike">
              <a:solidFill>
                <a:schemeClr val="dk1"/>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small" strike="noStrike">
                <a:solidFill>
                  <a:srgbClr val="575F6D"/>
                </a:solidFill>
                <a:latin typeface="Century Schoolbook"/>
                <a:ea typeface="Century Schoolbook"/>
                <a:cs typeface="Century Schoolbook"/>
                <a:sym typeface="Century Schoolbook"/>
              </a:rPr>
              <a:t>Control stack for the quicksort example:</a:t>
            </a:r>
            <a:endParaRPr b="0" i="0" sz="3200" u="none" cap="none" strike="noStrike">
              <a:solidFill>
                <a:srgbClr val="000000"/>
              </a:solidFill>
              <a:latin typeface="Calibri"/>
              <a:ea typeface="Calibri"/>
              <a:cs typeface="Calibri"/>
              <a:sym typeface="Calibri"/>
            </a:endParaRPr>
          </a:p>
        </p:txBody>
      </p:sp>
      <p:pic>
        <p:nvPicPr>
          <p:cNvPr id="203" name="Google Shape;203;p37"/>
          <p:cNvPicPr preferRelativeResize="0"/>
          <p:nvPr/>
        </p:nvPicPr>
        <p:blipFill rotWithShape="1">
          <a:blip r:embed="rId3">
            <a:alphaModFix/>
          </a:blip>
          <a:srcRect b="0" l="0" r="0" t="0"/>
          <a:stretch/>
        </p:blipFill>
        <p:spPr>
          <a:xfrm>
            <a:off x="627480" y="2034360"/>
            <a:ext cx="4739760" cy="3571560"/>
          </a:xfrm>
          <a:prstGeom prst="rect">
            <a:avLst/>
          </a:prstGeom>
          <a:noFill/>
          <a:ln cap="flat" cmpd="sng" w="9525">
            <a:solidFill>
              <a:schemeClr val="accent1"/>
            </a:solidFill>
            <a:prstDash val="solid"/>
            <a:round/>
            <a:headEnd len="sm" w="sm" type="none"/>
            <a:tailEnd len="sm" w="sm" type="none"/>
          </a:ln>
        </p:spPr>
      </p:pic>
      <p:pic>
        <p:nvPicPr>
          <p:cNvPr id="204" name="Google Shape;204;p37"/>
          <p:cNvPicPr preferRelativeResize="0"/>
          <p:nvPr/>
        </p:nvPicPr>
        <p:blipFill rotWithShape="1">
          <a:blip r:embed="rId4">
            <a:alphaModFix/>
          </a:blip>
          <a:srcRect b="0" l="0" r="0" t="0"/>
          <a:stretch/>
        </p:blipFill>
        <p:spPr>
          <a:xfrm>
            <a:off x="5867280" y="2468160"/>
            <a:ext cx="6146640" cy="2703960"/>
          </a:xfrm>
          <a:prstGeom prst="rect">
            <a:avLst/>
          </a:prstGeom>
          <a:noFill/>
          <a:ln cap="flat" cmpd="sng" w="9525">
            <a:solidFill>
              <a:schemeClr val="accent1"/>
            </a:solidFill>
            <a:prstDash val="solid"/>
            <a:round/>
            <a:headEnd len="sm" w="sm" type="none"/>
            <a:tailEnd len="sm" w="sm" type="none"/>
          </a:ln>
        </p:spPr>
      </p:pic>
      <p:sp>
        <p:nvSpPr>
          <p:cNvPr id="205" name="Google Shape;205;p37"/>
          <p:cNvSpPr/>
          <p:nvPr/>
        </p:nvSpPr>
        <p:spPr>
          <a:xfrm>
            <a:off x="5367240" y="3820320"/>
            <a:ext cx="511200" cy="379800"/>
          </a:xfrm>
          <a:prstGeom prst="rightArrow">
            <a:avLst>
              <a:gd fmla="val 50000" name="adj1"/>
              <a:gd fmla="val 50000" name="adj2"/>
            </a:avLst>
          </a:prstGeom>
          <a:solidFill>
            <a:schemeClr val="accent1"/>
          </a:solidFill>
          <a:ln cap="flat" cmpd="sng" w="25400">
            <a:solidFill>
              <a:srgbClr val="A65F0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small" strike="noStrike">
                <a:solidFill>
                  <a:srgbClr val="575F6D"/>
                </a:solidFill>
                <a:latin typeface="Century Schoolbook"/>
                <a:ea typeface="Century Schoolbook"/>
                <a:cs typeface="Century Schoolbook"/>
                <a:sym typeface="Century Schoolbook"/>
              </a:rPr>
              <a:t>SUBDIVISION OF RUNTIME MEMORY</a:t>
            </a:r>
            <a:endParaRPr b="0" i="0" sz="3200" u="none" cap="none" strike="noStrike">
              <a:solidFill>
                <a:srgbClr val="000000"/>
              </a:solidFill>
              <a:latin typeface="Calibri"/>
              <a:ea typeface="Calibri"/>
              <a:cs typeface="Calibri"/>
              <a:sym typeface="Calibri"/>
            </a:endParaRPr>
          </a:p>
        </p:txBody>
      </p:sp>
      <p:sp>
        <p:nvSpPr>
          <p:cNvPr id="212" name="Google Shape;212;p38"/>
          <p:cNvSpPr/>
          <p:nvPr/>
        </p:nvSpPr>
        <p:spPr>
          <a:xfrm>
            <a:off x="1228680" y="2000160"/>
            <a:ext cx="10301040" cy="4492084"/>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200" u="none" cap="none" strike="noStrike">
                <a:solidFill>
                  <a:srgbClr val="000000"/>
                </a:solidFill>
                <a:latin typeface="Cambria"/>
                <a:ea typeface="Cambria"/>
                <a:cs typeface="Cambria"/>
                <a:sym typeface="Cambria"/>
              </a:rPr>
              <a:t>Runtime environment manages runtime memory requirements for the following entities:</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200" u="sng" cap="none" strike="noStrike">
                <a:solidFill>
                  <a:srgbClr val="000000"/>
                </a:solidFill>
                <a:latin typeface="Cambria"/>
                <a:ea typeface="Cambria"/>
                <a:cs typeface="Cambria"/>
                <a:sym typeface="Cambria"/>
              </a:rPr>
              <a:t>Code</a:t>
            </a:r>
            <a:r>
              <a:rPr b="0" i="0" lang="en-US" sz="2200" u="none" cap="none" strike="noStrike">
                <a:solidFill>
                  <a:srgbClr val="000000"/>
                </a:solidFill>
                <a:latin typeface="Cambria"/>
                <a:ea typeface="Cambria"/>
                <a:cs typeface="Cambria"/>
                <a:sym typeface="Cambria"/>
              </a:rPr>
              <a:t> : It is known as the text part of a program that </a:t>
            </a:r>
            <a:r>
              <a:rPr b="1" i="0" lang="en-US" sz="2200" u="none" cap="none" strike="noStrike">
                <a:solidFill>
                  <a:srgbClr val="000000"/>
                </a:solidFill>
                <a:latin typeface="Cambria"/>
                <a:ea typeface="Cambria"/>
                <a:cs typeface="Cambria"/>
                <a:sym typeface="Cambria"/>
              </a:rPr>
              <a:t>does not change at runtime. </a:t>
            </a:r>
            <a:r>
              <a:rPr b="0" i="0" lang="en-US" sz="2200" u="none" cap="none" strike="noStrike">
                <a:solidFill>
                  <a:srgbClr val="000000"/>
                </a:solidFill>
                <a:latin typeface="Cambria"/>
                <a:ea typeface="Cambria"/>
                <a:cs typeface="Cambria"/>
                <a:sym typeface="Cambria"/>
              </a:rPr>
              <a:t>Its memory requirements are </a:t>
            </a:r>
            <a:r>
              <a:rPr b="1" i="0" lang="en-US" sz="2200" u="none" cap="none" strike="noStrike">
                <a:solidFill>
                  <a:srgbClr val="000000"/>
                </a:solidFill>
                <a:latin typeface="Cambria"/>
                <a:ea typeface="Cambria"/>
                <a:cs typeface="Cambria"/>
                <a:sym typeface="Cambria"/>
              </a:rPr>
              <a:t>known at the compile time</a:t>
            </a:r>
            <a:r>
              <a:rPr b="0" i="0" lang="en-US" sz="2200" u="none" cap="none" strike="noStrike">
                <a:solidFill>
                  <a:srgbClr val="000000"/>
                </a:solidFill>
                <a:latin typeface="Cambria"/>
                <a:ea typeface="Cambria"/>
                <a:cs typeface="Cambria"/>
                <a:sym typeface="Cambria"/>
              </a:rPr>
              <a:t>.</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200" u="sng" cap="none" strike="noStrike">
                <a:solidFill>
                  <a:srgbClr val="000000"/>
                </a:solidFill>
                <a:latin typeface="Cambria"/>
                <a:ea typeface="Cambria"/>
                <a:cs typeface="Cambria"/>
                <a:sym typeface="Cambria"/>
              </a:rPr>
              <a:t>Procedures</a:t>
            </a:r>
            <a:r>
              <a:rPr b="0" i="0" lang="en-US" sz="2200" u="none" cap="none" strike="noStrike">
                <a:solidFill>
                  <a:srgbClr val="000000"/>
                </a:solidFill>
                <a:latin typeface="Cambria"/>
                <a:ea typeface="Cambria"/>
                <a:cs typeface="Cambria"/>
                <a:sym typeface="Cambria"/>
              </a:rPr>
              <a:t> : Their </a:t>
            </a:r>
            <a:r>
              <a:rPr b="0" i="0" lang="en-US" sz="2200" u="sng" cap="none" strike="noStrike">
                <a:solidFill>
                  <a:srgbClr val="000000"/>
                </a:solidFill>
                <a:latin typeface="Cambria"/>
                <a:ea typeface="Cambria"/>
                <a:cs typeface="Cambria"/>
                <a:sym typeface="Cambria"/>
              </a:rPr>
              <a:t>text part is </a:t>
            </a:r>
            <a:r>
              <a:rPr b="1" i="0" lang="en-US" sz="2200" u="sng" cap="none" strike="noStrike">
                <a:solidFill>
                  <a:srgbClr val="000000"/>
                </a:solidFill>
                <a:latin typeface="Cambria"/>
                <a:ea typeface="Cambria"/>
                <a:cs typeface="Cambria"/>
                <a:sym typeface="Cambria"/>
              </a:rPr>
              <a:t>static</a:t>
            </a:r>
            <a:r>
              <a:rPr b="0" i="0" lang="en-US" sz="2200" u="sng" cap="none" strike="noStrike">
                <a:solidFill>
                  <a:srgbClr val="000000"/>
                </a:solidFill>
                <a:latin typeface="Cambria"/>
                <a:ea typeface="Cambria"/>
                <a:cs typeface="Cambria"/>
                <a:sym typeface="Cambria"/>
              </a:rPr>
              <a:t> </a:t>
            </a:r>
            <a:r>
              <a:rPr b="1" i="0" lang="en-US" sz="2200" u="sng" cap="none" strike="noStrike">
                <a:solidFill>
                  <a:srgbClr val="000000"/>
                </a:solidFill>
                <a:latin typeface="Cambria"/>
                <a:ea typeface="Cambria"/>
                <a:cs typeface="Cambria"/>
                <a:sym typeface="Cambria"/>
              </a:rPr>
              <a:t>but</a:t>
            </a:r>
            <a:r>
              <a:rPr b="0" i="0" lang="en-US" sz="2200" u="sng" cap="none" strike="noStrike">
                <a:solidFill>
                  <a:srgbClr val="000000"/>
                </a:solidFill>
                <a:latin typeface="Cambria"/>
                <a:ea typeface="Cambria"/>
                <a:cs typeface="Cambria"/>
                <a:sym typeface="Cambria"/>
              </a:rPr>
              <a:t> </a:t>
            </a:r>
            <a:r>
              <a:rPr b="1" i="0" lang="en-US" sz="2200" u="sng" cap="none" strike="noStrike">
                <a:solidFill>
                  <a:srgbClr val="000000"/>
                </a:solidFill>
                <a:latin typeface="Cambria"/>
                <a:ea typeface="Cambria"/>
                <a:cs typeface="Cambria"/>
                <a:sym typeface="Cambria"/>
              </a:rPr>
              <a:t>they are called in a random manner</a:t>
            </a:r>
            <a:r>
              <a:rPr b="1" i="0" lang="en-US" sz="2200" u="none" cap="none" strike="noStrike">
                <a:solidFill>
                  <a:srgbClr val="000000"/>
                </a:solidFill>
                <a:latin typeface="Cambria"/>
                <a:ea typeface="Cambria"/>
                <a:cs typeface="Cambria"/>
                <a:sym typeface="Cambria"/>
              </a:rPr>
              <a:t>. </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200" u="none" cap="none" strike="noStrike">
                <a:solidFill>
                  <a:srgbClr val="000000"/>
                </a:solidFill>
                <a:latin typeface="Cambria"/>
                <a:ea typeface="Cambria"/>
                <a:cs typeface="Cambria"/>
                <a:sym typeface="Cambria"/>
              </a:rPr>
              <a:t>That is why, </a:t>
            </a:r>
            <a:r>
              <a:rPr b="1" i="0" lang="en-US" sz="2200" u="none" cap="none" strike="noStrike">
                <a:solidFill>
                  <a:srgbClr val="000000"/>
                </a:solidFill>
                <a:latin typeface="Cambria"/>
                <a:ea typeface="Cambria"/>
                <a:cs typeface="Cambria"/>
                <a:sym typeface="Cambria"/>
              </a:rPr>
              <a:t>stack storage </a:t>
            </a:r>
            <a:r>
              <a:rPr b="0" i="0" lang="en-US" sz="2200" u="none" cap="none" strike="noStrike">
                <a:solidFill>
                  <a:srgbClr val="000000"/>
                </a:solidFill>
                <a:latin typeface="Cambria"/>
                <a:ea typeface="Cambria"/>
                <a:cs typeface="Cambria"/>
                <a:sym typeface="Cambria"/>
              </a:rPr>
              <a:t>is used to manage procedure calls and activations.</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2200" u="sng" cap="none" strike="noStrike">
                <a:solidFill>
                  <a:srgbClr val="000000"/>
                </a:solidFill>
                <a:latin typeface="Cambria"/>
                <a:ea typeface="Cambria"/>
                <a:cs typeface="Cambria"/>
                <a:sym typeface="Cambria"/>
              </a:rPr>
              <a:t>Variables</a:t>
            </a:r>
            <a:r>
              <a:rPr b="0" i="0" lang="en-US" sz="2200" u="none" cap="none" strike="noStrike">
                <a:solidFill>
                  <a:srgbClr val="000000"/>
                </a:solidFill>
                <a:latin typeface="Cambria"/>
                <a:ea typeface="Cambria"/>
                <a:cs typeface="Cambria"/>
                <a:sym typeface="Cambria"/>
              </a:rPr>
              <a:t> : Variables are known at the </a:t>
            </a:r>
            <a:r>
              <a:rPr b="1" i="0" lang="en-US" sz="2200" u="sng" cap="none" strike="noStrike">
                <a:solidFill>
                  <a:srgbClr val="000000"/>
                </a:solidFill>
                <a:latin typeface="Cambria"/>
                <a:ea typeface="Cambria"/>
                <a:cs typeface="Cambria"/>
                <a:sym typeface="Cambria"/>
              </a:rPr>
              <a:t>runtime only, unless they are global or constant</a:t>
            </a:r>
            <a:r>
              <a:rPr b="0" i="0" lang="en-US" sz="2200" u="none" cap="none" strike="noStrike">
                <a:solidFill>
                  <a:srgbClr val="000000"/>
                </a:solidFill>
                <a:latin typeface="Cambria"/>
                <a:ea typeface="Cambria"/>
                <a:cs typeface="Cambria"/>
                <a:sym typeface="Cambria"/>
              </a:rPr>
              <a:t>. </a:t>
            </a:r>
            <a:r>
              <a:rPr b="1" i="0" lang="en-US" sz="2200" u="none" cap="none" strike="noStrike">
                <a:solidFill>
                  <a:srgbClr val="000000"/>
                </a:solidFill>
                <a:latin typeface="Cambria"/>
                <a:ea typeface="Cambria"/>
                <a:cs typeface="Cambria"/>
                <a:sym typeface="Cambria"/>
              </a:rPr>
              <a:t>Heap memory allocation </a:t>
            </a:r>
            <a:r>
              <a:rPr b="0" i="0" lang="en-US" sz="2200" u="none" cap="none" strike="noStrike">
                <a:solidFill>
                  <a:srgbClr val="000000"/>
                </a:solidFill>
                <a:latin typeface="Cambria"/>
                <a:ea typeface="Cambria"/>
                <a:cs typeface="Cambria"/>
                <a:sym typeface="Cambria"/>
              </a:rPr>
              <a:t>scheme is used for managing allocation and de-allocation of memory for </a:t>
            </a:r>
            <a:r>
              <a:rPr b="1" i="0" lang="en-US" sz="2200" u="none" cap="none" strike="noStrike">
                <a:solidFill>
                  <a:srgbClr val="000000"/>
                </a:solidFill>
                <a:latin typeface="Cambria"/>
                <a:ea typeface="Cambria"/>
                <a:cs typeface="Cambria"/>
                <a:sym typeface="Cambria"/>
              </a:rPr>
              <a:t>variables in runtime</a:t>
            </a:r>
            <a:r>
              <a:rPr b="0" i="0" lang="en-US" sz="2200" u="none" cap="none" strike="noStrike">
                <a:solidFill>
                  <a:srgbClr val="000000"/>
                </a:solidFill>
                <a:latin typeface="Cambria"/>
                <a:ea typeface="Cambria"/>
                <a:cs typeface="Cambria"/>
                <a:sym typeface="Cambria"/>
              </a:rPr>
              <a:t>.</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byssinica SIL"/>
              <a:ea typeface="Abyssinica SIL"/>
              <a:cs typeface="Abyssinica SIL"/>
              <a:sym typeface="Abyssinica SI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small" strike="noStrike">
                <a:solidFill>
                  <a:srgbClr val="575F6D"/>
                </a:solidFill>
                <a:latin typeface="Century Schoolbook"/>
                <a:ea typeface="Century Schoolbook"/>
                <a:cs typeface="Century Schoolbook"/>
                <a:sym typeface="Century Schoolbook"/>
              </a:rPr>
              <a:t>SUBDIVISION OF RUNTIME MEMORY</a:t>
            </a:r>
            <a:endParaRPr b="0" i="0" sz="3200" u="none" cap="none" strike="noStrike">
              <a:solidFill>
                <a:srgbClr val="000000"/>
              </a:solidFill>
              <a:latin typeface="Calibri"/>
              <a:ea typeface="Calibri"/>
              <a:cs typeface="Calibri"/>
              <a:sym typeface="Calibri"/>
            </a:endParaRPr>
          </a:p>
        </p:txBody>
      </p:sp>
      <p:pic>
        <p:nvPicPr>
          <p:cNvPr id="219" name="Google Shape;219;p39"/>
          <p:cNvPicPr preferRelativeResize="0"/>
          <p:nvPr/>
        </p:nvPicPr>
        <p:blipFill rotWithShape="1">
          <a:blip r:embed="rId3">
            <a:alphaModFix/>
          </a:blip>
          <a:srcRect b="0" l="0" r="0" t="0"/>
          <a:stretch/>
        </p:blipFill>
        <p:spPr>
          <a:xfrm>
            <a:off x="2224440" y="1833480"/>
            <a:ext cx="6947640" cy="3352320"/>
          </a:xfrm>
          <a:prstGeom prst="rect">
            <a:avLst/>
          </a:prstGeom>
          <a:noFill/>
          <a:ln>
            <a:noFill/>
          </a:ln>
        </p:spPr>
      </p:pic>
      <p:pic>
        <p:nvPicPr>
          <p:cNvPr id="220" name="Google Shape;220;p39"/>
          <p:cNvPicPr preferRelativeResize="0"/>
          <p:nvPr/>
        </p:nvPicPr>
        <p:blipFill rotWithShape="1">
          <a:blip r:embed="rId4">
            <a:alphaModFix/>
          </a:blip>
          <a:srcRect b="0" l="0" r="0" t="0"/>
          <a:stretch/>
        </p:blipFill>
        <p:spPr>
          <a:xfrm>
            <a:off x="2014920" y="2109600"/>
            <a:ext cx="561600" cy="1009440"/>
          </a:xfrm>
          <a:prstGeom prst="rect">
            <a:avLst/>
          </a:prstGeom>
          <a:noFill/>
          <a:ln>
            <a:noFill/>
          </a:ln>
        </p:spPr>
      </p:pic>
      <p:pic>
        <p:nvPicPr>
          <p:cNvPr id="221" name="Google Shape;221;p39"/>
          <p:cNvPicPr preferRelativeResize="0"/>
          <p:nvPr/>
        </p:nvPicPr>
        <p:blipFill rotWithShape="1">
          <a:blip r:embed="rId5">
            <a:alphaModFix/>
          </a:blip>
          <a:srcRect b="0" l="0" r="0" t="0"/>
          <a:stretch/>
        </p:blipFill>
        <p:spPr>
          <a:xfrm>
            <a:off x="2014920" y="3175200"/>
            <a:ext cx="561600" cy="1633320"/>
          </a:xfrm>
          <a:prstGeom prst="rect">
            <a:avLst/>
          </a:prstGeom>
          <a:noFill/>
          <a:ln>
            <a:noFill/>
          </a:ln>
        </p:spPr>
      </p:pic>
      <p:sp>
        <p:nvSpPr>
          <p:cNvPr id="222" name="Google Shape;222;p39"/>
          <p:cNvSpPr/>
          <p:nvPr/>
        </p:nvSpPr>
        <p:spPr>
          <a:xfrm>
            <a:off x="1211760" y="5184000"/>
            <a:ext cx="10020240" cy="1005120"/>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In the image, the text part of the code is allocated a fixed amount of memory. </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Stack and heap memory are arranged at the extremes of total memory allocated to the program. Both </a:t>
            </a:r>
            <a:r>
              <a:rPr b="1" i="0" lang="en-US" sz="2000" u="sng" cap="none" strike="noStrike">
                <a:solidFill>
                  <a:srgbClr val="000000"/>
                </a:solidFill>
                <a:latin typeface="Cambria"/>
                <a:ea typeface="Cambria"/>
                <a:cs typeface="Cambria"/>
                <a:sym typeface="Cambria"/>
              </a:rPr>
              <a:t>shrink and grow against each other.</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nvSpPr>
        <p:spPr>
          <a:xfrm>
            <a:off x="1097280" y="286560"/>
            <a:ext cx="10058040" cy="145044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3200" u="none" cap="small" strike="noStrike">
                <a:solidFill>
                  <a:srgbClr val="575F6D"/>
                </a:solidFill>
                <a:latin typeface="Century Schoolbook"/>
                <a:ea typeface="Century Schoolbook"/>
                <a:cs typeface="Century Schoolbook"/>
                <a:sym typeface="Century Schoolbook"/>
              </a:rPr>
              <a:t>Example: SUBDIVISION OF RUNTIME MEMORY</a:t>
            </a:r>
            <a:endParaRPr b="0" i="0" sz="3200" u="none" cap="none" strike="noStrike">
              <a:solidFill>
                <a:srgbClr val="000000"/>
              </a:solidFill>
              <a:latin typeface="Calibri"/>
              <a:ea typeface="Calibri"/>
              <a:cs typeface="Calibri"/>
              <a:sym typeface="Calibri"/>
            </a:endParaRPr>
          </a:p>
        </p:txBody>
      </p:sp>
      <p:pic>
        <p:nvPicPr>
          <p:cNvPr id="228" name="Google Shape;228;p40"/>
          <p:cNvPicPr preferRelativeResize="0"/>
          <p:nvPr/>
        </p:nvPicPr>
        <p:blipFill rotWithShape="1">
          <a:blip r:embed="rId3">
            <a:alphaModFix/>
          </a:blip>
          <a:srcRect b="0" l="8430" r="12555" t="0"/>
          <a:stretch/>
        </p:blipFill>
        <p:spPr>
          <a:xfrm>
            <a:off x="7003080" y="2328480"/>
            <a:ext cx="4285800" cy="4346640"/>
          </a:xfrm>
          <a:prstGeom prst="rect">
            <a:avLst/>
          </a:prstGeom>
          <a:noFill/>
          <a:ln cap="flat" cmpd="sng" w="9525">
            <a:solidFill>
              <a:schemeClr val="dk1"/>
            </a:solidFill>
            <a:prstDash val="solid"/>
            <a:round/>
            <a:headEnd len="sm" w="sm" type="none"/>
            <a:tailEnd len="sm" w="sm" type="none"/>
          </a:ln>
        </p:spPr>
      </p:pic>
      <p:sp>
        <p:nvSpPr>
          <p:cNvPr id="229" name="Google Shape;229;p40"/>
          <p:cNvSpPr/>
          <p:nvPr/>
        </p:nvSpPr>
        <p:spPr>
          <a:xfrm>
            <a:off x="7003080" y="1832760"/>
            <a:ext cx="3812040" cy="395280"/>
          </a:xfrm>
          <a:prstGeom prst="rect">
            <a:avLst/>
          </a:prstGeom>
          <a:noFill/>
          <a:ln cap="flat" cmpd="sng" w="9525">
            <a:solidFill>
              <a:srgbClr val="FFFFFF"/>
            </a:solidFill>
            <a:prstDash val="solid"/>
            <a:round/>
            <a:headEnd len="sm" w="sm" type="none"/>
            <a:tailEnd len="sm" w="sm" type="none"/>
          </a:ln>
        </p:spPr>
        <p:txBody>
          <a:bodyPr anchorCtr="0" anchor="t" bIns="45000" lIns="90000" spcFirstLastPara="1" rIns="90000" wrap="square" tIns="45000">
            <a:noAutofit/>
          </a:bodyPr>
          <a:lstStyle/>
          <a:p>
            <a:pPr indent="0" lvl="0" marL="0" marR="0" rtl="0" algn="ctr">
              <a:lnSpc>
                <a:spcPct val="100000"/>
              </a:lnSpc>
              <a:spcBef>
                <a:spcPts val="0"/>
              </a:spcBef>
              <a:spcAft>
                <a:spcPts val="0"/>
              </a:spcAft>
              <a:buNone/>
            </a:pPr>
            <a:r>
              <a:rPr b="1" i="0" lang="en-US" sz="2000" u="sng" cap="none" strike="noStrike">
                <a:solidFill>
                  <a:srgbClr val="000000"/>
                </a:solidFill>
                <a:latin typeface="Abyssinica SIL"/>
                <a:ea typeface="Abyssinica SIL"/>
                <a:cs typeface="Abyssinica SIL"/>
                <a:sym typeface="Abyssinica SIL"/>
              </a:rPr>
              <a:t>Call Structure on Input: 15,10</a:t>
            </a:r>
            <a:endParaRPr b="0" i="0" sz="2000" u="sng" cap="none" strike="noStrike">
              <a:solidFill>
                <a:schemeClr val="dk1"/>
              </a:solidFill>
              <a:latin typeface="Abyssinica SIL"/>
              <a:ea typeface="Abyssinica SIL"/>
              <a:cs typeface="Abyssinica SIL"/>
              <a:sym typeface="Abyssinica SIL"/>
            </a:endParaRPr>
          </a:p>
        </p:txBody>
      </p:sp>
      <p:pic>
        <p:nvPicPr>
          <p:cNvPr id="230" name="Google Shape;230;p40"/>
          <p:cNvPicPr preferRelativeResize="0"/>
          <p:nvPr/>
        </p:nvPicPr>
        <p:blipFill rotWithShape="1">
          <a:blip r:embed="rId4">
            <a:alphaModFix/>
          </a:blip>
          <a:srcRect b="0" l="0" r="0" t="1967"/>
          <a:stretch/>
        </p:blipFill>
        <p:spPr>
          <a:xfrm>
            <a:off x="1214280" y="2586960"/>
            <a:ext cx="3843000" cy="2941560"/>
          </a:xfrm>
          <a:prstGeom prst="rect">
            <a:avLst/>
          </a:prstGeom>
          <a:noFill/>
          <a:ln cap="flat" cmpd="sng" w="9525">
            <a:solidFill>
              <a:schemeClr val="dk1"/>
            </a:solidFill>
            <a:prstDash val="solid"/>
            <a:round/>
            <a:headEnd len="sm" w="sm" type="none"/>
            <a:tailEnd len="sm" w="sm" type="none"/>
          </a:ln>
        </p:spPr>
      </p:pic>
      <p:sp>
        <p:nvSpPr>
          <p:cNvPr id="231" name="Google Shape;231;p40"/>
          <p:cNvSpPr/>
          <p:nvPr/>
        </p:nvSpPr>
        <p:spPr>
          <a:xfrm>
            <a:off x="1047600" y="1986120"/>
            <a:ext cx="2837520" cy="39528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sng" cap="none" strike="noStrike">
                <a:solidFill>
                  <a:srgbClr val="000000"/>
                </a:solidFill>
                <a:latin typeface="Abyssinica SIL"/>
                <a:ea typeface="Abyssinica SIL"/>
                <a:cs typeface="Abyssinica SIL"/>
                <a:sym typeface="Abyssinica SIL"/>
              </a:rPr>
              <a:t>Example Program in C</a:t>
            </a:r>
            <a:endParaRPr b="0" i="0" sz="2000" u="none" cap="none" strike="noStrike">
              <a:solidFill>
                <a:schemeClr val="dk1"/>
              </a:solidFill>
              <a:latin typeface="Abyssinica SIL"/>
              <a:ea typeface="Abyssinica SIL"/>
              <a:cs typeface="Abyssinica SIL"/>
              <a:sym typeface="Abyssinica SI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1"/>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small" strike="noStrike">
                <a:solidFill>
                  <a:srgbClr val="575F6D"/>
                </a:solidFill>
                <a:latin typeface="Century Schoolbook"/>
                <a:ea typeface="Century Schoolbook"/>
                <a:cs typeface="Century Schoolbook"/>
                <a:sym typeface="Century Schoolbook"/>
              </a:rPr>
              <a:t>STORAGE ALLOCATION TECHNIQUES</a:t>
            </a:r>
            <a:endParaRPr b="0" i="0" sz="3200" u="none" cap="none" strike="noStrike">
              <a:solidFill>
                <a:srgbClr val="000000"/>
              </a:solidFill>
              <a:latin typeface="Calibri"/>
              <a:ea typeface="Calibri"/>
              <a:cs typeface="Calibri"/>
              <a:sym typeface="Calibri"/>
            </a:endParaRPr>
          </a:p>
        </p:txBody>
      </p:sp>
      <p:sp>
        <p:nvSpPr>
          <p:cNvPr id="238" name="Google Shape;238;p41"/>
          <p:cNvSpPr/>
          <p:nvPr/>
        </p:nvSpPr>
        <p:spPr>
          <a:xfrm>
            <a:off x="1200240" y="2000160"/>
            <a:ext cx="10301040" cy="3537976"/>
          </a:xfrm>
          <a:prstGeom prst="rect">
            <a:avLst/>
          </a:prstGeom>
          <a:noFill/>
          <a:ln>
            <a:noFill/>
          </a:ln>
        </p:spPr>
        <p:txBody>
          <a:bodyPr anchorCtr="0" anchor="t" bIns="45000" lIns="90000" spcFirstLastPara="1" rIns="90000" wrap="square" tIns="45000">
            <a:noAutofit/>
          </a:bodyPr>
          <a:lstStyle/>
          <a:p>
            <a:pPr indent="-514080" lvl="0" marL="514440" marR="0" rtl="0" algn="l">
              <a:lnSpc>
                <a:spcPct val="100000"/>
              </a:lnSpc>
              <a:spcBef>
                <a:spcPts val="0"/>
              </a:spcBef>
              <a:spcAft>
                <a:spcPts val="0"/>
              </a:spcAft>
              <a:buClr>
                <a:srgbClr val="000000"/>
              </a:buClr>
              <a:buSzPts val="2400"/>
              <a:buFont typeface="Noto Sans Symbols"/>
              <a:buAutoNum type="romanUcPeriod"/>
            </a:pPr>
            <a:r>
              <a:rPr b="1" i="0" lang="en-US" sz="2400" u="none" cap="none" strike="noStrike">
                <a:solidFill>
                  <a:srgbClr val="000000"/>
                </a:solidFill>
                <a:latin typeface="Cambria"/>
                <a:ea typeface="Cambria"/>
                <a:cs typeface="Cambria"/>
                <a:sym typeface="Cambria"/>
              </a:rPr>
              <a:t>Static Storage Allocation</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mbria"/>
                <a:ea typeface="Cambria"/>
                <a:cs typeface="Cambria"/>
                <a:sym typeface="Cambria"/>
              </a:rPr>
              <a:t>For any program </a:t>
            </a:r>
            <a:r>
              <a:rPr b="1" i="0" lang="en-US" sz="2000" u="none" cap="none" strike="noStrike">
                <a:solidFill>
                  <a:srgbClr val="000000"/>
                </a:solidFill>
                <a:latin typeface="Cambria"/>
                <a:ea typeface="Cambria"/>
                <a:cs typeface="Cambria"/>
                <a:sym typeface="Cambria"/>
              </a:rPr>
              <a:t>if we create memory at compile time, memory will be created in the static area and only once</a:t>
            </a:r>
            <a:endParaRPr b="0" i="0" sz="20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000"/>
              <a:buFont typeface="Arial"/>
              <a:buChar char="•"/>
            </a:pPr>
            <a:r>
              <a:rPr b="0" i="0" lang="en-US" sz="2000" u="none" cap="none" strike="noStrike">
                <a:solidFill>
                  <a:srgbClr val="000000"/>
                </a:solidFill>
                <a:latin typeface="Cambria"/>
                <a:ea typeface="Cambria"/>
                <a:cs typeface="Cambria"/>
                <a:sym typeface="Cambria"/>
              </a:rPr>
              <a:t>It don’t support dynamic data structure i.e memory is created at compile time and deallocated after program completion.</a:t>
            </a:r>
            <a:endParaRPr b="0" i="0" sz="20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Cambria"/>
                <a:ea typeface="Cambria"/>
                <a:cs typeface="Cambria"/>
                <a:sym typeface="Cambria"/>
              </a:rPr>
              <a:t>The drawback with static storage allocation is recursion is not supported.</a:t>
            </a:r>
            <a:endParaRPr b="0" i="0" sz="20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000"/>
              <a:buFont typeface="Arial"/>
              <a:buChar char="•"/>
            </a:pPr>
            <a:r>
              <a:rPr b="1" i="0" lang="en-US" sz="2000" u="none" cap="none" strike="noStrike">
                <a:solidFill>
                  <a:srgbClr val="000000"/>
                </a:solidFill>
                <a:latin typeface="Cambria"/>
                <a:ea typeface="Cambria"/>
                <a:cs typeface="Cambria"/>
                <a:sym typeface="Cambria"/>
              </a:rPr>
              <a:t>Another drawback is </a:t>
            </a:r>
            <a:r>
              <a:rPr b="1" i="0" lang="en-US" sz="2000" u="sng" cap="none" strike="noStrike">
                <a:solidFill>
                  <a:srgbClr val="000000"/>
                </a:solidFill>
                <a:latin typeface="Cambria"/>
                <a:ea typeface="Cambria"/>
                <a:cs typeface="Cambria"/>
                <a:sym typeface="Cambria"/>
              </a:rPr>
              <a:t>size of data should be known at compile time</a:t>
            </a:r>
            <a:endParaRPr b="0" i="0" sz="2000" u="sng"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    Eg- FORTRAN was designed to permit static storage allocation.</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small" strike="noStrike">
                <a:solidFill>
                  <a:srgbClr val="575F6D"/>
                </a:solidFill>
                <a:latin typeface="Century Schoolbook"/>
                <a:ea typeface="Century Schoolbook"/>
                <a:cs typeface="Century Schoolbook"/>
                <a:sym typeface="Century Schoolbook"/>
              </a:rPr>
              <a:t>STORAGE ALLOCATION TECHNIQUES</a:t>
            </a:r>
            <a:endParaRPr b="0" i="0" sz="3200" u="none" cap="none" strike="noStrike">
              <a:solidFill>
                <a:srgbClr val="000000"/>
              </a:solidFill>
              <a:latin typeface="Calibri"/>
              <a:ea typeface="Calibri"/>
              <a:cs typeface="Calibri"/>
              <a:sym typeface="Calibri"/>
            </a:endParaRPr>
          </a:p>
        </p:txBody>
      </p:sp>
      <p:sp>
        <p:nvSpPr>
          <p:cNvPr id="245" name="Google Shape;245;p42"/>
          <p:cNvSpPr/>
          <p:nvPr/>
        </p:nvSpPr>
        <p:spPr>
          <a:xfrm>
            <a:off x="1200240" y="2000160"/>
            <a:ext cx="10301040" cy="3476421"/>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200" u="none" cap="none" strike="noStrike">
                <a:solidFill>
                  <a:srgbClr val="000000"/>
                </a:solidFill>
                <a:latin typeface="Cambria"/>
                <a:ea typeface="Cambria"/>
                <a:cs typeface="Cambria"/>
                <a:sym typeface="Cambria"/>
              </a:rPr>
              <a:t>II. </a:t>
            </a:r>
            <a:r>
              <a:rPr b="1" i="0" lang="en-US" sz="2400" u="none" cap="none" strike="noStrike">
                <a:solidFill>
                  <a:srgbClr val="000000"/>
                </a:solidFill>
                <a:latin typeface="Cambria"/>
                <a:ea typeface="Cambria"/>
                <a:cs typeface="Cambria"/>
                <a:sym typeface="Cambria"/>
              </a:rPr>
              <a:t>Stack Storage Allocation</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Cambria"/>
                <a:ea typeface="Cambria"/>
                <a:cs typeface="Cambria"/>
                <a:sym typeface="Cambria"/>
              </a:rPr>
              <a:t>Storage is organized as a stack</a:t>
            </a:r>
            <a:r>
              <a:rPr b="0" i="0" lang="en-US" sz="2200" u="none" cap="none" strike="noStrike">
                <a:solidFill>
                  <a:srgbClr val="000000"/>
                </a:solidFill>
                <a:latin typeface="Cambria"/>
                <a:ea typeface="Cambria"/>
                <a:cs typeface="Cambria"/>
                <a:sym typeface="Cambria"/>
              </a:rPr>
              <a:t> and activation records are pushed and popped as activation begin and end respectively. </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200"/>
              <a:buFont typeface="Arial"/>
              <a:buChar char="•"/>
            </a:pPr>
            <a:r>
              <a:rPr b="0" i="0" lang="en-US" sz="2200" u="none" cap="none" strike="noStrike">
                <a:solidFill>
                  <a:srgbClr val="000000"/>
                </a:solidFill>
                <a:latin typeface="Cambria"/>
                <a:ea typeface="Cambria"/>
                <a:cs typeface="Cambria"/>
                <a:sym typeface="Cambria"/>
              </a:rPr>
              <a:t>Locals are contained in activation records so they are bound to fresh storage in each activation.</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Cambria"/>
                <a:ea typeface="Cambria"/>
                <a:cs typeface="Cambria"/>
                <a:sym typeface="Cambria"/>
              </a:rPr>
              <a:t>Recursion is supported in stack allocation</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3"/>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small" strike="noStrike">
                <a:solidFill>
                  <a:srgbClr val="575F6D"/>
                </a:solidFill>
                <a:latin typeface="Century Schoolbook"/>
                <a:ea typeface="Century Schoolbook"/>
                <a:cs typeface="Century Schoolbook"/>
                <a:sym typeface="Century Schoolbook"/>
              </a:rPr>
              <a:t>STORAGE ALLOCATION TECHNIQUES</a:t>
            </a:r>
            <a:endParaRPr b="0" i="0" sz="3200" u="none" cap="none" strike="noStrike">
              <a:solidFill>
                <a:srgbClr val="000000"/>
              </a:solidFill>
              <a:latin typeface="Calibri"/>
              <a:ea typeface="Calibri"/>
              <a:cs typeface="Calibri"/>
              <a:sym typeface="Calibri"/>
            </a:endParaRPr>
          </a:p>
        </p:txBody>
      </p:sp>
      <p:sp>
        <p:nvSpPr>
          <p:cNvPr id="252" name="Google Shape;252;p43"/>
          <p:cNvSpPr/>
          <p:nvPr/>
        </p:nvSpPr>
        <p:spPr>
          <a:xfrm>
            <a:off x="1200240" y="2000160"/>
            <a:ext cx="10301040" cy="3199422"/>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400" u="none" cap="none" strike="noStrike">
                <a:solidFill>
                  <a:srgbClr val="000000"/>
                </a:solidFill>
                <a:latin typeface="Cambria"/>
                <a:ea typeface="Cambria"/>
                <a:cs typeface="Cambria"/>
                <a:sym typeface="Cambria"/>
              </a:rPr>
              <a:t>II. Heap Storage Allocation</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Cambria"/>
                <a:ea typeface="Cambria"/>
                <a:cs typeface="Cambria"/>
                <a:sym typeface="Cambria"/>
              </a:rPr>
              <a:t>Memory allocation and de-allocation can be done at any time </a:t>
            </a:r>
            <a:r>
              <a:rPr b="0" i="0" lang="en-US" sz="2200" u="none" cap="none" strike="noStrike">
                <a:solidFill>
                  <a:srgbClr val="000000"/>
                </a:solidFill>
                <a:latin typeface="Cambria"/>
                <a:ea typeface="Cambria"/>
                <a:cs typeface="Cambria"/>
                <a:sym typeface="Cambria"/>
              </a:rPr>
              <a:t>and at any place depending on the requirement of the user</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Cambria"/>
                <a:ea typeface="Cambria"/>
                <a:cs typeface="Cambria"/>
                <a:sym typeface="Cambria"/>
              </a:rPr>
              <a:t>Heap allocation is used to dynamically </a:t>
            </a:r>
            <a:r>
              <a:rPr b="0" i="0" lang="en-US" sz="2200" u="none" cap="none" strike="noStrike">
                <a:solidFill>
                  <a:srgbClr val="000000"/>
                </a:solidFill>
                <a:latin typeface="Cambria"/>
                <a:ea typeface="Cambria"/>
                <a:cs typeface="Cambria"/>
                <a:sym typeface="Cambria"/>
              </a:rPr>
              <a:t>allocate memory to the variables and claim it back when the variables are no more required.</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342719" lvl="1" marL="800280" marR="0" rtl="0" algn="l">
              <a:lnSpc>
                <a:spcPct val="100000"/>
              </a:lnSpc>
              <a:spcBef>
                <a:spcPts val="0"/>
              </a:spcBef>
              <a:spcAft>
                <a:spcPts val="0"/>
              </a:spcAft>
              <a:buClr>
                <a:srgbClr val="000000"/>
              </a:buClr>
              <a:buSzPts val="2200"/>
              <a:buFont typeface="Arial"/>
              <a:buChar char="•"/>
            </a:pPr>
            <a:r>
              <a:rPr b="1" i="0" lang="en-US" sz="2200" u="none" cap="none" strike="noStrike">
                <a:solidFill>
                  <a:srgbClr val="000000"/>
                </a:solidFill>
                <a:latin typeface="Cambria"/>
                <a:ea typeface="Cambria"/>
                <a:cs typeface="Cambria"/>
                <a:sym typeface="Cambria"/>
              </a:rPr>
              <a:t>Recursion is supported.</a:t>
            </a:r>
            <a:endParaRPr b="0" i="0" sz="2200" u="none" cap="none" strike="noStrike">
              <a:solidFill>
                <a:schemeClr val="dk1"/>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4"/>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800" u="none" cap="none" strike="noStrike">
                <a:solidFill>
                  <a:srgbClr val="404040"/>
                </a:solidFill>
                <a:latin typeface="Calibri"/>
                <a:ea typeface="Calibri"/>
                <a:cs typeface="Calibri"/>
                <a:sym typeface="Calibri"/>
              </a:rPr>
              <a:t>Parameter Passing</a:t>
            </a:r>
            <a:endParaRPr b="0" i="0" sz="4800" u="none" cap="none" strike="noStrike">
              <a:solidFill>
                <a:srgbClr val="000000"/>
              </a:solidFill>
              <a:latin typeface="Calibri"/>
              <a:ea typeface="Calibri"/>
              <a:cs typeface="Calibri"/>
              <a:sym typeface="Calibri"/>
            </a:endParaRPr>
          </a:p>
        </p:txBody>
      </p:sp>
      <p:sp>
        <p:nvSpPr>
          <p:cNvPr id="258" name="Google Shape;258;p44"/>
          <p:cNvSpPr txBox="1"/>
          <p:nvPr/>
        </p:nvSpPr>
        <p:spPr>
          <a:xfrm>
            <a:off x="1097280" y="1845720"/>
            <a:ext cx="10058040" cy="4023000"/>
          </a:xfrm>
          <a:prstGeom prst="rect">
            <a:avLst/>
          </a:prstGeom>
          <a:noFill/>
          <a:ln>
            <a:noFill/>
          </a:ln>
        </p:spPr>
        <p:txBody>
          <a:bodyPr anchorCtr="0" anchor="t" bIns="45700" lIns="0" spcFirstLastPara="1" rIns="0" wrap="square" tIns="45700">
            <a:normAutofit fontScale="96500"/>
          </a:bodyPr>
          <a:lstStyle/>
          <a:p>
            <a:pPr indent="-134810" lvl="0" marL="91440" marR="0" rtl="0" algn="l">
              <a:lnSpc>
                <a:spcPct val="90000"/>
              </a:lnSpc>
              <a:spcBef>
                <a:spcPts val="0"/>
              </a:spcBef>
              <a:spcAft>
                <a:spcPts val="0"/>
              </a:spcAft>
              <a:buClr>
                <a:srgbClr val="E48312"/>
              </a:buClr>
              <a:buSzPct val="100000"/>
              <a:buFont typeface="Noto Sans Symbols"/>
              <a:buChar char="▪"/>
            </a:pPr>
            <a:r>
              <a:rPr b="1" i="0" lang="en-US" sz="2200" u="none" cap="none" strike="noStrike">
                <a:solidFill>
                  <a:srgbClr val="404040"/>
                </a:solidFill>
                <a:latin typeface="Cambria"/>
                <a:ea typeface="Cambria"/>
                <a:cs typeface="Cambria"/>
                <a:sym typeface="Cambria"/>
              </a:rPr>
              <a:t>The communication medium among procedures is known as parameter passing</a:t>
            </a:r>
            <a:r>
              <a:rPr b="0" i="0" lang="en-US" sz="2200" u="none" cap="none" strike="noStrike">
                <a:solidFill>
                  <a:srgbClr val="404040"/>
                </a:solidFill>
                <a:latin typeface="Cambria"/>
                <a:ea typeface="Cambria"/>
                <a:cs typeface="Cambria"/>
                <a:sym typeface="Cambria"/>
              </a:rPr>
              <a:t>. </a:t>
            </a:r>
            <a:endParaRPr/>
          </a:p>
          <a:p>
            <a:pPr indent="-134810" lvl="0" marL="91440" marR="0" rtl="0" algn="l">
              <a:lnSpc>
                <a:spcPct val="90000"/>
              </a:lnSpc>
              <a:spcBef>
                <a:spcPts val="1400"/>
              </a:spcBef>
              <a:spcAft>
                <a:spcPts val="0"/>
              </a:spcAft>
              <a:buClr>
                <a:srgbClr val="E48312"/>
              </a:buClr>
              <a:buSzPct val="100000"/>
              <a:buFont typeface="Noto Sans Symbols"/>
              <a:buChar char="▪"/>
            </a:pPr>
            <a:r>
              <a:rPr b="0" i="0" lang="en-US" sz="2200" u="none" cap="none" strike="noStrike">
                <a:solidFill>
                  <a:srgbClr val="404040"/>
                </a:solidFill>
                <a:latin typeface="Cambria"/>
                <a:ea typeface="Cambria"/>
                <a:cs typeface="Cambria"/>
                <a:sym typeface="Cambria"/>
              </a:rPr>
              <a:t>The values of the variables from a calling procedure are transferred to the called procedure by some mechanism</a:t>
            </a:r>
            <a:endParaRPr/>
          </a:p>
          <a:p>
            <a:pPr indent="-134810" lvl="0" marL="91440" marR="0" rtl="0" algn="l">
              <a:lnSpc>
                <a:spcPct val="90000"/>
              </a:lnSpc>
              <a:spcBef>
                <a:spcPts val="1400"/>
              </a:spcBef>
              <a:spcAft>
                <a:spcPts val="0"/>
              </a:spcAft>
              <a:buClr>
                <a:srgbClr val="E48312"/>
              </a:buClr>
              <a:buSzPct val="100000"/>
              <a:buFont typeface="Calibri"/>
              <a:buChar char=" "/>
            </a:pPr>
            <a:r>
              <a:rPr b="1" i="0" lang="en-US" sz="2200" u="none" cap="none" strike="noStrike">
                <a:solidFill>
                  <a:srgbClr val="404040"/>
                </a:solidFill>
                <a:latin typeface="Cambria"/>
                <a:ea typeface="Cambria"/>
                <a:cs typeface="Cambria"/>
                <a:sym typeface="Cambria"/>
              </a:rPr>
              <a:t>Basic terminology :</a:t>
            </a:r>
            <a:endParaRPr b="0" i="0" sz="2200" u="none" cap="none" strike="noStrike">
              <a:solidFill>
                <a:srgbClr val="404040"/>
              </a:solidFill>
              <a:latin typeface="Cambria"/>
              <a:ea typeface="Cambria"/>
              <a:cs typeface="Cambria"/>
              <a:sym typeface="Cambria"/>
            </a:endParaRPr>
          </a:p>
          <a:p>
            <a:pPr indent="-134810" lvl="0" marL="91440" marR="0" rtl="0" algn="l">
              <a:lnSpc>
                <a:spcPct val="90000"/>
              </a:lnSpc>
              <a:spcBef>
                <a:spcPts val="1400"/>
              </a:spcBef>
              <a:spcAft>
                <a:spcPts val="0"/>
              </a:spcAft>
              <a:buClr>
                <a:srgbClr val="E48312"/>
              </a:buClr>
              <a:buSzPct val="100000"/>
              <a:buFont typeface="Calibri"/>
              <a:buChar char=" "/>
            </a:pPr>
            <a:r>
              <a:rPr b="1" i="0" lang="en-US" sz="2200" u="none" cap="none" strike="noStrike">
                <a:solidFill>
                  <a:srgbClr val="404040"/>
                </a:solidFill>
                <a:latin typeface="Cambria"/>
                <a:ea typeface="Cambria"/>
                <a:cs typeface="Cambria"/>
                <a:sym typeface="Cambria"/>
              </a:rPr>
              <a:t>R- value: </a:t>
            </a:r>
            <a:r>
              <a:rPr b="0" i="0" lang="en-US" sz="2200" u="sng" cap="none" strike="noStrike">
                <a:solidFill>
                  <a:srgbClr val="404040"/>
                </a:solidFill>
                <a:latin typeface="Cambria"/>
                <a:ea typeface="Cambria"/>
                <a:cs typeface="Cambria"/>
                <a:sym typeface="Cambria"/>
              </a:rPr>
              <a:t>The value of an expression is called its r-value</a:t>
            </a:r>
            <a:r>
              <a:rPr b="0" i="0" lang="en-US" sz="2200" u="none" cap="none" strike="noStrike">
                <a:solidFill>
                  <a:srgbClr val="404040"/>
                </a:solidFill>
                <a:latin typeface="Cambria"/>
                <a:ea typeface="Cambria"/>
                <a:cs typeface="Cambria"/>
                <a:sym typeface="Cambria"/>
              </a:rPr>
              <a:t>. The </a:t>
            </a:r>
            <a:r>
              <a:rPr b="0" i="0" lang="en-US" sz="2200" u="sng" cap="none" strike="noStrike">
                <a:solidFill>
                  <a:srgbClr val="404040"/>
                </a:solidFill>
                <a:latin typeface="Cambria"/>
                <a:ea typeface="Cambria"/>
                <a:cs typeface="Cambria"/>
                <a:sym typeface="Cambria"/>
              </a:rPr>
              <a:t>value contained in a single variable </a:t>
            </a:r>
            <a:r>
              <a:rPr b="0" i="0" lang="en-US" sz="2200" u="none" cap="none" strike="noStrike">
                <a:solidFill>
                  <a:srgbClr val="404040"/>
                </a:solidFill>
                <a:latin typeface="Cambria"/>
                <a:ea typeface="Cambria"/>
                <a:cs typeface="Cambria"/>
                <a:sym typeface="Cambria"/>
              </a:rPr>
              <a:t>also becomes an r-value if its appear on </a:t>
            </a:r>
            <a:r>
              <a:rPr b="1" i="0" lang="en-US" sz="2200" u="none" cap="none" strike="noStrike">
                <a:solidFill>
                  <a:srgbClr val="404040"/>
                </a:solidFill>
                <a:latin typeface="Cambria"/>
                <a:ea typeface="Cambria"/>
                <a:cs typeface="Cambria"/>
                <a:sym typeface="Cambria"/>
              </a:rPr>
              <a:t>the right side of the assignment </a:t>
            </a:r>
            <a:r>
              <a:rPr b="0" i="0" lang="en-US" sz="2200" u="none" cap="none" strike="noStrike">
                <a:solidFill>
                  <a:srgbClr val="404040"/>
                </a:solidFill>
                <a:latin typeface="Cambria"/>
                <a:ea typeface="Cambria"/>
                <a:cs typeface="Cambria"/>
                <a:sym typeface="Cambria"/>
              </a:rPr>
              <a:t>operator. R-value can always be assigned to some other variable.</a:t>
            </a:r>
            <a:endParaRPr/>
          </a:p>
          <a:p>
            <a:pPr indent="-134810" lvl="0" marL="91440" marR="0" rtl="0" algn="l">
              <a:lnSpc>
                <a:spcPct val="90000"/>
              </a:lnSpc>
              <a:spcBef>
                <a:spcPts val="1400"/>
              </a:spcBef>
              <a:spcAft>
                <a:spcPts val="0"/>
              </a:spcAft>
              <a:buClr>
                <a:srgbClr val="E48312"/>
              </a:buClr>
              <a:buSzPct val="100000"/>
              <a:buFont typeface="Calibri"/>
              <a:buChar char=" "/>
            </a:pPr>
            <a:r>
              <a:rPr b="1" i="0" lang="en-US" sz="2200" u="none" cap="none" strike="noStrike">
                <a:solidFill>
                  <a:srgbClr val="404040"/>
                </a:solidFill>
                <a:latin typeface="Cambria"/>
                <a:ea typeface="Cambria"/>
                <a:cs typeface="Cambria"/>
                <a:sym typeface="Cambria"/>
              </a:rPr>
              <a:t>L-value: </a:t>
            </a:r>
            <a:r>
              <a:rPr b="0" i="0" lang="en-US" sz="2200" u="sng" cap="none" strike="noStrike">
                <a:solidFill>
                  <a:srgbClr val="404040"/>
                </a:solidFill>
                <a:latin typeface="Cambria"/>
                <a:ea typeface="Cambria"/>
                <a:cs typeface="Cambria"/>
                <a:sym typeface="Cambria"/>
              </a:rPr>
              <a:t>The location of the memory(address) </a:t>
            </a:r>
            <a:r>
              <a:rPr b="0" i="0" lang="en-US" sz="2200" u="none" cap="none" strike="noStrike">
                <a:solidFill>
                  <a:srgbClr val="404040"/>
                </a:solidFill>
                <a:latin typeface="Cambria"/>
                <a:ea typeface="Cambria"/>
                <a:cs typeface="Cambria"/>
                <a:sym typeface="Cambria"/>
              </a:rPr>
              <a:t>where the expression is stored is known as the l-value of that expression. It always appears on the </a:t>
            </a:r>
            <a:r>
              <a:rPr b="1" i="0" lang="en-US" sz="2200" u="none" cap="none" strike="noStrike">
                <a:solidFill>
                  <a:srgbClr val="404040"/>
                </a:solidFill>
                <a:latin typeface="Cambria"/>
                <a:ea typeface="Cambria"/>
                <a:cs typeface="Cambria"/>
                <a:sym typeface="Cambria"/>
              </a:rPr>
              <a:t>left side if the assignment </a:t>
            </a:r>
            <a:r>
              <a:rPr b="0" i="0" lang="en-US" sz="2200" u="none" cap="none" strike="noStrike">
                <a:solidFill>
                  <a:srgbClr val="404040"/>
                </a:solidFill>
                <a:latin typeface="Cambria"/>
                <a:ea typeface="Cambria"/>
                <a:cs typeface="Cambria"/>
                <a:sym typeface="Cambria"/>
              </a:rPr>
              <a:t>operator.</a:t>
            </a:r>
            <a:endParaRPr/>
          </a:p>
          <a:p>
            <a:pPr indent="0" lvl="0" marL="0" marR="0" rtl="0" algn="l">
              <a:lnSpc>
                <a:spcPct val="90000"/>
              </a:lnSpc>
              <a:spcBef>
                <a:spcPts val="1400"/>
              </a:spcBef>
              <a:spcAft>
                <a:spcPts val="0"/>
              </a:spcAft>
              <a:buNone/>
            </a:pPr>
            <a:r>
              <a:t/>
            </a:r>
            <a:endParaRPr b="0" i="0" sz="2200" u="none" cap="none" strike="noStrike">
              <a:solidFill>
                <a:srgbClr val="404040"/>
              </a:solidFill>
              <a:latin typeface="Calibri"/>
              <a:ea typeface="Calibri"/>
              <a:cs typeface="Calibri"/>
              <a:sym typeface="Calibri"/>
            </a:endParaRPr>
          </a:p>
          <a:p>
            <a:pPr indent="0" lvl="0" marL="0" marR="0" rtl="0" algn="l">
              <a:lnSpc>
                <a:spcPct val="90000"/>
              </a:lnSpc>
              <a:spcBef>
                <a:spcPts val="1400"/>
              </a:spcBef>
              <a:spcAft>
                <a:spcPts val="0"/>
              </a:spcAft>
              <a:buNone/>
            </a:pPr>
            <a:r>
              <a:t/>
            </a:r>
            <a:endParaRPr b="0" i="0" sz="2200" u="none" cap="none" strike="noStrike">
              <a:solidFill>
                <a:srgbClr val="40404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5"/>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800" u="none" cap="none" strike="noStrike">
                <a:solidFill>
                  <a:srgbClr val="404040"/>
                </a:solidFill>
                <a:latin typeface="Calibri"/>
                <a:ea typeface="Calibri"/>
                <a:cs typeface="Calibri"/>
                <a:sym typeface="Calibri"/>
              </a:rPr>
              <a:t>Parameter Passing</a:t>
            </a:r>
            <a:endParaRPr b="0" i="0" sz="4800" u="none" cap="none" strike="noStrike">
              <a:solidFill>
                <a:srgbClr val="000000"/>
              </a:solidFill>
              <a:latin typeface="Calibri"/>
              <a:ea typeface="Calibri"/>
              <a:cs typeface="Calibri"/>
              <a:sym typeface="Calibri"/>
            </a:endParaRPr>
          </a:p>
        </p:txBody>
      </p:sp>
      <p:sp>
        <p:nvSpPr>
          <p:cNvPr id="264" name="Google Shape;264;p45"/>
          <p:cNvSpPr txBox="1"/>
          <p:nvPr/>
        </p:nvSpPr>
        <p:spPr>
          <a:xfrm>
            <a:off x="1268640" y="1737360"/>
            <a:ext cx="10058040" cy="4005720"/>
          </a:xfrm>
          <a:prstGeom prst="rect">
            <a:avLst/>
          </a:prstGeom>
          <a:noFill/>
          <a:ln>
            <a:noFill/>
          </a:ln>
        </p:spPr>
        <p:txBody>
          <a:bodyPr anchorCtr="0" anchor="t" bIns="45700" lIns="0" spcFirstLastPara="1" rIns="0" wrap="square" tIns="45700">
            <a:noAutofit/>
          </a:bodyPr>
          <a:lstStyle/>
          <a:p>
            <a:pPr indent="0" lvl="0" marL="0" marR="0" rtl="0" algn="l">
              <a:lnSpc>
                <a:spcPct val="90000"/>
              </a:lnSpc>
              <a:spcBef>
                <a:spcPts val="0"/>
              </a:spcBef>
              <a:spcAft>
                <a:spcPts val="0"/>
              </a:spcAft>
              <a:buNone/>
            </a:pPr>
            <a:r>
              <a:rPr b="1" i="0" lang="en-US" sz="2000" u="none" cap="none" strike="noStrike">
                <a:solidFill>
                  <a:srgbClr val="404040"/>
                </a:solidFill>
                <a:latin typeface="Cambria"/>
                <a:ea typeface="Cambria"/>
                <a:cs typeface="Cambria"/>
                <a:sym typeface="Cambria"/>
              </a:rPr>
              <a:t>For example:</a:t>
            </a:r>
            <a:endParaRPr b="0" i="0" sz="2000" u="none" cap="none" strike="noStrike">
              <a:solidFill>
                <a:srgbClr val="404040"/>
              </a:solidFill>
              <a:latin typeface="Cambria"/>
              <a:ea typeface="Cambria"/>
              <a:cs typeface="Cambria"/>
              <a:sym typeface="Cambria"/>
            </a:endParaRPr>
          </a:p>
          <a:p>
            <a:pPr indent="0" lvl="0" marL="0" marR="0" rtl="0" algn="l">
              <a:lnSpc>
                <a:spcPct val="90000"/>
              </a:lnSpc>
              <a:spcBef>
                <a:spcPts val="1400"/>
              </a:spcBef>
              <a:spcAft>
                <a:spcPts val="0"/>
              </a:spcAft>
              <a:buNone/>
            </a:pPr>
            <a:r>
              <a:t/>
            </a:r>
            <a:endParaRPr b="0" i="0" sz="2000" u="none" cap="none" strike="noStrike">
              <a:solidFill>
                <a:srgbClr val="404040"/>
              </a:solidFill>
              <a:latin typeface="Cambria"/>
              <a:ea typeface="Cambria"/>
              <a:cs typeface="Cambria"/>
              <a:sym typeface="Cambria"/>
            </a:endParaRPr>
          </a:p>
          <a:p>
            <a:pPr indent="0" lvl="0" marL="0" marR="0" rtl="0" algn="l">
              <a:lnSpc>
                <a:spcPct val="90000"/>
              </a:lnSpc>
              <a:spcBef>
                <a:spcPts val="1400"/>
              </a:spcBef>
              <a:spcAft>
                <a:spcPts val="0"/>
              </a:spcAft>
              <a:buNone/>
            </a:pPr>
            <a:r>
              <a:t/>
            </a:r>
            <a:endParaRPr b="0" i="0" sz="2000" u="none" cap="none" strike="noStrike">
              <a:solidFill>
                <a:srgbClr val="404040"/>
              </a:solidFill>
              <a:latin typeface="Cambria"/>
              <a:ea typeface="Cambria"/>
              <a:cs typeface="Cambria"/>
              <a:sym typeface="Cambria"/>
            </a:endParaRPr>
          </a:p>
          <a:p>
            <a:pPr indent="0" lvl="0" marL="0" marR="0" rtl="0" algn="l">
              <a:lnSpc>
                <a:spcPct val="90000"/>
              </a:lnSpc>
              <a:spcBef>
                <a:spcPts val="1400"/>
              </a:spcBef>
              <a:spcAft>
                <a:spcPts val="0"/>
              </a:spcAft>
              <a:buNone/>
            </a:pPr>
            <a:r>
              <a:t/>
            </a:r>
            <a:endParaRPr b="0" i="0" sz="2000" u="none" cap="none" strike="noStrike">
              <a:solidFill>
                <a:srgbClr val="404040"/>
              </a:solidFill>
              <a:latin typeface="Cambria"/>
              <a:ea typeface="Cambria"/>
              <a:cs typeface="Cambria"/>
              <a:sym typeface="Cambria"/>
            </a:endParaRPr>
          </a:p>
          <a:p>
            <a:pPr indent="0" lvl="0" marL="0" marR="0" rtl="0" algn="l">
              <a:lnSpc>
                <a:spcPct val="90000"/>
              </a:lnSpc>
              <a:spcBef>
                <a:spcPts val="1400"/>
              </a:spcBef>
              <a:spcAft>
                <a:spcPts val="0"/>
              </a:spcAft>
              <a:buNone/>
            </a:pPr>
            <a:r>
              <a:rPr b="0" i="0" lang="en-US" sz="2000" u="none" cap="none" strike="noStrike">
                <a:solidFill>
                  <a:srgbClr val="404040"/>
                </a:solidFill>
                <a:latin typeface="Cambria"/>
                <a:ea typeface="Cambria"/>
                <a:cs typeface="Cambria"/>
                <a:sym typeface="Cambria"/>
              </a:rPr>
              <a:t>From this example, we understand that constant values like 1, 7, 12, and variables like day, month all have r-values. </a:t>
            </a:r>
            <a:endParaRPr/>
          </a:p>
          <a:p>
            <a:pPr indent="-127000" lvl="0" marL="91440" marR="0" rtl="0" algn="l">
              <a:lnSpc>
                <a:spcPct val="90000"/>
              </a:lnSpc>
              <a:spcBef>
                <a:spcPts val="1400"/>
              </a:spcBef>
              <a:spcAft>
                <a:spcPts val="0"/>
              </a:spcAft>
              <a:buClr>
                <a:srgbClr val="E48312"/>
              </a:buClr>
              <a:buSzPts val="2000"/>
              <a:buFont typeface="Noto Sans Symbols"/>
              <a:buChar char="▪"/>
            </a:pPr>
            <a:r>
              <a:rPr b="1" i="0" lang="en-US" sz="2000" u="none" cap="none" strike="noStrike">
                <a:solidFill>
                  <a:srgbClr val="404040"/>
                </a:solidFill>
                <a:latin typeface="Cambria"/>
                <a:ea typeface="Cambria"/>
                <a:cs typeface="Cambria"/>
                <a:sym typeface="Cambria"/>
              </a:rPr>
              <a:t> Only variables have l-values as they also represent the memory location assigned to them.</a:t>
            </a:r>
            <a:endParaRPr b="0" i="0" sz="2000" u="none" cap="none" strike="noStrike">
              <a:solidFill>
                <a:srgbClr val="404040"/>
              </a:solidFill>
              <a:latin typeface="Cambria"/>
              <a:ea typeface="Cambria"/>
              <a:cs typeface="Cambria"/>
              <a:sym typeface="Cambria"/>
            </a:endParaRPr>
          </a:p>
          <a:p>
            <a:pPr indent="0" lvl="0" marL="0" marR="0" rtl="0" algn="l">
              <a:lnSpc>
                <a:spcPct val="90000"/>
              </a:lnSpc>
              <a:spcBef>
                <a:spcPts val="1400"/>
              </a:spcBef>
              <a:spcAft>
                <a:spcPts val="0"/>
              </a:spcAft>
              <a:buNone/>
            </a:pPr>
            <a:r>
              <a:rPr b="1" i="0" lang="en-US" sz="2000" u="none" cap="none" strike="noStrike">
                <a:solidFill>
                  <a:srgbClr val="404040"/>
                </a:solidFill>
                <a:latin typeface="Cambria"/>
                <a:ea typeface="Cambria"/>
                <a:cs typeface="Cambria"/>
                <a:sym typeface="Cambria"/>
              </a:rPr>
              <a:t>For example:</a:t>
            </a:r>
            <a:r>
              <a:rPr b="0" i="0" lang="en-US" sz="2000" u="none" cap="none" strike="noStrike">
                <a:solidFill>
                  <a:srgbClr val="404040"/>
                </a:solidFill>
                <a:latin typeface="Cambria"/>
                <a:ea typeface="Cambria"/>
                <a:cs typeface="Cambria"/>
                <a:sym typeface="Cambria"/>
              </a:rPr>
              <a:t> 7 = x + y;</a:t>
            </a:r>
            <a:endParaRPr/>
          </a:p>
          <a:p>
            <a:pPr indent="0" lvl="0" marL="0" marR="0" rtl="0" algn="l">
              <a:lnSpc>
                <a:spcPct val="90000"/>
              </a:lnSpc>
              <a:spcBef>
                <a:spcPts val="1400"/>
              </a:spcBef>
              <a:spcAft>
                <a:spcPts val="0"/>
              </a:spcAft>
              <a:buNone/>
            </a:pPr>
            <a:r>
              <a:rPr b="0" i="0" lang="en-US" sz="2000" u="none" cap="none" strike="noStrike">
                <a:solidFill>
                  <a:srgbClr val="FF0000"/>
                </a:solidFill>
                <a:latin typeface="Cambria"/>
                <a:ea typeface="Cambria"/>
                <a:cs typeface="Cambria"/>
                <a:sym typeface="Cambria"/>
              </a:rPr>
              <a:t>The equation is an l-value error,</a:t>
            </a:r>
            <a:r>
              <a:rPr b="0" i="0" lang="en-US" sz="2000" u="none" cap="none" strike="noStrike">
                <a:solidFill>
                  <a:srgbClr val="404040"/>
                </a:solidFill>
                <a:latin typeface="Cambria"/>
                <a:ea typeface="Cambria"/>
                <a:cs typeface="Cambria"/>
                <a:sym typeface="Cambria"/>
              </a:rPr>
              <a:t> as the constant 7 does not represent any memory location.</a:t>
            </a:r>
            <a:endParaRPr/>
          </a:p>
        </p:txBody>
      </p:sp>
      <p:pic>
        <p:nvPicPr>
          <p:cNvPr id="265" name="Google Shape;265;p45"/>
          <p:cNvPicPr preferRelativeResize="0"/>
          <p:nvPr/>
        </p:nvPicPr>
        <p:blipFill rotWithShape="1">
          <a:blip r:embed="rId3">
            <a:alphaModFix/>
          </a:blip>
          <a:srcRect b="0" l="0" r="0" t="0"/>
          <a:stretch/>
        </p:blipFill>
        <p:spPr>
          <a:xfrm>
            <a:off x="2529000" y="2174400"/>
            <a:ext cx="2042640" cy="117504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8"/>
          <p:cNvSpPr txBox="1"/>
          <p:nvPr/>
        </p:nvSpPr>
        <p:spPr>
          <a:xfrm>
            <a:off x="1097280" y="286560"/>
            <a:ext cx="10058040" cy="145044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800" u="none" cap="small" strike="noStrike">
                <a:solidFill>
                  <a:srgbClr val="575F6D"/>
                </a:solidFill>
                <a:latin typeface="Century Schoolbook"/>
                <a:ea typeface="Century Schoolbook"/>
                <a:cs typeface="Century Schoolbook"/>
                <a:sym typeface="Century Schoolbook"/>
              </a:rPr>
              <a:t>Compiler design phases</a:t>
            </a:r>
            <a:endParaRPr b="0" i="0" sz="4800" u="none" cap="none" strike="noStrike">
              <a:solidFill>
                <a:srgbClr val="000000"/>
              </a:solidFill>
              <a:latin typeface="Calibri"/>
              <a:ea typeface="Calibri"/>
              <a:cs typeface="Calibri"/>
              <a:sym typeface="Calibri"/>
            </a:endParaRPr>
          </a:p>
        </p:txBody>
      </p:sp>
      <p:pic>
        <p:nvPicPr>
          <p:cNvPr id="135" name="Google Shape;135;p28"/>
          <p:cNvPicPr preferRelativeResize="0"/>
          <p:nvPr/>
        </p:nvPicPr>
        <p:blipFill rotWithShape="1">
          <a:blip r:embed="rId3">
            <a:alphaModFix/>
          </a:blip>
          <a:srcRect b="0" l="0" r="0" t="0"/>
          <a:stretch/>
        </p:blipFill>
        <p:spPr>
          <a:xfrm>
            <a:off x="3186000" y="1928880"/>
            <a:ext cx="4452480" cy="432900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6"/>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800" u="none" cap="none" strike="noStrike">
                <a:solidFill>
                  <a:srgbClr val="404040"/>
                </a:solidFill>
                <a:latin typeface="Calibri"/>
                <a:ea typeface="Calibri"/>
                <a:cs typeface="Calibri"/>
                <a:sym typeface="Calibri"/>
              </a:rPr>
              <a:t>Parameters</a:t>
            </a:r>
            <a:endParaRPr b="0" i="0" sz="4800" u="none" cap="none" strike="noStrike">
              <a:solidFill>
                <a:srgbClr val="000000"/>
              </a:solidFill>
              <a:latin typeface="Calibri"/>
              <a:ea typeface="Calibri"/>
              <a:cs typeface="Calibri"/>
              <a:sym typeface="Calibri"/>
            </a:endParaRPr>
          </a:p>
        </p:txBody>
      </p:sp>
      <p:sp>
        <p:nvSpPr>
          <p:cNvPr id="271" name="Google Shape;271;p46"/>
          <p:cNvSpPr txBox="1"/>
          <p:nvPr/>
        </p:nvSpPr>
        <p:spPr>
          <a:xfrm>
            <a:off x="1097280" y="1845720"/>
            <a:ext cx="10058040" cy="4023000"/>
          </a:xfrm>
          <a:prstGeom prst="rect">
            <a:avLst/>
          </a:prstGeom>
          <a:noFill/>
          <a:ln>
            <a:noFill/>
          </a:ln>
        </p:spPr>
        <p:txBody>
          <a:bodyPr anchorCtr="0" anchor="t" bIns="45700" lIns="0" spcFirstLastPara="1" rIns="0" wrap="square" tIns="45700">
            <a:normAutofit/>
          </a:bodyPr>
          <a:lstStyle/>
          <a:p>
            <a:pPr indent="-152400" lvl="0" marL="91440" marR="0" rtl="0" algn="l">
              <a:lnSpc>
                <a:spcPct val="90000"/>
              </a:lnSpc>
              <a:spcBef>
                <a:spcPts val="0"/>
              </a:spcBef>
              <a:spcAft>
                <a:spcPts val="0"/>
              </a:spcAft>
              <a:buClr>
                <a:srgbClr val="E48312"/>
              </a:buClr>
              <a:buSzPts val="2400"/>
              <a:buFont typeface="Calibri"/>
              <a:buChar char=" "/>
            </a:pPr>
            <a:r>
              <a:rPr b="1" i="0" lang="en-US" sz="2400" u="none" cap="none" strike="noStrike">
                <a:solidFill>
                  <a:srgbClr val="404040"/>
                </a:solidFill>
                <a:latin typeface="Cambria"/>
                <a:ea typeface="Cambria"/>
                <a:cs typeface="Cambria"/>
                <a:sym typeface="Cambria"/>
              </a:rPr>
              <a:t>i.  Formal Parameter:</a:t>
            </a:r>
            <a:endParaRPr b="0" i="0" sz="2400" u="none" cap="none" strike="noStrike">
              <a:solidFill>
                <a:srgbClr val="404040"/>
              </a:solidFill>
              <a:latin typeface="Cambria"/>
              <a:ea typeface="Cambria"/>
              <a:cs typeface="Cambria"/>
              <a:sym typeface="Cambria"/>
            </a:endParaRPr>
          </a:p>
          <a:p>
            <a:pPr indent="-127000" lvl="0" marL="91440" marR="0" rtl="0" algn="l">
              <a:lnSpc>
                <a:spcPct val="90000"/>
              </a:lnSpc>
              <a:spcBef>
                <a:spcPts val="1400"/>
              </a:spcBef>
              <a:spcAft>
                <a:spcPts val="0"/>
              </a:spcAft>
              <a:buClr>
                <a:srgbClr val="E48312"/>
              </a:buClr>
              <a:buSzPts val="2000"/>
              <a:buFont typeface="Calibri"/>
              <a:buChar char=" "/>
            </a:pPr>
            <a:r>
              <a:rPr b="1" i="0" lang="en-US" sz="2000" u="none" cap="none" strike="noStrike">
                <a:solidFill>
                  <a:srgbClr val="404040"/>
                </a:solidFill>
                <a:latin typeface="Cambria"/>
                <a:ea typeface="Cambria"/>
                <a:cs typeface="Cambria"/>
                <a:sym typeface="Cambria"/>
              </a:rPr>
              <a:t> </a:t>
            </a:r>
            <a:r>
              <a:rPr b="0" i="0" lang="en-US" sz="2000" u="none" cap="none" strike="noStrike">
                <a:solidFill>
                  <a:srgbClr val="404040"/>
                </a:solidFill>
                <a:latin typeface="Cambria"/>
                <a:ea typeface="Cambria"/>
                <a:cs typeface="Cambria"/>
                <a:sym typeface="Cambria"/>
              </a:rPr>
              <a:t>Variables that take the information passed by the caller procedure are called formal parameters. </a:t>
            </a:r>
            <a:r>
              <a:rPr b="1" i="0" lang="en-US" sz="2000" u="none" cap="none" strike="noStrike">
                <a:solidFill>
                  <a:srgbClr val="404040"/>
                </a:solidFill>
                <a:latin typeface="Cambria"/>
                <a:ea typeface="Cambria"/>
                <a:cs typeface="Cambria"/>
                <a:sym typeface="Cambria"/>
              </a:rPr>
              <a:t>These variables are declared in the definition of the called function.</a:t>
            </a:r>
            <a:endParaRPr b="0" i="0" sz="2000" u="none" cap="none" strike="noStrike">
              <a:solidFill>
                <a:srgbClr val="404040"/>
              </a:solidFill>
              <a:latin typeface="Cambria"/>
              <a:ea typeface="Cambria"/>
              <a:cs typeface="Cambria"/>
              <a:sym typeface="Cambria"/>
            </a:endParaRPr>
          </a:p>
          <a:p>
            <a:pPr indent="-152400" lvl="0" marL="91440" marR="0" rtl="0" algn="l">
              <a:lnSpc>
                <a:spcPct val="90000"/>
              </a:lnSpc>
              <a:spcBef>
                <a:spcPts val="1400"/>
              </a:spcBef>
              <a:spcAft>
                <a:spcPts val="0"/>
              </a:spcAft>
              <a:buClr>
                <a:srgbClr val="E48312"/>
              </a:buClr>
              <a:buSzPts val="2400"/>
              <a:buFont typeface="Calibri"/>
              <a:buChar char=" "/>
            </a:pPr>
            <a:r>
              <a:rPr b="1" i="0" lang="en-US" sz="2400" u="none" cap="none" strike="noStrike">
                <a:solidFill>
                  <a:srgbClr val="404040"/>
                </a:solidFill>
                <a:latin typeface="Cambria"/>
                <a:ea typeface="Cambria"/>
                <a:cs typeface="Cambria"/>
                <a:sym typeface="Cambria"/>
              </a:rPr>
              <a:t>ii.  Actual Parameter: </a:t>
            </a:r>
            <a:endParaRPr b="0" i="0" sz="2400" u="none" cap="none" strike="noStrike">
              <a:solidFill>
                <a:srgbClr val="404040"/>
              </a:solidFill>
              <a:latin typeface="Cambria"/>
              <a:ea typeface="Cambria"/>
              <a:cs typeface="Cambria"/>
              <a:sym typeface="Cambria"/>
            </a:endParaRPr>
          </a:p>
          <a:p>
            <a:pPr indent="-127000" lvl="0" marL="91440" marR="0" rtl="0" algn="l">
              <a:lnSpc>
                <a:spcPct val="90000"/>
              </a:lnSpc>
              <a:spcBef>
                <a:spcPts val="1400"/>
              </a:spcBef>
              <a:spcAft>
                <a:spcPts val="0"/>
              </a:spcAft>
              <a:buClr>
                <a:srgbClr val="E48312"/>
              </a:buClr>
              <a:buSzPts val="2000"/>
              <a:buFont typeface="Calibri"/>
              <a:buChar char=" "/>
            </a:pPr>
            <a:r>
              <a:rPr b="0" i="0" lang="en-US" sz="2000" u="none" cap="none" strike="noStrike">
                <a:solidFill>
                  <a:srgbClr val="404040"/>
                </a:solidFill>
                <a:latin typeface="Cambria"/>
                <a:ea typeface="Cambria"/>
                <a:cs typeface="Cambria"/>
                <a:sym typeface="Cambria"/>
              </a:rPr>
              <a:t>Variables whose values and functions are passed to the called function are called actual parameters. </a:t>
            </a:r>
            <a:r>
              <a:rPr b="1" i="0" lang="en-US" sz="2000" u="none" cap="none" strike="noStrike">
                <a:solidFill>
                  <a:srgbClr val="404040"/>
                </a:solidFill>
                <a:latin typeface="Cambria"/>
                <a:ea typeface="Cambria"/>
                <a:cs typeface="Cambria"/>
                <a:sym typeface="Cambria"/>
              </a:rPr>
              <a:t>These variables are specified in the function call as arguments.</a:t>
            </a:r>
            <a:endParaRPr b="0" i="0" sz="2000" u="none" cap="none" strike="noStrike">
              <a:solidFill>
                <a:srgbClr val="404040"/>
              </a:solidFill>
              <a:latin typeface="Cambria"/>
              <a:ea typeface="Cambria"/>
              <a:cs typeface="Cambria"/>
              <a:sym typeface="Cambria"/>
            </a:endParaRPr>
          </a:p>
        </p:txBody>
      </p:sp>
      <p:sp>
        <p:nvSpPr>
          <p:cNvPr id="272" name="Google Shape;272;p46"/>
          <p:cNvSpPr/>
          <p:nvPr/>
        </p:nvSpPr>
        <p:spPr>
          <a:xfrm>
            <a:off x="5969160" y="4622400"/>
            <a:ext cx="5257440" cy="1310040"/>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***Formal parameters hold the information of the actual parameter, depending upon the </a:t>
            </a:r>
            <a:r>
              <a:rPr b="1" i="0" lang="en-US" sz="2000" u="none" cap="none" strike="noStrike">
                <a:solidFill>
                  <a:srgbClr val="000000"/>
                </a:solidFill>
                <a:latin typeface="Cambria"/>
                <a:ea typeface="Cambria"/>
                <a:cs typeface="Cambria"/>
                <a:sym typeface="Cambria"/>
              </a:rPr>
              <a:t>parameter passing technique used. </a:t>
            </a:r>
            <a:r>
              <a:rPr b="1" i="0" lang="en-US" sz="2000" u="sng" cap="none" strike="noStrike">
                <a:solidFill>
                  <a:srgbClr val="000000"/>
                </a:solidFill>
                <a:latin typeface="Cambria"/>
                <a:ea typeface="Cambria"/>
                <a:cs typeface="Cambria"/>
                <a:sym typeface="Cambria"/>
              </a:rPr>
              <a:t>It may be a value or an address.</a:t>
            </a:r>
            <a:endParaRPr b="0" i="0" sz="2000" u="none" cap="none" strike="noStrike">
              <a:solidFill>
                <a:schemeClr val="dk1"/>
              </a:solidFill>
              <a:latin typeface="Cambria"/>
              <a:ea typeface="Cambria"/>
              <a:cs typeface="Cambria"/>
              <a:sym typeface="Cambria"/>
            </a:endParaRPr>
          </a:p>
        </p:txBody>
      </p:sp>
      <p:pic>
        <p:nvPicPr>
          <p:cNvPr id="273" name="Google Shape;273;p46"/>
          <p:cNvPicPr preferRelativeResize="0"/>
          <p:nvPr/>
        </p:nvPicPr>
        <p:blipFill rotWithShape="1">
          <a:blip r:embed="rId3">
            <a:alphaModFix/>
          </a:blip>
          <a:srcRect b="0" l="0" r="0" t="0"/>
          <a:stretch/>
        </p:blipFill>
        <p:spPr>
          <a:xfrm>
            <a:off x="2077920" y="4581000"/>
            <a:ext cx="2570400" cy="174132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none" strike="noStrike">
                <a:solidFill>
                  <a:srgbClr val="404040"/>
                </a:solidFill>
                <a:latin typeface="Calibri"/>
                <a:ea typeface="Calibri"/>
                <a:cs typeface="Calibri"/>
                <a:sym typeface="Calibri"/>
              </a:rPr>
              <a:t>Different ways of passing the parameters to the procedure</a:t>
            </a:r>
            <a:endParaRPr b="0" i="0" sz="3200" u="none" cap="none" strike="noStrike">
              <a:solidFill>
                <a:srgbClr val="000000"/>
              </a:solidFill>
              <a:latin typeface="Calibri"/>
              <a:ea typeface="Calibri"/>
              <a:cs typeface="Calibri"/>
              <a:sym typeface="Calibri"/>
            </a:endParaRPr>
          </a:p>
        </p:txBody>
      </p:sp>
      <p:sp>
        <p:nvSpPr>
          <p:cNvPr id="279" name="Google Shape;279;p47"/>
          <p:cNvSpPr txBox="1"/>
          <p:nvPr/>
        </p:nvSpPr>
        <p:spPr>
          <a:xfrm>
            <a:off x="1097280" y="1845719"/>
            <a:ext cx="10058040" cy="4388825"/>
          </a:xfrm>
          <a:prstGeom prst="rect">
            <a:avLst/>
          </a:prstGeom>
          <a:noFill/>
          <a:ln>
            <a:noFill/>
          </a:ln>
        </p:spPr>
        <p:txBody>
          <a:bodyPr anchorCtr="0" anchor="t" bIns="45700" lIns="0" spcFirstLastPara="1" rIns="0" wrap="square" tIns="45700">
            <a:normAutofit fontScale="92000"/>
          </a:bodyPr>
          <a:lstStyle/>
          <a:p>
            <a:pPr indent="-140208" lvl="0" marL="91440" marR="0" rtl="0" algn="l">
              <a:lnSpc>
                <a:spcPct val="90000"/>
              </a:lnSpc>
              <a:spcBef>
                <a:spcPts val="0"/>
              </a:spcBef>
              <a:spcAft>
                <a:spcPts val="0"/>
              </a:spcAft>
              <a:buClr>
                <a:srgbClr val="E48312"/>
              </a:buClr>
              <a:buSzPct val="100000"/>
              <a:buFont typeface="Calibri"/>
              <a:buChar char=" "/>
            </a:pPr>
            <a:r>
              <a:rPr b="1" i="0" lang="en-US" sz="2400" u="none" cap="none" strike="noStrike">
                <a:solidFill>
                  <a:srgbClr val="404040"/>
                </a:solidFill>
                <a:latin typeface="Cambria"/>
                <a:ea typeface="Cambria"/>
                <a:cs typeface="Cambria"/>
                <a:sym typeface="Cambria"/>
              </a:rPr>
              <a:t>Pass by Value</a:t>
            </a:r>
            <a:endParaRPr b="0" i="0" sz="2400" u="none" cap="none" strike="noStrike">
              <a:solidFill>
                <a:srgbClr val="404040"/>
              </a:solidFill>
              <a:latin typeface="Cambria"/>
              <a:ea typeface="Cambria"/>
              <a:cs typeface="Cambria"/>
              <a:sym typeface="Cambria"/>
            </a:endParaRPr>
          </a:p>
          <a:p>
            <a:pPr indent="-116840" lvl="0" marL="91440" marR="0" rtl="0" algn="l">
              <a:lnSpc>
                <a:spcPct val="110000"/>
              </a:lnSpc>
              <a:spcBef>
                <a:spcPts val="1400"/>
              </a:spcBef>
              <a:spcAft>
                <a:spcPts val="0"/>
              </a:spcAft>
              <a:buClr>
                <a:srgbClr val="E48312"/>
              </a:buClr>
              <a:buSzPct val="100000"/>
              <a:buFont typeface="Calibri"/>
              <a:buChar char=" "/>
            </a:pPr>
            <a:r>
              <a:rPr b="0" i="0" lang="en-US" sz="2000" u="none" cap="none" strike="noStrike">
                <a:solidFill>
                  <a:srgbClr val="404040"/>
                </a:solidFill>
                <a:latin typeface="Cambria"/>
                <a:ea typeface="Cambria"/>
                <a:cs typeface="Cambria"/>
                <a:sym typeface="Cambria"/>
              </a:rPr>
              <a:t>In pass by value mechanism, the calling procedure passes the r-value of actual parameters and the compiler puts that into the called procedure’s activation record. </a:t>
            </a:r>
            <a:r>
              <a:rPr b="1" i="0" lang="en-US" sz="2000" u="none" cap="none" strike="noStrike">
                <a:solidFill>
                  <a:srgbClr val="404040"/>
                </a:solidFill>
                <a:latin typeface="Cambria"/>
                <a:ea typeface="Cambria"/>
                <a:cs typeface="Cambria"/>
                <a:sym typeface="Cambria"/>
              </a:rPr>
              <a:t>Formal parameters then hold the values passed by the calling procedure. If the values held by the formal parameters are changed, it should have no impact on the actual parameters.</a:t>
            </a:r>
            <a:endParaRPr b="0" i="0" sz="2000" u="none" cap="none" strike="noStrike">
              <a:solidFill>
                <a:srgbClr val="404040"/>
              </a:solidFill>
              <a:latin typeface="Cambria"/>
              <a:ea typeface="Cambria"/>
              <a:cs typeface="Cambria"/>
              <a:sym typeface="Cambria"/>
            </a:endParaRPr>
          </a:p>
          <a:p>
            <a:pPr indent="-140208" lvl="0" marL="91440" marR="0" rtl="0" algn="l">
              <a:lnSpc>
                <a:spcPct val="90000"/>
              </a:lnSpc>
              <a:spcBef>
                <a:spcPts val="1400"/>
              </a:spcBef>
              <a:spcAft>
                <a:spcPts val="0"/>
              </a:spcAft>
              <a:buClr>
                <a:srgbClr val="E48312"/>
              </a:buClr>
              <a:buSzPct val="100000"/>
              <a:buFont typeface="Calibri"/>
              <a:buChar char=" "/>
            </a:pPr>
            <a:r>
              <a:rPr b="1" i="0" lang="en-US" sz="2400" u="none" cap="none" strike="noStrike">
                <a:solidFill>
                  <a:srgbClr val="404040"/>
                </a:solidFill>
                <a:latin typeface="Cambria"/>
                <a:ea typeface="Cambria"/>
                <a:cs typeface="Cambria"/>
                <a:sym typeface="Cambria"/>
              </a:rPr>
              <a:t>Pass by Reference</a:t>
            </a:r>
            <a:endParaRPr b="0" i="0" sz="2400" u="none" cap="none" strike="noStrike">
              <a:solidFill>
                <a:srgbClr val="404040"/>
              </a:solidFill>
              <a:latin typeface="Cambria"/>
              <a:ea typeface="Cambria"/>
              <a:cs typeface="Cambria"/>
              <a:sym typeface="Cambria"/>
            </a:endParaRPr>
          </a:p>
          <a:p>
            <a:pPr indent="-116840" lvl="0" marL="91440" marR="0" rtl="0" algn="l">
              <a:lnSpc>
                <a:spcPct val="110000"/>
              </a:lnSpc>
              <a:spcBef>
                <a:spcPts val="1400"/>
              </a:spcBef>
              <a:spcAft>
                <a:spcPts val="0"/>
              </a:spcAft>
              <a:buClr>
                <a:srgbClr val="E48312"/>
              </a:buClr>
              <a:buSzPct val="100000"/>
              <a:buFont typeface="Calibri"/>
              <a:buChar char=" "/>
            </a:pPr>
            <a:r>
              <a:rPr b="0" i="0" lang="en-US" sz="2000" u="none" cap="none" strike="noStrike">
                <a:solidFill>
                  <a:srgbClr val="404040"/>
                </a:solidFill>
                <a:latin typeface="Cambria"/>
                <a:ea typeface="Cambria"/>
                <a:cs typeface="Cambria"/>
                <a:sym typeface="Cambria"/>
              </a:rPr>
              <a:t>In pass by reference mechanism, the l-value of the actual parameter is copied to the activation record of the called procedure. This way, </a:t>
            </a:r>
            <a:r>
              <a:rPr b="1" i="0" lang="en-US" sz="2000" u="none" cap="none" strike="noStrike">
                <a:solidFill>
                  <a:srgbClr val="404040"/>
                </a:solidFill>
                <a:latin typeface="Cambria"/>
                <a:ea typeface="Cambria"/>
                <a:cs typeface="Cambria"/>
                <a:sym typeface="Cambria"/>
              </a:rPr>
              <a:t>the called procedure now has the address (memory location) of the actual parameter and the formal parameter refers to the same memory location. </a:t>
            </a:r>
            <a:r>
              <a:rPr b="0" i="0" lang="en-US" sz="2000" u="none" cap="none" strike="noStrike">
                <a:solidFill>
                  <a:srgbClr val="404040"/>
                </a:solidFill>
                <a:latin typeface="Cambria"/>
                <a:ea typeface="Cambria"/>
                <a:cs typeface="Cambria"/>
                <a:sym typeface="Cambria"/>
              </a:rPr>
              <a:t>Therefore, if the value pointed by the formal parameter is changed, the impact should be seen on the actual parameter as they should also point to the same value</a:t>
            </a:r>
            <a:r>
              <a:rPr b="1" i="0" lang="en-US" sz="2000" u="none" cap="none" strike="noStrike">
                <a:solidFill>
                  <a:srgbClr val="404040"/>
                </a:solidFill>
                <a:latin typeface="Cambria"/>
                <a:ea typeface="Cambria"/>
                <a:cs typeface="Cambria"/>
                <a:sym typeface="Cambria"/>
              </a:rPr>
              <a:t>.</a:t>
            </a:r>
            <a:endParaRPr b="0" i="0" sz="2000" u="none" cap="none" strike="noStrike">
              <a:solidFill>
                <a:srgbClr val="404040"/>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none" strike="noStrike">
                <a:solidFill>
                  <a:srgbClr val="404040"/>
                </a:solidFill>
                <a:latin typeface="Calibri"/>
                <a:ea typeface="Calibri"/>
                <a:cs typeface="Calibri"/>
                <a:sym typeface="Calibri"/>
              </a:rPr>
              <a:t>Different ways of passing the parameters to the procedure</a:t>
            </a:r>
            <a:endParaRPr b="0" i="0" sz="3200" u="none" cap="none" strike="noStrike">
              <a:solidFill>
                <a:srgbClr val="000000"/>
              </a:solidFill>
              <a:latin typeface="Calibri"/>
              <a:ea typeface="Calibri"/>
              <a:cs typeface="Calibri"/>
              <a:sym typeface="Calibri"/>
            </a:endParaRPr>
          </a:p>
        </p:txBody>
      </p:sp>
      <p:sp>
        <p:nvSpPr>
          <p:cNvPr id="285" name="Google Shape;285;p48"/>
          <p:cNvSpPr txBox="1"/>
          <p:nvPr/>
        </p:nvSpPr>
        <p:spPr>
          <a:xfrm>
            <a:off x="1097280" y="1845720"/>
            <a:ext cx="10058040" cy="2225880"/>
          </a:xfrm>
          <a:prstGeom prst="rect">
            <a:avLst/>
          </a:prstGeom>
          <a:noFill/>
          <a:ln>
            <a:noFill/>
          </a:ln>
        </p:spPr>
        <p:txBody>
          <a:bodyPr anchorCtr="0" anchor="t" bIns="45700" lIns="0" spcFirstLastPara="1" rIns="0" wrap="square" tIns="45700">
            <a:normAutofit fontScale="99000" lnSpcReduction="10000"/>
          </a:bodyPr>
          <a:lstStyle/>
          <a:p>
            <a:pPr indent="-150876" lvl="0" marL="91440" marR="0" rtl="0" algn="l">
              <a:lnSpc>
                <a:spcPct val="90000"/>
              </a:lnSpc>
              <a:spcBef>
                <a:spcPts val="0"/>
              </a:spcBef>
              <a:spcAft>
                <a:spcPts val="0"/>
              </a:spcAft>
              <a:buClr>
                <a:srgbClr val="E48312"/>
              </a:buClr>
              <a:buSzPct val="100000"/>
              <a:buFont typeface="Calibri"/>
              <a:buChar char=" "/>
            </a:pPr>
            <a:r>
              <a:rPr b="1" i="0" lang="en-US" sz="2400" u="none" cap="none" strike="noStrike">
                <a:solidFill>
                  <a:srgbClr val="404040"/>
                </a:solidFill>
                <a:latin typeface="Cambria"/>
                <a:ea typeface="Cambria"/>
                <a:cs typeface="Cambria"/>
                <a:sym typeface="Cambria"/>
              </a:rPr>
              <a:t>Pass by Copy-restore</a:t>
            </a:r>
            <a:endParaRPr b="0" i="0" sz="2400" u="none" cap="none" strike="noStrike">
              <a:solidFill>
                <a:srgbClr val="404040"/>
              </a:solidFill>
              <a:latin typeface="Cambria"/>
              <a:ea typeface="Cambria"/>
              <a:cs typeface="Cambria"/>
              <a:sym typeface="Cambria"/>
            </a:endParaRPr>
          </a:p>
          <a:p>
            <a:pPr indent="-125729" lvl="0" marL="91440" marR="0" rtl="0" algn="l">
              <a:lnSpc>
                <a:spcPct val="90000"/>
              </a:lnSpc>
              <a:spcBef>
                <a:spcPts val="1400"/>
              </a:spcBef>
              <a:spcAft>
                <a:spcPts val="0"/>
              </a:spcAft>
              <a:buClr>
                <a:srgbClr val="E48312"/>
              </a:buClr>
              <a:buSzPct val="100000"/>
              <a:buFont typeface="Calibri"/>
              <a:buChar char=" "/>
            </a:pPr>
            <a:r>
              <a:rPr b="0" i="0" lang="en-US" sz="2000" u="none" cap="none" strike="noStrike">
                <a:solidFill>
                  <a:srgbClr val="404040"/>
                </a:solidFill>
                <a:latin typeface="Cambria"/>
                <a:ea typeface="Cambria"/>
                <a:cs typeface="Cambria"/>
                <a:sym typeface="Cambria"/>
              </a:rPr>
              <a:t>This parameter passing mechanism works similar to ‘pass-by-reference’ except that the changes to actual parameters are made when the called procedure ends. Upon function call, the values of actual parameters are copied in the activation record of the called procedure. Formal parameters if manipulated have no real-time effect on actual parameters (as l-values are passed), but when the called procedure ends, the l-values of formal parameters are copied to the l-values of actual parameters.</a:t>
            </a:r>
            <a:endParaRPr/>
          </a:p>
        </p:txBody>
      </p:sp>
      <p:pic>
        <p:nvPicPr>
          <p:cNvPr id="286" name="Google Shape;286;p48"/>
          <p:cNvPicPr preferRelativeResize="0"/>
          <p:nvPr/>
        </p:nvPicPr>
        <p:blipFill rotWithShape="1">
          <a:blip r:embed="rId3">
            <a:alphaModFix/>
          </a:blip>
          <a:srcRect b="0" l="0" r="0" t="0"/>
          <a:stretch/>
        </p:blipFill>
        <p:spPr>
          <a:xfrm>
            <a:off x="1319760" y="4193640"/>
            <a:ext cx="2784240" cy="1998360"/>
          </a:xfrm>
          <a:prstGeom prst="rect">
            <a:avLst/>
          </a:prstGeom>
          <a:noFill/>
          <a:ln cap="flat" cmpd="sng" w="9525">
            <a:solidFill>
              <a:schemeClr val="dk1"/>
            </a:solidFill>
            <a:prstDash val="solid"/>
            <a:round/>
            <a:headEnd len="sm" w="sm" type="none"/>
            <a:tailEnd len="sm" w="sm" type="none"/>
          </a:ln>
        </p:spPr>
      </p:pic>
      <p:sp>
        <p:nvSpPr>
          <p:cNvPr id="287" name="Google Shape;287;p48"/>
          <p:cNvSpPr/>
          <p:nvPr/>
        </p:nvSpPr>
        <p:spPr>
          <a:xfrm>
            <a:off x="4592880" y="4370400"/>
            <a:ext cx="6319207" cy="1752872"/>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When this function ends, the l-value of formal parameter x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mbria"/>
                <a:ea typeface="Cambria"/>
                <a:cs typeface="Cambria"/>
                <a:sym typeface="Cambria"/>
              </a:rPr>
              <a:t>     is copied to the actual parameter y.</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1800"/>
              <a:buFont typeface="Noto Sans Symbols"/>
              <a:buChar char="▪"/>
            </a:pPr>
            <a:r>
              <a:rPr b="0" i="0" lang="en-US" sz="1800" u="none" cap="none" strike="noStrike">
                <a:solidFill>
                  <a:srgbClr val="000000"/>
                </a:solidFill>
                <a:latin typeface="Cambria"/>
                <a:ea typeface="Cambria"/>
                <a:cs typeface="Cambria"/>
                <a:sym typeface="Cambria"/>
              </a:rPr>
              <a:t>Even if the value of y is changed before the procedure ends,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mbria"/>
                <a:ea typeface="Cambria"/>
                <a:cs typeface="Cambria"/>
                <a:sym typeface="Cambria"/>
              </a:rPr>
              <a:t>     the l-value of x is copied to the l-value of y making it behave</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1800" u="none" cap="none" strike="noStrike">
                <a:solidFill>
                  <a:srgbClr val="000000"/>
                </a:solidFill>
                <a:latin typeface="Cambria"/>
                <a:ea typeface="Cambria"/>
                <a:cs typeface="Cambria"/>
                <a:sym typeface="Cambria"/>
              </a:rPr>
              <a:t>      like call by reference.</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none" strike="noStrike">
                <a:solidFill>
                  <a:srgbClr val="404040"/>
                </a:solidFill>
                <a:latin typeface="Calibri"/>
                <a:ea typeface="Calibri"/>
                <a:cs typeface="Calibri"/>
                <a:sym typeface="Calibri"/>
              </a:rPr>
              <a:t>Different ways of passing the parameters to the procedure</a:t>
            </a:r>
            <a:endParaRPr b="0" i="0" sz="3200" u="none" cap="none" strike="noStrike">
              <a:solidFill>
                <a:srgbClr val="000000"/>
              </a:solidFill>
              <a:latin typeface="Calibri"/>
              <a:ea typeface="Calibri"/>
              <a:cs typeface="Calibri"/>
              <a:sym typeface="Calibri"/>
            </a:endParaRPr>
          </a:p>
        </p:txBody>
      </p:sp>
      <p:sp>
        <p:nvSpPr>
          <p:cNvPr id="294" name="Google Shape;294;p49"/>
          <p:cNvSpPr txBox="1"/>
          <p:nvPr/>
        </p:nvSpPr>
        <p:spPr>
          <a:xfrm>
            <a:off x="1097280" y="1845720"/>
            <a:ext cx="10058040" cy="4368960"/>
          </a:xfrm>
          <a:prstGeom prst="rect">
            <a:avLst/>
          </a:prstGeom>
          <a:noFill/>
          <a:ln>
            <a:noFill/>
          </a:ln>
        </p:spPr>
        <p:txBody>
          <a:bodyPr anchorCtr="0" anchor="t" bIns="45700" lIns="0" spcFirstLastPara="1" rIns="0" wrap="square" tIns="45700">
            <a:normAutofit/>
          </a:bodyPr>
          <a:lstStyle/>
          <a:p>
            <a:pPr indent="-152400" lvl="0" marL="91440" marR="0" rtl="0" algn="l">
              <a:lnSpc>
                <a:spcPct val="90000"/>
              </a:lnSpc>
              <a:spcBef>
                <a:spcPts val="0"/>
              </a:spcBef>
              <a:spcAft>
                <a:spcPts val="0"/>
              </a:spcAft>
              <a:buClr>
                <a:srgbClr val="E48312"/>
              </a:buClr>
              <a:buSzPts val="2400"/>
              <a:buFont typeface="Calibri"/>
              <a:buChar char=" "/>
            </a:pPr>
            <a:r>
              <a:rPr b="1" i="0" lang="en-US" sz="2400" u="none" cap="none" strike="noStrike">
                <a:solidFill>
                  <a:srgbClr val="404040"/>
                </a:solidFill>
                <a:latin typeface="Cambria"/>
                <a:ea typeface="Cambria"/>
                <a:cs typeface="Cambria"/>
                <a:sym typeface="Cambria"/>
              </a:rPr>
              <a:t>Pass by Name</a:t>
            </a:r>
            <a:endParaRPr b="0" i="0" sz="2400" u="none" cap="none" strike="noStrike">
              <a:solidFill>
                <a:srgbClr val="404040"/>
              </a:solidFill>
              <a:latin typeface="Cambria"/>
              <a:ea typeface="Cambria"/>
              <a:cs typeface="Cambria"/>
              <a:sym typeface="Cambria"/>
            </a:endParaRPr>
          </a:p>
          <a:p>
            <a:pPr indent="-127000" lvl="0" marL="91440" marR="0" rtl="0" algn="l">
              <a:lnSpc>
                <a:spcPct val="90000"/>
              </a:lnSpc>
              <a:spcBef>
                <a:spcPts val="1400"/>
              </a:spcBef>
              <a:spcAft>
                <a:spcPts val="0"/>
              </a:spcAft>
              <a:buClr>
                <a:srgbClr val="E48312"/>
              </a:buClr>
              <a:buSzPts val="2000"/>
              <a:buFont typeface="Noto Sans Symbols"/>
              <a:buChar char="✔"/>
            </a:pPr>
            <a:r>
              <a:rPr b="0" i="0" lang="en-US" sz="2000" u="none" cap="none" strike="noStrike">
                <a:solidFill>
                  <a:srgbClr val="404040"/>
                </a:solidFill>
                <a:latin typeface="Cambria"/>
                <a:ea typeface="Cambria"/>
                <a:cs typeface="Cambria"/>
                <a:sym typeface="Cambria"/>
              </a:rPr>
              <a:t>Languages like Algol provide a new kind of parameter passing mechanism that works like preprocessor in C language. </a:t>
            </a:r>
            <a:endParaRPr/>
          </a:p>
          <a:p>
            <a:pPr indent="-127000" lvl="0" marL="91440" marR="0" rtl="0" algn="l">
              <a:lnSpc>
                <a:spcPct val="90000"/>
              </a:lnSpc>
              <a:spcBef>
                <a:spcPts val="1400"/>
              </a:spcBef>
              <a:spcAft>
                <a:spcPts val="0"/>
              </a:spcAft>
              <a:buClr>
                <a:srgbClr val="E48312"/>
              </a:buClr>
              <a:buSzPts val="2000"/>
              <a:buFont typeface="Noto Sans Symbols"/>
              <a:buChar char="✔"/>
            </a:pPr>
            <a:r>
              <a:rPr b="0" i="0" lang="en-US" sz="2000" u="none" cap="none" strike="noStrike">
                <a:solidFill>
                  <a:srgbClr val="404040"/>
                </a:solidFill>
                <a:latin typeface="Cambria"/>
                <a:ea typeface="Cambria"/>
                <a:cs typeface="Cambria"/>
                <a:sym typeface="Cambria"/>
              </a:rPr>
              <a:t>In pass by name mechanism, the name of the procedure being called is replaced by its actual body. </a:t>
            </a:r>
            <a:endParaRPr/>
          </a:p>
          <a:p>
            <a:pPr indent="-127000" lvl="0" marL="91440" marR="0" rtl="0" algn="l">
              <a:lnSpc>
                <a:spcPct val="90000"/>
              </a:lnSpc>
              <a:spcBef>
                <a:spcPts val="1400"/>
              </a:spcBef>
              <a:spcAft>
                <a:spcPts val="0"/>
              </a:spcAft>
              <a:buClr>
                <a:srgbClr val="E48312"/>
              </a:buClr>
              <a:buSzPts val="2000"/>
              <a:buFont typeface="Noto Sans Symbols"/>
              <a:buChar char="✔"/>
            </a:pPr>
            <a:r>
              <a:rPr b="0" i="0" lang="en-US" sz="2000" u="none" cap="none" strike="noStrike">
                <a:solidFill>
                  <a:srgbClr val="404040"/>
                </a:solidFill>
                <a:latin typeface="Cambria"/>
                <a:ea typeface="Cambria"/>
                <a:cs typeface="Cambria"/>
                <a:sym typeface="Cambria"/>
              </a:rPr>
              <a:t>Pass-by-name textually substitutes the argument expressions in a procedure call for the corresponding parameters in the body of the procedure so that it can now work on actual parameters, much like pass-by-reference.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none" strike="noStrike">
                <a:solidFill>
                  <a:srgbClr val="404040"/>
                </a:solidFill>
                <a:latin typeface="Calibri"/>
                <a:ea typeface="Calibri"/>
                <a:cs typeface="Calibri"/>
                <a:sym typeface="Calibri"/>
              </a:rPr>
              <a:t>Lecture Materials</a:t>
            </a:r>
            <a:endParaRPr b="0" i="0" sz="3200" u="none" cap="none" strike="noStrike">
              <a:solidFill>
                <a:srgbClr val="000000"/>
              </a:solidFill>
              <a:latin typeface="Calibri"/>
              <a:ea typeface="Calibri"/>
              <a:cs typeface="Calibri"/>
              <a:sym typeface="Calibri"/>
            </a:endParaRPr>
          </a:p>
        </p:txBody>
      </p:sp>
      <p:sp>
        <p:nvSpPr>
          <p:cNvPr id="301" name="Google Shape;301;p50"/>
          <p:cNvSpPr txBox="1"/>
          <p:nvPr/>
        </p:nvSpPr>
        <p:spPr>
          <a:xfrm>
            <a:off x="1097280" y="1845720"/>
            <a:ext cx="10058040" cy="4368960"/>
          </a:xfrm>
          <a:prstGeom prst="rect">
            <a:avLst/>
          </a:prstGeom>
          <a:noFill/>
          <a:ln>
            <a:noFill/>
          </a:ln>
        </p:spPr>
        <p:txBody>
          <a:bodyPr anchorCtr="0" anchor="t" bIns="45700" lIns="0" spcFirstLastPara="1" rIns="0" wrap="square" tIns="45700">
            <a:normAutofit/>
          </a:bodyPr>
          <a:lstStyle/>
          <a:p>
            <a:pPr indent="-114300" lvl="0" marL="91440" marR="0" rtl="0" algn="l">
              <a:lnSpc>
                <a:spcPct val="90000"/>
              </a:lnSpc>
              <a:spcBef>
                <a:spcPts val="0"/>
              </a:spcBef>
              <a:spcAft>
                <a:spcPts val="0"/>
              </a:spcAft>
              <a:buClr>
                <a:srgbClr val="E48312"/>
              </a:buClr>
              <a:buSzPts val="1800"/>
              <a:buFont typeface="Noto Sans Symbols"/>
              <a:buChar char="✔"/>
            </a:pPr>
            <a:r>
              <a:rPr b="0" i="0" lang="en-US" sz="1800" u="sng" cap="none" strike="noStrike">
                <a:solidFill>
                  <a:schemeClr val="hlink"/>
                </a:solidFill>
                <a:latin typeface="Abyssinica SIL"/>
                <a:ea typeface="Abyssinica SIL"/>
                <a:cs typeface="Abyssinica SIL"/>
                <a:sym typeface="Abyssinica SIL"/>
                <a:hlinkClick r:id="rId3"/>
              </a:rPr>
              <a:t>https://www.tutorialspoint.com/compiler_design/compiler_design_runtime_environment.htm</a:t>
            </a:r>
            <a:r>
              <a:rPr b="0" i="0" lang="en-US" sz="1800" u="none" cap="none" strike="noStrike">
                <a:solidFill>
                  <a:srgbClr val="404040"/>
                </a:solidFill>
                <a:latin typeface="Abyssinica SIL"/>
                <a:ea typeface="Abyssinica SIL"/>
                <a:cs typeface="Abyssinica SIL"/>
                <a:sym typeface="Abyssinica SIL"/>
              </a:rPr>
              <a:t> </a:t>
            </a:r>
            <a:endParaRPr b="0" i="0" sz="1800" u="none" cap="none" strike="noStrike">
              <a:solidFill>
                <a:srgbClr val="404040"/>
              </a:solidFill>
              <a:latin typeface="Calibri"/>
              <a:ea typeface="Calibri"/>
              <a:cs typeface="Calibri"/>
              <a:sym typeface="Calibri"/>
            </a:endParaRPr>
          </a:p>
          <a:p>
            <a:pPr indent="-114300" lvl="0" marL="91440" marR="0" rtl="0" algn="l">
              <a:lnSpc>
                <a:spcPct val="90000"/>
              </a:lnSpc>
              <a:spcBef>
                <a:spcPts val="1400"/>
              </a:spcBef>
              <a:spcAft>
                <a:spcPts val="0"/>
              </a:spcAft>
              <a:buClr>
                <a:srgbClr val="E48312"/>
              </a:buClr>
              <a:buSzPts val="1800"/>
              <a:buFont typeface="Noto Sans Symbols"/>
              <a:buChar char="✔"/>
            </a:pPr>
            <a:r>
              <a:rPr b="0" i="0" lang="en-US" sz="1800" u="sng" cap="none" strike="noStrike">
                <a:solidFill>
                  <a:schemeClr val="hlink"/>
                </a:solidFill>
                <a:latin typeface="Calibri"/>
                <a:ea typeface="Calibri"/>
                <a:cs typeface="Calibri"/>
                <a:sym typeface="Calibri"/>
                <a:hlinkClick r:id="rId4"/>
              </a:rPr>
              <a:t>https://www.geeksforgeeks.org/runtime-environments-in-compiler-design/?ref=lbp</a:t>
            </a:r>
            <a:r>
              <a:rPr b="0" i="0" lang="en-US" sz="1800" u="none" cap="none" strike="noStrike">
                <a:solidFill>
                  <a:srgbClr val="404040"/>
                </a:solidFill>
                <a:latin typeface="Calibri"/>
                <a:ea typeface="Calibri"/>
                <a:cs typeface="Calibri"/>
                <a:sym typeface="Calibri"/>
              </a:rPr>
              <a:t> </a:t>
            </a:r>
            <a:endParaRPr b="0" i="0" sz="1800" u="none" cap="none" strike="noStrike">
              <a:solidFill>
                <a:srgbClr val="404040"/>
              </a:solidFill>
              <a:latin typeface="Calibri"/>
              <a:ea typeface="Calibri"/>
              <a:cs typeface="Calibri"/>
              <a:sym typeface="Calibri"/>
            </a:endParaRPr>
          </a:p>
          <a:p>
            <a:pPr indent="0" lvl="0" marL="91440" marR="0" rtl="0" algn="l">
              <a:lnSpc>
                <a:spcPct val="90000"/>
              </a:lnSpc>
              <a:spcBef>
                <a:spcPts val="1400"/>
              </a:spcBef>
              <a:spcAft>
                <a:spcPts val="0"/>
              </a:spcAft>
              <a:buClr>
                <a:srgbClr val="E48312"/>
              </a:buClr>
              <a:buSzPts val="1800"/>
              <a:buFont typeface="Noto Sans Symbols"/>
              <a:buNone/>
            </a:pPr>
            <a:r>
              <a:t/>
            </a:r>
            <a:endParaRPr b="0" i="0" sz="1800" u="none" cap="none" strike="noStrike">
              <a:solidFill>
                <a:srgbClr val="404040"/>
              </a:solidFill>
              <a:latin typeface="Calibri"/>
              <a:ea typeface="Calibri"/>
              <a:cs typeface="Calibri"/>
              <a:sym typeface="Calibri"/>
            </a:endParaRPr>
          </a:p>
          <a:p>
            <a:pPr indent="-127000" lvl="0" marL="91440" marR="0" rtl="0" algn="l">
              <a:lnSpc>
                <a:spcPct val="90000"/>
              </a:lnSpc>
              <a:spcBef>
                <a:spcPts val="1400"/>
              </a:spcBef>
              <a:spcAft>
                <a:spcPts val="0"/>
              </a:spcAft>
              <a:buClr>
                <a:srgbClr val="E48312"/>
              </a:buClr>
              <a:buSzPts val="2000"/>
              <a:buFont typeface="Noto Sans Symbols"/>
              <a:buChar char="✔"/>
            </a:pPr>
            <a:r>
              <a:rPr b="1" i="0" lang="en-US" sz="2000" u="none" cap="none" strike="noStrike">
                <a:solidFill>
                  <a:schemeClr val="dk1"/>
                </a:solidFill>
                <a:latin typeface="Cambria"/>
                <a:ea typeface="Cambria"/>
                <a:cs typeface="Cambria"/>
                <a:sym typeface="Cambria"/>
              </a:rPr>
              <a:t>‘Chapter 7: </a:t>
            </a:r>
            <a:r>
              <a:rPr b="0" i="0" lang="en-US" sz="2000" u="none" cap="none" strike="noStrike">
                <a:solidFill>
                  <a:schemeClr val="dk1"/>
                </a:solidFill>
                <a:latin typeface="Cambria"/>
                <a:ea typeface="Cambria"/>
                <a:cs typeface="Cambria"/>
                <a:sym typeface="Cambria"/>
              </a:rPr>
              <a:t>Run-Time Environments</a:t>
            </a:r>
            <a:r>
              <a:rPr b="0" i="0" lang="en-US" sz="2400" u="none" cap="none" strike="noStrike">
                <a:solidFill>
                  <a:schemeClr val="dk1"/>
                </a:solidFill>
                <a:latin typeface="Cambria"/>
                <a:ea typeface="Cambria"/>
                <a:cs typeface="Cambria"/>
                <a:sym typeface="Cambria"/>
              </a:rPr>
              <a:t>’ </a:t>
            </a:r>
            <a:r>
              <a:rPr b="0" i="0" lang="en-US" sz="2000" u="none" cap="none" strike="noStrike">
                <a:solidFill>
                  <a:schemeClr val="dk1"/>
                </a:solidFill>
                <a:latin typeface="Cambria"/>
                <a:ea typeface="Cambria"/>
                <a:cs typeface="Cambria"/>
                <a:sym typeface="Cambria"/>
              </a:rPr>
              <a:t>of the Text Book: </a:t>
            </a:r>
            <a:endParaRPr/>
          </a:p>
          <a:p>
            <a:pPr indent="0" lvl="0" marL="360" marR="0" rtl="0" algn="l">
              <a:lnSpc>
                <a:spcPct val="90000"/>
              </a:lnSpc>
              <a:spcBef>
                <a:spcPts val="1400"/>
              </a:spcBef>
              <a:spcAft>
                <a:spcPts val="0"/>
              </a:spcAft>
              <a:buNone/>
            </a:pPr>
            <a:r>
              <a:rPr b="0" i="0" lang="en-US" sz="2000" u="none" cap="none" strike="noStrike">
                <a:solidFill>
                  <a:schemeClr val="dk1"/>
                </a:solidFill>
                <a:latin typeface="Cambria"/>
                <a:ea typeface="Cambria"/>
                <a:cs typeface="Cambria"/>
                <a:sym typeface="Cambria"/>
              </a:rPr>
              <a:t>                        “Compilers:  Principles , Techniques and Tools</a:t>
            </a:r>
            <a:r>
              <a:rPr b="0" i="0" lang="en-US" sz="2400" u="none" cap="none" strike="noStrike">
                <a:solidFill>
                  <a:schemeClr val="dk1"/>
                </a:solidFill>
                <a:latin typeface="Cambria"/>
                <a:ea typeface="Cambria"/>
                <a:cs typeface="Cambria"/>
                <a:sym typeface="Cambria"/>
              </a:rPr>
              <a:t>”</a:t>
            </a:r>
            <a:br>
              <a:rPr b="0" i="0" lang="en-US" sz="1800" u="none" cap="none" strike="noStrike">
                <a:solidFill>
                  <a:schemeClr val="dk1"/>
                </a:solidFill>
                <a:latin typeface="Arial"/>
                <a:ea typeface="Arial"/>
                <a:cs typeface="Arial"/>
                <a:sym typeface="Arial"/>
              </a:rPr>
            </a:br>
            <a:endParaRPr b="0" i="0" sz="1800" u="none" cap="none" strike="noStrike">
              <a:solidFill>
                <a:srgbClr val="40404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1"/>
          <p:cNvSpPr txBox="1"/>
          <p:nvPr/>
        </p:nvSpPr>
        <p:spPr>
          <a:xfrm>
            <a:off x="1097280" y="758880"/>
            <a:ext cx="10058040" cy="356580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800" u="none" cap="small" strike="noStrike">
                <a:solidFill>
                  <a:srgbClr val="575F6D"/>
                </a:solidFill>
                <a:latin typeface="Century Schoolbook"/>
                <a:ea typeface="Century Schoolbook"/>
                <a:cs typeface="Century Schoolbook"/>
                <a:sym typeface="Century Schoolbook"/>
              </a:rPr>
              <a:t>The End</a:t>
            </a:r>
            <a:endParaRPr b="0" i="0" sz="4800" u="none" cap="none" strike="noStrike">
              <a:solidFill>
                <a:srgbClr val="000000"/>
              </a:solidFill>
              <a:latin typeface="Calibri"/>
              <a:ea typeface="Calibri"/>
              <a:cs typeface="Calibri"/>
              <a:sym typeface="Calibri"/>
            </a:endParaRPr>
          </a:p>
        </p:txBody>
      </p:sp>
      <p:sp>
        <p:nvSpPr>
          <p:cNvPr id="307" name="Google Shape;307;p51"/>
          <p:cNvSpPr txBox="1"/>
          <p:nvPr/>
        </p:nvSpPr>
        <p:spPr>
          <a:xfrm>
            <a:off x="1100160" y="4455720"/>
            <a:ext cx="10058040" cy="114264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3200" u="none" cap="none" strike="noStrike">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9"/>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4000" u="none" cap="small" strike="noStrike">
                <a:solidFill>
                  <a:srgbClr val="575F6D"/>
                </a:solidFill>
                <a:latin typeface="Century Schoolbook"/>
                <a:ea typeface="Century Schoolbook"/>
                <a:cs typeface="Century Schoolbook"/>
                <a:sym typeface="Century Schoolbook"/>
              </a:rPr>
              <a:t>Runtime Environment</a:t>
            </a:r>
            <a:endParaRPr b="0" i="0" sz="4000" u="none" cap="none" strike="noStrike">
              <a:solidFill>
                <a:srgbClr val="000000"/>
              </a:solidFill>
              <a:latin typeface="Calibri"/>
              <a:ea typeface="Calibri"/>
              <a:cs typeface="Calibri"/>
              <a:sym typeface="Calibri"/>
            </a:endParaRPr>
          </a:p>
        </p:txBody>
      </p:sp>
      <p:sp>
        <p:nvSpPr>
          <p:cNvPr id="142" name="Google Shape;142;p29"/>
          <p:cNvSpPr txBox="1"/>
          <p:nvPr/>
        </p:nvSpPr>
        <p:spPr>
          <a:xfrm>
            <a:off x="1097280" y="1960200"/>
            <a:ext cx="10058040" cy="4154760"/>
          </a:xfrm>
          <a:prstGeom prst="rect">
            <a:avLst/>
          </a:prstGeom>
          <a:noFill/>
          <a:ln>
            <a:noFill/>
          </a:ln>
        </p:spPr>
        <p:txBody>
          <a:bodyPr anchorCtr="0" anchor="t" bIns="45700" lIns="0" spcFirstLastPara="1" rIns="0" wrap="square" tIns="45700">
            <a:normAutofit fontScale="94000"/>
          </a:bodyPr>
          <a:lstStyle/>
          <a:p>
            <a:pPr indent="-119379" lvl="0" marL="91440" marR="0" rtl="0" algn="l">
              <a:lnSpc>
                <a:spcPct val="90000"/>
              </a:lnSpc>
              <a:spcBef>
                <a:spcPts val="0"/>
              </a:spcBef>
              <a:spcAft>
                <a:spcPts val="0"/>
              </a:spcAft>
              <a:buClr>
                <a:srgbClr val="E48312"/>
              </a:buClr>
              <a:buSzPct val="100000"/>
              <a:buFont typeface="Noto Sans Symbols"/>
              <a:buChar char="❑"/>
            </a:pPr>
            <a:r>
              <a:rPr b="0" i="0" lang="en-US" sz="2000" u="none" cap="none" strike="noStrike">
                <a:solidFill>
                  <a:srgbClr val="404040"/>
                </a:solidFill>
                <a:latin typeface="Calibri"/>
                <a:ea typeface="Calibri"/>
                <a:cs typeface="Calibri"/>
                <a:sym typeface="Calibri"/>
              </a:rPr>
              <a:t> </a:t>
            </a:r>
            <a:r>
              <a:rPr b="0" i="0" lang="en-US" sz="2000" u="none" cap="none" strike="noStrike">
                <a:solidFill>
                  <a:srgbClr val="404040"/>
                </a:solidFill>
                <a:latin typeface="Cambria"/>
                <a:ea typeface="Cambria"/>
                <a:cs typeface="Cambria"/>
                <a:sym typeface="Cambria"/>
              </a:rPr>
              <a:t>A program as a source code is merely a collection of text (code, statements etc.) and to make it alive, it requires actions to be performed on the target machine. </a:t>
            </a:r>
            <a:endParaRPr/>
          </a:p>
          <a:p>
            <a:pPr indent="-119379" lvl="0" marL="91440" marR="0" rtl="0" algn="l">
              <a:lnSpc>
                <a:spcPct val="90000"/>
              </a:lnSpc>
              <a:spcBef>
                <a:spcPts val="1400"/>
              </a:spcBef>
              <a:spcAft>
                <a:spcPts val="0"/>
              </a:spcAft>
              <a:buClr>
                <a:srgbClr val="E48312"/>
              </a:buClr>
              <a:buSzPct val="100000"/>
              <a:buFont typeface="Noto Sans Symbols"/>
              <a:buChar char="❑"/>
            </a:pPr>
            <a:r>
              <a:rPr b="0" i="0" lang="en-US" sz="2000" u="none" cap="none" strike="noStrike">
                <a:solidFill>
                  <a:srgbClr val="404040"/>
                </a:solidFill>
                <a:latin typeface="Cambria"/>
                <a:ea typeface="Cambria"/>
                <a:cs typeface="Cambria"/>
                <a:sym typeface="Cambria"/>
              </a:rPr>
              <a:t> </a:t>
            </a:r>
            <a:r>
              <a:rPr b="1" i="0" lang="en-US" sz="2000" u="none" cap="none" strike="noStrike">
                <a:solidFill>
                  <a:srgbClr val="404040"/>
                </a:solidFill>
                <a:latin typeface="Cambria"/>
                <a:ea typeface="Cambria"/>
                <a:cs typeface="Cambria"/>
                <a:sym typeface="Cambria"/>
              </a:rPr>
              <a:t>A program needs memory resources to execute instructions</a:t>
            </a:r>
            <a:r>
              <a:rPr b="0" i="0" lang="en-US" sz="2000" u="none" cap="none" strike="noStrike">
                <a:solidFill>
                  <a:srgbClr val="404040"/>
                </a:solidFill>
                <a:latin typeface="Cambria"/>
                <a:ea typeface="Cambria"/>
                <a:cs typeface="Cambria"/>
                <a:sym typeface="Cambria"/>
              </a:rPr>
              <a:t>. A program contains names for </a:t>
            </a:r>
            <a:r>
              <a:rPr b="0" i="0" lang="en-US" sz="2000" u="sng" cap="none" strike="noStrike">
                <a:solidFill>
                  <a:srgbClr val="404040"/>
                </a:solidFill>
                <a:latin typeface="Cambria"/>
                <a:ea typeface="Cambria"/>
                <a:cs typeface="Cambria"/>
                <a:sym typeface="Cambria"/>
              </a:rPr>
              <a:t>procedures, identifiers etc., that require mapping with the actual memory location at runtime</a:t>
            </a:r>
            <a:r>
              <a:rPr b="0" i="0" lang="en-US" sz="2000" u="none" cap="none" strike="noStrike">
                <a:solidFill>
                  <a:srgbClr val="404040"/>
                </a:solidFill>
                <a:latin typeface="Cambria"/>
                <a:ea typeface="Cambria"/>
                <a:cs typeface="Cambria"/>
                <a:sym typeface="Cambria"/>
              </a:rPr>
              <a:t>.</a:t>
            </a:r>
            <a:endParaRPr/>
          </a:p>
          <a:p>
            <a:pPr indent="-119379" lvl="0" marL="91440" marR="0" rtl="0" algn="l">
              <a:lnSpc>
                <a:spcPct val="90000"/>
              </a:lnSpc>
              <a:spcBef>
                <a:spcPts val="1400"/>
              </a:spcBef>
              <a:spcAft>
                <a:spcPts val="0"/>
              </a:spcAft>
              <a:buClr>
                <a:srgbClr val="E48312"/>
              </a:buClr>
              <a:buSzPct val="100000"/>
              <a:buFont typeface="Noto Sans Symbols"/>
              <a:buChar char="❑"/>
            </a:pPr>
            <a:r>
              <a:rPr b="0" i="0" lang="en-US" sz="2000" u="none" cap="none" strike="noStrike">
                <a:solidFill>
                  <a:srgbClr val="404040"/>
                </a:solidFill>
                <a:latin typeface="Cambria"/>
                <a:ea typeface="Cambria"/>
                <a:cs typeface="Cambria"/>
                <a:sym typeface="Cambria"/>
              </a:rPr>
              <a:t> </a:t>
            </a:r>
            <a:r>
              <a:rPr b="1" i="0" lang="en-US" sz="2000" u="none" cap="none" strike="noStrike">
                <a:solidFill>
                  <a:srgbClr val="404040"/>
                </a:solidFill>
                <a:latin typeface="Cambria"/>
                <a:ea typeface="Cambria"/>
                <a:cs typeface="Cambria"/>
                <a:sym typeface="Cambria"/>
              </a:rPr>
              <a:t>By runtime, we mean a program in execution</a:t>
            </a:r>
            <a:r>
              <a:rPr b="0" i="0" lang="en-US" sz="2000" u="none" cap="none" strike="noStrike">
                <a:solidFill>
                  <a:srgbClr val="404040"/>
                </a:solidFill>
                <a:latin typeface="Cambria"/>
                <a:ea typeface="Cambria"/>
                <a:cs typeface="Cambria"/>
                <a:sym typeface="Cambria"/>
              </a:rPr>
              <a:t>. </a:t>
            </a:r>
            <a:r>
              <a:rPr b="1" i="0" lang="en-US" sz="2000" u="none" cap="none" strike="noStrike">
                <a:solidFill>
                  <a:srgbClr val="404040"/>
                </a:solidFill>
                <a:latin typeface="Cambria"/>
                <a:ea typeface="Cambria"/>
                <a:cs typeface="Cambria"/>
                <a:sym typeface="Cambria"/>
              </a:rPr>
              <a:t>Runtime environment is a state of the target machine, which may include software libraries, environment variables, etc., to provide services to the processes running in the system.</a:t>
            </a:r>
            <a:endParaRPr b="0" i="0" sz="2000" u="none" cap="none" strike="noStrike">
              <a:solidFill>
                <a:srgbClr val="404040"/>
              </a:solidFill>
              <a:latin typeface="Cambria"/>
              <a:ea typeface="Cambria"/>
              <a:cs typeface="Cambria"/>
              <a:sym typeface="Cambria"/>
            </a:endParaRPr>
          </a:p>
          <a:p>
            <a:pPr indent="-119379" lvl="0" marL="91440" marR="0" rtl="0" algn="l">
              <a:lnSpc>
                <a:spcPct val="90000"/>
              </a:lnSpc>
              <a:spcBef>
                <a:spcPts val="1400"/>
              </a:spcBef>
              <a:spcAft>
                <a:spcPts val="0"/>
              </a:spcAft>
              <a:buClr>
                <a:srgbClr val="E48312"/>
              </a:buClr>
              <a:buSzPct val="100000"/>
              <a:buFont typeface="Noto Sans Symbols"/>
              <a:buChar char="❑"/>
            </a:pPr>
            <a:r>
              <a:rPr b="0" i="0" lang="en-US" sz="2000" u="none" cap="none" strike="noStrike">
                <a:solidFill>
                  <a:srgbClr val="404040"/>
                </a:solidFill>
                <a:latin typeface="Cambria"/>
                <a:ea typeface="Cambria"/>
                <a:cs typeface="Cambria"/>
                <a:sym typeface="Cambria"/>
              </a:rPr>
              <a:t> Runtime support system is a package, mostly generated with the executable program itself and facilitates the process communication between the process and the runtime environment.</a:t>
            </a:r>
            <a:endParaRPr/>
          </a:p>
          <a:p>
            <a:pPr indent="-119379" lvl="0" marL="91440" marR="0" rtl="0" algn="l">
              <a:lnSpc>
                <a:spcPct val="90000"/>
              </a:lnSpc>
              <a:spcBef>
                <a:spcPts val="1400"/>
              </a:spcBef>
              <a:spcAft>
                <a:spcPts val="0"/>
              </a:spcAft>
              <a:buClr>
                <a:srgbClr val="E48312"/>
              </a:buClr>
              <a:buSzPct val="100000"/>
              <a:buFont typeface="Noto Sans Symbols"/>
              <a:buChar char="❑"/>
            </a:pPr>
            <a:r>
              <a:rPr b="0" i="0" lang="en-US" sz="2000" u="none" cap="none" strike="noStrike">
                <a:solidFill>
                  <a:srgbClr val="404040"/>
                </a:solidFill>
                <a:latin typeface="Cambria"/>
                <a:ea typeface="Cambria"/>
                <a:cs typeface="Cambria"/>
                <a:sym typeface="Cambria"/>
              </a:rPr>
              <a:t> It takes care of memory allocation and de-allocation while the program is being executed.</a:t>
            </a:r>
            <a:endParaRPr/>
          </a:p>
          <a:p>
            <a:pPr indent="0" lvl="0" marL="0" marR="0" rtl="0" algn="l">
              <a:lnSpc>
                <a:spcPct val="90000"/>
              </a:lnSpc>
              <a:spcBef>
                <a:spcPts val="1400"/>
              </a:spcBef>
              <a:spcAft>
                <a:spcPts val="0"/>
              </a:spcAft>
              <a:buNone/>
            </a:pPr>
            <a:r>
              <a:t/>
            </a:r>
            <a:endParaRPr b="0" i="0" sz="2000" u="none" cap="none" strike="noStrike">
              <a:solidFill>
                <a:srgbClr val="40404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30"/>
          <p:cNvSpPr txBox="1"/>
          <p:nvPr/>
        </p:nvSpPr>
        <p:spPr>
          <a:xfrm>
            <a:off x="1097280" y="286560"/>
            <a:ext cx="10058040" cy="145044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800" u="none" cap="small" strike="noStrike">
                <a:solidFill>
                  <a:srgbClr val="575F6D"/>
                </a:solidFill>
                <a:latin typeface="Century Schoolbook"/>
                <a:ea typeface="Century Schoolbook"/>
                <a:cs typeface="Century Schoolbook"/>
                <a:sym typeface="Century Schoolbook"/>
              </a:rPr>
              <a:t>Activation Record</a:t>
            </a:r>
            <a:endParaRPr b="0" i="0" sz="4800" u="none" cap="none" strike="noStrike">
              <a:solidFill>
                <a:srgbClr val="000000"/>
              </a:solidFill>
              <a:latin typeface="Calibri"/>
              <a:ea typeface="Calibri"/>
              <a:cs typeface="Calibri"/>
              <a:sym typeface="Calibri"/>
            </a:endParaRPr>
          </a:p>
        </p:txBody>
      </p:sp>
      <p:sp>
        <p:nvSpPr>
          <p:cNvPr id="149" name="Google Shape;149;p30"/>
          <p:cNvSpPr/>
          <p:nvPr/>
        </p:nvSpPr>
        <p:spPr>
          <a:xfrm>
            <a:off x="1257480" y="1871640"/>
            <a:ext cx="9898200" cy="3814975"/>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Cambria"/>
                <a:ea typeface="Cambria"/>
                <a:cs typeface="Cambria"/>
                <a:sym typeface="Cambria"/>
              </a:rPr>
              <a:t>A program is a </a:t>
            </a:r>
            <a:r>
              <a:rPr b="1" i="0" lang="en-US" sz="2200" u="none" cap="none" strike="noStrike">
                <a:solidFill>
                  <a:srgbClr val="000000"/>
                </a:solidFill>
                <a:latin typeface="Cambria"/>
                <a:ea typeface="Cambria"/>
                <a:cs typeface="Cambria"/>
                <a:sym typeface="Cambria"/>
              </a:rPr>
              <a:t>sequence of instructions combined into a number of procedures</a:t>
            </a:r>
            <a:r>
              <a:rPr b="0" i="0" lang="en-US" sz="2200" u="none" cap="none" strike="noStrike">
                <a:solidFill>
                  <a:srgbClr val="000000"/>
                </a:solidFill>
                <a:latin typeface="Cambria"/>
                <a:ea typeface="Cambria"/>
                <a:cs typeface="Cambria"/>
                <a:sym typeface="Cambria"/>
              </a:rPr>
              <a:t>. </a:t>
            </a:r>
            <a:endParaRPr b="0" i="0" sz="22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Cambria"/>
                <a:ea typeface="Cambria"/>
                <a:cs typeface="Cambria"/>
                <a:sym typeface="Cambria"/>
              </a:rPr>
              <a:t>Instructions in a procedure are executed sequentially. </a:t>
            </a:r>
            <a:endParaRPr b="0" i="0" sz="22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Cambria"/>
                <a:ea typeface="Cambria"/>
                <a:cs typeface="Cambria"/>
                <a:sym typeface="Cambria"/>
              </a:rPr>
              <a:t>A procedure has a start and an end delimiter and everything inside it is called the body of the procedure. </a:t>
            </a:r>
            <a:endParaRPr b="0" i="0" sz="22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0000"/>
                </a:solidFill>
                <a:latin typeface="Cambria"/>
                <a:ea typeface="Cambria"/>
                <a:cs typeface="Cambria"/>
                <a:sym typeface="Cambria"/>
              </a:rPr>
              <a:t>The procedure identifier and the sequence of finite instructions inside it make up the body of the procedure.</a:t>
            </a:r>
            <a:endParaRPr b="0" i="0" sz="22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2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200"/>
              <a:buFont typeface="Noto Sans Symbols"/>
              <a:buChar char="▪"/>
            </a:pPr>
            <a:r>
              <a:rPr b="0" i="0" lang="en-US" sz="2200" u="none" cap="none" strike="noStrike">
                <a:solidFill>
                  <a:srgbClr val="0070C0"/>
                </a:solidFill>
                <a:latin typeface="Cambria"/>
                <a:ea typeface="Cambria"/>
                <a:cs typeface="Cambria"/>
                <a:sym typeface="Cambria"/>
              </a:rPr>
              <a:t>The </a:t>
            </a:r>
            <a:r>
              <a:rPr b="0" i="0" lang="en-US" sz="2200" u="sng" cap="none" strike="noStrike">
                <a:solidFill>
                  <a:srgbClr val="0070C0"/>
                </a:solidFill>
                <a:latin typeface="Cambria"/>
                <a:ea typeface="Cambria"/>
                <a:cs typeface="Cambria"/>
                <a:sym typeface="Cambria"/>
              </a:rPr>
              <a:t>execution of a procedure </a:t>
            </a:r>
            <a:r>
              <a:rPr b="0" i="0" lang="en-US" sz="2200" u="none" cap="none" strike="noStrike">
                <a:solidFill>
                  <a:srgbClr val="0070C0"/>
                </a:solidFill>
                <a:latin typeface="Cambria"/>
                <a:ea typeface="Cambria"/>
                <a:cs typeface="Cambria"/>
                <a:sym typeface="Cambria"/>
              </a:rPr>
              <a:t>is called its </a:t>
            </a:r>
            <a:r>
              <a:rPr b="1" i="0" lang="en-US" sz="2200" u="none" cap="none" strike="noStrike">
                <a:solidFill>
                  <a:srgbClr val="0070C0"/>
                </a:solidFill>
                <a:latin typeface="Cambria"/>
                <a:ea typeface="Cambria"/>
                <a:cs typeface="Cambria"/>
                <a:sym typeface="Cambria"/>
              </a:rPr>
              <a:t>activation</a:t>
            </a:r>
            <a:r>
              <a:rPr b="0" i="0" lang="en-US" sz="2200" u="none" cap="none" strike="noStrike">
                <a:solidFill>
                  <a:srgbClr val="0070C0"/>
                </a:solidFill>
                <a:latin typeface="Cambria"/>
                <a:ea typeface="Cambria"/>
                <a:cs typeface="Cambria"/>
                <a:sym typeface="Cambria"/>
              </a:rPr>
              <a:t>. </a:t>
            </a:r>
            <a:endParaRPr b="0" i="0" sz="2200" u="none" cap="none" strike="noStrike">
              <a:solidFill>
                <a:srgbClr val="0070C0"/>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200"/>
              <a:buFont typeface="Noto Sans Symbols"/>
              <a:buChar char="▪"/>
            </a:pPr>
            <a:r>
              <a:rPr b="1" i="0" lang="en-US" sz="2200" u="none" cap="none" strike="noStrike">
                <a:solidFill>
                  <a:srgbClr val="000000"/>
                </a:solidFill>
                <a:latin typeface="Cambria"/>
                <a:ea typeface="Cambria"/>
                <a:cs typeface="Cambria"/>
                <a:sym typeface="Cambria"/>
              </a:rPr>
              <a:t>An activation record </a:t>
            </a:r>
            <a:r>
              <a:rPr b="0" i="0" lang="en-US" sz="2200" u="none" cap="none" strike="noStrike">
                <a:solidFill>
                  <a:srgbClr val="000000"/>
                </a:solidFill>
                <a:latin typeface="Cambria"/>
                <a:ea typeface="Cambria"/>
                <a:cs typeface="Cambria"/>
                <a:sym typeface="Cambria"/>
              </a:rPr>
              <a:t>contains </a:t>
            </a:r>
            <a:r>
              <a:rPr b="1" i="0" lang="en-US" sz="2200" u="none" cap="none" strike="noStrike">
                <a:solidFill>
                  <a:srgbClr val="0070C0"/>
                </a:solidFill>
                <a:latin typeface="Cambria"/>
                <a:ea typeface="Cambria"/>
                <a:cs typeface="Cambria"/>
                <a:sym typeface="Cambria"/>
              </a:rPr>
              <a:t>all the necessary information </a:t>
            </a:r>
            <a:r>
              <a:rPr b="0" i="0" lang="en-US" sz="2200" u="none" cap="none" strike="noStrike">
                <a:solidFill>
                  <a:srgbClr val="0070C0"/>
                </a:solidFill>
                <a:latin typeface="Cambria"/>
                <a:ea typeface="Cambria"/>
                <a:cs typeface="Cambria"/>
                <a:sym typeface="Cambria"/>
              </a:rPr>
              <a:t>required to call a procedure. </a:t>
            </a:r>
            <a:endParaRPr b="0" i="0" sz="2200" u="none" cap="none" strike="noStrike">
              <a:solidFill>
                <a:srgbClr val="0070C0"/>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nvSpPr>
        <p:spPr>
          <a:xfrm>
            <a:off x="1097280" y="286560"/>
            <a:ext cx="10058040" cy="145044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800" u="none" cap="small" strike="noStrike">
                <a:solidFill>
                  <a:srgbClr val="575F6D"/>
                </a:solidFill>
                <a:latin typeface="Century Schoolbook"/>
                <a:ea typeface="Century Schoolbook"/>
                <a:cs typeface="Century Schoolbook"/>
                <a:sym typeface="Century Schoolbook"/>
              </a:rPr>
              <a:t>Activation Record</a:t>
            </a:r>
            <a:endParaRPr b="0" i="0" sz="4800" u="none" cap="none" strike="noStrike">
              <a:solidFill>
                <a:srgbClr val="000000"/>
              </a:solidFill>
              <a:latin typeface="Calibri"/>
              <a:ea typeface="Calibri"/>
              <a:cs typeface="Calibri"/>
              <a:sym typeface="Calibri"/>
            </a:endParaRPr>
          </a:p>
        </p:txBody>
      </p:sp>
      <p:sp>
        <p:nvSpPr>
          <p:cNvPr id="156" name="Google Shape;156;p31"/>
          <p:cNvSpPr/>
          <p:nvPr/>
        </p:nvSpPr>
        <p:spPr>
          <a:xfrm>
            <a:off x="1257480" y="1871640"/>
            <a:ext cx="9898200" cy="70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An activation record </a:t>
            </a:r>
            <a:r>
              <a:rPr b="0" i="0" lang="en-US" sz="2000" u="none" cap="none" strike="noStrike">
                <a:solidFill>
                  <a:srgbClr val="000000"/>
                </a:solidFill>
                <a:latin typeface="Cambria"/>
                <a:ea typeface="Cambria"/>
                <a:cs typeface="Cambria"/>
                <a:sym typeface="Cambria"/>
              </a:rPr>
              <a:t>may contain the following units:</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     (depending upon the source language used)</a:t>
            </a:r>
            <a:endParaRPr b="0" i="0" sz="2000" u="none" cap="none" strike="noStrike">
              <a:solidFill>
                <a:schemeClr val="dk1"/>
              </a:solidFill>
              <a:latin typeface="Cambria"/>
              <a:ea typeface="Cambria"/>
              <a:cs typeface="Cambria"/>
              <a:sym typeface="Cambria"/>
            </a:endParaRPr>
          </a:p>
        </p:txBody>
      </p:sp>
      <p:pic>
        <p:nvPicPr>
          <p:cNvPr id="157" name="Google Shape;157;p31"/>
          <p:cNvPicPr preferRelativeResize="0"/>
          <p:nvPr/>
        </p:nvPicPr>
        <p:blipFill rotWithShape="1">
          <a:blip r:embed="rId3">
            <a:alphaModFix/>
          </a:blip>
          <a:srcRect b="0" l="0" r="0" t="0"/>
          <a:stretch/>
        </p:blipFill>
        <p:spPr>
          <a:xfrm>
            <a:off x="1724040" y="2713680"/>
            <a:ext cx="7396200" cy="341496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nvSpPr>
        <p:spPr>
          <a:xfrm>
            <a:off x="1097280" y="286560"/>
            <a:ext cx="10058040" cy="145044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800" u="none" cap="small" strike="noStrike">
                <a:solidFill>
                  <a:srgbClr val="575F6D"/>
                </a:solidFill>
                <a:latin typeface="Century Schoolbook"/>
                <a:ea typeface="Century Schoolbook"/>
                <a:cs typeface="Century Schoolbook"/>
                <a:sym typeface="Century Schoolbook"/>
              </a:rPr>
              <a:t>Activation Record</a:t>
            </a:r>
            <a:endParaRPr b="0" i="0" sz="4800" u="none" cap="none" strike="noStrike">
              <a:solidFill>
                <a:srgbClr val="000000"/>
              </a:solidFill>
              <a:latin typeface="Calibri"/>
              <a:ea typeface="Calibri"/>
              <a:cs typeface="Calibri"/>
              <a:sym typeface="Calibri"/>
            </a:endParaRPr>
          </a:p>
        </p:txBody>
      </p:sp>
      <p:sp>
        <p:nvSpPr>
          <p:cNvPr id="164" name="Google Shape;164;p32"/>
          <p:cNvSpPr/>
          <p:nvPr/>
        </p:nvSpPr>
        <p:spPr>
          <a:xfrm>
            <a:off x="1257480" y="1871640"/>
            <a:ext cx="9898200" cy="4522861"/>
          </a:xfrm>
          <a:prstGeom prst="rect">
            <a:avLst/>
          </a:prstGeom>
          <a:noFill/>
          <a:ln>
            <a:noFill/>
          </a:ln>
        </p:spPr>
        <p:txBody>
          <a:bodyPr anchorCtr="0" anchor="t" bIns="45000" lIns="90000" spcFirstLastPara="1" rIns="90000" wrap="square" tIns="45000">
            <a:noAutofit/>
          </a:bodyPr>
          <a:lstStyle/>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Whenever a procedure is executed, its </a:t>
            </a:r>
            <a:r>
              <a:rPr b="1" i="0" lang="en-US" sz="2000" u="none" cap="none" strike="noStrike">
                <a:solidFill>
                  <a:srgbClr val="000000"/>
                </a:solidFill>
                <a:latin typeface="Cambria"/>
                <a:ea typeface="Cambria"/>
                <a:cs typeface="Cambria"/>
                <a:sym typeface="Cambria"/>
              </a:rPr>
              <a:t>activation record is stored on the stack</a:t>
            </a:r>
            <a:r>
              <a:rPr b="0" i="0" lang="en-US" sz="2000" u="none" cap="none" strike="noStrike">
                <a:solidFill>
                  <a:srgbClr val="000000"/>
                </a:solidFill>
                <a:latin typeface="Cambria"/>
                <a:ea typeface="Cambria"/>
                <a:cs typeface="Cambria"/>
                <a:sym typeface="Cambria"/>
              </a:rPr>
              <a:t>, also known as </a:t>
            </a:r>
            <a:r>
              <a:rPr b="1" i="0" lang="en-US" sz="2400" u="none" cap="none" strike="noStrike">
                <a:solidFill>
                  <a:srgbClr val="000000"/>
                </a:solidFill>
                <a:latin typeface="Cambria"/>
                <a:ea typeface="Cambria"/>
                <a:cs typeface="Cambria"/>
                <a:sym typeface="Cambria"/>
              </a:rPr>
              <a:t>control stack</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When a procedure calls another procedure, the execution of the caller is suspended until the called procedure finishes execution. At this time, the </a:t>
            </a:r>
            <a:r>
              <a:rPr b="1" i="0" lang="en-US" sz="2000" u="none" cap="none" strike="noStrike">
                <a:solidFill>
                  <a:srgbClr val="000000"/>
                </a:solidFill>
                <a:latin typeface="Cambria"/>
                <a:ea typeface="Cambria"/>
                <a:cs typeface="Cambria"/>
                <a:sym typeface="Cambria"/>
              </a:rPr>
              <a:t>activation record of the called procedure is stored on the stack</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We assume that the </a:t>
            </a:r>
            <a:r>
              <a:rPr b="1" i="0" lang="en-US" sz="2000" u="none" cap="none" strike="noStrike">
                <a:solidFill>
                  <a:srgbClr val="0070C0"/>
                </a:solidFill>
                <a:latin typeface="Cambria"/>
                <a:ea typeface="Cambria"/>
                <a:cs typeface="Cambria"/>
                <a:sym typeface="Cambria"/>
              </a:rPr>
              <a:t>program control flows in a sequential manner </a:t>
            </a:r>
            <a:r>
              <a:rPr b="0" i="0" lang="en-US" sz="2000" u="none" cap="none" strike="noStrike">
                <a:solidFill>
                  <a:srgbClr val="000000"/>
                </a:solidFill>
                <a:latin typeface="Cambria"/>
                <a:ea typeface="Cambria"/>
                <a:cs typeface="Cambria"/>
                <a:sym typeface="Cambria"/>
              </a:rPr>
              <a:t>and when </a:t>
            </a:r>
            <a:r>
              <a:rPr b="1" i="0" lang="en-US" sz="2000" u="none" cap="none" strike="noStrike">
                <a:solidFill>
                  <a:srgbClr val="0070C0"/>
                </a:solidFill>
                <a:latin typeface="Cambria"/>
                <a:ea typeface="Cambria"/>
                <a:cs typeface="Cambria"/>
                <a:sym typeface="Cambria"/>
              </a:rPr>
              <a:t>a procedure is called, its control is transferred to the called procedure </a:t>
            </a:r>
            <a:endParaRPr b="0" i="0" sz="2000" u="none" cap="none" strike="noStrike">
              <a:solidFill>
                <a:srgbClr val="0070C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When a called procedure is executed, it returns the control back to the caller.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285480" lvl="0" marL="285840" marR="0" rtl="0" algn="l">
              <a:lnSpc>
                <a:spcPct val="100000"/>
              </a:lnSpc>
              <a:spcBef>
                <a:spcPts val="0"/>
              </a:spcBef>
              <a:spcAft>
                <a:spcPts val="0"/>
              </a:spcAft>
              <a:buClr>
                <a:srgbClr val="000000"/>
              </a:buClr>
              <a:buSzPts val="2000"/>
              <a:buFont typeface="Noto Sans Symbols"/>
              <a:buChar char="▪"/>
            </a:pPr>
            <a:r>
              <a:rPr b="1" i="0" lang="en-US" sz="2000" u="sng" cap="none" strike="noStrike">
                <a:solidFill>
                  <a:srgbClr val="0070C0"/>
                </a:solidFill>
                <a:latin typeface="Cambria"/>
                <a:ea typeface="Cambria"/>
                <a:cs typeface="Cambria"/>
                <a:sym typeface="Cambria"/>
              </a:rPr>
              <a:t>A procedure is recursive </a:t>
            </a:r>
            <a:r>
              <a:rPr b="1" i="0" lang="en-US" sz="2000" u="none" cap="none" strike="noStrike">
                <a:solidFill>
                  <a:srgbClr val="0070C0"/>
                </a:solidFill>
                <a:latin typeface="Cambria"/>
                <a:ea typeface="Cambria"/>
                <a:cs typeface="Cambria"/>
                <a:sym typeface="Cambria"/>
              </a:rPr>
              <a:t>if a new activation begins before an earlier activation of the same procedure has ended</a:t>
            </a:r>
            <a:r>
              <a:rPr b="0" i="0" lang="en-US" sz="2000" u="none" cap="none" strike="noStrike">
                <a:solidFill>
                  <a:srgbClr val="0070C0"/>
                </a:solidFill>
                <a:latin typeface="Cambria"/>
                <a:ea typeface="Cambria"/>
                <a:cs typeface="Cambria"/>
                <a:sym typeface="Cambria"/>
              </a:rPr>
              <a:t>. </a:t>
            </a:r>
            <a:endParaRPr b="0" i="0" sz="2000" u="none" cap="none" strike="noStrike">
              <a:solidFill>
                <a:srgbClr val="0070C0"/>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3"/>
          <p:cNvSpPr txBox="1"/>
          <p:nvPr/>
        </p:nvSpPr>
        <p:spPr>
          <a:xfrm>
            <a:off x="1097280" y="286560"/>
            <a:ext cx="10058040" cy="1450440"/>
          </a:xfrm>
          <a:prstGeom prst="rect">
            <a:avLst/>
          </a:prstGeom>
          <a:noFill/>
          <a:ln>
            <a:noFill/>
          </a:ln>
        </p:spPr>
        <p:txBody>
          <a:bodyPr anchorCtr="0" anchor="b" bIns="45700" lIns="91425" spcFirstLastPara="1" rIns="91425" wrap="square" tIns="45700">
            <a:normAutofit/>
          </a:bodyPr>
          <a:lstStyle/>
          <a:p>
            <a:pPr indent="0" lvl="0" marL="0" marR="0" rtl="0" algn="l">
              <a:lnSpc>
                <a:spcPct val="85000"/>
              </a:lnSpc>
              <a:spcBef>
                <a:spcPts val="0"/>
              </a:spcBef>
              <a:spcAft>
                <a:spcPts val="0"/>
              </a:spcAft>
              <a:buNone/>
            </a:pPr>
            <a:r>
              <a:rPr b="0" i="0" lang="en-US" sz="3200" u="none" cap="small" strike="noStrike">
                <a:solidFill>
                  <a:srgbClr val="575F6D"/>
                </a:solidFill>
                <a:latin typeface="Century Schoolbook"/>
                <a:ea typeface="Century Schoolbook"/>
                <a:cs typeface="Century Schoolbook"/>
                <a:sym typeface="Century Schoolbook"/>
              </a:rPr>
              <a:t>Example of Activation Records:</a:t>
            </a:r>
            <a:endParaRPr b="0" i="0" sz="3200" u="none" cap="none" strike="noStrike">
              <a:solidFill>
                <a:srgbClr val="000000"/>
              </a:solidFill>
              <a:latin typeface="Calibri"/>
              <a:ea typeface="Calibri"/>
              <a:cs typeface="Calibri"/>
              <a:sym typeface="Calibri"/>
            </a:endParaRPr>
          </a:p>
        </p:txBody>
      </p:sp>
      <p:pic>
        <p:nvPicPr>
          <p:cNvPr id="171" name="Google Shape;171;p33"/>
          <p:cNvPicPr preferRelativeResize="0"/>
          <p:nvPr/>
        </p:nvPicPr>
        <p:blipFill rotWithShape="1">
          <a:blip r:embed="rId3">
            <a:alphaModFix/>
          </a:blip>
          <a:srcRect b="0" l="0" r="0" t="0"/>
          <a:stretch/>
        </p:blipFill>
        <p:spPr>
          <a:xfrm>
            <a:off x="2014560" y="1985040"/>
            <a:ext cx="6734880" cy="4158000"/>
          </a:xfrm>
          <a:prstGeom prst="rect">
            <a:avLst/>
          </a:prstGeom>
          <a:noFill/>
          <a:ln cap="flat" cmpd="sng" w="9525">
            <a:solidFill>
              <a:schemeClr val="accent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4"/>
          <p:cNvSpPr txBox="1"/>
          <p:nvPr/>
        </p:nvSpPr>
        <p:spPr>
          <a:xfrm>
            <a:off x="1097280" y="286560"/>
            <a:ext cx="10058040" cy="145044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800" u="none" cap="small" strike="noStrike">
                <a:solidFill>
                  <a:srgbClr val="575F6D"/>
                </a:solidFill>
                <a:latin typeface="Century Schoolbook"/>
                <a:ea typeface="Century Schoolbook"/>
                <a:cs typeface="Century Schoolbook"/>
                <a:sym typeface="Century Schoolbook"/>
              </a:rPr>
              <a:t>Activation Trees</a:t>
            </a:r>
            <a:endParaRPr b="0" i="0" sz="4800" u="none" cap="none" strike="noStrike">
              <a:solidFill>
                <a:srgbClr val="000000"/>
              </a:solidFill>
              <a:latin typeface="Calibri"/>
              <a:ea typeface="Calibri"/>
              <a:cs typeface="Calibri"/>
              <a:sym typeface="Calibri"/>
            </a:endParaRPr>
          </a:p>
        </p:txBody>
      </p:sp>
      <p:sp>
        <p:nvSpPr>
          <p:cNvPr id="178" name="Google Shape;178;p34"/>
          <p:cNvSpPr/>
          <p:nvPr/>
        </p:nvSpPr>
        <p:spPr>
          <a:xfrm>
            <a:off x="1257480" y="1871640"/>
            <a:ext cx="9898200" cy="3291755"/>
          </a:xfrm>
          <a:prstGeom prst="rect">
            <a:avLst/>
          </a:prstGeom>
          <a:noFill/>
          <a:ln>
            <a:noFill/>
          </a:ln>
        </p:spPr>
        <p:txBody>
          <a:bodyPr anchorCtr="0" anchor="t" bIns="45000" lIns="90000" spcFirstLastPara="1" rIns="90000" wrap="square" tIns="45000">
            <a:noAutofit/>
          </a:bodyPr>
          <a:lstStyle/>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An activation tree shows the </a:t>
            </a:r>
            <a:r>
              <a:rPr b="1" i="0" lang="en-US" sz="2000" u="none" cap="none" strike="noStrike">
                <a:solidFill>
                  <a:srgbClr val="0070C0"/>
                </a:solidFill>
                <a:latin typeface="Cambria"/>
                <a:ea typeface="Cambria"/>
                <a:cs typeface="Cambria"/>
                <a:sym typeface="Cambria"/>
              </a:rPr>
              <a:t>way control enters and leaves </a:t>
            </a:r>
            <a:r>
              <a:rPr b="0" i="0" lang="en-US" sz="2000" u="none" cap="none" strike="noStrike">
                <a:solidFill>
                  <a:srgbClr val="000000"/>
                </a:solidFill>
                <a:latin typeface="Cambria"/>
                <a:ea typeface="Cambria"/>
                <a:cs typeface="Cambria"/>
                <a:sym typeface="Cambria"/>
              </a:rPr>
              <a:t>activations. </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This </a:t>
            </a:r>
            <a:r>
              <a:rPr b="1" i="0" lang="en-US" sz="2000" u="none" cap="none" strike="noStrike">
                <a:solidFill>
                  <a:srgbClr val="0070C0"/>
                </a:solidFill>
                <a:latin typeface="Cambria"/>
                <a:ea typeface="Cambria"/>
                <a:cs typeface="Cambria"/>
                <a:sym typeface="Cambria"/>
              </a:rPr>
              <a:t>type of control flow makes it easier to represent </a:t>
            </a:r>
            <a:r>
              <a:rPr b="1" i="0" lang="en-US" sz="2000" u="sng" cap="none" strike="noStrike">
                <a:solidFill>
                  <a:srgbClr val="0070C0"/>
                </a:solidFill>
                <a:latin typeface="Cambria"/>
                <a:ea typeface="Cambria"/>
                <a:cs typeface="Cambria"/>
                <a:sym typeface="Cambria"/>
              </a:rPr>
              <a:t>a series of activations </a:t>
            </a:r>
            <a:r>
              <a:rPr b="0" i="0" lang="en-US" sz="2000" u="none" cap="none" strike="noStrike">
                <a:solidFill>
                  <a:srgbClr val="0070C0"/>
                </a:solidFill>
                <a:latin typeface="Cambria"/>
                <a:ea typeface="Cambria"/>
                <a:cs typeface="Cambria"/>
                <a:sym typeface="Cambria"/>
              </a:rPr>
              <a:t>in the form of a </a:t>
            </a:r>
            <a:r>
              <a:rPr b="1" i="0" lang="en-US" sz="2000" u="none" cap="none" strike="noStrike">
                <a:solidFill>
                  <a:srgbClr val="0070C0"/>
                </a:solidFill>
                <a:latin typeface="Cambria"/>
                <a:ea typeface="Cambria"/>
                <a:cs typeface="Cambria"/>
                <a:sym typeface="Cambria"/>
              </a:rPr>
              <a:t>tree</a:t>
            </a:r>
            <a:r>
              <a:rPr b="0" i="0" lang="en-US" sz="2000" u="none" cap="none" strike="noStrike">
                <a:solidFill>
                  <a:srgbClr val="0070C0"/>
                </a:solidFill>
                <a:latin typeface="Cambria"/>
                <a:ea typeface="Cambria"/>
                <a:cs typeface="Cambria"/>
                <a:sym typeface="Cambria"/>
              </a:rPr>
              <a:t>, known as the </a:t>
            </a:r>
            <a:r>
              <a:rPr b="1" i="0" lang="en-US" sz="2000" u="none" cap="none" strike="noStrike">
                <a:solidFill>
                  <a:srgbClr val="0070C0"/>
                </a:solidFill>
                <a:latin typeface="Cambria"/>
                <a:ea typeface="Cambria"/>
                <a:cs typeface="Cambria"/>
                <a:sym typeface="Cambria"/>
              </a:rPr>
              <a:t>activation tree</a:t>
            </a:r>
            <a:r>
              <a:rPr b="0" i="0" lang="en-US" sz="2000" u="none" cap="none" strike="noStrike">
                <a:solidFill>
                  <a:srgbClr val="0070C0"/>
                </a:solidFill>
                <a:latin typeface="Cambria"/>
                <a:ea typeface="Cambria"/>
                <a:cs typeface="Cambria"/>
                <a:sym typeface="Cambria"/>
              </a:rPr>
              <a:t>.</a:t>
            </a:r>
            <a:endParaRPr b="0" i="0" sz="2000" u="none" cap="none" strike="noStrike">
              <a:solidFill>
                <a:srgbClr val="0070C0"/>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0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0" i="0" lang="en-US" sz="2400" u="none" cap="none" strike="noStrike">
                <a:solidFill>
                  <a:srgbClr val="000000"/>
                </a:solidFill>
                <a:latin typeface="Cambria"/>
                <a:ea typeface="Cambria"/>
                <a:cs typeface="Cambria"/>
                <a:sym typeface="Cambria"/>
              </a:rPr>
              <a:t>Properties of Activation trees are :-</a:t>
            </a:r>
            <a:endParaRPr b="0" i="0" sz="24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t/>
            </a:r>
            <a:endParaRPr b="0" i="0" sz="24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1" i="0" lang="en-US" sz="2000" u="none" cap="none" strike="noStrike">
                <a:solidFill>
                  <a:srgbClr val="000000"/>
                </a:solidFill>
                <a:latin typeface="Cambria"/>
                <a:ea typeface="Cambria"/>
                <a:cs typeface="Cambria"/>
                <a:sym typeface="Cambria"/>
              </a:rPr>
              <a:t>Each node </a:t>
            </a:r>
            <a:r>
              <a:rPr b="0" i="0" lang="en-US" sz="2000" u="none" cap="none" strike="noStrike">
                <a:solidFill>
                  <a:srgbClr val="000000"/>
                </a:solidFill>
                <a:latin typeface="Cambria"/>
                <a:ea typeface="Cambria"/>
                <a:cs typeface="Cambria"/>
                <a:sym typeface="Cambria"/>
              </a:rPr>
              <a:t>represents an </a:t>
            </a:r>
            <a:r>
              <a:rPr b="1" i="0" lang="en-US" sz="2000" u="none" cap="none" strike="noStrike">
                <a:solidFill>
                  <a:srgbClr val="000000"/>
                </a:solidFill>
                <a:latin typeface="Cambria"/>
                <a:ea typeface="Cambria"/>
                <a:cs typeface="Cambria"/>
                <a:sym typeface="Cambria"/>
              </a:rPr>
              <a:t>activation of a procedure</a:t>
            </a:r>
            <a:r>
              <a:rPr b="0" i="0" lang="en-US" sz="2000" u="none" cap="none" strike="noStrike">
                <a:solidFill>
                  <a:srgbClr val="000000"/>
                </a:solidFill>
                <a:latin typeface="Cambria"/>
                <a:ea typeface="Cambria"/>
                <a:cs typeface="Cambria"/>
                <a:sym typeface="Cambria"/>
              </a:rPr>
              <a:t>.</a:t>
            </a:r>
            <a:endParaRPr b="0"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The </a:t>
            </a:r>
            <a:r>
              <a:rPr b="1" i="0" lang="en-US" sz="2000" u="none" cap="none" strike="noStrike">
                <a:solidFill>
                  <a:srgbClr val="000000"/>
                </a:solidFill>
                <a:latin typeface="Cambria"/>
                <a:ea typeface="Cambria"/>
                <a:cs typeface="Cambria"/>
                <a:sym typeface="Cambria"/>
              </a:rPr>
              <a:t>root </a:t>
            </a:r>
            <a:r>
              <a:rPr b="0" i="0" lang="en-US" sz="2000" u="none" cap="none" strike="noStrike">
                <a:solidFill>
                  <a:srgbClr val="000000"/>
                </a:solidFill>
                <a:latin typeface="Cambria"/>
                <a:ea typeface="Cambria"/>
                <a:cs typeface="Cambria"/>
                <a:sym typeface="Cambria"/>
              </a:rPr>
              <a:t>shows the activation of the </a:t>
            </a:r>
            <a:r>
              <a:rPr b="1" i="0" lang="en-US" sz="2000" u="none" cap="none" strike="noStrike">
                <a:solidFill>
                  <a:srgbClr val="000000"/>
                </a:solidFill>
                <a:latin typeface="Cambria"/>
                <a:ea typeface="Cambria"/>
                <a:cs typeface="Cambria"/>
                <a:sym typeface="Cambria"/>
              </a:rPr>
              <a:t>main function.</a:t>
            </a:r>
            <a:endParaRPr b="1" i="0" sz="2000" u="none" cap="none" strike="noStrike">
              <a:solidFill>
                <a:schemeClr val="dk1"/>
              </a:solidFill>
              <a:latin typeface="Cambria"/>
              <a:ea typeface="Cambria"/>
              <a:cs typeface="Cambria"/>
              <a:sym typeface="Cambria"/>
            </a:endParaRPr>
          </a:p>
          <a:p>
            <a:pPr indent="-342720" lvl="0" marL="343080" marR="0" rtl="0" algn="l">
              <a:lnSpc>
                <a:spcPct val="100000"/>
              </a:lnSpc>
              <a:spcBef>
                <a:spcPts val="0"/>
              </a:spcBef>
              <a:spcAft>
                <a:spcPts val="0"/>
              </a:spcAft>
              <a:buClr>
                <a:srgbClr val="000000"/>
              </a:buClr>
              <a:buSzPts val="2000"/>
              <a:buFont typeface="Noto Sans Symbols"/>
              <a:buChar char="✔"/>
            </a:pPr>
            <a:r>
              <a:rPr b="0" i="0" lang="en-US" sz="2000" u="none" cap="none" strike="noStrike">
                <a:solidFill>
                  <a:srgbClr val="000000"/>
                </a:solidFill>
                <a:latin typeface="Cambria"/>
                <a:ea typeface="Cambria"/>
                <a:cs typeface="Cambria"/>
                <a:sym typeface="Cambria"/>
              </a:rPr>
              <a:t>The node for procedure ‘x’ is the parent of node for procedure ‘y’ if and only if the control flows from procedure x to procedure y.</a:t>
            </a:r>
            <a:endParaRPr b="0" i="0" sz="2000" u="none" cap="none" strike="noStrike">
              <a:solidFill>
                <a:schemeClr val="dk1"/>
              </a:solidFill>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5"/>
          <p:cNvSpPr txBox="1"/>
          <p:nvPr/>
        </p:nvSpPr>
        <p:spPr>
          <a:xfrm>
            <a:off x="1097280" y="286560"/>
            <a:ext cx="10058040" cy="1450440"/>
          </a:xfrm>
          <a:prstGeom prst="rect">
            <a:avLst/>
          </a:prstGeom>
          <a:noFill/>
          <a:ln>
            <a:noFill/>
          </a:ln>
        </p:spPr>
        <p:txBody>
          <a:bodyPr anchorCtr="0" anchor="b" bIns="45700" lIns="91425" spcFirstLastPara="1" rIns="91425" wrap="square" tIns="45700">
            <a:noAutofit/>
          </a:bodyPr>
          <a:lstStyle/>
          <a:p>
            <a:pPr indent="0" lvl="0" marL="0" marR="0" rtl="0" algn="l">
              <a:lnSpc>
                <a:spcPct val="85000"/>
              </a:lnSpc>
              <a:spcBef>
                <a:spcPts val="0"/>
              </a:spcBef>
              <a:spcAft>
                <a:spcPts val="0"/>
              </a:spcAft>
              <a:buNone/>
            </a:pPr>
            <a:r>
              <a:rPr b="0" i="0" lang="en-US" sz="4800" u="none" cap="small" strike="noStrike">
                <a:solidFill>
                  <a:srgbClr val="575F6D"/>
                </a:solidFill>
                <a:latin typeface="Century Schoolbook"/>
                <a:ea typeface="Century Schoolbook"/>
                <a:cs typeface="Century Schoolbook"/>
                <a:sym typeface="Century Schoolbook"/>
              </a:rPr>
              <a:t>Activation Trees</a:t>
            </a:r>
            <a:endParaRPr b="0" i="0" sz="4800" u="none" cap="none" strike="noStrike">
              <a:solidFill>
                <a:srgbClr val="000000"/>
              </a:solidFill>
              <a:latin typeface="Calibri"/>
              <a:ea typeface="Calibri"/>
              <a:cs typeface="Calibri"/>
              <a:sym typeface="Calibri"/>
            </a:endParaRPr>
          </a:p>
        </p:txBody>
      </p:sp>
      <p:sp>
        <p:nvSpPr>
          <p:cNvPr id="185" name="Google Shape;185;p35"/>
          <p:cNvSpPr/>
          <p:nvPr/>
        </p:nvSpPr>
        <p:spPr>
          <a:xfrm>
            <a:off x="1257480" y="1871640"/>
            <a:ext cx="4414320" cy="7002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Cambria"/>
                <a:ea typeface="Cambria"/>
                <a:cs typeface="Cambria"/>
                <a:sym typeface="Cambria"/>
              </a:rPr>
              <a:t>Example</a:t>
            </a:r>
            <a:r>
              <a:rPr b="0" i="0" lang="en-US" sz="2000" u="none" cap="none" strike="noStrike">
                <a:solidFill>
                  <a:srgbClr val="000000"/>
                </a:solidFill>
                <a:latin typeface="Cambria"/>
                <a:ea typeface="Cambria"/>
                <a:cs typeface="Cambria"/>
                <a:sym typeface="Cambria"/>
              </a:rPr>
              <a:t> – Consider the following program of Quicksort</a:t>
            </a:r>
            <a:endParaRPr b="0" i="0" sz="2000" u="none" cap="none" strike="noStrike">
              <a:solidFill>
                <a:schemeClr val="dk1"/>
              </a:solidFill>
              <a:latin typeface="Cambria"/>
              <a:ea typeface="Cambria"/>
              <a:cs typeface="Cambria"/>
              <a:sym typeface="Cambria"/>
            </a:endParaRPr>
          </a:p>
        </p:txBody>
      </p:sp>
      <p:pic>
        <p:nvPicPr>
          <p:cNvPr id="186" name="Google Shape;186;p35"/>
          <p:cNvPicPr preferRelativeResize="0"/>
          <p:nvPr/>
        </p:nvPicPr>
        <p:blipFill rotWithShape="1">
          <a:blip r:embed="rId3">
            <a:alphaModFix/>
          </a:blip>
          <a:srcRect b="0" l="0" r="0" t="0"/>
          <a:stretch/>
        </p:blipFill>
        <p:spPr>
          <a:xfrm>
            <a:off x="1542960" y="2713680"/>
            <a:ext cx="3499920" cy="3561120"/>
          </a:xfrm>
          <a:prstGeom prst="rect">
            <a:avLst/>
          </a:prstGeom>
          <a:noFill/>
          <a:ln cap="flat" cmpd="sng" w="9525">
            <a:solidFill>
              <a:schemeClr val="accent1"/>
            </a:solidFill>
            <a:prstDash val="solid"/>
            <a:round/>
            <a:headEnd len="sm" w="sm" type="none"/>
            <a:tailEnd len="sm" w="sm" type="none"/>
          </a:ln>
        </p:spPr>
      </p:pic>
      <p:sp>
        <p:nvSpPr>
          <p:cNvPr id="187" name="Google Shape;187;p35"/>
          <p:cNvSpPr/>
          <p:nvPr/>
        </p:nvSpPr>
        <p:spPr>
          <a:xfrm>
            <a:off x="6136200" y="1871640"/>
            <a:ext cx="4914400" cy="398655"/>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2000" u="none" cap="none" strike="noStrike">
                <a:solidFill>
                  <a:srgbClr val="000000"/>
                </a:solidFill>
                <a:latin typeface="Cambria"/>
                <a:ea typeface="Cambria"/>
                <a:cs typeface="Cambria"/>
                <a:sym typeface="Cambria"/>
              </a:rPr>
              <a:t>The activation tree for this program will be:</a:t>
            </a:r>
            <a:endParaRPr b="0" i="0" sz="2000" u="none" cap="none" strike="noStrike">
              <a:solidFill>
                <a:schemeClr val="dk1"/>
              </a:solidFill>
              <a:latin typeface="Cambria"/>
              <a:ea typeface="Cambria"/>
              <a:cs typeface="Cambria"/>
              <a:sym typeface="Cambria"/>
            </a:endParaRPr>
          </a:p>
        </p:txBody>
      </p:sp>
      <p:pic>
        <p:nvPicPr>
          <p:cNvPr id="188" name="Google Shape;188;p35"/>
          <p:cNvPicPr preferRelativeResize="0"/>
          <p:nvPr/>
        </p:nvPicPr>
        <p:blipFill rotWithShape="1">
          <a:blip r:embed="rId4">
            <a:alphaModFix/>
          </a:blip>
          <a:srcRect b="0" l="0" r="0" t="0"/>
          <a:stretch/>
        </p:blipFill>
        <p:spPr>
          <a:xfrm>
            <a:off x="6620040" y="2579400"/>
            <a:ext cx="4209840" cy="2847600"/>
          </a:xfrm>
          <a:prstGeom prst="rect">
            <a:avLst/>
          </a:prstGeom>
          <a:noFill/>
          <a:ln cap="flat" cmpd="sng" w="9525">
            <a:solidFill>
              <a:schemeClr val="accent1"/>
            </a:solidFill>
            <a:prstDash val="solid"/>
            <a:round/>
            <a:headEnd len="sm" w="sm" type="none"/>
            <a:tailEnd len="sm" w="sm" type="none"/>
          </a:ln>
        </p:spPr>
      </p:pic>
      <p:sp>
        <p:nvSpPr>
          <p:cNvPr id="189" name="Google Shape;189;p35"/>
          <p:cNvSpPr/>
          <p:nvPr/>
        </p:nvSpPr>
        <p:spPr>
          <a:xfrm>
            <a:off x="5417280" y="5556600"/>
            <a:ext cx="6015984" cy="644877"/>
          </a:xfrm>
          <a:prstGeom prst="rect">
            <a:avLst/>
          </a:prstGeom>
          <a:noFill/>
          <a:ln cap="flat" cmpd="sng" w="9525">
            <a:solidFill>
              <a:schemeClr val="dk1"/>
            </a:solidFill>
            <a:prstDash val="solid"/>
            <a:round/>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mbria"/>
                <a:ea typeface="Cambria"/>
                <a:cs typeface="Cambria"/>
                <a:sym typeface="Cambria"/>
              </a:rPr>
              <a:t>The flow of control in a program corresponds to the </a:t>
            </a:r>
            <a:r>
              <a:rPr b="1" i="0" lang="en-US" sz="1800" u="sng" cap="none" strike="noStrike">
                <a:solidFill>
                  <a:srgbClr val="000000"/>
                </a:solidFill>
                <a:latin typeface="Cambria"/>
                <a:ea typeface="Cambria"/>
                <a:cs typeface="Cambria"/>
                <a:sym typeface="Cambria"/>
              </a:rPr>
              <a:t>depth </a:t>
            </a:r>
            <a:endParaRPr b="0" i="0" sz="1800" u="none" cap="none" strike="noStrike">
              <a:solidFill>
                <a:schemeClr val="dk1"/>
              </a:solidFill>
              <a:latin typeface="Cambria"/>
              <a:ea typeface="Cambria"/>
              <a:cs typeface="Cambria"/>
              <a:sym typeface="Cambria"/>
            </a:endParaRPr>
          </a:p>
          <a:p>
            <a:pPr indent="0" lvl="0" marL="0" marR="0" rtl="0" algn="l">
              <a:lnSpc>
                <a:spcPct val="100000"/>
              </a:lnSpc>
              <a:spcBef>
                <a:spcPts val="0"/>
              </a:spcBef>
              <a:spcAft>
                <a:spcPts val="0"/>
              </a:spcAft>
              <a:buNone/>
            </a:pPr>
            <a:r>
              <a:rPr b="1" i="0" lang="en-US" sz="1800" u="sng" cap="none" strike="noStrike">
                <a:solidFill>
                  <a:srgbClr val="000000"/>
                </a:solidFill>
                <a:latin typeface="Cambria"/>
                <a:ea typeface="Cambria"/>
                <a:cs typeface="Cambria"/>
                <a:sym typeface="Cambria"/>
              </a:rPr>
              <a:t>first traversal</a:t>
            </a:r>
            <a:r>
              <a:rPr b="1" i="0" lang="en-US" sz="1800" u="none" cap="none" strike="noStrike">
                <a:solidFill>
                  <a:srgbClr val="000000"/>
                </a:solidFill>
                <a:latin typeface="Cambria"/>
                <a:ea typeface="Cambria"/>
                <a:cs typeface="Cambria"/>
                <a:sym typeface="Cambria"/>
              </a:rPr>
              <a:t> of activation tree which starts at the root</a:t>
            </a:r>
            <a:r>
              <a:rPr b="0" i="0" lang="en-US" sz="1800" u="none" cap="none" strike="noStrike">
                <a:solidFill>
                  <a:srgbClr val="000000"/>
                </a:solidFill>
                <a:latin typeface="Cambria"/>
                <a:ea typeface="Cambria"/>
                <a:cs typeface="Cambria"/>
                <a:sym typeface="Cambria"/>
              </a:rPr>
              <a:t>.</a:t>
            </a:r>
            <a:endParaRPr b="0" i="0" sz="1800" u="none" cap="none" strike="noStrike">
              <a:solidFill>
                <a:schemeClr val="dk1"/>
              </a:solidFill>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