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6858000" cx="9144000"/>
  <p:notesSz cx="7162800" cy="9448800"/>
  <p:embeddedFontLst>
    <p:embeddedFont>
      <p:font typeface="Noto Sans Symbols"/>
      <p:regular r:id="rId33"/>
      <p:bold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NotoSansSymbols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NotoSansSymbols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2" type="sldNum"/>
          </p:nvPr>
        </p:nvSpPr>
        <p:spPr>
          <a:xfrm>
            <a:off x="4057650" y="8974137"/>
            <a:ext cx="3103562" cy="473075"/>
          </a:xfrm>
          <a:prstGeom prst="rect">
            <a:avLst/>
          </a:prstGeom>
          <a:noFill/>
          <a:ln>
            <a:noFill/>
          </a:ln>
        </p:spPr>
        <p:txBody>
          <a:bodyPr anchorCtr="0" anchor="b" bIns="47450" lIns="94900" spcFirstLastPara="1" rIns="94900" wrap="square" tIns="47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4" name="Google Shape;4;n"/>
          <p:cNvSpPr txBox="1"/>
          <p:nvPr>
            <p:ph idx="2" type="hdr"/>
          </p:nvPr>
        </p:nvSpPr>
        <p:spPr>
          <a:xfrm>
            <a:off x="0" y="0"/>
            <a:ext cx="3103562" cy="473075"/>
          </a:xfrm>
          <a:prstGeom prst="rect">
            <a:avLst/>
          </a:prstGeom>
          <a:noFill/>
          <a:ln>
            <a:noFill/>
          </a:ln>
        </p:spPr>
        <p:txBody>
          <a:bodyPr anchorCtr="0" anchor="t" bIns="47450" lIns="94900" spcFirstLastPara="1" rIns="94900" wrap="square" tIns="474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10" type="dt"/>
          </p:nvPr>
        </p:nvSpPr>
        <p:spPr>
          <a:xfrm>
            <a:off x="4057650" y="0"/>
            <a:ext cx="3103562" cy="473075"/>
          </a:xfrm>
          <a:prstGeom prst="rect">
            <a:avLst/>
          </a:prstGeom>
          <a:noFill/>
          <a:ln>
            <a:noFill/>
          </a:ln>
        </p:spPr>
        <p:txBody>
          <a:bodyPr anchorCtr="0" anchor="t" bIns="47450" lIns="94900" spcFirstLastPara="1" rIns="94900" wrap="square" tIns="4745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/>
          <p:nvPr>
            <p:ph idx="3" type="sldImg"/>
          </p:nvPr>
        </p:nvSpPr>
        <p:spPr>
          <a:xfrm>
            <a:off x="1219200" y="708025"/>
            <a:ext cx="4724400" cy="354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" name="Google Shape;7;n"/>
          <p:cNvSpPr txBox="1"/>
          <p:nvPr>
            <p:ph idx="1" type="body"/>
          </p:nvPr>
        </p:nvSpPr>
        <p:spPr>
          <a:xfrm>
            <a:off x="715962" y="4487862"/>
            <a:ext cx="5730875" cy="4252912"/>
          </a:xfrm>
          <a:prstGeom prst="rect">
            <a:avLst/>
          </a:prstGeom>
          <a:noFill/>
          <a:ln>
            <a:noFill/>
          </a:ln>
        </p:spPr>
        <p:txBody>
          <a:bodyPr anchorCtr="0" anchor="t" bIns="47450" lIns="94900" spcFirstLastPara="1" rIns="94900" wrap="square" tIns="4745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1" type="ftr"/>
          </p:nvPr>
        </p:nvSpPr>
        <p:spPr>
          <a:xfrm>
            <a:off x="0" y="8974137"/>
            <a:ext cx="3103562" cy="473075"/>
          </a:xfrm>
          <a:prstGeom prst="rect">
            <a:avLst/>
          </a:prstGeom>
          <a:noFill/>
          <a:ln>
            <a:noFill/>
          </a:ln>
        </p:spPr>
        <p:txBody>
          <a:bodyPr anchorCtr="0" anchor="b" bIns="47450" lIns="94900" spcFirstLastPara="1" rIns="94900" wrap="square" tIns="474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n"/>
          <p:cNvSpPr txBox="1"/>
          <p:nvPr>
            <p:ph idx="4" type="sldNum"/>
          </p:nvPr>
        </p:nvSpPr>
        <p:spPr>
          <a:xfrm>
            <a:off x="4057650" y="8974137"/>
            <a:ext cx="3103562" cy="473075"/>
          </a:xfrm>
          <a:prstGeom prst="rect">
            <a:avLst/>
          </a:prstGeom>
          <a:noFill/>
          <a:ln>
            <a:noFill/>
          </a:ln>
        </p:spPr>
        <p:txBody>
          <a:bodyPr anchorCtr="0" anchor="b" bIns="47450" lIns="94900" spcFirstLastPara="1" rIns="94900" wrap="square" tIns="474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/>
          <p:nvPr>
            <p:ph idx="1" type="body"/>
          </p:nvPr>
        </p:nvSpPr>
        <p:spPr>
          <a:xfrm>
            <a:off x="715962" y="4487862"/>
            <a:ext cx="5730875" cy="4252912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1:notes"/>
          <p:cNvSpPr/>
          <p:nvPr>
            <p:ph idx="2" type="sldImg"/>
          </p:nvPr>
        </p:nvSpPr>
        <p:spPr>
          <a:xfrm>
            <a:off x="1219200" y="708025"/>
            <a:ext cx="4724400" cy="354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0:notes"/>
          <p:cNvSpPr txBox="1"/>
          <p:nvPr>
            <p:ph idx="1" type="body"/>
          </p:nvPr>
        </p:nvSpPr>
        <p:spPr>
          <a:xfrm>
            <a:off x="715962" y="4487862"/>
            <a:ext cx="5730875" cy="4252912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0:notes"/>
          <p:cNvSpPr/>
          <p:nvPr>
            <p:ph idx="2" type="sldImg"/>
          </p:nvPr>
        </p:nvSpPr>
        <p:spPr>
          <a:xfrm>
            <a:off x="1219200" y="708025"/>
            <a:ext cx="4724400" cy="354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:notes"/>
          <p:cNvSpPr txBox="1"/>
          <p:nvPr>
            <p:ph idx="1" type="body"/>
          </p:nvPr>
        </p:nvSpPr>
        <p:spPr>
          <a:xfrm>
            <a:off x="715962" y="4487862"/>
            <a:ext cx="5730875" cy="4252912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1:notes"/>
          <p:cNvSpPr/>
          <p:nvPr>
            <p:ph idx="2" type="sldImg"/>
          </p:nvPr>
        </p:nvSpPr>
        <p:spPr>
          <a:xfrm>
            <a:off x="1219200" y="708025"/>
            <a:ext cx="4724400" cy="354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2:notes"/>
          <p:cNvSpPr txBox="1"/>
          <p:nvPr>
            <p:ph idx="1" type="body"/>
          </p:nvPr>
        </p:nvSpPr>
        <p:spPr>
          <a:xfrm>
            <a:off x="715962" y="4487862"/>
            <a:ext cx="5730875" cy="4252912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2:notes"/>
          <p:cNvSpPr/>
          <p:nvPr>
            <p:ph idx="2" type="sldImg"/>
          </p:nvPr>
        </p:nvSpPr>
        <p:spPr>
          <a:xfrm>
            <a:off x="1219200" y="708025"/>
            <a:ext cx="4724400" cy="354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:notes"/>
          <p:cNvSpPr txBox="1"/>
          <p:nvPr>
            <p:ph idx="1" type="body"/>
          </p:nvPr>
        </p:nvSpPr>
        <p:spPr>
          <a:xfrm>
            <a:off x="715962" y="4487862"/>
            <a:ext cx="5730875" cy="4252912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3:notes"/>
          <p:cNvSpPr/>
          <p:nvPr>
            <p:ph idx="2" type="sldImg"/>
          </p:nvPr>
        </p:nvSpPr>
        <p:spPr>
          <a:xfrm>
            <a:off x="1219200" y="708025"/>
            <a:ext cx="4724400" cy="354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4:notes"/>
          <p:cNvSpPr txBox="1"/>
          <p:nvPr>
            <p:ph idx="1" type="body"/>
          </p:nvPr>
        </p:nvSpPr>
        <p:spPr>
          <a:xfrm>
            <a:off x="715962" y="4487862"/>
            <a:ext cx="5730875" cy="4252912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4:notes"/>
          <p:cNvSpPr/>
          <p:nvPr>
            <p:ph idx="2" type="sldImg"/>
          </p:nvPr>
        </p:nvSpPr>
        <p:spPr>
          <a:xfrm>
            <a:off x="1219200" y="708025"/>
            <a:ext cx="4724400" cy="354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:notes"/>
          <p:cNvSpPr txBox="1"/>
          <p:nvPr>
            <p:ph idx="1" type="body"/>
          </p:nvPr>
        </p:nvSpPr>
        <p:spPr>
          <a:xfrm>
            <a:off x="715962" y="4487862"/>
            <a:ext cx="5730875" cy="4252912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5:notes"/>
          <p:cNvSpPr/>
          <p:nvPr>
            <p:ph idx="2" type="sldImg"/>
          </p:nvPr>
        </p:nvSpPr>
        <p:spPr>
          <a:xfrm>
            <a:off x="1219200" y="708025"/>
            <a:ext cx="4724400" cy="354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6:notes"/>
          <p:cNvSpPr txBox="1"/>
          <p:nvPr>
            <p:ph idx="1" type="body"/>
          </p:nvPr>
        </p:nvSpPr>
        <p:spPr>
          <a:xfrm>
            <a:off x="715962" y="4487862"/>
            <a:ext cx="5730875" cy="4252912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6:notes"/>
          <p:cNvSpPr/>
          <p:nvPr>
            <p:ph idx="2" type="sldImg"/>
          </p:nvPr>
        </p:nvSpPr>
        <p:spPr>
          <a:xfrm>
            <a:off x="1219200" y="708025"/>
            <a:ext cx="4724400" cy="354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:notes"/>
          <p:cNvSpPr txBox="1"/>
          <p:nvPr>
            <p:ph idx="1" type="body"/>
          </p:nvPr>
        </p:nvSpPr>
        <p:spPr>
          <a:xfrm>
            <a:off x="715962" y="4487862"/>
            <a:ext cx="5730875" cy="4252912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7:notes"/>
          <p:cNvSpPr/>
          <p:nvPr>
            <p:ph idx="2" type="sldImg"/>
          </p:nvPr>
        </p:nvSpPr>
        <p:spPr>
          <a:xfrm>
            <a:off x="1219200" y="708025"/>
            <a:ext cx="4724400" cy="354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8:notes"/>
          <p:cNvSpPr txBox="1"/>
          <p:nvPr>
            <p:ph idx="1" type="body"/>
          </p:nvPr>
        </p:nvSpPr>
        <p:spPr>
          <a:xfrm>
            <a:off x="715962" y="4487862"/>
            <a:ext cx="5730875" cy="4252912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18:notes"/>
          <p:cNvSpPr/>
          <p:nvPr>
            <p:ph idx="2" type="sldImg"/>
          </p:nvPr>
        </p:nvSpPr>
        <p:spPr>
          <a:xfrm>
            <a:off x="1219200" y="708025"/>
            <a:ext cx="4724400" cy="354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9:notes"/>
          <p:cNvSpPr txBox="1"/>
          <p:nvPr>
            <p:ph idx="1" type="body"/>
          </p:nvPr>
        </p:nvSpPr>
        <p:spPr>
          <a:xfrm>
            <a:off x="715962" y="4487862"/>
            <a:ext cx="5730875" cy="4252912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9:notes"/>
          <p:cNvSpPr/>
          <p:nvPr>
            <p:ph idx="2" type="sldImg"/>
          </p:nvPr>
        </p:nvSpPr>
        <p:spPr>
          <a:xfrm>
            <a:off x="1219200" y="708025"/>
            <a:ext cx="4724400" cy="354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:notes"/>
          <p:cNvSpPr txBox="1"/>
          <p:nvPr>
            <p:ph idx="12" type="sldNum"/>
          </p:nvPr>
        </p:nvSpPr>
        <p:spPr>
          <a:xfrm>
            <a:off x="4057650" y="8974137"/>
            <a:ext cx="3103562" cy="473075"/>
          </a:xfrm>
          <a:prstGeom prst="rect">
            <a:avLst/>
          </a:prstGeom>
          <a:noFill/>
          <a:ln>
            <a:noFill/>
          </a:ln>
        </p:spPr>
        <p:txBody>
          <a:bodyPr anchorCtr="0" anchor="b" bIns="47450" lIns="94900" spcFirstLastPara="1" rIns="94900" wrap="square" tIns="474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p2:notes"/>
          <p:cNvSpPr/>
          <p:nvPr>
            <p:ph idx="2" type="sldImg"/>
          </p:nvPr>
        </p:nvSpPr>
        <p:spPr>
          <a:xfrm>
            <a:off x="1219200" y="708025"/>
            <a:ext cx="4724400" cy="354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8" name="Google Shape;48;p2:notes"/>
          <p:cNvSpPr txBox="1"/>
          <p:nvPr>
            <p:ph idx="1" type="body"/>
          </p:nvPr>
        </p:nvSpPr>
        <p:spPr>
          <a:xfrm>
            <a:off x="715962" y="4487862"/>
            <a:ext cx="5730875" cy="4252912"/>
          </a:xfrm>
          <a:prstGeom prst="rect">
            <a:avLst/>
          </a:prstGeom>
          <a:noFill/>
          <a:ln>
            <a:noFill/>
          </a:ln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0:notes"/>
          <p:cNvSpPr txBox="1"/>
          <p:nvPr>
            <p:ph idx="1" type="body"/>
          </p:nvPr>
        </p:nvSpPr>
        <p:spPr>
          <a:xfrm>
            <a:off x="715962" y="4487862"/>
            <a:ext cx="5730875" cy="4252912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20:notes"/>
          <p:cNvSpPr/>
          <p:nvPr>
            <p:ph idx="2" type="sldImg"/>
          </p:nvPr>
        </p:nvSpPr>
        <p:spPr>
          <a:xfrm>
            <a:off x="1219200" y="708025"/>
            <a:ext cx="4724400" cy="354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1:notes"/>
          <p:cNvSpPr txBox="1"/>
          <p:nvPr>
            <p:ph idx="1" type="body"/>
          </p:nvPr>
        </p:nvSpPr>
        <p:spPr>
          <a:xfrm>
            <a:off x="715962" y="4487862"/>
            <a:ext cx="5730875" cy="4252912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1:notes"/>
          <p:cNvSpPr/>
          <p:nvPr>
            <p:ph idx="2" type="sldImg"/>
          </p:nvPr>
        </p:nvSpPr>
        <p:spPr>
          <a:xfrm>
            <a:off x="1219200" y="708025"/>
            <a:ext cx="4724400" cy="354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2:notes"/>
          <p:cNvSpPr txBox="1"/>
          <p:nvPr>
            <p:ph idx="1" type="body"/>
          </p:nvPr>
        </p:nvSpPr>
        <p:spPr>
          <a:xfrm>
            <a:off x="715962" y="4487862"/>
            <a:ext cx="5730875" cy="4252912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2:notes"/>
          <p:cNvSpPr/>
          <p:nvPr>
            <p:ph idx="2" type="sldImg"/>
          </p:nvPr>
        </p:nvSpPr>
        <p:spPr>
          <a:xfrm>
            <a:off x="1219200" y="708025"/>
            <a:ext cx="4724400" cy="354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3:notes"/>
          <p:cNvSpPr txBox="1"/>
          <p:nvPr>
            <p:ph idx="1" type="body"/>
          </p:nvPr>
        </p:nvSpPr>
        <p:spPr>
          <a:xfrm>
            <a:off x="715962" y="4487862"/>
            <a:ext cx="5730875" cy="4252912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23:notes"/>
          <p:cNvSpPr/>
          <p:nvPr>
            <p:ph idx="2" type="sldImg"/>
          </p:nvPr>
        </p:nvSpPr>
        <p:spPr>
          <a:xfrm>
            <a:off x="1219200" y="708025"/>
            <a:ext cx="4724400" cy="354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4:notes"/>
          <p:cNvSpPr txBox="1"/>
          <p:nvPr>
            <p:ph idx="1" type="body"/>
          </p:nvPr>
        </p:nvSpPr>
        <p:spPr>
          <a:xfrm>
            <a:off x="715962" y="4487862"/>
            <a:ext cx="5730875" cy="4252912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24:notes"/>
          <p:cNvSpPr/>
          <p:nvPr>
            <p:ph idx="2" type="sldImg"/>
          </p:nvPr>
        </p:nvSpPr>
        <p:spPr>
          <a:xfrm>
            <a:off x="1219200" y="708025"/>
            <a:ext cx="4724400" cy="354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5:notes"/>
          <p:cNvSpPr txBox="1"/>
          <p:nvPr>
            <p:ph idx="1" type="body"/>
          </p:nvPr>
        </p:nvSpPr>
        <p:spPr>
          <a:xfrm>
            <a:off x="715962" y="4487862"/>
            <a:ext cx="5730875" cy="4252912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5:notes"/>
          <p:cNvSpPr/>
          <p:nvPr>
            <p:ph idx="2" type="sldImg"/>
          </p:nvPr>
        </p:nvSpPr>
        <p:spPr>
          <a:xfrm>
            <a:off x="1219200" y="708025"/>
            <a:ext cx="4724400" cy="354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6:notes"/>
          <p:cNvSpPr txBox="1"/>
          <p:nvPr>
            <p:ph idx="1" type="body"/>
          </p:nvPr>
        </p:nvSpPr>
        <p:spPr>
          <a:xfrm>
            <a:off x="715962" y="4487862"/>
            <a:ext cx="5730875" cy="4252912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6:notes"/>
          <p:cNvSpPr/>
          <p:nvPr>
            <p:ph idx="2" type="sldImg"/>
          </p:nvPr>
        </p:nvSpPr>
        <p:spPr>
          <a:xfrm>
            <a:off x="1219200" y="708025"/>
            <a:ext cx="4724400" cy="354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7:notes"/>
          <p:cNvSpPr txBox="1"/>
          <p:nvPr>
            <p:ph idx="1" type="body"/>
          </p:nvPr>
        </p:nvSpPr>
        <p:spPr>
          <a:xfrm>
            <a:off x="715962" y="4487862"/>
            <a:ext cx="5730875" cy="4252912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27:notes"/>
          <p:cNvSpPr/>
          <p:nvPr>
            <p:ph idx="2" type="sldImg"/>
          </p:nvPr>
        </p:nvSpPr>
        <p:spPr>
          <a:xfrm>
            <a:off x="1219200" y="708025"/>
            <a:ext cx="4724400" cy="354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:notes"/>
          <p:cNvSpPr txBox="1"/>
          <p:nvPr>
            <p:ph idx="1" type="body"/>
          </p:nvPr>
        </p:nvSpPr>
        <p:spPr>
          <a:xfrm>
            <a:off x="715962" y="4487862"/>
            <a:ext cx="5730875" cy="4252912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3:notes"/>
          <p:cNvSpPr/>
          <p:nvPr>
            <p:ph idx="2" type="sldImg"/>
          </p:nvPr>
        </p:nvSpPr>
        <p:spPr>
          <a:xfrm>
            <a:off x="1219200" y="708025"/>
            <a:ext cx="4724400" cy="354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:notes"/>
          <p:cNvSpPr txBox="1"/>
          <p:nvPr>
            <p:ph idx="1" type="body"/>
          </p:nvPr>
        </p:nvSpPr>
        <p:spPr>
          <a:xfrm>
            <a:off x="715962" y="4487862"/>
            <a:ext cx="5730875" cy="4252912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4:notes"/>
          <p:cNvSpPr/>
          <p:nvPr>
            <p:ph idx="2" type="sldImg"/>
          </p:nvPr>
        </p:nvSpPr>
        <p:spPr>
          <a:xfrm>
            <a:off x="1219200" y="708025"/>
            <a:ext cx="4724400" cy="354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:notes"/>
          <p:cNvSpPr txBox="1"/>
          <p:nvPr>
            <p:ph idx="1" type="body"/>
          </p:nvPr>
        </p:nvSpPr>
        <p:spPr>
          <a:xfrm>
            <a:off x="715962" y="4487862"/>
            <a:ext cx="5730875" cy="4252912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5:notes"/>
          <p:cNvSpPr/>
          <p:nvPr>
            <p:ph idx="2" type="sldImg"/>
          </p:nvPr>
        </p:nvSpPr>
        <p:spPr>
          <a:xfrm>
            <a:off x="1219200" y="708025"/>
            <a:ext cx="4724400" cy="354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6:notes"/>
          <p:cNvSpPr txBox="1"/>
          <p:nvPr>
            <p:ph idx="1" type="body"/>
          </p:nvPr>
        </p:nvSpPr>
        <p:spPr>
          <a:xfrm>
            <a:off x="715962" y="4487862"/>
            <a:ext cx="5730875" cy="4252912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6:notes"/>
          <p:cNvSpPr/>
          <p:nvPr>
            <p:ph idx="2" type="sldImg"/>
          </p:nvPr>
        </p:nvSpPr>
        <p:spPr>
          <a:xfrm>
            <a:off x="1219200" y="708025"/>
            <a:ext cx="4724400" cy="354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:notes"/>
          <p:cNvSpPr txBox="1"/>
          <p:nvPr>
            <p:ph idx="1" type="body"/>
          </p:nvPr>
        </p:nvSpPr>
        <p:spPr>
          <a:xfrm>
            <a:off x="715962" y="4487862"/>
            <a:ext cx="5730875" cy="4252912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7:notes"/>
          <p:cNvSpPr/>
          <p:nvPr>
            <p:ph idx="2" type="sldImg"/>
          </p:nvPr>
        </p:nvSpPr>
        <p:spPr>
          <a:xfrm>
            <a:off x="1219200" y="708025"/>
            <a:ext cx="4724400" cy="354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:notes"/>
          <p:cNvSpPr txBox="1"/>
          <p:nvPr>
            <p:ph idx="1" type="body"/>
          </p:nvPr>
        </p:nvSpPr>
        <p:spPr>
          <a:xfrm>
            <a:off x="715962" y="4487862"/>
            <a:ext cx="5730875" cy="4252912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8:notes"/>
          <p:cNvSpPr/>
          <p:nvPr>
            <p:ph idx="2" type="sldImg"/>
          </p:nvPr>
        </p:nvSpPr>
        <p:spPr>
          <a:xfrm>
            <a:off x="1219200" y="708025"/>
            <a:ext cx="4724400" cy="354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:notes"/>
          <p:cNvSpPr txBox="1"/>
          <p:nvPr>
            <p:ph idx="1" type="body"/>
          </p:nvPr>
        </p:nvSpPr>
        <p:spPr>
          <a:xfrm>
            <a:off x="715962" y="4487862"/>
            <a:ext cx="5730875" cy="4252912"/>
          </a:xfrm>
          <a:prstGeom prst="rect">
            <a:avLst/>
          </a:prstGeom>
        </p:spPr>
        <p:txBody>
          <a:bodyPr anchorCtr="0" anchor="t" bIns="47450" lIns="94900" spcFirstLastPara="1" rIns="94900" wrap="square" tIns="474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9:notes"/>
          <p:cNvSpPr/>
          <p:nvPr>
            <p:ph idx="2" type="sldImg"/>
          </p:nvPr>
        </p:nvSpPr>
        <p:spPr>
          <a:xfrm>
            <a:off x="1219200" y="708025"/>
            <a:ext cx="4724400" cy="3543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/>
          <p:nvPr>
            <p:ph type="ctrTitle"/>
          </p:nvPr>
        </p:nvSpPr>
        <p:spPr>
          <a:xfrm>
            <a:off x="685800" y="990600"/>
            <a:ext cx="7772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1447800" y="3429000"/>
            <a:ext cx="70104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lvl="4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lvl="5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lvl="6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lvl="7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lvl="8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2"/>
          <p:cNvSpPr/>
          <p:nvPr/>
        </p:nvSpPr>
        <p:spPr>
          <a:xfrm>
            <a:off x="685800" y="2393950"/>
            <a:ext cx="7772400" cy="109537"/>
          </a:xfrm>
          <a:custGeom>
            <a:rect b="b" l="l" r="r" t="t"/>
            <a:pathLst>
              <a:path extrusionOk="0" h="1000" w="100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extrusionOk="0" h="1000" w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□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4pPr>
            <a:lvl5pPr indent="-342900" lvl="4" marL="22860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5pPr>
            <a:lvl6pPr indent="-342900" lvl="5" marL="27432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6pPr>
            <a:lvl7pPr indent="-342900" lvl="6" marL="32004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7pPr>
            <a:lvl8pPr indent="-342900" lvl="7" marL="36576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8pPr>
            <a:lvl9pPr indent="-342900" lvl="8" marL="411480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SzPts val="1800"/>
              <a:buChar char="▪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on left, two objects on right" type="txAndTwoObj">
  <p:cSld name="TEX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 on left, text on right" type="twoColTx">
  <p:cSld name="TITLE_AND_TWO_COLUMN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8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  <a:defRPr b="0" i="0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93700" lvl="1" marL="9144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■"/>
              <a:defRPr b="0" i="0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74650" lvl="2" marL="1371600" marR="0" rtl="0" algn="l">
              <a:lnSpc>
                <a:spcPct val="100000"/>
              </a:lnSpc>
              <a:spcBef>
                <a:spcPts val="460"/>
              </a:spcBef>
              <a:spcAft>
                <a:spcPts val="0"/>
              </a:spcAft>
              <a:buClr>
                <a:schemeClr val="accent2"/>
              </a:buClr>
              <a:buSzPts val="2300"/>
              <a:buFont typeface="Noto Sans Symbols"/>
              <a:buChar char="□"/>
              <a:defRPr b="0" i="0" sz="23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3" name="Google Shape;13;p1"/>
          <p:cNvSpPr/>
          <p:nvPr/>
        </p:nvSpPr>
        <p:spPr>
          <a:xfrm>
            <a:off x="609600" y="1566862"/>
            <a:ext cx="7958137" cy="109537"/>
          </a:xfrm>
          <a:custGeom>
            <a:rect b="b" l="l" r="r" t="t"/>
            <a:pathLst>
              <a:path extrusionOk="0" h="1000" w="100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extrusionOk="0" h="1000" w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" name="Google Shape;14;p1"/>
          <p:cNvCxnSpPr/>
          <p:nvPr/>
        </p:nvCxnSpPr>
        <p:spPr>
          <a:xfrm>
            <a:off x="609600" y="6172200"/>
            <a:ext cx="79248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5" name="Google Shape;15;p1"/>
          <p:cNvSpPr txBox="1"/>
          <p:nvPr>
            <p:ph idx="10" type="dt"/>
          </p:nvPr>
        </p:nvSpPr>
        <p:spPr>
          <a:xfrm>
            <a:off x="6096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Verdana"/>
              <a:buNone/>
              <a:defRPr b="0" i="0" sz="1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jpg"/><Relationship Id="rId4" Type="http://schemas.openxmlformats.org/officeDocument/2006/relationships/image" Target="../media/image1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jpg"/><Relationship Id="rId4" Type="http://schemas.openxmlformats.org/officeDocument/2006/relationships/image" Target="../media/image6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3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5" Type="http://schemas.openxmlformats.org/officeDocument/2006/relationships/image" Target="../media/image14.png"/><Relationship Id="rId6" Type="http://schemas.openxmlformats.org/officeDocument/2006/relationships/image" Target="../media/image25.png"/><Relationship Id="rId7" Type="http://schemas.openxmlformats.org/officeDocument/2006/relationships/image" Target="../media/image20.png"/><Relationship Id="rId8" Type="http://schemas.openxmlformats.org/officeDocument/2006/relationships/image" Target="../media/image2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homepages.inf.ed.ac.uk/rbf/HIPR2/hipr_top.ht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22.png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ctrTitle"/>
          </p:nvPr>
        </p:nvSpPr>
        <p:spPr>
          <a:xfrm>
            <a:off x="685800" y="990600"/>
            <a:ext cx="7772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Verdana"/>
              <a:buNone/>
            </a:pPr>
            <a:r>
              <a:rPr b="0" i="0" lang="en-US" sz="40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HOUGH TRANSFORM</a:t>
            </a:r>
            <a:endParaRPr/>
          </a:p>
        </p:txBody>
      </p:sp>
      <p:sp>
        <p:nvSpPr>
          <p:cNvPr id="44" name="Google Shape;44;p6"/>
          <p:cNvSpPr txBox="1"/>
          <p:nvPr>
            <p:ph idx="1" type="subTitle"/>
          </p:nvPr>
        </p:nvSpPr>
        <p:spPr>
          <a:xfrm>
            <a:off x="1447800" y="3429000"/>
            <a:ext cx="70104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Presentation by Sumit Tandon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480"/>
              </a:spcBef>
              <a:spcAft>
                <a:spcPts val="0"/>
              </a:spcAft>
              <a:buSzPts val="1800"/>
              <a:buNone/>
            </a:pPr>
            <a:r>
              <a:rPr b="1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Department of Electrical Engineering</a:t>
            </a:r>
            <a:r>
              <a:rPr b="1" i="0" lang="en-US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b="1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University of Texas at Arlington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b="1" i="0" lang="en-US" sz="18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Course # EE6358 Computer Vision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EE6358 - Computer Vision</a:t>
            </a:r>
            <a:endParaRPr/>
          </a:p>
        </p:txBody>
      </p:sp>
      <p:sp>
        <p:nvSpPr>
          <p:cNvPr id="128" name="Google Shape;128;p15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29" name="Google Shape;129;p15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Verdana"/>
              <a:buNone/>
            </a:pPr>
            <a:r>
              <a:rPr b="0" i="0" lang="en-US" sz="34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4.1 Hough Transform for Detection of Circles</a:t>
            </a:r>
            <a:endParaRPr/>
          </a:p>
        </p:txBody>
      </p:sp>
      <p:sp>
        <p:nvSpPr>
          <p:cNvPr id="130" name="Google Shape;130;p15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□"/>
            </a:pPr>
            <a:r>
              <a:rPr b="0" i="0" lang="en-US" sz="2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parametric equation of the circle can be written as</a:t>
            </a:r>
            <a:endParaRPr/>
          </a:p>
          <a:p>
            <a:pPr indent="-304800" lvl="0" marL="469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□"/>
            </a:pPr>
            <a:r>
              <a:rPr b="0" i="0" lang="en-US" sz="2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equation has three parameters – a, b, r</a:t>
            </a:r>
            <a:endParaRPr/>
          </a:p>
          <a:p>
            <a:pPr indent="-469900" lvl="0" marL="469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□"/>
            </a:pPr>
            <a:r>
              <a:rPr b="0" i="0" lang="en-US" sz="2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curve obtained in the Hough Transform space for each edge point will be a right circular cone</a:t>
            </a:r>
            <a:endParaRPr/>
          </a:p>
          <a:p>
            <a:pPr indent="-469900" lvl="0" marL="469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□"/>
            </a:pPr>
            <a:r>
              <a:rPr b="0" i="0" lang="en-US" sz="2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Point of intersection of the cones gives the parameters a, b, r </a:t>
            </a: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67000" y="2667000"/>
            <a:ext cx="3314700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EE6358 - Computer Vision</a:t>
            </a:r>
            <a:endParaRPr/>
          </a:p>
        </p:txBody>
      </p:sp>
      <p:sp>
        <p:nvSpPr>
          <p:cNvPr id="138" name="Google Shape;138;p16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39" name="Google Shape;139;p16"/>
          <p:cNvSpPr txBox="1"/>
          <p:nvPr>
            <p:ph idx="4294967295"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4.2 Hough Transform for Circles</a:t>
            </a:r>
            <a:endParaRPr/>
          </a:p>
        </p:txBody>
      </p:sp>
      <p:sp>
        <p:nvSpPr>
          <p:cNvPr id="140" name="Google Shape;140;p16"/>
          <p:cNvSpPr txBox="1"/>
          <p:nvPr>
            <p:ph idx="4294967295" type="body"/>
          </p:nvPr>
        </p:nvSpPr>
        <p:spPr>
          <a:xfrm>
            <a:off x="566737" y="1752600"/>
            <a:ext cx="7967662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□"/>
            </a:pPr>
            <a:r>
              <a:rPr b="0" i="0" lang="en-US" sz="2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Gradient at each edge point is known</a:t>
            </a:r>
            <a:endParaRPr/>
          </a:p>
          <a:p>
            <a:pPr indent="-469900" lvl="0" marL="469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□"/>
            </a:pPr>
            <a:r>
              <a:rPr b="0" i="0" lang="en-US" sz="2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 know the line on which the center will lie</a:t>
            </a:r>
            <a:endParaRPr/>
          </a:p>
          <a:p>
            <a:pPr indent="-304800" lvl="0" marL="469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69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□"/>
            </a:pPr>
            <a:r>
              <a:rPr b="0" i="0" lang="en-US" sz="2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If the radius is also known then center of the circle can be located</a:t>
            </a:r>
            <a:endParaRPr/>
          </a:p>
          <a:p>
            <a:pPr indent="-469900" lvl="0" marL="469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None/>
            </a:pPr>
            <a:r>
              <a:rPr b="0" i="0" lang="en-US" sz="2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  <a:p>
            <a:pPr indent="-304800" lvl="0" marL="469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41" name="Google Shape;141;p16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0400" y="3048000"/>
            <a:ext cx="1833562" cy="82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EE6358 - Computer Vision</a:t>
            </a:r>
            <a:endParaRPr/>
          </a:p>
        </p:txBody>
      </p:sp>
      <p:sp>
        <p:nvSpPr>
          <p:cNvPr id="147" name="Google Shape;147;p17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48" name="Google Shape;148;p17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Verdana"/>
              <a:buNone/>
            </a:pPr>
            <a:r>
              <a:rPr b="0" i="0" lang="en-US" sz="34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4.3 Detection of circle by Hough Transform - example</a:t>
            </a:r>
            <a:endParaRPr/>
          </a:p>
        </p:txBody>
      </p:sp>
      <p:sp>
        <p:nvSpPr>
          <p:cNvPr id="149" name="Google Shape;149;p17"/>
          <p:cNvSpPr txBox="1"/>
          <p:nvPr>
            <p:ph idx="1" type="body"/>
          </p:nvPr>
        </p:nvSpPr>
        <p:spPr>
          <a:xfrm>
            <a:off x="566737" y="5562600"/>
            <a:ext cx="8001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Noto Sans Symbols"/>
              <a:buNone/>
            </a:pPr>
            <a:r>
              <a:rPr b="0" i="0" lang="en-US" sz="15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	Original Image			Circles detected by Canny Edge 						    Detector</a:t>
            </a:r>
            <a:endParaRPr/>
          </a:p>
        </p:txBody>
      </p:sp>
      <p:pic>
        <p:nvPicPr>
          <p:cNvPr id="150" name="Google Shape;15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1981200"/>
            <a:ext cx="2459037" cy="327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38800" y="2057400"/>
            <a:ext cx="2462212" cy="327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EE6358 - Computer Vision</a:t>
            </a:r>
            <a:endParaRPr/>
          </a:p>
        </p:txBody>
      </p:sp>
      <p:sp>
        <p:nvSpPr>
          <p:cNvPr id="157" name="Google Shape;157;p18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58" name="Google Shape;158;p18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Verdana"/>
              <a:buNone/>
            </a:pPr>
            <a:r>
              <a:rPr b="0" i="0" lang="en-US" sz="34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4.4 Detection of circle by Hough Transform - contd</a:t>
            </a:r>
            <a:endParaRPr/>
          </a:p>
        </p:txBody>
      </p:sp>
      <p:pic>
        <p:nvPicPr>
          <p:cNvPr id="159" name="Google Shape;15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7800" y="1828800"/>
            <a:ext cx="2768600" cy="36877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8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2133600"/>
            <a:ext cx="4267200" cy="284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8"/>
          <p:cNvSpPr txBox="1"/>
          <p:nvPr/>
        </p:nvSpPr>
        <p:spPr>
          <a:xfrm>
            <a:off x="762000" y="5715000"/>
            <a:ext cx="7162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</a:pPr>
            <a:r>
              <a:rPr b="0" i="0" lang="en-US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Hough Transform of the edge detected image	     Detected Circles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EE6358 - Computer Vision</a:t>
            </a:r>
            <a:endParaRPr/>
          </a:p>
        </p:txBody>
      </p:sp>
      <p:sp>
        <p:nvSpPr>
          <p:cNvPr id="167" name="Google Shape;167;p19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68" name="Google Shape;168;p19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5.1 Recap</a:t>
            </a:r>
            <a:endParaRPr/>
          </a:p>
        </p:txBody>
      </p:sp>
      <p:sp>
        <p:nvSpPr>
          <p:cNvPr id="169" name="Google Shape;169;p19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□"/>
            </a:pPr>
            <a:r>
              <a:rPr b="0" i="0" lang="en-US" sz="2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 detecting lines 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Char char="■"/>
            </a:pPr>
            <a:r>
              <a:rPr b="0" i="0" lang="en-US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parameters </a:t>
            </a:r>
            <a:r>
              <a:rPr b="0" i="0" lang="en-US" sz="22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ρ</a:t>
            </a:r>
            <a:r>
              <a:rPr b="0" i="0" lang="en-US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and </a:t>
            </a:r>
            <a:r>
              <a:rPr b="0" i="0" lang="en-US" sz="22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θ</a:t>
            </a:r>
            <a:r>
              <a:rPr b="0" i="0" lang="en-US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were found out relative to the origin (0,0)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□"/>
            </a:pPr>
            <a:r>
              <a:rPr b="0" i="0" lang="en-US" sz="2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 detecting circles 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Char char="■"/>
            </a:pPr>
            <a:r>
              <a:rPr b="0" i="0" lang="en-US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radius and center were found out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□"/>
            </a:pPr>
            <a:r>
              <a:rPr b="0" i="0" lang="en-US" sz="2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 both the cases we have knowledge of the shape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□"/>
            </a:pPr>
            <a:r>
              <a:rPr b="0" i="0" lang="en-US" sz="2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We aim to find out its location and orientation in the image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□"/>
            </a:pPr>
            <a:r>
              <a:rPr b="0" i="0" lang="en-US" sz="2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idea can be extended to shapes like ellipses, parabolas, etc.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EE6358 - Computer Vision</a:t>
            </a:r>
            <a:endParaRPr/>
          </a:p>
        </p:txBody>
      </p:sp>
      <p:sp>
        <p:nvSpPr>
          <p:cNvPr id="175" name="Google Shape;175;p20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76" name="Google Shape;176;p20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Verdana"/>
              <a:buNone/>
            </a:pPr>
            <a:r>
              <a:rPr b="0" i="0" lang="en-US" sz="34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5.2 Parameters for analytic curves</a:t>
            </a:r>
            <a:endParaRPr/>
          </a:p>
        </p:txBody>
      </p:sp>
      <p:grpSp>
        <p:nvGrpSpPr>
          <p:cNvPr id="177" name="Google Shape;177;p20"/>
          <p:cNvGrpSpPr/>
          <p:nvPr/>
        </p:nvGrpSpPr>
        <p:grpSpPr>
          <a:xfrm>
            <a:off x="566737" y="1752600"/>
            <a:ext cx="7891462" cy="4267200"/>
            <a:chOff x="357" y="1104"/>
            <a:chExt cx="4971" cy="2688"/>
          </a:xfrm>
        </p:grpSpPr>
        <p:sp>
          <p:nvSpPr>
            <p:cNvPr id="178" name="Google Shape;178;p20"/>
            <p:cNvSpPr txBox="1"/>
            <p:nvPr/>
          </p:nvSpPr>
          <p:spPr>
            <a:xfrm>
              <a:off x="3408" y="3254"/>
              <a:ext cx="1920" cy="5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(x-x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o</a:t>
              </a:r>
              <a:r>
                <a:rPr b="0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)</a:t>
              </a:r>
              <a:r>
                <a:rPr b="0" baseline="30000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2</a:t>
              </a:r>
              <a:r>
                <a:rPr b="0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/a</a:t>
              </a:r>
              <a:r>
                <a:rPr b="0" baseline="30000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2</a:t>
              </a:r>
              <a:r>
                <a:rPr b="0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+(y-y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0</a:t>
              </a:r>
              <a:r>
                <a:rPr b="0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)</a:t>
              </a:r>
              <a:r>
                <a:rPr b="0" baseline="30000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2</a:t>
              </a:r>
              <a:r>
                <a:rPr b="0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/b</a:t>
              </a:r>
              <a:r>
                <a:rPr b="0" baseline="30000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2</a:t>
              </a:r>
              <a:r>
                <a:rPr b="0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=1</a:t>
              </a:r>
              <a:endParaRPr/>
            </a:p>
          </p:txBody>
        </p:sp>
        <p:sp>
          <p:nvSpPr>
            <p:cNvPr id="179" name="Google Shape;179;p20"/>
            <p:cNvSpPr txBox="1"/>
            <p:nvPr/>
          </p:nvSpPr>
          <p:spPr>
            <a:xfrm>
              <a:off x="2037" y="3254"/>
              <a:ext cx="1371" cy="5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x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0</a:t>
              </a:r>
              <a:r>
                <a:rPr b="0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, y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0</a:t>
              </a:r>
              <a:r>
                <a:rPr b="0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, a, b,</a:t>
              </a:r>
              <a:r>
                <a:rPr b="0" i="0" lang="en-US" sz="1800" u="none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 θ</a:t>
              </a:r>
              <a:endParaRPr/>
            </a:p>
          </p:txBody>
        </p:sp>
        <p:sp>
          <p:nvSpPr>
            <p:cNvPr id="180" name="Google Shape;180;p20"/>
            <p:cNvSpPr txBox="1"/>
            <p:nvPr/>
          </p:nvSpPr>
          <p:spPr>
            <a:xfrm>
              <a:off x="357" y="3254"/>
              <a:ext cx="1680" cy="5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Ellipse</a:t>
              </a:r>
              <a:endParaRPr/>
            </a:p>
          </p:txBody>
        </p:sp>
        <p:sp>
          <p:nvSpPr>
            <p:cNvPr id="181" name="Google Shape;181;p20"/>
            <p:cNvSpPr txBox="1"/>
            <p:nvPr/>
          </p:nvSpPr>
          <p:spPr>
            <a:xfrm>
              <a:off x="3408" y="2717"/>
              <a:ext cx="1920" cy="5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(y-y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0</a:t>
              </a:r>
              <a:r>
                <a:rPr b="0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)</a:t>
              </a:r>
              <a:r>
                <a:rPr b="0" baseline="30000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2</a:t>
              </a:r>
              <a:r>
                <a:rPr b="0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=4</a:t>
              </a:r>
              <a:r>
                <a:rPr b="0" i="0" lang="en-US" sz="1800" u="none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ρ</a:t>
              </a:r>
              <a:r>
                <a:rPr b="0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(x-x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o</a:t>
              </a:r>
              <a:r>
                <a:rPr b="0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)</a:t>
              </a:r>
              <a:endParaRPr/>
            </a:p>
          </p:txBody>
        </p:sp>
        <p:sp>
          <p:nvSpPr>
            <p:cNvPr id="182" name="Google Shape;182;p20"/>
            <p:cNvSpPr txBox="1"/>
            <p:nvPr/>
          </p:nvSpPr>
          <p:spPr>
            <a:xfrm>
              <a:off x="2037" y="2717"/>
              <a:ext cx="1371" cy="5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x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0</a:t>
              </a:r>
              <a:r>
                <a:rPr b="0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, y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0</a:t>
              </a:r>
              <a:r>
                <a:rPr b="0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, </a:t>
              </a:r>
              <a:r>
                <a:rPr b="0" i="0" lang="en-US" sz="1800" u="none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ρ, θ</a:t>
              </a:r>
              <a:endParaRPr/>
            </a:p>
          </p:txBody>
        </p:sp>
        <p:sp>
          <p:nvSpPr>
            <p:cNvPr id="183" name="Google Shape;183;p20"/>
            <p:cNvSpPr txBox="1"/>
            <p:nvPr/>
          </p:nvSpPr>
          <p:spPr>
            <a:xfrm>
              <a:off x="357" y="2717"/>
              <a:ext cx="1680" cy="5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Parabola</a:t>
              </a:r>
              <a:endParaRPr/>
            </a:p>
          </p:txBody>
        </p:sp>
        <p:sp>
          <p:nvSpPr>
            <p:cNvPr id="184" name="Google Shape;184;p20"/>
            <p:cNvSpPr txBox="1"/>
            <p:nvPr/>
          </p:nvSpPr>
          <p:spPr>
            <a:xfrm>
              <a:off x="3408" y="2179"/>
              <a:ext cx="1920" cy="5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(x-x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o</a:t>
              </a:r>
              <a:r>
                <a:rPr b="0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)</a:t>
              </a:r>
              <a:r>
                <a:rPr b="0" baseline="30000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2</a:t>
              </a:r>
              <a:r>
                <a:rPr b="0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+(y-y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0</a:t>
              </a:r>
              <a:r>
                <a:rPr b="0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)</a:t>
              </a:r>
              <a:r>
                <a:rPr b="0" baseline="30000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2</a:t>
              </a:r>
              <a:r>
                <a:rPr b="0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=r</a:t>
              </a:r>
              <a:r>
                <a:rPr b="0" baseline="30000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2</a:t>
              </a:r>
              <a:endParaRPr/>
            </a:p>
          </p:txBody>
        </p:sp>
        <p:sp>
          <p:nvSpPr>
            <p:cNvPr id="185" name="Google Shape;185;p20"/>
            <p:cNvSpPr txBox="1"/>
            <p:nvPr/>
          </p:nvSpPr>
          <p:spPr>
            <a:xfrm>
              <a:off x="2037" y="2179"/>
              <a:ext cx="1371" cy="5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x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0</a:t>
              </a:r>
              <a:r>
                <a:rPr b="0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, y</a:t>
              </a:r>
              <a:r>
                <a:rPr b="0" baseline="-25000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0</a:t>
              </a:r>
              <a:r>
                <a:rPr b="0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, </a:t>
              </a:r>
              <a:r>
                <a:rPr b="0" i="0" lang="en-US" sz="1800" u="none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ρ</a:t>
              </a:r>
              <a:endParaRPr/>
            </a:p>
          </p:txBody>
        </p:sp>
        <p:sp>
          <p:nvSpPr>
            <p:cNvPr id="186" name="Google Shape;186;p20"/>
            <p:cNvSpPr txBox="1"/>
            <p:nvPr/>
          </p:nvSpPr>
          <p:spPr>
            <a:xfrm>
              <a:off x="357" y="2179"/>
              <a:ext cx="1680" cy="5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Circle</a:t>
              </a:r>
              <a:endParaRPr/>
            </a:p>
          </p:txBody>
        </p:sp>
        <p:sp>
          <p:nvSpPr>
            <p:cNvPr id="187" name="Google Shape;187;p20"/>
            <p:cNvSpPr txBox="1"/>
            <p:nvPr/>
          </p:nvSpPr>
          <p:spPr>
            <a:xfrm>
              <a:off x="3408" y="1642"/>
              <a:ext cx="1920" cy="5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xcos</a:t>
              </a:r>
              <a:r>
                <a:rPr b="0" i="0" lang="en-US" sz="1800" u="none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θ</a:t>
              </a:r>
              <a:r>
                <a:rPr b="0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+ysin</a:t>
              </a:r>
              <a:r>
                <a:rPr b="0" i="0" lang="en-US" sz="1800" u="none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θ</a:t>
              </a:r>
              <a:r>
                <a:rPr b="0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=</a:t>
              </a:r>
              <a:r>
                <a:rPr b="0" i="0" lang="en-US" sz="1800" u="none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ρ</a:t>
              </a:r>
              <a:endParaRPr/>
            </a:p>
          </p:txBody>
        </p:sp>
        <p:sp>
          <p:nvSpPr>
            <p:cNvPr id="188" name="Google Shape;188;p20"/>
            <p:cNvSpPr txBox="1"/>
            <p:nvPr/>
          </p:nvSpPr>
          <p:spPr>
            <a:xfrm>
              <a:off x="2037" y="1642"/>
              <a:ext cx="1371" cy="5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Noto Sans Symbols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ρ</a:t>
              </a:r>
              <a:r>
                <a:rPr b="0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, </a:t>
              </a:r>
              <a:r>
                <a:rPr b="0" i="0" lang="en-US" sz="1800" u="none">
                  <a:solidFill>
                    <a:schemeClr val="dk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θ</a:t>
              </a:r>
              <a:endParaRPr/>
            </a:p>
          </p:txBody>
        </p:sp>
        <p:sp>
          <p:nvSpPr>
            <p:cNvPr id="189" name="Google Shape;189;p20"/>
            <p:cNvSpPr txBox="1"/>
            <p:nvPr/>
          </p:nvSpPr>
          <p:spPr>
            <a:xfrm>
              <a:off x="357" y="1642"/>
              <a:ext cx="1680" cy="5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Verdana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Line</a:t>
              </a:r>
              <a:endParaRPr/>
            </a:p>
          </p:txBody>
        </p:sp>
        <p:sp>
          <p:nvSpPr>
            <p:cNvPr id="190" name="Google Shape;190;p20"/>
            <p:cNvSpPr txBox="1"/>
            <p:nvPr/>
          </p:nvSpPr>
          <p:spPr>
            <a:xfrm>
              <a:off x="3408" y="1104"/>
              <a:ext cx="1920" cy="5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Verdana"/>
                <a:buNone/>
              </a:pPr>
              <a:r>
                <a:rPr b="0" i="0" lang="en-US" sz="26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Equation</a:t>
              </a:r>
              <a:endParaRPr/>
            </a:p>
          </p:txBody>
        </p:sp>
        <p:sp>
          <p:nvSpPr>
            <p:cNvPr id="191" name="Google Shape;191;p20"/>
            <p:cNvSpPr txBox="1"/>
            <p:nvPr/>
          </p:nvSpPr>
          <p:spPr>
            <a:xfrm>
              <a:off x="2037" y="1104"/>
              <a:ext cx="1371" cy="5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Verdana"/>
                <a:buNone/>
              </a:pPr>
              <a:r>
                <a:rPr b="0" i="0" lang="en-US" sz="26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Parameters</a:t>
              </a:r>
              <a:endParaRPr/>
            </a:p>
          </p:txBody>
        </p:sp>
        <p:sp>
          <p:nvSpPr>
            <p:cNvPr id="192" name="Google Shape;192;p20"/>
            <p:cNvSpPr txBox="1"/>
            <p:nvPr/>
          </p:nvSpPr>
          <p:spPr>
            <a:xfrm>
              <a:off x="357" y="1104"/>
              <a:ext cx="1680" cy="5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600"/>
                <a:buFont typeface="Verdana"/>
                <a:buNone/>
              </a:pPr>
              <a:r>
                <a:rPr b="0" i="0" lang="en-US" sz="2600" u="none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rPr>
                <a:t>Analytic Form</a:t>
              </a:r>
              <a:endParaRPr/>
            </a:p>
          </p:txBody>
        </p:sp>
        <p:cxnSp>
          <p:nvCxnSpPr>
            <p:cNvPr id="193" name="Google Shape;193;p20"/>
            <p:cNvCxnSpPr/>
            <p:nvPr/>
          </p:nvCxnSpPr>
          <p:spPr>
            <a:xfrm>
              <a:off x="357" y="3792"/>
              <a:ext cx="168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194" name="Google Shape;194;p20"/>
            <p:cNvCxnSpPr/>
            <p:nvPr/>
          </p:nvCxnSpPr>
          <p:spPr>
            <a:xfrm>
              <a:off x="357" y="1104"/>
              <a:ext cx="0" cy="538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195" name="Google Shape;195;p20"/>
            <p:cNvCxnSpPr/>
            <p:nvPr/>
          </p:nvCxnSpPr>
          <p:spPr>
            <a:xfrm>
              <a:off x="5328" y="1104"/>
              <a:ext cx="0" cy="538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196" name="Google Shape;196;p20"/>
            <p:cNvCxnSpPr/>
            <p:nvPr/>
          </p:nvCxnSpPr>
          <p:spPr>
            <a:xfrm>
              <a:off x="2037" y="1104"/>
              <a:ext cx="1371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197" name="Google Shape;197;p20"/>
            <p:cNvCxnSpPr/>
            <p:nvPr/>
          </p:nvCxnSpPr>
          <p:spPr>
            <a:xfrm>
              <a:off x="357" y="1104"/>
              <a:ext cx="168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198" name="Google Shape;198;p20"/>
            <p:cNvCxnSpPr/>
            <p:nvPr/>
          </p:nvCxnSpPr>
          <p:spPr>
            <a:xfrm>
              <a:off x="3408" y="1104"/>
              <a:ext cx="192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199" name="Google Shape;199;p20"/>
            <p:cNvCxnSpPr/>
            <p:nvPr/>
          </p:nvCxnSpPr>
          <p:spPr>
            <a:xfrm>
              <a:off x="357" y="1642"/>
              <a:ext cx="0" cy="537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200" name="Google Shape;200;p20"/>
            <p:cNvCxnSpPr/>
            <p:nvPr/>
          </p:nvCxnSpPr>
          <p:spPr>
            <a:xfrm>
              <a:off x="5328" y="1642"/>
              <a:ext cx="0" cy="537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201" name="Google Shape;201;p20"/>
            <p:cNvCxnSpPr/>
            <p:nvPr/>
          </p:nvCxnSpPr>
          <p:spPr>
            <a:xfrm>
              <a:off x="357" y="2179"/>
              <a:ext cx="0" cy="538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202" name="Google Shape;202;p20"/>
            <p:cNvCxnSpPr/>
            <p:nvPr/>
          </p:nvCxnSpPr>
          <p:spPr>
            <a:xfrm>
              <a:off x="5328" y="2179"/>
              <a:ext cx="0" cy="538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203" name="Google Shape;203;p20"/>
            <p:cNvCxnSpPr/>
            <p:nvPr/>
          </p:nvCxnSpPr>
          <p:spPr>
            <a:xfrm>
              <a:off x="357" y="2717"/>
              <a:ext cx="0" cy="537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204" name="Google Shape;204;p20"/>
            <p:cNvCxnSpPr/>
            <p:nvPr/>
          </p:nvCxnSpPr>
          <p:spPr>
            <a:xfrm>
              <a:off x="5328" y="2717"/>
              <a:ext cx="0" cy="537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205" name="Google Shape;205;p20"/>
            <p:cNvCxnSpPr/>
            <p:nvPr/>
          </p:nvCxnSpPr>
          <p:spPr>
            <a:xfrm>
              <a:off x="357" y="3254"/>
              <a:ext cx="0" cy="538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206" name="Google Shape;206;p20"/>
            <p:cNvCxnSpPr/>
            <p:nvPr/>
          </p:nvCxnSpPr>
          <p:spPr>
            <a:xfrm>
              <a:off x="5328" y="3254"/>
              <a:ext cx="0" cy="538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207" name="Google Shape;207;p20"/>
            <p:cNvCxnSpPr/>
            <p:nvPr/>
          </p:nvCxnSpPr>
          <p:spPr>
            <a:xfrm>
              <a:off x="2037" y="3792"/>
              <a:ext cx="1371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208" name="Google Shape;208;p20"/>
            <p:cNvCxnSpPr/>
            <p:nvPr/>
          </p:nvCxnSpPr>
          <p:spPr>
            <a:xfrm>
              <a:off x="3408" y="3792"/>
              <a:ext cx="1920" cy="0"/>
            </a:xfrm>
            <a:prstGeom prst="straightConnector1">
              <a:avLst/>
            </a:prstGeom>
            <a:noFill/>
            <a:ln>
              <a:noFill/>
            </a:ln>
          </p:spPr>
        </p:cxn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EE6358 - Computer Vision</a:t>
            </a:r>
            <a:endParaRPr/>
          </a:p>
        </p:txBody>
      </p:sp>
      <p:sp>
        <p:nvSpPr>
          <p:cNvPr id="214" name="Google Shape;214;p21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15" name="Google Shape;215;p21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Verdana"/>
              <a:buNone/>
            </a:pPr>
            <a:r>
              <a:rPr b="0" i="0" lang="en-US" sz="34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6.1 Generalized Hough Transform</a:t>
            </a:r>
            <a:endParaRPr/>
          </a:p>
        </p:txBody>
      </p:sp>
      <p:sp>
        <p:nvSpPr>
          <p:cNvPr id="216" name="Google Shape;216;p21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□"/>
            </a:pPr>
            <a:r>
              <a:rPr b="0" i="0" lang="en-US" sz="2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Generalized Hough transform can be used to detect arbitrary shapes</a:t>
            </a:r>
            <a:endParaRPr/>
          </a:p>
          <a:p>
            <a:pPr indent="-469900" lvl="0" marL="469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□"/>
            </a:pPr>
            <a:r>
              <a:rPr b="0" i="0" lang="en-US" sz="2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Complete specification of the exact shape of the target object is required in the form of the R-Table</a:t>
            </a:r>
            <a:endParaRPr/>
          </a:p>
          <a:p>
            <a:pPr indent="-469900" lvl="0" marL="469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□"/>
            </a:pPr>
            <a:r>
              <a:rPr b="0" i="0" lang="en-US" sz="2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Information that can be extracted are</a:t>
            </a:r>
            <a:endParaRPr/>
          </a:p>
          <a:p>
            <a:pPr indent="-436562" lvl="1" marL="9080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Char char="■"/>
            </a:pPr>
            <a:r>
              <a:rPr b="0" i="0" lang="en-US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Location</a:t>
            </a:r>
            <a:endParaRPr/>
          </a:p>
          <a:p>
            <a:pPr indent="-436562" lvl="1" marL="9080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Char char="■"/>
            </a:pPr>
            <a:r>
              <a:rPr b="0" i="0" lang="en-US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Size</a:t>
            </a:r>
            <a:endParaRPr/>
          </a:p>
          <a:p>
            <a:pPr indent="-436562" lvl="1" marL="9080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Char char="■"/>
            </a:pPr>
            <a:r>
              <a:rPr b="0" i="0" lang="en-US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Orientation</a:t>
            </a:r>
            <a:endParaRPr/>
          </a:p>
          <a:p>
            <a:pPr indent="-436562" lvl="1" marL="908050" marR="0" rtl="0" algn="l">
              <a:lnSpc>
                <a:spcPct val="10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Char char="■"/>
            </a:pPr>
            <a:r>
              <a:rPr b="0" i="0" lang="en-US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Number of occurrences of that particular shape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EE6358 - Computer Vision</a:t>
            </a:r>
            <a:endParaRPr/>
          </a:p>
        </p:txBody>
      </p:sp>
      <p:sp>
        <p:nvSpPr>
          <p:cNvPr id="222" name="Google Shape;222;p22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23" name="Google Shape;223;p22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6.2 Creating the R-table</a:t>
            </a:r>
            <a:endParaRPr/>
          </a:p>
        </p:txBody>
      </p:sp>
      <p:sp>
        <p:nvSpPr>
          <p:cNvPr id="224" name="Google Shape;224;p22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b="0" i="0" lang="en-US" sz="3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Algorithm</a:t>
            </a:r>
            <a:endParaRPr/>
          </a:p>
          <a:p>
            <a:pPr indent="-436562" lvl="1" marL="908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■"/>
            </a:pPr>
            <a:r>
              <a:rPr b="0" i="0" lang="en-US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Choose a reference point</a:t>
            </a:r>
            <a:endParaRPr/>
          </a:p>
          <a:p>
            <a:pPr indent="-436562" lvl="1" marL="908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■"/>
            </a:pPr>
            <a:r>
              <a:rPr b="0" i="0" lang="en-US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Draw a vector from the reference point to an edge point on the boundary</a:t>
            </a:r>
            <a:endParaRPr/>
          </a:p>
          <a:p>
            <a:pPr indent="-436562" lvl="1" marL="908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■"/>
            </a:pPr>
            <a:r>
              <a:rPr b="0" i="0" lang="en-US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Store the information of the vector against the gradient angle in the R-Table</a:t>
            </a:r>
            <a:endParaRPr/>
          </a:p>
          <a:p>
            <a:pPr indent="-436562" lvl="1" marL="908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■"/>
            </a:pPr>
            <a:r>
              <a:rPr b="0" i="0" lang="en-US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There may be more than one entry in the R-Table corresponding to a gradient value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EE6358 - Computer Vision</a:t>
            </a:r>
            <a:endParaRPr/>
          </a:p>
        </p:txBody>
      </p:sp>
      <p:sp>
        <p:nvSpPr>
          <p:cNvPr id="230" name="Google Shape;230;p23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31" name="Google Shape;231;p23"/>
          <p:cNvSpPr txBox="1"/>
          <p:nvPr>
            <p:ph idx="4294967295"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Verdana"/>
              <a:buNone/>
            </a:pPr>
            <a:r>
              <a:rPr b="0" i="0" lang="en-US" sz="34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6.3 Generalized Hough Transform - Algorithm</a:t>
            </a:r>
            <a:endParaRPr/>
          </a:p>
        </p:txBody>
      </p:sp>
      <p:sp>
        <p:nvSpPr>
          <p:cNvPr id="232" name="Google Shape;232;p23"/>
          <p:cNvSpPr txBox="1"/>
          <p:nvPr>
            <p:ph idx="4294967295" type="body"/>
          </p:nvPr>
        </p:nvSpPr>
        <p:spPr>
          <a:xfrm>
            <a:off x="566737" y="1752600"/>
            <a:ext cx="8043862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Char char="□"/>
            </a:pPr>
            <a:r>
              <a:rPr b="0" i="0" lang="en-US" sz="2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Form an Accumulator array to hold the candidate locations of the reference point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Char char="□"/>
            </a:pPr>
            <a:r>
              <a:rPr b="0" i="0" lang="en-US" sz="2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 each point on the edge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Compute the gradient direction and determine the row of the R-Table it corresponds to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 each entry on the row calculate the candidate location of the reference point</a:t>
            </a:r>
            <a:endParaRPr/>
          </a:p>
          <a:p>
            <a:pPr indent="-309562" lvl="1" marL="9080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9562" lvl="1" marL="9080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9562" lvl="1" marL="9080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36562" lvl="1" marL="9080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Increase the Accumulator value for that point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Char char="□"/>
            </a:pPr>
            <a:r>
              <a:rPr b="0" i="0" lang="en-US" sz="22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reference point location is given by the highest value in the accumulator array</a:t>
            </a:r>
            <a:endParaRPr/>
          </a:p>
        </p:txBody>
      </p:sp>
      <p:pic>
        <p:nvPicPr>
          <p:cNvPr id="233" name="Google Shape;233;p23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76600" y="3825875"/>
            <a:ext cx="1752600" cy="8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EE6358 - Computer Vision</a:t>
            </a:r>
            <a:endParaRPr/>
          </a:p>
        </p:txBody>
      </p:sp>
      <p:sp>
        <p:nvSpPr>
          <p:cNvPr id="239" name="Google Shape;239;p24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0" name="Google Shape;240;p24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Verdana"/>
              <a:buNone/>
            </a:pPr>
            <a:r>
              <a:rPr b="0" i="0" lang="en-US" sz="34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6.4 Generalized Hough Transform – Size and Orientation</a:t>
            </a:r>
            <a:endParaRPr/>
          </a:p>
        </p:txBody>
      </p:sp>
      <p:sp>
        <p:nvSpPr>
          <p:cNvPr id="241" name="Google Shape;241;p24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b="0" i="0" lang="en-US" sz="3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size and orientation of the shape can be found out by simply manipulating the R-Table</a:t>
            </a:r>
            <a:endParaRPr/>
          </a:p>
          <a:p>
            <a:pPr indent="-469900" lvl="0" marL="469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b="0" i="0" lang="en-US" sz="3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 scaling by factor </a:t>
            </a:r>
            <a:r>
              <a:rPr b="0" i="1" lang="en-US" sz="3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 </a:t>
            </a:r>
            <a:r>
              <a:rPr b="0" i="0" lang="en-US" sz="3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multiply the R-Table vectors by </a:t>
            </a:r>
            <a:r>
              <a:rPr b="0" i="1" lang="en-US" sz="3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</a:t>
            </a:r>
            <a:endParaRPr/>
          </a:p>
          <a:p>
            <a:pPr indent="-469900" lvl="0" marL="469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b="0" i="0" lang="en-US" sz="3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 rotation by angle </a:t>
            </a:r>
            <a:r>
              <a:rPr b="0" i="0" lang="en-US" sz="30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θ</a:t>
            </a:r>
            <a:r>
              <a:rPr b="0" i="0" lang="en-US" sz="3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rotate the vectors in the R-Table by angle </a:t>
            </a:r>
            <a:r>
              <a:rPr b="0" i="0" lang="en-US" sz="30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θ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EE6358 - Computer Vision</a:t>
            </a:r>
            <a:endParaRPr/>
          </a:p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52" name="Google Shape;52;p7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Contents</a:t>
            </a:r>
            <a:endParaRPr/>
          </a:p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□"/>
            </a:pPr>
            <a:r>
              <a:rPr b="0" i="0" lang="en-US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Introduction 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□"/>
            </a:pPr>
            <a:r>
              <a:rPr b="0" i="0" lang="en-US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Advantages of Hough transform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□"/>
            </a:pPr>
            <a:r>
              <a:rPr b="0" i="0" lang="en-US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Hough Transform for Straight Line Detection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□"/>
            </a:pPr>
            <a:r>
              <a:rPr b="0" i="0" lang="en-US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Hough Transform for Circle Detection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□"/>
            </a:pPr>
            <a:r>
              <a:rPr b="0" i="0" lang="en-US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Recap and list of parameters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□"/>
            </a:pPr>
            <a:r>
              <a:rPr b="0" i="0" lang="en-US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Generalized Hough Transform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□"/>
            </a:pPr>
            <a:r>
              <a:rPr b="0" i="0" lang="en-US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Improvisation of Hough Transform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□"/>
            </a:pPr>
            <a:r>
              <a:rPr b="0" i="0" lang="en-US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Examples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□"/>
            </a:pPr>
            <a:r>
              <a:rPr b="0" i="0" lang="en-US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References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5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EE6358 - Computer Vision</a:t>
            </a:r>
            <a:endParaRPr/>
          </a:p>
        </p:txBody>
      </p:sp>
      <p:sp>
        <p:nvSpPr>
          <p:cNvPr id="247" name="Google Shape;247;p25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48" name="Google Shape;248;p25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Verdana"/>
              <a:buNone/>
            </a:pPr>
            <a:r>
              <a:rPr b="0" i="0" lang="en-US" sz="34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6.5 Generalized Hough Transform – Advantages and disadvantages</a:t>
            </a:r>
            <a:endParaRPr/>
          </a:p>
        </p:txBody>
      </p:sp>
      <p:sp>
        <p:nvSpPr>
          <p:cNvPr id="249" name="Google Shape;249;p25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b="0" i="0" lang="en-US" sz="3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Advantages</a:t>
            </a:r>
            <a:endParaRPr/>
          </a:p>
          <a:p>
            <a:pPr indent="-436562" lvl="1" marL="90805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■"/>
            </a:pPr>
            <a:r>
              <a:rPr b="0" i="0" lang="en-US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method for object recognition</a:t>
            </a:r>
            <a:endParaRPr/>
          </a:p>
          <a:p>
            <a:pPr indent="-436562" lvl="1" marL="90805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■"/>
            </a:pPr>
            <a:r>
              <a:rPr b="0" i="0" lang="en-US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Robust to partial deformation in shape</a:t>
            </a:r>
            <a:endParaRPr/>
          </a:p>
          <a:p>
            <a:pPr indent="-436562" lvl="1" marL="90805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■"/>
            </a:pPr>
            <a:r>
              <a:rPr b="0" i="0" lang="en-US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Tolerant to noise</a:t>
            </a:r>
            <a:endParaRPr/>
          </a:p>
          <a:p>
            <a:pPr indent="-436562" lvl="1" marL="90805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■"/>
            </a:pPr>
            <a:r>
              <a:rPr b="0" i="0" lang="en-US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Can detect multiple occurrences of a shape in the same pass</a:t>
            </a:r>
            <a:endParaRPr/>
          </a:p>
          <a:p>
            <a:pPr indent="-469900" lvl="0" marL="469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b="0" i="0" lang="en-US" sz="3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Disadvantages</a:t>
            </a:r>
            <a:endParaRPr/>
          </a:p>
          <a:p>
            <a:pPr indent="-436562" lvl="1" marL="90805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■"/>
            </a:pPr>
            <a:r>
              <a:rPr b="0" i="0" lang="en-US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Lot of memory and computation is required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6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EE6358 - Computer Vision</a:t>
            </a:r>
            <a:endParaRPr/>
          </a:p>
        </p:txBody>
      </p:sp>
      <p:sp>
        <p:nvSpPr>
          <p:cNvPr id="255" name="Google Shape;255;p26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56" name="Google Shape;256;p26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Verdana"/>
              <a:buNone/>
            </a:pPr>
            <a:r>
              <a:rPr b="0" i="0" lang="en-US" sz="26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7.1 Improvisation of the Hough transform for detecting straight line segments</a:t>
            </a:r>
            <a:endParaRPr/>
          </a:p>
        </p:txBody>
      </p:sp>
      <p:sp>
        <p:nvSpPr>
          <p:cNvPr id="257" name="Google Shape;257;p26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□"/>
            </a:pPr>
            <a:r>
              <a:rPr b="0" i="0" lang="en-US" sz="2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Hough Transform lacks the ability to detect the end points of lines – localized information is lost during HT</a:t>
            </a:r>
            <a:endParaRPr/>
          </a:p>
          <a:p>
            <a:pPr indent="-469900" lvl="0" marL="46990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□"/>
            </a:pPr>
            <a:r>
              <a:rPr b="0" i="0" lang="en-US" sz="2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Peak points in the accumulator can be difficult to locate in presence of noisy or parallel edges</a:t>
            </a:r>
            <a:endParaRPr/>
          </a:p>
          <a:p>
            <a:pPr indent="-469900" lvl="0" marL="46990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□"/>
            </a:pPr>
            <a:r>
              <a:rPr b="0" i="0" lang="en-US" sz="2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Efficiency of the algorithm decreases if image becomes too large</a:t>
            </a:r>
            <a:endParaRPr/>
          </a:p>
          <a:p>
            <a:pPr indent="-469900" lvl="0" marL="46990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□"/>
            </a:pPr>
            <a:r>
              <a:rPr b="0" i="0" lang="en-US" sz="2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New approach is proposed to reduce these problems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7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EE6358 - Computer Vision</a:t>
            </a:r>
            <a:endParaRPr/>
          </a:p>
        </p:txBody>
      </p:sp>
      <p:sp>
        <p:nvSpPr>
          <p:cNvPr id="263" name="Google Shape;263;p27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64" name="Google Shape;264;p27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7.2 Spatial decomposition</a:t>
            </a:r>
            <a:endParaRPr/>
          </a:p>
        </p:txBody>
      </p:sp>
      <p:sp>
        <p:nvSpPr>
          <p:cNvPr id="265" name="Google Shape;265;p27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b="0" i="0" lang="en-US" sz="3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This technique preserves the localized information</a:t>
            </a:r>
            <a:endParaRPr/>
          </a:p>
          <a:p>
            <a:pPr indent="-469900" lvl="0" marL="469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b="0" i="0" lang="en-US" sz="3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Divide the image recursively into quad-trees, each quad-tree representing a part of the image i.e. a sub-image</a:t>
            </a:r>
            <a:endParaRPr/>
          </a:p>
          <a:p>
            <a:pPr indent="-469900" lvl="0" marL="4699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b="0" i="0" lang="en-US" sz="3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leaf nodes will be voted for feature points which are in the sub-image represented by the leaf node</a:t>
            </a:r>
            <a:endParaRPr/>
          </a:p>
          <a:p>
            <a:pPr indent="-279400" lvl="0" marL="469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EE6358 - Computer Vision</a:t>
            </a:r>
            <a:endParaRPr/>
          </a:p>
        </p:txBody>
      </p:sp>
      <p:sp>
        <p:nvSpPr>
          <p:cNvPr id="271" name="Google Shape;271;p28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72" name="Google Shape;272;p28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Verdana"/>
              <a:buNone/>
            </a:pPr>
            <a:r>
              <a:rPr b="0" i="0" lang="en-US" sz="34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7.2 Spatial Decomposition of Hough Transform</a:t>
            </a:r>
            <a:endParaRPr/>
          </a:p>
        </p:txBody>
      </p:sp>
      <p:sp>
        <p:nvSpPr>
          <p:cNvPr id="273" name="Google Shape;273;p28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□"/>
            </a:pPr>
            <a:r>
              <a:rPr b="0" i="0" lang="en-US" sz="2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Parameter space is defined from a global origin rather than a local one</a:t>
            </a:r>
            <a:endParaRPr/>
          </a:p>
          <a:p>
            <a:pPr indent="-469900" lvl="0" marL="46990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□"/>
            </a:pPr>
            <a:r>
              <a:rPr b="0" i="0" lang="en-US" sz="2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Each node contains information about the sub-nodes as well as the number of feature points in the sub-image represented by the node</a:t>
            </a:r>
            <a:endParaRPr/>
          </a:p>
          <a:p>
            <a:pPr indent="-469900" lvl="0" marL="46990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□"/>
            </a:pPr>
            <a:r>
              <a:rPr b="0" i="0" lang="en-US" sz="2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Pruning of sub-trees is done if the number of the feature points falls below a threshold</a:t>
            </a:r>
            <a:endParaRPr/>
          </a:p>
          <a:p>
            <a:pPr indent="-469900" lvl="0" marL="46990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□"/>
            </a:pPr>
            <a:r>
              <a:rPr b="0" i="0" lang="en-US" sz="2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 accumulator is assigned for each leaf node</a:t>
            </a:r>
            <a:endParaRPr/>
          </a:p>
          <a:p>
            <a:pPr indent="-304800" lvl="0" marL="469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EE6358 - Computer Vision</a:t>
            </a:r>
            <a:endParaRPr/>
          </a:p>
        </p:txBody>
      </p:sp>
      <p:sp>
        <p:nvSpPr>
          <p:cNvPr id="279" name="Google Shape;279;p29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80" name="Google Shape;280;p29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Verdana"/>
              <a:buNone/>
            </a:pPr>
            <a:r>
              <a:rPr b="0" i="0" lang="en-US" sz="34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7.3 Some relations involved in spatial decomposition</a:t>
            </a:r>
            <a:endParaRPr/>
          </a:p>
        </p:txBody>
      </p:sp>
      <p:sp>
        <p:nvSpPr>
          <p:cNvPr id="281" name="Google Shape;281;p29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□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Consider the following</a:t>
            </a:r>
            <a:endParaRPr/>
          </a:p>
          <a:p>
            <a:pPr indent="-436562" lvl="1" marL="908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Q – any non-leaf node</a:t>
            </a:r>
            <a:endParaRPr/>
          </a:p>
          <a:p>
            <a:pPr indent="-436562" lvl="1" marL="908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 – feature points in the sub-image represented by this node</a:t>
            </a:r>
            <a:endParaRPr/>
          </a:p>
          <a:p>
            <a:pPr indent="-436562" lvl="1" marL="9080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– parameter space of the sub-image</a:t>
            </a:r>
            <a:endParaRPr/>
          </a:p>
          <a:p>
            <a:pPr indent="-469900" lvl="0" marL="469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□"/>
            </a:pPr>
            <a:r>
              <a:rPr b="0" i="0" lang="en-US" sz="2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following relations hold true</a:t>
            </a:r>
            <a:endParaRPr/>
          </a:p>
          <a:p>
            <a:pPr indent="-342900" lvl="0" marL="4699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82" name="Google Shape;28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2800" y="3962400"/>
            <a:ext cx="1874837" cy="213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EE6358 - Computer Vision</a:t>
            </a:r>
            <a:endParaRPr/>
          </a:p>
        </p:txBody>
      </p:sp>
      <p:sp>
        <p:nvSpPr>
          <p:cNvPr id="288" name="Google Shape;288;p30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89" name="Google Shape;289;p30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Verdana"/>
              <a:buNone/>
            </a:pPr>
            <a:r>
              <a:rPr b="0" i="0" lang="en-US" sz="34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7.4 Number of accumulator arrays required</a:t>
            </a:r>
            <a:endParaRPr/>
          </a:p>
        </p:txBody>
      </p:sp>
      <p:sp>
        <p:nvSpPr>
          <p:cNvPr id="290" name="Google Shape;290;p30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b="0" i="0" lang="en-US" sz="3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Consider the following case</a:t>
            </a:r>
            <a:endParaRPr/>
          </a:p>
          <a:p>
            <a:pPr indent="-436562" lvl="1" marL="908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■"/>
            </a:pPr>
            <a:r>
              <a:rPr b="0" i="0" lang="en-US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Size of image = N X N</a:t>
            </a:r>
            <a:endParaRPr/>
          </a:p>
          <a:p>
            <a:pPr indent="-436562" lvl="1" marL="908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■"/>
            </a:pPr>
            <a:r>
              <a:rPr b="0" i="0" lang="en-US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Size of leaf node = M X M</a:t>
            </a:r>
            <a:endParaRPr/>
          </a:p>
          <a:p>
            <a:pPr indent="-436562" lvl="1" marL="908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■"/>
            </a:pPr>
            <a:r>
              <a:rPr b="0" i="0" lang="en-US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Depth of tree = d (root node = 0)</a:t>
            </a:r>
            <a:endParaRPr/>
          </a:p>
          <a:p>
            <a:pPr indent="-469900" lvl="0" marL="469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b="0" i="0" lang="en-US" sz="3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Number of accumulator arrays for only leaf nodes = </a:t>
            </a:r>
            <a:endParaRPr/>
          </a:p>
          <a:p>
            <a:pPr indent="-469900" lvl="0" marL="469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b="0" i="0" lang="en-US" sz="3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Number of accumulator arrays for all nodes = </a:t>
            </a:r>
            <a:endParaRPr/>
          </a:p>
        </p:txBody>
      </p:sp>
      <p:pic>
        <p:nvPicPr>
          <p:cNvPr id="291" name="Google Shape;29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24400" y="4191000"/>
            <a:ext cx="2286000" cy="587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19400" y="5257800"/>
            <a:ext cx="1752600" cy="723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EE6358 - Computer Vision</a:t>
            </a:r>
            <a:endParaRPr/>
          </a:p>
        </p:txBody>
      </p:sp>
      <p:sp>
        <p:nvSpPr>
          <p:cNvPr id="298" name="Google Shape;298;p31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299" name="Google Shape;299;p31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7.5 Example</a:t>
            </a:r>
            <a:endParaRPr/>
          </a:p>
        </p:txBody>
      </p:sp>
      <p:pic>
        <p:nvPicPr>
          <p:cNvPr id="300" name="Google Shape;300;p3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0" y="2514600"/>
            <a:ext cx="2103437" cy="2147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9000" y="2514600"/>
            <a:ext cx="2100262" cy="22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43600" y="2500312"/>
            <a:ext cx="2125662" cy="222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52512" y="4786312"/>
            <a:ext cx="1473200" cy="157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553200" y="4862512"/>
            <a:ext cx="933450" cy="16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3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490912" y="4862512"/>
            <a:ext cx="484187" cy="20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3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948112" y="4862512"/>
            <a:ext cx="1428750" cy="1793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EE6358 - Computer Vision</a:t>
            </a:r>
            <a:endParaRPr/>
          </a:p>
        </p:txBody>
      </p:sp>
      <p:sp>
        <p:nvSpPr>
          <p:cNvPr id="312" name="Google Shape;312;p32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313" name="Google Shape;313;p32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References</a:t>
            </a:r>
            <a:endParaRPr/>
          </a:p>
        </p:txBody>
      </p:sp>
      <p:sp>
        <p:nvSpPr>
          <p:cNvPr id="314" name="Google Shape;314;p32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□"/>
            </a:pPr>
            <a:r>
              <a:rPr b="0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Generalizing The Hough Transform to Detect Arbitrary Shapes – D H Ballard – 1981</a:t>
            </a:r>
            <a:endParaRPr/>
          </a:p>
          <a:p>
            <a:pPr indent="-469900" lvl="0" marL="46990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□"/>
            </a:pPr>
            <a:r>
              <a:rPr b="0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Spatial Decomposition of The Hough Transform – Heather and Yang – IEEE computer Society – May 2005</a:t>
            </a:r>
            <a:endParaRPr/>
          </a:p>
          <a:p>
            <a:pPr indent="-469900" lvl="0" marL="46990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□"/>
            </a:pPr>
            <a:r>
              <a:rPr b="0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Hypermedia Image Processing Reference 2 – </a:t>
            </a:r>
            <a:r>
              <a:rPr b="0" i="0" lang="en-US" sz="21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http://homepages.inf.ed.ac.uk/rbf/HIPR2/hipr_top.htm</a:t>
            </a:r>
            <a:r>
              <a:rPr b="0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  <a:p>
            <a:pPr indent="-469900" lvl="0" marL="46990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□"/>
            </a:pPr>
            <a:r>
              <a:rPr b="0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Machine Vision – Ramesh Jain, Rangachar Kasturi, Brian G Schunck, McGraw-Hill, 1995</a:t>
            </a:r>
            <a:endParaRPr/>
          </a:p>
          <a:p>
            <a:pPr indent="-469900" lvl="0" marL="469900" marR="0" rtl="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□"/>
            </a:pPr>
            <a:r>
              <a:rPr b="0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Machine Vision - Wesley E. Snyder, Hairong Qi, Cambridge University Press, 2004 </a:t>
            </a:r>
            <a:endParaRPr/>
          </a:p>
          <a:p>
            <a:pPr indent="-336550" lvl="0" marL="469900" marR="0" rt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None/>
            </a:pPr>
            <a:r>
              <a:t/>
            </a:r>
            <a:endParaRPr b="0" i="0" sz="21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EE6358 - Computer Vision</a:t>
            </a:r>
            <a:endParaRPr/>
          </a:p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0" name="Google Shape;60;p8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1. Introduction</a:t>
            </a:r>
            <a:endParaRPr/>
          </a:p>
        </p:txBody>
      </p:sp>
      <p:sp>
        <p:nvSpPr>
          <p:cNvPr id="61" name="Google Shape;61;p8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□"/>
            </a:pPr>
            <a:r>
              <a:rPr b="0" i="0" lang="en-US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Performed after Edge Detection</a:t>
            </a:r>
            <a:endParaRPr/>
          </a:p>
          <a:p>
            <a:pPr indent="-469900" lvl="0" marL="46990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□"/>
            </a:pPr>
            <a:r>
              <a:rPr b="0" i="0" lang="en-US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It is a technique to isolate the curves of a given shape / shapes in a given image</a:t>
            </a:r>
            <a:endParaRPr/>
          </a:p>
          <a:p>
            <a:pPr indent="-469900" lvl="0" marL="46990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□"/>
            </a:pPr>
            <a:r>
              <a:rPr b="0" i="0" lang="en-US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Classical Hough Transform can locate regular curves like straight lines, circles, parabolas, ellipses, etc.</a:t>
            </a:r>
            <a:endParaRPr/>
          </a:p>
          <a:p>
            <a:pPr indent="-436562" lvl="1" marL="90805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Char char="■"/>
            </a:pPr>
            <a:r>
              <a:rPr b="0" i="0" lang="en-US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Requires that the curve be specified in some parametric form</a:t>
            </a:r>
            <a:endParaRPr/>
          </a:p>
          <a:p>
            <a:pPr indent="-469900" lvl="0" marL="46990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□"/>
            </a:pPr>
            <a:r>
              <a:rPr b="0" i="0" lang="en-US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Generalized Hough Transform can be used where a simple analytic description of feature is not possible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EE6358 - Computer Vision</a:t>
            </a:r>
            <a:endParaRPr/>
          </a:p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68" name="Google Shape;68;p9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Verdana"/>
              <a:buNone/>
            </a:pPr>
            <a:r>
              <a:rPr b="0" i="0" lang="en-US" sz="34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2. Advantages of Hough Transform</a:t>
            </a:r>
            <a:endParaRPr/>
          </a:p>
        </p:txBody>
      </p: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b="0" i="0" lang="en-US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The Hough Transform is tolerant of gaps in the edges</a:t>
            </a:r>
            <a:endParaRPr/>
          </a:p>
          <a:p>
            <a:pPr indent="-469900" lvl="0" marL="469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b="0" i="0" lang="en-US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It is relatively unaffected by noise</a:t>
            </a:r>
            <a:endParaRPr/>
          </a:p>
          <a:p>
            <a:pPr indent="-469900" lvl="0" marL="469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b="0" i="0" lang="en-US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It is also unaffected by occlusion in the image</a:t>
            </a:r>
            <a:endParaRPr/>
          </a:p>
          <a:p>
            <a:pPr indent="-279400" lvl="0" marL="469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None/>
            </a:pPr>
            <a:r>
              <a:t/>
            </a:r>
            <a:endParaRPr b="0" i="0" sz="30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EE6358 - Computer Vision</a:t>
            </a:r>
            <a:endParaRPr/>
          </a:p>
        </p:txBody>
      </p:sp>
      <p:sp>
        <p:nvSpPr>
          <p:cNvPr id="75" name="Google Shape;75;p10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76" name="Google Shape;76;p10"/>
          <p:cNvSpPr txBox="1"/>
          <p:nvPr>
            <p:ph idx="4294967295"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Verdana"/>
              <a:buNone/>
            </a:pPr>
            <a:r>
              <a:rPr b="0" i="0" lang="en-US" sz="34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3.1 Hough Transform for Straight Line Detection</a:t>
            </a:r>
            <a:endParaRPr/>
          </a:p>
        </p:txBody>
      </p:sp>
      <p:sp>
        <p:nvSpPr>
          <p:cNvPr id="77" name="Google Shape;77;p10"/>
          <p:cNvSpPr txBox="1"/>
          <p:nvPr>
            <p:ph idx="4294967295" type="body"/>
          </p:nvPr>
        </p:nvSpPr>
        <p:spPr>
          <a:xfrm>
            <a:off x="566737" y="1752600"/>
            <a:ext cx="7967662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□"/>
            </a:pPr>
            <a:r>
              <a:rPr b="0" i="0" lang="en-US" sz="2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straight line can be represented as </a:t>
            </a:r>
            <a:endParaRPr/>
          </a:p>
          <a:p>
            <a:pPr indent="-436562" lvl="1" marL="90805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Char char="■"/>
            </a:pPr>
            <a:r>
              <a:rPr b="0" i="0" lang="en-US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y = mx + c</a:t>
            </a:r>
            <a:endParaRPr/>
          </a:p>
          <a:p>
            <a:pPr indent="-436562" lvl="1" marL="908050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Noto Sans Symbols"/>
              <a:buChar char="■"/>
            </a:pPr>
            <a:r>
              <a:rPr b="0" i="0" lang="en-US" sz="2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This representation fails in case of vertical lines</a:t>
            </a:r>
            <a:endParaRPr/>
          </a:p>
          <a:p>
            <a:pPr indent="-469900" lvl="0" marL="46990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□"/>
            </a:pPr>
            <a:r>
              <a:rPr b="0" i="0" lang="en-US" sz="2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more useful representation in this case is</a:t>
            </a:r>
            <a:endParaRPr/>
          </a:p>
          <a:p>
            <a:pPr indent="-304800" lvl="0" marL="46990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6990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6990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6990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6990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None/>
            </a:pPr>
            <a:r>
              <a:t/>
            </a:r>
            <a:endParaRPr b="0" i="0" sz="2600" u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469900" lvl="0" marL="469900" marR="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□"/>
            </a:pPr>
            <a:r>
              <a:rPr b="0" i="0" lang="en-US" sz="26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Demo  </a:t>
            </a:r>
            <a:endParaRPr/>
          </a:p>
        </p:txBody>
      </p:sp>
      <p:pic>
        <p:nvPicPr>
          <p:cNvPr id="78" name="Google Shape;78;p10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0400" y="3352800"/>
            <a:ext cx="2362200" cy="323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0"/>
          <p:cNvPicPr preferRelativeResize="0"/>
          <p:nvPr>
            <p:ph idx="4294967295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05000" y="3581400"/>
            <a:ext cx="5638800" cy="2100262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0"/>
          <p:cNvSpPr/>
          <p:nvPr/>
        </p:nvSpPr>
        <p:spPr>
          <a:xfrm>
            <a:off x="2514600" y="5715000"/>
            <a:ext cx="1143000" cy="228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  <a:moveTo>
                  <a:pt x="69000" y="60000"/>
                </a:moveTo>
                <a:lnTo>
                  <a:pt x="51000" y="15000"/>
                </a:lnTo>
                <a:lnTo>
                  <a:pt x="51000" y="105000"/>
                </a:lnTo>
                <a:close/>
              </a:path>
              <a:path extrusionOk="0" fill="darken" h="120000" w="120000">
                <a:moveTo>
                  <a:pt x="69000" y="60000"/>
                </a:moveTo>
                <a:lnTo>
                  <a:pt x="51000" y="15000"/>
                </a:lnTo>
                <a:lnTo>
                  <a:pt x="51000" y="105000"/>
                </a:lnTo>
                <a:close/>
              </a:path>
              <a:path extrusionOk="0" fill="none" h="120000" w="120000">
                <a:moveTo>
                  <a:pt x="69000" y="60000"/>
                </a:moveTo>
                <a:lnTo>
                  <a:pt x="51000" y="105000"/>
                </a:lnTo>
                <a:lnTo>
                  <a:pt x="51000" y="15000"/>
                </a:lnTo>
                <a:close/>
              </a:path>
              <a:path extrusionOk="0" fill="none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EE6358 - Computer Vision</a:t>
            </a:r>
            <a:endParaRPr/>
          </a:p>
        </p:txBody>
      </p:sp>
      <p:sp>
        <p:nvSpPr>
          <p:cNvPr id="86" name="Google Shape;86;p11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87" name="Google Shape;87;p11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Verdana"/>
              <a:buNone/>
            </a:pPr>
            <a:r>
              <a:rPr b="0" i="0" lang="en-US" sz="34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3.2 Hough Transform for Straight Lines</a:t>
            </a:r>
            <a:endParaRPr/>
          </a:p>
        </p:txBody>
      </p:sp>
      <p:sp>
        <p:nvSpPr>
          <p:cNvPr id="88" name="Google Shape;88;p11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b="0" i="0" lang="en-US" sz="3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Advantages of Parameterization</a:t>
            </a:r>
            <a:endParaRPr/>
          </a:p>
          <a:p>
            <a:pPr indent="-436562" lvl="1" marL="908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■"/>
            </a:pPr>
            <a:r>
              <a:rPr b="0" i="0" lang="en-US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Values of ‘</a:t>
            </a:r>
            <a:r>
              <a:rPr b="0" i="0" lang="en-US" sz="26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ρ</a:t>
            </a:r>
            <a:r>
              <a:rPr b="0" i="0" lang="en-US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’ and ‘</a:t>
            </a:r>
            <a:r>
              <a:rPr b="0" i="0" lang="en-US" sz="26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θ</a:t>
            </a:r>
            <a:r>
              <a:rPr b="0" i="0" lang="en-US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’ become bounded</a:t>
            </a:r>
            <a:endParaRPr/>
          </a:p>
          <a:p>
            <a:pPr indent="-469900" lvl="0" marL="469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b="0" i="0" lang="en-US" sz="3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How to find intersection of the parametric curves</a:t>
            </a:r>
            <a:endParaRPr/>
          </a:p>
          <a:p>
            <a:pPr indent="-436562" lvl="1" marL="908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■"/>
            </a:pPr>
            <a:r>
              <a:rPr b="0" i="0" lang="en-US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Use of accumulator arrays – concept of ‘Voting’</a:t>
            </a:r>
            <a:endParaRPr/>
          </a:p>
          <a:p>
            <a:pPr indent="-436562" lvl="1" marL="9080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Char char="■"/>
            </a:pPr>
            <a:r>
              <a:rPr b="0" i="0" lang="en-US" sz="2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 reduce the computational load use Gradient information</a:t>
            </a:r>
            <a:endParaRPr/>
          </a:p>
          <a:p>
            <a:pPr indent="-304800" lvl="0" marL="4699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accent2"/>
              </a:buClr>
              <a:buSzPts val="2600"/>
              <a:buFont typeface="Noto Sans Symbols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2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EE6358 - Computer Vision</a:t>
            </a:r>
            <a:endParaRPr/>
          </a:p>
        </p:txBody>
      </p:sp>
      <p:sp>
        <p:nvSpPr>
          <p:cNvPr id="94" name="Google Shape;94;p12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95" name="Google Shape;95;p12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Verdana"/>
              <a:buNone/>
            </a:pPr>
            <a:r>
              <a:rPr b="0" i="0" lang="en-US" sz="38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3.3 Computational Load</a:t>
            </a:r>
            <a:endParaRPr/>
          </a:p>
        </p:txBody>
      </p:sp>
      <p:sp>
        <p:nvSpPr>
          <p:cNvPr id="96" name="Google Shape;96;p12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b="0" i="0" lang="en-US" sz="3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Image size = 512 X 512</a:t>
            </a:r>
            <a:endParaRPr/>
          </a:p>
          <a:p>
            <a:pPr indent="-469900" lvl="0" marL="469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b="0" i="0" lang="en-US" sz="3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Maximum value of</a:t>
            </a:r>
            <a:endParaRPr/>
          </a:p>
          <a:p>
            <a:pPr indent="-469900" lvl="0" marL="469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b="0" i="0" lang="en-US" sz="3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With a resolution of 1</a:t>
            </a:r>
            <a:r>
              <a:rPr b="0" baseline="30000" i="0" lang="en-US" sz="3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</a:t>
            </a:r>
            <a:r>
              <a:rPr b="0" i="0" lang="en-US" sz="3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maximum value of</a:t>
            </a:r>
            <a:endParaRPr/>
          </a:p>
          <a:p>
            <a:pPr indent="-469900" lvl="0" marL="469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b="0" i="0" lang="en-US" sz="3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Accumulator size =   </a:t>
            </a:r>
            <a:endParaRPr/>
          </a:p>
          <a:p>
            <a:pPr indent="-469900" lvl="0" marL="469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Noto Sans Symbols"/>
              <a:buChar char="□"/>
            </a:pPr>
            <a:r>
              <a:rPr b="0" i="0" lang="en-US" sz="30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Use of direction of gradient reduces the computational load by 1/360 </a:t>
            </a:r>
            <a:endParaRPr/>
          </a:p>
        </p:txBody>
      </p:sp>
      <p:pic>
        <p:nvPicPr>
          <p:cNvPr id="97" name="Google Shape;9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78387" y="2286000"/>
            <a:ext cx="2132012" cy="563562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2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71800" y="3429000"/>
            <a:ext cx="1371600" cy="431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2"/>
          <p:cNvSpPr/>
          <p:nvPr/>
        </p:nvSpPr>
        <p:spPr>
          <a:xfrm>
            <a:off x="0" y="342900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19662" y="3829050"/>
            <a:ext cx="2362200" cy="51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EE6358 - Computer Vision</a:t>
            </a:r>
            <a:endParaRPr/>
          </a:p>
        </p:txBody>
      </p:sp>
      <p:sp>
        <p:nvSpPr>
          <p:cNvPr id="107" name="Google Shape;107;p13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08" name="Google Shape;108;p13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Verdana"/>
              <a:buNone/>
            </a:pPr>
            <a:r>
              <a:rPr b="0" i="0" lang="en-US" sz="34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3.4 Hough Transform for Straight Lines - Algorithm</a:t>
            </a:r>
            <a:endParaRPr/>
          </a:p>
        </p:txBody>
      </p:sp>
      <p:sp>
        <p:nvSpPr>
          <p:cNvPr id="109" name="Google Shape;109;p13"/>
          <p:cNvSpPr txBox="1"/>
          <p:nvPr>
            <p:ph idx="1" type="body"/>
          </p:nvPr>
        </p:nvSpPr>
        <p:spPr>
          <a:xfrm>
            <a:off x="566737" y="1752600"/>
            <a:ext cx="8001000" cy="42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69900" lvl="0" marL="469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□"/>
            </a:pPr>
            <a:r>
              <a:rPr b="0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Quantize the Hough Transform space: identify the maximum and minimum values of </a:t>
            </a:r>
            <a:r>
              <a:rPr b="0" i="0" lang="en-US" sz="21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ρ</a:t>
            </a:r>
            <a:r>
              <a:rPr b="0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and </a:t>
            </a:r>
            <a:r>
              <a:rPr b="0" i="0" lang="en-US" sz="21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θ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□"/>
            </a:pPr>
            <a:r>
              <a:rPr b="0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Generate an accumulator array A(</a:t>
            </a:r>
            <a:r>
              <a:rPr b="0" i="0" lang="en-US" sz="21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ρ</a:t>
            </a:r>
            <a:r>
              <a:rPr b="0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0" i="0" lang="en-US" sz="21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θ</a:t>
            </a:r>
            <a:r>
              <a:rPr b="0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); set all values to zero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□"/>
            </a:pPr>
            <a:r>
              <a:rPr b="0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 all edge points (x</a:t>
            </a:r>
            <a:r>
              <a:rPr b="0" baseline="-25000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</a:t>
            </a:r>
            <a:r>
              <a:rPr b="0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y</a:t>
            </a:r>
            <a:r>
              <a:rPr b="0" baseline="-25000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</a:t>
            </a:r>
            <a:r>
              <a:rPr b="0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in the image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Use gradient direction for </a:t>
            </a:r>
            <a:r>
              <a:rPr b="0" i="0" lang="en-US" sz="20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θ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Compute </a:t>
            </a:r>
            <a:r>
              <a:rPr b="0" i="0" lang="en-US" sz="20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ρ</a:t>
            </a: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from the equation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Increment A(</a:t>
            </a:r>
            <a:r>
              <a:rPr b="0" i="0" lang="en-US" sz="20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ρ</a:t>
            </a: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0" i="0" lang="en-US" sz="20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θ</a:t>
            </a: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by one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□"/>
            </a:pPr>
            <a:r>
              <a:rPr b="0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 all cells in A(</a:t>
            </a:r>
            <a:r>
              <a:rPr b="0" i="0" lang="en-US" sz="21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ρ</a:t>
            </a:r>
            <a:r>
              <a:rPr b="0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0" i="0" lang="en-US" sz="21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θ</a:t>
            </a:r>
            <a:r>
              <a:rPr b="0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Search for the maximum value of A(</a:t>
            </a:r>
            <a:r>
              <a:rPr b="0" i="0" lang="en-US" sz="20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ρ</a:t>
            </a: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</a:t>
            </a:r>
            <a:r>
              <a:rPr b="0" i="0" lang="en-US" sz="2000" u="none" cap="none" strike="noStrik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θ</a:t>
            </a: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/>
          </a:p>
          <a:p>
            <a:pPr indent="-436562" lvl="1" marL="908050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Noto Sans Symbols"/>
              <a:buChar char="■"/>
            </a:pPr>
            <a:r>
              <a:rPr b="0" i="0" lang="en-US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Calculate the equation of the line</a:t>
            </a:r>
            <a:endParaRPr/>
          </a:p>
          <a:p>
            <a:pPr indent="-469900" lvl="0" marL="469900" marR="0" rtl="0" algn="l">
              <a:lnSpc>
                <a:spcPct val="80000"/>
              </a:lnSpc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Noto Sans Symbols"/>
              <a:buChar char="□"/>
            </a:pPr>
            <a:r>
              <a:rPr b="0" i="0" lang="en-US" sz="21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To reduce the effect of noise more than one element (elements in a neighborhood) in the accumulator array are increased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/>
          <p:nvPr>
            <p:ph idx="11" type="ftr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EE6358 - Computer Vision</a:t>
            </a:r>
            <a:endParaRPr/>
          </a:p>
        </p:txBody>
      </p:sp>
      <p:sp>
        <p:nvSpPr>
          <p:cNvPr id="115" name="Google Shape;115;p14"/>
          <p:cNvSpPr txBox="1"/>
          <p:nvPr>
            <p:ph idx="12" type="sldNum"/>
          </p:nvPr>
        </p:nvSpPr>
        <p:spPr>
          <a:xfrm>
            <a:off x="6553200" y="6245225"/>
            <a:ext cx="19812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  <p:sp>
        <p:nvSpPr>
          <p:cNvPr id="116" name="Google Shape;116;p14"/>
          <p:cNvSpPr txBox="1"/>
          <p:nvPr>
            <p:ph type="title"/>
          </p:nvPr>
        </p:nvSpPr>
        <p:spPr>
          <a:xfrm>
            <a:off x="574675" y="304800"/>
            <a:ext cx="8001000" cy="1216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400"/>
              <a:buFont typeface="Verdana"/>
              <a:buNone/>
            </a:pPr>
            <a:r>
              <a:rPr b="0" i="0" lang="en-US" sz="3400" u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3.5 Line Detection by Hough Transform</a:t>
            </a:r>
            <a:endParaRPr/>
          </a:p>
        </p:txBody>
      </p:sp>
      <p:pic>
        <p:nvPicPr>
          <p:cNvPr id="117" name="Google Shape;117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752600"/>
            <a:ext cx="2133600" cy="21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19800" y="1600200"/>
            <a:ext cx="2209800" cy="22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19800" y="3886200"/>
            <a:ext cx="2209800" cy="220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14400" y="3962400"/>
            <a:ext cx="2133600" cy="213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4"/>
          <p:cNvSpPr/>
          <p:nvPr/>
        </p:nvSpPr>
        <p:spPr>
          <a:xfrm>
            <a:off x="3962400" y="2590800"/>
            <a:ext cx="990600" cy="2286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14"/>
          <p:cNvSpPr/>
          <p:nvPr/>
        </p:nvSpPr>
        <p:spPr>
          <a:xfrm>
            <a:off x="3876675" y="4800600"/>
            <a:ext cx="990600" cy="2286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file">
  <a:themeElements>
    <a:clrScheme name="default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A3B2C1"/>
      </a:accent4>
      <a:accent5>
        <a:srgbClr val="CC0000"/>
      </a:accent5>
      <a:accent6>
        <a:srgbClr val="FFFFFF"/>
      </a:accent6>
      <a:hlink>
        <a:srgbClr val="336699"/>
      </a:hlink>
      <a:folHlink>
        <a:srgbClr val="0033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