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96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A65C26-B375-4A7D-AB73-4FAC4714C588}">
  <a:tblStyle styleId="{90A65C26-B375-4A7D-AB73-4FAC4714C58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96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slide" Target="slides/slide41.xml"/><Relationship Id="rId25" Type="http://schemas.openxmlformats.org/officeDocument/2006/relationships/slide" Target="slides/slide18.xml"/><Relationship Id="rId47" Type="http://schemas.openxmlformats.org/officeDocument/2006/relationships/slide" Target="slides/slide40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9" name="Google Shape;33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3" name="Google Shape;35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5" name="Google Shape;38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6" name="Google Shape;39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4" name="Google Shape;40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8" name="Google Shape;41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2" name="Google Shape;43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3" name="Google Shape;43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2" name="Google Shape;45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9" name="Google Shape;45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6" name="Google Shape;46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3" name="Google Shape;47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4" name="Google Shape;47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0" name="Google Shape;48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9" name="Google Shape;49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57400" y="4400550"/>
            <a:ext cx="64008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48200" y="1333500"/>
            <a:ext cx="4038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 rot="5400000">
            <a:off x="4629150" y="2343150"/>
            <a:ext cx="6858000" cy="21717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 rot="5400000">
            <a:off x="209550" y="247650"/>
            <a:ext cx="6858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 rot="5400000">
            <a:off x="1809750" y="-19050"/>
            <a:ext cx="552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comp.dit.ie/bmacnamee" TargetMode="External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465887"/>
            <a:ext cx="9144000" cy="39211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Website: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"/>
              </a:rPr>
              <a:t>http://www.comp.dit.ie/bmacnamee</a:t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/>
        </p:nvSpPr>
        <p:spPr>
          <a:xfrm>
            <a:off x="0" y="0"/>
            <a:ext cx="657225" cy="122872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b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b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Relationship Id="rId4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jp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Image Processing</a:t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057400" y="4400550"/>
            <a:ext cx="64008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Restoration: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Removal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Example (cont…)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14720" l="0" r="0" t="0"/>
          <a:stretch/>
        </p:blipFill>
        <p:spPr>
          <a:xfrm>
            <a:off x="976312" y="1438275"/>
            <a:ext cx="7180262" cy="5121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23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162" name="Google Shape;162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3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sp>
        <p:nvSpPr>
          <p:cNvPr id="164" name="Google Shape;164;p23"/>
          <p:cNvSpPr txBox="1"/>
          <p:nvPr/>
        </p:nvSpPr>
        <p:spPr>
          <a:xfrm>
            <a:off x="1543050" y="6257925"/>
            <a:ext cx="13779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4048125" y="6257925"/>
            <a:ext cx="9842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Uniform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6351587" y="6257925"/>
            <a:ext cx="1223962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Impulse</a:t>
            </a:r>
            <a:endParaRPr/>
          </a:p>
        </p:txBody>
      </p:sp>
      <p:grpSp>
        <p:nvGrpSpPr>
          <p:cNvPr id="167" name="Google Shape;167;p23"/>
          <p:cNvGrpSpPr/>
          <p:nvPr/>
        </p:nvGrpSpPr>
        <p:grpSpPr>
          <a:xfrm>
            <a:off x="5818187" y="3876675"/>
            <a:ext cx="2303462" cy="2314575"/>
            <a:chOff x="3665" y="2442"/>
            <a:chExt cx="1451" cy="1458"/>
          </a:xfrm>
        </p:grpSpPr>
        <p:sp>
          <p:nvSpPr>
            <p:cNvPr id="168" name="Google Shape;168;p23"/>
            <p:cNvSpPr txBox="1"/>
            <p:nvPr/>
          </p:nvSpPr>
          <p:spPr>
            <a:xfrm>
              <a:off x="3684" y="2476"/>
              <a:ext cx="1408" cy="142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Histogram to go here</a:t>
              </a:r>
              <a:endParaRPr/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3665" y="2442"/>
              <a:ext cx="1451" cy="1458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170;p23"/>
            <p:cNvCxnSpPr/>
            <p:nvPr/>
          </p:nvCxnSpPr>
          <p:spPr>
            <a:xfrm rot="10800000">
              <a:off x="3735" y="2651"/>
              <a:ext cx="0" cy="1249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1" name="Google Shape;171;p23"/>
            <p:cNvCxnSpPr/>
            <p:nvPr/>
          </p:nvCxnSpPr>
          <p:spPr>
            <a:xfrm rot="10800000">
              <a:off x="4378" y="2760"/>
              <a:ext cx="0" cy="114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" name="Google Shape;172;p23"/>
            <p:cNvCxnSpPr/>
            <p:nvPr/>
          </p:nvCxnSpPr>
          <p:spPr>
            <a:xfrm rot="10800000">
              <a:off x="5022" y="2844"/>
              <a:ext cx="0" cy="1056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73" name="Google Shape;173;p23"/>
          <p:cNvCxnSpPr/>
          <p:nvPr/>
        </p:nvCxnSpPr>
        <p:spPr>
          <a:xfrm rot="10800000">
            <a:off x="7877175" y="612140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 rot="10800000">
            <a:off x="7740650" y="613410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 rot="10800000">
            <a:off x="7332662" y="612775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" name="Google Shape;176;p23"/>
          <p:cNvCxnSpPr/>
          <p:nvPr/>
        </p:nvCxnSpPr>
        <p:spPr>
          <a:xfrm rot="10800000">
            <a:off x="6030912" y="614680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7" name="Google Shape;177;p23"/>
          <p:cNvCxnSpPr/>
          <p:nvPr/>
        </p:nvCxnSpPr>
        <p:spPr>
          <a:xfrm rot="10800000">
            <a:off x="7604125" y="612775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 rot="10800000">
            <a:off x="7469187" y="612140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/>
          <p:nvPr/>
        </p:nvCxnSpPr>
        <p:spPr>
          <a:xfrm rot="10800000">
            <a:off x="6846887" y="613410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p23"/>
          <p:cNvCxnSpPr/>
          <p:nvPr/>
        </p:nvCxnSpPr>
        <p:spPr>
          <a:xfrm rot="10800000">
            <a:off x="6710362" y="617220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6167437" y="612775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" name="Google Shape;182;p23"/>
          <p:cNvCxnSpPr/>
          <p:nvPr/>
        </p:nvCxnSpPr>
        <p:spPr>
          <a:xfrm rot="10800000">
            <a:off x="7197725" y="615950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23"/>
          <p:cNvCxnSpPr/>
          <p:nvPr/>
        </p:nvCxnSpPr>
        <p:spPr>
          <a:xfrm rot="10800000">
            <a:off x="7061200" y="612775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4" name="Google Shape;184;p23"/>
          <p:cNvCxnSpPr/>
          <p:nvPr/>
        </p:nvCxnSpPr>
        <p:spPr>
          <a:xfrm rot="10800000">
            <a:off x="6575425" y="613410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5" name="Google Shape;185;p23"/>
          <p:cNvCxnSpPr/>
          <p:nvPr/>
        </p:nvCxnSpPr>
        <p:spPr>
          <a:xfrm rot="10800000">
            <a:off x="6438900" y="612775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" name="Google Shape;186;p23"/>
          <p:cNvCxnSpPr/>
          <p:nvPr/>
        </p:nvCxnSpPr>
        <p:spPr>
          <a:xfrm rot="10800000">
            <a:off x="6302375" y="615315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23"/>
          <p:cNvCxnSpPr/>
          <p:nvPr/>
        </p:nvCxnSpPr>
        <p:spPr>
          <a:xfrm rot="10800000">
            <a:off x="7807325" y="6089650"/>
            <a:ext cx="0" cy="11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23"/>
          <p:cNvCxnSpPr/>
          <p:nvPr/>
        </p:nvCxnSpPr>
        <p:spPr>
          <a:xfrm rot="10800000">
            <a:off x="7670800" y="616585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23"/>
          <p:cNvCxnSpPr/>
          <p:nvPr/>
        </p:nvCxnSpPr>
        <p:spPr>
          <a:xfrm rot="10800000">
            <a:off x="7262812" y="614045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" name="Google Shape;190;p23"/>
          <p:cNvCxnSpPr/>
          <p:nvPr/>
        </p:nvCxnSpPr>
        <p:spPr>
          <a:xfrm rot="10800000">
            <a:off x="7534275" y="6096000"/>
            <a:ext cx="0" cy="10795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23"/>
          <p:cNvCxnSpPr/>
          <p:nvPr/>
        </p:nvCxnSpPr>
        <p:spPr>
          <a:xfrm rot="10800000">
            <a:off x="7399337" y="615315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" name="Google Shape;192;p23"/>
          <p:cNvCxnSpPr/>
          <p:nvPr/>
        </p:nvCxnSpPr>
        <p:spPr>
          <a:xfrm rot="10800000">
            <a:off x="6777037" y="6102350"/>
            <a:ext cx="0" cy="139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" name="Google Shape;193;p23"/>
          <p:cNvCxnSpPr/>
          <p:nvPr/>
        </p:nvCxnSpPr>
        <p:spPr>
          <a:xfrm rot="10800000">
            <a:off x="6640512" y="614045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4" name="Google Shape;194;p23"/>
          <p:cNvCxnSpPr/>
          <p:nvPr/>
        </p:nvCxnSpPr>
        <p:spPr>
          <a:xfrm rot="10800000">
            <a:off x="6097587" y="6096000"/>
            <a:ext cx="0" cy="165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5" name="Google Shape;195;p23"/>
          <p:cNvCxnSpPr/>
          <p:nvPr/>
        </p:nvCxnSpPr>
        <p:spPr>
          <a:xfrm rot="10800000">
            <a:off x="7127875" y="612775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6" name="Google Shape;196;p23"/>
          <p:cNvCxnSpPr/>
          <p:nvPr/>
        </p:nvCxnSpPr>
        <p:spPr>
          <a:xfrm rot="10800000">
            <a:off x="6505575" y="613410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 rot="10800000">
            <a:off x="6369050" y="6096000"/>
            <a:ext cx="0" cy="13335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8" name="Google Shape;198;p23"/>
          <p:cNvCxnSpPr/>
          <p:nvPr/>
        </p:nvCxnSpPr>
        <p:spPr>
          <a:xfrm rot="10800000">
            <a:off x="6232525" y="6121400"/>
            <a:ext cx="0" cy="762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Filtering to Remove Noise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spatial filters of different kinds to remove different kinds of noise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filter is a very simple one and is calculated as follows: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This is implemented as the 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simple smoothing filter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Blurs the image to remove 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noise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6175" y="3406775"/>
            <a:ext cx="4224337" cy="12779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24"/>
          <p:cNvGraphicFramePr/>
          <p:nvPr/>
        </p:nvGraphicFramePr>
        <p:xfrm>
          <a:off x="577850" y="4748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{90A65C26-B375-4A7D-AB73-4FAC4714C588}</a:tableStyleId>
              </a:tblPr>
              <a:tblGrid>
                <a:gridCol w="685800"/>
                <a:gridCol w="685800"/>
                <a:gridCol w="685800"/>
              </a:tblGrid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baseline="30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baseline="30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baseline="30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baseline="30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baseline="30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baseline="30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baseline="30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baseline="30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baseline="30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b="0" baseline="-2500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Means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different kinds of mean filters all of which exhibit slightly different behaviour: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Mean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Harmonic Mean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Contraharmonic Mean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Means (cont…)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other variants on the mean which can give different performance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Mean: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Achieves similar smoothing to the arithmetic mean, but tends to lose less image detail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862" y="2860675"/>
            <a:ext cx="4367212" cy="173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3108180000[1]" id="224" name="Google Shape;22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1650" y="149225"/>
            <a:ext cx="1042987" cy="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Means (cont…)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Harmonic Mean: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well for salt noise, but fails for pepper noise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does well for other kinds of noise such as Gaussian noise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125" y="1865312"/>
            <a:ext cx="3976687" cy="1811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3108180000[1]" id="234" name="Google Shape;23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1650" y="149225"/>
            <a:ext cx="1042987" cy="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 Means (cont…)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Contraharmonic Mean: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0" i="0" sz="4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filter and adjusting its value changes the filter’s behaviour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 values of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eliminate pepper noise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values of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eliminate salt noise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2225" y="1931987"/>
            <a:ext cx="4154487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3108180000[1]" id="244" name="Google Shape;24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1650" y="149225"/>
            <a:ext cx="1042987" cy="9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Removal Examples</a:t>
            </a:r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252" name="Google Shape;25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29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pic>
        <p:nvPicPr>
          <p:cNvPr id="254" name="Google Shape;254;p29"/>
          <p:cNvPicPr preferRelativeResize="0"/>
          <p:nvPr/>
        </p:nvPicPr>
        <p:blipFill rotWithShape="1">
          <a:blip r:embed="rId4">
            <a:alphaModFix/>
          </a:blip>
          <a:srcRect b="0" l="0" r="19822" t="0"/>
          <a:stretch/>
        </p:blipFill>
        <p:spPr>
          <a:xfrm>
            <a:off x="2136775" y="1497012"/>
            <a:ext cx="5040312" cy="48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/>
        </p:nvSpPr>
        <p:spPr>
          <a:xfrm>
            <a:off x="1041400" y="2463800"/>
            <a:ext cx="1052512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7191375" y="2098675"/>
            <a:ext cx="181292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Corrupted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Gaussian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7191375" y="4611687"/>
            <a:ext cx="1525587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 3*3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Filter</a:t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568325" y="4611687"/>
            <a:ext cx="1525587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 3*3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Filter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Removal Examples (cont…)</a:t>
            </a:r>
            <a:endParaRPr/>
          </a:p>
        </p:txBody>
      </p:sp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 b="0" l="19772" r="40025" t="0"/>
          <a:stretch/>
        </p:blipFill>
        <p:spPr>
          <a:xfrm>
            <a:off x="3438525" y="1541462"/>
            <a:ext cx="2533650" cy="48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1951037" y="2032000"/>
            <a:ext cx="142398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Corrupted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Pepper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1203325" y="4275137"/>
            <a:ext cx="2171700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 Above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3*3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Contraharmonic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Q=1.5</a:t>
            </a:r>
            <a:endParaRPr/>
          </a:p>
        </p:txBody>
      </p:sp>
      <p:grpSp>
        <p:nvGrpSpPr>
          <p:cNvPr id="268" name="Google Shape;268;p30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269" name="Google Shape;269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0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Removal Examples (cont…)</a:t>
            </a:r>
            <a:endParaRPr/>
          </a:p>
        </p:txBody>
      </p:sp>
      <p:grpSp>
        <p:nvGrpSpPr>
          <p:cNvPr id="277" name="Google Shape;277;p31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278" name="Google Shape;278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31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pic>
        <p:nvPicPr>
          <p:cNvPr id="280" name="Google Shape;280;p31"/>
          <p:cNvPicPr preferRelativeResize="0"/>
          <p:nvPr/>
        </p:nvPicPr>
        <p:blipFill rotWithShape="1">
          <a:blip r:embed="rId4">
            <a:alphaModFix/>
          </a:blip>
          <a:srcRect b="0" l="59571" r="0" t="0"/>
          <a:stretch/>
        </p:blipFill>
        <p:spPr>
          <a:xfrm>
            <a:off x="3030537" y="1497012"/>
            <a:ext cx="2547937" cy="48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/>
        </p:nvSpPr>
        <p:spPr>
          <a:xfrm>
            <a:off x="5619750" y="1987550"/>
            <a:ext cx="1357312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Corrupted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Salt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  <a:endParaRPr/>
          </a:p>
        </p:txBody>
      </p:sp>
      <p:sp>
        <p:nvSpPr>
          <p:cNvPr id="282" name="Google Shape;282;p31"/>
          <p:cNvSpPr txBox="1"/>
          <p:nvPr/>
        </p:nvSpPr>
        <p:spPr>
          <a:xfrm>
            <a:off x="5619750" y="4246562"/>
            <a:ext cx="2171700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 Above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3*3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Contraharmonic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Q=-1.5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Contraharmonic Filter:</a:t>
            </a:r>
            <a:endParaRPr/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Choosing the wrong value for Q when using the contraharmonic filter can have drastic results</a:t>
            </a:r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291" name="Google Shape;291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32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pic>
        <p:nvPicPr>
          <p:cNvPr id="293" name="Google Shape;293;p32"/>
          <p:cNvPicPr preferRelativeResize="0"/>
          <p:nvPr/>
        </p:nvPicPr>
        <p:blipFill rotWithShape="1">
          <a:blip r:embed="rId4">
            <a:alphaModFix/>
          </a:blip>
          <a:srcRect b="0" l="0" r="19546" t="0"/>
          <a:stretch/>
        </p:blipFill>
        <p:spPr>
          <a:xfrm>
            <a:off x="1903412" y="3116262"/>
            <a:ext cx="50641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1333500"/>
            <a:ext cx="84201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lecture we will look at image restoration techniques used for noise removal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image restoration?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and images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models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removal using spatial domain filtering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 noise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removal using frequency domain filtering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 Statistics Filters</a:t>
            </a:r>
            <a:endParaRPr/>
          </a:p>
        </p:txBody>
      </p:sp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Spatial filters that are based on ordering the pixel values that make up the neighbourhood operated on by the filter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spatial filters include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 filter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and min filter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Midpoint filter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 trimmed mean filter</a:t>
            </a:r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302" name="Google Shape;302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33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 Filter</a:t>
            </a:r>
            <a:endParaRPr/>
          </a:p>
        </p:txBody>
      </p:sp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 Filter: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 at noise removal, without the smoothing effects that can occur with other smoothing filters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Particularly good when salt and pepper noise is present</a:t>
            </a:r>
            <a:endParaRPr/>
          </a:p>
        </p:txBody>
      </p:sp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737" y="2070100"/>
            <a:ext cx="4403725" cy="9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 and Min Filter</a:t>
            </a:r>
            <a:endParaRPr/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Filter: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Filter: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filter is good for pepper noise and min is good for salt noise</a:t>
            </a:r>
            <a:endParaRPr/>
          </a:p>
        </p:txBody>
      </p:sp>
      <p:pic>
        <p:nvPicPr>
          <p:cNvPr id="319" name="Google Shape;31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025" y="2070100"/>
            <a:ext cx="4119562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025" y="3722687"/>
            <a:ext cx="4119562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Midpoint Filter</a:t>
            </a:r>
            <a:endParaRPr/>
          </a:p>
        </p:txBody>
      </p:sp>
      <p:sp>
        <p:nvSpPr>
          <p:cNvPr id="327" name="Google Shape;327;p36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Midpoint Filter: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for random Gaussian and uniform noise</a:t>
            </a:r>
            <a:endParaRPr/>
          </a:p>
        </p:txBody>
      </p:sp>
      <p:pic>
        <p:nvPicPr>
          <p:cNvPr id="328" name="Google Shape;3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262" y="1946275"/>
            <a:ext cx="7564437" cy="120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Alpha-Trimmed Mean Filter</a:t>
            </a:r>
            <a:endParaRPr/>
          </a:p>
        </p:txBody>
      </p:sp>
      <p:sp>
        <p:nvSpPr>
          <p:cNvPr id="335" name="Google Shape;335;p37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Alpha-Trimmed Mean Filter: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delete the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d/2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lowest and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d/2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highest grey levels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(s, t)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represents the remaining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 – 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pixels</a:t>
            </a:r>
            <a:endParaRPr/>
          </a:p>
        </p:txBody>
      </p:sp>
      <p:pic>
        <p:nvPicPr>
          <p:cNvPr id="336" name="Google Shape;3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1974850"/>
            <a:ext cx="5006975" cy="1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Removal Examples</a:t>
            </a:r>
            <a:endParaRPr/>
          </a:p>
        </p:txBody>
      </p:sp>
      <p:grpSp>
        <p:nvGrpSpPr>
          <p:cNvPr id="343" name="Google Shape;343;p38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344" name="Google Shape;344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38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pic>
        <p:nvPicPr>
          <p:cNvPr id="346" name="Google Shape;346;p38"/>
          <p:cNvPicPr preferRelativeResize="0"/>
          <p:nvPr/>
        </p:nvPicPr>
        <p:blipFill rotWithShape="1">
          <a:blip r:embed="rId4">
            <a:alphaModFix/>
          </a:blip>
          <a:srcRect b="0" l="19520" r="0" t="0"/>
          <a:stretch/>
        </p:blipFill>
        <p:spPr>
          <a:xfrm>
            <a:off x="2227262" y="1446212"/>
            <a:ext cx="5065712" cy="48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8"/>
          <p:cNvSpPr txBox="1"/>
          <p:nvPr/>
        </p:nvSpPr>
        <p:spPr>
          <a:xfrm>
            <a:off x="355600" y="1941512"/>
            <a:ext cx="184943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Corrupted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Salt And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Pepper Noise</a:t>
            </a:r>
            <a:endParaRPr/>
          </a:p>
        </p:txBody>
      </p:sp>
      <p:sp>
        <p:nvSpPr>
          <p:cNvPr id="348" name="Google Shape;348;p38"/>
          <p:cNvSpPr txBox="1"/>
          <p:nvPr/>
        </p:nvSpPr>
        <p:spPr>
          <a:xfrm>
            <a:off x="7302500" y="1939925"/>
            <a:ext cx="17430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1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With A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3*3 Median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  <p:sp>
        <p:nvSpPr>
          <p:cNvPr id="349" name="Google Shape;349;p38"/>
          <p:cNvSpPr txBox="1"/>
          <p:nvPr/>
        </p:nvSpPr>
        <p:spPr>
          <a:xfrm>
            <a:off x="373062" y="4360862"/>
            <a:ext cx="18319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2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Passes With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3*3 Median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  <p:sp>
        <p:nvSpPr>
          <p:cNvPr id="350" name="Google Shape;350;p38"/>
          <p:cNvSpPr txBox="1"/>
          <p:nvPr/>
        </p:nvSpPr>
        <p:spPr>
          <a:xfrm>
            <a:off x="7302500" y="4360862"/>
            <a:ext cx="18319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3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Passes With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3*3 Median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Removal Examples (cont…)</a:t>
            </a:r>
            <a:endParaRPr/>
          </a:p>
        </p:txBody>
      </p:sp>
      <p:grpSp>
        <p:nvGrpSpPr>
          <p:cNvPr id="357" name="Google Shape;357;p39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358" name="Google Shape;358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9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pic>
        <p:nvPicPr>
          <p:cNvPr id="360" name="Google Shape;360;p39"/>
          <p:cNvPicPr preferRelativeResize="0"/>
          <p:nvPr/>
        </p:nvPicPr>
        <p:blipFill rotWithShape="1">
          <a:blip r:embed="rId4">
            <a:alphaModFix/>
          </a:blip>
          <a:srcRect b="0" l="0" r="19848" t="0"/>
          <a:stretch/>
        </p:blipFill>
        <p:spPr>
          <a:xfrm>
            <a:off x="2127250" y="3938587"/>
            <a:ext cx="5032375" cy="243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9"/>
          <p:cNvPicPr preferRelativeResize="0"/>
          <p:nvPr/>
        </p:nvPicPr>
        <p:blipFill rotWithShape="1">
          <a:blip r:embed="rId5">
            <a:alphaModFix/>
          </a:blip>
          <a:srcRect b="50259" l="19772" r="40025" t="0"/>
          <a:stretch/>
        </p:blipFill>
        <p:spPr>
          <a:xfrm>
            <a:off x="2127250" y="1497012"/>
            <a:ext cx="2533650" cy="241776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/>
          <p:nvPr/>
        </p:nvSpPr>
        <p:spPr>
          <a:xfrm>
            <a:off x="655637" y="2032000"/>
            <a:ext cx="142398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Corrupted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Pepper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  <a:endParaRPr/>
          </a:p>
        </p:txBody>
      </p:sp>
      <p:pic>
        <p:nvPicPr>
          <p:cNvPr id="363" name="Google Shape;363;p39"/>
          <p:cNvPicPr preferRelativeResize="0"/>
          <p:nvPr/>
        </p:nvPicPr>
        <p:blipFill rotWithShape="1">
          <a:blip r:embed="rId5">
            <a:alphaModFix/>
          </a:blip>
          <a:srcRect b="49933" l="59571" r="0" t="0"/>
          <a:stretch/>
        </p:blipFill>
        <p:spPr>
          <a:xfrm>
            <a:off x="4611687" y="1497012"/>
            <a:ext cx="2547937" cy="243363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9"/>
          <p:cNvSpPr txBox="1"/>
          <p:nvPr/>
        </p:nvSpPr>
        <p:spPr>
          <a:xfrm>
            <a:off x="7165975" y="1987550"/>
            <a:ext cx="1357312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Corrupted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Salt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  <a:endParaRPr/>
          </a:p>
        </p:txBody>
      </p:sp>
      <p:sp>
        <p:nvSpPr>
          <p:cNvPr id="365" name="Google Shape;365;p39"/>
          <p:cNvSpPr txBox="1"/>
          <p:nvPr/>
        </p:nvSpPr>
        <p:spPr>
          <a:xfrm>
            <a:off x="7165975" y="4276725"/>
            <a:ext cx="1524000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Above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3*3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Filter</a:t>
            </a:r>
            <a:endParaRPr/>
          </a:p>
        </p:txBody>
      </p:sp>
      <p:sp>
        <p:nvSpPr>
          <p:cNvPr id="366" name="Google Shape;366;p39"/>
          <p:cNvSpPr txBox="1"/>
          <p:nvPr/>
        </p:nvSpPr>
        <p:spPr>
          <a:xfrm>
            <a:off x="639762" y="4240212"/>
            <a:ext cx="1439862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Above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3*3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Filter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Removal Examples (cont…)</a:t>
            </a:r>
            <a:endParaRPr/>
          </a:p>
        </p:txBody>
      </p:sp>
      <p:grpSp>
        <p:nvGrpSpPr>
          <p:cNvPr id="373" name="Google Shape;373;p40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374" name="Google Shape;374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p40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pic>
        <p:nvPicPr>
          <p:cNvPr id="376" name="Google Shape;37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162" y="1352550"/>
            <a:ext cx="3738562" cy="538003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0"/>
          <p:cNvSpPr txBox="1"/>
          <p:nvPr/>
        </p:nvSpPr>
        <p:spPr>
          <a:xfrm>
            <a:off x="1042987" y="1511300"/>
            <a:ext cx="150812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Corrupted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Uniform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  <a:endParaRPr/>
          </a:p>
        </p:txBody>
      </p:sp>
      <p:sp>
        <p:nvSpPr>
          <p:cNvPr id="378" name="Google Shape;378;p40"/>
          <p:cNvSpPr txBox="1"/>
          <p:nvPr/>
        </p:nvSpPr>
        <p:spPr>
          <a:xfrm>
            <a:off x="6329362" y="1538287"/>
            <a:ext cx="191452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Further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Corrupted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Salt and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Pepper Noise</a:t>
            </a:r>
            <a:endParaRPr/>
          </a:p>
        </p:txBody>
      </p:sp>
      <p:sp>
        <p:nvSpPr>
          <p:cNvPr id="379" name="Google Shape;379;p40"/>
          <p:cNvSpPr txBox="1"/>
          <p:nvPr/>
        </p:nvSpPr>
        <p:spPr>
          <a:xfrm>
            <a:off x="652462" y="3457575"/>
            <a:ext cx="189865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Filtered By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5*5 Arithmetic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Filter</a:t>
            </a:r>
            <a:endParaRPr/>
          </a:p>
        </p:txBody>
      </p:sp>
      <p:sp>
        <p:nvSpPr>
          <p:cNvPr id="380" name="Google Shape;380;p40"/>
          <p:cNvSpPr txBox="1"/>
          <p:nvPr/>
        </p:nvSpPr>
        <p:spPr>
          <a:xfrm>
            <a:off x="1006475" y="5281612"/>
            <a:ext cx="1544637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Filtered By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5*5 Median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6329362" y="3503612"/>
            <a:ext cx="194945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Filtered By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5*5 Geometric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Filter</a:t>
            </a:r>
            <a:endParaRPr/>
          </a:p>
        </p:txBody>
      </p:sp>
      <p:sp>
        <p:nvSpPr>
          <p:cNvPr id="382" name="Google Shape;382;p40"/>
          <p:cNvSpPr txBox="1"/>
          <p:nvPr/>
        </p:nvSpPr>
        <p:spPr>
          <a:xfrm>
            <a:off x="6329362" y="5308600"/>
            <a:ext cx="26289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Filtered By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5*5 Alpha-Trimmed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Filter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Periodic Noise</a:t>
            </a:r>
            <a:endParaRPr/>
          </a:p>
        </p:txBody>
      </p:sp>
      <p:sp>
        <p:nvSpPr>
          <p:cNvPr id="389" name="Google Shape;389;p41"/>
          <p:cNvSpPr txBox="1"/>
          <p:nvPr>
            <p:ph idx="1" type="body"/>
          </p:nvPr>
        </p:nvSpPr>
        <p:spPr>
          <a:xfrm>
            <a:off x="457200" y="1333500"/>
            <a:ext cx="52578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arises due to 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electrical or electromagnetic 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interference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rise to regular noise 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 in an image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domain techniques in the Fourier domain are most effective at removing periodic noise</a:t>
            </a:r>
            <a:endParaRPr/>
          </a:p>
        </p:txBody>
      </p:sp>
      <p:pic>
        <p:nvPicPr>
          <p:cNvPr id="390" name="Google Shape;390;p41"/>
          <p:cNvPicPr preferRelativeResize="0"/>
          <p:nvPr/>
        </p:nvPicPr>
        <p:blipFill rotWithShape="1">
          <a:blip r:embed="rId3">
            <a:alphaModFix/>
          </a:blip>
          <a:srcRect b="-400" l="42327" r="0" t="0"/>
          <a:stretch/>
        </p:blipFill>
        <p:spPr>
          <a:xfrm>
            <a:off x="5651500" y="1427162"/>
            <a:ext cx="3222625" cy="481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41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392" name="Google Shape;392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41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Band Reject Filters</a:t>
            </a:r>
            <a:endParaRPr/>
          </a:p>
        </p:txBody>
      </p:sp>
      <p:sp>
        <p:nvSpPr>
          <p:cNvPr id="400" name="Google Shape;400;p42"/>
          <p:cNvSpPr txBox="1"/>
          <p:nvPr>
            <p:ph idx="1" type="body"/>
          </p:nvPr>
        </p:nvSpPr>
        <p:spPr>
          <a:xfrm>
            <a:off x="457200" y="1333500"/>
            <a:ext cx="86868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Removing periodic noise form an image involves removing a particular range of frequencies from that image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 reject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filters can be used for this purpose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ideal band reject filter is given as follows:</a:t>
            </a:r>
            <a:endParaRPr/>
          </a:p>
        </p:txBody>
      </p:sp>
      <p:pic>
        <p:nvPicPr>
          <p:cNvPr id="401" name="Google Shape;4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4057650"/>
            <a:ext cx="6529387" cy="27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25" y="1603375"/>
            <a:ext cx="8374062" cy="19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Band Reject Filters (cont…)</a:t>
            </a:r>
            <a:endParaRPr/>
          </a:p>
        </p:txBody>
      </p:sp>
      <p:sp>
        <p:nvSpPr>
          <p:cNvPr id="408" name="Google Shape;408;p43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ideal band reject filter is shown below, along with Butterworth and Gaussian versions of the filter</a:t>
            </a:r>
            <a:endParaRPr/>
          </a:p>
        </p:txBody>
      </p:sp>
      <p:grpSp>
        <p:nvGrpSpPr>
          <p:cNvPr id="409" name="Google Shape;409;p43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410" name="Google Shape;410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43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pic>
        <p:nvPicPr>
          <p:cNvPr id="412" name="Google Shape;412;p43"/>
          <p:cNvPicPr preferRelativeResize="0"/>
          <p:nvPr/>
        </p:nvPicPr>
        <p:blipFill rotWithShape="1">
          <a:blip r:embed="rId4">
            <a:alphaModFix/>
          </a:blip>
          <a:srcRect b="35048" l="0" r="0" t="0"/>
          <a:stretch/>
        </p:blipFill>
        <p:spPr>
          <a:xfrm>
            <a:off x="719137" y="3048000"/>
            <a:ext cx="80327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3"/>
          <p:cNvSpPr txBox="1"/>
          <p:nvPr/>
        </p:nvSpPr>
        <p:spPr>
          <a:xfrm>
            <a:off x="976312" y="4602162"/>
            <a:ext cx="18113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 Band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Reject Filter</a:t>
            </a:r>
            <a:endParaRPr/>
          </a:p>
        </p:txBody>
      </p:sp>
      <p:sp>
        <p:nvSpPr>
          <p:cNvPr id="414" name="Google Shape;414;p43"/>
          <p:cNvSpPr txBox="1"/>
          <p:nvPr/>
        </p:nvSpPr>
        <p:spPr>
          <a:xfrm>
            <a:off x="3462337" y="4602162"/>
            <a:ext cx="24542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Butterworth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 Reject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(of order 1)</a:t>
            </a:r>
            <a:endParaRPr/>
          </a:p>
        </p:txBody>
      </p:sp>
      <p:sp>
        <p:nvSpPr>
          <p:cNvPr id="415" name="Google Shape;415;p43"/>
          <p:cNvSpPr txBox="1"/>
          <p:nvPr/>
        </p:nvSpPr>
        <p:spPr>
          <a:xfrm>
            <a:off x="6592887" y="4602162"/>
            <a:ext cx="1846262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Gaussian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 Reject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Band Reject Filter Example</a:t>
            </a:r>
            <a:endParaRPr/>
          </a:p>
        </p:txBody>
      </p:sp>
      <p:grpSp>
        <p:nvGrpSpPr>
          <p:cNvPr id="422" name="Google Shape;422;p44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423" name="Google Shape;423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44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pic>
        <p:nvPicPr>
          <p:cNvPr id="425" name="Google Shape;425;p44"/>
          <p:cNvPicPr preferRelativeResize="0"/>
          <p:nvPr/>
        </p:nvPicPr>
        <p:blipFill rotWithShape="1">
          <a:blip r:embed="rId4">
            <a:alphaModFix/>
          </a:blip>
          <a:srcRect b="0" l="0" r="20155" t="0"/>
          <a:stretch/>
        </p:blipFill>
        <p:spPr>
          <a:xfrm>
            <a:off x="2136775" y="2174875"/>
            <a:ext cx="5037137" cy="37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4"/>
          <p:cNvSpPr txBox="1"/>
          <p:nvPr/>
        </p:nvSpPr>
        <p:spPr>
          <a:xfrm>
            <a:off x="2162175" y="1517650"/>
            <a:ext cx="2439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corrupted by sinusoidal noise</a:t>
            </a:r>
            <a:endParaRPr/>
          </a:p>
        </p:txBody>
      </p:sp>
      <p:sp>
        <p:nvSpPr>
          <p:cNvPr id="427" name="Google Shape;427;p44"/>
          <p:cNvSpPr txBox="1"/>
          <p:nvPr/>
        </p:nvSpPr>
        <p:spPr>
          <a:xfrm>
            <a:off x="4664075" y="1517650"/>
            <a:ext cx="2439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Fourier spectrum of corrupted image</a:t>
            </a:r>
            <a:endParaRPr/>
          </a:p>
        </p:txBody>
      </p:sp>
      <p:sp>
        <p:nvSpPr>
          <p:cNvPr id="428" name="Google Shape;428;p44"/>
          <p:cNvSpPr txBox="1"/>
          <p:nvPr/>
        </p:nvSpPr>
        <p:spPr>
          <a:xfrm>
            <a:off x="2135187" y="5935662"/>
            <a:ext cx="2439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Butterworth band reject filter</a:t>
            </a:r>
            <a:endParaRPr/>
          </a:p>
        </p:txBody>
      </p:sp>
      <p:sp>
        <p:nvSpPr>
          <p:cNvPr id="429" name="Google Shape;429;p44"/>
          <p:cNvSpPr txBox="1"/>
          <p:nvPr/>
        </p:nvSpPr>
        <p:spPr>
          <a:xfrm>
            <a:off x="4679950" y="5935662"/>
            <a:ext cx="24399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Filtered image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Adaptive Filters</a:t>
            </a:r>
            <a:endParaRPr/>
          </a:p>
        </p:txBody>
      </p:sp>
      <p:sp>
        <p:nvSpPr>
          <p:cNvPr id="436" name="Google Shape;436;p45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filters discussed so far are applied to an entire image without any regard for how image characteristics vary from one point to another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behaviour of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filters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changes depending on the characteristics of the image inside the filter region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take a look at the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median filter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Adaptive local noise reduction filter</a:t>
            </a:r>
            <a:endParaRPr/>
          </a:p>
        </p:txBody>
      </p:sp>
      <p:pic>
        <p:nvPicPr>
          <p:cNvPr id="442" name="Google Shape;442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1938337"/>
            <a:ext cx="7221537" cy="10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6"/>
          <p:cNvSpPr txBox="1"/>
          <p:nvPr/>
        </p:nvSpPr>
        <p:spPr>
          <a:xfrm>
            <a:off x="1298575" y="3392487"/>
            <a:ext cx="593725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g(x,y) is the processed pixel from the noisy image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Nominator is variance of the noisy image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denominator is the variance of the noisy local sub window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is the local arithmetic mean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Cont….</a:t>
            </a:r>
            <a:endParaRPr/>
          </a:p>
        </p:txBody>
      </p:sp>
      <p:pic>
        <p:nvPicPr>
          <p:cNvPr id="449" name="Google Shape;449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2" y="1333500"/>
            <a:ext cx="7127875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Adaptive Median Filtering</a:t>
            </a:r>
            <a:endParaRPr/>
          </a:p>
        </p:txBody>
      </p:sp>
      <p:sp>
        <p:nvSpPr>
          <p:cNvPr id="456" name="Google Shape;456;p48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median filter performs relatively well on impulse noise as long as the spatial density of the impulse noise is not large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adaptive median filter can handle much more spatially dense impulse noise, and also performs some smoothing for non-impulse noise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insight in the adaptive median filter is that the filter size changes depending on the characteristics of the image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Adaptive Median Filtering (cont…)</a:t>
            </a:r>
            <a:endParaRPr/>
          </a:p>
        </p:txBody>
      </p:sp>
      <p:sp>
        <p:nvSpPr>
          <p:cNvPr id="463" name="Google Shape;463;p49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that filtering looks at each original pixel image in turn and generates a new filtered pixel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examine the following notation:</a:t>
            </a:r>
            <a:endParaRPr b="0" i="1" sz="3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49" lvl="1" marL="827087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= minimum grey level in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= maximum grey level in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1" marL="827087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= median of grey levels in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9" lvl="1" marL="827087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= grey level at coordinates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 y)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=maximum allowed size of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Adaptive Median Filtering (cont…)</a:t>
            </a:r>
            <a:endParaRPr/>
          </a:p>
        </p:txBody>
      </p:sp>
      <p:sp>
        <p:nvSpPr>
          <p:cNvPr id="470" name="Google Shape;470;p50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A:	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 = 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A2 = 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A1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0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A2 &lt;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to level 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 increase the window size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window size ≤ repeat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level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 output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B:	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 = 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B2 = 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B1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0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B2 &lt;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 output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baseline="-2500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Adaptive Median Filtering (cont…)</a:t>
            </a:r>
            <a:endParaRPr/>
          </a:p>
        </p:txBody>
      </p:sp>
      <p:sp>
        <p:nvSpPr>
          <p:cNvPr id="477" name="Google Shape;477;p51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to understanding the algorithm is to remember that the adaptive median filter has three purposes: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impulse noise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smoothing of other noise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distortion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Adaptive Filtering Example</a:t>
            </a:r>
            <a:endParaRPr/>
          </a:p>
        </p:txBody>
      </p:sp>
      <p:pic>
        <p:nvPicPr>
          <p:cNvPr id="484" name="Google Shape;484;p52"/>
          <p:cNvPicPr preferRelativeResize="0"/>
          <p:nvPr/>
        </p:nvPicPr>
        <p:blipFill rotWithShape="1">
          <a:blip r:embed="rId3">
            <a:alphaModFix/>
          </a:blip>
          <a:srcRect b="26279" l="0" r="0" t="0"/>
          <a:stretch/>
        </p:blipFill>
        <p:spPr>
          <a:xfrm>
            <a:off x="320675" y="2292350"/>
            <a:ext cx="8758237" cy="278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52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486" name="Google Shape;486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52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sp>
        <p:nvSpPr>
          <p:cNvPr id="488" name="Google Shape;488;p52"/>
          <p:cNvSpPr txBox="1"/>
          <p:nvPr/>
        </p:nvSpPr>
        <p:spPr>
          <a:xfrm>
            <a:off x="357187" y="5026025"/>
            <a:ext cx="280987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corrupted by salt and pepper noise with probabilities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=0.25</a:t>
            </a:r>
            <a:endParaRPr/>
          </a:p>
        </p:txBody>
      </p:sp>
      <p:sp>
        <p:nvSpPr>
          <p:cNvPr id="489" name="Google Shape;489;p52"/>
          <p:cNvSpPr txBox="1"/>
          <p:nvPr/>
        </p:nvSpPr>
        <p:spPr>
          <a:xfrm>
            <a:off x="3263900" y="5026025"/>
            <a:ext cx="2809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filtering with a 7 * 7 median filter</a:t>
            </a:r>
            <a:endParaRPr/>
          </a:p>
        </p:txBody>
      </p:sp>
      <p:sp>
        <p:nvSpPr>
          <p:cNvPr id="490" name="Google Shape;490;p52"/>
          <p:cNvSpPr txBox="1"/>
          <p:nvPr/>
        </p:nvSpPr>
        <p:spPr>
          <a:xfrm>
            <a:off x="6170612" y="5026025"/>
            <a:ext cx="2809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adaptive median filtering with i = 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Image Restoration?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536575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restoration attempts to restore images that have been degraded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degradation process and attempt to reverse it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image enhancement, but more objective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49874" l="0" r="60215" t="0"/>
          <a:stretch/>
        </p:blipFill>
        <p:spPr>
          <a:xfrm>
            <a:off x="1377950" y="4394200"/>
            <a:ext cx="2509837" cy="19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-1210" l="39733" r="20204" t="50250"/>
          <a:stretch/>
        </p:blipFill>
        <p:spPr>
          <a:xfrm>
            <a:off x="5238750" y="4394200"/>
            <a:ext cx="25273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3956050" y="5038725"/>
            <a:ext cx="1212850" cy="61436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Adaptive Mean Filtering (cont…)</a:t>
            </a:r>
            <a:endParaRPr/>
          </a:p>
        </p:txBody>
      </p:sp>
      <p:sp>
        <p:nvSpPr>
          <p:cNvPr id="496" name="Google Shape;496;p53"/>
          <p:cNvSpPr txBox="1"/>
          <p:nvPr/>
        </p:nvSpPr>
        <p:spPr>
          <a:xfrm>
            <a:off x="784225" y="1825625"/>
            <a:ext cx="6235700" cy="230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Arithmetic Mean Filtering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Geometric Mean Filtering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Harmonic Mean Filtering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Contra Harmonic Mean Filtering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4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03" name="Google Shape;503;p54"/>
          <p:cNvSpPr txBox="1"/>
          <p:nvPr>
            <p:ph idx="1" type="body"/>
          </p:nvPr>
        </p:nvSpPr>
        <p:spPr>
          <a:xfrm>
            <a:off x="457200" y="1333500"/>
            <a:ext cx="86868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lecture we will look at image restoration for noise removal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Restoration is slightly more objective than enhancement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Spatial domain techniques are particularly useful for removing random noise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domain techniques are particularly useful for removing periodic noise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and Images</a:t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4965975" y="1589087"/>
            <a:ext cx="4026224" cy="4924425"/>
            <a:chOff x="3128" y="1001"/>
            <a:chExt cx="2536" cy="3102"/>
          </a:xfrm>
        </p:grpSpPr>
        <p:pic>
          <p:nvPicPr>
            <p:cNvPr id="89" name="Google Shape;89;p18"/>
            <p:cNvPicPr preferRelativeResize="0"/>
            <p:nvPr/>
          </p:nvPicPr>
          <p:blipFill rotWithShape="1">
            <a:blip r:embed="rId3">
              <a:alphaModFix/>
            </a:blip>
            <a:srcRect b="14885" l="0" r="0" t="0"/>
            <a:stretch/>
          </p:blipFill>
          <p:spPr>
            <a:xfrm>
              <a:off x="4347" y="1001"/>
              <a:ext cx="1233" cy="109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" name="Google Shape;90;p18"/>
            <p:cNvGrpSpPr/>
            <p:nvPr/>
          </p:nvGrpSpPr>
          <p:grpSpPr>
            <a:xfrm>
              <a:off x="3128" y="1404"/>
              <a:ext cx="2536" cy="2279"/>
              <a:chOff x="3128" y="1404"/>
              <a:chExt cx="2536" cy="2279"/>
            </a:xfrm>
          </p:grpSpPr>
          <p:pic>
            <p:nvPicPr>
              <p:cNvPr id="91" name="Google Shape;91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-9360000">
                <a:off x="3584" y="1700"/>
                <a:ext cx="1816" cy="16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" name="Google Shape;92;p18"/>
              <p:cNvSpPr txBox="1"/>
              <p:nvPr/>
            </p:nvSpPr>
            <p:spPr>
              <a:xfrm rot="-960000">
                <a:off x="3195" y="2464"/>
                <a:ext cx="506" cy="55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j0311452" id="93" name="Google Shape;93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58" y="2960"/>
              <a:ext cx="1042" cy="11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7200" y="1333500"/>
            <a:ext cx="5707062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sources of noise in digital images arise during image acquisition (digitization) and transmission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Imaging sensors can be affected by ambient conditions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Interference can be added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an image during transmission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Model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consider a noisy image to be modelled as follows: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 y)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original image pixel,    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η(x, y)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noise term and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g(x, y)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resulting noisy pixel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can estimate the model the noise in an image is based on this will help us to figure out how to restore the image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50" y="2574925"/>
            <a:ext cx="5367337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Models</a:t>
            </a:r>
            <a:endParaRPr/>
          </a:p>
        </p:txBody>
      </p:sp>
      <p:grpSp>
        <p:nvGrpSpPr>
          <p:cNvPr id="109" name="Google Shape;109;p20"/>
          <p:cNvGrpSpPr/>
          <p:nvPr/>
        </p:nvGrpSpPr>
        <p:grpSpPr>
          <a:xfrm>
            <a:off x="5249862" y="1279525"/>
            <a:ext cx="3883025" cy="5535612"/>
            <a:chOff x="3137" y="806"/>
            <a:chExt cx="2446" cy="3487"/>
          </a:xfrm>
        </p:grpSpPr>
        <p:pic>
          <p:nvPicPr>
            <p:cNvPr id="110" name="Google Shape;11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37" y="806"/>
              <a:ext cx="2404" cy="3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0"/>
            <p:cNvSpPr txBox="1"/>
            <p:nvPr/>
          </p:nvSpPr>
          <p:spPr>
            <a:xfrm>
              <a:off x="3929" y="1116"/>
              <a:ext cx="472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Gaussian</a:t>
              </a:r>
              <a:endParaRPr/>
            </a:p>
          </p:txBody>
        </p:sp>
        <p:sp>
          <p:nvSpPr>
            <p:cNvPr id="112" name="Google Shape;112;p20"/>
            <p:cNvSpPr txBox="1"/>
            <p:nvPr/>
          </p:nvSpPr>
          <p:spPr>
            <a:xfrm>
              <a:off x="4848" y="1117"/>
              <a:ext cx="435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Rayleigh</a:t>
              </a:r>
              <a:endParaRPr/>
            </a:p>
          </p:txBody>
        </p:sp>
        <p:sp>
          <p:nvSpPr>
            <p:cNvPr id="113" name="Google Shape;113;p20"/>
            <p:cNvSpPr txBox="1"/>
            <p:nvPr/>
          </p:nvSpPr>
          <p:spPr>
            <a:xfrm>
              <a:off x="3589" y="2270"/>
              <a:ext cx="323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Erlang</a:t>
              </a:r>
              <a:endParaRPr/>
            </a:p>
          </p:txBody>
        </p:sp>
        <p:sp>
          <p:nvSpPr>
            <p:cNvPr id="114" name="Google Shape;114;p20"/>
            <p:cNvSpPr txBox="1"/>
            <p:nvPr/>
          </p:nvSpPr>
          <p:spPr>
            <a:xfrm>
              <a:off x="4597" y="2270"/>
              <a:ext cx="584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Exponential</a:t>
              </a:r>
              <a:endParaRPr/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3842" y="3306"/>
              <a:ext cx="391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Uniform</a:t>
              </a:r>
              <a:endParaRPr/>
            </a:p>
          </p:txBody>
        </p:sp>
        <p:sp>
          <p:nvSpPr>
            <p:cNvPr id="116" name="Google Shape;116;p20"/>
            <p:cNvSpPr txBox="1"/>
            <p:nvPr/>
          </p:nvSpPr>
          <p:spPr>
            <a:xfrm>
              <a:off x="5192" y="3495"/>
              <a:ext cx="391" cy="1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Impulse</a:t>
              </a:r>
              <a:endParaRPr/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4068" y="3483"/>
              <a:ext cx="243" cy="1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119" name="Google Shape;119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20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" y="1333500"/>
            <a:ext cx="5138737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different models for the image 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term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η(x, y)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Gaussian</a:t>
            </a:r>
            <a:endParaRPr/>
          </a:p>
          <a:p>
            <a:pPr indent="-228600" lvl="2" marL="12350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common model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Rayleigh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Erlang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Uniform</a:t>
            </a:r>
            <a:endParaRPr/>
          </a:p>
          <a:p>
            <a:pPr indent="-285749" lvl="1" marL="827087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Impulse</a:t>
            </a:r>
            <a:endParaRPr/>
          </a:p>
          <a:p>
            <a:pPr indent="-228600" lvl="2" marL="12350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Salt and pepper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noise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Example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57200" y="1333500"/>
            <a:ext cx="57531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test pattern to the right is ideal for demonstrating the addition of noise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slides will show the result of adding noise based on various models to this image 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50633" t="0"/>
          <a:stretch/>
        </p:blipFill>
        <p:spPr>
          <a:xfrm>
            <a:off x="6205537" y="1304925"/>
            <a:ext cx="2474912" cy="245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1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131" name="Google Shape;131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1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grpSp>
        <p:nvGrpSpPr>
          <p:cNvPr id="133" name="Google Shape;133;p21"/>
          <p:cNvGrpSpPr/>
          <p:nvPr/>
        </p:nvGrpSpPr>
        <p:grpSpPr>
          <a:xfrm>
            <a:off x="6243637" y="4041775"/>
            <a:ext cx="2371725" cy="2486025"/>
            <a:chOff x="3933" y="2546"/>
            <a:chExt cx="1494" cy="1566"/>
          </a:xfrm>
        </p:grpSpPr>
        <p:sp>
          <p:nvSpPr>
            <p:cNvPr id="134" name="Google Shape;134;p21"/>
            <p:cNvSpPr txBox="1"/>
            <p:nvPr/>
          </p:nvSpPr>
          <p:spPr>
            <a:xfrm>
              <a:off x="3953" y="2582"/>
              <a:ext cx="1449" cy="153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Histogram to go here</a:t>
              </a:r>
              <a:endParaRPr/>
            </a:p>
          </p:txBody>
        </p:sp>
        <p:sp>
          <p:nvSpPr>
            <p:cNvPr id="135" name="Google Shape;135;p21"/>
            <p:cNvSpPr txBox="1"/>
            <p:nvPr/>
          </p:nvSpPr>
          <p:spPr>
            <a:xfrm>
              <a:off x="3933" y="2546"/>
              <a:ext cx="1494" cy="1566"/>
            </a:xfrm>
            <a:prstGeom prst="rect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21"/>
            <p:cNvCxnSpPr/>
            <p:nvPr/>
          </p:nvCxnSpPr>
          <p:spPr>
            <a:xfrm rot="10800000">
              <a:off x="4005" y="2771"/>
              <a:ext cx="0" cy="1341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" name="Google Shape;137;p21"/>
            <p:cNvCxnSpPr/>
            <p:nvPr/>
          </p:nvCxnSpPr>
          <p:spPr>
            <a:xfrm rot="10800000">
              <a:off x="4667" y="2888"/>
              <a:ext cx="0" cy="1224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" name="Google Shape;138;p21"/>
            <p:cNvCxnSpPr/>
            <p:nvPr/>
          </p:nvCxnSpPr>
          <p:spPr>
            <a:xfrm rot="10800000">
              <a:off x="5330" y="2978"/>
              <a:ext cx="0" cy="1134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39" name="Google Shape;139;p21"/>
          <p:cNvSpPr txBox="1"/>
          <p:nvPr/>
        </p:nvSpPr>
        <p:spPr>
          <a:xfrm>
            <a:off x="7038975" y="3679825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6815137" y="6529387"/>
            <a:ext cx="1225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38175" y="0"/>
            <a:ext cx="8505825" cy="123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Noise Example (cont…)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15726" l="0" r="0" t="0"/>
          <a:stretch/>
        </p:blipFill>
        <p:spPr>
          <a:xfrm>
            <a:off x="938212" y="1439862"/>
            <a:ext cx="7256462" cy="5119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2"/>
          <p:cNvGrpSpPr/>
          <p:nvPr/>
        </p:nvGrpSpPr>
        <p:grpSpPr>
          <a:xfrm>
            <a:off x="-3969" y="1631156"/>
            <a:ext cx="260350" cy="5229225"/>
            <a:chOff x="-2" y="1034"/>
            <a:chExt cx="164" cy="3294"/>
          </a:xfrm>
        </p:grpSpPr>
        <p:pic>
          <p:nvPicPr>
            <p:cNvPr descr="book" id="149" name="Google Shape;14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17" y="4183"/>
              <a:ext cx="125" cy="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2"/>
            <p:cNvSpPr txBox="1"/>
            <p:nvPr/>
          </p:nvSpPr>
          <p:spPr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Images taken from Gonzalez &amp; Woods, Digital Image Processing (2002)</a:t>
              </a:r>
              <a:endParaRPr/>
            </a:p>
          </p:txBody>
        </p:sp>
      </p:grpSp>
      <p:sp>
        <p:nvSpPr>
          <p:cNvPr id="151" name="Google Shape;151;p22"/>
          <p:cNvSpPr txBox="1"/>
          <p:nvPr/>
        </p:nvSpPr>
        <p:spPr>
          <a:xfrm>
            <a:off x="1657350" y="6257925"/>
            <a:ext cx="11493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Gaussian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048125" y="6257925"/>
            <a:ext cx="10731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Rayleigh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6588125" y="6257925"/>
            <a:ext cx="84455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Erlang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riansTemplate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iansTemplate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