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746875" cy="9913925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2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2" orient="horz"/>
        <p:guide pos="212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Tahoma-bold.fntdata"/><Relationship Id="rId6" Type="http://schemas.openxmlformats.org/officeDocument/2006/relationships/slide" Target="slides/slide1.xml"/><Relationship Id="rId18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476500" y="-266700"/>
            <a:ext cx="41148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019675" y="2276475"/>
            <a:ext cx="54864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38175" y="200025"/>
            <a:ext cx="54864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286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7419975" y="0"/>
            <a:ext cx="1730375" cy="6858000"/>
            <a:chOff x="4667" y="0"/>
            <a:chExt cx="1090" cy="4320"/>
          </a:xfrm>
        </p:grpSpPr>
        <p:sp>
          <p:nvSpPr>
            <p:cNvPr id="29" name="Google Shape;29;p5"/>
            <p:cNvSpPr/>
            <p:nvPr/>
          </p:nvSpPr>
          <p:spPr>
            <a:xfrm>
              <a:off x="4973" y="0"/>
              <a:ext cx="783" cy="208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hokusai2" id="30" name="Google Shape;30;p5"/>
            <p:cNvPicPr preferRelativeResize="0"/>
            <p:nvPr/>
          </p:nvPicPr>
          <p:blipFill rotWithShape="1">
            <a:blip r:embed="rId2">
              <a:alphaModFix/>
            </a:blip>
            <a:srcRect b="31861" l="0" r="13902" t="0"/>
            <a:stretch/>
          </p:blipFill>
          <p:spPr>
            <a:xfrm>
              <a:off x="4667" y="293"/>
              <a:ext cx="1090" cy="40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5"/>
          <p:cNvSpPr txBox="1"/>
          <p:nvPr>
            <p:ph type="ctrTitle"/>
          </p:nvPr>
        </p:nvSpPr>
        <p:spPr>
          <a:xfrm>
            <a:off x="152400" y="9906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304800" y="62484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438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019800" y="62484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228600" y="1981200"/>
            <a:ext cx="4229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10100" y="1981200"/>
            <a:ext cx="4229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🟂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🟂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🟂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🟂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🟂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🟂"/>
              <a:defRPr b="0" i="1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🟂"/>
              <a:defRPr b="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🟂"/>
              <a:defRPr b="0" i="1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0" y="83820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Dr. M. S. Uddin, CSE Dept, JU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Dr. M. S. Uddin, CSE Dept, JU</a:t>
            </a:r>
            <a:endParaRPr/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2286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HSI Color Model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2286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🟂"/>
            </a:pPr>
            <a:r>
              <a:rPr b="1" i="0" lang="en-US" sz="2000">
                <a:solidFill>
                  <a:srgbClr val="FF0000"/>
                </a:solidFill>
              </a:rPr>
              <a:t>Hue</a:t>
            </a:r>
            <a:r>
              <a:rPr i="0" lang="en-US" sz="2000"/>
              <a:t> is defined as an angle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/>
              <a:t>0 degrees is </a:t>
            </a:r>
            <a:r>
              <a:rPr b="1" i="0" lang="en-US" sz="2000">
                <a:solidFill>
                  <a:srgbClr val="FF0000"/>
                </a:solidFill>
              </a:rPr>
              <a:t>RED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/>
              <a:t>120 degrees is </a:t>
            </a:r>
            <a:r>
              <a:rPr b="1" i="0" lang="en-US" sz="2000">
                <a:solidFill>
                  <a:srgbClr val="00FF00"/>
                </a:solidFill>
              </a:rPr>
              <a:t>GREEN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/>
              <a:t>240 degrees is </a:t>
            </a:r>
            <a:r>
              <a:rPr b="1" i="0" lang="en-US" sz="2000">
                <a:solidFill>
                  <a:srgbClr val="0000FF"/>
                </a:solidFill>
              </a:rPr>
              <a:t>BLUE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0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b="1" i="0" lang="en-US" sz="2000">
                <a:solidFill>
                  <a:srgbClr val="FF0000"/>
                </a:solidFill>
              </a:rPr>
              <a:t>Saturation</a:t>
            </a:r>
            <a:r>
              <a:rPr i="0" lang="en-US" sz="2000"/>
              <a:t> is defined as the percentage of distance from the center of the HSI triangle to the pyramid surface.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🟂"/>
            </a:pPr>
            <a:r>
              <a:rPr i="0" lang="en-US" sz="1800"/>
              <a:t>Values range from 0 to 1 (0 is achromatic and 1 is fully saturated)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 sz="1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b="1" i="0" lang="en-US" sz="2000">
                <a:solidFill>
                  <a:srgbClr val="FF0000"/>
                </a:solidFill>
              </a:rPr>
              <a:t>Intensity</a:t>
            </a:r>
            <a:r>
              <a:rPr i="0" lang="en-US" sz="2000"/>
              <a:t> is denoted as the distance “up” the axis from black.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🟂"/>
            </a:pPr>
            <a:r>
              <a:rPr i="0" lang="en-US" sz="1800"/>
              <a:t>Values range from 0 to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Dr. M. S. Uddin, CSE Dept, JU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228600" y="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Converting between RGB and HSI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400" y="1295400"/>
            <a:ext cx="5816600" cy="384651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1447800" y="5334000"/>
            <a:ext cx="571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greater than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= 360</a:t>
            </a:r>
            <a:r>
              <a:rPr b="1" baseline="30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H.</a:t>
            </a:r>
            <a:r>
              <a:rPr b="0" i="1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4371975" y="1524000"/>
            <a:ext cx="31718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L = Y = V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Dr. M. S. Uddin, CSE Dept, JU</a:t>
            </a:r>
            <a:endParaRPr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3" name="Google Shape;183;p24"/>
          <p:cNvGrpSpPr/>
          <p:nvPr/>
        </p:nvGrpSpPr>
        <p:grpSpPr>
          <a:xfrm>
            <a:off x="1524000" y="1143000"/>
            <a:ext cx="5105400" cy="4851400"/>
            <a:chOff x="144" y="1152"/>
            <a:chExt cx="3216" cy="3056"/>
          </a:xfrm>
        </p:grpSpPr>
        <p:pic>
          <p:nvPicPr>
            <p:cNvPr descr="850088" id="184" name="Google Shape;18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" y="2256"/>
              <a:ext cx="1344" cy="896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185" name="Google Shape;185;p24"/>
            <p:cNvGrpSpPr/>
            <p:nvPr/>
          </p:nvGrpSpPr>
          <p:grpSpPr>
            <a:xfrm>
              <a:off x="960" y="3264"/>
              <a:ext cx="2400" cy="944"/>
              <a:chOff x="960" y="3264"/>
              <a:chExt cx="2400" cy="944"/>
            </a:xfrm>
          </p:grpSpPr>
          <p:cxnSp>
            <p:nvCxnSpPr>
              <p:cNvPr id="186" name="Google Shape;186;p24"/>
              <p:cNvCxnSpPr/>
              <p:nvPr/>
            </p:nvCxnSpPr>
            <p:spPr>
              <a:xfrm>
                <a:off x="960" y="3264"/>
                <a:ext cx="960" cy="528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87" name="Google Shape;187;p24"/>
              <p:cNvSpPr txBox="1"/>
              <p:nvPr/>
            </p:nvSpPr>
            <p:spPr>
              <a:xfrm>
                <a:off x="1680" y="3888"/>
                <a:ext cx="240" cy="29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/>
              </a:p>
            </p:txBody>
          </p:sp>
          <p:pic>
            <p:nvPicPr>
              <p:cNvPr descr="bChannel" id="188" name="Google Shape;188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016" y="3312"/>
                <a:ext cx="1344" cy="896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189" name="Google Shape;189;p24"/>
            <p:cNvGrpSpPr/>
            <p:nvPr/>
          </p:nvGrpSpPr>
          <p:grpSpPr>
            <a:xfrm>
              <a:off x="1536" y="2208"/>
              <a:ext cx="1824" cy="896"/>
              <a:chOff x="1536" y="2208"/>
              <a:chExt cx="1824" cy="896"/>
            </a:xfrm>
          </p:grpSpPr>
          <p:cxnSp>
            <p:nvCxnSpPr>
              <p:cNvPr id="190" name="Google Shape;190;p24"/>
              <p:cNvCxnSpPr/>
              <p:nvPr/>
            </p:nvCxnSpPr>
            <p:spPr>
              <a:xfrm>
                <a:off x="1536" y="2688"/>
                <a:ext cx="384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91" name="Google Shape;191;p24"/>
              <p:cNvSpPr txBox="1"/>
              <p:nvPr/>
            </p:nvSpPr>
            <p:spPr>
              <a:xfrm>
                <a:off x="1728" y="2736"/>
                <a:ext cx="240" cy="29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/>
              </a:p>
            </p:txBody>
          </p:sp>
          <p:pic>
            <p:nvPicPr>
              <p:cNvPr descr="sChannel" id="192" name="Google Shape;192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016" y="2208"/>
                <a:ext cx="1344" cy="896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193" name="Google Shape;193;p24"/>
            <p:cNvGrpSpPr/>
            <p:nvPr/>
          </p:nvGrpSpPr>
          <p:grpSpPr>
            <a:xfrm>
              <a:off x="912" y="1152"/>
              <a:ext cx="2448" cy="1008"/>
              <a:chOff x="912" y="1152"/>
              <a:chExt cx="2448" cy="1008"/>
            </a:xfrm>
          </p:grpSpPr>
          <p:cxnSp>
            <p:nvCxnSpPr>
              <p:cNvPr id="194" name="Google Shape;194;p24"/>
              <p:cNvCxnSpPr/>
              <p:nvPr/>
            </p:nvCxnSpPr>
            <p:spPr>
              <a:xfrm flipH="1" rot="10800000">
                <a:off x="912" y="1584"/>
                <a:ext cx="1056" cy="576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95" name="Google Shape;195;p24"/>
              <p:cNvSpPr txBox="1"/>
              <p:nvPr/>
            </p:nvSpPr>
            <p:spPr>
              <a:xfrm>
                <a:off x="1728" y="1248"/>
                <a:ext cx="240" cy="296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/>
              </a:p>
            </p:txBody>
          </p:sp>
          <p:pic>
            <p:nvPicPr>
              <p:cNvPr descr="hChannel" id="196" name="Google Shape;196;p2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2016" y="1152"/>
                <a:ext cx="1344" cy="896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sp>
        <p:nvSpPr>
          <p:cNvPr id="197" name="Google Shape;197;p24"/>
          <p:cNvSpPr/>
          <p:nvPr/>
        </p:nvSpPr>
        <p:spPr>
          <a:xfrm>
            <a:off x="2286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HSI Color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Dr. M. S. Uddin, CSE Dept, JU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04800" y="1524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Color Models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81000" y="1219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🟂"/>
            </a:pPr>
            <a:r>
              <a:rPr b="1" i="0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Color models</a:t>
            </a:r>
            <a:r>
              <a:rPr i="0" lang="en-US" sz="2400">
                <a:latin typeface="Tahoma"/>
                <a:ea typeface="Tahoma"/>
                <a:cs typeface="Tahoma"/>
                <a:sym typeface="Tahoma"/>
              </a:rPr>
              <a:t> attempt to mathematically describe the way that humans perceive color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>
                <a:latin typeface="Tahoma"/>
                <a:ea typeface="Tahoma"/>
                <a:cs typeface="Tahoma"/>
                <a:sym typeface="Tahoma"/>
              </a:rPr>
              <a:t>The human eye combines 3 primary colors (using the 3 different types of cones) to discern all possible colors.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>
                <a:latin typeface="Tahoma"/>
                <a:ea typeface="Tahoma"/>
                <a:cs typeface="Tahoma"/>
                <a:sym typeface="Tahoma"/>
              </a:rPr>
              <a:t>Colors are just different light frequencies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red</a:t>
            </a:r>
            <a:r>
              <a:rPr i="0" lang="en-US" sz="2400">
                <a:latin typeface="Tahoma"/>
                <a:ea typeface="Tahoma"/>
                <a:cs typeface="Tahoma"/>
                <a:sym typeface="Tahoma"/>
              </a:rPr>
              <a:t> – 700nm wavelength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green</a:t>
            </a:r>
            <a:r>
              <a:rPr i="0" lang="en-US" sz="2400">
                <a:latin typeface="Tahoma"/>
                <a:ea typeface="Tahoma"/>
                <a:cs typeface="Tahoma"/>
                <a:sym typeface="Tahoma"/>
              </a:rPr>
              <a:t> – 546.1 nm wavelength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blue</a:t>
            </a:r>
            <a:r>
              <a:rPr i="0" lang="en-US" sz="2400">
                <a:latin typeface="Tahoma"/>
                <a:ea typeface="Tahoma"/>
                <a:cs typeface="Tahoma"/>
                <a:sym typeface="Tahoma"/>
              </a:rPr>
              <a:t> – 435.8 nm wavelength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sz="240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>
                <a:latin typeface="Tahoma"/>
                <a:ea typeface="Tahoma"/>
                <a:cs typeface="Tahoma"/>
                <a:sym typeface="Tahoma"/>
              </a:rPr>
              <a:t>Lower frequencies are </a:t>
            </a: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cooler</a:t>
            </a:r>
            <a:r>
              <a:rPr i="0" lang="en-US" sz="2400">
                <a:latin typeface="Tahoma"/>
                <a:ea typeface="Tahoma"/>
                <a:cs typeface="Tahoma"/>
                <a:sym typeface="Tahoma"/>
              </a:rPr>
              <a:t> colors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Dr. M. S. Uddin, CSE Dept, JU</a:t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228600" y="228600"/>
            <a:ext cx="861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Primary Colors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2286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🟂"/>
            </a:pPr>
            <a:r>
              <a:rPr i="0" lang="en-US"/>
              <a:t>Primary colors of </a:t>
            </a:r>
            <a:r>
              <a:rPr i="0" lang="en-US" u="sng">
                <a:solidFill>
                  <a:srgbClr val="FF0000"/>
                </a:solidFill>
              </a:rPr>
              <a:t>light</a:t>
            </a:r>
            <a:r>
              <a:rPr i="0" lang="en-US"/>
              <a:t> are </a:t>
            </a:r>
            <a:r>
              <a:rPr i="0" lang="en-US" u="sng">
                <a:solidFill>
                  <a:srgbClr val="00FF00"/>
                </a:solidFill>
              </a:rPr>
              <a:t>additive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🟂"/>
            </a:pPr>
            <a:r>
              <a:rPr i="0" lang="en-US"/>
              <a:t>Primary colors are red, green, and blue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🟂"/>
            </a:pPr>
            <a:r>
              <a:rPr i="0" lang="en-US"/>
              <a:t>Combining red + green + blue yields white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🟂"/>
            </a:pPr>
            <a:r>
              <a:rPr i="0" lang="en-US"/>
              <a:t>Primary colors of </a:t>
            </a:r>
            <a:r>
              <a:rPr i="0" lang="en-US" u="sng">
                <a:solidFill>
                  <a:srgbClr val="669900"/>
                </a:solidFill>
              </a:rPr>
              <a:t>pigment</a:t>
            </a:r>
            <a:r>
              <a:rPr i="0" lang="en-US"/>
              <a:t> are </a:t>
            </a:r>
            <a:r>
              <a:rPr i="0" lang="en-US" u="sng">
                <a:solidFill>
                  <a:srgbClr val="0000FF"/>
                </a:solidFill>
              </a:rPr>
              <a:t>subtractive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🟂"/>
            </a:pPr>
            <a:r>
              <a:rPr i="0" lang="en-US"/>
              <a:t>Primary colors are cyan, magenta, and yellow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🟂"/>
            </a:pPr>
            <a:r>
              <a:rPr i="0" lang="en-US"/>
              <a:t>Combining cyan + magenta + yellow yields black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Dr. M. S. Uddin, CSE Dept, JU</a:t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4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Dr. M. S. Uddin, CSE Dept, JU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" y="-7938"/>
            <a:ext cx="9144000" cy="617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800600" y="533400"/>
            <a:ext cx="41148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PAL: Phase Alteration by Line (British)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NTSC: National Television System Committee (USA)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64A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0.30R + 0.59G + 0.11B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Dr. M. S. Uddin, CSE Dept, JU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228600" y="2286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YIQ Color Model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228600" y="12954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Luminance (Y), Inphase (I), and Quadrature (Q)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Used for TV broadcasts – backward compatible with monochrome TV standards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Luminance is BW component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Human visual system is more sensitive to changes in </a:t>
            </a:r>
            <a:r>
              <a:rPr b="1" i="0" lang="en-US" sz="2000">
                <a:latin typeface="Tahoma"/>
                <a:ea typeface="Tahoma"/>
                <a:cs typeface="Tahoma"/>
                <a:sym typeface="Tahoma"/>
              </a:rPr>
              <a:t>intensity</a:t>
            </a: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 than in </a:t>
            </a:r>
            <a:r>
              <a:rPr b="1" i="0" lang="en-US" sz="2000">
                <a:latin typeface="Tahoma"/>
                <a:ea typeface="Tahoma"/>
                <a:cs typeface="Tahoma"/>
                <a:sym typeface="Tahoma"/>
              </a:rPr>
              <a:t>color</a:t>
            </a: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.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In NTSC, bandwidth allocation of YIQ is 4MHz, 1.5 MHz, and 0.6 MHz respectively.</a:t>
            </a:r>
            <a:endParaRPr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1676400" y="4479925"/>
            <a:ext cx="5715000" cy="1387475"/>
            <a:chOff x="672" y="2496"/>
            <a:chExt cx="3600" cy="874"/>
          </a:xfrm>
        </p:grpSpPr>
        <p:sp>
          <p:nvSpPr>
            <p:cNvPr id="131" name="Google Shape;131;p18"/>
            <p:cNvSpPr txBox="1"/>
            <p:nvPr/>
          </p:nvSpPr>
          <p:spPr>
            <a:xfrm>
              <a:off x="768" y="2544"/>
              <a:ext cx="3504" cy="8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0.299	0.587	0.144	  R</a:t>
              </a:r>
              <a:endParaRPr/>
            </a:p>
            <a:p>
              <a:pPr indent="0" lvl="0" marL="0" marR="0" rtl="0" algn="l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	=	0.596	-.275	-.321	  G</a:t>
              </a:r>
              <a:endParaRPr/>
            </a:p>
            <a:p>
              <a:pPr indent="0" lvl="0" marL="0" marR="0" rtl="0" algn="l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		0.212	-.528	0.311	  B</a:t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72" y="2496"/>
              <a:ext cx="384" cy="86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744" y="2496"/>
              <a:ext cx="384" cy="86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920" y="2496"/>
              <a:ext cx="1776" cy="864"/>
            </a:xfrm>
            <a:prstGeom prst="bracketPair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Dr. M. S. Uddin, CSE Dept, JU</a:t>
            </a:r>
            <a:endParaRPr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Dr. M. S. Uddin, CSE Dept, JU</a:t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7620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Based on human perception of colors.  </a:t>
            </a: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Color</a:t>
            </a: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 is “decoupled” from </a:t>
            </a: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intensity</a:t>
            </a: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b="1" i="0" lang="en-US" sz="2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HUE</a:t>
            </a:r>
            <a:endParaRPr i="0" sz="2000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A subjective measure of color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Average human eye can perceive ~200 different colors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b="1" i="0" lang="en-US" sz="2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Saturation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Relative purity of the color.  Mixing more “white” with a color reduces its saturation.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b="1" i="0" lang="en-US" sz="2000">
                <a:solidFill>
                  <a:srgbClr val="FFC5C5"/>
                </a:solidFill>
                <a:latin typeface="Tahoma"/>
                <a:ea typeface="Tahoma"/>
                <a:cs typeface="Tahoma"/>
                <a:sym typeface="Tahoma"/>
              </a:rPr>
              <a:t>Pink</a:t>
            </a: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 has the same </a:t>
            </a:r>
            <a:r>
              <a:rPr b="1" i="0"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hue</a:t>
            </a: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 as </a:t>
            </a:r>
            <a:r>
              <a:rPr b="1" i="0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red</a:t>
            </a: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 but less </a:t>
            </a:r>
            <a:r>
              <a:rPr b="1" i="0" lang="en-US" sz="20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saturation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b="1" i="0" lang="en-US" sz="20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Intensity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The brightness or darkness of an object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0"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2286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HSI Color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Dr. M. S. Uddin, CSE Dept, JU</a:t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228600" y="1447800"/>
            <a:ext cx="8610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🟂"/>
            </a:pP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In color image processing, RGB images are often converted to HSI and then the I component is manipulated.  The image is then converted back to RGB.</a:t>
            </a:r>
            <a:endParaRPr/>
          </a:p>
        </p:txBody>
      </p:sp>
      <p:pic>
        <p:nvPicPr>
          <p:cNvPr descr="Image15"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819400"/>
            <a:ext cx="5273675" cy="30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>
            <p:ph type="title"/>
          </p:nvPr>
        </p:nvSpPr>
        <p:spPr>
          <a:xfrm>
            <a:off x="2286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HSI Color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panese Waves">
  <a:themeElements>
    <a:clrScheme name="Japanese Waves 2">
      <a:dk1>
        <a:srgbClr val="2D2525"/>
      </a:dk1>
      <a:lt1>
        <a:srgbClr val="A7B4B7"/>
      </a:lt1>
      <a:dk2>
        <a:srgbClr val="061C62"/>
      </a:dk2>
      <a:lt2>
        <a:srgbClr val="484719"/>
      </a:lt2>
      <a:accent1>
        <a:srgbClr val="D8D688"/>
      </a:accent1>
      <a:accent2>
        <a:srgbClr val="5C6D90"/>
      </a:accent2>
      <a:accent3>
        <a:srgbClr val="D0D6D8"/>
      </a:accent3>
      <a:accent4>
        <a:srgbClr val="251E1E"/>
      </a:accent4>
      <a:accent5>
        <a:srgbClr val="E9E8C3"/>
      </a:accent5>
      <a:accent6>
        <a:srgbClr val="536282"/>
      </a:accent6>
      <a:hlink>
        <a:srgbClr val="365D96"/>
      </a:hlink>
      <a:folHlink>
        <a:srgbClr val="5868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