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746875" cy="9913925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2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16FB4A-6770-495B-8217-1A0D768AC3D2}">
  <a:tblStyle styleId="{6E16FB4A-6770-495B-8217-1A0D768AC3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2" orient="horz"/>
        <p:guide pos="2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5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9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476500" y="-266700"/>
            <a:ext cx="41148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019675" y="2276475"/>
            <a:ext cx="54864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38175" y="200025"/>
            <a:ext cx="5486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7419975" y="0"/>
            <a:ext cx="1730375" cy="6858000"/>
            <a:chOff x="4667" y="0"/>
            <a:chExt cx="1090" cy="4320"/>
          </a:xfrm>
        </p:grpSpPr>
        <p:sp>
          <p:nvSpPr>
            <p:cNvPr id="24" name="Google Shape;24;p4"/>
            <p:cNvSpPr/>
            <p:nvPr/>
          </p:nvSpPr>
          <p:spPr>
            <a:xfrm>
              <a:off x="4973" y="0"/>
              <a:ext cx="783" cy="208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5" name="Google Shape;25;p4"/>
            <p:cNvPicPr preferRelativeResize="0"/>
            <p:nvPr/>
          </p:nvPicPr>
          <p:blipFill rotWithShape="1">
            <a:blip r:embed="rId2">
              <a:alphaModFix/>
            </a:blip>
            <a:srcRect b="31861" l="0" r="13902" t="0"/>
            <a:stretch/>
          </p:blipFill>
          <p:spPr>
            <a:xfrm>
              <a:off x="4667" y="293"/>
              <a:ext cx="1090" cy="40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" y="9906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4800" y="6248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38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019800" y="6248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101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🟂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🟂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🟂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🟂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🟂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  <a:defRPr b="0" i="1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  <a:defRPr b="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🟂"/>
              <a:def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398" name="Google Shape;398;p2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405" name="Google Shape;405;p2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412" name="Google Shape;412;p2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3" name="Google Shape;4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419" name="Google Shape;419;p2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0" name="Google Shape;4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426" name="Google Shape;426;p2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433" name="Google Shape;433;p2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4" name="Google Shape;4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81000" y="1524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Derivative Filters (Edge Detection)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228600" y="1219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Averaging pixels is analogous to integration while sharpening is analogous to differentiation.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Derivative filters are usually used for edge detection.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The most common method is via the </a:t>
            </a:r>
            <a:r>
              <a:rPr b="1" lang="en-US" sz="2400">
                <a:solidFill>
                  <a:schemeClr val="accent2"/>
                </a:solidFill>
              </a:rPr>
              <a:t>gradient operator</a:t>
            </a:r>
            <a:r>
              <a:rPr lang="en-US" sz="2400"/>
              <a:t>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4114800"/>
            <a:ext cx="141128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43000"/>
            <a:ext cx="4038600" cy="23383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581400"/>
            <a:ext cx="4038600" cy="23383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08" name="Google Shape;108;p15"/>
          <p:cNvSpPr txBox="1"/>
          <p:nvPr/>
        </p:nvSpPr>
        <p:spPr>
          <a:xfrm>
            <a:off x="4648200" y="3733800"/>
            <a:ext cx="3810000" cy="20828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derivative of the edge shows a spike at the edge boundary. 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Derivative filters produce images with high intensity at edges and low intensity at homogenous regions.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648200" y="1828800"/>
            <a:ext cx="4191000" cy="7112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“edge” viewed as a one dimensional function.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1524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Edge Detection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228600" y="13716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lang="en-US" sz="2000"/>
              <a:t> </a:t>
            </a: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The gradient is a vector with magnitude given as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057400"/>
            <a:ext cx="2895600" cy="893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6"/>
          <p:cNvGraphicFramePr/>
          <p:nvPr/>
        </p:nvGraphicFramePr>
        <p:xfrm>
          <a:off x="25908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{6E16FB4A-6770-495B-8217-1A0D768AC3D2}</a:tableStyleId>
              </a:tblPr>
              <a:tblGrid>
                <a:gridCol w="558800"/>
                <a:gridCol w="558800"/>
                <a:gridCol w="5588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Z7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6"/>
          <p:cNvSpPr txBox="1"/>
          <p:nvPr/>
        </p:nvSpPr>
        <p:spPr>
          <a:xfrm>
            <a:off x="4495800" y="4343400"/>
            <a:ext cx="2514600" cy="100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 Z5 – Z6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 Z5 – Z8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09600" y="3200400"/>
            <a:ext cx="8077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🙕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a an image f(x,y) we can approximate the gradient.  Consider the 3x3 region shown below and approximate the gradient at Z5.</a:t>
            </a:r>
            <a:endParaRPr/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381000" y="1524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Derivative Filters (Edge Detection)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3048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Edge Detection (Gradient Operators)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28600" y="2362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/>
              <a:t> </a:t>
            </a:r>
            <a:r>
              <a:rPr i="0" lang="en-US" sz="2000">
                <a:latin typeface="Tahoma"/>
                <a:ea typeface="Tahoma"/>
                <a:cs typeface="Tahoma"/>
                <a:sym typeface="Tahoma"/>
              </a:rPr>
              <a:t>The gradient is a vector with magnitude given as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2819400"/>
            <a:ext cx="5740400" cy="696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88925" y="879475"/>
            <a:ext cx="8702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Edge detection is a fundamental problem in image analysis. Edge points in binary images as black pixels with at least one white nearest neighbor.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76400"/>
            <a:ext cx="8229600" cy="5095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7"/>
          <p:cNvGraphicFramePr/>
          <p:nvPr/>
        </p:nvGraphicFramePr>
        <p:xfrm>
          <a:off x="6096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{6E16FB4A-6770-495B-8217-1A0D768AC3D2}</a:tableStyleId>
              </a:tblPr>
              <a:tblGrid>
                <a:gridCol w="558800"/>
                <a:gridCol w="558800"/>
                <a:gridCol w="5588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Z7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135" name="Google Shape;135;p17"/>
          <p:cNvGrpSpPr/>
          <p:nvPr/>
        </p:nvGrpSpPr>
        <p:grpSpPr>
          <a:xfrm>
            <a:off x="3124200" y="3581400"/>
            <a:ext cx="1117600" cy="2522538"/>
            <a:chOff x="1968" y="2208"/>
            <a:chExt cx="704" cy="1589"/>
          </a:xfrm>
        </p:grpSpPr>
        <p:sp>
          <p:nvSpPr>
            <p:cNvPr id="136" name="Google Shape;136;p17"/>
            <p:cNvSpPr/>
            <p:nvPr/>
          </p:nvSpPr>
          <p:spPr>
            <a:xfrm>
              <a:off x="2352" y="2475"/>
              <a:ext cx="320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968" y="2475"/>
              <a:ext cx="384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352" y="2208"/>
              <a:ext cx="320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968" y="2208"/>
              <a:ext cx="384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40" name="Google Shape;140;p17"/>
            <p:cNvCxnSpPr/>
            <p:nvPr/>
          </p:nvCxnSpPr>
          <p:spPr>
            <a:xfrm>
              <a:off x="1968" y="2208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/>
            <p:nvPr/>
          </p:nvCxnSpPr>
          <p:spPr>
            <a:xfrm>
              <a:off x="1968" y="2475"/>
              <a:ext cx="7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1968" y="2741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>
              <a:off x="1968" y="2208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/>
            <p:nvPr/>
          </p:nvCxnSpPr>
          <p:spPr>
            <a:xfrm>
              <a:off x="2352" y="2208"/>
              <a:ext cx="0" cy="5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7"/>
            <p:cNvCxnSpPr/>
            <p:nvPr/>
          </p:nvCxnSpPr>
          <p:spPr>
            <a:xfrm>
              <a:off x="2672" y="2208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" name="Google Shape;146;p17"/>
            <p:cNvSpPr/>
            <p:nvPr/>
          </p:nvSpPr>
          <p:spPr>
            <a:xfrm>
              <a:off x="2320" y="3531"/>
              <a:ext cx="352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968" y="3531"/>
              <a:ext cx="352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320" y="3264"/>
              <a:ext cx="352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968" y="3264"/>
              <a:ext cx="352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50" name="Google Shape;150;p17"/>
            <p:cNvCxnSpPr/>
            <p:nvPr/>
          </p:nvCxnSpPr>
          <p:spPr>
            <a:xfrm>
              <a:off x="1968" y="3264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7"/>
            <p:cNvCxnSpPr/>
            <p:nvPr/>
          </p:nvCxnSpPr>
          <p:spPr>
            <a:xfrm>
              <a:off x="1968" y="3531"/>
              <a:ext cx="7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7"/>
            <p:cNvCxnSpPr/>
            <p:nvPr/>
          </p:nvCxnSpPr>
          <p:spPr>
            <a:xfrm>
              <a:off x="1968" y="3797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7"/>
            <p:cNvCxnSpPr/>
            <p:nvPr/>
          </p:nvCxnSpPr>
          <p:spPr>
            <a:xfrm>
              <a:off x="1968" y="3264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7"/>
            <p:cNvCxnSpPr/>
            <p:nvPr/>
          </p:nvCxnSpPr>
          <p:spPr>
            <a:xfrm>
              <a:off x="2320" y="3264"/>
              <a:ext cx="0" cy="5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7"/>
            <p:cNvCxnSpPr/>
            <p:nvPr/>
          </p:nvCxnSpPr>
          <p:spPr>
            <a:xfrm>
              <a:off x="2672" y="3264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" name="Google Shape;156;p17"/>
          <p:cNvSpPr txBox="1"/>
          <p:nvPr/>
        </p:nvSpPr>
        <p:spPr>
          <a:xfrm>
            <a:off x="609600" y="5562600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2362200" y="4038600"/>
            <a:ext cx="685800" cy="1600200"/>
            <a:chOff x="1488" y="2496"/>
            <a:chExt cx="432" cy="1008"/>
          </a:xfrm>
        </p:grpSpPr>
        <p:cxnSp>
          <p:nvCxnSpPr>
            <p:cNvPr id="158" name="Google Shape;158;p17"/>
            <p:cNvCxnSpPr/>
            <p:nvPr/>
          </p:nvCxnSpPr>
          <p:spPr>
            <a:xfrm flipH="1" rot="10800000">
              <a:off x="1488" y="2496"/>
              <a:ext cx="43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1488" y="3072"/>
              <a:ext cx="43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60" name="Google Shape;160;p17"/>
          <p:cNvCxnSpPr/>
          <p:nvPr/>
        </p:nvCxnSpPr>
        <p:spPr>
          <a:xfrm>
            <a:off x="4267200" y="57150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7"/>
          <p:cNvCxnSpPr/>
          <p:nvPr/>
        </p:nvCxnSpPr>
        <p:spPr>
          <a:xfrm>
            <a:off x="4267200" y="4038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/>
          <p:nvPr/>
        </p:nvCxnSpPr>
        <p:spPr>
          <a:xfrm flipH="1" rot="10800000">
            <a:off x="5943600" y="49530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5943600" y="4038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943600"/>
            <a:ext cx="91440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63888" y="4408488"/>
            <a:ext cx="9509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89288" y="6053138"/>
            <a:ext cx="1011237" cy="40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6657975" y="4419600"/>
            <a:ext cx="2105025" cy="685800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6934200" y="5334000"/>
            <a:ext cx="1295400" cy="376238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4648200" y="3733800"/>
            <a:ext cx="1295400" cy="677863"/>
            <a:chOff x="2976" y="2544"/>
            <a:chExt cx="816" cy="427"/>
          </a:xfrm>
        </p:grpSpPr>
        <p:sp>
          <p:nvSpPr>
            <p:cNvPr id="170" name="Google Shape;170;p17"/>
            <p:cNvSpPr txBox="1"/>
            <p:nvPr/>
          </p:nvSpPr>
          <p:spPr>
            <a:xfrm>
              <a:off x="2976" y="2544"/>
              <a:ext cx="816" cy="42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1" name="Google Shape;171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24" y="2640"/>
              <a:ext cx="637" cy="2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7"/>
          <p:cNvGrpSpPr/>
          <p:nvPr/>
        </p:nvGrpSpPr>
        <p:grpSpPr>
          <a:xfrm>
            <a:off x="4648200" y="5410200"/>
            <a:ext cx="1295400" cy="677863"/>
            <a:chOff x="2976" y="3600"/>
            <a:chExt cx="816" cy="427"/>
          </a:xfrm>
        </p:grpSpPr>
        <p:sp>
          <p:nvSpPr>
            <p:cNvPr id="173" name="Google Shape;173;p17"/>
            <p:cNvSpPr txBox="1"/>
            <p:nvPr/>
          </p:nvSpPr>
          <p:spPr>
            <a:xfrm>
              <a:off x="2976" y="3600"/>
              <a:ext cx="816" cy="42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74" name="Google Shape;174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24" y="3648"/>
              <a:ext cx="667" cy="25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Google Shape;175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8000" y="4462463"/>
            <a:ext cx="1600200" cy="5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6934200" y="5943600"/>
            <a:ext cx="1295400" cy="376238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map</a:t>
            </a:r>
            <a:endParaRPr/>
          </a:p>
        </p:txBody>
      </p:sp>
      <p:cxnSp>
        <p:nvCxnSpPr>
          <p:cNvPr id="177" name="Google Shape;177;p17"/>
          <p:cNvCxnSpPr/>
          <p:nvPr/>
        </p:nvCxnSpPr>
        <p:spPr>
          <a:xfrm>
            <a:off x="7543800" y="51054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7543800" y="57150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228600" y="1905000"/>
            <a:ext cx="8610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🟂"/>
            </a:pPr>
            <a:r>
              <a:rPr lang="en-US" sz="2400"/>
              <a:t> Define a kernel to implement the gradient approximation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14600"/>
            <a:ext cx="4572000" cy="6492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18"/>
          <p:cNvGraphicFramePr/>
          <p:nvPr/>
        </p:nvGraphicFramePr>
        <p:xfrm>
          <a:off x="609600" y="4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{6E16FB4A-6770-495B-8217-1A0D768AC3D2}</a:tableStyleId>
              </a:tblPr>
              <a:tblGrid>
                <a:gridCol w="558800"/>
                <a:gridCol w="558800"/>
                <a:gridCol w="558800"/>
              </a:tblGrid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Z4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  <a:tr h="42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Z7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grpSp>
        <p:nvGrpSpPr>
          <p:cNvPr id="188" name="Google Shape;188;p18"/>
          <p:cNvGrpSpPr/>
          <p:nvPr/>
        </p:nvGrpSpPr>
        <p:grpSpPr>
          <a:xfrm>
            <a:off x="3124200" y="3505200"/>
            <a:ext cx="1117600" cy="2522538"/>
            <a:chOff x="1968" y="2208"/>
            <a:chExt cx="704" cy="1589"/>
          </a:xfrm>
        </p:grpSpPr>
        <p:sp>
          <p:nvSpPr>
            <p:cNvPr id="189" name="Google Shape;189;p18"/>
            <p:cNvSpPr/>
            <p:nvPr/>
          </p:nvSpPr>
          <p:spPr>
            <a:xfrm>
              <a:off x="2352" y="2475"/>
              <a:ext cx="320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968" y="2475"/>
              <a:ext cx="384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2352" y="2208"/>
              <a:ext cx="320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968" y="2208"/>
              <a:ext cx="384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193" name="Google Shape;193;p18"/>
            <p:cNvCxnSpPr/>
            <p:nvPr/>
          </p:nvCxnSpPr>
          <p:spPr>
            <a:xfrm>
              <a:off x="1968" y="2208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>
              <a:off x="1968" y="2475"/>
              <a:ext cx="7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>
              <a:off x="1968" y="2741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8"/>
            <p:cNvCxnSpPr/>
            <p:nvPr/>
          </p:nvCxnSpPr>
          <p:spPr>
            <a:xfrm>
              <a:off x="1968" y="2208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8"/>
            <p:cNvCxnSpPr/>
            <p:nvPr/>
          </p:nvCxnSpPr>
          <p:spPr>
            <a:xfrm>
              <a:off x="2352" y="2208"/>
              <a:ext cx="0" cy="5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8"/>
            <p:cNvCxnSpPr/>
            <p:nvPr/>
          </p:nvCxnSpPr>
          <p:spPr>
            <a:xfrm>
              <a:off x="2672" y="2208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8"/>
            <p:cNvSpPr/>
            <p:nvPr/>
          </p:nvSpPr>
          <p:spPr>
            <a:xfrm>
              <a:off x="2320" y="3531"/>
              <a:ext cx="352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968" y="3531"/>
              <a:ext cx="352" cy="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</a:t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320" y="3264"/>
              <a:ext cx="352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968" y="3264"/>
              <a:ext cx="352" cy="26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Noto Sans Symbols"/>
                <a:buNone/>
              </a:pPr>
              <a:r>
                <a:rPr i="1"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203" name="Google Shape;203;p18"/>
            <p:cNvCxnSpPr/>
            <p:nvPr/>
          </p:nvCxnSpPr>
          <p:spPr>
            <a:xfrm>
              <a:off x="1968" y="3264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8"/>
            <p:cNvCxnSpPr/>
            <p:nvPr/>
          </p:nvCxnSpPr>
          <p:spPr>
            <a:xfrm>
              <a:off x="1968" y="3531"/>
              <a:ext cx="70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8"/>
            <p:cNvCxnSpPr/>
            <p:nvPr/>
          </p:nvCxnSpPr>
          <p:spPr>
            <a:xfrm>
              <a:off x="1968" y="3797"/>
              <a:ext cx="704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8"/>
            <p:cNvCxnSpPr/>
            <p:nvPr/>
          </p:nvCxnSpPr>
          <p:spPr>
            <a:xfrm>
              <a:off x="1968" y="3264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8"/>
            <p:cNvCxnSpPr/>
            <p:nvPr/>
          </p:nvCxnSpPr>
          <p:spPr>
            <a:xfrm>
              <a:off x="2320" y="3264"/>
              <a:ext cx="0" cy="5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2672" y="3264"/>
              <a:ext cx="0" cy="533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18"/>
          <p:cNvSpPr txBox="1"/>
          <p:nvPr/>
        </p:nvSpPr>
        <p:spPr>
          <a:xfrm>
            <a:off x="609600" y="5486400"/>
            <a:ext cx="1676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2362200" y="3962400"/>
            <a:ext cx="685800" cy="1600200"/>
            <a:chOff x="1488" y="2496"/>
            <a:chExt cx="432" cy="1008"/>
          </a:xfrm>
        </p:grpSpPr>
        <p:cxnSp>
          <p:nvCxnSpPr>
            <p:cNvPr id="211" name="Google Shape;211;p18"/>
            <p:cNvCxnSpPr/>
            <p:nvPr/>
          </p:nvCxnSpPr>
          <p:spPr>
            <a:xfrm flipH="1" rot="10800000">
              <a:off x="1488" y="2496"/>
              <a:ext cx="43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18"/>
            <p:cNvCxnSpPr/>
            <p:nvPr/>
          </p:nvCxnSpPr>
          <p:spPr>
            <a:xfrm>
              <a:off x="1488" y="3072"/>
              <a:ext cx="43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3" name="Google Shape;213;p18"/>
          <p:cNvGrpSpPr/>
          <p:nvPr/>
        </p:nvGrpSpPr>
        <p:grpSpPr>
          <a:xfrm>
            <a:off x="4267200" y="3581400"/>
            <a:ext cx="1676400" cy="2354263"/>
            <a:chOff x="2688" y="2256"/>
            <a:chExt cx="1056" cy="1483"/>
          </a:xfrm>
        </p:grpSpPr>
        <p:sp>
          <p:nvSpPr>
            <p:cNvPr id="214" name="Google Shape;214;p18"/>
            <p:cNvSpPr txBox="1"/>
            <p:nvPr/>
          </p:nvSpPr>
          <p:spPr>
            <a:xfrm>
              <a:off x="2928" y="2256"/>
              <a:ext cx="816" cy="42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Absolute</a:t>
              </a:r>
              <a:endParaRPr/>
            </a:p>
            <a:p>
              <a:pPr indent="0" lvl="0" marL="0" marR="0" rtl="0" algn="ctr"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</a:t>
              </a:r>
              <a:endParaRPr/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2928" y="3312"/>
              <a:ext cx="816" cy="427"/>
            </a:xfrm>
            <a:prstGeom prst="rect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Absolute</a:t>
              </a:r>
              <a:endParaRPr/>
            </a:p>
            <a:p>
              <a:pPr indent="0" lvl="0" marL="0" marR="0" rtl="0" algn="ctr">
                <a:spcBef>
                  <a:spcPts val="18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</a:t>
              </a:r>
              <a:endParaRPr/>
            </a:p>
          </p:txBody>
        </p:sp>
        <p:cxnSp>
          <p:nvCxnSpPr>
            <p:cNvPr id="216" name="Google Shape;216;p18"/>
            <p:cNvCxnSpPr/>
            <p:nvPr/>
          </p:nvCxnSpPr>
          <p:spPr>
            <a:xfrm>
              <a:off x="2688" y="3552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2688" y="249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5943600" y="3962400"/>
            <a:ext cx="1524000" cy="1676400"/>
            <a:chOff x="3744" y="2496"/>
            <a:chExt cx="960" cy="1056"/>
          </a:xfrm>
        </p:grpSpPr>
        <p:sp>
          <p:nvSpPr>
            <p:cNvPr id="219" name="Google Shape;219;p18"/>
            <p:cNvSpPr/>
            <p:nvPr/>
          </p:nvSpPr>
          <p:spPr>
            <a:xfrm>
              <a:off x="4128" y="2880"/>
              <a:ext cx="288" cy="288"/>
            </a:xfrm>
            <a:prstGeom prst="ellipse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cxnSp>
          <p:nvCxnSpPr>
            <p:cNvPr id="220" name="Google Shape;220;p18"/>
            <p:cNvCxnSpPr/>
            <p:nvPr/>
          </p:nvCxnSpPr>
          <p:spPr>
            <a:xfrm flipH="1" rot="10800000">
              <a:off x="3744" y="3120"/>
              <a:ext cx="43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18"/>
            <p:cNvCxnSpPr/>
            <p:nvPr/>
          </p:nvCxnSpPr>
          <p:spPr>
            <a:xfrm>
              <a:off x="3744" y="2496"/>
              <a:ext cx="432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18"/>
            <p:cNvCxnSpPr/>
            <p:nvPr/>
          </p:nvCxnSpPr>
          <p:spPr>
            <a:xfrm>
              <a:off x="4416" y="3024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3" name="Google Shape;223;p18"/>
          <p:cNvSpPr/>
          <p:nvPr/>
        </p:nvSpPr>
        <p:spPr>
          <a:xfrm>
            <a:off x="1066800" y="152400"/>
            <a:ext cx="72564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Derivative Filters (Edge Detection)</a:t>
            </a:r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2949575" y="982663"/>
            <a:ext cx="2841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Roberts Operator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230" name="Google Shape;230;p19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304800" y="1371600"/>
            <a:ext cx="861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Even-sized masks are awkward to implement.  We can again approximate the magnitude of the gradient at the center of a 3x3 region as</a:t>
            </a:r>
            <a:endParaRPr/>
          </a:p>
        </p:txBody>
      </p:sp>
      <p:pic>
        <p:nvPicPr>
          <p:cNvPr id="232" name="Google Shape;2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0"/>
            <a:ext cx="6781800" cy="86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9"/>
          <p:cNvGrpSpPr/>
          <p:nvPr/>
        </p:nvGrpSpPr>
        <p:grpSpPr>
          <a:xfrm>
            <a:off x="914400" y="3276600"/>
            <a:ext cx="7391400" cy="2716213"/>
            <a:chOff x="576" y="2064"/>
            <a:chExt cx="4656" cy="1711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576" y="2496"/>
              <a:ext cx="1056" cy="1114"/>
              <a:chOff x="576" y="2928"/>
              <a:chExt cx="1056" cy="1114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1280" y="3461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Z9</a:t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928" y="3461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Z8</a:t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576" y="3461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Z7</a:t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1280" y="3195"/>
                <a:ext cx="352" cy="26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Z6</a:t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928" y="3195"/>
                <a:ext cx="352" cy="26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Z5</a:t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576" y="3195"/>
                <a:ext cx="352" cy="26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Z4</a:t>
                </a:r>
                <a:endParaRPr/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1280" y="2928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Z3</a:t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928" y="2928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Z2</a:t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576" y="2928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Z1</a:t>
                </a:r>
                <a:endParaRPr/>
              </a:p>
            </p:txBody>
          </p:sp>
          <p:cxnSp>
            <p:nvCxnSpPr>
              <p:cNvPr id="244" name="Google Shape;244;p19"/>
              <p:cNvCxnSpPr/>
              <p:nvPr/>
            </p:nvCxnSpPr>
            <p:spPr>
              <a:xfrm>
                <a:off x="576" y="2928"/>
                <a:ext cx="1056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19"/>
              <p:cNvCxnSpPr/>
              <p:nvPr/>
            </p:nvCxnSpPr>
            <p:spPr>
              <a:xfrm>
                <a:off x="576" y="3195"/>
                <a:ext cx="105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>
                <a:off x="576" y="3461"/>
                <a:ext cx="105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>
                <a:off x="576" y="3728"/>
                <a:ext cx="1056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19"/>
              <p:cNvCxnSpPr/>
              <p:nvPr/>
            </p:nvCxnSpPr>
            <p:spPr>
              <a:xfrm>
                <a:off x="576" y="2928"/>
                <a:ext cx="0" cy="80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19"/>
              <p:cNvCxnSpPr/>
              <p:nvPr/>
            </p:nvCxnSpPr>
            <p:spPr>
              <a:xfrm>
                <a:off x="928" y="2928"/>
                <a:ext cx="0" cy="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9"/>
              <p:cNvCxnSpPr/>
              <p:nvPr/>
            </p:nvCxnSpPr>
            <p:spPr>
              <a:xfrm>
                <a:off x="1280" y="2928"/>
                <a:ext cx="0" cy="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19"/>
              <p:cNvCxnSpPr/>
              <p:nvPr/>
            </p:nvCxnSpPr>
            <p:spPr>
              <a:xfrm>
                <a:off x="1632" y="2928"/>
                <a:ext cx="0" cy="80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2" name="Google Shape;252;p19"/>
              <p:cNvSpPr txBox="1"/>
              <p:nvPr/>
            </p:nvSpPr>
            <p:spPr>
              <a:xfrm>
                <a:off x="576" y="3792"/>
                <a:ext cx="10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Input Image</a:t>
                </a:r>
                <a:endParaRPr/>
              </a:p>
            </p:txBody>
          </p:sp>
        </p:grpSp>
        <p:grpSp>
          <p:nvGrpSpPr>
            <p:cNvPr id="253" name="Google Shape;253;p19"/>
            <p:cNvGrpSpPr/>
            <p:nvPr/>
          </p:nvGrpSpPr>
          <p:grpSpPr>
            <a:xfrm>
              <a:off x="3216" y="2112"/>
              <a:ext cx="1056" cy="1483"/>
              <a:chOff x="3216" y="2544"/>
              <a:chExt cx="1056" cy="1483"/>
            </a:xfrm>
          </p:grpSpPr>
          <p:sp>
            <p:nvSpPr>
              <p:cNvPr id="254" name="Google Shape;254;p19"/>
              <p:cNvSpPr txBox="1"/>
              <p:nvPr/>
            </p:nvSpPr>
            <p:spPr>
              <a:xfrm>
                <a:off x="3456" y="2544"/>
                <a:ext cx="816" cy="427"/>
              </a:xfrm>
              <a:prstGeom prst="rect">
                <a:avLst/>
              </a:prstGeom>
              <a:solidFill>
                <a:srgbClr val="CCE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Absolute</a:t>
                </a:r>
                <a:endParaRPr/>
              </a:p>
              <a:p>
                <a:pPr indent="0" lvl="0" marL="0" marR="0" rtl="0" algn="ctr">
                  <a:spcBef>
                    <a:spcPts val="18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Value</a:t>
                </a:r>
                <a:endParaRPr/>
              </a:p>
            </p:txBody>
          </p:sp>
          <p:sp>
            <p:nvSpPr>
              <p:cNvPr id="255" name="Google Shape;255;p19"/>
              <p:cNvSpPr txBox="1"/>
              <p:nvPr/>
            </p:nvSpPr>
            <p:spPr>
              <a:xfrm>
                <a:off x="3456" y="3600"/>
                <a:ext cx="816" cy="427"/>
              </a:xfrm>
              <a:prstGeom prst="rect">
                <a:avLst/>
              </a:prstGeom>
              <a:solidFill>
                <a:srgbClr val="CCE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Absolute</a:t>
                </a:r>
                <a:endParaRPr/>
              </a:p>
              <a:p>
                <a:pPr indent="0" lvl="0" marL="0" marR="0" rtl="0" algn="ctr">
                  <a:spcBef>
                    <a:spcPts val="18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Value</a:t>
                </a:r>
                <a:endParaRPr/>
              </a:p>
            </p:txBody>
          </p:sp>
          <p:cxnSp>
            <p:nvCxnSpPr>
              <p:cNvPr id="256" name="Google Shape;256;p19"/>
              <p:cNvCxnSpPr/>
              <p:nvPr/>
            </p:nvCxnSpPr>
            <p:spPr>
              <a:xfrm>
                <a:off x="3216" y="3840"/>
                <a:ext cx="2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57" name="Google Shape;257;p19"/>
              <p:cNvCxnSpPr/>
              <p:nvPr/>
            </p:nvCxnSpPr>
            <p:spPr>
              <a:xfrm>
                <a:off x="3216" y="2784"/>
                <a:ext cx="2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58" name="Google Shape;258;p19"/>
            <p:cNvGrpSpPr/>
            <p:nvPr/>
          </p:nvGrpSpPr>
          <p:grpSpPr>
            <a:xfrm>
              <a:off x="4272" y="2352"/>
              <a:ext cx="960" cy="1056"/>
              <a:chOff x="4272" y="2784"/>
              <a:chExt cx="960" cy="1056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4656" y="3168"/>
                <a:ext cx="288" cy="288"/>
              </a:xfrm>
              <a:prstGeom prst="ellipse">
                <a:avLst/>
              </a:prstGeom>
              <a:solidFill>
                <a:srgbClr val="CCEC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</a:t>
                </a:r>
                <a:endParaRPr/>
              </a:p>
            </p:txBody>
          </p:sp>
          <p:cxnSp>
            <p:nvCxnSpPr>
              <p:cNvPr id="260" name="Google Shape;260;p19"/>
              <p:cNvCxnSpPr/>
              <p:nvPr/>
            </p:nvCxnSpPr>
            <p:spPr>
              <a:xfrm flipH="1" rot="10800000">
                <a:off x="4272" y="3408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1" name="Google Shape;261;p19"/>
              <p:cNvCxnSpPr/>
              <p:nvPr/>
            </p:nvCxnSpPr>
            <p:spPr>
              <a:xfrm>
                <a:off x="4272" y="2784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2" name="Google Shape;262;p19"/>
              <p:cNvCxnSpPr/>
              <p:nvPr/>
            </p:nvCxnSpPr>
            <p:spPr>
              <a:xfrm>
                <a:off x="4944" y="3312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63" name="Google Shape;263;p19"/>
            <p:cNvGrpSpPr/>
            <p:nvPr/>
          </p:nvGrpSpPr>
          <p:grpSpPr>
            <a:xfrm>
              <a:off x="1680" y="2064"/>
              <a:ext cx="1504" cy="1711"/>
              <a:chOff x="1680" y="2496"/>
              <a:chExt cx="1504" cy="1711"/>
            </a:xfrm>
          </p:grpSpPr>
          <p:sp>
            <p:nvSpPr>
              <p:cNvPr id="264" name="Google Shape;264;p19"/>
              <p:cNvSpPr/>
              <p:nvPr/>
            </p:nvSpPr>
            <p:spPr>
              <a:xfrm>
                <a:off x="2544" y="3029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2544" y="2763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2544" y="2496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2864" y="2763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2160" y="2763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2864" y="3029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2160" y="3029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2864" y="2496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2160" y="2496"/>
                <a:ext cx="384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cxnSp>
            <p:nvCxnSpPr>
              <p:cNvPr id="273" name="Google Shape;273;p19"/>
              <p:cNvCxnSpPr/>
              <p:nvPr/>
            </p:nvCxnSpPr>
            <p:spPr>
              <a:xfrm>
                <a:off x="2160" y="2496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9"/>
              <p:cNvCxnSpPr/>
              <p:nvPr/>
            </p:nvCxnSpPr>
            <p:spPr>
              <a:xfrm>
                <a:off x="2160" y="2763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9"/>
              <p:cNvCxnSpPr/>
              <p:nvPr/>
            </p:nvCxnSpPr>
            <p:spPr>
              <a:xfrm>
                <a:off x="2160" y="3295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9"/>
              <p:cNvCxnSpPr/>
              <p:nvPr/>
            </p:nvCxnSpPr>
            <p:spPr>
              <a:xfrm>
                <a:off x="2160" y="2496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9"/>
              <p:cNvCxnSpPr/>
              <p:nvPr/>
            </p:nvCxnSpPr>
            <p:spPr>
              <a:xfrm>
                <a:off x="2544" y="2496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9"/>
              <p:cNvCxnSpPr/>
              <p:nvPr/>
            </p:nvCxnSpPr>
            <p:spPr>
              <a:xfrm>
                <a:off x="3184" y="2496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9"/>
              <p:cNvCxnSpPr/>
              <p:nvPr/>
            </p:nvCxnSpPr>
            <p:spPr>
              <a:xfrm>
                <a:off x="2160" y="3029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9"/>
              <p:cNvCxnSpPr/>
              <p:nvPr/>
            </p:nvCxnSpPr>
            <p:spPr>
              <a:xfrm>
                <a:off x="2864" y="2496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9"/>
              <p:cNvCxnSpPr/>
              <p:nvPr/>
            </p:nvCxnSpPr>
            <p:spPr>
              <a:xfrm flipH="1" rot="10800000">
                <a:off x="1680" y="2784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2" name="Google Shape;282;p19"/>
              <p:cNvCxnSpPr/>
              <p:nvPr/>
            </p:nvCxnSpPr>
            <p:spPr>
              <a:xfrm>
                <a:off x="1680" y="3360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83" name="Google Shape;283;p19"/>
              <p:cNvSpPr/>
              <p:nvPr/>
            </p:nvSpPr>
            <p:spPr>
              <a:xfrm>
                <a:off x="2544" y="3941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2544" y="3675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2544" y="3408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2864" y="3675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160" y="3675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2864" y="3941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2160" y="3941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2864" y="3408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2160" y="3408"/>
                <a:ext cx="384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cxnSp>
            <p:nvCxnSpPr>
              <p:cNvPr id="292" name="Google Shape;292;p19"/>
              <p:cNvCxnSpPr/>
              <p:nvPr/>
            </p:nvCxnSpPr>
            <p:spPr>
              <a:xfrm>
                <a:off x="2160" y="3408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19"/>
              <p:cNvCxnSpPr/>
              <p:nvPr/>
            </p:nvCxnSpPr>
            <p:spPr>
              <a:xfrm>
                <a:off x="2160" y="3675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9"/>
              <p:cNvCxnSpPr/>
              <p:nvPr/>
            </p:nvCxnSpPr>
            <p:spPr>
              <a:xfrm>
                <a:off x="2160" y="4207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9"/>
              <p:cNvCxnSpPr/>
              <p:nvPr/>
            </p:nvCxnSpPr>
            <p:spPr>
              <a:xfrm>
                <a:off x="2160" y="3408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9"/>
              <p:cNvCxnSpPr/>
              <p:nvPr/>
            </p:nvCxnSpPr>
            <p:spPr>
              <a:xfrm>
                <a:off x="2544" y="3408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19"/>
              <p:cNvCxnSpPr/>
              <p:nvPr/>
            </p:nvCxnSpPr>
            <p:spPr>
              <a:xfrm>
                <a:off x="3184" y="3408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19"/>
              <p:cNvCxnSpPr/>
              <p:nvPr/>
            </p:nvCxnSpPr>
            <p:spPr>
              <a:xfrm>
                <a:off x="2160" y="3941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9"/>
              <p:cNvCxnSpPr/>
              <p:nvPr/>
            </p:nvCxnSpPr>
            <p:spPr>
              <a:xfrm>
                <a:off x="2864" y="3408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0" name="Google Shape;300;p19"/>
          <p:cNvSpPr/>
          <p:nvPr/>
        </p:nvSpPr>
        <p:spPr>
          <a:xfrm>
            <a:off x="914400" y="152400"/>
            <a:ext cx="72564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Derivative Filters (Edge Detection)</a:t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>
            <a:off x="3017838" y="838200"/>
            <a:ext cx="27733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Prewitt Operator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307" name="Google Shape;307;p20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0"/>
          <p:cNvSpPr txBox="1"/>
          <p:nvPr>
            <p:ph idx="1" type="body"/>
          </p:nvPr>
        </p:nvSpPr>
        <p:spPr>
          <a:xfrm>
            <a:off x="228600" y="1447800"/>
            <a:ext cx="861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🟂"/>
            </a:pP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Derivative filters are terribly sensitive to noise.  The Sobel filter (shown below) both blurs and differentiates an image providing good noise-resistant edge detection.</a:t>
            </a:r>
            <a:endParaRPr/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123113" cy="788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0" name="Google Shape;310;p20"/>
          <p:cNvGrpSpPr/>
          <p:nvPr/>
        </p:nvGrpSpPr>
        <p:grpSpPr>
          <a:xfrm>
            <a:off x="914400" y="3352800"/>
            <a:ext cx="7391400" cy="2716213"/>
            <a:chOff x="576" y="2112"/>
            <a:chExt cx="4656" cy="1711"/>
          </a:xfrm>
        </p:grpSpPr>
        <p:grpSp>
          <p:nvGrpSpPr>
            <p:cNvPr id="311" name="Google Shape;311;p20"/>
            <p:cNvGrpSpPr/>
            <p:nvPr/>
          </p:nvGrpSpPr>
          <p:grpSpPr>
            <a:xfrm>
              <a:off x="576" y="2544"/>
              <a:ext cx="1056" cy="1114"/>
              <a:chOff x="576" y="2928"/>
              <a:chExt cx="1056" cy="1114"/>
            </a:xfrm>
          </p:grpSpPr>
          <p:sp>
            <p:nvSpPr>
              <p:cNvPr id="312" name="Google Shape;312;p20"/>
              <p:cNvSpPr/>
              <p:nvPr/>
            </p:nvSpPr>
            <p:spPr>
              <a:xfrm>
                <a:off x="1280" y="3461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Z9</a:t>
                </a:r>
                <a:endParaRPr/>
              </a:p>
            </p:txBody>
          </p:sp>
          <p:sp>
            <p:nvSpPr>
              <p:cNvPr id="313" name="Google Shape;313;p20"/>
              <p:cNvSpPr/>
              <p:nvPr/>
            </p:nvSpPr>
            <p:spPr>
              <a:xfrm>
                <a:off x="928" y="3461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Z8</a:t>
                </a:r>
                <a:endParaRPr/>
              </a:p>
            </p:txBody>
          </p:sp>
          <p:sp>
            <p:nvSpPr>
              <p:cNvPr id="314" name="Google Shape;314;p20"/>
              <p:cNvSpPr/>
              <p:nvPr/>
            </p:nvSpPr>
            <p:spPr>
              <a:xfrm>
                <a:off x="576" y="3461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Z7</a:t>
                </a: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1280" y="3195"/>
                <a:ext cx="352" cy="26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Z6</a:t>
                </a:r>
                <a:endParaRPr/>
              </a:p>
            </p:txBody>
          </p:sp>
          <p:sp>
            <p:nvSpPr>
              <p:cNvPr id="316" name="Google Shape;316;p20"/>
              <p:cNvSpPr/>
              <p:nvPr/>
            </p:nvSpPr>
            <p:spPr>
              <a:xfrm>
                <a:off x="928" y="3195"/>
                <a:ext cx="352" cy="26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Z5</a:t>
                </a:r>
                <a:endParaRPr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576" y="3195"/>
                <a:ext cx="352" cy="266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Z4</a:t>
                </a:r>
                <a:endParaRPr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1280" y="2928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Z3</a:t>
                </a: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928" y="2928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Z2</a:t>
                </a:r>
                <a:endParaRPr/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576" y="2928"/>
                <a:ext cx="352" cy="267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Z1</a:t>
                </a:r>
                <a:endParaRPr/>
              </a:p>
            </p:txBody>
          </p:sp>
          <p:cxnSp>
            <p:nvCxnSpPr>
              <p:cNvPr id="321" name="Google Shape;321;p20"/>
              <p:cNvCxnSpPr/>
              <p:nvPr/>
            </p:nvCxnSpPr>
            <p:spPr>
              <a:xfrm>
                <a:off x="576" y="2928"/>
                <a:ext cx="1056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20"/>
              <p:cNvCxnSpPr/>
              <p:nvPr/>
            </p:nvCxnSpPr>
            <p:spPr>
              <a:xfrm>
                <a:off x="576" y="3195"/>
                <a:ext cx="105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20"/>
              <p:cNvCxnSpPr/>
              <p:nvPr/>
            </p:nvCxnSpPr>
            <p:spPr>
              <a:xfrm>
                <a:off x="576" y="3461"/>
                <a:ext cx="105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0"/>
              <p:cNvCxnSpPr/>
              <p:nvPr/>
            </p:nvCxnSpPr>
            <p:spPr>
              <a:xfrm>
                <a:off x="576" y="3728"/>
                <a:ext cx="1056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20"/>
              <p:cNvCxnSpPr/>
              <p:nvPr/>
            </p:nvCxnSpPr>
            <p:spPr>
              <a:xfrm>
                <a:off x="576" y="2928"/>
                <a:ext cx="0" cy="80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20"/>
              <p:cNvCxnSpPr/>
              <p:nvPr/>
            </p:nvCxnSpPr>
            <p:spPr>
              <a:xfrm>
                <a:off x="928" y="2928"/>
                <a:ext cx="0" cy="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20"/>
              <p:cNvCxnSpPr/>
              <p:nvPr/>
            </p:nvCxnSpPr>
            <p:spPr>
              <a:xfrm>
                <a:off x="1280" y="2928"/>
                <a:ext cx="0" cy="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0"/>
              <p:cNvCxnSpPr/>
              <p:nvPr/>
            </p:nvCxnSpPr>
            <p:spPr>
              <a:xfrm>
                <a:off x="1632" y="2928"/>
                <a:ext cx="0" cy="80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20"/>
              <p:cNvSpPr txBox="1"/>
              <p:nvPr/>
            </p:nvSpPr>
            <p:spPr>
              <a:xfrm>
                <a:off x="576" y="3792"/>
                <a:ext cx="105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Input Image</a:t>
                </a:r>
                <a:endParaRPr/>
              </a:p>
            </p:txBody>
          </p:sp>
        </p:grpSp>
        <p:grpSp>
          <p:nvGrpSpPr>
            <p:cNvPr id="330" name="Google Shape;330;p20"/>
            <p:cNvGrpSpPr/>
            <p:nvPr/>
          </p:nvGrpSpPr>
          <p:grpSpPr>
            <a:xfrm>
              <a:off x="3216" y="2160"/>
              <a:ext cx="1056" cy="1483"/>
              <a:chOff x="3216" y="2544"/>
              <a:chExt cx="1056" cy="1483"/>
            </a:xfrm>
          </p:grpSpPr>
          <p:sp>
            <p:nvSpPr>
              <p:cNvPr id="331" name="Google Shape;331;p20"/>
              <p:cNvSpPr txBox="1"/>
              <p:nvPr/>
            </p:nvSpPr>
            <p:spPr>
              <a:xfrm>
                <a:off x="3456" y="2544"/>
                <a:ext cx="816" cy="427"/>
              </a:xfrm>
              <a:prstGeom prst="rect">
                <a:avLst/>
              </a:prstGeom>
              <a:solidFill>
                <a:srgbClr val="CCE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Absolute</a:t>
                </a:r>
                <a:endParaRPr/>
              </a:p>
              <a:p>
                <a:pPr indent="0" lvl="0" marL="0" marR="0" rtl="0" algn="ctr">
                  <a:spcBef>
                    <a:spcPts val="18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Value</a:t>
                </a:r>
                <a:endParaRPr/>
              </a:p>
            </p:txBody>
          </p:sp>
          <p:sp>
            <p:nvSpPr>
              <p:cNvPr id="332" name="Google Shape;332;p20"/>
              <p:cNvSpPr txBox="1"/>
              <p:nvPr/>
            </p:nvSpPr>
            <p:spPr>
              <a:xfrm>
                <a:off x="3456" y="3600"/>
                <a:ext cx="816" cy="427"/>
              </a:xfrm>
              <a:prstGeom prst="rect">
                <a:avLst/>
              </a:prstGeom>
              <a:solidFill>
                <a:srgbClr val="CCE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Absolute</a:t>
                </a:r>
                <a:endParaRPr/>
              </a:p>
              <a:p>
                <a:pPr indent="0" lvl="0" marL="0" marR="0" rtl="0" algn="ctr">
                  <a:spcBef>
                    <a:spcPts val="18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Value</a:t>
                </a:r>
                <a:endParaRPr/>
              </a:p>
            </p:txBody>
          </p:sp>
          <p:cxnSp>
            <p:nvCxnSpPr>
              <p:cNvPr id="333" name="Google Shape;333;p20"/>
              <p:cNvCxnSpPr/>
              <p:nvPr/>
            </p:nvCxnSpPr>
            <p:spPr>
              <a:xfrm>
                <a:off x="3216" y="3840"/>
                <a:ext cx="2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4" name="Google Shape;334;p20"/>
              <p:cNvCxnSpPr/>
              <p:nvPr/>
            </p:nvCxnSpPr>
            <p:spPr>
              <a:xfrm>
                <a:off x="3216" y="2784"/>
                <a:ext cx="2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35" name="Google Shape;335;p20"/>
            <p:cNvGrpSpPr/>
            <p:nvPr/>
          </p:nvGrpSpPr>
          <p:grpSpPr>
            <a:xfrm>
              <a:off x="4272" y="2400"/>
              <a:ext cx="960" cy="1056"/>
              <a:chOff x="4272" y="2784"/>
              <a:chExt cx="960" cy="1056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4656" y="3168"/>
                <a:ext cx="288" cy="288"/>
              </a:xfrm>
              <a:prstGeom prst="ellipse">
                <a:avLst/>
              </a:prstGeom>
              <a:solidFill>
                <a:srgbClr val="CCEC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</a:t>
                </a:r>
                <a:endParaRPr/>
              </a:p>
            </p:txBody>
          </p:sp>
          <p:cxnSp>
            <p:nvCxnSpPr>
              <p:cNvPr id="337" name="Google Shape;337;p20"/>
              <p:cNvCxnSpPr/>
              <p:nvPr/>
            </p:nvCxnSpPr>
            <p:spPr>
              <a:xfrm flipH="1" rot="10800000">
                <a:off x="4272" y="3408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8" name="Google Shape;338;p20"/>
              <p:cNvCxnSpPr/>
              <p:nvPr/>
            </p:nvCxnSpPr>
            <p:spPr>
              <a:xfrm>
                <a:off x="4272" y="2784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39" name="Google Shape;339;p20"/>
              <p:cNvCxnSpPr/>
              <p:nvPr/>
            </p:nvCxnSpPr>
            <p:spPr>
              <a:xfrm>
                <a:off x="4944" y="3312"/>
                <a:ext cx="28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40" name="Google Shape;340;p20"/>
            <p:cNvGrpSpPr/>
            <p:nvPr/>
          </p:nvGrpSpPr>
          <p:grpSpPr>
            <a:xfrm>
              <a:off x="1680" y="2112"/>
              <a:ext cx="1504" cy="1711"/>
              <a:chOff x="1680" y="2496"/>
              <a:chExt cx="1504" cy="1711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2544" y="3029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2544" y="2763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2544" y="2496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-2</a:t>
                </a:r>
                <a:endParaRPr/>
              </a:p>
            </p:txBody>
          </p:sp>
          <p:sp>
            <p:nvSpPr>
              <p:cNvPr id="344" name="Google Shape;344;p20"/>
              <p:cNvSpPr/>
              <p:nvPr/>
            </p:nvSpPr>
            <p:spPr>
              <a:xfrm>
                <a:off x="2864" y="2763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2160" y="2763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2864" y="3029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2160" y="3029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2864" y="2496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2160" y="2496"/>
                <a:ext cx="384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cxnSp>
            <p:nvCxnSpPr>
              <p:cNvPr id="350" name="Google Shape;350;p20"/>
              <p:cNvCxnSpPr/>
              <p:nvPr/>
            </p:nvCxnSpPr>
            <p:spPr>
              <a:xfrm>
                <a:off x="2160" y="2496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20"/>
              <p:cNvCxnSpPr/>
              <p:nvPr/>
            </p:nvCxnSpPr>
            <p:spPr>
              <a:xfrm>
                <a:off x="2160" y="2763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20"/>
              <p:cNvCxnSpPr/>
              <p:nvPr/>
            </p:nvCxnSpPr>
            <p:spPr>
              <a:xfrm>
                <a:off x="2160" y="3295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20"/>
              <p:cNvCxnSpPr/>
              <p:nvPr/>
            </p:nvCxnSpPr>
            <p:spPr>
              <a:xfrm>
                <a:off x="2160" y="2496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20"/>
              <p:cNvCxnSpPr/>
              <p:nvPr/>
            </p:nvCxnSpPr>
            <p:spPr>
              <a:xfrm>
                <a:off x="2544" y="2496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20"/>
              <p:cNvCxnSpPr/>
              <p:nvPr/>
            </p:nvCxnSpPr>
            <p:spPr>
              <a:xfrm>
                <a:off x="3184" y="2496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20"/>
              <p:cNvCxnSpPr/>
              <p:nvPr/>
            </p:nvCxnSpPr>
            <p:spPr>
              <a:xfrm>
                <a:off x="2160" y="3029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20"/>
              <p:cNvCxnSpPr/>
              <p:nvPr/>
            </p:nvCxnSpPr>
            <p:spPr>
              <a:xfrm>
                <a:off x="2864" y="2496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20"/>
              <p:cNvCxnSpPr/>
              <p:nvPr/>
            </p:nvCxnSpPr>
            <p:spPr>
              <a:xfrm flipH="1" rot="10800000">
                <a:off x="1680" y="2784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59" name="Google Shape;359;p20"/>
              <p:cNvCxnSpPr/>
              <p:nvPr/>
            </p:nvCxnSpPr>
            <p:spPr>
              <a:xfrm>
                <a:off x="1680" y="3360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360" name="Google Shape;360;p20"/>
              <p:cNvSpPr/>
              <p:nvPr/>
            </p:nvSpPr>
            <p:spPr>
              <a:xfrm>
                <a:off x="2544" y="3941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2544" y="3675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2544" y="3408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2864" y="3675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2160" y="3675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-2</a:t>
                </a: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2864" y="3941"/>
                <a:ext cx="320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2160" y="3941"/>
                <a:ext cx="384" cy="266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2864" y="3408"/>
                <a:ext cx="320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2160" y="3408"/>
                <a:ext cx="384" cy="2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800"/>
                  <a:buFont typeface="Noto Sans Symbols"/>
                  <a:buNone/>
                </a:pPr>
                <a:r>
                  <a:rPr i="1"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2160" y="3408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20"/>
              <p:cNvCxnSpPr/>
              <p:nvPr/>
            </p:nvCxnSpPr>
            <p:spPr>
              <a:xfrm>
                <a:off x="2160" y="3675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20"/>
              <p:cNvCxnSpPr/>
              <p:nvPr/>
            </p:nvCxnSpPr>
            <p:spPr>
              <a:xfrm>
                <a:off x="2160" y="4207"/>
                <a:ext cx="1024" cy="0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20"/>
              <p:cNvCxnSpPr/>
              <p:nvPr/>
            </p:nvCxnSpPr>
            <p:spPr>
              <a:xfrm>
                <a:off x="2160" y="3408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20"/>
              <p:cNvCxnSpPr/>
              <p:nvPr/>
            </p:nvCxnSpPr>
            <p:spPr>
              <a:xfrm>
                <a:off x="2544" y="3408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20"/>
              <p:cNvCxnSpPr/>
              <p:nvPr/>
            </p:nvCxnSpPr>
            <p:spPr>
              <a:xfrm>
                <a:off x="3184" y="3408"/>
                <a:ext cx="0" cy="799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20"/>
              <p:cNvCxnSpPr/>
              <p:nvPr/>
            </p:nvCxnSpPr>
            <p:spPr>
              <a:xfrm>
                <a:off x="2160" y="3941"/>
                <a:ext cx="102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20"/>
              <p:cNvCxnSpPr/>
              <p:nvPr/>
            </p:nvCxnSpPr>
            <p:spPr>
              <a:xfrm>
                <a:off x="2864" y="3408"/>
                <a:ext cx="0" cy="799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7" name="Google Shape;377;p20"/>
          <p:cNvSpPr txBox="1"/>
          <p:nvPr/>
        </p:nvSpPr>
        <p:spPr>
          <a:xfrm>
            <a:off x="3224213" y="838200"/>
            <a:ext cx="2490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Sobel Operator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914400" y="152400"/>
            <a:ext cx="7256463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Derivative Filters (Edge Detection)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384" name="Google Shape;384;p2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0"/>
            <a:ext cx="2925763" cy="29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4675" y="2286000"/>
            <a:ext cx="2925763" cy="29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1075" y="2286000"/>
            <a:ext cx="2925763" cy="292576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 txBox="1"/>
          <p:nvPr/>
        </p:nvSpPr>
        <p:spPr>
          <a:xfrm>
            <a:off x="762000" y="5181600"/>
            <a:ext cx="1098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/>
          </a:p>
        </p:txBody>
      </p:sp>
      <p:sp>
        <p:nvSpPr>
          <p:cNvPr id="389" name="Google Shape;389;p21"/>
          <p:cNvSpPr txBox="1"/>
          <p:nvPr/>
        </p:nvSpPr>
        <p:spPr>
          <a:xfrm>
            <a:off x="3452813" y="5181600"/>
            <a:ext cx="2065337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detection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Prewitt Operator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6497638" y="5181600"/>
            <a:ext cx="1854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detection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Sobel Operator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3581400" y="1035050"/>
            <a:ext cx="21415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Threshold=125</a:t>
            </a:r>
            <a:endParaRPr/>
          </a:p>
        </p:txBody>
      </p:sp>
      <p:sp>
        <p:nvSpPr>
          <p:cNvPr id="392" name="Google Shape;392;p21"/>
          <p:cNvSpPr/>
          <p:nvPr/>
        </p:nvSpPr>
        <p:spPr>
          <a:xfrm>
            <a:off x="381000" y="152400"/>
            <a:ext cx="853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Edge Detection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panese Waves">
  <a:themeElements>
    <a:clrScheme name="Japanese Waves 2">
      <a:dk1>
        <a:srgbClr val="2D2525"/>
      </a:dk1>
      <a:lt1>
        <a:srgbClr val="A7B4B7"/>
      </a:lt1>
      <a:dk2>
        <a:srgbClr val="061C62"/>
      </a:dk2>
      <a:lt2>
        <a:srgbClr val="484719"/>
      </a:lt2>
      <a:accent1>
        <a:srgbClr val="D8D688"/>
      </a:accent1>
      <a:accent2>
        <a:srgbClr val="5C6D90"/>
      </a:accent2>
      <a:accent3>
        <a:srgbClr val="D0D6D8"/>
      </a:accent3>
      <a:accent4>
        <a:srgbClr val="251E1E"/>
      </a:accent4>
      <a:accent5>
        <a:srgbClr val="E9E8C3"/>
      </a:accent5>
      <a:accent6>
        <a:srgbClr val="536282"/>
      </a:accent6>
      <a:hlink>
        <a:srgbClr val="365D96"/>
      </a:hlink>
      <a:folHlink>
        <a:srgbClr val="5868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