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Noto Sans Symbol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Symbol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otoSansSymbols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2"/>
          <p:cNvGrpSpPr/>
          <p:nvPr/>
        </p:nvGrpSpPr>
        <p:grpSpPr>
          <a:xfrm>
            <a:off x="-3175" y="2438400"/>
            <a:ext cx="9147969" cy="1063625"/>
            <a:chOff x="-2" y="1536"/>
            <a:chExt cx="5762" cy="670"/>
          </a:xfrm>
        </p:grpSpPr>
        <p:grpSp>
          <p:nvGrpSpPr>
            <p:cNvPr id="36" name="Google Shape;36;p2"/>
            <p:cNvGrpSpPr/>
            <p:nvPr/>
          </p:nvGrpSpPr>
          <p:grpSpPr>
            <a:xfrm flipH="1">
              <a:off x="-2" y="1562"/>
              <a:ext cx="5762" cy="638"/>
              <a:chOff x="-3" y="1562"/>
              <a:chExt cx="5763" cy="638"/>
            </a:xfrm>
          </p:grpSpPr>
          <p:sp>
            <p:nvSpPr>
              <p:cNvPr id="37" name="Google Shape;37;p2"/>
              <p:cNvSpPr/>
              <p:nvPr/>
            </p:nvSpPr>
            <p:spPr>
              <a:xfrm rot="-5400000">
                <a:off x="2558" y="-992"/>
                <a:ext cx="624" cy="5745"/>
              </a:xfrm>
              <a:custGeom>
                <a:rect b="b" l="l" r="r" t="t"/>
                <a:pathLst>
                  <a:path extrusionOk="0" h="720" w="100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-5400000">
                <a:off x="1322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-5400000">
                <a:off x="-57" y="1752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-5400000">
                <a:off x="155" y="1726"/>
                <a:ext cx="632" cy="315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-5400000">
                <a:off x="3210" y="1664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-5400000">
                <a:off x="1829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-5400000">
                <a:off x="2329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-5400000">
                <a:off x="4076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-5400000">
                <a:off x="4583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469" y="1562"/>
                <a:ext cx="291" cy="625"/>
              </a:xfrm>
              <a:custGeom>
                <a:rect b="b" l="l" r="r" t="t"/>
                <a:pathLst>
                  <a:path extrusionOk="0" h="625" w="291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-5400000">
                <a:off x="5083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56" name="Google Shape;56;p2"/>
            <p:cNvSpPr/>
            <p:nvPr/>
          </p:nvSpPr>
          <p:spPr>
            <a:xfrm flipH="1">
              <a:off x="-2" y="1536"/>
              <a:ext cx="5762" cy="412"/>
            </a:xfrm>
            <a:custGeom>
              <a:rect b="b" l="l" r="r" t="t"/>
              <a:pathLst>
                <a:path extrusionOk="0" h="385" w="5762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76767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 flipH="1">
              <a:off x="-2" y="2017"/>
              <a:ext cx="5761" cy="189"/>
            </a:xfrm>
            <a:custGeom>
              <a:rect b="b" l="l" r="r" t="t"/>
              <a:pathLst>
                <a:path extrusionOk="0" h="189" w="5761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>
              <a:gsLst>
                <a:gs pos="0">
                  <a:srgbClr val="767676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8" name="Google Shape;58;p2"/>
          <p:cNvSpPr txBox="1"/>
          <p:nvPr>
            <p:ph type="ctrTitle"/>
          </p:nvPr>
        </p:nvSpPr>
        <p:spPr>
          <a:xfrm>
            <a:off x="1173162" y="198437"/>
            <a:ext cx="7772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1166812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2"/>
          <p:cNvSpPr txBox="1"/>
          <p:nvPr>
            <p:ph idx="10" type="dt"/>
          </p:nvPr>
        </p:nvSpPr>
        <p:spPr>
          <a:xfrm>
            <a:off x="1166812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3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5357"/>
            <a:ext cx="1063625" cy="6858595"/>
            <a:chOff x="0" y="-3"/>
            <a:chExt cx="670" cy="4320"/>
          </a:xfrm>
        </p:grpSpPr>
        <p:grpSp>
          <p:nvGrpSpPr>
            <p:cNvPr id="7" name="Google Shape;7;p1"/>
            <p:cNvGrpSpPr/>
            <p:nvPr/>
          </p:nvGrpSpPr>
          <p:grpSpPr>
            <a:xfrm flipH="1" rot="-5400000">
              <a:off x="-1815" y="1838"/>
              <a:ext cx="4320" cy="638"/>
              <a:chOff x="-3" y="1562"/>
              <a:chExt cx="5763" cy="638"/>
            </a:xfrm>
          </p:grpSpPr>
          <p:sp>
            <p:nvSpPr>
              <p:cNvPr id="8" name="Google Shape;8;p1"/>
              <p:cNvSpPr/>
              <p:nvPr/>
            </p:nvSpPr>
            <p:spPr>
              <a:xfrm rot="-5400000">
                <a:off x="2558" y="-992"/>
                <a:ext cx="624" cy="5745"/>
              </a:xfrm>
              <a:custGeom>
                <a:rect b="b" l="l" r="r" t="t"/>
                <a:pathLst>
                  <a:path extrusionOk="0" h="720" w="1000">
                    <a:moveTo>
                      <a:pt x="0" y="0"/>
                    </a:moveTo>
                    <a:lnTo>
                      <a:pt x="0" y="720"/>
                    </a:lnTo>
                    <a:lnTo>
                      <a:pt x="1000" y="720"/>
                    </a:lnTo>
                    <a:lnTo>
                      <a:pt x="1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 rot="-5400000">
                <a:off x="1322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" name="Google Shape;10;p1"/>
              <p:cNvSpPr/>
              <p:nvPr/>
            </p:nvSpPr>
            <p:spPr>
              <a:xfrm rot="-5400000">
                <a:off x="982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" name="Google Shape;11;p1"/>
              <p:cNvSpPr/>
              <p:nvPr/>
            </p:nvSpPr>
            <p:spPr>
              <a:xfrm rot="-5400000">
                <a:off x="-57" y="1752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 rot="-5400000">
                <a:off x="664" y="1733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 rot="-5400000">
                <a:off x="442" y="1699"/>
                <a:ext cx="624" cy="362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 rot="-5400000">
                <a:off x="155" y="1726"/>
                <a:ext cx="632" cy="315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 rot="-5400000">
                <a:off x="3210" y="1664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rot="-5400000">
                <a:off x="2870" y="1664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 rot="-5400000">
                <a:off x="1829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 rot="-5400000">
                <a:off x="2551" y="1728"/>
                <a:ext cx="624" cy="294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520" y="317"/>
                      <a:pt x="624" y="272"/>
                    </a:cubicBezTo>
                    <a:lnTo>
                      <a:pt x="624" y="0"/>
                    </a:lnTo>
                    <a:cubicBezTo>
                      <a:pt x="240" y="42"/>
                      <a:pt x="130" y="0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 rot="-5400000">
                <a:off x="2329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0;p1"/>
              <p:cNvSpPr/>
              <p:nvPr/>
            </p:nvSpPr>
            <p:spPr>
              <a:xfrm rot="-5400000">
                <a:off x="2043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 rot="-5400000">
                <a:off x="4076" y="1669"/>
                <a:ext cx="624" cy="421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432" y="224"/>
                      <a:pt x="520" y="317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 rot="-5400000">
                <a:off x="3736" y="1669"/>
                <a:ext cx="624" cy="422"/>
              </a:xfrm>
              <a:custGeom>
                <a:rect b="b" l="l" r="r" t="t"/>
                <a:pathLst>
                  <a:path extrusionOk="0" h="317" w="624">
                    <a:moveTo>
                      <a:pt x="0" y="0"/>
                    </a:moveTo>
                    <a:lnTo>
                      <a:pt x="0" y="272"/>
                    </a:lnTo>
                    <a:cubicBezTo>
                      <a:pt x="104" y="317"/>
                      <a:pt x="432" y="240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 rot="-5400000">
                <a:off x="4583" y="1747"/>
                <a:ext cx="624" cy="255"/>
              </a:xfrm>
              <a:custGeom>
                <a:rect b="b" l="l" r="r" t="t"/>
                <a:pathLst>
                  <a:path extrusionOk="0" h="370" w="624">
                    <a:moveTo>
                      <a:pt x="0" y="53"/>
                    </a:moveTo>
                    <a:lnTo>
                      <a:pt x="0" y="325"/>
                    </a:lnTo>
                    <a:cubicBezTo>
                      <a:pt x="104" y="370"/>
                      <a:pt x="520" y="370"/>
                      <a:pt x="624" y="325"/>
                    </a:cubicBezTo>
                    <a:lnTo>
                      <a:pt x="624" y="53"/>
                    </a:lnTo>
                    <a:cubicBezTo>
                      <a:pt x="584" y="0"/>
                      <a:pt x="488" y="8"/>
                      <a:pt x="384" y="8"/>
                    </a:cubicBezTo>
                    <a:cubicBezTo>
                      <a:pt x="280" y="8"/>
                      <a:pt x="80" y="44"/>
                      <a:pt x="0" y="5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5469" y="1562"/>
                <a:ext cx="291" cy="625"/>
              </a:xfrm>
              <a:custGeom>
                <a:rect b="b" l="l" r="r" t="t"/>
                <a:pathLst>
                  <a:path extrusionOk="0" h="625" w="291">
                    <a:moveTo>
                      <a:pt x="0" y="624"/>
                    </a:moveTo>
                    <a:lnTo>
                      <a:pt x="291" y="625"/>
                    </a:lnTo>
                    <a:lnTo>
                      <a:pt x="291" y="6"/>
                    </a:lnTo>
                    <a:lnTo>
                      <a:pt x="0" y="0"/>
                    </a:lnTo>
                    <a:cubicBezTo>
                      <a:pt x="39" y="384"/>
                      <a:pt x="0" y="494"/>
                      <a:pt x="0" y="6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 rot="-5400000">
                <a:off x="5083" y="1694"/>
                <a:ext cx="624" cy="361"/>
              </a:xfrm>
              <a:custGeom>
                <a:rect b="b" l="l" r="r" t="t"/>
                <a:pathLst>
                  <a:path extrusionOk="0" h="272" w="624">
                    <a:moveTo>
                      <a:pt x="0" y="0"/>
                    </a:moveTo>
                    <a:cubicBezTo>
                      <a:pt x="0" y="0"/>
                      <a:pt x="0" y="272"/>
                      <a:pt x="0" y="272"/>
                    </a:cubicBezTo>
                    <a:cubicBezTo>
                      <a:pt x="96" y="240"/>
                      <a:pt x="136" y="240"/>
                      <a:pt x="240" y="240"/>
                    </a:cubicBezTo>
                    <a:cubicBezTo>
                      <a:pt x="344" y="240"/>
                      <a:pt x="528" y="272"/>
                      <a:pt x="624" y="272"/>
                    </a:cubicBezTo>
                    <a:lnTo>
                      <a:pt x="6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 rot="-5400000">
                <a:off x="4797" y="1721"/>
                <a:ext cx="632" cy="316"/>
              </a:xfrm>
              <a:custGeom>
                <a:rect b="b" l="l" r="r" t="t"/>
                <a:pathLst>
                  <a:path extrusionOk="0" h="362" w="632">
                    <a:moveTo>
                      <a:pt x="8" y="45"/>
                    </a:moveTo>
                    <a:lnTo>
                      <a:pt x="8" y="317"/>
                    </a:lnTo>
                    <a:cubicBezTo>
                      <a:pt x="48" y="362"/>
                      <a:pt x="144" y="317"/>
                      <a:pt x="248" y="317"/>
                    </a:cubicBezTo>
                    <a:cubicBezTo>
                      <a:pt x="352" y="317"/>
                      <a:pt x="568" y="362"/>
                      <a:pt x="632" y="317"/>
                    </a:cubicBezTo>
                    <a:lnTo>
                      <a:pt x="632" y="45"/>
                    </a:lnTo>
                    <a:cubicBezTo>
                      <a:pt x="544" y="0"/>
                      <a:pt x="208" y="45"/>
                      <a:pt x="104" y="45"/>
                    </a:cubicBezTo>
                    <a:cubicBezTo>
                      <a:pt x="0" y="45"/>
                      <a:pt x="28" y="45"/>
                      <a:pt x="8" y="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7" name="Google Shape;27;p1"/>
            <p:cNvSpPr/>
            <p:nvPr/>
          </p:nvSpPr>
          <p:spPr>
            <a:xfrm flipH="1" rot="-5400000">
              <a:off x="-1954" y="1951"/>
              <a:ext cx="4320" cy="412"/>
            </a:xfrm>
            <a:custGeom>
              <a:rect b="b" l="l" r="r" t="t"/>
              <a:pathLst>
                <a:path extrusionOk="0" h="385" w="5762">
                  <a:moveTo>
                    <a:pt x="0" y="196"/>
                  </a:moveTo>
                  <a:cubicBezTo>
                    <a:pt x="1667" y="385"/>
                    <a:pt x="2275" y="93"/>
                    <a:pt x="5762" y="188"/>
                  </a:cubicBezTo>
                  <a:lnTo>
                    <a:pt x="5762" y="4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gradFill>
              <a:gsLst>
                <a:gs pos="0">
                  <a:srgbClr val="767676"/>
                </a:gs>
                <a:gs pos="100000">
                  <a:schemeClr val="lt1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 flipH="1" rot="-5400000">
              <a:off x="-1584" y="2062"/>
              <a:ext cx="4319" cy="189"/>
            </a:xfrm>
            <a:custGeom>
              <a:rect b="b" l="l" r="r" t="t"/>
              <a:pathLst>
                <a:path extrusionOk="0" h="189" w="5761">
                  <a:moveTo>
                    <a:pt x="0" y="28"/>
                  </a:moveTo>
                  <a:cubicBezTo>
                    <a:pt x="961" y="0"/>
                    <a:pt x="4971" y="161"/>
                    <a:pt x="5761" y="0"/>
                  </a:cubicBezTo>
                  <a:lnTo>
                    <a:pt x="5761" y="189"/>
                  </a:lnTo>
                  <a:lnTo>
                    <a:pt x="1" y="189"/>
                  </a:lnTo>
                  <a:lnTo>
                    <a:pt x="0" y="2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767676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" name="Google Shape;29;p1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1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0" type="dt"/>
          </p:nvPr>
        </p:nvSpPr>
        <p:spPr>
          <a:xfrm>
            <a:off x="1173162" y="626586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1" type="ftr"/>
          </p:nvPr>
        </p:nvSpPr>
        <p:spPr>
          <a:xfrm>
            <a:off x="35814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3" name="Google Shape;33;p1"/>
          <p:cNvSpPr txBox="1"/>
          <p:nvPr>
            <p:ph idx="12" type="sldNum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0.pn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ctrTitle"/>
          </p:nvPr>
        </p:nvSpPr>
        <p:spPr>
          <a:xfrm>
            <a:off x="1173162" y="1295400"/>
            <a:ext cx="7772400" cy="11890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Times New Roman"/>
              <a:buNone/>
            </a:pPr>
            <a:r>
              <a:rPr b="0" i="0" lang="en-US" sz="7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Hough Transform</a:t>
            </a:r>
            <a:endParaRPr/>
          </a:p>
        </p:txBody>
      </p:sp>
      <p:sp>
        <p:nvSpPr>
          <p:cNvPr id="74" name="Google Shape;74;p4"/>
          <p:cNvSpPr txBox="1"/>
          <p:nvPr>
            <p:ph idx="1" type="subTitle"/>
          </p:nvPr>
        </p:nvSpPr>
        <p:spPr>
          <a:xfrm>
            <a:off x="1166812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0" i="0" lang="en-US" sz="4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Jeremy Wyatt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Hough Transform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 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w for all possible lines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 an array A indexed by 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  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 w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each point (x,y)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each angle 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 = x*cos(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)+ y*sin(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		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A[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,w] = A[</a:t>
            </a:r>
            <a:r>
              <a:rPr b="1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,w]+1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end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end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A &gt; Threshold return a 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4"/>
          <p:cNvPicPr preferRelativeResize="0"/>
          <p:nvPr/>
        </p:nvPicPr>
        <p:blipFill rotWithShape="1">
          <a:blip r:embed="rId3">
            <a:alphaModFix/>
          </a:blip>
          <a:srcRect b="7495" l="4878" r="10536" t="7856"/>
          <a:stretch/>
        </p:blipFill>
        <p:spPr>
          <a:xfrm>
            <a:off x="5057775" y="1812925"/>
            <a:ext cx="3752850" cy="453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simple example </a:t>
            </a:r>
            <a:endParaRPr/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4">
            <a:alphaModFix/>
          </a:blip>
          <a:srcRect b="11040" l="12744" r="9665" t="7620"/>
          <a:stretch/>
        </p:blipFill>
        <p:spPr>
          <a:xfrm>
            <a:off x="1163637" y="1809750"/>
            <a:ext cx="3448050" cy="4376737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 txBox="1"/>
          <p:nvPr/>
        </p:nvSpPr>
        <p:spPr>
          <a:xfrm>
            <a:off x="4838700" y="3962400"/>
            <a:ext cx="1028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6934200" y="6296025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15"/>
          <p:cNvPicPr preferRelativeResize="0"/>
          <p:nvPr/>
        </p:nvPicPr>
        <p:blipFill rotWithShape="1">
          <a:blip r:embed="rId3">
            <a:alphaModFix/>
          </a:blip>
          <a:srcRect b="10706" l="12910" r="9244" t="7561"/>
          <a:stretch/>
        </p:blipFill>
        <p:spPr>
          <a:xfrm>
            <a:off x="1173162" y="242887"/>
            <a:ext cx="2416175" cy="3071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5"/>
          <p:cNvPicPr preferRelativeResize="0"/>
          <p:nvPr/>
        </p:nvPicPr>
        <p:blipFill rotWithShape="1">
          <a:blip r:embed="rId4">
            <a:alphaModFix/>
          </a:blip>
          <a:srcRect b="10952" l="13035" r="9315" t="7617"/>
          <a:stretch/>
        </p:blipFill>
        <p:spPr>
          <a:xfrm>
            <a:off x="1162050" y="3429000"/>
            <a:ext cx="2413000" cy="306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5"/>
          <p:cNvPicPr preferRelativeResize="0"/>
          <p:nvPr/>
        </p:nvPicPr>
        <p:blipFill rotWithShape="1">
          <a:blip r:embed="rId5">
            <a:alphaModFix/>
          </a:blip>
          <a:srcRect b="10952" l="13035" r="9284" t="7617"/>
          <a:stretch/>
        </p:blipFill>
        <p:spPr>
          <a:xfrm>
            <a:off x="3857625" y="228600"/>
            <a:ext cx="2400300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 rotWithShape="1">
          <a:blip r:embed="rId6">
            <a:alphaModFix/>
          </a:blip>
          <a:srcRect b="10991" l="12976" r="9465" t="7618"/>
          <a:stretch/>
        </p:blipFill>
        <p:spPr>
          <a:xfrm>
            <a:off x="6530975" y="238125"/>
            <a:ext cx="2398712" cy="3055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5"/>
          <p:cNvPicPr preferRelativeResize="0"/>
          <p:nvPr/>
        </p:nvPicPr>
        <p:blipFill rotWithShape="1">
          <a:blip r:embed="rId7">
            <a:alphaModFix/>
          </a:blip>
          <a:srcRect b="10594" l="12976" r="9465" t="7618"/>
          <a:stretch/>
        </p:blipFill>
        <p:spPr>
          <a:xfrm>
            <a:off x="6550025" y="3429000"/>
            <a:ext cx="2403475" cy="3062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5"/>
          <p:cNvPicPr preferRelativeResize="0"/>
          <p:nvPr/>
        </p:nvPicPr>
        <p:blipFill rotWithShape="1">
          <a:blip r:embed="rId8">
            <a:alphaModFix/>
          </a:blip>
          <a:srcRect b="10594" l="13035" r="9465" t="7657"/>
          <a:stretch/>
        </p:blipFill>
        <p:spPr>
          <a:xfrm>
            <a:off x="3848100" y="3429000"/>
            <a:ext cx="2400300" cy="305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Hough Transform</a:t>
            </a:r>
            <a:endParaRPr/>
          </a:p>
        </p:txBody>
      </p:sp>
      <p:sp>
        <p:nvSpPr>
          <p:cNvPr id="204" name="Google Shape;204;p16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generalised versions for ellipses, circles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straight line transform we need to supress non-local maxima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input image could also benefit from edge thinning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line segments not isolated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 still fail in the face of certain textures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story so far</a:t>
            </a:r>
            <a:endParaRPr/>
          </a:p>
        </p:txBody>
      </p:sp>
      <p:sp>
        <p:nvSpPr>
          <p:cNvPr id="80" name="Google Shape;80;p5"/>
          <p:cNvSpPr txBox="1"/>
          <p:nvPr>
            <p:ph idx="1" type="body"/>
          </p:nvPr>
        </p:nvSpPr>
        <p:spPr>
          <a:xfrm>
            <a:off x="1173162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know how to find edges by convolving with the derivative of a Gaussian filter in two directions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then align the resulting images and calculate the magnitude of the intensity change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threshold this intensity change magnitude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conv2(shakey,first_order_gaussian_filter_1d_length5,'valid');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conv2(shakey,first_order_gaussian_filter_1d_length5','valid');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[x,y] = clip(x,y);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 = magnitude(x,y);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figure(1)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show_image(shakey)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figure(2)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show_image(m&gt;20)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edge features</a:t>
            </a:r>
            <a:endParaRPr/>
          </a:p>
        </p:txBody>
      </p:sp>
      <p:sp>
        <p:nvSpPr>
          <p:cNvPr id="86" name="Google Shape;86;p6"/>
          <p:cNvSpPr txBox="1"/>
          <p:nvPr>
            <p:ph idx="1" type="body"/>
          </p:nvPr>
        </p:nvSpPr>
        <p:spPr>
          <a:xfrm>
            <a:off x="1173162" y="1981200"/>
            <a:ext cx="4465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we haven’t found edge segments, only edge points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we find and describe more complex features?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Hough transform is a common approach to finding parameterised line segments (here straight lines)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11430" l="13841" r="9320" t="7698"/>
          <a:stretch/>
        </p:blipFill>
        <p:spPr>
          <a:xfrm>
            <a:off x="5791200" y="2057400"/>
            <a:ext cx="3068637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idea</a:t>
            </a:r>
            <a:endParaRPr/>
          </a:p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1173162" y="1981200"/>
            <a:ext cx="4846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straight line in this image can be described by an equation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white point if considered in isolation could lie on an infinite number of straight lines</a:t>
            </a:r>
            <a:endParaRPr/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 b="11430" l="13841" r="9320" t="7698"/>
          <a:stretch/>
        </p:blipFill>
        <p:spPr>
          <a:xfrm>
            <a:off x="6096000" y="1981200"/>
            <a:ext cx="28702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basic idea</a:t>
            </a:r>
            <a:endParaRPr/>
          </a:p>
        </p:txBody>
      </p:sp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1173162" y="1981200"/>
            <a:ext cx="48466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straight line in this image can be described by an equation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white point if considered in isolation could lie on an infinite number of straight lines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Hough transform each point votes for every line it could be 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lines with the most votes win</a:t>
            </a:r>
            <a:endParaRPr/>
          </a:p>
        </p:txBody>
      </p:sp>
      <p:pic>
        <p:nvPicPr>
          <p:cNvPr id="101" name="Google Shape;101;p8"/>
          <p:cNvPicPr preferRelativeResize="0"/>
          <p:nvPr/>
        </p:nvPicPr>
        <p:blipFill rotWithShape="1">
          <a:blip r:embed="rId3">
            <a:alphaModFix/>
          </a:blip>
          <a:srcRect b="11430" l="13841" r="9320" t="7698"/>
          <a:stretch/>
        </p:blipFill>
        <p:spPr>
          <a:xfrm>
            <a:off x="6096000" y="1981200"/>
            <a:ext cx="2870200" cy="365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8"/>
          <p:cNvCxnSpPr/>
          <p:nvPr/>
        </p:nvCxnSpPr>
        <p:spPr>
          <a:xfrm flipH="1" rot="10800000">
            <a:off x="6075362" y="1997075"/>
            <a:ext cx="2825750" cy="2822575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03" name="Google Shape;103;p8"/>
          <p:cNvCxnSpPr/>
          <p:nvPr/>
        </p:nvCxnSpPr>
        <p:spPr>
          <a:xfrm flipH="1" rot="-9240000">
            <a:off x="6453187" y="2397125"/>
            <a:ext cx="2173287" cy="21717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we represent lines?</a:t>
            </a:r>
            <a:endParaRPr/>
          </a:p>
        </p:txBody>
      </p:sp>
      <p:sp>
        <p:nvSpPr>
          <p:cNvPr id="109" name="Google Shape;109;p9"/>
          <p:cNvSpPr txBox="1"/>
          <p:nvPr>
            <p:ph idx="1" type="body"/>
          </p:nvPr>
        </p:nvSpPr>
        <p:spPr>
          <a:xfrm>
            <a:off x="1173162" y="1981200"/>
            <a:ext cx="4897437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line can be represented by two numbers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we will represent the yellow line by (w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,φ)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words we define it using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a line from an agreed origin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of length w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at angle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horizontal</a:t>
            </a:r>
            <a:endParaRPr/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11430" l="13841" r="9320" t="7698"/>
          <a:stretch/>
        </p:blipFill>
        <p:spPr>
          <a:xfrm>
            <a:off x="6096000" y="1981200"/>
            <a:ext cx="28702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/>
          <p:nvPr/>
        </p:nvSpPr>
        <p:spPr>
          <a:xfrm rot="-1320000">
            <a:off x="6745287" y="3597275"/>
            <a:ext cx="125412" cy="14287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2" name="Google Shape;112;p9"/>
          <p:cNvCxnSpPr/>
          <p:nvPr/>
        </p:nvCxnSpPr>
        <p:spPr>
          <a:xfrm>
            <a:off x="6092825" y="1978025"/>
            <a:ext cx="677862" cy="1766887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3" name="Google Shape;113;p9"/>
          <p:cNvCxnSpPr/>
          <p:nvPr/>
        </p:nvCxnSpPr>
        <p:spPr>
          <a:xfrm flipH="1" rot="-9240000">
            <a:off x="6453187" y="2397125"/>
            <a:ext cx="2173287" cy="2171700"/>
          </a:xfrm>
          <a:prstGeom prst="straightConnector1">
            <a:avLst/>
          </a:prstGeom>
          <a:noFill/>
          <a:ln cap="flat" cmpd="sng" w="25400">
            <a:solidFill>
              <a:srgbClr val="FF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4" name="Google Shape;114;p9"/>
          <p:cNvSpPr/>
          <p:nvPr/>
        </p:nvSpPr>
        <p:spPr>
          <a:xfrm>
            <a:off x="6262687" y="1981200"/>
            <a:ext cx="385762" cy="452437"/>
          </a:xfrm>
          <a:custGeom>
            <a:rect b="b" l="l" r="r" t="t"/>
            <a:pathLst>
              <a:path extrusionOk="0" h="285" w="243">
                <a:moveTo>
                  <a:pt x="0" y="285"/>
                </a:moveTo>
                <a:cubicBezTo>
                  <a:pt x="39" y="269"/>
                  <a:pt x="79" y="254"/>
                  <a:pt x="108" y="234"/>
                </a:cubicBezTo>
                <a:cubicBezTo>
                  <a:pt x="137" y="214"/>
                  <a:pt x="160" y="187"/>
                  <a:pt x="177" y="165"/>
                </a:cubicBezTo>
                <a:cubicBezTo>
                  <a:pt x="194" y="143"/>
                  <a:pt x="202" y="126"/>
                  <a:pt x="213" y="99"/>
                </a:cubicBezTo>
                <a:cubicBezTo>
                  <a:pt x="224" y="72"/>
                  <a:pt x="233" y="36"/>
                  <a:pt x="243" y="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6224587" y="1900237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6072187" y="2595562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0"/>
          <p:cNvPicPr preferRelativeResize="0"/>
          <p:nvPr/>
        </p:nvPicPr>
        <p:blipFill rotWithShape="1">
          <a:blip r:embed="rId3">
            <a:alphaModFix/>
          </a:blip>
          <a:srcRect b="10888" l="13151" r="9297" t="7704"/>
          <a:stretch/>
        </p:blipFill>
        <p:spPr>
          <a:xfrm>
            <a:off x="6267450" y="109537"/>
            <a:ext cx="2259012" cy="28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0"/>
          <p:cNvSpPr txBox="1"/>
          <p:nvPr>
            <p:ph type="title"/>
          </p:nvPr>
        </p:nvSpPr>
        <p:spPr>
          <a:xfrm>
            <a:off x="1173162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Hough space</a:t>
            </a:r>
            <a:endParaRPr/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1173162" y="1981200"/>
            <a:ext cx="382905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we can use (w,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to represent any line in the image space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represent any line in the image space as a point in the plane defined by (w,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called Hough space</a:t>
            </a:r>
            <a:endParaRPr/>
          </a:p>
          <a:p>
            <a:pPr indent="-241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/>
          <p:nvPr/>
        </p:nvSpPr>
        <p:spPr>
          <a:xfrm rot="-1320000">
            <a:off x="6773862" y="1435100"/>
            <a:ext cx="125412" cy="14287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5" name="Google Shape;125;p10"/>
          <p:cNvCxnSpPr/>
          <p:nvPr/>
        </p:nvCxnSpPr>
        <p:spPr>
          <a:xfrm>
            <a:off x="6273800" y="111125"/>
            <a:ext cx="544512" cy="150971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6" name="Google Shape;126;p10"/>
          <p:cNvSpPr/>
          <p:nvPr/>
        </p:nvSpPr>
        <p:spPr>
          <a:xfrm>
            <a:off x="6443662" y="114300"/>
            <a:ext cx="385762" cy="452437"/>
          </a:xfrm>
          <a:custGeom>
            <a:rect b="b" l="l" r="r" t="t"/>
            <a:pathLst>
              <a:path extrusionOk="0" h="285" w="243">
                <a:moveTo>
                  <a:pt x="0" y="285"/>
                </a:moveTo>
                <a:cubicBezTo>
                  <a:pt x="39" y="269"/>
                  <a:pt x="79" y="254"/>
                  <a:pt x="108" y="234"/>
                </a:cubicBezTo>
                <a:cubicBezTo>
                  <a:pt x="137" y="214"/>
                  <a:pt x="160" y="187"/>
                  <a:pt x="177" y="165"/>
                </a:cubicBezTo>
                <a:cubicBezTo>
                  <a:pt x="194" y="143"/>
                  <a:pt x="202" y="126"/>
                  <a:pt x="213" y="99"/>
                </a:cubicBezTo>
                <a:cubicBezTo>
                  <a:pt x="224" y="72"/>
                  <a:pt x="233" y="36"/>
                  <a:pt x="243" y="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6405562" y="33337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endParaRPr/>
          </a:p>
        </p:txBody>
      </p:sp>
      <p:sp>
        <p:nvSpPr>
          <p:cNvPr id="128" name="Google Shape;128;p10"/>
          <p:cNvSpPr txBox="1"/>
          <p:nvPr/>
        </p:nvSpPr>
        <p:spPr>
          <a:xfrm>
            <a:off x="6253162" y="728662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pic>
        <p:nvPicPr>
          <p:cNvPr id="129" name="Google Shape;129;p10"/>
          <p:cNvPicPr preferRelativeResize="0"/>
          <p:nvPr/>
        </p:nvPicPr>
        <p:blipFill rotWithShape="1">
          <a:blip r:embed="rId4">
            <a:alphaModFix/>
          </a:blip>
          <a:srcRect b="10908" l="13149" r="9358" t="7423"/>
          <a:stretch/>
        </p:blipFill>
        <p:spPr>
          <a:xfrm>
            <a:off x="6278562" y="3190875"/>
            <a:ext cx="2247900" cy="285908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0"/>
          <p:cNvSpPr/>
          <p:nvPr/>
        </p:nvSpPr>
        <p:spPr>
          <a:xfrm>
            <a:off x="5719762" y="1828800"/>
            <a:ext cx="1909762" cy="2438400"/>
          </a:xfrm>
          <a:custGeom>
            <a:rect b="b" l="l" r="r" t="t"/>
            <a:pathLst>
              <a:path extrusionOk="0" h="1662" w="1317">
                <a:moveTo>
                  <a:pt x="327" y="0"/>
                </a:moveTo>
                <a:cubicBezTo>
                  <a:pt x="163" y="188"/>
                  <a:pt x="0" y="377"/>
                  <a:pt x="165" y="654"/>
                </a:cubicBezTo>
                <a:cubicBezTo>
                  <a:pt x="330" y="931"/>
                  <a:pt x="823" y="1296"/>
                  <a:pt x="1317" y="1662"/>
                </a:cubicBezTo>
              </a:path>
            </a:pathLst>
          </a:custGeom>
          <a:noFill/>
          <a:ln cap="flat" cmpd="sng" w="19050">
            <a:solidFill>
              <a:srgbClr val="FFC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5610225" y="3105150"/>
            <a:ext cx="819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φ=0</a:t>
            </a:r>
            <a:endParaRPr/>
          </a:p>
        </p:txBody>
      </p:sp>
      <p:sp>
        <p:nvSpPr>
          <p:cNvPr id="132" name="Google Shape;132;p10"/>
          <p:cNvSpPr txBox="1"/>
          <p:nvPr/>
        </p:nvSpPr>
        <p:spPr>
          <a:xfrm>
            <a:off x="5391150" y="5772150"/>
            <a:ext cx="1047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φ=180</a:t>
            </a:r>
            <a:endParaRPr/>
          </a:p>
        </p:txBody>
      </p:sp>
      <p:sp>
        <p:nvSpPr>
          <p:cNvPr id="133" name="Google Shape;133;p10"/>
          <p:cNvSpPr txBox="1"/>
          <p:nvPr/>
        </p:nvSpPr>
        <p:spPr>
          <a:xfrm>
            <a:off x="6096000" y="6200775"/>
            <a:ext cx="2733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w=0	                 w=100</a:t>
            </a:r>
            <a:endParaRPr/>
          </a:p>
        </p:txBody>
      </p:sp>
      <p:cxnSp>
        <p:nvCxnSpPr>
          <p:cNvPr id="134" name="Google Shape;134;p10"/>
          <p:cNvCxnSpPr/>
          <p:nvPr/>
        </p:nvCxnSpPr>
        <p:spPr>
          <a:xfrm rot="10800000">
            <a:off x="6143625" y="3190875"/>
            <a:ext cx="1333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5" name="Google Shape;135;p10"/>
          <p:cNvCxnSpPr/>
          <p:nvPr/>
        </p:nvCxnSpPr>
        <p:spPr>
          <a:xfrm rot="10800000">
            <a:off x="6162675" y="6029325"/>
            <a:ext cx="1333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6" name="Google Shape;136;p10"/>
          <p:cNvCxnSpPr/>
          <p:nvPr/>
        </p:nvCxnSpPr>
        <p:spPr>
          <a:xfrm rot="-5400000">
            <a:off x="6219825" y="6096000"/>
            <a:ext cx="1333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7" name="Google Shape;137;p10"/>
          <p:cNvCxnSpPr/>
          <p:nvPr/>
        </p:nvCxnSpPr>
        <p:spPr>
          <a:xfrm rot="-5400000">
            <a:off x="8439150" y="6086475"/>
            <a:ext cx="1333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1163637" y="123825"/>
            <a:ext cx="5524500" cy="1619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does a point in image space vote?</a:t>
            </a:r>
            <a:endParaRPr/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10888" l="13151" r="9297" t="7704"/>
          <a:stretch/>
        </p:blipFill>
        <p:spPr>
          <a:xfrm>
            <a:off x="1162050" y="3232150"/>
            <a:ext cx="2259012" cy="286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1"/>
          <p:cNvSpPr/>
          <p:nvPr/>
        </p:nvSpPr>
        <p:spPr>
          <a:xfrm rot="-1320000">
            <a:off x="1668462" y="4557712"/>
            <a:ext cx="125412" cy="142875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5" name="Google Shape;145;p11"/>
          <p:cNvCxnSpPr/>
          <p:nvPr/>
        </p:nvCxnSpPr>
        <p:spPr>
          <a:xfrm>
            <a:off x="1168400" y="3233737"/>
            <a:ext cx="544512" cy="1509712"/>
          </a:xfrm>
          <a:prstGeom prst="straightConnector1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6" name="Google Shape;146;p11"/>
          <p:cNvSpPr/>
          <p:nvPr/>
        </p:nvSpPr>
        <p:spPr>
          <a:xfrm>
            <a:off x="1338262" y="3236912"/>
            <a:ext cx="385762" cy="452437"/>
          </a:xfrm>
          <a:custGeom>
            <a:rect b="b" l="l" r="r" t="t"/>
            <a:pathLst>
              <a:path extrusionOk="0" h="285" w="243">
                <a:moveTo>
                  <a:pt x="0" y="285"/>
                </a:moveTo>
                <a:cubicBezTo>
                  <a:pt x="39" y="269"/>
                  <a:pt x="79" y="254"/>
                  <a:pt x="108" y="234"/>
                </a:cubicBezTo>
                <a:cubicBezTo>
                  <a:pt x="137" y="214"/>
                  <a:pt x="160" y="187"/>
                  <a:pt x="177" y="165"/>
                </a:cubicBezTo>
                <a:cubicBezTo>
                  <a:pt x="194" y="143"/>
                  <a:pt x="202" y="126"/>
                  <a:pt x="213" y="99"/>
                </a:cubicBezTo>
                <a:cubicBezTo>
                  <a:pt x="224" y="72"/>
                  <a:pt x="233" y="36"/>
                  <a:pt x="243" y="0"/>
                </a:cubicBezTo>
              </a:path>
            </a:pathLst>
          </a:cu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1"/>
          <p:cNvSpPr txBox="1"/>
          <p:nvPr/>
        </p:nvSpPr>
        <p:spPr>
          <a:xfrm>
            <a:off x="1300162" y="3155950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0" i="0" lang="en-US" sz="2400" u="none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endParaRPr/>
          </a:p>
        </p:txBody>
      </p:sp>
      <p:sp>
        <p:nvSpPr>
          <p:cNvPr id="148" name="Google Shape;148;p11"/>
          <p:cNvSpPr txBox="1"/>
          <p:nvPr/>
        </p:nvSpPr>
        <p:spPr>
          <a:xfrm>
            <a:off x="1147762" y="3851275"/>
            <a:ext cx="45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pic>
        <p:nvPicPr>
          <p:cNvPr id="149" name="Google Shape;149;p11"/>
          <p:cNvPicPr preferRelativeResize="0"/>
          <p:nvPr/>
        </p:nvPicPr>
        <p:blipFill rotWithShape="1">
          <a:blip r:embed="rId4">
            <a:alphaModFix/>
          </a:blip>
          <a:srcRect b="10952" l="13272" r="9553" t="7379"/>
          <a:stretch/>
        </p:blipFill>
        <p:spPr>
          <a:xfrm>
            <a:off x="3536950" y="3219450"/>
            <a:ext cx="2246312" cy="2867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1"/>
          <p:cNvGrpSpPr/>
          <p:nvPr/>
        </p:nvGrpSpPr>
        <p:grpSpPr>
          <a:xfrm>
            <a:off x="3533775" y="3228975"/>
            <a:ext cx="1962150" cy="2162175"/>
            <a:chOff x="2556" y="2034"/>
            <a:chExt cx="1236" cy="1362"/>
          </a:xfrm>
        </p:grpSpPr>
        <p:cxnSp>
          <p:nvCxnSpPr>
            <p:cNvPr id="151" name="Google Shape;151;p11"/>
            <p:cNvCxnSpPr/>
            <p:nvPr/>
          </p:nvCxnSpPr>
          <p:spPr>
            <a:xfrm flipH="1" rot="10800000">
              <a:off x="2556" y="2034"/>
              <a:ext cx="1236" cy="1362"/>
            </a:xfrm>
            <a:prstGeom prst="straightConnector1">
              <a:avLst/>
            </a:prstGeom>
            <a:noFill/>
            <a:ln cap="flat" cmpd="sng" w="25400">
              <a:solidFill>
                <a:schemeClr val="l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52" name="Google Shape;152;p11"/>
            <p:cNvCxnSpPr/>
            <p:nvPr/>
          </p:nvCxnSpPr>
          <p:spPr>
            <a:xfrm>
              <a:off x="2566" y="2037"/>
              <a:ext cx="661" cy="639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pic>
        <p:nvPicPr>
          <p:cNvPr id="153" name="Google Shape;153;p11"/>
          <p:cNvPicPr preferRelativeResize="0"/>
          <p:nvPr/>
        </p:nvPicPr>
        <p:blipFill rotWithShape="1">
          <a:blip r:embed="rId5">
            <a:alphaModFix/>
          </a:blip>
          <a:srcRect b="10952" l="13272" r="9643" t="7379"/>
          <a:stretch/>
        </p:blipFill>
        <p:spPr>
          <a:xfrm>
            <a:off x="6718300" y="3219450"/>
            <a:ext cx="223520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92400" y="2098675"/>
            <a:ext cx="4167187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/>
          <p:nvPr/>
        </p:nvSpPr>
        <p:spPr>
          <a:xfrm>
            <a:off x="6038850" y="3143250"/>
            <a:ext cx="819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φ=0</a:t>
            </a:r>
            <a:endParaRPr/>
          </a:p>
        </p:txBody>
      </p:sp>
      <p:sp>
        <p:nvSpPr>
          <p:cNvPr id="156" name="Google Shape;156;p11"/>
          <p:cNvSpPr txBox="1"/>
          <p:nvPr/>
        </p:nvSpPr>
        <p:spPr>
          <a:xfrm>
            <a:off x="5819775" y="5810250"/>
            <a:ext cx="10477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φ=180</a:t>
            </a:r>
            <a:endParaRPr/>
          </a:p>
        </p:txBody>
      </p:sp>
      <p:sp>
        <p:nvSpPr>
          <p:cNvPr id="157" name="Google Shape;157;p11"/>
          <p:cNvSpPr txBox="1"/>
          <p:nvPr/>
        </p:nvSpPr>
        <p:spPr>
          <a:xfrm>
            <a:off x="6524625" y="6238875"/>
            <a:ext cx="273367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w=0	                 w=100</a:t>
            </a:r>
            <a:endParaRPr/>
          </a:p>
        </p:txBody>
      </p:sp>
      <p:cxnSp>
        <p:nvCxnSpPr>
          <p:cNvPr id="158" name="Google Shape;158;p11"/>
          <p:cNvCxnSpPr/>
          <p:nvPr/>
        </p:nvCxnSpPr>
        <p:spPr>
          <a:xfrm rot="10800000">
            <a:off x="6591300" y="3238500"/>
            <a:ext cx="1333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9" name="Google Shape;159;p11"/>
          <p:cNvCxnSpPr/>
          <p:nvPr/>
        </p:nvCxnSpPr>
        <p:spPr>
          <a:xfrm rot="10800000">
            <a:off x="6591300" y="6067425"/>
            <a:ext cx="1333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0" name="Google Shape;160;p11"/>
          <p:cNvCxnSpPr/>
          <p:nvPr/>
        </p:nvCxnSpPr>
        <p:spPr>
          <a:xfrm rot="-5400000">
            <a:off x="6648450" y="6134100"/>
            <a:ext cx="1333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1" name="Google Shape;161;p11"/>
          <p:cNvCxnSpPr/>
          <p:nvPr/>
        </p:nvCxnSpPr>
        <p:spPr>
          <a:xfrm rot="-5400000">
            <a:off x="8867775" y="6124575"/>
            <a:ext cx="13335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163637" y="123825"/>
            <a:ext cx="7762875" cy="971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0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multiple points prefer one line?</a:t>
            </a:r>
            <a:endParaRPr/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173162" y="1495425"/>
            <a:ext cx="3857625" cy="46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point in image space corresponds to a sinusoidal curve in image space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points correspond to two curves in Hough space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intersection of those two curves has “two votes”.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intersection represents the straight line in image space that passes through both points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10952" l="13272" r="9553" t="7379"/>
          <a:stretch/>
        </p:blipFill>
        <p:spPr>
          <a:xfrm>
            <a:off x="5127625" y="1495425"/>
            <a:ext cx="1874837" cy="239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2"/>
          <p:cNvPicPr preferRelativeResize="0"/>
          <p:nvPr/>
        </p:nvPicPr>
        <p:blipFill rotWithShape="1">
          <a:blip r:embed="rId4">
            <a:alphaModFix/>
          </a:blip>
          <a:srcRect b="10952" l="13272" r="9643" t="7379"/>
          <a:stretch/>
        </p:blipFill>
        <p:spPr>
          <a:xfrm>
            <a:off x="7080250" y="1485900"/>
            <a:ext cx="1865312" cy="239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2"/>
          <p:cNvPicPr preferRelativeResize="0"/>
          <p:nvPr/>
        </p:nvPicPr>
        <p:blipFill rotWithShape="1">
          <a:blip r:embed="rId5">
            <a:alphaModFix/>
          </a:blip>
          <a:srcRect b="10952" l="13213" r="9493" t="7617"/>
          <a:stretch/>
        </p:blipFill>
        <p:spPr>
          <a:xfrm>
            <a:off x="5121275" y="3962400"/>
            <a:ext cx="1878012" cy="2398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2"/>
          <p:cNvPicPr preferRelativeResize="0"/>
          <p:nvPr/>
        </p:nvPicPr>
        <p:blipFill rotWithShape="1">
          <a:blip r:embed="rId6">
            <a:alphaModFix/>
          </a:blip>
          <a:srcRect b="11060" l="13237" r="9448" t="7424"/>
          <a:stretch/>
        </p:blipFill>
        <p:spPr>
          <a:xfrm>
            <a:off x="7083425" y="3959225"/>
            <a:ext cx="1879600" cy="2398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d`s Tie">
  <a:themeElements>
    <a:clrScheme name="default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99CC"/>
      </a:accent4>
      <a:accent5>
        <a:srgbClr val="3366CC"/>
      </a:accent5>
      <a:accent6>
        <a:srgbClr val="FFFFFF"/>
      </a:accent6>
      <a:hlink>
        <a:srgbClr val="99CCFF"/>
      </a:hlink>
      <a:folHlink>
        <a:srgbClr val="E1E1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