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746875" cy="9913925"/>
  <p:embeddedFontLst>
    <p:embeddedFont>
      <p:font typeface="Tahoma"/>
      <p:regular r:id="rId17"/>
      <p:bold r:id="rId18"/>
    </p:embeddedFont>
    <p:embeddedFont>
      <p:font typeface="Noto Sans Symbol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2">
          <p15:clr>
            <a:srgbClr val="000000"/>
          </p15:clr>
        </p15:guide>
        <p15:guide id="2" pos="212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2" orient="horz"/>
        <p:guide pos="212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Symbols-regular.fntdata"/><Relationship Id="rId6" Type="http://schemas.openxmlformats.org/officeDocument/2006/relationships/slide" Target="slides/slide1.xml"/><Relationship Id="rId18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900112" y="4713287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065212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🟂"/>
              <a:defRPr b="0" i="1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🟂"/>
              <a:defRPr b="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🟂"/>
              <a:defRPr b="0" i="1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imes New Roman"/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83820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4294967295" type="title"/>
          </p:nvPr>
        </p:nvSpPr>
        <p:spPr>
          <a:xfrm>
            <a:off x="228600" y="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Fourier Transform</a:t>
            </a:r>
            <a:endParaRPr/>
          </a:p>
        </p:txBody>
      </p:sp>
      <p:sp>
        <p:nvSpPr>
          <p:cNvPr id="33" name="Google Shape;33;p5"/>
          <p:cNvSpPr txBox="1"/>
          <p:nvPr>
            <p:ph idx="4294967295" type="body"/>
          </p:nvPr>
        </p:nvSpPr>
        <p:spPr>
          <a:xfrm>
            <a:off x="304800" y="914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🟂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want to understand the frequency w of our signal.  So, let’s reparametrize the signal by w instead of x: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4" name="Google Shape;34;p5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048000"/>
            <a:ext cx="2279650" cy="395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5"/>
          <p:cNvGrpSpPr/>
          <p:nvPr/>
        </p:nvGrpSpPr>
        <p:grpSpPr>
          <a:xfrm>
            <a:off x="1165225" y="1600200"/>
            <a:ext cx="6537325" cy="838200"/>
            <a:chOff x="734" y="1296"/>
            <a:chExt cx="4118" cy="528"/>
          </a:xfrm>
        </p:grpSpPr>
        <p:sp>
          <p:nvSpPr>
            <p:cNvPr id="36" name="Google Shape;36;p5"/>
            <p:cNvSpPr/>
            <p:nvPr/>
          </p:nvSpPr>
          <p:spPr>
            <a:xfrm>
              <a:off x="1872" y="1296"/>
              <a:ext cx="1680" cy="528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" name="Google Shape;37;p5"/>
            <p:cNvCxnSpPr/>
            <p:nvPr/>
          </p:nvCxnSpPr>
          <p:spPr>
            <a:xfrm>
              <a:off x="1296" y="1536"/>
              <a:ext cx="48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" name="Google Shape;38;p5"/>
            <p:cNvCxnSpPr/>
            <p:nvPr/>
          </p:nvCxnSpPr>
          <p:spPr>
            <a:xfrm>
              <a:off x="3744" y="1536"/>
              <a:ext cx="43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9" name="Google Shape;39;p5"/>
            <p:cNvSpPr txBox="1"/>
            <p:nvPr/>
          </p:nvSpPr>
          <p:spPr>
            <a:xfrm>
              <a:off x="734" y="1353"/>
              <a:ext cx="46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1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f(x)</a:t>
              </a:r>
              <a:endParaRPr/>
            </a:p>
          </p:txBody>
        </p:sp>
        <p:sp>
          <p:nvSpPr>
            <p:cNvPr id="40" name="Google Shape;40;p5"/>
            <p:cNvSpPr txBox="1"/>
            <p:nvPr/>
          </p:nvSpPr>
          <p:spPr>
            <a:xfrm>
              <a:off x="4295" y="1353"/>
              <a:ext cx="557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1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F(</a:t>
              </a:r>
              <a:r>
                <a:rPr b="1" i="1" lang="en-US" sz="2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ω</a:t>
              </a:r>
              <a:r>
                <a:rPr b="1" i="1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41" name="Google Shape;41;p5"/>
            <p:cNvSpPr txBox="1"/>
            <p:nvPr/>
          </p:nvSpPr>
          <p:spPr>
            <a:xfrm>
              <a:off x="2208" y="1306"/>
              <a:ext cx="991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Fourier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Transform</a:t>
              </a:r>
              <a:endParaRPr/>
            </a:p>
          </p:txBody>
        </p:sp>
      </p:grpSp>
      <p:grpSp>
        <p:nvGrpSpPr>
          <p:cNvPr id="42" name="Google Shape;42;p5"/>
          <p:cNvGrpSpPr/>
          <p:nvPr/>
        </p:nvGrpSpPr>
        <p:grpSpPr>
          <a:xfrm>
            <a:off x="1150937" y="5486400"/>
            <a:ext cx="6392862" cy="838200"/>
            <a:chOff x="734" y="1296"/>
            <a:chExt cx="4027" cy="528"/>
          </a:xfrm>
        </p:grpSpPr>
        <p:sp>
          <p:nvSpPr>
            <p:cNvPr id="43" name="Google Shape;43;p5"/>
            <p:cNvSpPr/>
            <p:nvPr/>
          </p:nvSpPr>
          <p:spPr>
            <a:xfrm>
              <a:off x="1872" y="1296"/>
              <a:ext cx="1680" cy="528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4" name="Google Shape;44;p5"/>
            <p:cNvCxnSpPr/>
            <p:nvPr/>
          </p:nvCxnSpPr>
          <p:spPr>
            <a:xfrm>
              <a:off x="1296" y="1536"/>
              <a:ext cx="48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" name="Google Shape;45;p5"/>
            <p:cNvCxnSpPr/>
            <p:nvPr/>
          </p:nvCxnSpPr>
          <p:spPr>
            <a:xfrm>
              <a:off x="3744" y="1536"/>
              <a:ext cx="432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" name="Google Shape;46;p5"/>
            <p:cNvSpPr txBox="1"/>
            <p:nvPr/>
          </p:nvSpPr>
          <p:spPr>
            <a:xfrm>
              <a:off x="734" y="1350"/>
              <a:ext cx="557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1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F(</a:t>
              </a:r>
              <a:r>
                <a:rPr b="1" i="1" lang="en-US" sz="2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ω</a:t>
              </a:r>
              <a:r>
                <a:rPr b="1" i="1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47" name="Google Shape;47;p5"/>
            <p:cNvSpPr txBox="1"/>
            <p:nvPr/>
          </p:nvSpPr>
          <p:spPr>
            <a:xfrm>
              <a:off x="4295" y="1356"/>
              <a:ext cx="466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i="1" lang="en-US" sz="2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f(x)</a:t>
              </a:r>
              <a:endParaRPr/>
            </a:p>
          </p:txBody>
        </p:sp>
        <p:sp>
          <p:nvSpPr>
            <p:cNvPr id="48" name="Google Shape;48;p5"/>
            <p:cNvSpPr txBox="1"/>
            <p:nvPr/>
          </p:nvSpPr>
          <p:spPr>
            <a:xfrm>
              <a:off x="1975" y="1306"/>
              <a:ext cx="1461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Inverse Fourier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Transform</a:t>
              </a:r>
              <a:endParaRPr/>
            </a:p>
          </p:txBody>
        </p:sp>
      </p:grpSp>
      <p:sp>
        <p:nvSpPr>
          <p:cNvPr id="49" name="Google Shape;49;p5"/>
          <p:cNvSpPr txBox="1"/>
          <p:nvPr/>
        </p:nvSpPr>
        <p:spPr>
          <a:xfrm>
            <a:off x="533400" y="26670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🟂"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every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0 to ∞, </a:t>
            </a: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F(w)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holds the amplitude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phase Φ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the corresponding  </a:t>
            </a:r>
            <a:endParaRPr/>
          </a:p>
        </p:txBody>
      </p:sp>
      <p:pic>
        <p:nvPicPr>
          <p:cNvPr id="50" name="Google Shape;50;p5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3733800"/>
            <a:ext cx="346075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" y="4267200"/>
            <a:ext cx="293370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6800" y="4114800"/>
            <a:ext cx="2070100" cy="93503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 txBox="1"/>
          <p:nvPr/>
        </p:nvSpPr>
        <p:spPr>
          <a:xfrm>
            <a:off x="685800" y="4995862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always go back: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304800" y="762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Curious things about FT on images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228600" y="9906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🟂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magnitude spectra of all natural images are quite similar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🟂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Heavy on low-frequencies, falling off in high frequencies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🟂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any image be like that, or is it a property of the world we live in?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🟂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information in the image is carried in the phase, not the amplitude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🟂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Seems to be a fact of life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🟂"/>
            </a:pP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quite clear why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8600"/>
            <a:ext cx="91440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228600" y="152400"/>
            <a:ext cx="861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Frequency Spectra</a:t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 rotWithShape="1">
          <a:blip r:embed="rId4">
            <a:alphaModFix/>
          </a:blip>
          <a:srcRect b="3030" l="0" r="1840" t="8555"/>
          <a:stretch/>
        </p:blipFill>
        <p:spPr>
          <a:xfrm>
            <a:off x="1066800" y="1066800"/>
            <a:ext cx="7543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68" name="Google Shape;68;p7"/>
          <p:cNvPicPr preferRelativeResize="0"/>
          <p:nvPr/>
        </p:nvPicPr>
        <p:blipFill rotWithShape="1">
          <a:blip r:embed="rId4">
            <a:alphaModFix/>
          </a:blip>
          <a:srcRect b="30191" l="4286" r="4285" t="19602"/>
          <a:stretch/>
        </p:blipFill>
        <p:spPr>
          <a:xfrm>
            <a:off x="990600" y="1219200"/>
            <a:ext cx="75438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/>
        </p:nvSpPr>
        <p:spPr>
          <a:xfrm>
            <a:off x="2743200" y="119062"/>
            <a:ext cx="3875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Fourier Transform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28600"/>
            <a:ext cx="9144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228600" y="228600"/>
            <a:ext cx="861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DFT/FFT of an Image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441325" y="990600"/>
            <a:ext cx="4838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Discrete Fourier Transform (DFT)</a:t>
            </a:r>
            <a:endParaRPr/>
          </a:p>
        </p:txBody>
      </p:sp>
      <p:pic>
        <p:nvPicPr>
          <p:cNvPr id="85" name="Google Shape;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524000"/>
            <a:ext cx="60198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 txBox="1"/>
          <p:nvPr/>
        </p:nvSpPr>
        <p:spPr>
          <a:xfrm>
            <a:off x="457200" y="4495800"/>
            <a:ext cx="81534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and output of the DFT are both discrete, which makes it convenient for computer manipulations.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fast algorithm for computing the DFT known as the fast Fourier transform (FFT). 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371600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0"/>
          <p:cNvSpPr txBox="1"/>
          <p:nvPr/>
        </p:nvSpPr>
        <p:spPr>
          <a:xfrm>
            <a:off x="3276600" y="42862"/>
            <a:ext cx="27717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FFT Example</a:t>
            </a:r>
            <a:endParaRPr/>
          </a:p>
        </p:txBody>
      </p:sp>
      <p:sp>
        <p:nvSpPr>
          <p:cNvPr id="95" name="Google Shape;95;p10"/>
          <p:cNvSpPr txBox="1"/>
          <p:nvPr/>
        </p:nvSpPr>
        <p:spPr>
          <a:xfrm>
            <a:off x="1371600" y="5486400"/>
            <a:ext cx="1449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Cheetah</a:t>
            </a:r>
            <a:endParaRPr/>
          </a:p>
        </p:txBody>
      </p:sp>
      <p:pic>
        <p:nvPicPr>
          <p:cNvPr id="96" name="Google Shape;9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1344612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/>
          <p:nvPr/>
        </p:nvSpPr>
        <p:spPr>
          <a:xfrm>
            <a:off x="6475412" y="5486400"/>
            <a:ext cx="1449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Zebra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103" name="Google Shape;103;p1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1143000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1"/>
          <p:cNvSpPr txBox="1"/>
          <p:nvPr/>
        </p:nvSpPr>
        <p:spPr>
          <a:xfrm>
            <a:off x="685800" y="5334000"/>
            <a:ext cx="342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Magnitude transform of the Cheetah image</a:t>
            </a:r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1143000"/>
            <a:ext cx="41148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/>
          <p:nvPr/>
        </p:nvSpPr>
        <p:spPr>
          <a:xfrm>
            <a:off x="5257800" y="5334000"/>
            <a:ext cx="342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Phase transform of the Cheetah image</a:t>
            </a:r>
            <a:endParaRPr/>
          </a:p>
        </p:txBody>
      </p:sp>
      <p:sp>
        <p:nvSpPr>
          <p:cNvPr id="108" name="Google Shape;108;p11"/>
          <p:cNvSpPr txBox="1"/>
          <p:nvPr/>
        </p:nvSpPr>
        <p:spPr>
          <a:xfrm>
            <a:off x="3276600" y="42862"/>
            <a:ext cx="27717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FFT Example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0" y="1066800"/>
            <a:ext cx="39624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2500" y="1047750"/>
            <a:ext cx="39624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 txBox="1"/>
          <p:nvPr/>
        </p:nvSpPr>
        <p:spPr>
          <a:xfrm>
            <a:off x="457200" y="5149850"/>
            <a:ext cx="342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Magnitude transform of the Zebra image</a:t>
            </a:r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5105400" y="5149850"/>
            <a:ext cx="342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Phase transform of the Zebra image</a:t>
            </a:r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3276600" y="42862"/>
            <a:ext cx="27717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FFT Example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M. S. Uddin, CSE Dept, JU</a:t>
            </a:r>
            <a:endParaRPr/>
          </a:p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2286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FFT Example</a:t>
            </a:r>
            <a:endParaRPr/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5237" y="2514600"/>
            <a:ext cx="2925762" cy="292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4237" y="2514600"/>
            <a:ext cx="2925762" cy="2925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80962" y="1905000"/>
            <a:ext cx="8732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“Girl” image (image size: 256×256) and its FFT (magnitude centered)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panese Waves">
  <a:themeElements>
    <a:clrScheme name="Japanese Waves">
      <a:dk1>
        <a:srgbClr val="2D2525"/>
      </a:dk1>
      <a:lt1>
        <a:srgbClr val="A7B4B7"/>
      </a:lt1>
      <a:dk2>
        <a:srgbClr val="061C62"/>
      </a:dk2>
      <a:lt2>
        <a:srgbClr val="484719"/>
      </a:lt2>
      <a:accent1>
        <a:srgbClr val="D8D688"/>
      </a:accent1>
      <a:accent2>
        <a:srgbClr val="5C6D90"/>
      </a:accent2>
      <a:accent3>
        <a:srgbClr val="A7B4B7"/>
      </a:accent3>
      <a:accent4>
        <a:srgbClr val="D8D688"/>
      </a:accent4>
      <a:accent5>
        <a:srgbClr val="5C6D90"/>
      </a:accent5>
      <a:accent6>
        <a:srgbClr val="A7B4B7"/>
      </a:accent6>
      <a:hlink>
        <a:srgbClr val="365D96"/>
      </a:hlink>
      <a:folHlink>
        <a:srgbClr val="5868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