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Lst>
  <p:sldSz cy="6858000" cx="9144000"/>
  <p:notesSz cx="6746875" cy="99139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3122">
          <p15:clr>
            <a:srgbClr val="000000"/>
          </p15:clr>
        </p15:guide>
        <p15:guide id="2" pos="2125">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8E6BFC-32C4-4C6A-ADAA-C025D5F626BB}">
  <a:tblStyle styleId="{B58E6BFC-32C4-4C6A-ADAA-C025D5F626B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122" orient="horz"/>
        <p:guide pos="212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1" type="body"/>
          </p:nvPr>
        </p:nvSpPr>
        <p:spPr>
          <a:xfrm>
            <a:off x="900112" y="4713287"/>
            <a:ext cx="4946650" cy="4173537"/>
          </a:xfrm>
          <a:prstGeom prst="rect">
            <a:avLst/>
          </a:prstGeom>
          <a:noFill/>
          <a:ln>
            <a:noFill/>
          </a:ln>
        </p:spPr>
        <p:txBody>
          <a:bodyPr anchorCtr="0" anchor="t" bIns="44450" lIns="90475" spcFirstLastPara="1" rIns="90475" wrap="square" tIns="4445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4" name="Google Shape;4;n"/>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0: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83" name="Google Shape;183;p10: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12" name="Google Shape;212;p11: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20" name="Google Shape;220;p12: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64" name="Google Shape;264;p13: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4: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273" name="Google Shape;273;p14: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5: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25" name="Google Shape;325;p15: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6: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38" name="Google Shape;338;p16: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7: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51" name="Google Shape;351;p17: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8: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58" name="Google Shape;358;p18: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9: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368" name="Google Shape;368;p19: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20: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09" name="Google Shape;409;p20: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1: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18" name="Google Shape;418;p21: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2: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31" name="Google Shape;431;p22: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3: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44" name="Google Shape;444;p23: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4: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57" name="Google Shape;457;p24: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5: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70" name="Google Shape;470;p25: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6: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492" name="Google Shape;492;p26: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27: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90" name="Google Shape;590;p27: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28: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599" name="Google Shape;599;p28: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29: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606" name="Google Shape;606;p29: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30: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630" name="Google Shape;630;p30: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31: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40" name="Google Shape;740;p31: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32: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48" name="Google Shape;748;p32: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33: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56" name="Google Shape;756;p33: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34: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63" name="Google Shape;763;p34: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35: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71" name="Google Shape;771;p35: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36: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82" name="Google Shape;782;p36: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37: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790" name="Google Shape;790;p37: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38: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02" name="Google Shape;802;p38: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39: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13" name="Google Shape;813;p39: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40: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24" name="Google Shape;824;p40: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41: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35" name="Google Shape;835;p41: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42: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46" name="Google Shape;846;p42: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43: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57" name="Google Shape;857;p43: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44: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68" name="Google Shape;868;p44: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45: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79" name="Google Shape;879;p45: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46: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890" name="Google Shape;890;p46: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47: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01" name="Google Shape;901;p47: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p48: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12" name="Google Shape;912;p48: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p49: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23" name="Google Shape;923;p49: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50: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34" name="Google Shape;934;p50: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51: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45" name="Google Shape;945;p51: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p52: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56" name="Google Shape;956;p52: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53: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67" name="Google Shape;967;p53: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54: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78" name="Google Shape;978;p54: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55: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987" name="Google Shape;987;p55: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p56: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07" name="Google Shape;1007;p56: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57: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15" name="Google Shape;1015;p57: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58: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23" name="Google Shape;1023;p58: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59: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31" name="Google Shape;1031;p59: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p60: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61" name="Google Shape;1061;p60: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p61: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69" name="Google Shape;1069;p61: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62: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77" name="Google Shape;1077;p62: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p63: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86" name="Google Shape;1086;p63: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3" name="Shape 1093"/>
        <p:cNvGrpSpPr/>
        <p:nvPr/>
      </p:nvGrpSpPr>
      <p:grpSpPr>
        <a:xfrm>
          <a:off x="0" y="0"/>
          <a:ext cx="0" cy="0"/>
          <a:chOff x="0" y="0"/>
          <a:chExt cx="0" cy="0"/>
        </a:xfrm>
      </p:grpSpPr>
      <p:sp>
        <p:nvSpPr>
          <p:cNvPr id="1094" name="Google Shape;1094;p64: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095" name="Google Shape;1095;p64: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p65: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05" name="Google Shape;1105;p65: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p66: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14" name="Google Shape;1114;p66: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67: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123" name="Google Shape;1123;p67: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900112" y="4713287"/>
            <a:ext cx="4946650" cy="4173537"/>
          </a:xfrm>
          <a:prstGeom prst="rect">
            <a:avLst/>
          </a:prstGeom>
        </p:spPr>
        <p:txBody>
          <a:bodyPr anchorCtr="0" anchor="t" bIns="44450" lIns="90475" spcFirstLastPara="1" rIns="90475" wrap="square" tIns="4445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1065212" y="869950"/>
            <a:ext cx="4618037" cy="34639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2"/>
          <p:cNvSpPr txBox="1"/>
          <p:nvPr>
            <p:ph idx="1" type="body"/>
          </p:nvPr>
        </p:nvSpPr>
        <p:spPr>
          <a:xfrm>
            <a:off x="228600" y="1981200"/>
            <a:ext cx="86106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2514600" y="6248400"/>
            <a:ext cx="3048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1"/>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6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1"/>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spcBef>
                <a:spcPts val="480"/>
              </a:spcBef>
              <a:spcAft>
                <a:spcPts val="0"/>
              </a:spcAft>
              <a:buSzPts val="2400"/>
              <a:buNone/>
              <a:defRPr sz="2400"/>
            </a:lvl1pPr>
            <a:lvl2pPr indent="-228600" lvl="1" marL="914400" algn="l">
              <a:spcBef>
                <a:spcPts val="400"/>
              </a:spcBef>
              <a:spcAft>
                <a:spcPts val="0"/>
              </a:spcAft>
              <a:buSzPts val="2000"/>
              <a:buNone/>
              <a:defRPr sz="2000"/>
            </a:lvl2pPr>
            <a:lvl3pPr indent="-228600" lvl="2" marL="1371600" algn="l">
              <a:spcBef>
                <a:spcPts val="360"/>
              </a:spcBef>
              <a:spcAft>
                <a:spcPts val="0"/>
              </a:spcAft>
              <a:buSzPts val="1800"/>
              <a:buNone/>
              <a:defRPr sz="1800"/>
            </a:lvl3pPr>
            <a:lvl4pPr indent="-228600" lvl="3" marL="1828800" algn="l">
              <a:spcBef>
                <a:spcPts val="320"/>
              </a:spcBef>
              <a:spcAft>
                <a:spcPts val="0"/>
              </a:spcAft>
              <a:buSzPts val="1600"/>
              <a:buNone/>
              <a:defRPr sz="1600"/>
            </a:lvl4pPr>
            <a:lvl5pPr indent="-228600" lvl="4" marL="2286000" algn="l">
              <a:spcBef>
                <a:spcPts val="320"/>
              </a:spcBef>
              <a:spcAft>
                <a:spcPts val="0"/>
              </a:spcAft>
              <a:buClr>
                <a:schemeClr val="dk1"/>
              </a:buClr>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71" name="Google Shape;71;p11"/>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2514600" y="6248400"/>
            <a:ext cx="3048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3" name="Shape 83"/>
        <p:cNvGrpSpPr/>
        <p:nvPr/>
      </p:nvGrpSpPr>
      <p:grpSpPr>
        <a:xfrm>
          <a:off x="0" y="0"/>
          <a:ext cx="0" cy="0"/>
          <a:chOff x="0" y="0"/>
          <a:chExt cx="0" cy="0"/>
        </a:xfrm>
      </p:grpSpPr>
      <p:sp>
        <p:nvSpPr>
          <p:cNvPr id="84" name="Google Shape;84;p13"/>
          <p:cNvSpPr txBox="1"/>
          <p:nvPr>
            <p:ph type="ctrTitle"/>
          </p:nvPr>
        </p:nvSpPr>
        <p:spPr>
          <a:xfrm>
            <a:off x="152400" y="990600"/>
            <a:ext cx="7543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3200"/>
              <a:buFont typeface="Noto Sans Symbols"/>
              <a:buNone/>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86" name="Google Shape;86;p13"/>
          <p:cNvSpPr txBox="1"/>
          <p:nvPr>
            <p:ph idx="10" type="dt"/>
          </p:nvPr>
        </p:nvSpPr>
        <p:spPr>
          <a:xfrm>
            <a:off x="304800" y="6248400"/>
            <a:ext cx="1752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3"/>
          <p:cNvSpPr txBox="1"/>
          <p:nvPr>
            <p:ph idx="11" type="ftr"/>
          </p:nvPr>
        </p:nvSpPr>
        <p:spPr>
          <a:xfrm>
            <a:off x="2438400" y="6248400"/>
            <a:ext cx="32004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2" type="sldNum"/>
          </p:nvPr>
        </p:nvSpPr>
        <p:spPr>
          <a:xfrm>
            <a:off x="6019800" y="6248400"/>
            <a:ext cx="16002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 name="Shape 17"/>
        <p:cNvGrpSpPr/>
        <p:nvPr/>
      </p:nvGrpSpPr>
      <p:grpSpPr>
        <a:xfrm>
          <a:off x="0" y="0"/>
          <a:ext cx="0" cy="0"/>
          <a:chOff x="0" y="0"/>
          <a:chExt cx="0" cy="0"/>
        </a:xfrm>
      </p:grpSpPr>
      <p:sp>
        <p:nvSpPr>
          <p:cNvPr id="18" name="Google Shape;18;p3"/>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3"/>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1" type="ftr"/>
          </p:nvPr>
        </p:nvSpPr>
        <p:spPr>
          <a:xfrm>
            <a:off x="2514600" y="6248400"/>
            <a:ext cx="3048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2" type="sldNum"/>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 name="Shape 22"/>
        <p:cNvGrpSpPr/>
        <p:nvPr/>
      </p:nvGrpSpPr>
      <p:grpSpPr>
        <a:xfrm>
          <a:off x="0" y="0"/>
          <a:ext cx="0" cy="0"/>
          <a:chOff x="0" y="0"/>
          <a:chExt cx="0" cy="0"/>
        </a:xfrm>
      </p:grpSpPr>
      <p:sp>
        <p:nvSpPr>
          <p:cNvPr id="23" name="Google Shape;23;p4"/>
          <p:cNvSpPr txBox="1"/>
          <p:nvPr>
            <p:ph type="title"/>
          </p:nvPr>
        </p:nvSpPr>
        <p:spPr>
          <a:xfrm rot="5400000">
            <a:off x="5019675" y="2276475"/>
            <a:ext cx="5486400" cy="215265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4"/>
          <p:cNvSpPr txBox="1"/>
          <p:nvPr>
            <p:ph idx="1" type="body"/>
          </p:nvPr>
        </p:nvSpPr>
        <p:spPr>
          <a:xfrm rot="5400000">
            <a:off x="638175" y="200025"/>
            <a:ext cx="5486400" cy="630555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4"/>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1" type="ftr"/>
          </p:nvPr>
        </p:nvSpPr>
        <p:spPr>
          <a:xfrm>
            <a:off x="2514600" y="6248400"/>
            <a:ext cx="3048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2" type="sldNum"/>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8" name="Shape 28"/>
        <p:cNvGrpSpPr/>
        <p:nvPr/>
      </p:nvGrpSpPr>
      <p:grpSpPr>
        <a:xfrm>
          <a:off x="0" y="0"/>
          <a:ext cx="0" cy="0"/>
          <a:chOff x="0" y="0"/>
          <a:chExt cx="0" cy="0"/>
        </a:xfrm>
      </p:grpSpPr>
      <p:sp>
        <p:nvSpPr>
          <p:cNvPr id="29" name="Google Shape;29;p5"/>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5"/>
          <p:cNvSpPr txBox="1"/>
          <p:nvPr>
            <p:ph idx="1" type="body"/>
          </p:nvPr>
        </p:nvSpPr>
        <p:spPr>
          <a:xfrm rot="5400000">
            <a:off x="2476500" y="-266700"/>
            <a:ext cx="4114800" cy="8610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1" type="ftr"/>
          </p:nvPr>
        </p:nvSpPr>
        <p:spPr>
          <a:xfrm>
            <a:off x="2514600" y="6248400"/>
            <a:ext cx="3048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2" type="sldNum"/>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4" name="Shape 34"/>
        <p:cNvGrpSpPr/>
        <p:nvPr/>
      </p:nvGrpSpPr>
      <p:grpSpPr>
        <a:xfrm>
          <a:off x="0" y="0"/>
          <a:ext cx="0" cy="0"/>
          <a:chOff x="0" y="0"/>
          <a:chExt cx="0" cy="0"/>
        </a:xfrm>
      </p:grpSpPr>
      <p:sp>
        <p:nvSpPr>
          <p:cNvPr id="35" name="Google Shape;35;p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6"/>
          <p:cNvSpPr/>
          <p:nvPr>
            <p:ph idx="2" type="pic"/>
          </p:nvPr>
        </p:nvSpPr>
        <p:spPr>
          <a:xfrm>
            <a:off x="3887788" y="987425"/>
            <a:ext cx="4629150" cy="4873625"/>
          </a:xfrm>
          <a:prstGeom prst="rect">
            <a:avLst/>
          </a:prstGeom>
          <a:noFill/>
          <a:ln>
            <a:noFill/>
          </a:ln>
        </p:spPr>
      </p:sp>
      <p:sp>
        <p:nvSpPr>
          <p:cNvPr id="37" name="Google Shape;37;p6"/>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8" name="Google Shape;38;p6"/>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1" type="ftr"/>
          </p:nvPr>
        </p:nvSpPr>
        <p:spPr>
          <a:xfrm>
            <a:off x="2514600" y="6248400"/>
            <a:ext cx="3048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2" type="sldNum"/>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1" name="Shape 41"/>
        <p:cNvGrpSpPr/>
        <p:nvPr/>
      </p:nvGrpSpPr>
      <p:grpSpPr>
        <a:xfrm>
          <a:off x="0" y="0"/>
          <a:ext cx="0" cy="0"/>
          <a:chOff x="0" y="0"/>
          <a:chExt cx="0" cy="0"/>
        </a:xfrm>
      </p:grpSpPr>
      <p:sp>
        <p:nvSpPr>
          <p:cNvPr id="42" name="Google Shape;42;p7"/>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3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7"/>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4" name="Google Shape;44;p7"/>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spcBef>
                <a:spcPts val="320"/>
              </a:spcBef>
              <a:spcAft>
                <a:spcPts val="0"/>
              </a:spcAft>
              <a:buSzPts val="1600"/>
              <a:buNone/>
              <a:defRPr sz="1600"/>
            </a:lvl1pPr>
            <a:lvl2pPr indent="-228600" lvl="1" marL="914400" algn="l">
              <a:spcBef>
                <a:spcPts val="280"/>
              </a:spcBef>
              <a:spcAft>
                <a:spcPts val="0"/>
              </a:spcAft>
              <a:buSzPts val="1400"/>
              <a:buNone/>
              <a:defRPr sz="1400"/>
            </a:lvl2pPr>
            <a:lvl3pPr indent="-228600" lvl="2" marL="1371600" algn="l">
              <a:spcBef>
                <a:spcPts val="240"/>
              </a:spcBef>
              <a:spcAft>
                <a:spcPts val="0"/>
              </a:spcAft>
              <a:buSzPts val="1200"/>
              <a:buNone/>
              <a:defRPr sz="1200"/>
            </a:lvl3pPr>
            <a:lvl4pPr indent="-228600" lvl="3" marL="1828800" algn="l">
              <a:spcBef>
                <a:spcPts val="200"/>
              </a:spcBef>
              <a:spcAft>
                <a:spcPts val="0"/>
              </a:spcAft>
              <a:buSzPts val="1000"/>
              <a:buNone/>
              <a:defRPr sz="1000"/>
            </a:lvl4pPr>
            <a:lvl5pPr indent="-228600" lvl="4" marL="2286000" algn="l">
              <a:spcBef>
                <a:spcPts val="2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5" name="Google Shape;45;p7"/>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7"/>
          <p:cNvSpPr txBox="1"/>
          <p:nvPr>
            <p:ph idx="11" type="ftr"/>
          </p:nvPr>
        </p:nvSpPr>
        <p:spPr>
          <a:xfrm>
            <a:off x="2514600" y="6248400"/>
            <a:ext cx="3048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2" type="sldNum"/>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8"/>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
          <p:cNvSpPr txBox="1"/>
          <p:nvPr>
            <p:ph idx="11" type="ftr"/>
          </p:nvPr>
        </p:nvSpPr>
        <p:spPr>
          <a:xfrm>
            <a:off x="2514600" y="6248400"/>
            <a:ext cx="3048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2" type="sldNum"/>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9"/>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9"/>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9"/>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9"/>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9"/>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9"/>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2514600" y="6248400"/>
            <a:ext cx="3048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1" name="Shape 61"/>
        <p:cNvGrpSpPr/>
        <p:nvPr/>
      </p:nvGrpSpPr>
      <p:grpSpPr>
        <a:xfrm>
          <a:off x="0" y="0"/>
          <a:ext cx="0" cy="0"/>
          <a:chOff x="0" y="0"/>
          <a:chExt cx="0" cy="0"/>
        </a:xfrm>
      </p:grpSpPr>
      <p:sp>
        <p:nvSpPr>
          <p:cNvPr id="62" name="Google Shape;62;p10"/>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0"/>
          <p:cNvSpPr txBox="1"/>
          <p:nvPr>
            <p:ph idx="1" type="body"/>
          </p:nvPr>
        </p:nvSpPr>
        <p:spPr>
          <a:xfrm>
            <a:off x="228600" y="1981200"/>
            <a:ext cx="42291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0"/>
          <p:cNvSpPr txBox="1"/>
          <p:nvPr>
            <p:ph idx="2" type="body"/>
          </p:nvPr>
        </p:nvSpPr>
        <p:spPr>
          <a:xfrm>
            <a:off x="4610100" y="1981200"/>
            <a:ext cx="4229100" cy="4114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0"/>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2514600" y="6248400"/>
            <a:ext cx="3048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1.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 name="Google Shape;7;p1"/>
          <p:cNvSpPr txBox="1"/>
          <p:nvPr>
            <p:ph idx="1" type="body"/>
          </p:nvPr>
        </p:nvSpPr>
        <p:spPr>
          <a:xfrm>
            <a:off x="228600" y="1981200"/>
            <a:ext cx="86106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0" i="1"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2"/>
              </a:buClr>
              <a:buSzPts val="2800"/>
              <a:buFont typeface="Noto Sans Symbols"/>
              <a:buChar char="🟂"/>
              <a:defRPr b="0" i="1"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2"/>
              </a:buClr>
              <a:buSzPts val="2400"/>
              <a:buFont typeface="Noto Sans Symbols"/>
              <a:buChar char="🟂"/>
              <a:defRPr b="0" i="1"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0" i="1"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Noto Sans Symbols"/>
              <a:buChar char="🟂"/>
              <a:defRPr b="0" i="1"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8" name="Google Shape;8;p1"/>
          <p:cNvSpPr txBox="1"/>
          <p:nvPr>
            <p:ph idx="10" type="dt"/>
          </p:nvPr>
        </p:nvSpPr>
        <p:spPr>
          <a:xfrm>
            <a:off x="228600" y="6248400"/>
            <a:ext cx="1828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9" name="Google Shape;9;p1"/>
          <p:cNvSpPr txBox="1"/>
          <p:nvPr>
            <p:ph idx="11" type="ftr"/>
          </p:nvPr>
        </p:nvSpPr>
        <p:spPr>
          <a:xfrm>
            <a:off x="2514600" y="6248400"/>
            <a:ext cx="3048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0" name="Google Shape;10;p1"/>
          <p:cNvSpPr txBox="1"/>
          <p:nvPr>
            <p:ph idx="12" type="sldNum"/>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74" name="Shape 74"/>
        <p:cNvGrpSpPr/>
        <p:nvPr/>
      </p:nvGrpSpPr>
      <p:grpSpPr>
        <a:xfrm>
          <a:off x="0" y="0"/>
          <a:ext cx="0" cy="0"/>
          <a:chOff x="0" y="0"/>
          <a:chExt cx="0" cy="0"/>
        </a:xfrm>
      </p:grpSpPr>
      <p:grpSp>
        <p:nvGrpSpPr>
          <p:cNvPr id="75" name="Google Shape;75;p12"/>
          <p:cNvGrpSpPr/>
          <p:nvPr/>
        </p:nvGrpSpPr>
        <p:grpSpPr>
          <a:xfrm>
            <a:off x="7419975" y="0"/>
            <a:ext cx="1730375" cy="6858000"/>
            <a:chOff x="4667" y="0"/>
            <a:chExt cx="1090" cy="4320"/>
          </a:xfrm>
        </p:grpSpPr>
        <p:sp>
          <p:nvSpPr>
            <p:cNvPr id="76" name="Google Shape;76;p12"/>
            <p:cNvSpPr txBox="1"/>
            <p:nvPr/>
          </p:nvSpPr>
          <p:spPr>
            <a:xfrm>
              <a:off x="4973" y="0"/>
              <a:ext cx="783" cy="2089"/>
            </a:xfrm>
            <a:prstGeom prst="rect">
              <a:avLst/>
            </a:prstGeom>
            <a:gradFill>
              <a:gsLst>
                <a:gs pos="0">
                  <a:schemeClr val="accent1"/>
                </a:gs>
                <a:gs pos="100000">
                  <a:schemeClr val="lt2"/>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pic>
          <p:nvPicPr>
            <p:cNvPr descr="hokusai2" id="77" name="Google Shape;77;p12"/>
            <p:cNvPicPr preferRelativeResize="0"/>
            <p:nvPr/>
          </p:nvPicPr>
          <p:blipFill rotWithShape="1">
            <a:blip r:embed="rId2">
              <a:alphaModFix/>
            </a:blip>
            <a:srcRect b="31860" l="0" r="13902" t="0"/>
            <a:stretch/>
          </p:blipFill>
          <p:spPr>
            <a:xfrm>
              <a:off x="4667" y="293"/>
              <a:ext cx="1090" cy="4027"/>
            </a:xfrm>
            <a:prstGeom prst="rect">
              <a:avLst/>
            </a:prstGeom>
            <a:noFill/>
            <a:ln>
              <a:noFill/>
            </a:ln>
          </p:spPr>
        </p:pic>
      </p:grpSp>
      <p:sp>
        <p:nvSpPr>
          <p:cNvPr id="78" name="Google Shape;78;p12"/>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79" name="Google Shape;79;p12"/>
          <p:cNvSpPr txBox="1"/>
          <p:nvPr>
            <p:ph idx="1" type="body"/>
          </p:nvPr>
        </p:nvSpPr>
        <p:spPr>
          <a:xfrm>
            <a:off x="228600" y="1981200"/>
            <a:ext cx="8610600" cy="4114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accent2"/>
              </a:buClr>
              <a:buSzPts val="3200"/>
              <a:buFont typeface="Noto Sans Symbols"/>
              <a:buChar char="🟂"/>
              <a:defRPr b="0" i="1" sz="3200" u="none" cap="none" strike="noStrike">
                <a:solidFill>
                  <a:schemeClr val="dk1"/>
                </a:solidFill>
                <a:latin typeface="Times New Roman"/>
                <a:ea typeface="Times New Roman"/>
                <a:cs typeface="Times New Roman"/>
                <a:sym typeface="Times New Roman"/>
              </a:defRPr>
            </a:lvl1pPr>
            <a:lvl2pPr indent="-406400" lvl="1" marL="914400" marR="0" rtl="0" algn="l">
              <a:spcBef>
                <a:spcPts val="560"/>
              </a:spcBef>
              <a:spcAft>
                <a:spcPts val="0"/>
              </a:spcAft>
              <a:buClr>
                <a:schemeClr val="dk2"/>
              </a:buClr>
              <a:buSzPts val="2800"/>
              <a:buFont typeface="Noto Sans Symbols"/>
              <a:buChar char="🟂"/>
              <a:defRPr b="0" i="1" sz="2800" u="none" cap="none" strike="noStrike">
                <a:solidFill>
                  <a:schemeClr val="dk1"/>
                </a:solidFill>
                <a:latin typeface="Times New Roman"/>
                <a:ea typeface="Times New Roman"/>
                <a:cs typeface="Times New Roman"/>
                <a:sym typeface="Times New Roman"/>
              </a:defRPr>
            </a:lvl2pPr>
            <a:lvl3pPr indent="-381000" lvl="2" marL="1371600" marR="0" rtl="0" algn="l">
              <a:spcBef>
                <a:spcPts val="480"/>
              </a:spcBef>
              <a:spcAft>
                <a:spcPts val="0"/>
              </a:spcAft>
              <a:buClr>
                <a:schemeClr val="lt2"/>
              </a:buClr>
              <a:buSzPts val="2400"/>
              <a:buFont typeface="Noto Sans Symbols"/>
              <a:buChar char="🟂"/>
              <a:defRPr b="0" i="1" sz="2400" u="none" cap="none" strike="noStrike">
                <a:solidFill>
                  <a:schemeClr val="dk1"/>
                </a:solidFill>
                <a:latin typeface="Times New Roman"/>
                <a:ea typeface="Times New Roman"/>
                <a:cs typeface="Times New Roman"/>
                <a:sym typeface="Times New Roman"/>
              </a:defRPr>
            </a:lvl3pPr>
            <a:lvl4pPr indent="-355600" lvl="3" marL="1828800" marR="0" rtl="0" algn="l">
              <a:spcBef>
                <a:spcPts val="400"/>
              </a:spcBef>
              <a:spcAft>
                <a:spcPts val="0"/>
              </a:spcAft>
              <a:buClr>
                <a:schemeClr val="accent2"/>
              </a:buClr>
              <a:buSzPts val="2000"/>
              <a:buFont typeface="Noto Sans Symbols"/>
              <a:buChar char="🟂"/>
              <a:defRPr b="0" i="1" sz="2000" u="none" cap="none" strike="noStrike">
                <a:solidFill>
                  <a:schemeClr val="dk1"/>
                </a:solidFill>
                <a:latin typeface="Times New Roman"/>
                <a:ea typeface="Times New Roman"/>
                <a:cs typeface="Times New Roman"/>
                <a:sym typeface="Times New Roman"/>
              </a:defRPr>
            </a:lvl4pPr>
            <a:lvl5pPr indent="-355600" lvl="4" marL="2286000" marR="0" rtl="0" algn="l">
              <a:spcBef>
                <a:spcPts val="400"/>
              </a:spcBef>
              <a:spcAft>
                <a:spcPts val="0"/>
              </a:spcAft>
              <a:buClr>
                <a:schemeClr val="dk1"/>
              </a:buClr>
              <a:buSzPts val="2000"/>
              <a:buFont typeface="Noto Sans Symbols"/>
              <a:buChar char="🟂"/>
              <a:defRPr b="0" i="1" sz="20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80" name="Google Shape;80;p12"/>
          <p:cNvSpPr txBox="1"/>
          <p:nvPr>
            <p:ph idx="10" type="dt"/>
          </p:nvPr>
        </p:nvSpPr>
        <p:spPr>
          <a:xfrm>
            <a:off x="304800" y="6248400"/>
            <a:ext cx="1752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1" name="Google Shape;81;p12"/>
          <p:cNvSpPr txBox="1"/>
          <p:nvPr>
            <p:ph idx="11" type="ftr"/>
          </p:nvPr>
        </p:nvSpPr>
        <p:spPr>
          <a:xfrm>
            <a:off x="2438400" y="6248400"/>
            <a:ext cx="32004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lnSpc>
                <a:spcPct val="100000"/>
              </a:lnSpc>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2" name="Google Shape;82;p12"/>
          <p:cNvSpPr txBox="1"/>
          <p:nvPr>
            <p:ph idx="12" type="sldNum"/>
          </p:nvPr>
        </p:nvSpPr>
        <p:spPr>
          <a:xfrm>
            <a:off x="6019800" y="6248400"/>
            <a:ext cx="16002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1400"/>
              <a:buFont typeface="Times New Roman"/>
              <a:buNone/>
              <a:defRPr b="0" i="0" sz="14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3"/>
  </p:sldLayoutIdLst>
  <p:transition spd="slow">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4.jpg"/><Relationship Id="rId5" Type="http://schemas.openxmlformats.org/officeDocument/2006/relationships/image" Target="../media/image9.jpg"/><Relationship Id="rId6" Type="http://schemas.openxmlformats.org/officeDocument/2006/relationships/image" Target="../media/image12.jpg"/><Relationship Id="rId7"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8.jpg"/><Relationship Id="rId5" Type="http://schemas.openxmlformats.org/officeDocument/2006/relationships/image" Target="../media/image28.jpg"/><Relationship Id="rId6" Type="http://schemas.openxmlformats.org/officeDocument/2006/relationships/image" Target="../media/image15.jpg"/><Relationship Id="rId7"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7.jpg"/><Relationship Id="rId4" Type="http://schemas.openxmlformats.org/officeDocument/2006/relationships/image" Target="../media/image1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2.png"/><Relationship Id="rId4" Type="http://schemas.openxmlformats.org/officeDocument/2006/relationships/image" Target="../media/image24.jpg"/><Relationship Id="rId5" Type="http://schemas.openxmlformats.org/officeDocument/2006/relationships/image" Target="../media/image10.jpg"/><Relationship Id="rId6" Type="http://schemas.openxmlformats.org/officeDocument/2006/relationships/image" Target="../media/image9.jpg"/><Relationship Id="rId7" Type="http://schemas.openxmlformats.org/officeDocument/2006/relationships/image" Target="../media/image2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2.png"/><Relationship Id="rId4" Type="http://schemas.openxmlformats.org/officeDocument/2006/relationships/image" Target="../media/image12.jpg"/><Relationship Id="rId5" Type="http://schemas.openxmlformats.org/officeDocument/2006/relationships/image" Target="../media/image31.jpg"/><Relationship Id="rId6" Type="http://schemas.openxmlformats.org/officeDocument/2006/relationships/image" Target="../media/image5.jpg"/><Relationship Id="rId7" Type="http://schemas.openxmlformats.org/officeDocument/2006/relationships/image" Target="../media/image3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2.png"/><Relationship Id="rId4" Type="http://schemas.openxmlformats.org/officeDocument/2006/relationships/image" Target="../media/image8.jpg"/><Relationship Id="rId5" Type="http://schemas.openxmlformats.org/officeDocument/2006/relationships/image" Target="../media/image27.jpg"/><Relationship Id="rId6" Type="http://schemas.openxmlformats.org/officeDocument/2006/relationships/image" Target="../media/image28.jpg"/><Relationship Id="rId7" Type="http://schemas.openxmlformats.org/officeDocument/2006/relationships/image" Target="../media/image3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2.png"/><Relationship Id="rId4" Type="http://schemas.openxmlformats.org/officeDocument/2006/relationships/image" Target="../media/image15.jpg"/><Relationship Id="rId5" Type="http://schemas.openxmlformats.org/officeDocument/2006/relationships/image" Target="../media/image30.jpg"/><Relationship Id="rId6"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7.png"/><Relationship Id="rId4" Type="http://schemas.openxmlformats.org/officeDocument/2006/relationships/image" Target="../media/image3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94" name="Google Shape;94;p14"/>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Image Compression</a:t>
            </a:r>
            <a:endParaRPr/>
          </a:p>
        </p:txBody>
      </p:sp>
      <p:sp>
        <p:nvSpPr>
          <p:cNvPr id="95" name="Google Shape;95;p14"/>
          <p:cNvSpPr txBox="1"/>
          <p:nvPr>
            <p:ph idx="1" type="body"/>
          </p:nvPr>
        </p:nvSpPr>
        <p:spPr>
          <a:xfrm>
            <a:off x="533400" y="1981200"/>
            <a:ext cx="7924800" cy="3962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3200"/>
              <a:buFont typeface="Noto Sans Symbols"/>
              <a:buChar char="🟂"/>
            </a:pPr>
            <a:r>
              <a:rPr b="1" i="0" lang="en-US" sz="3200" u="none">
                <a:solidFill>
                  <a:srgbClr val="00187E"/>
                </a:solidFill>
                <a:latin typeface="Times New Roman"/>
                <a:ea typeface="Times New Roman"/>
                <a:cs typeface="Times New Roman"/>
                <a:sym typeface="Times New Roman"/>
              </a:rPr>
              <a:t>Image compression</a:t>
            </a:r>
            <a:r>
              <a:rPr b="0" i="1" lang="en-US" sz="3200" u="none">
                <a:solidFill>
                  <a:schemeClr val="dk1"/>
                </a:solidFill>
                <a:latin typeface="Times New Roman"/>
                <a:ea typeface="Times New Roman"/>
                <a:cs typeface="Times New Roman"/>
                <a:sym typeface="Times New Roman"/>
              </a:rPr>
              <a:t> deals with specific ways of representing an image in order to conserve space and/or time.</a:t>
            </a:r>
            <a:endParaRPr/>
          </a:p>
          <a:p>
            <a:pPr indent="-139700" lvl="0" marL="342900" rtl="0" algn="l">
              <a:lnSpc>
                <a:spcPct val="100000"/>
              </a:lnSpc>
              <a:spcBef>
                <a:spcPts val="320"/>
              </a:spcBef>
              <a:spcAft>
                <a:spcPts val="0"/>
              </a:spcAft>
              <a:buClr>
                <a:schemeClr val="accent2"/>
              </a:buClr>
              <a:buSzPts val="3200"/>
              <a:buFont typeface="Noto Sans Symbols"/>
              <a:buNone/>
            </a:pPr>
            <a:r>
              <a:t/>
            </a:r>
            <a:endParaRPr b="0" i="1" sz="3200" u="none">
              <a:solidFill>
                <a:schemeClr val="dk1"/>
              </a:solidFill>
              <a:latin typeface="Times New Roman"/>
              <a:ea typeface="Times New Roman"/>
              <a:cs typeface="Times New Roman"/>
              <a:sym typeface="Times New Roman"/>
            </a:endParaRPr>
          </a:p>
          <a:p>
            <a:pPr indent="-342900" lvl="0" marL="342900" rtl="0" algn="l">
              <a:lnSpc>
                <a:spcPct val="100000"/>
              </a:lnSpc>
              <a:spcBef>
                <a:spcPts val="320"/>
              </a:spcBef>
              <a:spcAft>
                <a:spcPts val="0"/>
              </a:spcAft>
              <a:buClr>
                <a:schemeClr val="accent2"/>
              </a:buClr>
              <a:buSzPts val="3200"/>
              <a:buFont typeface="Noto Sans Symbols"/>
              <a:buChar char="🟂"/>
            </a:pPr>
            <a:r>
              <a:rPr b="0" i="1" lang="en-US" sz="3200" u="none">
                <a:solidFill>
                  <a:schemeClr val="dk1"/>
                </a:solidFill>
                <a:latin typeface="Times New Roman"/>
                <a:ea typeface="Times New Roman"/>
                <a:cs typeface="Times New Roman"/>
                <a:sym typeface="Times New Roman"/>
              </a:rPr>
              <a:t> </a:t>
            </a:r>
            <a:r>
              <a:rPr b="1" i="1" lang="en-US" sz="3200" u="none">
                <a:solidFill>
                  <a:srgbClr val="00187E"/>
                </a:solidFill>
                <a:latin typeface="Times New Roman"/>
                <a:ea typeface="Times New Roman"/>
                <a:cs typeface="Times New Roman"/>
                <a:sym typeface="Times New Roman"/>
              </a:rPr>
              <a:t>Benefits</a:t>
            </a:r>
            <a:endParaRPr/>
          </a:p>
          <a:p>
            <a:pPr indent="-285750" lvl="1" marL="742950" rtl="0" algn="l">
              <a:lnSpc>
                <a:spcPct val="100000"/>
              </a:lnSpc>
              <a:spcBef>
                <a:spcPts val="200"/>
              </a:spcBef>
              <a:spcAft>
                <a:spcPts val="0"/>
              </a:spcAft>
              <a:buClr>
                <a:schemeClr val="dk2"/>
              </a:buClr>
              <a:buSzPts val="2000"/>
              <a:buFont typeface="Noto Sans Symbols"/>
              <a:buChar char="🟂"/>
            </a:pPr>
            <a:r>
              <a:rPr b="1" i="1" lang="en-US" sz="2000" u="none">
                <a:solidFill>
                  <a:schemeClr val="dk1"/>
                </a:solidFill>
                <a:latin typeface="Times New Roman"/>
                <a:ea typeface="Times New Roman"/>
                <a:cs typeface="Times New Roman"/>
                <a:sym typeface="Times New Roman"/>
              </a:rPr>
              <a:t>Bandwidth and Storage cost</a:t>
            </a:r>
            <a:endParaRPr b="1" i="0" sz="2000" u="sng">
              <a:solidFill>
                <a:schemeClr val="accent1"/>
              </a:solidFill>
              <a:latin typeface="Times New Roman"/>
              <a:ea typeface="Times New Roman"/>
              <a:cs typeface="Times New Roman"/>
              <a:sym typeface="Times New Roman"/>
            </a:endParaRPr>
          </a:p>
          <a:p>
            <a:pPr indent="-285750" lvl="1" marL="742950" rtl="0" algn="l">
              <a:lnSpc>
                <a:spcPct val="100000"/>
              </a:lnSpc>
              <a:spcBef>
                <a:spcPts val="200"/>
              </a:spcBef>
              <a:spcAft>
                <a:spcPts val="0"/>
              </a:spcAft>
              <a:buClr>
                <a:schemeClr val="dk2"/>
              </a:buClr>
              <a:buSzPts val="2000"/>
              <a:buFont typeface="Noto Sans Symbols"/>
              <a:buChar char="🟂"/>
            </a:pPr>
            <a:r>
              <a:rPr b="1" i="1" lang="en-US" sz="2000" u="none">
                <a:solidFill>
                  <a:schemeClr val="dk1"/>
                </a:solidFill>
                <a:latin typeface="Times New Roman"/>
                <a:ea typeface="Times New Roman"/>
                <a:cs typeface="Times New Roman"/>
                <a:sym typeface="Times New Roman"/>
              </a:rPr>
              <a:t>Allows image transmission over low-bandwidth channels</a:t>
            </a:r>
            <a:endParaRPr/>
          </a:p>
          <a:p>
            <a:pPr indent="-285750" lvl="1" marL="742950" rtl="0" algn="l">
              <a:lnSpc>
                <a:spcPct val="100000"/>
              </a:lnSpc>
              <a:spcBef>
                <a:spcPts val="200"/>
              </a:spcBef>
              <a:spcAft>
                <a:spcPts val="0"/>
              </a:spcAft>
              <a:buClr>
                <a:schemeClr val="dk2"/>
              </a:buClr>
              <a:buSzPts val="2000"/>
              <a:buFont typeface="Noto Sans Symbols"/>
              <a:buChar char="🟂"/>
            </a:pPr>
            <a:r>
              <a:rPr b="1" i="1" lang="en-US" sz="2000" u="none">
                <a:solidFill>
                  <a:schemeClr val="dk1"/>
                </a:solidFill>
                <a:latin typeface="Times New Roman"/>
                <a:ea typeface="Times New Roman"/>
                <a:cs typeface="Times New Roman"/>
                <a:sym typeface="Times New Roman"/>
              </a:rPr>
              <a:t>Allows archival of large images using small capacity devices</a:t>
            </a:r>
            <a:endParaRPr/>
          </a:p>
          <a:p>
            <a:pPr indent="-107950" lvl="1" marL="742950" rtl="0" algn="l">
              <a:lnSpc>
                <a:spcPct val="100000"/>
              </a:lnSpc>
              <a:spcBef>
                <a:spcPts val="280"/>
              </a:spcBef>
              <a:spcAft>
                <a:spcPts val="0"/>
              </a:spcAft>
              <a:buClr>
                <a:schemeClr val="dk2"/>
              </a:buClr>
              <a:buSzPts val="2800"/>
              <a:buFont typeface="Noto Sans Symbols"/>
              <a:buNone/>
            </a:pPr>
            <a:r>
              <a:t/>
            </a:r>
            <a:endParaRPr b="1" i="1" sz="2800" u="none">
              <a:solidFill>
                <a:schemeClr val="dk1"/>
              </a:solidFill>
              <a:latin typeface="Times New Roman"/>
              <a:ea typeface="Times New Roman"/>
              <a:cs typeface="Times New Roman"/>
              <a:sym typeface="Times New Roman"/>
            </a:endParaRPr>
          </a:p>
          <a:p>
            <a:pPr indent="-165100" lvl="0" marL="342900" rtl="0" algn="l">
              <a:spcBef>
                <a:spcPts val="560"/>
              </a:spcBef>
              <a:spcAft>
                <a:spcPts val="0"/>
              </a:spcAft>
              <a:buSzPts val="2800"/>
              <a:buNone/>
            </a:pPr>
            <a:r>
              <a:t/>
            </a:r>
            <a:endParaRPr b="1" i="1" sz="28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86" name="Google Shape;186;p23"/>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General Compression Model</a:t>
            </a:r>
            <a:endParaRPr/>
          </a:p>
        </p:txBody>
      </p:sp>
      <p:sp>
        <p:nvSpPr>
          <p:cNvPr id="187" name="Google Shape;187;p23"/>
          <p:cNvSpPr txBox="1"/>
          <p:nvPr>
            <p:ph idx="1" type="body"/>
          </p:nvPr>
        </p:nvSpPr>
        <p:spPr>
          <a:xfrm>
            <a:off x="228600" y="1981200"/>
            <a:ext cx="8610600" cy="457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Noto Sans Symbols"/>
              <a:buChar char="🟂"/>
            </a:pPr>
            <a:r>
              <a:rPr b="0" i="1" lang="en-US" sz="2000" u="none">
                <a:solidFill>
                  <a:schemeClr val="dk1"/>
                </a:solidFill>
                <a:latin typeface="Times New Roman"/>
                <a:ea typeface="Times New Roman"/>
                <a:cs typeface="Times New Roman"/>
                <a:sym typeface="Times New Roman"/>
              </a:rPr>
              <a:t>The source encoder is typically modeled as shown:</a:t>
            </a:r>
            <a:endParaRPr/>
          </a:p>
        </p:txBody>
      </p:sp>
      <p:grpSp>
        <p:nvGrpSpPr>
          <p:cNvPr id="188" name="Google Shape;188;p23"/>
          <p:cNvGrpSpPr/>
          <p:nvPr/>
        </p:nvGrpSpPr>
        <p:grpSpPr>
          <a:xfrm>
            <a:off x="304800" y="2743200"/>
            <a:ext cx="8534400" cy="1371600"/>
            <a:chOff x="192" y="1728"/>
            <a:chExt cx="5376" cy="864"/>
          </a:xfrm>
        </p:grpSpPr>
        <p:sp>
          <p:nvSpPr>
            <p:cNvPr id="189" name="Google Shape;189;p23"/>
            <p:cNvSpPr txBox="1"/>
            <p:nvPr/>
          </p:nvSpPr>
          <p:spPr>
            <a:xfrm>
              <a:off x="4992" y="2016"/>
              <a:ext cx="57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To channel encoder</a:t>
              </a:r>
              <a:endParaRPr/>
            </a:p>
          </p:txBody>
        </p:sp>
        <p:grpSp>
          <p:nvGrpSpPr>
            <p:cNvPr id="190" name="Google Shape;190;p23"/>
            <p:cNvGrpSpPr/>
            <p:nvPr/>
          </p:nvGrpSpPr>
          <p:grpSpPr>
            <a:xfrm>
              <a:off x="192" y="1728"/>
              <a:ext cx="4992" cy="864"/>
              <a:chOff x="192" y="1728"/>
              <a:chExt cx="4992" cy="864"/>
            </a:xfrm>
          </p:grpSpPr>
          <p:sp>
            <p:nvSpPr>
              <p:cNvPr id="191" name="Google Shape;191;p23"/>
              <p:cNvSpPr txBox="1"/>
              <p:nvPr/>
            </p:nvSpPr>
            <p:spPr>
              <a:xfrm>
                <a:off x="720" y="1728"/>
                <a:ext cx="4224" cy="864"/>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92" name="Google Shape;192;p23"/>
              <p:cNvSpPr txBox="1"/>
              <p:nvPr/>
            </p:nvSpPr>
            <p:spPr>
              <a:xfrm>
                <a:off x="960" y="2184"/>
                <a:ext cx="768" cy="23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Mapper</a:t>
                </a:r>
                <a:endParaRPr/>
              </a:p>
            </p:txBody>
          </p:sp>
          <p:sp>
            <p:nvSpPr>
              <p:cNvPr id="193" name="Google Shape;193;p23"/>
              <p:cNvSpPr txBox="1"/>
              <p:nvPr/>
            </p:nvSpPr>
            <p:spPr>
              <a:xfrm>
                <a:off x="2400" y="2184"/>
                <a:ext cx="768" cy="23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Quantizer</a:t>
                </a:r>
                <a:endParaRPr/>
              </a:p>
            </p:txBody>
          </p:sp>
          <p:sp>
            <p:nvSpPr>
              <p:cNvPr id="194" name="Google Shape;194;p23"/>
              <p:cNvSpPr txBox="1"/>
              <p:nvPr/>
            </p:nvSpPr>
            <p:spPr>
              <a:xfrm>
                <a:off x="3552" y="2184"/>
                <a:ext cx="1200" cy="23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Symbol Encoder</a:t>
                </a:r>
                <a:endParaRPr/>
              </a:p>
            </p:txBody>
          </p:sp>
          <p:cxnSp>
            <p:nvCxnSpPr>
              <p:cNvPr id="195" name="Google Shape;195;p23"/>
              <p:cNvCxnSpPr/>
              <p:nvPr/>
            </p:nvCxnSpPr>
            <p:spPr>
              <a:xfrm>
                <a:off x="4752" y="2303"/>
                <a:ext cx="432" cy="0"/>
              </a:xfrm>
              <a:prstGeom prst="straightConnector1">
                <a:avLst/>
              </a:prstGeom>
              <a:noFill/>
              <a:ln cap="flat" cmpd="sng" w="9525">
                <a:solidFill>
                  <a:schemeClr val="dk1"/>
                </a:solidFill>
                <a:prstDash val="solid"/>
                <a:miter lim="800000"/>
                <a:headEnd len="med" w="med" type="none"/>
                <a:tailEnd len="med" w="med" type="triangle"/>
              </a:ln>
            </p:spPr>
          </p:cxnSp>
          <p:sp>
            <p:nvSpPr>
              <p:cNvPr id="196" name="Google Shape;196;p23"/>
              <p:cNvSpPr txBox="1"/>
              <p:nvPr/>
            </p:nvSpPr>
            <p:spPr>
              <a:xfrm>
                <a:off x="192" y="2064"/>
                <a:ext cx="38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f(x,y)</a:t>
                </a:r>
                <a:endParaRPr/>
              </a:p>
            </p:txBody>
          </p:sp>
          <p:cxnSp>
            <p:nvCxnSpPr>
              <p:cNvPr id="197" name="Google Shape;197;p23"/>
              <p:cNvCxnSpPr/>
              <p:nvPr/>
            </p:nvCxnSpPr>
            <p:spPr>
              <a:xfrm>
                <a:off x="432" y="2303"/>
                <a:ext cx="528"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98" name="Google Shape;198;p23"/>
              <p:cNvCxnSpPr/>
              <p:nvPr/>
            </p:nvCxnSpPr>
            <p:spPr>
              <a:xfrm>
                <a:off x="1728" y="2303"/>
                <a:ext cx="67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99" name="Google Shape;199;p23"/>
              <p:cNvCxnSpPr/>
              <p:nvPr/>
            </p:nvCxnSpPr>
            <p:spPr>
              <a:xfrm>
                <a:off x="3168" y="2303"/>
                <a:ext cx="384" cy="0"/>
              </a:xfrm>
              <a:prstGeom prst="straightConnector1">
                <a:avLst/>
              </a:prstGeom>
              <a:noFill/>
              <a:ln cap="flat" cmpd="sng" w="9525">
                <a:solidFill>
                  <a:schemeClr val="dk1"/>
                </a:solidFill>
                <a:prstDash val="solid"/>
                <a:miter lim="800000"/>
                <a:headEnd len="med" w="med" type="none"/>
                <a:tailEnd len="med" w="med" type="triangle"/>
              </a:ln>
            </p:spPr>
          </p:cxnSp>
          <p:sp>
            <p:nvSpPr>
              <p:cNvPr id="200" name="Google Shape;200;p23"/>
              <p:cNvSpPr txBox="1"/>
              <p:nvPr/>
            </p:nvSpPr>
            <p:spPr>
              <a:xfrm>
                <a:off x="720" y="1728"/>
                <a:ext cx="225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Source Encoder</a:t>
                </a:r>
                <a:endParaRPr/>
              </a:p>
            </p:txBody>
          </p:sp>
        </p:grpSp>
      </p:grpSp>
      <p:grpSp>
        <p:nvGrpSpPr>
          <p:cNvPr id="201" name="Google Shape;201;p23"/>
          <p:cNvGrpSpPr/>
          <p:nvPr/>
        </p:nvGrpSpPr>
        <p:grpSpPr>
          <a:xfrm>
            <a:off x="1219200" y="3886200"/>
            <a:ext cx="1752600" cy="1719262"/>
            <a:chOff x="576" y="2736"/>
            <a:chExt cx="816" cy="1083"/>
          </a:xfrm>
        </p:grpSpPr>
        <p:sp>
          <p:nvSpPr>
            <p:cNvPr id="202" name="Google Shape;202;p23"/>
            <p:cNvSpPr txBox="1"/>
            <p:nvPr/>
          </p:nvSpPr>
          <p:spPr>
            <a:xfrm>
              <a:off x="576" y="3216"/>
              <a:ext cx="816" cy="603"/>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Changes image representation</a:t>
              </a:r>
              <a:endParaRPr/>
            </a:p>
            <a:p>
              <a:pPr indent="0" lvl="0" marL="0" marR="0" rtl="0" algn="ctr">
                <a:lnSpc>
                  <a:spcPct val="100000"/>
                </a:lnSpc>
                <a:spcBef>
                  <a:spcPts val="80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(RLE, DFT, DCT)</a:t>
              </a:r>
              <a:endParaRPr/>
            </a:p>
          </p:txBody>
        </p:sp>
        <p:cxnSp>
          <p:nvCxnSpPr>
            <p:cNvPr id="203" name="Google Shape;203;p23"/>
            <p:cNvCxnSpPr/>
            <p:nvPr/>
          </p:nvCxnSpPr>
          <p:spPr>
            <a:xfrm rot="10800000">
              <a:off x="1008" y="2736"/>
              <a:ext cx="0" cy="48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04" name="Google Shape;204;p23"/>
          <p:cNvGrpSpPr/>
          <p:nvPr/>
        </p:nvGrpSpPr>
        <p:grpSpPr>
          <a:xfrm>
            <a:off x="3505200" y="3886200"/>
            <a:ext cx="1752600" cy="1719262"/>
            <a:chOff x="576" y="2736"/>
            <a:chExt cx="816" cy="1083"/>
          </a:xfrm>
        </p:grpSpPr>
        <p:sp>
          <p:nvSpPr>
            <p:cNvPr id="205" name="Google Shape;205;p23"/>
            <p:cNvSpPr txBox="1"/>
            <p:nvPr/>
          </p:nvSpPr>
          <p:spPr>
            <a:xfrm>
              <a:off x="576" y="3216"/>
              <a:ext cx="816" cy="603"/>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Truncates image information</a:t>
              </a:r>
              <a:endParaRPr/>
            </a:p>
            <a:p>
              <a:pPr indent="0" lvl="0" marL="0" marR="0" rtl="0" algn="ctr">
                <a:lnSpc>
                  <a:spcPct val="100000"/>
                </a:lnSpc>
                <a:spcBef>
                  <a:spcPts val="80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(lossy)</a:t>
              </a:r>
              <a:endParaRPr/>
            </a:p>
          </p:txBody>
        </p:sp>
        <p:cxnSp>
          <p:nvCxnSpPr>
            <p:cNvPr id="206" name="Google Shape;206;p23"/>
            <p:cNvCxnSpPr/>
            <p:nvPr/>
          </p:nvCxnSpPr>
          <p:spPr>
            <a:xfrm rot="10800000">
              <a:off x="1008" y="2736"/>
              <a:ext cx="0" cy="48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207" name="Google Shape;207;p23"/>
          <p:cNvGrpSpPr/>
          <p:nvPr/>
        </p:nvGrpSpPr>
        <p:grpSpPr>
          <a:xfrm>
            <a:off x="5638800" y="3886200"/>
            <a:ext cx="1752600" cy="1719262"/>
            <a:chOff x="576" y="2736"/>
            <a:chExt cx="816" cy="1083"/>
          </a:xfrm>
        </p:grpSpPr>
        <p:sp>
          <p:nvSpPr>
            <p:cNvPr id="208" name="Google Shape;208;p23"/>
            <p:cNvSpPr txBox="1"/>
            <p:nvPr/>
          </p:nvSpPr>
          <p:spPr>
            <a:xfrm>
              <a:off x="576" y="3216"/>
              <a:ext cx="816" cy="603"/>
            </a:xfrm>
            <a:prstGeom prst="rect">
              <a:avLst/>
            </a:prstGeom>
            <a:solidFill>
              <a:srgbClr val="CCFFCC"/>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Eliminates coding redundancy</a:t>
              </a:r>
              <a:endParaRPr/>
            </a:p>
            <a:p>
              <a:pPr indent="0" lvl="0" marL="0" marR="0" rtl="0" algn="ctr">
                <a:lnSpc>
                  <a:spcPct val="100000"/>
                </a:lnSpc>
                <a:spcBef>
                  <a:spcPts val="80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(huffman)</a:t>
              </a:r>
              <a:endParaRPr/>
            </a:p>
          </p:txBody>
        </p:sp>
        <p:cxnSp>
          <p:nvCxnSpPr>
            <p:cNvPr id="209" name="Google Shape;209;p23"/>
            <p:cNvCxnSpPr/>
            <p:nvPr/>
          </p:nvCxnSpPr>
          <p:spPr>
            <a:xfrm rot="10800000">
              <a:off x="1008" y="2736"/>
              <a:ext cx="0" cy="480"/>
            </a:xfrm>
            <a:prstGeom prst="straightConnector1">
              <a:avLst/>
            </a:prstGeom>
            <a:noFill/>
            <a:ln cap="flat" cmpd="sng" w="9525">
              <a:solidFill>
                <a:schemeClr val="dk1"/>
              </a:solidFill>
              <a:prstDash val="solid"/>
              <a:miter lim="800000"/>
              <a:headEnd len="med" w="med" type="none"/>
              <a:tailEnd len="med" w="med" type="triangle"/>
            </a:ln>
          </p:spPr>
        </p:cxnSp>
      </p:gr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15" name="Google Shape;215;p24"/>
          <p:cNvSpPr txBox="1"/>
          <p:nvPr>
            <p:ph type="title"/>
          </p:nvPr>
        </p:nvSpPr>
        <p:spPr>
          <a:xfrm>
            <a:off x="228600" y="609600"/>
            <a:ext cx="8610600" cy="304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Run Length Encoding</a:t>
            </a:r>
            <a:endParaRPr/>
          </a:p>
        </p:txBody>
      </p:sp>
      <p:sp>
        <p:nvSpPr>
          <p:cNvPr id="216" name="Google Shape;216;p24"/>
          <p:cNvSpPr txBox="1"/>
          <p:nvPr>
            <p:ph idx="1" type="body"/>
          </p:nvPr>
        </p:nvSpPr>
        <p:spPr>
          <a:xfrm>
            <a:off x="304800" y="1600200"/>
            <a:ext cx="8610600" cy="76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Lossless compression scheme</a:t>
            </a:r>
            <a:endParaRPr/>
          </a:p>
          <a:p>
            <a:pPr indent="-285750" lvl="1" marL="742950" rtl="0" algn="l">
              <a:lnSpc>
                <a:spcPct val="90000"/>
              </a:lnSpc>
              <a:spcBef>
                <a:spcPts val="400"/>
              </a:spcBef>
              <a:spcAft>
                <a:spcPts val="0"/>
              </a:spcAft>
              <a:buClr>
                <a:schemeClr val="dk2"/>
              </a:buClr>
              <a:buSzPts val="2000"/>
              <a:buFont typeface="Noto Sans Symbols"/>
              <a:buChar char="🟂"/>
            </a:pPr>
            <a:r>
              <a:rPr b="1" i="0" lang="en-US" sz="2000" u="none">
                <a:solidFill>
                  <a:schemeClr val="dk1"/>
                </a:solidFill>
                <a:latin typeface="Times New Roman"/>
                <a:ea typeface="Times New Roman"/>
                <a:cs typeface="Times New Roman"/>
                <a:sym typeface="Times New Roman"/>
              </a:rPr>
              <a:t>used by BMP, JPEG, and other formats</a:t>
            </a:r>
            <a:endParaRPr/>
          </a:p>
          <a:p>
            <a:pPr indent="-342900" lvl="0" marL="342900" rtl="0" algn="l">
              <a:lnSpc>
                <a:spcPct val="9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Each datum of the encoded representation represents a </a:t>
            </a:r>
            <a:r>
              <a:rPr b="1" i="0" lang="en-US" sz="2000" u="none">
                <a:solidFill>
                  <a:srgbClr val="6600CC"/>
                </a:solidFill>
                <a:latin typeface="Times New Roman"/>
                <a:ea typeface="Times New Roman"/>
                <a:cs typeface="Times New Roman"/>
                <a:sym typeface="Times New Roman"/>
              </a:rPr>
              <a:t>run</a:t>
            </a:r>
            <a:r>
              <a:rPr b="1" i="0" lang="en-US" sz="2000" u="none">
                <a:solidFill>
                  <a:schemeClr val="dk1"/>
                </a:solidFill>
                <a:latin typeface="Times New Roman"/>
                <a:ea typeface="Times New Roman"/>
                <a:cs typeface="Times New Roman"/>
                <a:sym typeface="Times New Roman"/>
              </a:rPr>
              <a:t> of </a:t>
            </a:r>
            <a:r>
              <a:rPr b="1" i="0" lang="en-US" sz="2000" u="none">
                <a:solidFill>
                  <a:srgbClr val="6600CC"/>
                </a:solidFill>
                <a:latin typeface="Times New Roman"/>
                <a:ea typeface="Times New Roman"/>
                <a:cs typeface="Times New Roman"/>
                <a:sym typeface="Times New Roman"/>
              </a:rPr>
              <a:t>like-valued pixels</a:t>
            </a:r>
            <a:endParaRPr/>
          </a:p>
        </p:txBody>
      </p:sp>
      <p:sp>
        <p:nvSpPr>
          <p:cNvPr id="217" name="Google Shape;217;p24"/>
          <p:cNvSpPr txBox="1"/>
          <p:nvPr/>
        </p:nvSpPr>
        <p:spPr>
          <a:xfrm>
            <a:off x="1676400" y="3352800"/>
            <a:ext cx="5638800" cy="2905125"/>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algorithm runLengthEncode(Image)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INPUT: Binary image Image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OUTPUT: run-length-encoded file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write width and height of image to the output file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maxIndex = maximum index of the Image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scanIndex = 0</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TYPE = WHITE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while scanIndex &lt; maxIndex</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count = length of the next run of TYPE pixels</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write count to the output file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scanIndex = scanIndex + count</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if TYPE = WHITE then TYPE = BLACK</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else TYPE = WHITE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end</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23" name="Google Shape;223;p25"/>
          <p:cNvSpPr txBox="1"/>
          <p:nvPr>
            <p:ph type="title"/>
          </p:nvPr>
        </p:nvSpPr>
        <p:spPr>
          <a:xfrm>
            <a:off x="228600" y="6096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Run Length Encoding</a:t>
            </a:r>
            <a:endParaRPr/>
          </a:p>
        </p:txBody>
      </p:sp>
      <p:sp>
        <p:nvSpPr>
          <p:cNvPr id="224" name="Google Shape;224;p25"/>
          <p:cNvSpPr txBox="1"/>
          <p:nvPr/>
        </p:nvSpPr>
        <p:spPr>
          <a:xfrm>
            <a:off x="457200" y="3429000"/>
            <a:ext cx="8305800" cy="54768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Consider the </a:t>
            </a:r>
            <a:r>
              <a:rPr b="1" i="0" lang="en-US" sz="1400" u="none">
                <a:solidFill>
                  <a:schemeClr val="accent2"/>
                </a:solidFill>
                <a:latin typeface="Times New Roman"/>
                <a:ea typeface="Times New Roman"/>
                <a:cs typeface="Times New Roman"/>
                <a:sym typeface="Times New Roman"/>
              </a:rPr>
              <a:t>binary</a:t>
            </a:r>
            <a:r>
              <a:rPr b="0" i="0" lang="en-US" sz="1400" u="none">
                <a:solidFill>
                  <a:schemeClr val="dk1"/>
                </a:solidFill>
                <a:latin typeface="Times New Roman"/>
                <a:ea typeface="Times New Roman"/>
                <a:cs typeface="Times New Roman"/>
                <a:sym typeface="Times New Roman"/>
              </a:rPr>
              <a:t> image above.  Determine the RLE representation using a top-down l-r-l alternating scan.</a:t>
            </a:r>
            <a:endParaRPr/>
          </a:p>
          <a:p>
            <a:pPr indent="0" lvl="0" marL="0" marR="0" rtl="0" algn="ctr">
              <a:lnSpc>
                <a:spcPct val="100000"/>
              </a:lnSpc>
              <a:spcBef>
                <a:spcPts val="14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Assume the initial type is ‘0’</a:t>
            </a:r>
            <a:endParaRPr/>
          </a:p>
        </p:txBody>
      </p:sp>
      <p:graphicFrame>
        <p:nvGraphicFramePr>
          <p:cNvPr id="225" name="Google Shape;225;p25"/>
          <p:cNvGraphicFramePr/>
          <p:nvPr/>
        </p:nvGraphicFramePr>
        <p:xfrm>
          <a:off x="533400" y="1295400"/>
          <a:ext cx="3000000" cy="3000000"/>
        </p:xfrm>
        <a:graphic>
          <a:graphicData uri="http://schemas.openxmlformats.org/drawingml/2006/table">
            <a:tbl>
              <a:tblPr>
                <a:noFill/>
                <a:tableStyleId>{B58E6BFC-32C4-4C6A-ADAA-C025D5F626BB}</a:tableStyleId>
              </a:tblPr>
              <a:tblGrid>
                <a:gridCol w="415925"/>
                <a:gridCol w="414325"/>
                <a:gridCol w="415925"/>
                <a:gridCol w="414325"/>
                <a:gridCol w="415925"/>
                <a:gridCol w="415925"/>
                <a:gridCol w="414325"/>
                <a:gridCol w="415925"/>
                <a:gridCol w="414325"/>
                <a:gridCol w="415925"/>
                <a:gridCol w="415925"/>
                <a:gridCol w="414325"/>
                <a:gridCol w="415925"/>
                <a:gridCol w="414325"/>
                <a:gridCol w="415925"/>
                <a:gridCol w="415925"/>
                <a:gridCol w="414325"/>
                <a:gridCol w="415925"/>
                <a:gridCol w="414325"/>
                <a:gridCol w="415925"/>
              </a:tblGrid>
              <a:tr h="312725">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cap="none" strike="noStrike">
                          <a:solidFill>
                            <a:schemeClr val="dk1"/>
                          </a:solidFill>
                          <a:latin typeface="Times New Roman"/>
                          <a:ea typeface="Times New Roman"/>
                          <a:cs typeface="Times New Roman"/>
                          <a:sym typeface="Times New Roman"/>
                        </a:rPr>
                        <a:t>19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303200">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303200">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304800">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303200">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CC"/>
                    </a:solidFill>
                  </a:tcPr>
                </a:tc>
              </a:tr>
              <a:tr h="304800">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CC"/>
                    </a:solidFill>
                  </a:tcPr>
                </a:tc>
              </a:tr>
            </a:tbl>
          </a:graphicData>
        </a:graphic>
      </p:graphicFrame>
      <p:sp>
        <p:nvSpPr>
          <p:cNvPr id="226" name="Google Shape;226;p25"/>
          <p:cNvSpPr txBox="1"/>
          <p:nvPr/>
        </p:nvSpPr>
        <p:spPr>
          <a:xfrm>
            <a:off x="7599362" y="4267200"/>
            <a:ext cx="554037" cy="4445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7</a:t>
            </a:r>
            <a:endParaRPr/>
          </a:p>
        </p:txBody>
      </p:sp>
      <p:sp>
        <p:nvSpPr>
          <p:cNvPr id="227" name="Google Shape;227;p25"/>
          <p:cNvSpPr txBox="1"/>
          <p:nvPr/>
        </p:nvSpPr>
        <p:spPr>
          <a:xfrm>
            <a:off x="7086600" y="4267200"/>
            <a:ext cx="512762" cy="4445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9</a:t>
            </a:r>
            <a:endParaRPr/>
          </a:p>
        </p:txBody>
      </p:sp>
      <p:sp>
        <p:nvSpPr>
          <p:cNvPr id="228" name="Google Shape;228;p25"/>
          <p:cNvSpPr txBox="1"/>
          <p:nvPr/>
        </p:nvSpPr>
        <p:spPr>
          <a:xfrm>
            <a:off x="6572250" y="4267200"/>
            <a:ext cx="514350" cy="4445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5</a:t>
            </a:r>
            <a:endParaRPr/>
          </a:p>
        </p:txBody>
      </p:sp>
      <p:sp>
        <p:nvSpPr>
          <p:cNvPr id="229" name="Google Shape;229;p25"/>
          <p:cNvSpPr txBox="1"/>
          <p:nvPr/>
        </p:nvSpPr>
        <p:spPr>
          <a:xfrm>
            <a:off x="6059487" y="4267200"/>
            <a:ext cx="512762" cy="4445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6</a:t>
            </a:r>
            <a:endParaRPr/>
          </a:p>
        </p:txBody>
      </p:sp>
      <p:sp>
        <p:nvSpPr>
          <p:cNvPr id="230" name="Google Shape;230;p25"/>
          <p:cNvSpPr txBox="1"/>
          <p:nvPr/>
        </p:nvSpPr>
        <p:spPr>
          <a:xfrm>
            <a:off x="5546725" y="4267200"/>
            <a:ext cx="512762" cy="4445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7</a:t>
            </a:r>
            <a:endParaRPr/>
          </a:p>
        </p:txBody>
      </p:sp>
      <p:sp>
        <p:nvSpPr>
          <p:cNvPr id="231" name="Google Shape;231;p25"/>
          <p:cNvSpPr txBox="1"/>
          <p:nvPr/>
        </p:nvSpPr>
        <p:spPr>
          <a:xfrm>
            <a:off x="5033962" y="4267200"/>
            <a:ext cx="512762" cy="4445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6</a:t>
            </a:r>
            <a:endParaRPr/>
          </a:p>
        </p:txBody>
      </p:sp>
      <p:sp>
        <p:nvSpPr>
          <p:cNvPr id="232" name="Google Shape;232;p25"/>
          <p:cNvSpPr txBox="1"/>
          <p:nvPr/>
        </p:nvSpPr>
        <p:spPr>
          <a:xfrm>
            <a:off x="4521200" y="4267200"/>
            <a:ext cx="512762" cy="4445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8</a:t>
            </a:r>
            <a:endParaRPr/>
          </a:p>
        </p:txBody>
      </p:sp>
      <p:sp>
        <p:nvSpPr>
          <p:cNvPr id="233" name="Google Shape;233;p25"/>
          <p:cNvSpPr txBox="1"/>
          <p:nvPr/>
        </p:nvSpPr>
        <p:spPr>
          <a:xfrm>
            <a:off x="4006850" y="4267200"/>
            <a:ext cx="514350" cy="4445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6</a:t>
            </a:r>
            <a:endParaRPr/>
          </a:p>
        </p:txBody>
      </p:sp>
      <p:sp>
        <p:nvSpPr>
          <p:cNvPr id="234" name="Google Shape;234;p25"/>
          <p:cNvSpPr txBox="1"/>
          <p:nvPr/>
        </p:nvSpPr>
        <p:spPr>
          <a:xfrm>
            <a:off x="3494087" y="4267200"/>
            <a:ext cx="512762" cy="4445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10</a:t>
            </a:r>
            <a:endParaRPr/>
          </a:p>
        </p:txBody>
      </p:sp>
      <p:sp>
        <p:nvSpPr>
          <p:cNvPr id="235" name="Google Shape;235;p25"/>
          <p:cNvSpPr txBox="1"/>
          <p:nvPr/>
        </p:nvSpPr>
        <p:spPr>
          <a:xfrm>
            <a:off x="2981325" y="4267200"/>
            <a:ext cx="512762" cy="4445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4</a:t>
            </a:r>
            <a:endParaRPr/>
          </a:p>
        </p:txBody>
      </p:sp>
      <p:sp>
        <p:nvSpPr>
          <p:cNvPr id="236" name="Google Shape;236;p25"/>
          <p:cNvSpPr txBox="1"/>
          <p:nvPr/>
        </p:nvSpPr>
        <p:spPr>
          <a:xfrm>
            <a:off x="2468562" y="4267200"/>
            <a:ext cx="512762" cy="4445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9</a:t>
            </a:r>
            <a:endParaRPr/>
          </a:p>
        </p:txBody>
      </p:sp>
      <p:sp>
        <p:nvSpPr>
          <p:cNvPr id="237" name="Google Shape;237;p25"/>
          <p:cNvSpPr txBox="1"/>
          <p:nvPr/>
        </p:nvSpPr>
        <p:spPr>
          <a:xfrm>
            <a:off x="1955800" y="4267200"/>
            <a:ext cx="512762" cy="4445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4</a:t>
            </a:r>
            <a:endParaRPr/>
          </a:p>
        </p:txBody>
      </p:sp>
      <p:sp>
        <p:nvSpPr>
          <p:cNvPr id="238" name="Google Shape;238;p25"/>
          <p:cNvSpPr txBox="1"/>
          <p:nvPr/>
        </p:nvSpPr>
        <p:spPr>
          <a:xfrm>
            <a:off x="1441450" y="4267200"/>
            <a:ext cx="514350" cy="4445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8</a:t>
            </a:r>
            <a:endParaRPr/>
          </a:p>
        </p:txBody>
      </p:sp>
      <p:sp>
        <p:nvSpPr>
          <p:cNvPr id="239" name="Google Shape;239;p25"/>
          <p:cNvSpPr txBox="1"/>
          <p:nvPr/>
        </p:nvSpPr>
        <p:spPr>
          <a:xfrm>
            <a:off x="928687" y="4267200"/>
            <a:ext cx="512762" cy="4445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4</a:t>
            </a:r>
            <a:endParaRPr/>
          </a:p>
        </p:txBody>
      </p:sp>
      <p:sp>
        <p:nvSpPr>
          <p:cNvPr id="240" name="Google Shape;240;p25"/>
          <p:cNvSpPr txBox="1"/>
          <p:nvPr/>
        </p:nvSpPr>
        <p:spPr>
          <a:xfrm>
            <a:off x="415925" y="4267200"/>
            <a:ext cx="512762" cy="4445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5</a:t>
            </a:r>
            <a:endParaRPr/>
          </a:p>
        </p:txBody>
      </p:sp>
      <p:cxnSp>
        <p:nvCxnSpPr>
          <p:cNvPr id="241" name="Google Shape;241;p25"/>
          <p:cNvCxnSpPr/>
          <p:nvPr/>
        </p:nvCxnSpPr>
        <p:spPr>
          <a:xfrm>
            <a:off x="415925" y="4267200"/>
            <a:ext cx="0" cy="444500"/>
          </a:xfrm>
          <a:prstGeom prst="straightConnector1">
            <a:avLst/>
          </a:prstGeom>
          <a:noFill/>
          <a:ln cap="sq" cmpd="sng" w="28575">
            <a:solidFill>
              <a:schemeClr val="dk1"/>
            </a:solidFill>
            <a:prstDash val="solid"/>
            <a:miter lim="800000"/>
            <a:headEnd len="med" w="med" type="none"/>
            <a:tailEnd len="med" w="med" type="none"/>
          </a:ln>
        </p:spPr>
      </p:cxnSp>
      <p:cxnSp>
        <p:nvCxnSpPr>
          <p:cNvPr id="242" name="Google Shape;242;p25"/>
          <p:cNvCxnSpPr/>
          <p:nvPr/>
        </p:nvCxnSpPr>
        <p:spPr>
          <a:xfrm>
            <a:off x="928687" y="4267200"/>
            <a:ext cx="0" cy="444500"/>
          </a:xfrm>
          <a:prstGeom prst="straightConnector1">
            <a:avLst/>
          </a:prstGeom>
          <a:noFill/>
          <a:ln cap="flat" cmpd="sng" w="12700">
            <a:solidFill>
              <a:schemeClr val="dk1"/>
            </a:solidFill>
            <a:prstDash val="solid"/>
            <a:miter lim="800000"/>
            <a:headEnd len="med" w="med" type="none"/>
            <a:tailEnd len="med" w="med" type="none"/>
          </a:ln>
        </p:spPr>
      </p:cxnSp>
      <p:cxnSp>
        <p:nvCxnSpPr>
          <p:cNvPr id="243" name="Google Shape;243;p25"/>
          <p:cNvCxnSpPr/>
          <p:nvPr/>
        </p:nvCxnSpPr>
        <p:spPr>
          <a:xfrm>
            <a:off x="1441450" y="4267200"/>
            <a:ext cx="0" cy="444500"/>
          </a:xfrm>
          <a:prstGeom prst="straightConnector1">
            <a:avLst/>
          </a:prstGeom>
          <a:noFill/>
          <a:ln cap="flat" cmpd="sng" w="12700">
            <a:solidFill>
              <a:schemeClr val="dk1"/>
            </a:solidFill>
            <a:prstDash val="solid"/>
            <a:miter lim="800000"/>
            <a:headEnd len="med" w="med" type="none"/>
            <a:tailEnd len="med" w="med" type="none"/>
          </a:ln>
        </p:spPr>
      </p:cxnSp>
      <p:cxnSp>
        <p:nvCxnSpPr>
          <p:cNvPr id="244" name="Google Shape;244;p25"/>
          <p:cNvCxnSpPr/>
          <p:nvPr/>
        </p:nvCxnSpPr>
        <p:spPr>
          <a:xfrm>
            <a:off x="1955800" y="4267200"/>
            <a:ext cx="0" cy="444500"/>
          </a:xfrm>
          <a:prstGeom prst="straightConnector1">
            <a:avLst/>
          </a:prstGeom>
          <a:noFill/>
          <a:ln cap="flat" cmpd="sng" w="12700">
            <a:solidFill>
              <a:schemeClr val="dk1"/>
            </a:solidFill>
            <a:prstDash val="solid"/>
            <a:miter lim="800000"/>
            <a:headEnd len="med" w="med" type="none"/>
            <a:tailEnd len="med" w="med" type="none"/>
          </a:ln>
        </p:spPr>
      </p:cxnSp>
      <p:cxnSp>
        <p:nvCxnSpPr>
          <p:cNvPr id="245" name="Google Shape;245;p25"/>
          <p:cNvCxnSpPr/>
          <p:nvPr/>
        </p:nvCxnSpPr>
        <p:spPr>
          <a:xfrm>
            <a:off x="2468562" y="4267200"/>
            <a:ext cx="0" cy="444500"/>
          </a:xfrm>
          <a:prstGeom prst="straightConnector1">
            <a:avLst/>
          </a:prstGeom>
          <a:noFill/>
          <a:ln cap="flat" cmpd="sng" w="12700">
            <a:solidFill>
              <a:schemeClr val="dk1"/>
            </a:solidFill>
            <a:prstDash val="solid"/>
            <a:miter lim="800000"/>
            <a:headEnd len="med" w="med" type="none"/>
            <a:tailEnd len="med" w="med" type="none"/>
          </a:ln>
        </p:spPr>
      </p:cxnSp>
      <p:cxnSp>
        <p:nvCxnSpPr>
          <p:cNvPr id="246" name="Google Shape;246;p25"/>
          <p:cNvCxnSpPr/>
          <p:nvPr/>
        </p:nvCxnSpPr>
        <p:spPr>
          <a:xfrm>
            <a:off x="2981325" y="4267200"/>
            <a:ext cx="0" cy="444500"/>
          </a:xfrm>
          <a:prstGeom prst="straightConnector1">
            <a:avLst/>
          </a:prstGeom>
          <a:noFill/>
          <a:ln cap="flat" cmpd="sng" w="12700">
            <a:solidFill>
              <a:schemeClr val="dk1"/>
            </a:solidFill>
            <a:prstDash val="solid"/>
            <a:miter lim="800000"/>
            <a:headEnd len="med" w="med" type="none"/>
            <a:tailEnd len="med" w="med" type="none"/>
          </a:ln>
        </p:spPr>
      </p:cxnSp>
      <p:cxnSp>
        <p:nvCxnSpPr>
          <p:cNvPr id="247" name="Google Shape;247;p25"/>
          <p:cNvCxnSpPr/>
          <p:nvPr/>
        </p:nvCxnSpPr>
        <p:spPr>
          <a:xfrm>
            <a:off x="3494087" y="4267200"/>
            <a:ext cx="0" cy="444500"/>
          </a:xfrm>
          <a:prstGeom prst="straightConnector1">
            <a:avLst/>
          </a:prstGeom>
          <a:noFill/>
          <a:ln cap="flat" cmpd="sng" w="12700">
            <a:solidFill>
              <a:schemeClr val="dk1"/>
            </a:solidFill>
            <a:prstDash val="solid"/>
            <a:miter lim="800000"/>
            <a:headEnd len="med" w="med" type="none"/>
            <a:tailEnd len="med" w="med" type="none"/>
          </a:ln>
        </p:spPr>
      </p:cxnSp>
      <p:cxnSp>
        <p:nvCxnSpPr>
          <p:cNvPr id="248" name="Google Shape;248;p25"/>
          <p:cNvCxnSpPr/>
          <p:nvPr/>
        </p:nvCxnSpPr>
        <p:spPr>
          <a:xfrm>
            <a:off x="4006850" y="4267200"/>
            <a:ext cx="0" cy="444500"/>
          </a:xfrm>
          <a:prstGeom prst="straightConnector1">
            <a:avLst/>
          </a:prstGeom>
          <a:noFill/>
          <a:ln cap="flat" cmpd="sng" w="12700">
            <a:solidFill>
              <a:schemeClr val="dk1"/>
            </a:solidFill>
            <a:prstDash val="solid"/>
            <a:miter lim="800000"/>
            <a:headEnd len="med" w="med" type="none"/>
            <a:tailEnd len="med" w="med" type="none"/>
          </a:ln>
        </p:spPr>
      </p:cxnSp>
      <p:cxnSp>
        <p:nvCxnSpPr>
          <p:cNvPr id="249" name="Google Shape;249;p25"/>
          <p:cNvCxnSpPr/>
          <p:nvPr/>
        </p:nvCxnSpPr>
        <p:spPr>
          <a:xfrm>
            <a:off x="4521200" y="4267200"/>
            <a:ext cx="0" cy="444500"/>
          </a:xfrm>
          <a:prstGeom prst="straightConnector1">
            <a:avLst/>
          </a:prstGeom>
          <a:noFill/>
          <a:ln cap="flat" cmpd="sng" w="12700">
            <a:solidFill>
              <a:schemeClr val="dk1"/>
            </a:solidFill>
            <a:prstDash val="solid"/>
            <a:miter lim="800000"/>
            <a:headEnd len="med" w="med" type="none"/>
            <a:tailEnd len="med" w="med" type="none"/>
          </a:ln>
        </p:spPr>
      </p:cxnSp>
      <p:cxnSp>
        <p:nvCxnSpPr>
          <p:cNvPr id="250" name="Google Shape;250;p25"/>
          <p:cNvCxnSpPr/>
          <p:nvPr/>
        </p:nvCxnSpPr>
        <p:spPr>
          <a:xfrm>
            <a:off x="5033962" y="4267200"/>
            <a:ext cx="0" cy="444500"/>
          </a:xfrm>
          <a:prstGeom prst="straightConnector1">
            <a:avLst/>
          </a:prstGeom>
          <a:noFill/>
          <a:ln cap="flat" cmpd="sng" w="12700">
            <a:solidFill>
              <a:schemeClr val="dk1"/>
            </a:solidFill>
            <a:prstDash val="solid"/>
            <a:miter lim="800000"/>
            <a:headEnd len="med" w="med" type="none"/>
            <a:tailEnd len="med" w="med" type="none"/>
          </a:ln>
        </p:spPr>
      </p:cxnSp>
      <p:cxnSp>
        <p:nvCxnSpPr>
          <p:cNvPr id="251" name="Google Shape;251;p25"/>
          <p:cNvCxnSpPr/>
          <p:nvPr/>
        </p:nvCxnSpPr>
        <p:spPr>
          <a:xfrm>
            <a:off x="5546725" y="4267200"/>
            <a:ext cx="0" cy="444500"/>
          </a:xfrm>
          <a:prstGeom prst="straightConnector1">
            <a:avLst/>
          </a:prstGeom>
          <a:noFill/>
          <a:ln cap="flat" cmpd="sng" w="12700">
            <a:solidFill>
              <a:schemeClr val="dk1"/>
            </a:solidFill>
            <a:prstDash val="solid"/>
            <a:miter lim="800000"/>
            <a:headEnd len="med" w="med" type="none"/>
            <a:tailEnd len="med" w="med" type="none"/>
          </a:ln>
        </p:spPr>
      </p:cxnSp>
      <p:cxnSp>
        <p:nvCxnSpPr>
          <p:cNvPr id="252" name="Google Shape;252;p25"/>
          <p:cNvCxnSpPr/>
          <p:nvPr/>
        </p:nvCxnSpPr>
        <p:spPr>
          <a:xfrm>
            <a:off x="6059487" y="4267200"/>
            <a:ext cx="0" cy="444500"/>
          </a:xfrm>
          <a:prstGeom prst="straightConnector1">
            <a:avLst/>
          </a:prstGeom>
          <a:noFill/>
          <a:ln cap="flat" cmpd="sng" w="12700">
            <a:solidFill>
              <a:schemeClr val="dk1"/>
            </a:solidFill>
            <a:prstDash val="solid"/>
            <a:miter lim="800000"/>
            <a:headEnd len="med" w="med" type="none"/>
            <a:tailEnd len="med" w="med" type="none"/>
          </a:ln>
        </p:spPr>
      </p:cxnSp>
      <p:cxnSp>
        <p:nvCxnSpPr>
          <p:cNvPr id="253" name="Google Shape;253;p25"/>
          <p:cNvCxnSpPr/>
          <p:nvPr/>
        </p:nvCxnSpPr>
        <p:spPr>
          <a:xfrm>
            <a:off x="6572250" y="4267200"/>
            <a:ext cx="0" cy="444500"/>
          </a:xfrm>
          <a:prstGeom prst="straightConnector1">
            <a:avLst/>
          </a:prstGeom>
          <a:noFill/>
          <a:ln cap="flat" cmpd="sng" w="12700">
            <a:solidFill>
              <a:schemeClr val="dk1"/>
            </a:solidFill>
            <a:prstDash val="solid"/>
            <a:miter lim="800000"/>
            <a:headEnd len="med" w="med" type="none"/>
            <a:tailEnd len="med" w="med" type="none"/>
          </a:ln>
        </p:spPr>
      </p:cxnSp>
      <p:cxnSp>
        <p:nvCxnSpPr>
          <p:cNvPr id="254" name="Google Shape;254;p25"/>
          <p:cNvCxnSpPr/>
          <p:nvPr/>
        </p:nvCxnSpPr>
        <p:spPr>
          <a:xfrm>
            <a:off x="7086600" y="4267200"/>
            <a:ext cx="0" cy="444500"/>
          </a:xfrm>
          <a:prstGeom prst="straightConnector1">
            <a:avLst/>
          </a:prstGeom>
          <a:noFill/>
          <a:ln cap="flat" cmpd="sng" w="12700">
            <a:solidFill>
              <a:schemeClr val="dk1"/>
            </a:solidFill>
            <a:prstDash val="solid"/>
            <a:miter lim="800000"/>
            <a:headEnd len="med" w="med" type="none"/>
            <a:tailEnd len="med" w="med" type="none"/>
          </a:ln>
        </p:spPr>
      </p:cxnSp>
      <p:cxnSp>
        <p:nvCxnSpPr>
          <p:cNvPr id="255" name="Google Shape;255;p25"/>
          <p:cNvCxnSpPr/>
          <p:nvPr/>
        </p:nvCxnSpPr>
        <p:spPr>
          <a:xfrm>
            <a:off x="7599362" y="4267200"/>
            <a:ext cx="0" cy="444500"/>
          </a:xfrm>
          <a:prstGeom prst="straightConnector1">
            <a:avLst/>
          </a:prstGeom>
          <a:noFill/>
          <a:ln cap="flat" cmpd="sng" w="12700">
            <a:solidFill>
              <a:schemeClr val="dk1"/>
            </a:solidFill>
            <a:prstDash val="solid"/>
            <a:miter lim="800000"/>
            <a:headEnd len="med" w="med" type="none"/>
            <a:tailEnd len="med" w="med" type="none"/>
          </a:ln>
        </p:spPr>
      </p:cxnSp>
      <p:cxnSp>
        <p:nvCxnSpPr>
          <p:cNvPr id="256" name="Google Shape;256;p25"/>
          <p:cNvCxnSpPr/>
          <p:nvPr/>
        </p:nvCxnSpPr>
        <p:spPr>
          <a:xfrm>
            <a:off x="8686800" y="4267200"/>
            <a:ext cx="0" cy="444500"/>
          </a:xfrm>
          <a:prstGeom prst="straightConnector1">
            <a:avLst/>
          </a:prstGeom>
          <a:noFill/>
          <a:ln cap="sq" cmpd="sng" w="28575">
            <a:solidFill>
              <a:schemeClr val="dk1"/>
            </a:solidFill>
            <a:prstDash val="solid"/>
            <a:miter lim="800000"/>
            <a:headEnd len="med" w="med" type="none"/>
            <a:tailEnd len="med" w="med" type="none"/>
          </a:ln>
        </p:spPr>
      </p:cxnSp>
      <p:sp>
        <p:nvSpPr>
          <p:cNvPr id="257" name="Google Shape;257;p25"/>
          <p:cNvSpPr txBox="1"/>
          <p:nvPr/>
        </p:nvSpPr>
        <p:spPr>
          <a:xfrm>
            <a:off x="457200" y="4876800"/>
            <a:ext cx="8305800" cy="151288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How many pixels are required by each representation?</a:t>
            </a:r>
            <a:endParaRPr/>
          </a:p>
          <a:p>
            <a:pPr indent="-88900" lvl="1" marL="457200" marR="0" rtl="0" algn="l">
              <a:lnSpc>
                <a:spcPct val="100000"/>
              </a:lnSpc>
              <a:spcBef>
                <a:spcPts val="14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100 pixels times 1 bit-per-pixel = 100 bits</a:t>
            </a:r>
            <a:endParaRPr/>
          </a:p>
          <a:p>
            <a:pPr indent="-88900" lvl="1" marL="457200" marR="0" rtl="0" algn="l">
              <a:lnSpc>
                <a:spcPct val="100000"/>
              </a:lnSpc>
              <a:spcBef>
                <a:spcPts val="14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16 runs times 4 bits per-pixel (4 bits to represent 10) = 64 bits</a:t>
            </a:r>
            <a:endParaRPr/>
          </a:p>
          <a:p>
            <a:pPr indent="-88900" lvl="1" marL="457200" marR="0" rtl="0" algn="l">
              <a:lnSpc>
                <a:spcPct val="100000"/>
              </a:lnSpc>
              <a:spcBef>
                <a:spcPts val="140"/>
              </a:spcBef>
              <a:spcAft>
                <a:spcPts val="0"/>
              </a:spcAft>
              <a:buClr>
                <a:schemeClr val="dk1"/>
              </a:buClr>
              <a:buSzPts val="1400"/>
              <a:buFont typeface="Times New Roman"/>
              <a:buChar char="•"/>
            </a:pPr>
            <a:r>
              <a:rPr b="0" i="0" lang="en-US" sz="1400" u="none" cap="none" strike="noStrike">
                <a:solidFill>
                  <a:schemeClr val="dk1"/>
                </a:solidFill>
                <a:latin typeface="Times New Roman"/>
                <a:ea typeface="Times New Roman"/>
                <a:cs typeface="Times New Roman"/>
                <a:sym typeface="Times New Roman"/>
              </a:rPr>
              <a:t>Compression ratio = 64/100 or 60% </a:t>
            </a:r>
            <a:endParaRPr/>
          </a:p>
          <a:p>
            <a:pPr indent="0" lvl="0" marL="0" marR="0" rtl="0" algn="l">
              <a:lnSpc>
                <a:spcPct val="100000"/>
              </a:lnSpc>
              <a:spcBef>
                <a:spcPts val="140"/>
              </a:spcBef>
              <a:spcAft>
                <a:spcPts val="0"/>
              </a:spcAft>
              <a:buClr>
                <a:schemeClr val="dk1"/>
              </a:buClr>
              <a:buSzPts val="1400"/>
              <a:buFont typeface="Times New Roman"/>
              <a:buNone/>
            </a:pPr>
            <a:r>
              <a:t/>
            </a:r>
            <a:endParaRPr b="0" i="0" sz="1400" u="none">
              <a:solidFill>
                <a:schemeClr val="dk1"/>
              </a:solidFill>
              <a:latin typeface="Times New Roman"/>
              <a:ea typeface="Times New Roman"/>
              <a:cs typeface="Times New Roman"/>
              <a:sym typeface="Times New Roman"/>
            </a:endParaRPr>
          </a:p>
          <a:p>
            <a:pPr indent="0" lvl="0" marL="0" marR="0" rtl="0" algn="l">
              <a:lnSpc>
                <a:spcPct val="100000"/>
              </a:lnSpc>
              <a:spcBef>
                <a:spcPts val="14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Are there issues with implementation?  Assume that each datum is one byte – what are the implications?</a:t>
            </a:r>
            <a:endParaRPr/>
          </a:p>
        </p:txBody>
      </p:sp>
      <p:sp>
        <p:nvSpPr>
          <p:cNvPr id="258" name="Google Shape;258;p25"/>
          <p:cNvSpPr txBox="1"/>
          <p:nvPr/>
        </p:nvSpPr>
        <p:spPr>
          <a:xfrm>
            <a:off x="8153400" y="4267200"/>
            <a:ext cx="512762" cy="444500"/>
          </a:xfrm>
          <a:prstGeom prst="rect">
            <a:avLst/>
          </a:prstGeom>
          <a:solidFill>
            <a:schemeClr val="fo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ourier New"/>
              <a:buNone/>
            </a:pPr>
            <a:r>
              <a:rPr b="1" i="1" lang="en-US" sz="2000" u="none">
                <a:solidFill>
                  <a:schemeClr val="dk1"/>
                </a:solidFill>
                <a:latin typeface="Courier New"/>
                <a:ea typeface="Courier New"/>
                <a:cs typeface="Courier New"/>
                <a:sym typeface="Courier New"/>
              </a:rPr>
              <a:t>2</a:t>
            </a:r>
            <a:endParaRPr/>
          </a:p>
        </p:txBody>
      </p:sp>
      <p:cxnSp>
        <p:nvCxnSpPr>
          <p:cNvPr id="259" name="Google Shape;259;p25"/>
          <p:cNvCxnSpPr/>
          <p:nvPr/>
        </p:nvCxnSpPr>
        <p:spPr>
          <a:xfrm>
            <a:off x="8153400" y="4267200"/>
            <a:ext cx="0" cy="444500"/>
          </a:xfrm>
          <a:prstGeom prst="straightConnector1">
            <a:avLst/>
          </a:prstGeom>
          <a:noFill/>
          <a:ln cap="flat" cmpd="sng" w="12700">
            <a:solidFill>
              <a:schemeClr val="dk1"/>
            </a:solidFill>
            <a:prstDash val="solid"/>
            <a:miter lim="800000"/>
            <a:headEnd len="med" w="med" type="none"/>
            <a:tailEnd len="med" w="med" type="none"/>
          </a:ln>
        </p:spPr>
      </p:cxnSp>
      <p:cxnSp>
        <p:nvCxnSpPr>
          <p:cNvPr id="260" name="Google Shape;260;p25"/>
          <p:cNvCxnSpPr/>
          <p:nvPr/>
        </p:nvCxnSpPr>
        <p:spPr>
          <a:xfrm>
            <a:off x="415925" y="4267200"/>
            <a:ext cx="8270875" cy="0"/>
          </a:xfrm>
          <a:prstGeom prst="straightConnector1">
            <a:avLst/>
          </a:prstGeom>
          <a:noFill/>
          <a:ln cap="sq" cmpd="sng" w="28575">
            <a:solidFill>
              <a:schemeClr val="dk1"/>
            </a:solidFill>
            <a:prstDash val="solid"/>
            <a:miter lim="800000"/>
            <a:headEnd len="med" w="med" type="none"/>
            <a:tailEnd len="med" w="med" type="none"/>
          </a:ln>
        </p:spPr>
      </p:cxnSp>
      <p:cxnSp>
        <p:nvCxnSpPr>
          <p:cNvPr id="261" name="Google Shape;261;p25"/>
          <p:cNvCxnSpPr/>
          <p:nvPr/>
        </p:nvCxnSpPr>
        <p:spPr>
          <a:xfrm>
            <a:off x="415925" y="4711700"/>
            <a:ext cx="8270875" cy="12700"/>
          </a:xfrm>
          <a:prstGeom prst="straightConnector1">
            <a:avLst/>
          </a:prstGeom>
          <a:noFill/>
          <a:ln cap="sq" cmpd="sng" w="28575">
            <a:solidFill>
              <a:schemeClr val="dk1"/>
            </a:solidFill>
            <a:prstDash val="solid"/>
            <a:miter lim="800000"/>
            <a:headEnd len="med" w="med" type="none"/>
            <a:tailEnd len="med" w="med" type="none"/>
          </a:ln>
        </p:spPr>
      </p:cxn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6"/>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67" name="Google Shape;267;p26"/>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Run Length Encoding</a:t>
            </a:r>
            <a:endParaRPr/>
          </a:p>
        </p:txBody>
      </p:sp>
      <p:sp>
        <p:nvSpPr>
          <p:cNvPr id="268" name="Google Shape;268;p26"/>
          <p:cNvSpPr txBox="1"/>
          <p:nvPr>
            <p:ph idx="1" type="body"/>
          </p:nvPr>
        </p:nvSpPr>
        <p:spPr>
          <a:xfrm>
            <a:off x="685800" y="1981200"/>
            <a:ext cx="8077200" cy="2286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3200"/>
              <a:buFont typeface="Noto Sans Symbols"/>
              <a:buChar char="🟂"/>
            </a:pPr>
            <a:r>
              <a:rPr b="0" i="1" lang="en-US" sz="3200" u="none">
                <a:solidFill>
                  <a:schemeClr val="dk1"/>
                </a:solidFill>
                <a:latin typeface="Times New Roman"/>
                <a:ea typeface="Times New Roman"/>
                <a:cs typeface="Times New Roman"/>
                <a:sym typeface="Times New Roman"/>
              </a:rPr>
              <a:t> </a:t>
            </a:r>
            <a:r>
              <a:rPr b="0" i="1" lang="en-US" sz="2400" u="none">
                <a:solidFill>
                  <a:schemeClr val="dk1"/>
                </a:solidFill>
                <a:latin typeface="Times New Roman"/>
                <a:ea typeface="Times New Roman"/>
                <a:cs typeface="Times New Roman"/>
                <a:sym typeface="Times New Roman"/>
              </a:rPr>
              <a:t>Can we extend this approach to encode</a:t>
            </a:r>
            <a:endParaRPr/>
          </a:p>
          <a:p>
            <a:pPr indent="-285750" lvl="1" marL="742950" rtl="0" algn="l">
              <a:lnSpc>
                <a:spcPct val="90000"/>
              </a:lnSpc>
              <a:spcBef>
                <a:spcPts val="200"/>
              </a:spcBef>
              <a:spcAft>
                <a:spcPts val="0"/>
              </a:spcAft>
              <a:buClr>
                <a:schemeClr val="dk2"/>
              </a:buClr>
              <a:buSzPts val="2000"/>
              <a:buFont typeface="Noto Sans Symbols"/>
              <a:buChar char="🟂"/>
            </a:pPr>
            <a:r>
              <a:rPr b="0" i="1" lang="en-US" sz="2000" u="none">
                <a:solidFill>
                  <a:schemeClr val="dk1"/>
                </a:solidFill>
                <a:latin typeface="Times New Roman"/>
                <a:ea typeface="Times New Roman"/>
                <a:cs typeface="Times New Roman"/>
                <a:sym typeface="Times New Roman"/>
              </a:rPr>
              <a:t>Gray-scale images?</a:t>
            </a:r>
            <a:endParaRPr/>
          </a:p>
          <a:p>
            <a:pPr indent="-285750" lvl="1" marL="742950" rtl="0" algn="l">
              <a:lnSpc>
                <a:spcPct val="90000"/>
              </a:lnSpc>
              <a:spcBef>
                <a:spcPts val="200"/>
              </a:spcBef>
              <a:spcAft>
                <a:spcPts val="0"/>
              </a:spcAft>
              <a:buClr>
                <a:schemeClr val="dk2"/>
              </a:buClr>
              <a:buSzPts val="2000"/>
              <a:buFont typeface="Noto Sans Symbols"/>
              <a:buChar char="🟂"/>
            </a:pPr>
            <a:r>
              <a:rPr b="0" i="1" lang="en-US" sz="2000" u="none">
                <a:solidFill>
                  <a:schemeClr val="dk1"/>
                </a:solidFill>
                <a:latin typeface="Times New Roman"/>
                <a:ea typeface="Times New Roman"/>
                <a:cs typeface="Times New Roman"/>
                <a:sym typeface="Times New Roman"/>
              </a:rPr>
              <a:t>Color images?</a:t>
            </a:r>
            <a:endParaRPr/>
          </a:p>
          <a:p>
            <a:pPr indent="-158750" lvl="1" marL="742950" rtl="0" algn="l">
              <a:lnSpc>
                <a:spcPct val="90000"/>
              </a:lnSpc>
              <a:spcBef>
                <a:spcPts val="200"/>
              </a:spcBef>
              <a:spcAft>
                <a:spcPts val="0"/>
              </a:spcAft>
              <a:buClr>
                <a:schemeClr val="dk2"/>
              </a:buClr>
              <a:buSzPts val="2000"/>
              <a:buFont typeface="Noto Sans Symbols"/>
              <a:buNone/>
            </a:pPr>
            <a:r>
              <a:t/>
            </a:r>
            <a:endParaRPr b="0" i="1" sz="2000" u="none">
              <a:solidFill>
                <a:schemeClr val="dk1"/>
              </a:solidFill>
              <a:latin typeface="Times New Roman"/>
              <a:ea typeface="Times New Roman"/>
              <a:cs typeface="Times New Roman"/>
              <a:sym typeface="Times New Roman"/>
            </a:endParaRPr>
          </a:p>
          <a:p>
            <a:pPr indent="-342900" lvl="0" marL="342900" rtl="0" algn="l">
              <a:lnSpc>
                <a:spcPct val="90000"/>
              </a:lnSpc>
              <a:spcBef>
                <a:spcPts val="240"/>
              </a:spcBef>
              <a:spcAft>
                <a:spcPts val="0"/>
              </a:spcAft>
              <a:buClr>
                <a:schemeClr val="accent2"/>
              </a:buClr>
              <a:buSzPts val="2400"/>
              <a:buFont typeface="Noto Sans Symbols"/>
              <a:buChar char="🟂"/>
            </a:pPr>
            <a:r>
              <a:rPr b="1" i="0" lang="en-US" sz="2400" u="none">
                <a:solidFill>
                  <a:srgbClr val="0033CC"/>
                </a:solidFill>
                <a:latin typeface="Times New Roman"/>
                <a:ea typeface="Times New Roman"/>
                <a:cs typeface="Times New Roman"/>
                <a:sym typeface="Times New Roman"/>
              </a:rPr>
              <a:t>Yes – use bit-planes!</a:t>
            </a:r>
            <a:endParaRPr/>
          </a:p>
          <a:p>
            <a:pPr indent="-342900" lvl="0" marL="342900" rtl="0" algn="l">
              <a:lnSpc>
                <a:spcPct val="90000"/>
              </a:lnSpc>
              <a:spcBef>
                <a:spcPts val="240"/>
              </a:spcBef>
              <a:spcAft>
                <a:spcPts val="0"/>
              </a:spcAft>
              <a:buClr>
                <a:schemeClr val="accent2"/>
              </a:buClr>
              <a:buSzPts val="2400"/>
              <a:buFont typeface="Noto Sans Symbols"/>
              <a:buChar char="🟂"/>
            </a:pPr>
            <a:r>
              <a:rPr b="0" i="1" lang="en-US" sz="2400" u="none">
                <a:solidFill>
                  <a:schemeClr val="dk1"/>
                </a:solidFill>
                <a:latin typeface="Times New Roman"/>
                <a:ea typeface="Times New Roman"/>
                <a:cs typeface="Times New Roman"/>
                <a:sym typeface="Times New Roman"/>
              </a:rPr>
              <a:t>Each pixel of an m-bit gray-scale image can be viewed as a polynomial of the form </a:t>
            </a:r>
            <a:endParaRPr/>
          </a:p>
        </p:txBody>
      </p:sp>
      <p:pic>
        <p:nvPicPr>
          <p:cNvPr id="269" name="Google Shape;269;p26"/>
          <p:cNvPicPr preferRelativeResize="0"/>
          <p:nvPr/>
        </p:nvPicPr>
        <p:blipFill rotWithShape="1">
          <a:blip r:embed="rId3">
            <a:alphaModFix/>
          </a:blip>
          <a:srcRect b="0" l="0" r="0" t="0"/>
          <a:stretch/>
        </p:blipFill>
        <p:spPr>
          <a:xfrm>
            <a:off x="990600" y="4572000"/>
            <a:ext cx="7086600" cy="612775"/>
          </a:xfrm>
          <a:prstGeom prst="rect">
            <a:avLst/>
          </a:prstGeom>
          <a:noFill/>
          <a:ln>
            <a:noFill/>
          </a:ln>
        </p:spPr>
      </p:pic>
      <p:sp>
        <p:nvSpPr>
          <p:cNvPr id="270" name="Google Shape;270;p26"/>
          <p:cNvSpPr txBox="1"/>
          <p:nvPr/>
        </p:nvSpPr>
        <p:spPr>
          <a:xfrm>
            <a:off x="685800" y="5410200"/>
            <a:ext cx="7391400" cy="71278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(duh) this is just a binary number where each coefficient </a:t>
            </a:r>
            <a:r>
              <a:rPr b="1" i="0" lang="en-US" sz="1600" u="none">
                <a:solidFill>
                  <a:schemeClr val="dk1"/>
                </a:solidFill>
                <a:latin typeface="Times New Roman"/>
                <a:ea typeface="Times New Roman"/>
                <a:cs typeface="Times New Roman"/>
                <a:sym typeface="Times New Roman"/>
              </a:rPr>
              <a:t>a </a:t>
            </a:r>
            <a:r>
              <a:rPr b="0" i="0" lang="en-US" sz="1600" u="none">
                <a:solidFill>
                  <a:schemeClr val="dk1"/>
                </a:solidFill>
                <a:latin typeface="Times New Roman"/>
                <a:ea typeface="Times New Roman"/>
                <a:cs typeface="Times New Roman"/>
                <a:sym typeface="Times New Roman"/>
              </a:rPr>
              <a:t>is either 0 or 1.</a:t>
            </a:r>
            <a:endParaRPr/>
          </a:p>
          <a:p>
            <a:pPr indent="0" lvl="0" marL="0" marR="0" rtl="0" algn="l">
              <a:lnSpc>
                <a:spcPct val="100000"/>
              </a:lnSpc>
              <a:spcBef>
                <a:spcPts val="80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Define the K</a:t>
            </a:r>
            <a:r>
              <a:rPr b="0" baseline="30000" i="0" lang="en-US" sz="1600" u="none">
                <a:solidFill>
                  <a:schemeClr val="dk1"/>
                </a:solidFill>
                <a:latin typeface="Times New Roman"/>
                <a:ea typeface="Times New Roman"/>
                <a:cs typeface="Times New Roman"/>
                <a:sym typeface="Times New Roman"/>
              </a:rPr>
              <a:t>th</a:t>
            </a:r>
            <a:r>
              <a:rPr b="0" i="0" lang="en-US" sz="1600" u="none">
                <a:solidFill>
                  <a:schemeClr val="dk1"/>
                </a:solidFill>
                <a:latin typeface="Times New Roman"/>
                <a:ea typeface="Times New Roman"/>
                <a:cs typeface="Times New Roman"/>
                <a:sym typeface="Times New Roman"/>
              </a:rPr>
              <a:t> bit-plane as A</a:t>
            </a:r>
            <a:r>
              <a:rPr b="0" baseline="-25000" i="0" lang="en-US" sz="1600" u="none">
                <a:solidFill>
                  <a:schemeClr val="dk1"/>
                </a:solidFill>
                <a:latin typeface="Times New Roman"/>
                <a:ea typeface="Times New Roman"/>
                <a:cs typeface="Times New Roman"/>
                <a:sym typeface="Times New Roman"/>
              </a:rPr>
              <a:t>k </a:t>
            </a:r>
            <a:r>
              <a:rPr b="0" i="0" lang="en-US" sz="1600" u="none">
                <a:solidFill>
                  <a:schemeClr val="dk1"/>
                </a:solidFill>
                <a:latin typeface="Times New Roman"/>
                <a:ea typeface="Times New Roman"/>
                <a:cs typeface="Times New Roman"/>
                <a:sym typeface="Times New Roman"/>
              </a:rPr>
              <a:t>for each pixel location X,Y</a:t>
            </a:r>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7"/>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276" name="Google Shape;276;p27"/>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Bit Planes</a:t>
            </a:r>
            <a:endParaRPr/>
          </a:p>
        </p:txBody>
      </p:sp>
      <p:sp>
        <p:nvSpPr>
          <p:cNvPr id="277" name="Google Shape;277;p27"/>
          <p:cNvSpPr/>
          <p:nvPr/>
        </p:nvSpPr>
        <p:spPr>
          <a:xfrm>
            <a:off x="1981200" y="3733800"/>
            <a:ext cx="485775" cy="914400"/>
          </a:xfrm>
          <a:prstGeom prst="upDown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278" name="Google Shape;278;p27"/>
          <p:cNvGrpSpPr/>
          <p:nvPr/>
        </p:nvGrpSpPr>
        <p:grpSpPr>
          <a:xfrm>
            <a:off x="914400" y="1981200"/>
            <a:ext cx="2514600" cy="1752600"/>
            <a:chOff x="576" y="1248"/>
            <a:chExt cx="1584" cy="1104"/>
          </a:xfrm>
        </p:grpSpPr>
        <p:sp>
          <p:nvSpPr>
            <p:cNvPr id="279" name="Google Shape;279;p27"/>
            <p:cNvSpPr txBox="1"/>
            <p:nvPr/>
          </p:nvSpPr>
          <p:spPr>
            <a:xfrm>
              <a:off x="1632" y="1696"/>
              <a:ext cx="528" cy="448"/>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129</a:t>
              </a:r>
              <a:endParaRPr/>
            </a:p>
          </p:txBody>
        </p:sp>
        <p:sp>
          <p:nvSpPr>
            <p:cNvPr id="280" name="Google Shape;280;p27"/>
            <p:cNvSpPr txBox="1"/>
            <p:nvPr/>
          </p:nvSpPr>
          <p:spPr>
            <a:xfrm>
              <a:off x="1104" y="1696"/>
              <a:ext cx="528" cy="448"/>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127</a:t>
              </a:r>
              <a:endParaRPr/>
            </a:p>
          </p:txBody>
        </p:sp>
        <p:sp>
          <p:nvSpPr>
            <p:cNvPr id="281" name="Google Shape;281;p27"/>
            <p:cNvSpPr txBox="1"/>
            <p:nvPr/>
          </p:nvSpPr>
          <p:spPr>
            <a:xfrm>
              <a:off x="576" y="1696"/>
              <a:ext cx="528" cy="448"/>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128</a:t>
              </a:r>
              <a:endParaRPr/>
            </a:p>
          </p:txBody>
        </p:sp>
        <p:sp>
          <p:nvSpPr>
            <p:cNvPr id="282" name="Google Shape;282;p27"/>
            <p:cNvSpPr txBox="1"/>
            <p:nvPr/>
          </p:nvSpPr>
          <p:spPr>
            <a:xfrm>
              <a:off x="1632" y="1248"/>
              <a:ext cx="528" cy="448"/>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130</a:t>
              </a:r>
              <a:endParaRPr/>
            </a:p>
          </p:txBody>
        </p:sp>
        <p:sp>
          <p:nvSpPr>
            <p:cNvPr id="283" name="Google Shape;283;p27"/>
            <p:cNvSpPr txBox="1"/>
            <p:nvPr/>
          </p:nvSpPr>
          <p:spPr>
            <a:xfrm>
              <a:off x="1104" y="1248"/>
              <a:ext cx="528" cy="448"/>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128</a:t>
              </a:r>
              <a:endParaRPr/>
            </a:p>
          </p:txBody>
        </p:sp>
        <p:sp>
          <p:nvSpPr>
            <p:cNvPr id="284" name="Google Shape;284;p27"/>
            <p:cNvSpPr txBox="1"/>
            <p:nvPr/>
          </p:nvSpPr>
          <p:spPr>
            <a:xfrm>
              <a:off x="576" y="1248"/>
              <a:ext cx="528" cy="448"/>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800"/>
                <a:buFont typeface="Times New Roman"/>
                <a:buNone/>
              </a:pPr>
              <a:r>
                <a:rPr b="1" i="1" lang="en-US" sz="2800" u="none">
                  <a:solidFill>
                    <a:schemeClr val="dk1"/>
                  </a:solidFill>
                  <a:latin typeface="Times New Roman"/>
                  <a:ea typeface="Times New Roman"/>
                  <a:cs typeface="Times New Roman"/>
                  <a:sym typeface="Times New Roman"/>
                </a:rPr>
                <a:t>127</a:t>
              </a:r>
              <a:endParaRPr/>
            </a:p>
          </p:txBody>
        </p:sp>
        <p:cxnSp>
          <p:nvCxnSpPr>
            <p:cNvPr id="285" name="Google Shape;285;p27"/>
            <p:cNvCxnSpPr/>
            <p:nvPr/>
          </p:nvCxnSpPr>
          <p:spPr>
            <a:xfrm>
              <a:off x="576" y="1248"/>
              <a:ext cx="1584" cy="0"/>
            </a:xfrm>
            <a:prstGeom prst="straightConnector1">
              <a:avLst/>
            </a:prstGeom>
            <a:noFill/>
            <a:ln cap="sq" cmpd="sng" w="28575">
              <a:solidFill>
                <a:schemeClr val="dk1"/>
              </a:solidFill>
              <a:prstDash val="solid"/>
              <a:miter lim="800000"/>
              <a:headEnd len="med" w="med" type="none"/>
              <a:tailEnd len="med" w="med" type="none"/>
            </a:ln>
          </p:spPr>
        </p:cxnSp>
        <p:cxnSp>
          <p:nvCxnSpPr>
            <p:cNvPr id="286" name="Google Shape;286;p27"/>
            <p:cNvCxnSpPr/>
            <p:nvPr/>
          </p:nvCxnSpPr>
          <p:spPr>
            <a:xfrm>
              <a:off x="576" y="1696"/>
              <a:ext cx="1584" cy="0"/>
            </a:xfrm>
            <a:prstGeom prst="straightConnector1">
              <a:avLst/>
            </a:prstGeom>
            <a:noFill/>
            <a:ln cap="flat" cmpd="sng" w="12700">
              <a:solidFill>
                <a:schemeClr val="dk1"/>
              </a:solidFill>
              <a:prstDash val="solid"/>
              <a:miter lim="800000"/>
              <a:headEnd len="med" w="med" type="none"/>
              <a:tailEnd len="med" w="med" type="none"/>
            </a:ln>
          </p:spPr>
        </p:cxnSp>
        <p:cxnSp>
          <p:nvCxnSpPr>
            <p:cNvPr id="287" name="Google Shape;287;p27"/>
            <p:cNvCxnSpPr/>
            <p:nvPr/>
          </p:nvCxnSpPr>
          <p:spPr>
            <a:xfrm>
              <a:off x="576" y="2144"/>
              <a:ext cx="1584" cy="0"/>
            </a:xfrm>
            <a:prstGeom prst="straightConnector1">
              <a:avLst/>
            </a:prstGeom>
            <a:noFill/>
            <a:ln cap="sq" cmpd="sng" w="28575">
              <a:solidFill>
                <a:schemeClr val="dk1"/>
              </a:solidFill>
              <a:prstDash val="solid"/>
              <a:miter lim="800000"/>
              <a:headEnd len="med" w="med" type="none"/>
              <a:tailEnd len="med" w="med" type="none"/>
            </a:ln>
          </p:spPr>
        </p:cxnSp>
        <p:cxnSp>
          <p:nvCxnSpPr>
            <p:cNvPr id="288" name="Google Shape;288;p27"/>
            <p:cNvCxnSpPr/>
            <p:nvPr/>
          </p:nvCxnSpPr>
          <p:spPr>
            <a:xfrm>
              <a:off x="576" y="1248"/>
              <a:ext cx="0" cy="896"/>
            </a:xfrm>
            <a:prstGeom prst="straightConnector1">
              <a:avLst/>
            </a:prstGeom>
            <a:noFill/>
            <a:ln cap="sq" cmpd="sng" w="28575">
              <a:solidFill>
                <a:schemeClr val="dk1"/>
              </a:solidFill>
              <a:prstDash val="solid"/>
              <a:miter lim="800000"/>
              <a:headEnd len="med" w="med" type="none"/>
              <a:tailEnd len="med" w="med" type="none"/>
            </a:ln>
          </p:spPr>
        </p:cxnSp>
        <p:cxnSp>
          <p:nvCxnSpPr>
            <p:cNvPr id="289" name="Google Shape;289;p27"/>
            <p:cNvCxnSpPr/>
            <p:nvPr/>
          </p:nvCxnSpPr>
          <p:spPr>
            <a:xfrm>
              <a:off x="1104" y="1248"/>
              <a:ext cx="0" cy="896"/>
            </a:xfrm>
            <a:prstGeom prst="straightConnector1">
              <a:avLst/>
            </a:prstGeom>
            <a:noFill/>
            <a:ln cap="flat" cmpd="sng" w="12700">
              <a:solidFill>
                <a:schemeClr val="dk1"/>
              </a:solidFill>
              <a:prstDash val="solid"/>
              <a:miter lim="800000"/>
              <a:headEnd len="med" w="med" type="none"/>
              <a:tailEnd len="med" w="med" type="none"/>
            </a:ln>
          </p:spPr>
        </p:cxnSp>
        <p:cxnSp>
          <p:nvCxnSpPr>
            <p:cNvPr id="290" name="Google Shape;290;p27"/>
            <p:cNvCxnSpPr/>
            <p:nvPr/>
          </p:nvCxnSpPr>
          <p:spPr>
            <a:xfrm>
              <a:off x="1632" y="1248"/>
              <a:ext cx="0" cy="896"/>
            </a:xfrm>
            <a:prstGeom prst="straightConnector1">
              <a:avLst/>
            </a:prstGeom>
            <a:noFill/>
            <a:ln cap="flat" cmpd="sng" w="12700">
              <a:solidFill>
                <a:schemeClr val="dk1"/>
              </a:solidFill>
              <a:prstDash val="solid"/>
              <a:miter lim="800000"/>
              <a:headEnd len="med" w="med" type="none"/>
              <a:tailEnd len="med" w="med" type="none"/>
            </a:ln>
          </p:spPr>
        </p:cxnSp>
        <p:cxnSp>
          <p:nvCxnSpPr>
            <p:cNvPr id="291" name="Google Shape;291;p27"/>
            <p:cNvCxnSpPr/>
            <p:nvPr/>
          </p:nvCxnSpPr>
          <p:spPr>
            <a:xfrm>
              <a:off x="2160" y="1248"/>
              <a:ext cx="0" cy="896"/>
            </a:xfrm>
            <a:prstGeom prst="straightConnector1">
              <a:avLst/>
            </a:prstGeom>
            <a:noFill/>
            <a:ln cap="sq" cmpd="sng" w="28575">
              <a:solidFill>
                <a:schemeClr val="dk1"/>
              </a:solidFill>
              <a:prstDash val="solid"/>
              <a:miter lim="800000"/>
              <a:headEnd len="med" w="med" type="none"/>
              <a:tailEnd len="med" w="med" type="none"/>
            </a:ln>
          </p:spPr>
        </p:cxnSp>
        <p:sp>
          <p:nvSpPr>
            <p:cNvPr id="292" name="Google Shape;292;p27"/>
            <p:cNvSpPr txBox="1"/>
            <p:nvPr/>
          </p:nvSpPr>
          <p:spPr>
            <a:xfrm>
              <a:off x="576" y="2160"/>
              <a:ext cx="1584"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Decimal Representation</a:t>
              </a:r>
              <a:endParaRPr/>
            </a:p>
          </p:txBody>
        </p:sp>
      </p:grpSp>
      <p:grpSp>
        <p:nvGrpSpPr>
          <p:cNvPr id="293" name="Google Shape;293;p27"/>
          <p:cNvGrpSpPr/>
          <p:nvPr/>
        </p:nvGrpSpPr>
        <p:grpSpPr>
          <a:xfrm>
            <a:off x="228600" y="4800600"/>
            <a:ext cx="3962400" cy="1752600"/>
            <a:chOff x="144" y="3024"/>
            <a:chExt cx="2496" cy="1104"/>
          </a:xfrm>
        </p:grpSpPr>
        <p:sp>
          <p:nvSpPr>
            <p:cNvPr id="294" name="Google Shape;294;p27"/>
            <p:cNvSpPr txBox="1"/>
            <p:nvPr/>
          </p:nvSpPr>
          <p:spPr>
            <a:xfrm>
              <a:off x="1808" y="3472"/>
              <a:ext cx="832" cy="448"/>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10000001</a:t>
              </a:r>
              <a:endParaRPr/>
            </a:p>
          </p:txBody>
        </p:sp>
        <p:sp>
          <p:nvSpPr>
            <p:cNvPr id="295" name="Google Shape;295;p27"/>
            <p:cNvSpPr txBox="1"/>
            <p:nvPr/>
          </p:nvSpPr>
          <p:spPr>
            <a:xfrm>
              <a:off x="976" y="3472"/>
              <a:ext cx="832" cy="448"/>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01111111</a:t>
              </a:r>
              <a:endParaRPr/>
            </a:p>
          </p:txBody>
        </p:sp>
        <p:sp>
          <p:nvSpPr>
            <p:cNvPr id="296" name="Google Shape;296;p27"/>
            <p:cNvSpPr txBox="1"/>
            <p:nvPr/>
          </p:nvSpPr>
          <p:spPr>
            <a:xfrm>
              <a:off x="144" y="3472"/>
              <a:ext cx="832" cy="448"/>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10000000</a:t>
              </a:r>
              <a:endParaRPr/>
            </a:p>
          </p:txBody>
        </p:sp>
        <p:sp>
          <p:nvSpPr>
            <p:cNvPr id="297" name="Google Shape;297;p27"/>
            <p:cNvSpPr txBox="1"/>
            <p:nvPr/>
          </p:nvSpPr>
          <p:spPr>
            <a:xfrm>
              <a:off x="1808" y="3024"/>
              <a:ext cx="832" cy="448"/>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10000010</a:t>
              </a:r>
              <a:endParaRPr/>
            </a:p>
          </p:txBody>
        </p:sp>
        <p:sp>
          <p:nvSpPr>
            <p:cNvPr id="298" name="Google Shape;298;p27"/>
            <p:cNvSpPr txBox="1"/>
            <p:nvPr/>
          </p:nvSpPr>
          <p:spPr>
            <a:xfrm>
              <a:off x="976" y="3024"/>
              <a:ext cx="832" cy="448"/>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10000000</a:t>
              </a:r>
              <a:endParaRPr/>
            </a:p>
          </p:txBody>
        </p:sp>
        <p:sp>
          <p:nvSpPr>
            <p:cNvPr id="299" name="Google Shape;299;p27"/>
            <p:cNvSpPr txBox="1"/>
            <p:nvPr/>
          </p:nvSpPr>
          <p:spPr>
            <a:xfrm>
              <a:off x="144" y="3024"/>
              <a:ext cx="832" cy="448"/>
            </a:xfrm>
            <a:prstGeom prst="rect">
              <a:avLst/>
            </a:prstGeom>
            <a:solidFill>
              <a:srgbClr val="CC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Times New Roman"/>
                <a:buNone/>
              </a:pPr>
              <a:r>
                <a:rPr b="1" i="1" lang="en-US" sz="2000" u="none">
                  <a:solidFill>
                    <a:schemeClr val="dk1"/>
                  </a:solidFill>
                  <a:latin typeface="Times New Roman"/>
                  <a:ea typeface="Times New Roman"/>
                  <a:cs typeface="Times New Roman"/>
                  <a:sym typeface="Times New Roman"/>
                </a:rPr>
                <a:t>01111111</a:t>
              </a:r>
              <a:endParaRPr/>
            </a:p>
          </p:txBody>
        </p:sp>
        <p:cxnSp>
          <p:nvCxnSpPr>
            <p:cNvPr id="300" name="Google Shape;300;p27"/>
            <p:cNvCxnSpPr/>
            <p:nvPr/>
          </p:nvCxnSpPr>
          <p:spPr>
            <a:xfrm>
              <a:off x="144" y="3024"/>
              <a:ext cx="2496" cy="0"/>
            </a:xfrm>
            <a:prstGeom prst="straightConnector1">
              <a:avLst/>
            </a:prstGeom>
            <a:noFill/>
            <a:ln cap="sq" cmpd="sng" w="28575">
              <a:solidFill>
                <a:schemeClr val="dk1"/>
              </a:solidFill>
              <a:prstDash val="solid"/>
              <a:miter lim="800000"/>
              <a:headEnd len="med" w="med" type="none"/>
              <a:tailEnd len="med" w="med" type="none"/>
            </a:ln>
          </p:spPr>
        </p:cxnSp>
        <p:cxnSp>
          <p:nvCxnSpPr>
            <p:cNvPr id="301" name="Google Shape;301;p27"/>
            <p:cNvCxnSpPr/>
            <p:nvPr/>
          </p:nvCxnSpPr>
          <p:spPr>
            <a:xfrm>
              <a:off x="144" y="3472"/>
              <a:ext cx="2496" cy="0"/>
            </a:xfrm>
            <a:prstGeom prst="straightConnector1">
              <a:avLst/>
            </a:prstGeom>
            <a:noFill/>
            <a:ln cap="flat" cmpd="sng" w="12700">
              <a:solidFill>
                <a:schemeClr val="dk1"/>
              </a:solidFill>
              <a:prstDash val="solid"/>
              <a:miter lim="800000"/>
              <a:headEnd len="med" w="med" type="none"/>
              <a:tailEnd len="med" w="med" type="none"/>
            </a:ln>
          </p:spPr>
        </p:cxnSp>
        <p:cxnSp>
          <p:nvCxnSpPr>
            <p:cNvPr id="302" name="Google Shape;302;p27"/>
            <p:cNvCxnSpPr/>
            <p:nvPr/>
          </p:nvCxnSpPr>
          <p:spPr>
            <a:xfrm>
              <a:off x="144" y="3920"/>
              <a:ext cx="2496" cy="0"/>
            </a:xfrm>
            <a:prstGeom prst="straightConnector1">
              <a:avLst/>
            </a:prstGeom>
            <a:noFill/>
            <a:ln cap="sq" cmpd="sng" w="28575">
              <a:solidFill>
                <a:schemeClr val="dk1"/>
              </a:solidFill>
              <a:prstDash val="solid"/>
              <a:miter lim="800000"/>
              <a:headEnd len="med" w="med" type="none"/>
              <a:tailEnd len="med" w="med" type="none"/>
            </a:ln>
          </p:spPr>
        </p:cxnSp>
        <p:cxnSp>
          <p:nvCxnSpPr>
            <p:cNvPr id="303" name="Google Shape;303;p27"/>
            <p:cNvCxnSpPr/>
            <p:nvPr/>
          </p:nvCxnSpPr>
          <p:spPr>
            <a:xfrm>
              <a:off x="144" y="3024"/>
              <a:ext cx="0" cy="896"/>
            </a:xfrm>
            <a:prstGeom prst="straightConnector1">
              <a:avLst/>
            </a:prstGeom>
            <a:noFill/>
            <a:ln cap="sq" cmpd="sng" w="28575">
              <a:solidFill>
                <a:schemeClr val="dk1"/>
              </a:solidFill>
              <a:prstDash val="solid"/>
              <a:miter lim="800000"/>
              <a:headEnd len="med" w="med" type="none"/>
              <a:tailEnd len="med" w="med" type="none"/>
            </a:ln>
          </p:spPr>
        </p:cxnSp>
        <p:cxnSp>
          <p:nvCxnSpPr>
            <p:cNvPr id="304" name="Google Shape;304;p27"/>
            <p:cNvCxnSpPr/>
            <p:nvPr/>
          </p:nvCxnSpPr>
          <p:spPr>
            <a:xfrm>
              <a:off x="976" y="3024"/>
              <a:ext cx="0" cy="896"/>
            </a:xfrm>
            <a:prstGeom prst="straightConnector1">
              <a:avLst/>
            </a:prstGeom>
            <a:noFill/>
            <a:ln cap="flat" cmpd="sng" w="12700">
              <a:solidFill>
                <a:schemeClr val="dk1"/>
              </a:solidFill>
              <a:prstDash val="solid"/>
              <a:miter lim="800000"/>
              <a:headEnd len="med" w="med" type="none"/>
              <a:tailEnd len="med" w="med" type="none"/>
            </a:ln>
          </p:spPr>
        </p:cxnSp>
        <p:cxnSp>
          <p:nvCxnSpPr>
            <p:cNvPr id="305" name="Google Shape;305;p27"/>
            <p:cNvCxnSpPr/>
            <p:nvPr/>
          </p:nvCxnSpPr>
          <p:spPr>
            <a:xfrm>
              <a:off x="1808" y="3024"/>
              <a:ext cx="0" cy="896"/>
            </a:xfrm>
            <a:prstGeom prst="straightConnector1">
              <a:avLst/>
            </a:prstGeom>
            <a:noFill/>
            <a:ln cap="flat" cmpd="sng" w="12700">
              <a:solidFill>
                <a:schemeClr val="dk1"/>
              </a:solidFill>
              <a:prstDash val="solid"/>
              <a:miter lim="800000"/>
              <a:headEnd len="med" w="med" type="none"/>
              <a:tailEnd len="med" w="med" type="none"/>
            </a:ln>
          </p:spPr>
        </p:cxnSp>
        <p:cxnSp>
          <p:nvCxnSpPr>
            <p:cNvPr id="306" name="Google Shape;306;p27"/>
            <p:cNvCxnSpPr/>
            <p:nvPr/>
          </p:nvCxnSpPr>
          <p:spPr>
            <a:xfrm>
              <a:off x="2640" y="3024"/>
              <a:ext cx="0" cy="896"/>
            </a:xfrm>
            <a:prstGeom prst="straightConnector1">
              <a:avLst/>
            </a:prstGeom>
            <a:noFill/>
            <a:ln cap="sq" cmpd="sng" w="28575">
              <a:solidFill>
                <a:schemeClr val="dk1"/>
              </a:solidFill>
              <a:prstDash val="solid"/>
              <a:miter lim="800000"/>
              <a:headEnd len="med" w="med" type="none"/>
              <a:tailEnd len="med" w="med" type="none"/>
            </a:ln>
          </p:spPr>
        </p:cxnSp>
        <p:sp>
          <p:nvSpPr>
            <p:cNvPr id="307" name="Google Shape;307;p27"/>
            <p:cNvSpPr txBox="1"/>
            <p:nvPr/>
          </p:nvSpPr>
          <p:spPr>
            <a:xfrm>
              <a:off x="144" y="3936"/>
              <a:ext cx="2496" cy="19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Binary Representation</a:t>
              </a:r>
              <a:endParaRPr/>
            </a:p>
          </p:txBody>
        </p:sp>
      </p:grpSp>
      <p:graphicFrame>
        <p:nvGraphicFramePr>
          <p:cNvPr id="308" name="Google Shape;308;p27"/>
          <p:cNvGraphicFramePr/>
          <p:nvPr/>
        </p:nvGraphicFramePr>
        <p:xfrm>
          <a:off x="4038600" y="1981200"/>
          <a:ext cx="3000000" cy="3000000"/>
        </p:xfrm>
        <a:graphic>
          <a:graphicData uri="http://schemas.openxmlformats.org/drawingml/2006/table">
            <a:tbl>
              <a:tblPr>
                <a:noFill/>
                <a:tableStyleId>{B58E6BFC-32C4-4C6A-ADAA-C025D5F626BB}</a:tableStyleId>
              </a:tblPr>
              <a:tblGrid>
                <a:gridCol w="508000"/>
                <a:gridCol w="531800"/>
                <a:gridCol w="484175"/>
              </a:tblGrid>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graphicFrame>
        <p:nvGraphicFramePr>
          <p:cNvPr id="309" name="Google Shape;309;p27"/>
          <p:cNvGraphicFramePr/>
          <p:nvPr/>
        </p:nvGraphicFramePr>
        <p:xfrm>
          <a:off x="4191000" y="2514600"/>
          <a:ext cx="3000000" cy="3000000"/>
        </p:xfrm>
        <a:graphic>
          <a:graphicData uri="http://schemas.openxmlformats.org/drawingml/2006/table">
            <a:tbl>
              <a:tblPr>
                <a:noFill/>
                <a:tableStyleId>{B58E6BFC-32C4-4C6A-ADAA-C025D5F626BB}</a:tableStyleId>
              </a:tblPr>
              <a:tblGrid>
                <a:gridCol w="508000"/>
                <a:gridCol w="531800"/>
                <a:gridCol w="484175"/>
              </a:tblGrid>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graphicFrame>
        <p:nvGraphicFramePr>
          <p:cNvPr id="310" name="Google Shape;310;p27"/>
          <p:cNvGraphicFramePr/>
          <p:nvPr/>
        </p:nvGraphicFramePr>
        <p:xfrm>
          <a:off x="4343400" y="3048000"/>
          <a:ext cx="3000000" cy="3000000"/>
        </p:xfrm>
        <a:graphic>
          <a:graphicData uri="http://schemas.openxmlformats.org/drawingml/2006/table">
            <a:tbl>
              <a:tblPr>
                <a:noFill/>
                <a:tableStyleId>{B58E6BFC-32C4-4C6A-ADAA-C025D5F626BB}</a:tableStyleId>
              </a:tblPr>
              <a:tblGrid>
                <a:gridCol w="508000"/>
                <a:gridCol w="531800"/>
                <a:gridCol w="484175"/>
              </a:tblGrid>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graphicFrame>
        <p:nvGraphicFramePr>
          <p:cNvPr id="311" name="Google Shape;311;p27"/>
          <p:cNvGraphicFramePr/>
          <p:nvPr/>
        </p:nvGraphicFramePr>
        <p:xfrm>
          <a:off x="4495800" y="3581400"/>
          <a:ext cx="3000000" cy="3000000"/>
        </p:xfrm>
        <a:graphic>
          <a:graphicData uri="http://schemas.openxmlformats.org/drawingml/2006/table">
            <a:tbl>
              <a:tblPr>
                <a:noFill/>
                <a:tableStyleId>{B58E6BFC-32C4-4C6A-ADAA-C025D5F626BB}</a:tableStyleId>
              </a:tblPr>
              <a:tblGrid>
                <a:gridCol w="508000"/>
                <a:gridCol w="531800"/>
                <a:gridCol w="484175"/>
              </a:tblGrid>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graphicFrame>
        <p:nvGraphicFramePr>
          <p:cNvPr id="312" name="Google Shape;312;p27"/>
          <p:cNvGraphicFramePr/>
          <p:nvPr/>
        </p:nvGraphicFramePr>
        <p:xfrm>
          <a:off x="4648200" y="4114800"/>
          <a:ext cx="3000000" cy="3000000"/>
        </p:xfrm>
        <a:graphic>
          <a:graphicData uri="http://schemas.openxmlformats.org/drawingml/2006/table">
            <a:tbl>
              <a:tblPr>
                <a:noFill/>
                <a:tableStyleId>{B58E6BFC-32C4-4C6A-ADAA-C025D5F626BB}</a:tableStyleId>
              </a:tblPr>
              <a:tblGrid>
                <a:gridCol w="508000"/>
                <a:gridCol w="531800"/>
                <a:gridCol w="484175"/>
              </a:tblGrid>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graphicFrame>
        <p:nvGraphicFramePr>
          <p:cNvPr id="313" name="Google Shape;313;p27"/>
          <p:cNvGraphicFramePr/>
          <p:nvPr/>
        </p:nvGraphicFramePr>
        <p:xfrm>
          <a:off x="4800600" y="4648200"/>
          <a:ext cx="3000000" cy="3000000"/>
        </p:xfrm>
        <a:graphic>
          <a:graphicData uri="http://schemas.openxmlformats.org/drawingml/2006/table">
            <a:tbl>
              <a:tblPr>
                <a:noFill/>
                <a:tableStyleId>{B58E6BFC-32C4-4C6A-ADAA-C025D5F626BB}</a:tableStyleId>
              </a:tblPr>
              <a:tblGrid>
                <a:gridCol w="508000"/>
                <a:gridCol w="531800"/>
                <a:gridCol w="484175"/>
              </a:tblGrid>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graphicFrame>
        <p:nvGraphicFramePr>
          <p:cNvPr id="314" name="Google Shape;314;p27"/>
          <p:cNvGraphicFramePr/>
          <p:nvPr/>
        </p:nvGraphicFramePr>
        <p:xfrm>
          <a:off x="4953000" y="5181600"/>
          <a:ext cx="3000000" cy="3000000"/>
        </p:xfrm>
        <a:graphic>
          <a:graphicData uri="http://schemas.openxmlformats.org/drawingml/2006/table">
            <a:tbl>
              <a:tblPr>
                <a:noFill/>
                <a:tableStyleId>{B58E6BFC-32C4-4C6A-ADAA-C025D5F626BB}</a:tableStyleId>
              </a:tblPr>
              <a:tblGrid>
                <a:gridCol w="508000"/>
                <a:gridCol w="531800"/>
                <a:gridCol w="484175"/>
              </a:tblGrid>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graphicFrame>
        <p:nvGraphicFramePr>
          <p:cNvPr id="315" name="Google Shape;315;p27"/>
          <p:cNvGraphicFramePr/>
          <p:nvPr/>
        </p:nvGraphicFramePr>
        <p:xfrm>
          <a:off x="5105400" y="5715000"/>
          <a:ext cx="3000000" cy="3000000"/>
        </p:xfrm>
        <a:graphic>
          <a:graphicData uri="http://schemas.openxmlformats.org/drawingml/2006/table">
            <a:tbl>
              <a:tblPr>
                <a:noFill/>
                <a:tableStyleId>{B58E6BFC-32C4-4C6A-ADAA-C025D5F626BB}</a:tableStyleId>
              </a:tblPr>
              <a:tblGrid>
                <a:gridCol w="508000"/>
                <a:gridCol w="531800"/>
                <a:gridCol w="484175"/>
              </a:tblGrid>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3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cap="none" strike="noStrik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grpSp>
        <p:nvGrpSpPr>
          <p:cNvPr id="316" name="Google Shape;316;p27"/>
          <p:cNvGrpSpPr/>
          <p:nvPr/>
        </p:nvGrpSpPr>
        <p:grpSpPr>
          <a:xfrm>
            <a:off x="5562600" y="2057400"/>
            <a:ext cx="3276600" cy="349250"/>
            <a:chOff x="3504" y="1296"/>
            <a:chExt cx="2064" cy="220"/>
          </a:xfrm>
        </p:grpSpPr>
        <p:sp>
          <p:nvSpPr>
            <p:cNvPr id="317" name="Google Shape;317;p27"/>
            <p:cNvSpPr txBox="1"/>
            <p:nvPr/>
          </p:nvSpPr>
          <p:spPr>
            <a:xfrm>
              <a:off x="4272" y="1296"/>
              <a:ext cx="1296" cy="220"/>
            </a:xfrm>
            <a:prstGeom prst="rect">
              <a:avLst/>
            </a:prstGeom>
            <a:solidFill>
              <a:srgbClr val="FFCCCC"/>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least significant plane</a:t>
              </a:r>
              <a:endParaRPr/>
            </a:p>
          </p:txBody>
        </p:sp>
        <p:cxnSp>
          <p:nvCxnSpPr>
            <p:cNvPr id="318" name="Google Shape;318;p27"/>
            <p:cNvCxnSpPr/>
            <p:nvPr/>
          </p:nvCxnSpPr>
          <p:spPr>
            <a:xfrm rot="10800000">
              <a:off x="3504" y="1392"/>
              <a:ext cx="768" cy="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319" name="Google Shape;319;p27"/>
          <p:cNvGrpSpPr/>
          <p:nvPr/>
        </p:nvGrpSpPr>
        <p:grpSpPr>
          <a:xfrm>
            <a:off x="6629400" y="5867400"/>
            <a:ext cx="2286000" cy="349250"/>
            <a:chOff x="4176" y="3696"/>
            <a:chExt cx="1440" cy="220"/>
          </a:xfrm>
        </p:grpSpPr>
        <p:sp>
          <p:nvSpPr>
            <p:cNvPr id="320" name="Google Shape;320;p27"/>
            <p:cNvSpPr txBox="1"/>
            <p:nvPr/>
          </p:nvSpPr>
          <p:spPr>
            <a:xfrm>
              <a:off x="4320" y="3696"/>
              <a:ext cx="1296" cy="220"/>
            </a:xfrm>
            <a:prstGeom prst="rect">
              <a:avLst/>
            </a:prstGeom>
            <a:solidFill>
              <a:srgbClr val="FFCCCC"/>
            </a:solidFill>
            <a:ln cap="flat" cmpd="sng" w="127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most significant plane</a:t>
              </a:r>
              <a:endParaRPr/>
            </a:p>
          </p:txBody>
        </p:sp>
        <p:cxnSp>
          <p:nvCxnSpPr>
            <p:cNvPr id="321" name="Google Shape;321;p27"/>
            <p:cNvCxnSpPr/>
            <p:nvPr/>
          </p:nvCxnSpPr>
          <p:spPr>
            <a:xfrm rot="10800000">
              <a:off x="4176" y="3792"/>
              <a:ext cx="144" cy="0"/>
            </a:xfrm>
            <a:prstGeom prst="straightConnector1">
              <a:avLst/>
            </a:prstGeom>
            <a:noFill/>
            <a:ln cap="flat" cmpd="sng" w="9525">
              <a:solidFill>
                <a:schemeClr val="dk1"/>
              </a:solidFill>
              <a:prstDash val="solid"/>
              <a:miter lim="800000"/>
              <a:headEnd len="med" w="med" type="none"/>
              <a:tailEnd len="med" w="med" type="triangle"/>
            </a:ln>
          </p:spPr>
        </p:cxnSp>
      </p:grpSp>
      <p:sp>
        <p:nvSpPr>
          <p:cNvPr id="322" name="Google Shape;322;p27"/>
          <p:cNvSpPr txBox="1"/>
          <p:nvPr/>
        </p:nvSpPr>
        <p:spPr>
          <a:xfrm>
            <a:off x="6477000" y="3733800"/>
            <a:ext cx="2667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Bit Plane Representation</a:t>
            </a:r>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8"/>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28" name="Google Shape;328;p28"/>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Bit Planes</a:t>
            </a:r>
            <a:endParaRPr/>
          </a:p>
        </p:txBody>
      </p:sp>
      <p:pic>
        <p:nvPicPr>
          <p:cNvPr descr="dean" id="329" name="Google Shape;329;p28"/>
          <p:cNvPicPr preferRelativeResize="0"/>
          <p:nvPr/>
        </p:nvPicPr>
        <p:blipFill rotWithShape="1">
          <a:blip r:embed="rId3">
            <a:alphaModFix/>
          </a:blip>
          <a:srcRect b="0" l="0" r="0" t="0"/>
          <a:stretch/>
        </p:blipFill>
        <p:spPr>
          <a:xfrm>
            <a:off x="457200" y="152400"/>
            <a:ext cx="2133600" cy="1408112"/>
          </a:xfrm>
          <a:prstGeom prst="rect">
            <a:avLst/>
          </a:prstGeom>
          <a:noFill/>
          <a:ln>
            <a:noFill/>
          </a:ln>
        </p:spPr>
      </p:pic>
      <p:sp>
        <p:nvSpPr>
          <p:cNvPr id="330" name="Google Shape;330;p28"/>
          <p:cNvSpPr txBox="1"/>
          <p:nvPr/>
        </p:nvSpPr>
        <p:spPr>
          <a:xfrm>
            <a:off x="7772400" y="2514600"/>
            <a:ext cx="1066800" cy="889000"/>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 plane 0</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B) plane 1</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C) plane 2</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D) plane 3</a:t>
            </a:r>
            <a:endParaRPr/>
          </a:p>
        </p:txBody>
      </p:sp>
      <p:graphicFrame>
        <p:nvGraphicFramePr>
          <p:cNvPr id="331" name="Google Shape;331;p28"/>
          <p:cNvGraphicFramePr/>
          <p:nvPr/>
        </p:nvGraphicFramePr>
        <p:xfrm>
          <a:off x="7772400" y="1905000"/>
          <a:ext cx="3000000" cy="3000000"/>
        </p:xfrm>
        <a:graphic>
          <a:graphicData uri="http://schemas.openxmlformats.org/drawingml/2006/table">
            <a:tbl>
              <a:tblPr>
                <a:noFill/>
                <a:tableStyleId>{B58E6BFC-32C4-4C6A-ADAA-C025D5F626BB}</a:tableStyleId>
              </a:tblPr>
              <a:tblGrid>
                <a:gridCol w="228600"/>
                <a:gridCol w="228600"/>
              </a:tblGrid>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254000">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pic>
        <p:nvPicPr>
          <p:cNvPr descr="b_plane0" id="332" name="Google Shape;332;p28"/>
          <p:cNvPicPr preferRelativeResize="0"/>
          <p:nvPr/>
        </p:nvPicPr>
        <p:blipFill rotWithShape="1">
          <a:blip r:embed="rId4">
            <a:alphaModFix/>
          </a:blip>
          <a:srcRect b="0" l="0" r="0" t="0"/>
          <a:stretch/>
        </p:blipFill>
        <p:spPr>
          <a:xfrm>
            <a:off x="304800" y="1828800"/>
            <a:ext cx="3635375" cy="2400300"/>
          </a:xfrm>
          <a:prstGeom prst="rect">
            <a:avLst/>
          </a:prstGeom>
          <a:noFill/>
          <a:ln>
            <a:noFill/>
          </a:ln>
        </p:spPr>
      </p:pic>
      <p:pic>
        <p:nvPicPr>
          <p:cNvPr descr="b_plane1" id="333" name="Google Shape;333;p28"/>
          <p:cNvPicPr preferRelativeResize="0"/>
          <p:nvPr/>
        </p:nvPicPr>
        <p:blipFill rotWithShape="1">
          <a:blip r:embed="rId5">
            <a:alphaModFix/>
          </a:blip>
          <a:srcRect b="0" l="0" r="0" t="0"/>
          <a:stretch/>
        </p:blipFill>
        <p:spPr>
          <a:xfrm>
            <a:off x="4038600" y="1828800"/>
            <a:ext cx="3635375" cy="2400300"/>
          </a:xfrm>
          <a:prstGeom prst="rect">
            <a:avLst/>
          </a:prstGeom>
          <a:noFill/>
          <a:ln>
            <a:noFill/>
          </a:ln>
        </p:spPr>
      </p:pic>
      <p:pic>
        <p:nvPicPr>
          <p:cNvPr descr="b_plane2" id="334" name="Google Shape;334;p28"/>
          <p:cNvPicPr preferRelativeResize="0"/>
          <p:nvPr/>
        </p:nvPicPr>
        <p:blipFill rotWithShape="1">
          <a:blip r:embed="rId6">
            <a:alphaModFix/>
          </a:blip>
          <a:srcRect b="0" l="0" r="0" t="0"/>
          <a:stretch/>
        </p:blipFill>
        <p:spPr>
          <a:xfrm>
            <a:off x="304800" y="4267200"/>
            <a:ext cx="3635375" cy="2400300"/>
          </a:xfrm>
          <a:prstGeom prst="rect">
            <a:avLst/>
          </a:prstGeom>
          <a:noFill/>
          <a:ln>
            <a:noFill/>
          </a:ln>
        </p:spPr>
      </p:pic>
      <p:pic>
        <p:nvPicPr>
          <p:cNvPr descr="b_plane3" id="335" name="Google Shape;335;p28"/>
          <p:cNvPicPr preferRelativeResize="0"/>
          <p:nvPr/>
        </p:nvPicPr>
        <p:blipFill rotWithShape="1">
          <a:blip r:embed="rId7">
            <a:alphaModFix/>
          </a:blip>
          <a:srcRect b="0" l="0" r="0" t="0"/>
          <a:stretch/>
        </p:blipFill>
        <p:spPr>
          <a:xfrm>
            <a:off x="4038600" y="4267200"/>
            <a:ext cx="3635375" cy="2400300"/>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9"/>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41" name="Google Shape;341;p29"/>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Bit Planes</a:t>
            </a:r>
            <a:endParaRPr/>
          </a:p>
        </p:txBody>
      </p:sp>
      <p:pic>
        <p:nvPicPr>
          <p:cNvPr descr="dean" id="342" name="Google Shape;342;p29"/>
          <p:cNvPicPr preferRelativeResize="0"/>
          <p:nvPr/>
        </p:nvPicPr>
        <p:blipFill rotWithShape="1">
          <a:blip r:embed="rId3">
            <a:alphaModFix/>
          </a:blip>
          <a:srcRect b="0" l="0" r="0" t="0"/>
          <a:stretch/>
        </p:blipFill>
        <p:spPr>
          <a:xfrm>
            <a:off x="457200" y="152400"/>
            <a:ext cx="2133600" cy="1408112"/>
          </a:xfrm>
          <a:prstGeom prst="rect">
            <a:avLst/>
          </a:prstGeom>
          <a:noFill/>
          <a:ln>
            <a:noFill/>
          </a:ln>
        </p:spPr>
      </p:pic>
      <p:sp>
        <p:nvSpPr>
          <p:cNvPr id="343" name="Google Shape;343;p29"/>
          <p:cNvSpPr txBox="1"/>
          <p:nvPr/>
        </p:nvSpPr>
        <p:spPr>
          <a:xfrm>
            <a:off x="7772400" y="2514600"/>
            <a:ext cx="1066800" cy="889000"/>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 plane 4</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B) plane 5</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C) plane 6</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D) plane 7</a:t>
            </a:r>
            <a:endParaRPr/>
          </a:p>
        </p:txBody>
      </p:sp>
      <p:graphicFrame>
        <p:nvGraphicFramePr>
          <p:cNvPr id="344" name="Google Shape;344;p29"/>
          <p:cNvGraphicFramePr/>
          <p:nvPr/>
        </p:nvGraphicFramePr>
        <p:xfrm>
          <a:off x="7772400" y="1905000"/>
          <a:ext cx="3000000" cy="3000000"/>
        </p:xfrm>
        <a:graphic>
          <a:graphicData uri="http://schemas.openxmlformats.org/drawingml/2006/table">
            <a:tbl>
              <a:tblPr>
                <a:noFill/>
                <a:tableStyleId>{B58E6BFC-32C4-4C6A-ADAA-C025D5F626BB}</a:tableStyleId>
              </a:tblPr>
              <a:tblGrid>
                <a:gridCol w="228600"/>
                <a:gridCol w="228600"/>
              </a:tblGrid>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254000">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pic>
        <p:nvPicPr>
          <p:cNvPr descr="b_plane4" id="345" name="Google Shape;345;p29"/>
          <p:cNvPicPr preferRelativeResize="0"/>
          <p:nvPr/>
        </p:nvPicPr>
        <p:blipFill rotWithShape="1">
          <a:blip r:embed="rId4">
            <a:alphaModFix/>
          </a:blip>
          <a:srcRect b="0" l="0" r="0" t="0"/>
          <a:stretch/>
        </p:blipFill>
        <p:spPr>
          <a:xfrm>
            <a:off x="304800" y="1828800"/>
            <a:ext cx="3635375" cy="2400300"/>
          </a:xfrm>
          <a:prstGeom prst="rect">
            <a:avLst/>
          </a:prstGeom>
          <a:noFill/>
          <a:ln>
            <a:noFill/>
          </a:ln>
        </p:spPr>
      </p:pic>
      <p:pic>
        <p:nvPicPr>
          <p:cNvPr descr="b_plane5" id="346" name="Google Shape;346;p29"/>
          <p:cNvPicPr preferRelativeResize="0"/>
          <p:nvPr/>
        </p:nvPicPr>
        <p:blipFill rotWithShape="1">
          <a:blip r:embed="rId5">
            <a:alphaModFix/>
          </a:blip>
          <a:srcRect b="0" l="0" r="0" t="0"/>
          <a:stretch/>
        </p:blipFill>
        <p:spPr>
          <a:xfrm>
            <a:off x="4038600" y="1828800"/>
            <a:ext cx="3635375" cy="2400300"/>
          </a:xfrm>
          <a:prstGeom prst="rect">
            <a:avLst/>
          </a:prstGeom>
          <a:noFill/>
          <a:ln>
            <a:noFill/>
          </a:ln>
        </p:spPr>
      </p:pic>
      <p:pic>
        <p:nvPicPr>
          <p:cNvPr descr="b_plane6" id="347" name="Google Shape;347;p29"/>
          <p:cNvPicPr preferRelativeResize="0"/>
          <p:nvPr/>
        </p:nvPicPr>
        <p:blipFill rotWithShape="1">
          <a:blip r:embed="rId6">
            <a:alphaModFix/>
          </a:blip>
          <a:srcRect b="0" l="0" r="0" t="0"/>
          <a:stretch/>
        </p:blipFill>
        <p:spPr>
          <a:xfrm>
            <a:off x="304800" y="4267200"/>
            <a:ext cx="3635375" cy="2400300"/>
          </a:xfrm>
          <a:prstGeom prst="rect">
            <a:avLst/>
          </a:prstGeom>
          <a:noFill/>
          <a:ln>
            <a:noFill/>
          </a:ln>
        </p:spPr>
      </p:pic>
      <p:pic>
        <p:nvPicPr>
          <p:cNvPr descr="b_plane7" id="348" name="Google Shape;348;p29"/>
          <p:cNvPicPr preferRelativeResize="0"/>
          <p:nvPr/>
        </p:nvPicPr>
        <p:blipFill rotWithShape="1">
          <a:blip r:embed="rId7">
            <a:alphaModFix/>
          </a:blip>
          <a:srcRect b="0" l="0" r="0" t="0"/>
          <a:stretch/>
        </p:blipFill>
        <p:spPr>
          <a:xfrm>
            <a:off x="4038600" y="4267200"/>
            <a:ext cx="3635375" cy="2400300"/>
          </a:xfrm>
          <a:prstGeom prst="rect">
            <a:avLst/>
          </a:prstGeom>
          <a:noFill/>
          <a:ln>
            <a:noFill/>
          </a:ln>
        </p:spPr>
      </p:pic>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0"/>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54" name="Google Shape;354;p30"/>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Run Length Encoding</a:t>
            </a:r>
            <a:endParaRPr/>
          </a:p>
        </p:txBody>
      </p:sp>
      <p:sp>
        <p:nvSpPr>
          <p:cNvPr id="355" name="Google Shape;355;p30"/>
          <p:cNvSpPr txBox="1"/>
          <p:nvPr/>
        </p:nvSpPr>
        <p:spPr>
          <a:xfrm>
            <a:off x="1295400" y="2057400"/>
            <a:ext cx="6553200" cy="3711575"/>
          </a:xfrm>
          <a:prstGeom prst="rect">
            <a:avLst/>
          </a:prstGeom>
          <a:solidFill>
            <a:srgbClr val="CCCCFF"/>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algorithm runLengthEncode(Image)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INPUT: </a:t>
            </a:r>
            <a:r>
              <a:rPr b="1" i="0" lang="en-US" sz="1200" u="none">
                <a:solidFill>
                  <a:srgbClr val="FF0000"/>
                </a:solidFill>
                <a:latin typeface="Courier New"/>
                <a:ea typeface="Courier New"/>
                <a:cs typeface="Courier New"/>
                <a:sym typeface="Courier New"/>
              </a:rPr>
              <a:t>Gray-scale</a:t>
            </a:r>
            <a:r>
              <a:rPr b="1" i="0" lang="en-US" sz="1200" u="none">
                <a:solidFill>
                  <a:schemeClr val="dk1"/>
                </a:solidFill>
                <a:latin typeface="Courier New"/>
                <a:ea typeface="Courier New"/>
                <a:cs typeface="Courier New"/>
                <a:sym typeface="Courier New"/>
              </a:rPr>
              <a:t> image Image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OUTPUT: run-length-encoded file</a:t>
            </a:r>
            <a:endParaRPr/>
          </a:p>
          <a:p>
            <a:pPr indent="0" lvl="0" marL="0" marR="0" rtl="0" algn="l">
              <a:lnSpc>
                <a:spcPct val="100000"/>
              </a:lnSpc>
              <a:spcBef>
                <a:spcPts val="120"/>
              </a:spcBef>
              <a:spcAft>
                <a:spcPts val="0"/>
              </a:spcAft>
              <a:buClr>
                <a:schemeClr val="dk1"/>
              </a:buClr>
              <a:buSzPts val="1200"/>
              <a:buFont typeface="Times New Roman"/>
              <a:buNone/>
            </a:pPr>
            <a:r>
              <a:t/>
            </a:r>
            <a:endParaRPr b="1" i="0" sz="1200" u="none">
              <a:solidFill>
                <a:schemeClr val="dk1"/>
              </a:solidFill>
              <a:latin typeface="Courier New"/>
              <a:ea typeface="Courier New"/>
              <a:cs typeface="Courier New"/>
              <a:sym typeface="Courier New"/>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write width and height of the image to the output file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maxIndex = maximum index of the Image</a:t>
            </a:r>
            <a:endParaRPr/>
          </a:p>
          <a:p>
            <a:pPr indent="0" lvl="0" marL="0" marR="0" rtl="0" algn="l">
              <a:lnSpc>
                <a:spcPct val="100000"/>
              </a:lnSpc>
              <a:spcBef>
                <a:spcPts val="120"/>
              </a:spcBef>
              <a:spcAft>
                <a:spcPts val="0"/>
              </a:spcAft>
              <a:buClr>
                <a:schemeClr val="dk1"/>
              </a:buClr>
              <a:buSzPts val="1200"/>
              <a:buFont typeface="Times New Roman"/>
              <a:buNone/>
            </a:pPr>
            <a:r>
              <a:t/>
            </a:r>
            <a:endParaRPr b="1" i="0" sz="1200" u="none">
              <a:solidFill>
                <a:schemeClr val="dk1"/>
              </a:solidFill>
              <a:latin typeface="Courier New"/>
              <a:ea typeface="Courier New"/>
              <a:cs typeface="Courier New"/>
              <a:sym typeface="Courier New"/>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a:t>
            </a:r>
            <a:r>
              <a:rPr b="1" i="0" lang="en-US" sz="1200" u="none">
                <a:solidFill>
                  <a:srgbClr val="FF0000"/>
                </a:solidFill>
                <a:latin typeface="Courier New"/>
                <a:ea typeface="Courier New"/>
                <a:cs typeface="Courier New"/>
                <a:sym typeface="Courier New"/>
              </a:rPr>
              <a:t>for every bit-plane K of image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scanIndex = 0</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TYPE = WHITE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while scanIndex &lt; maxIndex</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count = length of the next run of TYPE pixels from bit-plane K</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write count to the output file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scanIndex = scanIndex + count</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if TYPE = WHITE then TYPE = BLACK</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else TYPE = WHITE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end</a:t>
            </a:r>
            <a:endParaRPr/>
          </a:p>
          <a:p>
            <a:pPr indent="0" lvl="0" marL="0" marR="0" rtl="0" algn="l">
              <a:lnSpc>
                <a:spcPct val="100000"/>
              </a:lnSpc>
              <a:spcBef>
                <a:spcPts val="120"/>
              </a:spcBef>
              <a:spcAft>
                <a:spcPts val="0"/>
              </a:spcAft>
              <a:buClr>
                <a:srgbClr val="FF0000"/>
              </a:buClr>
              <a:buSzPts val="1200"/>
              <a:buFont typeface="Courier New"/>
              <a:buNone/>
            </a:pPr>
            <a:r>
              <a:rPr b="1" i="0" lang="en-US" sz="1200" u="none">
                <a:solidFill>
                  <a:srgbClr val="FF0000"/>
                </a:solidFill>
                <a:latin typeface="Courier New"/>
                <a:ea typeface="Courier New"/>
                <a:cs typeface="Courier New"/>
                <a:sym typeface="Courier New"/>
              </a:rPr>
              <a:t>   end</a:t>
            </a:r>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1"/>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61" name="Google Shape;361;p31"/>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Run Length Encoding</a:t>
            </a:r>
            <a:endParaRPr/>
          </a:p>
        </p:txBody>
      </p:sp>
      <p:sp>
        <p:nvSpPr>
          <p:cNvPr id="362" name="Google Shape;362;p31"/>
          <p:cNvSpPr txBox="1"/>
          <p:nvPr>
            <p:ph idx="1" type="body"/>
          </p:nvPr>
        </p:nvSpPr>
        <p:spPr>
          <a:xfrm>
            <a:off x="685800" y="1981200"/>
            <a:ext cx="7848600" cy="2895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Noto Sans Symbols"/>
              <a:buChar char="🟂"/>
            </a:pPr>
            <a:r>
              <a:rPr b="0" i="1" lang="en-US" sz="2400" u="none">
                <a:solidFill>
                  <a:srgbClr val="6600CC"/>
                </a:solidFill>
                <a:latin typeface="Times New Roman"/>
                <a:ea typeface="Times New Roman"/>
                <a:cs typeface="Times New Roman"/>
                <a:sym typeface="Times New Roman"/>
              </a:rPr>
              <a:t>Problem: </a:t>
            </a:r>
            <a:r>
              <a:rPr b="0" i="1" lang="en-US" sz="2000" u="none">
                <a:solidFill>
                  <a:schemeClr val="dk1"/>
                </a:solidFill>
                <a:latin typeface="Times New Roman"/>
                <a:ea typeface="Times New Roman"/>
                <a:cs typeface="Times New Roman"/>
                <a:sym typeface="Times New Roman"/>
              </a:rPr>
              <a:t>least-significant-planes are “almost” random.</a:t>
            </a:r>
            <a:endParaRPr/>
          </a:p>
          <a:p>
            <a:pPr indent="-285750" lvl="1" marL="742950" rtl="0" algn="l">
              <a:lnSpc>
                <a:spcPct val="100000"/>
              </a:lnSpc>
              <a:spcBef>
                <a:spcPts val="360"/>
              </a:spcBef>
              <a:spcAft>
                <a:spcPts val="0"/>
              </a:spcAft>
              <a:buClr>
                <a:schemeClr val="dk2"/>
              </a:buClr>
              <a:buSzPts val="1800"/>
              <a:buFont typeface="Noto Sans Symbols"/>
              <a:buChar char="🟂"/>
            </a:pPr>
            <a:r>
              <a:rPr b="0" i="1" lang="en-US" sz="1800" u="none">
                <a:solidFill>
                  <a:schemeClr val="dk1"/>
                </a:solidFill>
                <a:latin typeface="Times New Roman"/>
                <a:ea typeface="Times New Roman"/>
                <a:cs typeface="Times New Roman"/>
                <a:sym typeface="Times New Roman"/>
              </a:rPr>
              <a:t>Example: consider adjacent pixels 128 and 127</a:t>
            </a:r>
            <a:endParaRPr/>
          </a:p>
          <a:p>
            <a:pPr indent="-285750" lvl="1" marL="742950" rtl="0" algn="l">
              <a:lnSpc>
                <a:spcPct val="100000"/>
              </a:lnSpc>
              <a:spcBef>
                <a:spcPts val="360"/>
              </a:spcBef>
              <a:spcAft>
                <a:spcPts val="0"/>
              </a:spcAft>
              <a:buClr>
                <a:schemeClr val="dk2"/>
              </a:buClr>
              <a:buSzPts val="1800"/>
              <a:buFont typeface="Noto Sans Symbols"/>
              <a:buChar char="🟂"/>
            </a:pPr>
            <a:r>
              <a:rPr b="0" i="1" lang="en-US" sz="1800" u="none">
                <a:solidFill>
                  <a:schemeClr val="dk1"/>
                </a:solidFill>
                <a:latin typeface="Times New Roman"/>
                <a:ea typeface="Times New Roman"/>
                <a:cs typeface="Times New Roman"/>
                <a:sym typeface="Times New Roman"/>
              </a:rPr>
              <a:t>128 = 1000000</a:t>
            </a:r>
            <a:endParaRPr/>
          </a:p>
          <a:p>
            <a:pPr indent="-285750" lvl="1" marL="742950" rtl="0" algn="l">
              <a:lnSpc>
                <a:spcPct val="100000"/>
              </a:lnSpc>
              <a:spcBef>
                <a:spcPts val="360"/>
              </a:spcBef>
              <a:spcAft>
                <a:spcPts val="0"/>
              </a:spcAft>
              <a:buClr>
                <a:schemeClr val="dk2"/>
              </a:buClr>
              <a:buSzPts val="1800"/>
              <a:buFont typeface="Noto Sans Symbols"/>
              <a:buChar char="🟂"/>
            </a:pPr>
            <a:r>
              <a:rPr b="0" i="1" lang="en-US" sz="1800" u="none">
                <a:solidFill>
                  <a:schemeClr val="dk1"/>
                </a:solidFill>
                <a:latin typeface="Times New Roman"/>
                <a:ea typeface="Times New Roman"/>
                <a:cs typeface="Times New Roman"/>
                <a:sym typeface="Times New Roman"/>
              </a:rPr>
              <a:t>127 = 0111111</a:t>
            </a:r>
            <a:endParaRPr/>
          </a:p>
          <a:p>
            <a:pPr indent="-285750" lvl="1" marL="742950" rtl="0" algn="l">
              <a:lnSpc>
                <a:spcPct val="100000"/>
              </a:lnSpc>
              <a:spcBef>
                <a:spcPts val="360"/>
              </a:spcBef>
              <a:spcAft>
                <a:spcPts val="0"/>
              </a:spcAft>
              <a:buClr>
                <a:schemeClr val="dk2"/>
              </a:buClr>
              <a:buSzPts val="1800"/>
              <a:buFont typeface="Noto Sans Symbols"/>
              <a:buChar char="🟂"/>
            </a:pPr>
            <a:r>
              <a:rPr b="0" i="1" lang="en-US" sz="1800" u="none">
                <a:solidFill>
                  <a:schemeClr val="dk1"/>
                </a:solidFill>
                <a:latin typeface="Times New Roman"/>
                <a:ea typeface="Times New Roman"/>
                <a:cs typeface="Times New Roman"/>
                <a:sym typeface="Times New Roman"/>
              </a:rPr>
              <a:t>Every bit on every plane changes – thus eliminating any runs</a:t>
            </a:r>
            <a:endParaRPr/>
          </a:p>
          <a:p>
            <a:pPr indent="-228600" lvl="0" marL="342900" rtl="0" algn="l">
              <a:spcBef>
                <a:spcPts val="360"/>
              </a:spcBef>
              <a:spcAft>
                <a:spcPts val="0"/>
              </a:spcAft>
              <a:buSzPts val="1800"/>
              <a:buNone/>
            </a:pPr>
            <a:r>
              <a:t/>
            </a:r>
            <a:endParaRPr b="0" i="1" sz="1800" u="none">
              <a:solidFill>
                <a:schemeClr val="dk1"/>
              </a:solidFill>
              <a:latin typeface="Times New Roman"/>
              <a:ea typeface="Times New Roman"/>
              <a:cs typeface="Times New Roman"/>
              <a:sym typeface="Times New Roman"/>
            </a:endParaRPr>
          </a:p>
        </p:txBody>
      </p:sp>
      <p:pic>
        <p:nvPicPr>
          <p:cNvPr descr="j0178845" id="363" name="Google Shape;363;p31"/>
          <p:cNvPicPr preferRelativeResize="0"/>
          <p:nvPr/>
        </p:nvPicPr>
        <p:blipFill rotWithShape="1">
          <a:blip r:embed="rId3">
            <a:alphaModFix/>
          </a:blip>
          <a:srcRect b="0" l="0" r="0" t="0"/>
          <a:stretch/>
        </p:blipFill>
        <p:spPr>
          <a:xfrm>
            <a:off x="7086600" y="2362200"/>
            <a:ext cx="1600200" cy="1066800"/>
          </a:xfrm>
          <a:prstGeom prst="rect">
            <a:avLst/>
          </a:prstGeom>
          <a:noFill/>
          <a:ln cap="flat" cmpd="sng" w="9525">
            <a:solidFill>
              <a:schemeClr val="dk1"/>
            </a:solidFill>
            <a:prstDash val="solid"/>
            <a:miter lim="800000"/>
            <a:headEnd len="sm" w="sm" type="none"/>
            <a:tailEnd len="sm" w="sm" type="none"/>
          </a:ln>
        </p:spPr>
      </p:pic>
      <p:pic>
        <p:nvPicPr>
          <p:cNvPr descr="j0262731" id="364" name="Google Shape;364;p31"/>
          <p:cNvPicPr preferRelativeResize="0"/>
          <p:nvPr/>
        </p:nvPicPr>
        <p:blipFill rotWithShape="1">
          <a:blip r:embed="rId4">
            <a:alphaModFix/>
          </a:blip>
          <a:srcRect b="0" l="0" r="0" t="0"/>
          <a:stretch/>
        </p:blipFill>
        <p:spPr>
          <a:xfrm>
            <a:off x="609600" y="5257800"/>
            <a:ext cx="2057400" cy="1371600"/>
          </a:xfrm>
          <a:prstGeom prst="rect">
            <a:avLst/>
          </a:prstGeom>
          <a:noFill/>
          <a:ln cap="flat" cmpd="sng" w="9525">
            <a:solidFill>
              <a:schemeClr val="dk1"/>
            </a:solidFill>
            <a:prstDash val="solid"/>
            <a:miter lim="800000"/>
            <a:headEnd len="sm" w="sm" type="none"/>
            <a:tailEnd len="sm" w="sm" type="none"/>
          </a:ln>
        </p:spPr>
      </p:pic>
      <p:sp>
        <p:nvSpPr>
          <p:cNvPr id="365" name="Google Shape;365;p31"/>
          <p:cNvSpPr txBox="1"/>
          <p:nvPr/>
        </p:nvSpPr>
        <p:spPr>
          <a:xfrm>
            <a:off x="457200" y="4343400"/>
            <a:ext cx="8305800" cy="822325"/>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6600CC"/>
              </a:buClr>
              <a:buSzPts val="2400"/>
              <a:buFont typeface="Noto Sans Symbols"/>
              <a:buChar char="🙕"/>
            </a:pPr>
            <a:r>
              <a:rPr b="0" i="0" lang="en-US" sz="2400" u="none">
                <a:solidFill>
                  <a:srgbClr val="6600CC"/>
                </a:solidFill>
                <a:latin typeface="Times New Roman"/>
                <a:ea typeface="Times New Roman"/>
                <a:cs typeface="Times New Roman"/>
                <a:sym typeface="Times New Roman"/>
              </a:rPr>
              <a:t>Answer</a:t>
            </a:r>
            <a:r>
              <a:rPr b="0" i="0" lang="en-US" sz="2400" u="none">
                <a:solidFill>
                  <a:schemeClr val="dk1"/>
                </a:solidFill>
                <a:latin typeface="Times New Roman"/>
                <a:ea typeface="Times New Roman"/>
                <a:cs typeface="Times New Roman"/>
                <a:sym typeface="Times New Roman"/>
              </a:rPr>
              <a:t>: Use Gray Codes (instead of binary coding)</a:t>
            </a:r>
            <a:endParaRPr/>
          </a:p>
          <a:p>
            <a:pPr indent="-127000" lvl="1" marL="457200" marR="0" rtl="0" algn="l">
              <a:lnSpc>
                <a:spcPct val="100000"/>
              </a:lnSpc>
              <a:spcBef>
                <a:spcPts val="4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Gray code ensures that only one bit changes between adjacent values</a:t>
            </a:r>
            <a:endParaRPr/>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2"/>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371" name="Google Shape;371;p32"/>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Run Length Encoding and Gray Codes</a:t>
            </a:r>
            <a:endParaRPr/>
          </a:p>
        </p:txBody>
      </p:sp>
      <p:sp>
        <p:nvSpPr>
          <p:cNvPr id="372" name="Google Shape;372;p32"/>
          <p:cNvSpPr txBox="1"/>
          <p:nvPr>
            <p:ph idx="1" type="body"/>
          </p:nvPr>
        </p:nvSpPr>
        <p:spPr>
          <a:xfrm>
            <a:off x="685800" y="1981200"/>
            <a:ext cx="7848600" cy="609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000"/>
              <a:buFont typeface="Noto Sans Symbols"/>
              <a:buChar char="🟂"/>
            </a:pPr>
            <a:r>
              <a:rPr b="0" i="1" lang="en-US" sz="2000" u="none">
                <a:solidFill>
                  <a:schemeClr val="dk1"/>
                </a:solidFill>
                <a:latin typeface="Times New Roman"/>
                <a:ea typeface="Times New Roman"/>
                <a:cs typeface="Times New Roman"/>
                <a:sym typeface="Times New Roman"/>
              </a:rPr>
              <a:t>Gray code of an m-bit value can be computed from the binary representation as:</a:t>
            </a:r>
            <a:endParaRPr/>
          </a:p>
        </p:txBody>
      </p:sp>
      <p:pic>
        <p:nvPicPr>
          <p:cNvPr id="373" name="Google Shape;373;p32"/>
          <p:cNvPicPr preferRelativeResize="0"/>
          <p:nvPr/>
        </p:nvPicPr>
        <p:blipFill rotWithShape="1">
          <a:blip r:embed="rId3">
            <a:alphaModFix/>
          </a:blip>
          <a:srcRect b="0" l="0" r="0" t="0"/>
          <a:stretch/>
        </p:blipFill>
        <p:spPr>
          <a:xfrm>
            <a:off x="2590800" y="2514600"/>
            <a:ext cx="3940175" cy="1371600"/>
          </a:xfrm>
          <a:prstGeom prst="rect">
            <a:avLst/>
          </a:prstGeom>
          <a:noFill/>
          <a:ln>
            <a:noFill/>
          </a:ln>
        </p:spPr>
      </p:pic>
      <p:sp>
        <p:nvSpPr>
          <p:cNvPr id="374" name="Google Shape;374;p32"/>
          <p:cNvSpPr txBox="1"/>
          <p:nvPr/>
        </p:nvSpPr>
        <p:spPr>
          <a:xfrm>
            <a:off x="990600" y="3505200"/>
            <a:ext cx="64770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Where ⊕ indicates the </a:t>
            </a:r>
            <a:r>
              <a:rPr b="1" i="1" lang="en-US" sz="2000" u="none">
                <a:solidFill>
                  <a:srgbClr val="6600CC"/>
                </a:solidFill>
                <a:latin typeface="Times New Roman"/>
                <a:ea typeface="Times New Roman"/>
                <a:cs typeface="Times New Roman"/>
                <a:sym typeface="Times New Roman"/>
              </a:rPr>
              <a:t>exclusive or</a:t>
            </a:r>
            <a:r>
              <a:rPr b="0" i="0" lang="en-US" sz="2000" u="none">
                <a:solidFill>
                  <a:schemeClr val="dk1"/>
                </a:solidFill>
                <a:latin typeface="Times New Roman"/>
                <a:ea typeface="Times New Roman"/>
                <a:cs typeface="Times New Roman"/>
                <a:sym typeface="Times New Roman"/>
              </a:rPr>
              <a:t> operation</a:t>
            </a:r>
            <a:endParaRPr/>
          </a:p>
        </p:txBody>
      </p:sp>
      <p:sp>
        <p:nvSpPr>
          <p:cNvPr id="375" name="Google Shape;375;p32"/>
          <p:cNvSpPr txBox="1"/>
          <p:nvPr/>
        </p:nvSpPr>
        <p:spPr>
          <a:xfrm>
            <a:off x="4572000" y="5299075"/>
            <a:ext cx="3048000" cy="298450"/>
          </a:xfrm>
          <a:prstGeom prst="rect">
            <a:avLst/>
          </a:prstGeom>
          <a:solidFill>
            <a:srgbClr val="CCEC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00000010</a:t>
            </a:r>
            <a:endParaRPr/>
          </a:p>
        </p:txBody>
      </p:sp>
      <p:sp>
        <p:nvSpPr>
          <p:cNvPr id="376" name="Google Shape;376;p32"/>
          <p:cNvSpPr txBox="1"/>
          <p:nvPr/>
        </p:nvSpPr>
        <p:spPr>
          <a:xfrm>
            <a:off x="1524000" y="5299075"/>
            <a:ext cx="3048000" cy="298450"/>
          </a:xfrm>
          <a:prstGeom prst="rect">
            <a:avLst/>
          </a:prstGeom>
          <a:solidFill>
            <a:srgbClr val="CCEC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00000011</a:t>
            </a:r>
            <a:endParaRPr/>
          </a:p>
        </p:txBody>
      </p:sp>
      <p:sp>
        <p:nvSpPr>
          <p:cNvPr id="377" name="Google Shape;377;p32"/>
          <p:cNvSpPr txBox="1"/>
          <p:nvPr/>
        </p:nvSpPr>
        <p:spPr>
          <a:xfrm>
            <a:off x="4572000" y="5597525"/>
            <a:ext cx="3048000" cy="298450"/>
          </a:xfrm>
          <a:prstGeom prst="rect">
            <a:avLst/>
          </a:prstGeom>
          <a:solidFill>
            <a:srgbClr val="CCEC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00000110</a:t>
            </a:r>
            <a:endParaRPr/>
          </a:p>
        </p:txBody>
      </p:sp>
      <p:sp>
        <p:nvSpPr>
          <p:cNvPr id="378" name="Google Shape;378;p32"/>
          <p:cNvSpPr txBox="1"/>
          <p:nvPr/>
        </p:nvSpPr>
        <p:spPr>
          <a:xfrm>
            <a:off x="1524000" y="5597525"/>
            <a:ext cx="3048000" cy="298450"/>
          </a:xfrm>
          <a:prstGeom prst="rect">
            <a:avLst/>
          </a:prstGeom>
          <a:solidFill>
            <a:srgbClr val="CCEC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00000100</a:t>
            </a:r>
            <a:endParaRPr/>
          </a:p>
        </p:txBody>
      </p:sp>
      <p:sp>
        <p:nvSpPr>
          <p:cNvPr id="379" name="Google Shape;379;p32"/>
          <p:cNvSpPr txBox="1"/>
          <p:nvPr/>
        </p:nvSpPr>
        <p:spPr>
          <a:xfrm>
            <a:off x="4572000" y="5895975"/>
            <a:ext cx="3048000" cy="298450"/>
          </a:xfrm>
          <a:prstGeom prst="rect">
            <a:avLst/>
          </a:prstGeom>
          <a:solidFill>
            <a:srgbClr val="CCEC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00000111</a:t>
            </a:r>
            <a:endParaRPr/>
          </a:p>
        </p:txBody>
      </p:sp>
      <p:sp>
        <p:nvSpPr>
          <p:cNvPr id="380" name="Google Shape;380;p32"/>
          <p:cNvSpPr txBox="1"/>
          <p:nvPr/>
        </p:nvSpPr>
        <p:spPr>
          <a:xfrm>
            <a:off x="1524000" y="5895975"/>
            <a:ext cx="3048000" cy="298450"/>
          </a:xfrm>
          <a:prstGeom prst="rect">
            <a:avLst/>
          </a:prstGeom>
          <a:solidFill>
            <a:srgbClr val="CCEC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00000101</a:t>
            </a:r>
            <a:endParaRPr/>
          </a:p>
        </p:txBody>
      </p:sp>
      <p:sp>
        <p:nvSpPr>
          <p:cNvPr id="381" name="Google Shape;381;p32"/>
          <p:cNvSpPr txBox="1"/>
          <p:nvPr/>
        </p:nvSpPr>
        <p:spPr>
          <a:xfrm>
            <a:off x="4572000" y="6194425"/>
            <a:ext cx="3048000" cy="273050"/>
          </a:xfrm>
          <a:prstGeom prst="rect">
            <a:avLst/>
          </a:prstGeom>
          <a:solidFill>
            <a:srgbClr val="CCEC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00000101</a:t>
            </a:r>
            <a:endParaRPr/>
          </a:p>
        </p:txBody>
      </p:sp>
      <p:sp>
        <p:nvSpPr>
          <p:cNvPr id="382" name="Google Shape;382;p32"/>
          <p:cNvSpPr txBox="1"/>
          <p:nvPr/>
        </p:nvSpPr>
        <p:spPr>
          <a:xfrm>
            <a:off x="1524000" y="6194425"/>
            <a:ext cx="3048000" cy="273050"/>
          </a:xfrm>
          <a:prstGeom prst="rect">
            <a:avLst/>
          </a:prstGeom>
          <a:solidFill>
            <a:srgbClr val="CCEC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00000110</a:t>
            </a:r>
            <a:endParaRPr/>
          </a:p>
        </p:txBody>
      </p:sp>
      <p:sp>
        <p:nvSpPr>
          <p:cNvPr id="383" name="Google Shape;383;p32"/>
          <p:cNvSpPr txBox="1"/>
          <p:nvPr/>
        </p:nvSpPr>
        <p:spPr>
          <a:xfrm>
            <a:off x="4572000" y="5000625"/>
            <a:ext cx="3048000" cy="298450"/>
          </a:xfrm>
          <a:prstGeom prst="rect">
            <a:avLst/>
          </a:prstGeom>
          <a:solidFill>
            <a:srgbClr val="CCEC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00000011</a:t>
            </a:r>
            <a:endParaRPr/>
          </a:p>
        </p:txBody>
      </p:sp>
      <p:sp>
        <p:nvSpPr>
          <p:cNvPr id="384" name="Google Shape;384;p32"/>
          <p:cNvSpPr txBox="1"/>
          <p:nvPr/>
        </p:nvSpPr>
        <p:spPr>
          <a:xfrm>
            <a:off x="1524000" y="5000625"/>
            <a:ext cx="3048000" cy="298450"/>
          </a:xfrm>
          <a:prstGeom prst="rect">
            <a:avLst/>
          </a:prstGeom>
          <a:solidFill>
            <a:srgbClr val="CCEC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00000010</a:t>
            </a:r>
            <a:endParaRPr/>
          </a:p>
        </p:txBody>
      </p:sp>
      <p:sp>
        <p:nvSpPr>
          <p:cNvPr id="385" name="Google Shape;385;p32"/>
          <p:cNvSpPr txBox="1"/>
          <p:nvPr/>
        </p:nvSpPr>
        <p:spPr>
          <a:xfrm>
            <a:off x="4572000" y="4702175"/>
            <a:ext cx="3048000" cy="298450"/>
          </a:xfrm>
          <a:prstGeom prst="rect">
            <a:avLst/>
          </a:prstGeom>
          <a:solidFill>
            <a:srgbClr val="CCEC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00000001</a:t>
            </a:r>
            <a:endParaRPr/>
          </a:p>
        </p:txBody>
      </p:sp>
      <p:sp>
        <p:nvSpPr>
          <p:cNvPr id="386" name="Google Shape;386;p32"/>
          <p:cNvSpPr txBox="1"/>
          <p:nvPr/>
        </p:nvSpPr>
        <p:spPr>
          <a:xfrm>
            <a:off x="1524000" y="4702175"/>
            <a:ext cx="3048000" cy="298450"/>
          </a:xfrm>
          <a:prstGeom prst="rect">
            <a:avLst/>
          </a:prstGeom>
          <a:solidFill>
            <a:srgbClr val="CCEC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00000001</a:t>
            </a:r>
            <a:endParaRPr/>
          </a:p>
        </p:txBody>
      </p:sp>
      <p:sp>
        <p:nvSpPr>
          <p:cNvPr id="387" name="Google Shape;387;p32"/>
          <p:cNvSpPr txBox="1"/>
          <p:nvPr/>
        </p:nvSpPr>
        <p:spPr>
          <a:xfrm>
            <a:off x="4572000" y="4403725"/>
            <a:ext cx="3048000" cy="298450"/>
          </a:xfrm>
          <a:prstGeom prst="rect">
            <a:avLst/>
          </a:prstGeom>
          <a:solidFill>
            <a:srgbClr val="CCEC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00000000</a:t>
            </a:r>
            <a:endParaRPr/>
          </a:p>
        </p:txBody>
      </p:sp>
      <p:sp>
        <p:nvSpPr>
          <p:cNvPr id="388" name="Google Shape;388;p32"/>
          <p:cNvSpPr txBox="1"/>
          <p:nvPr/>
        </p:nvSpPr>
        <p:spPr>
          <a:xfrm>
            <a:off x="1524000" y="4403725"/>
            <a:ext cx="3048000" cy="298450"/>
          </a:xfrm>
          <a:prstGeom prst="rect">
            <a:avLst/>
          </a:prstGeom>
          <a:solidFill>
            <a:srgbClr val="CCECFF"/>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00000000</a:t>
            </a:r>
            <a:endParaRPr/>
          </a:p>
        </p:txBody>
      </p:sp>
      <p:grpSp>
        <p:nvGrpSpPr>
          <p:cNvPr id="389" name="Google Shape;389;p32"/>
          <p:cNvGrpSpPr/>
          <p:nvPr/>
        </p:nvGrpSpPr>
        <p:grpSpPr>
          <a:xfrm>
            <a:off x="1524000" y="4038600"/>
            <a:ext cx="6096000" cy="2428875"/>
            <a:chOff x="960" y="2544"/>
            <a:chExt cx="3840" cy="1530"/>
          </a:xfrm>
        </p:grpSpPr>
        <p:sp>
          <p:nvSpPr>
            <p:cNvPr id="390" name="Google Shape;390;p32"/>
            <p:cNvSpPr txBox="1"/>
            <p:nvPr/>
          </p:nvSpPr>
          <p:spPr>
            <a:xfrm>
              <a:off x="2880" y="2544"/>
              <a:ext cx="1920" cy="230"/>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1" i="1" lang="en-US" sz="1800" u="none">
                  <a:solidFill>
                    <a:schemeClr val="dk1"/>
                  </a:solidFill>
                  <a:latin typeface="Courier New"/>
                  <a:ea typeface="Courier New"/>
                  <a:cs typeface="Courier New"/>
                  <a:sym typeface="Courier New"/>
                </a:rPr>
                <a:t>Gray Code</a:t>
              </a:r>
              <a:endParaRPr/>
            </a:p>
          </p:txBody>
        </p:sp>
        <p:sp>
          <p:nvSpPr>
            <p:cNvPr id="391" name="Google Shape;391;p32"/>
            <p:cNvSpPr txBox="1"/>
            <p:nvPr/>
          </p:nvSpPr>
          <p:spPr>
            <a:xfrm>
              <a:off x="960" y="2544"/>
              <a:ext cx="1920" cy="230"/>
            </a:xfrm>
            <a:prstGeom prst="rect">
              <a:avLst/>
            </a:prstGeom>
            <a:solidFill>
              <a:schemeClr val="hlink"/>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ourier New"/>
                <a:buNone/>
              </a:pPr>
              <a:r>
                <a:rPr b="1" i="1" lang="en-US" sz="1800" u="none">
                  <a:solidFill>
                    <a:schemeClr val="dk1"/>
                  </a:solidFill>
                  <a:latin typeface="Courier New"/>
                  <a:ea typeface="Courier New"/>
                  <a:cs typeface="Courier New"/>
                  <a:sym typeface="Courier New"/>
                </a:rPr>
                <a:t>Binary</a:t>
              </a:r>
              <a:endParaRPr/>
            </a:p>
          </p:txBody>
        </p:sp>
        <p:grpSp>
          <p:nvGrpSpPr>
            <p:cNvPr id="392" name="Google Shape;392;p32"/>
            <p:cNvGrpSpPr/>
            <p:nvPr/>
          </p:nvGrpSpPr>
          <p:grpSpPr>
            <a:xfrm>
              <a:off x="960" y="2544"/>
              <a:ext cx="3840" cy="1530"/>
              <a:chOff x="960" y="2544"/>
              <a:chExt cx="3840" cy="1530"/>
            </a:xfrm>
          </p:grpSpPr>
          <p:cxnSp>
            <p:nvCxnSpPr>
              <p:cNvPr id="393" name="Google Shape;393;p32"/>
              <p:cNvCxnSpPr/>
              <p:nvPr/>
            </p:nvCxnSpPr>
            <p:spPr>
              <a:xfrm>
                <a:off x="960" y="2544"/>
                <a:ext cx="3840" cy="0"/>
              </a:xfrm>
              <a:prstGeom prst="straightConnector1">
                <a:avLst/>
              </a:prstGeom>
              <a:noFill/>
              <a:ln cap="sq" cmpd="sng" w="28575">
                <a:solidFill>
                  <a:schemeClr val="dk1"/>
                </a:solidFill>
                <a:prstDash val="solid"/>
                <a:miter lim="800000"/>
                <a:headEnd len="med" w="med" type="none"/>
                <a:tailEnd len="med" w="med" type="none"/>
              </a:ln>
            </p:spPr>
          </p:cxnSp>
          <p:cxnSp>
            <p:nvCxnSpPr>
              <p:cNvPr id="394" name="Google Shape;394;p32"/>
              <p:cNvCxnSpPr/>
              <p:nvPr/>
            </p:nvCxnSpPr>
            <p:spPr>
              <a:xfrm>
                <a:off x="960" y="4074"/>
                <a:ext cx="3840" cy="0"/>
              </a:xfrm>
              <a:prstGeom prst="straightConnector1">
                <a:avLst/>
              </a:prstGeom>
              <a:noFill/>
              <a:ln cap="sq" cmpd="sng" w="28575">
                <a:solidFill>
                  <a:schemeClr val="dk1"/>
                </a:solidFill>
                <a:prstDash val="solid"/>
                <a:miter lim="800000"/>
                <a:headEnd len="med" w="med" type="none"/>
                <a:tailEnd len="med" w="med" type="none"/>
              </a:ln>
            </p:spPr>
          </p:cxnSp>
          <p:cxnSp>
            <p:nvCxnSpPr>
              <p:cNvPr id="395" name="Google Shape;395;p32"/>
              <p:cNvCxnSpPr/>
              <p:nvPr/>
            </p:nvCxnSpPr>
            <p:spPr>
              <a:xfrm>
                <a:off x="960" y="2544"/>
                <a:ext cx="0" cy="1530"/>
              </a:xfrm>
              <a:prstGeom prst="straightConnector1">
                <a:avLst/>
              </a:prstGeom>
              <a:noFill/>
              <a:ln cap="sq" cmpd="sng" w="28575">
                <a:solidFill>
                  <a:schemeClr val="dk1"/>
                </a:solidFill>
                <a:prstDash val="solid"/>
                <a:miter lim="800000"/>
                <a:headEnd len="med" w="med" type="none"/>
                <a:tailEnd len="med" w="med" type="none"/>
              </a:ln>
            </p:spPr>
          </p:cxnSp>
          <p:cxnSp>
            <p:nvCxnSpPr>
              <p:cNvPr id="396" name="Google Shape;396;p32"/>
              <p:cNvCxnSpPr/>
              <p:nvPr/>
            </p:nvCxnSpPr>
            <p:spPr>
              <a:xfrm>
                <a:off x="4800" y="2544"/>
                <a:ext cx="0" cy="1530"/>
              </a:xfrm>
              <a:prstGeom prst="straightConnector1">
                <a:avLst/>
              </a:prstGeom>
              <a:noFill/>
              <a:ln cap="sq" cmpd="sng" w="28575">
                <a:solidFill>
                  <a:schemeClr val="dk1"/>
                </a:solidFill>
                <a:prstDash val="solid"/>
                <a:miter lim="800000"/>
                <a:headEnd len="med" w="med" type="none"/>
                <a:tailEnd len="med" w="med" type="none"/>
              </a:ln>
            </p:spPr>
          </p:cxnSp>
        </p:grpSp>
      </p:grpSp>
      <p:grpSp>
        <p:nvGrpSpPr>
          <p:cNvPr id="397" name="Google Shape;397;p32"/>
          <p:cNvGrpSpPr/>
          <p:nvPr/>
        </p:nvGrpSpPr>
        <p:grpSpPr>
          <a:xfrm>
            <a:off x="1524000" y="4038600"/>
            <a:ext cx="6096000" cy="2428875"/>
            <a:chOff x="960" y="2544"/>
            <a:chExt cx="3840" cy="1530"/>
          </a:xfrm>
        </p:grpSpPr>
        <p:cxnSp>
          <p:nvCxnSpPr>
            <p:cNvPr id="398" name="Google Shape;398;p32"/>
            <p:cNvCxnSpPr/>
            <p:nvPr/>
          </p:nvCxnSpPr>
          <p:spPr>
            <a:xfrm>
              <a:off x="2880" y="2544"/>
              <a:ext cx="0" cy="1530"/>
            </a:xfrm>
            <a:prstGeom prst="straightConnector1">
              <a:avLst/>
            </a:prstGeom>
            <a:noFill/>
            <a:ln cap="flat" cmpd="sng" w="12700">
              <a:solidFill>
                <a:schemeClr val="dk1"/>
              </a:solidFill>
              <a:prstDash val="solid"/>
              <a:miter lim="800000"/>
              <a:headEnd len="med" w="med" type="none"/>
              <a:tailEnd len="med" w="med" type="none"/>
            </a:ln>
          </p:spPr>
        </p:cxnSp>
        <p:grpSp>
          <p:nvGrpSpPr>
            <p:cNvPr id="399" name="Google Shape;399;p32"/>
            <p:cNvGrpSpPr/>
            <p:nvPr/>
          </p:nvGrpSpPr>
          <p:grpSpPr>
            <a:xfrm>
              <a:off x="960" y="2774"/>
              <a:ext cx="3840" cy="1128"/>
              <a:chOff x="960" y="2774"/>
              <a:chExt cx="3840" cy="1128"/>
            </a:xfrm>
          </p:grpSpPr>
          <p:cxnSp>
            <p:nvCxnSpPr>
              <p:cNvPr id="400" name="Google Shape;400;p32"/>
              <p:cNvCxnSpPr/>
              <p:nvPr/>
            </p:nvCxnSpPr>
            <p:spPr>
              <a:xfrm>
                <a:off x="960" y="2962"/>
                <a:ext cx="3840" cy="0"/>
              </a:xfrm>
              <a:prstGeom prst="straightConnector1">
                <a:avLst/>
              </a:prstGeom>
              <a:noFill/>
              <a:ln cap="flat" cmpd="sng" w="12700">
                <a:solidFill>
                  <a:schemeClr val="dk1"/>
                </a:solidFill>
                <a:prstDash val="solid"/>
                <a:miter lim="800000"/>
                <a:headEnd len="med" w="med" type="none"/>
                <a:tailEnd len="med" w="med" type="none"/>
              </a:ln>
            </p:spPr>
          </p:cxnSp>
          <p:cxnSp>
            <p:nvCxnSpPr>
              <p:cNvPr id="401" name="Google Shape;401;p32"/>
              <p:cNvCxnSpPr/>
              <p:nvPr/>
            </p:nvCxnSpPr>
            <p:spPr>
              <a:xfrm>
                <a:off x="960" y="3150"/>
                <a:ext cx="3840" cy="0"/>
              </a:xfrm>
              <a:prstGeom prst="straightConnector1">
                <a:avLst/>
              </a:prstGeom>
              <a:noFill/>
              <a:ln cap="flat" cmpd="sng" w="12700">
                <a:solidFill>
                  <a:schemeClr val="dk1"/>
                </a:solidFill>
                <a:prstDash val="solid"/>
                <a:miter lim="800000"/>
                <a:headEnd len="med" w="med" type="none"/>
                <a:tailEnd len="med" w="med" type="none"/>
              </a:ln>
            </p:spPr>
          </p:cxnSp>
          <p:cxnSp>
            <p:nvCxnSpPr>
              <p:cNvPr id="402" name="Google Shape;402;p32"/>
              <p:cNvCxnSpPr/>
              <p:nvPr/>
            </p:nvCxnSpPr>
            <p:spPr>
              <a:xfrm>
                <a:off x="960" y="3338"/>
                <a:ext cx="3840" cy="0"/>
              </a:xfrm>
              <a:prstGeom prst="straightConnector1">
                <a:avLst/>
              </a:prstGeom>
              <a:noFill/>
              <a:ln cap="flat" cmpd="sng" w="12700">
                <a:solidFill>
                  <a:schemeClr val="dk1"/>
                </a:solidFill>
                <a:prstDash val="solid"/>
                <a:miter lim="800000"/>
                <a:headEnd len="med" w="med" type="none"/>
                <a:tailEnd len="med" w="med" type="none"/>
              </a:ln>
            </p:spPr>
          </p:cxnSp>
          <p:cxnSp>
            <p:nvCxnSpPr>
              <p:cNvPr id="403" name="Google Shape;403;p32"/>
              <p:cNvCxnSpPr/>
              <p:nvPr/>
            </p:nvCxnSpPr>
            <p:spPr>
              <a:xfrm>
                <a:off x="960" y="2774"/>
                <a:ext cx="3840" cy="0"/>
              </a:xfrm>
              <a:prstGeom prst="straightConnector1">
                <a:avLst/>
              </a:prstGeom>
              <a:noFill/>
              <a:ln cap="flat" cmpd="sng" w="12700">
                <a:solidFill>
                  <a:schemeClr val="dk1"/>
                </a:solidFill>
                <a:prstDash val="solid"/>
                <a:miter lim="800000"/>
                <a:headEnd len="med" w="med" type="none"/>
                <a:tailEnd len="med" w="med" type="none"/>
              </a:ln>
            </p:spPr>
          </p:cxnSp>
          <p:cxnSp>
            <p:nvCxnSpPr>
              <p:cNvPr id="404" name="Google Shape;404;p32"/>
              <p:cNvCxnSpPr/>
              <p:nvPr/>
            </p:nvCxnSpPr>
            <p:spPr>
              <a:xfrm>
                <a:off x="960" y="3902"/>
                <a:ext cx="3840" cy="0"/>
              </a:xfrm>
              <a:prstGeom prst="straightConnector1">
                <a:avLst/>
              </a:prstGeom>
              <a:noFill/>
              <a:ln cap="flat" cmpd="sng" w="12700">
                <a:solidFill>
                  <a:schemeClr val="dk1"/>
                </a:solidFill>
                <a:prstDash val="solid"/>
                <a:miter lim="800000"/>
                <a:headEnd len="med" w="med" type="none"/>
                <a:tailEnd len="med" w="med" type="none"/>
              </a:ln>
            </p:spPr>
          </p:cxnSp>
          <p:cxnSp>
            <p:nvCxnSpPr>
              <p:cNvPr id="405" name="Google Shape;405;p32"/>
              <p:cNvCxnSpPr/>
              <p:nvPr/>
            </p:nvCxnSpPr>
            <p:spPr>
              <a:xfrm>
                <a:off x="960" y="3714"/>
                <a:ext cx="3840" cy="0"/>
              </a:xfrm>
              <a:prstGeom prst="straightConnector1">
                <a:avLst/>
              </a:prstGeom>
              <a:noFill/>
              <a:ln cap="flat" cmpd="sng" w="12700">
                <a:solidFill>
                  <a:schemeClr val="dk1"/>
                </a:solidFill>
                <a:prstDash val="solid"/>
                <a:miter lim="800000"/>
                <a:headEnd len="med" w="med" type="none"/>
                <a:tailEnd len="med" w="med" type="none"/>
              </a:ln>
            </p:spPr>
          </p:cxnSp>
          <p:cxnSp>
            <p:nvCxnSpPr>
              <p:cNvPr id="406" name="Google Shape;406;p32"/>
              <p:cNvCxnSpPr/>
              <p:nvPr/>
            </p:nvCxnSpPr>
            <p:spPr>
              <a:xfrm>
                <a:off x="960" y="3526"/>
                <a:ext cx="3840" cy="0"/>
              </a:xfrm>
              <a:prstGeom prst="straightConnector1">
                <a:avLst/>
              </a:prstGeom>
              <a:noFill/>
              <a:ln cap="flat" cmpd="sng" w="12700">
                <a:solidFill>
                  <a:schemeClr val="dk1"/>
                </a:solidFill>
                <a:prstDash val="solid"/>
                <a:miter lim="800000"/>
                <a:headEnd len="med" w="med" type="none"/>
                <a:tailEnd len="med" w="med" type="none"/>
              </a:ln>
            </p:spPr>
          </p:cxnSp>
        </p:grpSp>
      </p:gr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01" name="Google Shape;101;p15"/>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Image Compression</a:t>
            </a:r>
            <a:endParaRPr/>
          </a:p>
        </p:txBody>
      </p:sp>
      <p:sp>
        <p:nvSpPr>
          <p:cNvPr id="102" name="Google Shape;102;p15"/>
          <p:cNvSpPr txBox="1"/>
          <p:nvPr>
            <p:ph idx="1" type="body"/>
          </p:nvPr>
        </p:nvSpPr>
        <p:spPr>
          <a:xfrm>
            <a:off x="533400" y="1981200"/>
            <a:ext cx="7924800" cy="3810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Noto Sans Symbols"/>
              <a:buChar char="🟂"/>
            </a:pPr>
            <a:r>
              <a:rPr b="0" i="1" lang="en-US" sz="2800" u="none">
                <a:solidFill>
                  <a:schemeClr val="dk1"/>
                </a:solidFill>
                <a:latin typeface="Times New Roman"/>
                <a:ea typeface="Times New Roman"/>
                <a:cs typeface="Times New Roman"/>
                <a:sym typeface="Times New Roman"/>
              </a:rPr>
              <a:t> </a:t>
            </a:r>
            <a:r>
              <a:rPr b="1" i="1" lang="en-US" sz="2800" u="none">
                <a:solidFill>
                  <a:srgbClr val="00187E"/>
                </a:solidFill>
                <a:latin typeface="Times New Roman"/>
                <a:ea typeface="Times New Roman"/>
                <a:cs typeface="Times New Roman"/>
                <a:sym typeface="Times New Roman"/>
              </a:rPr>
              <a:t>Applications</a:t>
            </a:r>
            <a:endParaRPr/>
          </a:p>
          <a:p>
            <a:pPr indent="-285750" lvl="1" marL="742950" rtl="0" algn="l">
              <a:lnSpc>
                <a:spcPct val="100000"/>
              </a:lnSpc>
              <a:spcBef>
                <a:spcPts val="480"/>
              </a:spcBef>
              <a:spcAft>
                <a:spcPts val="0"/>
              </a:spcAft>
              <a:buClr>
                <a:schemeClr val="dk2"/>
              </a:buClr>
              <a:buSzPts val="2400"/>
              <a:buFont typeface="Noto Sans Symbols"/>
              <a:buChar char="🟂"/>
            </a:pPr>
            <a:r>
              <a:rPr b="1" i="1" lang="en-US" sz="2400" u="none">
                <a:solidFill>
                  <a:schemeClr val="dk1"/>
                </a:solidFill>
                <a:latin typeface="Times New Roman"/>
                <a:ea typeface="Times New Roman"/>
                <a:cs typeface="Times New Roman"/>
                <a:sym typeface="Times New Roman"/>
              </a:rPr>
              <a:t>Video-conferencing</a:t>
            </a:r>
            <a:endParaRPr/>
          </a:p>
          <a:p>
            <a:pPr indent="-285750" lvl="1" marL="742950" rtl="0" algn="l">
              <a:lnSpc>
                <a:spcPct val="100000"/>
              </a:lnSpc>
              <a:spcBef>
                <a:spcPts val="480"/>
              </a:spcBef>
              <a:spcAft>
                <a:spcPts val="0"/>
              </a:spcAft>
              <a:buClr>
                <a:schemeClr val="dk2"/>
              </a:buClr>
              <a:buSzPts val="2400"/>
              <a:buFont typeface="Noto Sans Symbols"/>
              <a:buChar char="🟂"/>
            </a:pPr>
            <a:r>
              <a:rPr b="1" i="1" lang="en-US" sz="2400" u="none">
                <a:solidFill>
                  <a:schemeClr val="dk1"/>
                </a:solidFill>
                <a:latin typeface="Times New Roman"/>
                <a:ea typeface="Times New Roman"/>
                <a:cs typeface="Times New Roman"/>
                <a:sym typeface="Times New Roman"/>
              </a:rPr>
              <a:t>Streaming video (MPEG)</a:t>
            </a:r>
            <a:endParaRPr/>
          </a:p>
          <a:p>
            <a:pPr indent="-285750" lvl="1" marL="742950" rtl="0" algn="l">
              <a:lnSpc>
                <a:spcPct val="100000"/>
              </a:lnSpc>
              <a:spcBef>
                <a:spcPts val="480"/>
              </a:spcBef>
              <a:spcAft>
                <a:spcPts val="0"/>
              </a:spcAft>
              <a:buClr>
                <a:schemeClr val="dk2"/>
              </a:buClr>
              <a:buSzPts val="2400"/>
              <a:buFont typeface="Noto Sans Symbols"/>
              <a:buChar char="🟂"/>
            </a:pPr>
            <a:r>
              <a:rPr b="1" i="1" lang="en-US" sz="2400" u="none">
                <a:solidFill>
                  <a:schemeClr val="dk1"/>
                </a:solidFill>
                <a:latin typeface="Times New Roman"/>
                <a:ea typeface="Times New Roman"/>
                <a:cs typeface="Times New Roman"/>
                <a:sym typeface="Times New Roman"/>
              </a:rPr>
              <a:t>Remote sensing (e.g. use of satellite imagery)</a:t>
            </a:r>
            <a:endParaRPr/>
          </a:p>
          <a:p>
            <a:pPr indent="-285750" lvl="1" marL="742950" rtl="0" algn="l">
              <a:lnSpc>
                <a:spcPct val="100000"/>
              </a:lnSpc>
              <a:spcBef>
                <a:spcPts val="480"/>
              </a:spcBef>
              <a:spcAft>
                <a:spcPts val="0"/>
              </a:spcAft>
              <a:buClr>
                <a:schemeClr val="dk2"/>
              </a:buClr>
              <a:buSzPts val="2400"/>
              <a:buFont typeface="Noto Sans Symbols"/>
              <a:buChar char="🟂"/>
            </a:pPr>
            <a:r>
              <a:rPr b="1" i="1" lang="en-US" sz="2400" u="none">
                <a:solidFill>
                  <a:schemeClr val="dk1"/>
                </a:solidFill>
                <a:latin typeface="Times New Roman"/>
                <a:ea typeface="Times New Roman"/>
                <a:cs typeface="Times New Roman"/>
                <a:sym typeface="Times New Roman"/>
              </a:rPr>
              <a:t>Document processing</a:t>
            </a:r>
            <a:endParaRPr/>
          </a:p>
          <a:p>
            <a:pPr indent="-285750" lvl="1" marL="742950" rtl="0" algn="l">
              <a:lnSpc>
                <a:spcPct val="100000"/>
              </a:lnSpc>
              <a:spcBef>
                <a:spcPts val="480"/>
              </a:spcBef>
              <a:spcAft>
                <a:spcPts val="0"/>
              </a:spcAft>
              <a:buClr>
                <a:schemeClr val="dk2"/>
              </a:buClr>
              <a:buSzPts val="2400"/>
              <a:buFont typeface="Noto Sans Symbols"/>
              <a:buChar char="🟂"/>
            </a:pPr>
            <a:r>
              <a:rPr b="1" i="1" lang="en-US" sz="2400" u="none">
                <a:solidFill>
                  <a:schemeClr val="dk1"/>
                </a:solidFill>
                <a:latin typeface="Times New Roman"/>
                <a:ea typeface="Times New Roman"/>
                <a:cs typeface="Times New Roman"/>
                <a:sym typeface="Times New Roman"/>
              </a:rPr>
              <a:t>Medical imaging</a:t>
            </a:r>
            <a:endParaRPr/>
          </a:p>
          <a:p>
            <a:pPr indent="-285750" lvl="1" marL="742950" rtl="0" algn="l">
              <a:lnSpc>
                <a:spcPct val="100000"/>
              </a:lnSpc>
              <a:spcBef>
                <a:spcPts val="480"/>
              </a:spcBef>
              <a:spcAft>
                <a:spcPts val="0"/>
              </a:spcAft>
              <a:buClr>
                <a:schemeClr val="dk2"/>
              </a:buClr>
              <a:buSzPts val="2400"/>
              <a:buFont typeface="Noto Sans Symbols"/>
              <a:buChar char="🟂"/>
            </a:pPr>
            <a:r>
              <a:rPr b="1" i="1" lang="en-US" sz="2400" u="none">
                <a:solidFill>
                  <a:schemeClr val="dk1"/>
                </a:solidFill>
                <a:latin typeface="Times New Roman"/>
                <a:ea typeface="Times New Roman"/>
                <a:cs typeface="Times New Roman"/>
                <a:sym typeface="Times New Roman"/>
              </a:rPr>
              <a:t>FAX transmission</a:t>
            </a:r>
            <a:endParaRP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3"/>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12" name="Google Shape;412;p33"/>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Gray Codes</a:t>
            </a:r>
            <a:endParaRPr/>
          </a:p>
        </p:txBody>
      </p:sp>
      <p:sp>
        <p:nvSpPr>
          <p:cNvPr id="413" name="Google Shape;413;p33"/>
          <p:cNvSpPr txBox="1"/>
          <p:nvPr>
            <p:ph idx="1" type="body"/>
          </p:nvPr>
        </p:nvSpPr>
        <p:spPr>
          <a:xfrm>
            <a:off x="685800" y="1981200"/>
            <a:ext cx="7848600" cy="609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000"/>
              <a:buFont typeface="Noto Sans Symbols"/>
              <a:buChar char="🟂"/>
            </a:pPr>
            <a:r>
              <a:rPr b="0" i="1" lang="en-US" sz="2000" u="none">
                <a:solidFill>
                  <a:schemeClr val="dk1"/>
                </a:solidFill>
                <a:latin typeface="Times New Roman"/>
                <a:ea typeface="Times New Roman"/>
                <a:cs typeface="Times New Roman"/>
                <a:sym typeface="Times New Roman"/>
              </a:rPr>
              <a:t>Gray code of an m-bit value can be computed from the binary representation as:</a:t>
            </a:r>
            <a:endParaRPr/>
          </a:p>
        </p:txBody>
      </p:sp>
      <p:pic>
        <p:nvPicPr>
          <p:cNvPr id="414" name="Google Shape;414;p33"/>
          <p:cNvPicPr preferRelativeResize="0"/>
          <p:nvPr/>
        </p:nvPicPr>
        <p:blipFill rotWithShape="1">
          <a:blip r:embed="rId3">
            <a:alphaModFix/>
          </a:blip>
          <a:srcRect b="0" l="0" r="0" t="0"/>
          <a:stretch/>
        </p:blipFill>
        <p:spPr>
          <a:xfrm>
            <a:off x="2590800" y="2514600"/>
            <a:ext cx="3940175" cy="1371600"/>
          </a:xfrm>
          <a:prstGeom prst="rect">
            <a:avLst/>
          </a:prstGeom>
          <a:noFill/>
          <a:ln>
            <a:noFill/>
          </a:ln>
        </p:spPr>
      </p:pic>
      <p:sp>
        <p:nvSpPr>
          <p:cNvPr id="415" name="Google Shape;415;p33"/>
          <p:cNvSpPr txBox="1"/>
          <p:nvPr/>
        </p:nvSpPr>
        <p:spPr>
          <a:xfrm>
            <a:off x="1295400" y="3657600"/>
            <a:ext cx="4191000" cy="485775"/>
          </a:xfrm>
          <a:prstGeom prst="rect">
            <a:avLst/>
          </a:prstGeom>
          <a:solidFill>
            <a:srgbClr val="CCCCFF"/>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short value = a;</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short grayCode = value ^ (value &gt;&gt; 1);</a:t>
            </a:r>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4"/>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21" name="Google Shape;421;p34"/>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Bit Planes</a:t>
            </a:r>
            <a:endParaRPr/>
          </a:p>
        </p:txBody>
      </p:sp>
      <p:pic>
        <p:nvPicPr>
          <p:cNvPr descr="dean" id="422" name="Google Shape;422;p34"/>
          <p:cNvPicPr preferRelativeResize="0"/>
          <p:nvPr/>
        </p:nvPicPr>
        <p:blipFill rotWithShape="1">
          <a:blip r:embed="rId3">
            <a:alphaModFix/>
          </a:blip>
          <a:srcRect b="0" l="0" r="0" t="0"/>
          <a:stretch/>
        </p:blipFill>
        <p:spPr>
          <a:xfrm>
            <a:off x="457200" y="152400"/>
            <a:ext cx="2133600" cy="1408112"/>
          </a:xfrm>
          <a:prstGeom prst="rect">
            <a:avLst/>
          </a:prstGeom>
          <a:noFill/>
          <a:ln>
            <a:noFill/>
          </a:ln>
        </p:spPr>
      </p:pic>
      <p:sp>
        <p:nvSpPr>
          <p:cNvPr id="423" name="Google Shape;423;p34"/>
          <p:cNvSpPr txBox="1"/>
          <p:nvPr/>
        </p:nvSpPr>
        <p:spPr>
          <a:xfrm>
            <a:off x="7772400" y="2514600"/>
            <a:ext cx="1066800" cy="889000"/>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 binary 0</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B) gray 0</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C) binary 1</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D) gray 1</a:t>
            </a:r>
            <a:endParaRPr/>
          </a:p>
        </p:txBody>
      </p:sp>
      <p:graphicFrame>
        <p:nvGraphicFramePr>
          <p:cNvPr id="424" name="Google Shape;424;p34"/>
          <p:cNvGraphicFramePr/>
          <p:nvPr/>
        </p:nvGraphicFramePr>
        <p:xfrm>
          <a:off x="7772400" y="1905000"/>
          <a:ext cx="3000000" cy="3000000"/>
        </p:xfrm>
        <a:graphic>
          <a:graphicData uri="http://schemas.openxmlformats.org/drawingml/2006/table">
            <a:tbl>
              <a:tblPr>
                <a:noFill/>
                <a:tableStyleId>{B58E6BFC-32C4-4C6A-ADAA-C025D5F626BB}</a:tableStyleId>
              </a:tblPr>
              <a:tblGrid>
                <a:gridCol w="228600"/>
                <a:gridCol w="228600"/>
              </a:tblGrid>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254000">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pic>
        <p:nvPicPr>
          <p:cNvPr descr="b_plane0" id="425" name="Google Shape;425;p34"/>
          <p:cNvPicPr preferRelativeResize="0"/>
          <p:nvPr/>
        </p:nvPicPr>
        <p:blipFill rotWithShape="1">
          <a:blip r:embed="rId4">
            <a:alphaModFix/>
          </a:blip>
          <a:srcRect b="0" l="0" r="0" t="0"/>
          <a:stretch/>
        </p:blipFill>
        <p:spPr>
          <a:xfrm>
            <a:off x="304800" y="1828800"/>
            <a:ext cx="3635375" cy="2400300"/>
          </a:xfrm>
          <a:prstGeom prst="rect">
            <a:avLst/>
          </a:prstGeom>
          <a:noFill/>
          <a:ln>
            <a:noFill/>
          </a:ln>
        </p:spPr>
      </p:pic>
      <p:pic>
        <p:nvPicPr>
          <p:cNvPr descr="g_plane0" id="426" name="Google Shape;426;p34"/>
          <p:cNvPicPr preferRelativeResize="0"/>
          <p:nvPr/>
        </p:nvPicPr>
        <p:blipFill rotWithShape="1">
          <a:blip r:embed="rId5">
            <a:alphaModFix/>
          </a:blip>
          <a:srcRect b="0" l="0" r="0" t="0"/>
          <a:stretch/>
        </p:blipFill>
        <p:spPr>
          <a:xfrm>
            <a:off x="4038600" y="1828800"/>
            <a:ext cx="3635375" cy="2400300"/>
          </a:xfrm>
          <a:prstGeom prst="rect">
            <a:avLst/>
          </a:prstGeom>
          <a:noFill/>
          <a:ln>
            <a:noFill/>
          </a:ln>
        </p:spPr>
      </p:pic>
      <p:pic>
        <p:nvPicPr>
          <p:cNvPr descr="b_plane1" id="427" name="Google Shape;427;p34"/>
          <p:cNvPicPr preferRelativeResize="0"/>
          <p:nvPr/>
        </p:nvPicPr>
        <p:blipFill rotWithShape="1">
          <a:blip r:embed="rId6">
            <a:alphaModFix/>
          </a:blip>
          <a:srcRect b="0" l="0" r="0" t="0"/>
          <a:stretch/>
        </p:blipFill>
        <p:spPr>
          <a:xfrm>
            <a:off x="304800" y="4267200"/>
            <a:ext cx="3635375" cy="2400300"/>
          </a:xfrm>
          <a:prstGeom prst="rect">
            <a:avLst/>
          </a:prstGeom>
          <a:noFill/>
          <a:ln>
            <a:noFill/>
          </a:ln>
        </p:spPr>
      </p:pic>
      <p:pic>
        <p:nvPicPr>
          <p:cNvPr descr="g_plane1" id="428" name="Google Shape;428;p34"/>
          <p:cNvPicPr preferRelativeResize="0"/>
          <p:nvPr/>
        </p:nvPicPr>
        <p:blipFill rotWithShape="1">
          <a:blip r:embed="rId7">
            <a:alphaModFix/>
          </a:blip>
          <a:srcRect b="0" l="0" r="0" t="0"/>
          <a:stretch/>
        </p:blipFill>
        <p:spPr>
          <a:xfrm>
            <a:off x="4038600" y="4267200"/>
            <a:ext cx="3635375" cy="2400300"/>
          </a:xfrm>
          <a:prstGeom prst="rect">
            <a:avLst/>
          </a:prstGeom>
          <a:noFill/>
          <a:ln>
            <a:noFill/>
          </a:ln>
        </p:spPr>
      </p:pic>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5"/>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34" name="Google Shape;434;p35"/>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Bit Planes</a:t>
            </a:r>
            <a:endParaRPr/>
          </a:p>
        </p:txBody>
      </p:sp>
      <p:pic>
        <p:nvPicPr>
          <p:cNvPr descr="dean" id="435" name="Google Shape;435;p35"/>
          <p:cNvPicPr preferRelativeResize="0"/>
          <p:nvPr/>
        </p:nvPicPr>
        <p:blipFill rotWithShape="1">
          <a:blip r:embed="rId3">
            <a:alphaModFix/>
          </a:blip>
          <a:srcRect b="0" l="0" r="0" t="0"/>
          <a:stretch/>
        </p:blipFill>
        <p:spPr>
          <a:xfrm>
            <a:off x="457200" y="152400"/>
            <a:ext cx="2133600" cy="1408112"/>
          </a:xfrm>
          <a:prstGeom prst="rect">
            <a:avLst/>
          </a:prstGeom>
          <a:noFill/>
          <a:ln>
            <a:noFill/>
          </a:ln>
        </p:spPr>
      </p:pic>
      <p:sp>
        <p:nvSpPr>
          <p:cNvPr id="436" name="Google Shape;436;p35"/>
          <p:cNvSpPr txBox="1"/>
          <p:nvPr/>
        </p:nvSpPr>
        <p:spPr>
          <a:xfrm>
            <a:off x="7772400" y="2514600"/>
            <a:ext cx="1066800" cy="889000"/>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 binary 2</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B) gray 2</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C) binary 3</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D) gray 3</a:t>
            </a:r>
            <a:endParaRPr/>
          </a:p>
        </p:txBody>
      </p:sp>
      <p:graphicFrame>
        <p:nvGraphicFramePr>
          <p:cNvPr id="437" name="Google Shape;437;p35"/>
          <p:cNvGraphicFramePr/>
          <p:nvPr/>
        </p:nvGraphicFramePr>
        <p:xfrm>
          <a:off x="7772400" y="1905000"/>
          <a:ext cx="3000000" cy="3000000"/>
        </p:xfrm>
        <a:graphic>
          <a:graphicData uri="http://schemas.openxmlformats.org/drawingml/2006/table">
            <a:tbl>
              <a:tblPr>
                <a:noFill/>
                <a:tableStyleId>{B58E6BFC-32C4-4C6A-ADAA-C025D5F626BB}</a:tableStyleId>
              </a:tblPr>
              <a:tblGrid>
                <a:gridCol w="228600"/>
                <a:gridCol w="228600"/>
              </a:tblGrid>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254000">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pic>
        <p:nvPicPr>
          <p:cNvPr descr="b_plane2" id="438" name="Google Shape;438;p35"/>
          <p:cNvPicPr preferRelativeResize="0"/>
          <p:nvPr/>
        </p:nvPicPr>
        <p:blipFill rotWithShape="1">
          <a:blip r:embed="rId4">
            <a:alphaModFix/>
          </a:blip>
          <a:srcRect b="0" l="0" r="0" t="0"/>
          <a:stretch/>
        </p:blipFill>
        <p:spPr>
          <a:xfrm>
            <a:off x="304800" y="1828800"/>
            <a:ext cx="3635375" cy="2400300"/>
          </a:xfrm>
          <a:prstGeom prst="rect">
            <a:avLst/>
          </a:prstGeom>
          <a:noFill/>
          <a:ln>
            <a:noFill/>
          </a:ln>
        </p:spPr>
      </p:pic>
      <p:pic>
        <p:nvPicPr>
          <p:cNvPr descr="g_plane2" id="439" name="Google Shape;439;p35"/>
          <p:cNvPicPr preferRelativeResize="0"/>
          <p:nvPr/>
        </p:nvPicPr>
        <p:blipFill rotWithShape="1">
          <a:blip r:embed="rId5">
            <a:alphaModFix/>
          </a:blip>
          <a:srcRect b="0" l="0" r="0" t="0"/>
          <a:stretch/>
        </p:blipFill>
        <p:spPr>
          <a:xfrm>
            <a:off x="4038600" y="1828800"/>
            <a:ext cx="3635375" cy="2400300"/>
          </a:xfrm>
          <a:prstGeom prst="rect">
            <a:avLst/>
          </a:prstGeom>
          <a:noFill/>
          <a:ln>
            <a:noFill/>
          </a:ln>
        </p:spPr>
      </p:pic>
      <p:pic>
        <p:nvPicPr>
          <p:cNvPr descr="b_plane3" id="440" name="Google Shape;440;p35"/>
          <p:cNvPicPr preferRelativeResize="0"/>
          <p:nvPr/>
        </p:nvPicPr>
        <p:blipFill rotWithShape="1">
          <a:blip r:embed="rId6">
            <a:alphaModFix/>
          </a:blip>
          <a:srcRect b="0" l="0" r="0" t="0"/>
          <a:stretch/>
        </p:blipFill>
        <p:spPr>
          <a:xfrm>
            <a:off x="304800" y="4267200"/>
            <a:ext cx="3635375" cy="2400300"/>
          </a:xfrm>
          <a:prstGeom prst="rect">
            <a:avLst/>
          </a:prstGeom>
          <a:noFill/>
          <a:ln>
            <a:noFill/>
          </a:ln>
        </p:spPr>
      </p:pic>
      <p:pic>
        <p:nvPicPr>
          <p:cNvPr descr="g_plane3" id="441" name="Google Shape;441;p35"/>
          <p:cNvPicPr preferRelativeResize="0"/>
          <p:nvPr/>
        </p:nvPicPr>
        <p:blipFill rotWithShape="1">
          <a:blip r:embed="rId7">
            <a:alphaModFix/>
          </a:blip>
          <a:srcRect b="0" l="0" r="0" t="0"/>
          <a:stretch/>
        </p:blipFill>
        <p:spPr>
          <a:xfrm>
            <a:off x="4038600" y="4267200"/>
            <a:ext cx="3635375" cy="2400300"/>
          </a:xfrm>
          <a:prstGeom prst="rect">
            <a:avLst/>
          </a:prstGeom>
          <a:noFill/>
          <a:ln>
            <a:noFill/>
          </a:ln>
        </p:spPr>
      </p:pic>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6"/>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47" name="Google Shape;447;p36"/>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Bit Planes</a:t>
            </a:r>
            <a:endParaRPr/>
          </a:p>
        </p:txBody>
      </p:sp>
      <p:pic>
        <p:nvPicPr>
          <p:cNvPr descr="dean" id="448" name="Google Shape;448;p36"/>
          <p:cNvPicPr preferRelativeResize="0"/>
          <p:nvPr/>
        </p:nvPicPr>
        <p:blipFill rotWithShape="1">
          <a:blip r:embed="rId3">
            <a:alphaModFix/>
          </a:blip>
          <a:srcRect b="0" l="0" r="0" t="0"/>
          <a:stretch/>
        </p:blipFill>
        <p:spPr>
          <a:xfrm>
            <a:off x="457200" y="152400"/>
            <a:ext cx="2133600" cy="1408112"/>
          </a:xfrm>
          <a:prstGeom prst="rect">
            <a:avLst/>
          </a:prstGeom>
          <a:noFill/>
          <a:ln>
            <a:noFill/>
          </a:ln>
        </p:spPr>
      </p:pic>
      <p:sp>
        <p:nvSpPr>
          <p:cNvPr id="449" name="Google Shape;449;p36"/>
          <p:cNvSpPr txBox="1"/>
          <p:nvPr/>
        </p:nvSpPr>
        <p:spPr>
          <a:xfrm>
            <a:off x="7772400" y="2514600"/>
            <a:ext cx="1066800" cy="889000"/>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 binary 4</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B) gray 4</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C) binary 5</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D) gray 5</a:t>
            </a:r>
            <a:endParaRPr/>
          </a:p>
        </p:txBody>
      </p:sp>
      <p:graphicFrame>
        <p:nvGraphicFramePr>
          <p:cNvPr id="450" name="Google Shape;450;p36"/>
          <p:cNvGraphicFramePr/>
          <p:nvPr/>
        </p:nvGraphicFramePr>
        <p:xfrm>
          <a:off x="7772400" y="1905000"/>
          <a:ext cx="3000000" cy="3000000"/>
        </p:xfrm>
        <a:graphic>
          <a:graphicData uri="http://schemas.openxmlformats.org/drawingml/2006/table">
            <a:tbl>
              <a:tblPr>
                <a:noFill/>
                <a:tableStyleId>{B58E6BFC-32C4-4C6A-ADAA-C025D5F626BB}</a:tableStyleId>
              </a:tblPr>
              <a:tblGrid>
                <a:gridCol w="228600"/>
                <a:gridCol w="228600"/>
              </a:tblGrid>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254000">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pic>
        <p:nvPicPr>
          <p:cNvPr descr="b_plane4" id="451" name="Google Shape;451;p36"/>
          <p:cNvPicPr preferRelativeResize="0"/>
          <p:nvPr/>
        </p:nvPicPr>
        <p:blipFill rotWithShape="1">
          <a:blip r:embed="rId4">
            <a:alphaModFix/>
          </a:blip>
          <a:srcRect b="0" l="0" r="0" t="0"/>
          <a:stretch/>
        </p:blipFill>
        <p:spPr>
          <a:xfrm>
            <a:off x="304800" y="1828800"/>
            <a:ext cx="3635375" cy="2400300"/>
          </a:xfrm>
          <a:prstGeom prst="rect">
            <a:avLst/>
          </a:prstGeom>
          <a:noFill/>
          <a:ln>
            <a:noFill/>
          </a:ln>
        </p:spPr>
      </p:pic>
      <p:pic>
        <p:nvPicPr>
          <p:cNvPr descr="g_plane4" id="452" name="Google Shape;452;p36"/>
          <p:cNvPicPr preferRelativeResize="0"/>
          <p:nvPr/>
        </p:nvPicPr>
        <p:blipFill rotWithShape="1">
          <a:blip r:embed="rId5">
            <a:alphaModFix/>
          </a:blip>
          <a:srcRect b="0" l="0" r="0" t="0"/>
          <a:stretch/>
        </p:blipFill>
        <p:spPr>
          <a:xfrm>
            <a:off x="4038600" y="1828800"/>
            <a:ext cx="3635375" cy="2400300"/>
          </a:xfrm>
          <a:prstGeom prst="rect">
            <a:avLst/>
          </a:prstGeom>
          <a:noFill/>
          <a:ln>
            <a:noFill/>
          </a:ln>
        </p:spPr>
      </p:pic>
      <p:pic>
        <p:nvPicPr>
          <p:cNvPr descr="b_plane5" id="453" name="Google Shape;453;p36"/>
          <p:cNvPicPr preferRelativeResize="0"/>
          <p:nvPr/>
        </p:nvPicPr>
        <p:blipFill rotWithShape="1">
          <a:blip r:embed="rId6">
            <a:alphaModFix/>
          </a:blip>
          <a:srcRect b="0" l="0" r="0" t="0"/>
          <a:stretch/>
        </p:blipFill>
        <p:spPr>
          <a:xfrm>
            <a:off x="304800" y="4267200"/>
            <a:ext cx="3635375" cy="2400300"/>
          </a:xfrm>
          <a:prstGeom prst="rect">
            <a:avLst/>
          </a:prstGeom>
          <a:noFill/>
          <a:ln>
            <a:noFill/>
          </a:ln>
        </p:spPr>
      </p:pic>
      <p:pic>
        <p:nvPicPr>
          <p:cNvPr descr="g_plane5" id="454" name="Google Shape;454;p36"/>
          <p:cNvPicPr preferRelativeResize="0"/>
          <p:nvPr/>
        </p:nvPicPr>
        <p:blipFill rotWithShape="1">
          <a:blip r:embed="rId7">
            <a:alphaModFix/>
          </a:blip>
          <a:srcRect b="0" l="0" r="0" t="0"/>
          <a:stretch/>
        </p:blipFill>
        <p:spPr>
          <a:xfrm>
            <a:off x="4038600" y="4267200"/>
            <a:ext cx="3635375" cy="2400300"/>
          </a:xfrm>
          <a:prstGeom prst="rect">
            <a:avLst/>
          </a:prstGeom>
          <a:noFill/>
          <a:ln>
            <a:noFill/>
          </a:ln>
        </p:spPr>
      </p:pic>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7"/>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60" name="Google Shape;460;p37"/>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Bit Planes</a:t>
            </a:r>
            <a:endParaRPr/>
          </a:p>
        </p:txBody>
      </p:sp>
      <p:pic>
        <p:nvPicPr>
          <p:cNvPr descr="dean" id="461" name="Google Shape;461;p37"/>
          <p:cNvPicPr preferRelativeResize="0"/>
          <p:nvPr/>
        </p:nvPicPr>
        <p:blipFill rotWithShape="1">
          <a:blip r:embed="rId3">
            <a:alphaModFix/>
          </a:blip>
          <a:srcRect b="0" l="0" r="0" t="0"/>
          <a:stretch/>
        </p:blipFill>
        <p:spPr>
          <a:xfrm>
            <a:off x="457200" y="152400"/>
            <a:ext cx="2133600" cy="1408112"/>
          </a:xfrm>
          <a:prstGeom prst="rect">
            <a:avLst/>
          </a:prstGeom>
          <a:noFill/>
          <a:ln>
            <a:noFill/>
          </a:ln>
        </p:spPr>
      </p:pic>
      <p:sp>
        <p:nvSpPr>
          <p:cNvPr id="462" name="Google Shape;462;p37"/>
          <p:cNvSpPr txBox="1"/>
          <p:nvPr/>
        </p:nvSpPr>
        <p:spPr>
          <a:xfrm>
            <a:off x="7772400" y="2514600"/>
            <a:ext cx="1066800" cy="889000"/>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 binary 6</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B) gray 6</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C) binary 7</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D) gray 7</a:t>
            </a:r>
            <a:endParaRPr/>
          </a:p>
        </p:txBody>
      </p:sp>
      <p:graphicFrame>
        <p:nvGraphicFramePr>
          <p:cNvPr id="463" name="Google Shape;463;p37"/>
          <p:cNvGraphicFramePr/>
          <p:nvPr/>
        </p:nvGraphicFramePr>
        <p:xfrm>
          <a:off x="7772400" y="1905000"/>
          <a:ext cx="3000000" cy="3000000"/>
        </p:xfrm>
        <a:graphic>
          <a:graphicData uri="http://schemas.openxmlformats.org/drawingml/2006/table">
            <a:tbl>
              <a:tblPr>
                <a:noFill/>
                <a:tableStyleId>{B58E6BFC-32C4-4C6A-ADAA-C025D5F626BB}</a:tableStyleId>
              </a:tblPr>
              <a:tblGrid>
                <a:gridCol w="228600"/>
                <a:gridCol w="228600"/>
              </a:tblGrid>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254000">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C</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cap="none" strike="noStrik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pic>
        <p:nvPicPr>
          <p:cNvPr descr="b_plane6" id="464" name="Google Shape;464;p37"/>
          <p:cNvPicPr preferRelativeResize="0"/>
          <p:nvPr/>
        </p:nvPicPr>
        <p:blipFill rotWithShape="1">
          <a:blip r:embed="rId4">
            <a:alphaModFix/>
          </a:blip>
          <a:srcRect b="0" l="0" r="0" t="0"/>
          <a:stretch/>
        </p:blipFill>
        <p:spPr>
          <a:xfrm>
            <a:off x="304800" y="1828800"/>
            <a:ext cx="3635375" cy="2400300"/>
          </a:xfrm>
          <a:prstGeom prst="rect">
            <a:avLst/>
          </a:prstGeom>
          <a:noFill/>
          <a:ln>
            <a:noFill/>
          </a:ln>
        </p:spPr>
      </p:pic>
      <p:pic>
        <p:nvPicPr>
          <p:cNvPr descr="g_plane6" id="465" name="Google Shape;465;p37"/>
          <p:cNvPicPr preferRelativeResize="0"/>
          <p:nvPr/>
        </p:nvPicPr>
        <p:blipFill rotWithShape="1">
          <a:blip r:embed="rId5">
            <a:alphaModFix/>
          </a:blip>
          <a:srcRect b="0" l="0" r="0" t="0"/>
          <a:stretch/>
        </p:blipFill>
        <p:spPr>
          <a:xfrm>
            <a:off x="4038600" y="1828800"/>
            <a:ext cx="3635375" cy="2400300"/>
          </a:xfrm>
          <a:prstGeom prst="rect">
            <a:avLst/>
          </a:prstGeom>
          <a:noFill/>
          <a:ln>
            <a:noFill/>
          </a:ln>
        </p:spPr>
      </p:pic>
      <p:pic>
        <p:nvPicPr>
          <p:cNvPr descr="b_plane7" id="466" name="Google Shape;466;p37"/>
          <p:cNvPicPr preferRelativeResize="0"/>
          <p:nvPr/>
        </p:nvPicPr>
        <p:blipFill rotWithShape="1">
          <a:blip r:embed="rId6">
            <a:alphaModFix/>
          </a:blip>
          <a:srcRect b="0" l="0" r="0" t="0"/>
          <a:stretch/>
        </p:blipFill>
        <p:spPr>
          <a:xfrm>
            <a:off x="304800" y="4267200"/>
            <a:ext cx="3635375" cy="2400300"/>
          </a:xfrm>
          <a:prstGeom prst="rect">
            <a:avLst/>
          </a:prstGeom>
          <a:noFill/>
          <a:ln>
            <a:noFill/>
          </a:ln>
        </p:spPr>
      </p:pic>
      <p:pic>
        <p:nvPicPr>
          <p:cNvPr descr="g_plane7" id="467" name="Google Shape;467;p37"/>
          <p:cNvPicPr preferRelativeResize="0"/>
          <p:nvPr/>
        </p:nvPicPr>
        <p:blipFill rotWithShape="1">
          <a:blip r:embed="rId6">
            <a:alphaModFix/>
          </a:blip>
          <a:srcRect b="0" l="0" r="0" t="0"/>
          <a:stretch/>
        </p:blipFill>
        <p:spPr>
          <a:xfrm>
            <a:off x="4038600" y="4267200"/>
            <a:ext cx="3635375" cy="2400300"/>
          </a:xfrm>
          <a:prstGeom prst="rect">
            <a:avLst/>
          </a:prstGeom>
          <a:noFill/>
          <a:ln>
            <a:noFill/>
          </a:ln>
        </p:spPr>
      </p:pic>
    </p:spTree>
  </p:cSld>
  <p:clrMapOvr>
    <a:masterClrMapping/>
  </p:clrMapOvr>
  <p:transition spd="slow">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8"/>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73" name="Google Shape;473;p38"/>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Constant Area Coding</a:t>
            </a:r>
            <a:endParaRPr/>
          </a:p>
        </p:txBody>
      </p:sp>
      <p:sp>
        <p:nvSpPr>
          <p:cNvPr id="474" name="Google Shape;474;p38"/>
          <p:cNvSpPr txBox="1"/>
          <p:nvPr>
            <p:ph idx="1" type="body"/>
          </p:nvPr>
        </p:nvSpPr>
        <p:spPr>
          <a:xfrm>
            <a:off x="685800" y="1981200"/>
            <a:ext cx="80772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Noto Sans Symbols"/>
              <a:buChar char="🟂"/>
            </a:pPr>
            <a:r>
              <a:rPr b="0" i="1" lang="en-US" sz="2400" u="none">
                <a:solidFill>
                  <a:schemeClr val="dk1"/>
                </a:solidFill>
                <a:latin typeface="Times New Roman"/>
                <a:ea typeface="Times New Roman"/>
                <a:cs typeface="Times New Roman"/>
                <a:sym typeface="Times New Roman"/>
              </a:rPr>
              <a:t>CAC coding is essentially a 2D extension of RLE.</a:t>
            </a:r>
            <a:endParaRPr/>
          </a:p>
          <a:p>
            <a:pPr indent="-342900" lvl="0" marL="342900" rtl="0" algn="l">
              <a:lnSpc>
                <a:spcPct val="100000"/>
              </a:lnSpc>
              <a:spcBef>
                <a:spcPts val="480"/>
              </a:spcBef>
              <a:spcAft>
                <a:spcPts val="0"/>
              </a:spcAft>
              <a:buClr>
                <a:schemeClr val="accent2"/>
              </a:buClr>
              <a:buSzPts val="2400"/>
              <a:buFont typeface="Noto Sans Symbols"/>
              <a:buChar char="🟂"/>
            </a:pPr>
            <a:r>
              <a:rPr b="0" i="1" lang="en-US" sz="2400" u="none">
                <a:solidFill>
                  <a:schemeClr val="dk1"/>
                </a:solidFill>
                <a:latin typeface="Times New Roman"/>
                <a:ea typeface="Times New Roman"/>
                <a:cs typeface="Times New Roman"/>
                <a:sym typeface="Times New Roman"/>
              </a:rPr>
              <a:t>Represent a “block” of pixels as either </a:t>
            </a:r>
            <a:endParaRPr/>
          </a:p>
          <a:p>
            <a:pPr indent="-285750" lvl="1" marL="742950" rtl="0" algn="l">
              <a:lnSpc>
                <a:spcPct val="100000"/>
              </a:lnSpc>
              <a:spcBef>
                <a:spcPts val="400"/>
              </a:spcBef>
              <a:spcAft>
                <a:spcPts val="0"/>
              </a:spcAft>
              <a:buClr>
                <a:schemeClr val="dk2"/>
              </a:buClr>
              <a:buSzPts val="2000"/>
              <a:buFont typeface="Noto Sans Symbols"/>
              <a:buChar char="🟂"/>
            </a:pPr>
            <a:r>
              <a:rPr b="0" i="1" lang="en-US" sz="2000" u="none">
                <a:solidFill>
                  <a:schemeClr val="dk1"/>
                </a:solidFill>
                <a:latin typeface="Times New Roman"/>
                <a:ea typeface="Times New Roman"/>
                <a:cs typeface="Times New Roman"/>
                <a:sym typeface="Times New Roman"/>
              </a:rPr>
              <a:t>ALL white or </a:t>
            </a:r>
            <a:endParaRPr/>
          </a:p>
          <a:p>
            <a:pPr indent="-285750" lvl="1" marL="742950" rtl="0" algn="l">
              <a:lnSpc>
                <a:spcPct val="100000"/>
              </a:lnSpc>
              <a:spcBef>
                <a:spcPts val="400"/>
              </a:spcBef>
              <a:spcAft>
                <a:spcPts val="0"/>
              </a:spcAft>
              <a:buClr>
                <a:schemeClr val="dk2"/>
              </a:buClr>
              <a:buSzPts val="2000"/>
              <a:buFont typeface="Noto Sans Symbols"/>
              <a:buChar char="🟂"/>
            </a:pPr>
            <a:r>
              <a:rPr b="0" i="1" lang="en-US" sz="2000" u="none">
                <a:solidFill>
                  <a:schemeClr val="dk1"/>
                </a:solidFill>
                <a:latin typeface="Times New Roman"/>
                <a:ea typeface="Times New Roman"/>
                <a:cs typeface="Times New Roman"/>
                <a:sym typeface="Times New Roman"/>
              </a:rPr>
              <a:t>NOT all white</a:t>
            </a:r>
            <a:endParaRPr/>
          </a:p>
          <a:p>
            <a:pPr indent="-342900" lvl="0" marL="342900" rtl="0" algn="l">
              <a:lnSpc>
                <a:spcPct val="100000"/>
              </a:lnSpc>
              <a:spcBef>
                <a:spcPts val="480"/>
              </a:spcBef>
              <a:spcAft>
                <a:spcPts val="0"/>
              </a:spcAft>
              <a:buClr>
                <a:schemeClr val="accent2"/>
              </a:buClr>
              <a:buSzPts val="2400"/>
              <a:buFont typeface="Noto Sans Symbols"/>
              <a:buChar char="🟂"/>
            </a:pPr>
            <a:r>
              <a:rPr b="0" i="1" lang="en-US" sz="2400" u="none">
                <a:solidFill>
                  <a:schemeClr val="dk1"/>
                </a:solidFill>
                <a:latin typeface="Times New Roman"/>
                <a:ea typeface="Times New Roman"/>
                <a:cs typeface="Times New Roman"/>
                <a:sym typeface="Times New Roman"/>
              </a:rPr>
              <a:t>Assume that the block size is 16x16.</a:t>
            </a:r>
            <a:endParaRPr/>
          </a:p>
          <a:p>
            <a:pPr indent="-285750" lvl="1" marL="742950" rtl="0" algn="l">
              <a:lnSpc>
                <a:spcPct val="100000"/>
              </a:lnSpc>
              <a:spcBef>
                <a:spcPts val="400"/>
              </a:spcBef>
              <a:spcAft>
                <a:spcPts val="0"/>
              </a:spcAft>
              <a:buClr>
                <a:schemeClr val="dk2"/>
              </a:buClr>
              <a:buSzPts val="2000"/>
              <a:buFont typeface="Noto Sans Symbols"/>
              <a:buChar char="🟂"/>
            </a:pPr>
            <a:r>
              <a:rPr b="0" i="1" lang="en-US" sz="2000" u="none">
                <a:solidFill>
                  <a:schemeClr val="dk1"/>
                </a:solidFill>
                <a:latin typeface="Times New Roman"/>
                <a:ea typeface="Times New Roman"/>
                <a:cs typeface="Times New Roman"/>
                <a:sym typeface="Times New Roman"/>
              </a:rPr>
              <a:t>A ‘1’ </a:t>
            </a:r>
            <a:r>
              <a:rPr b="1" i="1" lang="en-US" sz="2000" u="none">
                <a:solidFill>
                  <a:srgbClr val="6600CC"/>
                </a:solidFill>
                <a:latin typeface="Times New Roman"/>
                <a:ea typeface="Times New Roman"/>
                <a:cs typeface="Times New Roman"/>
                <a:sym typeface="Times New Roman"/>
              </a:rPr>
              <a:t>bit</a:t>
            </a:r>
            <a:r>
              <a:rPr b="0" i="1" lang="en-US" sz="2000" u="none">
                <a:solidFill>
                  <a:schemeClr val="dk1"/>
                </a:solidFill>
                <a:latin typeface="Times New Roman"/>
                <a:ea typeface="Times New Roman"/>
                <a:cs typeface="Times New Roman"/>
                <a:sym typeface="Times New Roman"/>
              </a:rPr>
              <a:t> indicates that the block is all white</a:t>
            </a:r>
            <a:endParaRPr/>
          </a:p>
          <a:p>
            <a:pPr indent="-285750" lvl="1" marL="742950" rtl="0" algn="l">
              <a:lnSpc>
                <a:spcPct val="100000"/>
              </a:lnSpc>
              <a:spcBef>
                <a:spcPts val="400"/>
              </a:spcBef>
              <a:spcAft>
                <a:spcPts val="0"/>
              </a:spcAft>
              <a:buClr>
                <a:schemeClr val="dk2"/>
              </a:buClr>
              <a:buSzPts val="2000"/>
              <a:buFont typeface="Noto Sans Symbols"/>
              <a:buChar char="🟂"/>
            </a:pPr>
            <a:r>
              <a:rPr b="0" i="1" lang="en-US" sz="2000" u="none">
                <a:solidFill>
                  <a:schemeClr val="dk1"/>
                </a:solidFill>
                <a:latin typeface="Times New Roman"/>
                <a:ea typeface="Times New Roman"/>
                <a:cs typeface="Times New Roman"/>
                <a:sym typeface="Times New Roman"/>
              </a:rPr>
              <a:t>A ‘0’ </a:t>
            </a:r>
            <a:r>
              <a:rPr b="1" i="1" lang="en-US" sz="2000" u="none">
                <a:solidFill>
                  <a:srgbClr val="6600CC"/>
                </a:solidFill>
                <a:latin typeface="Times New Roman"/>
                <a:ea typeface="Times New Roman"/>
                <a:cs typeface="Times New Roman"/>
                <a:sym typeface="Times New Roman"/>
              </a:rPr>
              <a:t>bit</a:t>
            </a:r>
            <a:r>
              <a:rPr b="0" i="1" lang="en-US" sz="2000" u="none">
                <a:solidFill>
                  <a:schemeClr val="dk1"/>
                </a:solidFill>
                <a:latin typeface="Times New Roman"/>
                <a:ea typeface="Times New Roman"/>
                <a:cs typeface="Times New Roman"/>
                <a:sym typeface="Times New Roman"/>
              </a:rPr>
              <a:t> indicates that the block is not all white</a:t>
            </a:r>
            <a:endParaRPr/>
          </a:p>
          <a:p>
            <a:pPr indent="-228600" lvl="2" marL="1143000" rtl="0" algn="l">
              <a:lnSpc>
                <a:spcPct val="100000"/>
              </a:lnSpc>
              <a:spcBef>
                <a:spcPts val="360"/>
              </a:spcBef>
              <a:spcAft>
                <a:spcPts val="0"/>
              </a:spcAft>
              <a:buClr>
                <a:schemeClr val="lt2"/>
              </a:buClr>
              <a:buSzPts val="1800"/>
              <a:buFont typeface="Noto Sans Symbols"/>
              <a:buChar char="🟂"/>
            </a:pPr>
            <a:r>
              <a:rPr b="0" i="1" lang="en-US" sz="1800" u="none">
                <a:solidFill>
                  <a:schemeClr val="dk1"/>
                </a:solidFill>
                <a:latin typeface="Times New Roman"/>
                <a:ea typeface="Times New Roman"/>
                <a:cs typeface="Times New Roman"/>
                <a:sym typeface="Times New Roman"/>
              </a:rPr>
              <a:t>The block is divided into 4 quadrants and encoded recursively</a:t>
            </a:r>
            <a:endParaRPr/>
          </a:p>
          <a:p>
            <a:pPr indent="-228600" lvl="2" marL="1143000" rtl="0" algn="l">
              <a:lnSpc>
                <a:spcPct val="100000"/>
              </a:lnSpc>
              <a:spcBef>
                <a:spcPts val="360"/>
              </a:spcBef>
              <a:spcAft>
                <a:spcPts val="0"/>
              </a:spcAft>
              <a:buClr>
                <a:schemeClr val="lt2"/>
              </a:buClr>
              <a:buSzPts val="1800"/>
              <a:buFont typeface="Noto Sans Symbols"/>
              <a:buChar char="🟂"/>
            </a:pPr>
            <a:r>
              <a:rPr b="0" i="1" lang="en-US" sz="1800" u="none">
                <a:solidFill>
                  <a:schemeClr val="dk1"/>
                </a:solidFill>
                <a:latin typeface="Times New Roman"/>
                <a:ea typeface="Times New Roman"/>
                <a:cs typeface="Times New Roman"/>
                <a:sym typeface="Times New Roman"/>
              </a:rPr>
              <a:t>The “base case” is a ‘0’ or ‘1’ when the block size is 1 pixel.</a:t>
            </a:r>
            <a:endParaRPr/>
          </a:p>
        </p:txBody>
      </p:sp>
      <p:grpSp>
        <p:nvGrpSpPr>
          <p:cNvPr id="475" name="Google Shape;475;p38"/>
          <p:cNvGrpSpPr/>
          <p:nvPr/>
        </p:nvGrpSpPr>
        <p:grpSpPr>
          <a:xfrm>
            <a:off x="6705600" y="2819400"/>
            <a:ext cx="1143000" cy="1143000"/>
            <a:chOff x="4224" y="1776"/>
            <a:chExt cx="720" cy="720"/>
          </a:xfrm>
        </p:grpSpPr>
        <p:sp>
          <p:nvSpPr>
            <p:cNvPr id="476" name="Google Shape;476;p38"/>
            <p:cNvSpPr txBox="1"/>
            <p:nvPr/>
          </p:nvSpPr>
          <p:spPr>
            <a:xfrm>
              <a:off x="4368" y="1776"/>
              <a:ext cx="144" cy="1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7" name="Google Shape;477;p38"/>
            <p:cNvSpPr txBox="1"/>
            <p:nvPr/>
          </p:nvSpPr>
          <p:spPr>
            <a:xfrm>
              <a:off x="4512" y="1776"/>
              <a:ext cx="1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8" name="Google Shape;478;p38"/>
            <p:cNvSpPr txBox="1"/>
            <p:nvPr/>
          </p:nvSpPr>
          <p:spPr>
            <a:xfrm>
              <a:off x="4656" y="1776"/>
              <a:ext cx="144" cy="1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79" name="Google Shape;479;p38"/>
            <p:cNvSpPr txBox="1"/>
            <p:nvPr/>
          </p:nvSpPr>
          <p:spPr>
            <a:xfrm>
              <a:off x="4800" y="1776"/>
              <a:ext cx="1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0" name="Google Shape;480;p38"/>
            <p:cNvSpPr txBox="1"/>
            <p:nvPr/>
          </p:nvSpPr>
          <p:spPr>
            <a:xfrm>
              <a:off x="4224" y="1920"/>
              <a:ext cx="144" cy="1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1" name="Google Shape;481;p38"/>
            <p:cNvSpPr txBox="1"/>
            <p:nvPr/>
          </p:nvSpPr>
          <p:spPr>
            <a:xfrm>
              <a:off x="4368" y="1920"/>
              <a:ext cx="1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2" name="Google Shape;482;p38"/>
            <p:cNvSpPr txBox="1"/>
            <p:nvPr/>
          </p:nvSpPr>
          <p:spPr>
            <a:xfrm>
              <a:off x="4512" y="1920"/>
              <a:ext cx="144" cy="1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3" name="Google Shape;483;p38"/>
            <p:cNvSpPr txBox="1"/>
            <p:nvPr/>
          </p:nvSpPr>
          <p:spPr>
            <a:xfrm>
              <a:off x="4656" y="1920"/>
              <a:ext cx="1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4" name="Google Shape;484;p38"/>
            <p:cNvSpPr txBox="1"/>
            <p:nvPr/>
          </p:nvSpPr>
          <p:spPr>
            <a:xfrm>
              <a:off x="4368" y="2064"/>
              <a:ext cx="144" cy="1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5" name="Google Shape;485;p38"/>
            <p:cNvSpPr txBox="1"/>
            <p:nvPr/>
          </p:nvSpPr>
          <p:spPr>
            <a:xfrm>
              <a:off x="4512" y="2064"/>
              <a:ext cx="1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6" name="Google Shape;486;p38"/>
            <p:cNvSpPr txBox="1"/>
            <p:nvPr/>
          </p:nvSpPr>
          <p:spPr>
            <a:xfrm>
              <a:off x="4512" y="2208"/>
              <a:ext cx="144" cy="1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7" name="Google Shape;487;p38"/>
            <p:cNvSpPr txBox="1"/>
            <p:nvPr/>
          </p:nvSpPr>
          <p:spPr>
            <a:xfrm>
              <a:off x="4656" y="2208"/>
              <a:ext cx="1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8" name="Google Shape;488;p38"/>
            <p:cNvSpPr txBox="1"/>
            <p:nvPr/>
          </p:nvSpPr>
          <p:spPr>
            <a:xfrm>
              <a:off x="4656" y="2352"/>
              <a:ext cx="144" cy="144"/>
            </a:xfrm>
            <a:prstGeom prst="rect">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489" name="Google Shape;489;p38"/>
            <p:cNvSpPr txBox="1"/>
            <p:nvPr/>
          </p:nvSpPr>
          <p:spPr>
            <a:xfrm>
              <a:off x="4800" y="2352"/>
              <a:ext cx="144" cy="144"/>
            </a:xfrm>
            <a:prstGeom prst="rect">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9"/>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495" name="Google Shape;495;p39"/>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CAC </a:t>
            </a:r>
            <a:r>
              <a:rPr b="0" i="0" lang="en-US" sz="4400" u="sng">
                <a:solidFill>
                  <a:schemeClr val="dk2"/>
                </a:solidFill>
                <a:latin typeface="Times New Roman"/>
                <a:ea typeface="Times New Roman"/>
                <a:cs typeface="Times New Roman"/>
                <a:sym typeface="Times New Roman"/>
              </a:rPr>
              <a:t>Encoding</a:t>
            </a:r>
            <a:r>
              <a:rPr b="0" i="0" lang="en-US" sz="4400" u="none">
                <a:solidFill>
                  <a:schemeClr val="dk2"/>
                </a:solidFill>
                <a:latin typeface="Times New Roman"/>
                <a:ea typeface="Times New Roman"/>
                <a:cs typeface="Times New Roman"/>
                <a:sym typeface="Times New Roman"/>
              </a:rPr>
              <a:t> Example</a:t>
            </a:r>
            <a:endParaRPr/>
          </a:p>
        </p:txBody>
      </p:sp>
      <p:graphicFrame>
        <p:nvGraphicFramePr>
          <p:cNvPr id="496" name="Google Shape;496;p39"/>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242875"/>
                <a:gridCol w="242875"/>
                <a:gridCol w="242875"/>
                <a:gridCol w="242875"/>
                <a:gridCol w="242875"/>
                <a:gridCol w="242875"/>
                <a:gridCol w="242875"/>
                <a:gridCol w="242875"/>
                <a:gridCol w="266700"/>
                <a:gridCol w="219075"/>
                <a:gridCol w="242875"/>
                <a:gridCol w="242875"/>
                <a:gridCol w="242875"/>
                <a:gridCol w="242875"/>
                <a:gridCol w="242875"/>
                <a:gridCol w="242875"/>
              </a:tblGrid>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
        <p:nvSpPr>
          <p:cNvPr id="497" name="Google Shape;497;p39"/>
          <p:cNvSpPr txBox="1"/>
          <p:nvPr/>
        </p:nvSpPr>
        <p:spPr>
          <a:xfrm>
            <a:off x="4572000" y="1905000"/>
            <a:ext cx="4114800" cy="1016000"/>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Given the 16x16 binary image shown at left, represent the image using CAC encoding with an 8x8 block size.</a:t>
            </a:r>
            <a:endParaRPr/>
          </a:p>
        </p:txBody>
      </p:sp>
      <p:sp>
        <p:nvSpPr>
          <p:cNvPr id="498" name="Google Shape;498;p39"/>
          <p:cNvSpPr txBox="1"/>
          <p:nvPr/>
        </p:nvSpPr>
        <p:spPr>
          <a:xfrm>
            <a:off x="4572000" y="3048000"/>
            <a:ext cx="4114800" cy="214153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Compression Ratio:</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N1 = 16 * 16 = 256</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N2 = 60</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N1/N2 = 256/60 = 4.2</a:t>
            </a:r>
            <a:endParaRPr/>
          </a:p>
          <a:p>
            <a:pPr indent="0" lvl="0" marL="0" marR="0" rtl="0" algn="l">
              <a:lnSpc>
                <a:spcPct val="100000"/>
              </a:lnSpc>
              <a:spcBef>
                <a:spcPts val="100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Bit per Pixel:</a:t>
            </a:r>
            <a:endParaRPr b="1" i="0" sz="1400" u="none">
              <a:solidFill>
                <a:schemeClr val="dk1"/>
              </a:solidFill>
              <a:latin typeface="Courier New"/>
              <a:ea typeface="Courier New"/>
              <a:cs typeface="Courier New"/>
              <a:sym typeface="Courier New"/>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binary encoded = 1</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CAC = .24</a:t>
            </a:r>
            <a:endParaRPr/>
          </a:p>
        </p:txBody>
      </p:sp>
      <p:sp>
        <p:nvSpPr>
          <p:cNvPr id="499" name="Google Shape;499;p39"/>
          <p:cNvSpPr txBox="1"/>
          <p:nvPr/>
        </p:nvSpPr>
        <p:spPr>
          <a:xfrm>
            <a:off x="6392862" y="6246812"/>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00" name="Google Shape;500;p39"/>
          <p:cNvSpPr txBox="1"/>
          <p:nvPr/>
        </p:nvSpPr>
        <p:spPr>
          <a:xfrm>
            <a:off x="6080125" y="6246812"/>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01" name="Google Shape;501;p39"/>
          <p:cNvSpPr txBox="1"/>
          <p:nvPr/>
        </p:nvSpPr>
        <p:spPr>
          <a:xfrm>
            <a:off x="5768975" y="6246812"/>
            <a:ext cx="311150"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02" name="Google Shape;502;p39"/>
          <p:cNvSpPr txBox="1"/>
          <p:nvPr/>
        </p:nvSpPr>
        <p:spPr>
          <a:xfrm>
            <a:off x="5456237" y="6246812"/>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03" name="Google Shape;503;p39"/>
          <p:cNvSpPr txBox="1"/>
          <p:nvPr/>
        </p:nvSpPr>
        <p:spPr>
          <a:xfrm>
            <a:off x="5143500" y="6246812"/>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04" name="Google Shape;504;p39"/>
          <p:cNvSpPr txBox="1"/>
          <p:nvPr/>
        </p:nvSpPr>
        <p:spPr>
          <a:xfrm>
            <a:off x="4830762" y="6246812"/>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05" name="Google Shape;505;p39"/>
          <p:cNvSpPr txBox="1"/>
          <p:nvPr/>
        </p:nvSpPr>
        <p:spPr>
          <a:xfrm>
            <a:off x="4518025" y="6246812"/>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06" name="Google Shape;506;p39"/>
          <p:cNvSpPr txBox="1"/>
          <p:nvPr/>
        </p:nvSpPr>
        <p:spPr>
          <a:xfrm>
            <a:off x="4206875" y="6246812"/>
            <a:ext cx="311150"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07" name="Google Shape;507;p39"/>
          <p:cNvSpPr txBox="1"/>
          <p:nvPr/>
        </p:nvSpPr>
        <p:spPr>
          <a:xfrm>
            <a:off x="3894137" y="6246812"/>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08" name="Google Shape;508;p39"/>
          <p:cNvSpPr txBox="1"/>
          <p:nvPr/>
        </p:nvSpPr>
        <p:spPr>
          <a:xfrm>
            <a:off x="3581400" y="6246812"/>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09" name="Google Shape;509;p39"/>
          <p:cNvSpPr txBox="1"/>
          <p:nvPr/>
        </p:nvSpPr>
        <p:spPr>
          <a:xfrm>
            <a:off x="3268662" y="6246812"/>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10" name="Google Shape;510;p39"/>
          <p:cNvSpPr txBox="1"/>
          <p:nvPr/>
        </p:nvSpPr>
        <p:spPr>
          <a:xfrm>
            <a:off x="2955925" y="6246812"/>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11" name="Google Shape;511;p39"/>
          <p:cNvSpPr txBox="1"/>
          <p:nvPr/>
        </p:nvSpPr>
        <p:spPr>
          <a:xfrm>
            <a:off x="2644775" y="6246812"/>
            <a:ext cx="311150"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12" name="Google Shape;512;p39"/>
          <p:cNvSpPr txBox="1"/>
          <p:nvPr/>
        </p:nvSpPr>
        <p:spPr>
          <a:xfrm>
            <a:off x="2332037" y="6246812"/>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13" name="Google Shape;513;p39"/>
          <p:cNvSpPr txBox="1"/>
          <p:nvPr/>
        </p:nvSpPr>
        <p:spPr>
          <a:xfrm>
            <a:off x="2019300" y="6246812"/>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14" name="Google Shape;514;p39"/>
          <p:cNvSpPr txBox="1"/>
          <p:nvPr/>
        </p:nvSpPr>
        <p:spPr>
          <a:xfrm>
            <a:off x="1706562" y="6246812"/>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15" name="Google Shape;515;p39"/>
          <p:cNvSpPr txBox="1"/>
          <p:nvPr/>
        </p:nvSpPr>
        <p:spPr>
          <a:xfrm>
            <a:off x="1393825" y="6246812"/>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16" name="Google Shape;516;p39"/>
          <p:cNvSpPr txBox="1"/>
          <p:nvPr/>
        </p:nvSpPr>
        <p:spPr>
          <a:xfrm>
            <a:off x="1082675" y="6246812"/>
            <a:ext cx="311150"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17" name="Google Shape;517;p39"/>
          <p:cNvSpPr txBox="1"/>
          <p:nvPr/>
        </p:nvSpPr>
        <p:spPr>
          <a:xfrm>
            <a:off x="769937" y="6246812"/>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18" name="Google Shape;518;p39"/>
          <p:cNvSpPr txBox="1"/>
          <p:nvPr/>
        </p:nvSpPr>
        <p:spPr>
          <a:xfrm>
            <a:off x="457200" y="6246812"/>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19" name="Google Shape;519;p39"/>
          <p:cNvSpPr txBox="1"/>
          <p:nvPr/>
        </p:nvSpPr>
        <p:spPr>
          <a:xfrm>
            <a:off x="6392862" y="5943600"/>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20" name="Google Shape;520;p39"/>
          <p:cNvSpPr txBox="1"/>
          <p:nvPr/>
        </p:nvSpPr>
        <p:spPr>
          <a:xfrm>
            <a:off x="6080125" y="5943600"/>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21" name="Google Shape;521;p39"/>
          <p:cNvSpPr txBox="1"/>
          <p:nvPr/>
        </p:nvSpPr>
        <p:spPr>
          <a:xfrm>
            <a:off x="5768975" y="5943600"/>
            <a:ext cx="311150"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22" name="Google Shape;522;p39"/>
          <p:cNvSpPr txBox="1"/>
          <p:nvPr/>
        </p:nvSpPr>
        <p:spPr>
          <a:xfrm>
            <a:off x="5456237" y="5943600"/>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23" name="Google Shape;523;p39"/>
          <p:cNvSpPr txBox="1"/>
          <p:nvPr/>
        </p:nvSpPr>
        <p:spPr>
          <a:xfrm>
            <a:off x="5143500" y="5943600"/>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24" name="Google Shape;524;p39"/>
          <p:cNvSpPr txBox="1"/>
          <p:nvPr/>
        </p:nvSpPr>
        <p:spPr>
          <a:xfrm>
            <a:off x="4830762" y="5943600"/>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25" name="Google Shape;525;p39"/>
          <p:cNvSpPr txBox="1"/>
          <p:nvPr/>
        </p:nvSpPr>
        <p:spPr>
          <a:xfrm>
            <a:off x="4518025" y="5943600"/>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26" name="Google Shape;526;p39"/>
          <p:cNvSpPr txBox="1"/>
          <p:nvPr/>
        </p:nvSpPr>
        <p:spPr>
          <a:xfrm>
            <a:off x="4206875" y="5943600"/>
            <a:ext cx="311150"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27" name="Google Shape;527;p39"/>
          <p:cNvSpPr txBox="1"/>
          <p:nvPr/>
        </p:nvSpPr>
        <p:spPr>
          <a:xfrm>
            <a:off x="3894137" y="5943600"/>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28" name="Google Shape;528;p39"/>
          <p:cNvSpPr txBox="1"/>
          <p:nvPr/>
        </p:nvSpPr>
        <p:spPr>
          <a:xfrm>
            <a:off x="3581400" y="5943600"/>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29" name="Google Shape;529;p39"/>
          <p:cNvSpPr txBox="1"/>
          <p:nvPr/>
        </p:nvSpPr>
        <p:spPr>
          <a:xfrm>
            <a:off x="3268662" y="5943600"/>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30" name="Google Shape;530;p39"/>
          <p:cNvSpPr txBox="1"/>
          <p:nvPr/>
        </p:nvSpPr>
        <p:spPr>
          <a:xfrm>
            <a:off x="2955925" y="5943600"/>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31" name="Google Shape;531;p39"/>
          <p:cNvSpPr txBox="1"/>
          <p:nvPr/>
        </p:nvSpPr>
        <p:spPr>
          <a:xfrm>
            <a:off x="2644775" y="5943600"/>
            <a:ext cx="311150"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32" name="Google Shape;532;p39"/>
          <p:cNvSpPr txBox="1"/>
          <p:nvPr/>
        </p:nvSpPr>
        <p:spPr>
          <a:xfrm>
            <a:off x="2332037" y="5943600"/>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33" name="Google Shape;533;p39"/>
          <p:cNvSpPr txBox="1"/>
          <p:nvPr/>
        </p:nvSpPr>
        <p:spPr>
          <a:xfrm>
            <a:off x="2019300" y="5943600"/>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34" name="Google Shape;534;p39"/>
          <p:cNvSpPr txBox="1"/>
          <p:nvPr/>
        </p:nvSpPr>
        <p:spPr>
          <a:xfrm>
            <a:off x="1706562" y="5943600"/>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35" name="Google Shape;535;p39"/>
          <p:cNvSpPr txBox="1"/>
          <p:nvPr/>
        </p:nvSpPr>
        <p:spPr>
          <a:xfrm>
            <a:off x="1393825" y="5943600"/>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36" name="Google Shape;536;p39"/>
          <p:cNvSpPr txBox="1"/>
          <p:nvPr/>
        </p:nvSpPr>
        <p:spPr>
          <a:xfrm>
            <a:off x="1082675" y="5943600"/>
            <a:ext cx="311150"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37" name="Google Shape;537;p39"/>
          <p:cNvSpPr txBox="1"/>
          <p:nvPr/>
        </p:nvSpPr>
        <p:spPr>
          <a:xfrm>
            <a:off x="769937" y="5943600"/>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38" name="Google Shape;538;p39"/>
          <p:cNvSpPr txBox="1"/>
          <p:nvPr/>
        </p:nvSpPr>
        <p:spPr>
          <a:xfrm>
            <a:off x="457200" y="5943600"/>
            <a:ext cx="312737" cy="303212"/>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39" name="Google Shape;539;p39"/>
          <p:cNvSpPr txBox="1"/>
          <p:nvPr/>
        </p:nvSpPr>
        <p:spPr>
          <a:xfrm>
            <a:off x="6392862" y="5638800"/>
            <a:ext cx="312737"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40" name="Google Shape;540;p39"/>
          <p:cNvSpPr txBox="1"/>
          <p:nvPr/>
        </p:nvSpPr>
        <p:spPr>
          <a:xfrm>
            <a:off x="6080125" y="5638800"/>
            <a:ext cx="312737"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41" name="Google Shape;541;p39"/>
          <p:cNvSpPr txBox="1"/>
          <p:nvPr/>
        </p:nvSpPr>
        <p:spPr>
          <a:xfrm>
            <a:off x="5768975" y="5638800"/>
            <a:ext cx="311150"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42" name="Google Shape;542;p39"/>
          <p:cNvSpPr txBox="1"/>
          <p:nvPr/>
        </p:nvSpPr>
        <p:spPr>
          <a:xfrm>
            <a:off x="5456237" y="5638800"/>
            <a:ext cx="312737"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43" name="Google Shape;543;p39"/>
          <p:cNvSpPr txBox="1"/>
          <p:nvPr/>
        </p:nvSpPr>
        <p:spPr>
          <a:xfrm>
            <a:off x="5143500" y="5638800"/>
            <a:ext cx="312737"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44" name="Google Shape;544;p39"/>
          <p:cNvSpPr txBox="1"/>
          <p:nvPr/>
        </p:nvSpPr>
        <p:spPr>
          <a:xfrm>
            <a:off x="4830762" y="5638800"/>
            <a:ext cx="312737"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45" name="Google Shape;545;p39"/>
          <p:cNvSpPr txBox="1"/>
          <p:nvPr/>
        </p:nvSpPr>
        <p:spPr>
          <a:xfrm>
            <a:off x="4518025" y="5638800"/>
            <a:ext cx="312737"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46" name="Google Shape;546;p39"/>
          <p:cNvSpPr txBox="1"/>
          <p:nvPr/>
        </p:nvSpPr>
        <p:spPr>
          <a:xfrm>
            <a:off x="4206875" y="5638800"/>
            <a:ext cx="311150"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47" name="Google Shape;547;p39"/>
          <p:cNvSpPr txBox="1"/>
          <p:nvPr/>
        </p:nvSpPr>
        <p:spPr>
          <a:xfrm>
            <a:off x="3894137" y="5638800"/>
            <a:ext cx="312737"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48" name="Google Shape;548;p39"/>
          <p:cNvSpPr txBox="1"/>
          <p:nvPr/>
        </p:nvSpPr>
        <p:spPr>
          <a:xfrm>
            <a:off x="3581400" y="5638800"/>
            <a:ext cx="312737"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49" name="Google Shape;549;p39"/>
          <p:cNvSpPr txBox="1"/>
          <p:nvPr/>
        </p:nvSpPr>
        <p:spPr>
          <a:xfrm>
            <a:off x="3268662" y="5638800"/>
            <a:ext cx="312737"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50" name="Google Shape;550;p39"/>
          <p:cNvSpPr txBox="1"/>
          <p:nvPr/>
        </p:nvSpPr>
        <p:spPr>
          <a:xfrm>
            <a:off x="2955925" y="5638800"/>
            <a:ext cx="312737"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51" name="Google Shape;551;p39"/>
          <p:cNvSpPr txBox="1"/>
          <p:nvPr/>
        </p:nvSpPr>
        <p:spPr>
          <a:xfrm>
            <a:off x="2644775" y="5638800"/>
            <a:ext cx="311150"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52" name="Google Shape;552;p39"/>
          <p:cNvSpPr txBox="1"/>
          <p:nvPr/>
        </p:nvSpPr>
        <p:spPr>
          <a:xfrm>
            <a:off x="2332037" y="5638800"/>
            <a:ext cx="312737"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53" name="Google Shape;553;p39"/>
          <p:cNvSpPr txBox="1"/>
          <p:nvPr/>
        </p:nvSpPr>
        <p:spPr>
          <a:xfrm>
            <a:off x="2019300" y="5638800"/>
            <a:ext cx="312737"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54" name="Google Shape;554;p39"/>
          <p:cNvSpPr txBox="1"/>
          <p:nvPr/>
        </p:nvSpPr>
        <p:spPr>
          <a:xfrm>
            <a:off x="1706562" y="5638800"/>
            <a:ext cx="312737"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55" name="Google Shape;555;p39"/>
          <p:cNvSpPr txBox="1"/>
          <p:nvPr/>
        </p:nvSpPr>
        <p:spPr>
          <a:xfrm>
            <a:off x="1393825" y="5638800"/>
            <a:ext cx="312737"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56" name="Google Shape;556;p39"/>
          <p:cNvSpPr txBox="1"/>
          <p:nvPr/>
        </p:nvSpPr>
        <p:spPr>
          <a:xfrm>
            <a:off x="1082675" y="5638800"/>
            <a:ext cx="311150"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sp>
        <p:nvSpPr>
          <p:cNvPr id="557" name="Google Shape;557;p39"/>
          <p:cNvSpPr txBox="1"/>
          <p:nvPr/>
        </p:nvSpPr>
        <p:spPr>
          <a:xfrm>
            <a:off x="769937" y="5638800"/>
            <a:ext cx="312737"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0</a:t>
            </a:r>
            <a:endParaRPr/>
          </a:p>
        </p:txBody>
      </p:sp>
      <p:sp>
        <p:nvSpPr>
          <p:cNvPr id="558" name="Google Shape;558;p39"/>
          <p:cNvSpPr txBox="1"/>
          <p:nvPr/>
        </p:nvSpPr>
        <p:spPr>
          <a:xfrm>
            <a:off x="457200" y="5638800"/>
            <a:ext cx="312737" cy="304800"/>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ourier New"/>
              <a:buNone/>
            </a:pPr>
            <a:r>
              <a:rPr b="1" i="1" lang="en-US" sz="1400" u="none">
                <a:solidFill>
                  <a:schemeClr val="dk1"/>
                </a:solidFill>
                <a:latin typeface="Courier New"/>
                <a:ea typeface="Courier New"/>
                <a:cs typeface="Courier New"/>
                <a:sym typeface="Courier New"/>
              </a:rPr>
              <a:t>1</a:t>
            </a:r>
            <a:endParaRPr/>
          </a:p>
        </p:txBody>
      </p:sp>
      <p:grpSp>
        <p:nvGrpSpPr>
          <p:cNvPr id="559" name="Google Shape;559;p39"/>
          <p:cNvGrpSpPr/>
          <p:nvPr/>
        </p:nvGrpSpPr>
        <p:grpSpPr>
          <a:xfrm>
            <a:off x="457200" y="5638800"/>
            <a:ext cx="6248400" cy="911225"/>
            <a:chOff x="288" y="3552"/>
            <a:chExt cx="3936" cy="574"/>
          </a:xfrm>
        </p:grpSpPr>
        <p:cxnSp>
          <p:nvCxnSpPr>
            <p:cNvPr id="560" name="Google Shape;560;p39"/>
            <p:cNvCxnSpPr/>
            <p:nvPr/>
          </p:nvCxnSpPr>
          <p:spPr>
            <a:xfrm>
              <a:off x="3043" y="3552"/>
              <a:ext cx="0" cy="574"/>
            </a:xfrm>
            <a:prstGeom prst="straightConnector1">
              <a:avLst/>
            </a:prstGeom>
            <a:noFill/>
            <a:ln cap="flat" cmpd="sng" w="12700">
              <a:solidFill>
                <a:schemeClr val="dk1"/>
              </a:solidFill>
              <a:prstDash val="solid"/>
              <a:miter lim="800000"/>
              <a:headEnd len="med" w="med" type="none"/>
              <a:tailEnd len="med" w="med" type="none"/>
            </a:ln>
          </p:spPr>
        </p:cxnSp>
        <p:cxnSp>
          <p:nvCxnSpPr>
            <p:cNvPr id="561" name="Google Shape;561;p39"/>
            <p:cNvCxnSpPr/>
            <p:nvPr/>
          </p:nvCxnSpPr>
          <p:spPr>
            <a:xfrm>
              <a:off x="3240" y="3552"/>
              <a:ext cx="0" cy="574"/>
            </a:xfrm>
            <a:prstGeom prst="straightConnector1">
              <a:avLst/>
            </a:prstGeom>
            <a:noFill/>
            <a:ln cap="flat" cmpd="sng" w="12700">
              <a:solidFill>
                <a:schemeClr val="dk1"/>
              </a:solidFill>
              <a:prstDash val="solid"/>
              <a:miter lim="800000"/>
              <a:headEnd len="med" w="med" type="none"/>
              <a:tailEnd len="med" w="med" type="none"/>
            </a:ln>
          </p:spPr>
        </p:cxnSp>
        <p:cxnSp>
          <p:nvCxnSpPr>
            <p:cNvPr id="562" name="Google Shape;562;p39"/>
            <p:cNvCxnSpPr/>
            <p:nvPr/>
          </p:nvCxnSpPr>
          <p:spPr>
            <a:xfrm>
              <a:off x="3437" y="3552"/>
              <a:ext cx="0" cy="574"/>
            </a:xfrm>
            <a:prstGeom prst="straightConnector1">
              <a:avLst/>
            </a:prstGeom>
            <a:noFill/>
            <a:ln cap="flat" cmpd="sng" w="12700">
              <a:solidFill>
                <a:schemeClr val="dk1"/>
              </a:solidFill>
              <a:prstDash val="solid"/>
              <a:miter lim="800000"/>
              <a:headEnd len="med" w="med" type="none"/>
              <a:tailEnd len="med" w="med" type="none"/>
            </a:ln>
          </p:spPr>
        </p:cxnSp>
        <p:cxnSp>
          <p:nvCxnSpPr>
            <p:cNvPr id="563" name="Google Shape;563;p39"/>
            <p:cNvCxnSpPr/>
            <p:nvPr/>
          </p:nvCxnSpPr>
          <p:spPr>
            <a:xfrm>
              <a:off x="3634" y="3552"/>
              <a:ext cx="0" cy="574"/>
            </a:xfrm>
            <a:prstGeom prst="straightConnector1">
              <a:avLst/>
            </a:prstGeom>
            <a:noFill/>
            <a:ln cap="flat" cmpd="sng" w="12700">
              <a:solidFill>
                <a:schemeClr val="dk1"/>
              </a:solidFill>
              <a:prstDash val="solid"/>
              <a:miter lim="800000"/>
              <a:headEnd len="med" w="med" type="none"/>
              <a:tailEnd len="med" w="med" type="none"/>
            </a:ln>
          </p:spPr>
        </p:cxnSp>
        <p:cxnSp>
          <p:nvCxnSpPr>
            <p:cNvPr id="564" name="Google Shape;564;p39"/>
            <p:cNvCxnSpPr/>
            <p:nvPr/>
          </p:nvCxnSpPr>
          <p:spPr>
            <a:xfrm>
              <a:off x="3830" y="3552"/>
              <a:ext cx="0" cy="574"/>
            </a:xfrm>
            <a:prstGeom prst="straightConnector1">
              <a:avLst/>
            </a:prstGeom>
            <a:noFill/>
            <a:ln cap="flat" cmpd="sng" w="12700">
              <a:solidFill>
                <a:schemeClr val="dk1"/>
              </a:solidFill>
              <a:prstDash val="solid"/>
              <a:miter lim="800000"/>
              <a:headEnd len="med" w="med" type="none"/>
              <a:tailEnd len="med" w="med" type="none"/>
            </a:ln>
          </p:spPr>
        </p:cxnSp>
        <p:cxnSp>
          <p:nvCxnSpPr>
            <p:cNvPr id="565" name="Google Shape;565;p39"/>
            <p:cNvCxnSpPr/>
            <p:nvPr/>
          </p:nvCxnSpPr>
          <p:spPr>
            <a:xfrm>
              <a:off x="4027" y="3552"/>
              <a:ext cx="0" cy="574"/>
            </a:xfrm>
            <a:prstGeom prst="straightConnector1">
              <a:avLst/>
            </a:prstGeom>
            <a:noFill/>
            <a:ln cap="flat" cmpd="sng" w="12700">
              <a:solidFill>
                <a:schemeClr val="dk1"/>
              </a:solidFill>
              <a:prstDash val="solid"/>
              <a:miter lim="800000"/>
              <a:headEnd len="med" w="med" type="none"/>
              <a:tailEnd len="med" w="med" type="none"/>
            </a:ln>
          </p:spPr>
        </p:cxnSp>
        <p:grpSp>
          <p:nvGrpSpPr>
            <p:cNvPr id="566" name="Google Shape;566;p39"/>
            <p:cNvGrpSpPr/>
            <p:nvPr/>
          </p:nvGrpSpPr>
          <p:grpSpPr>
            <a:xfrm>
              <a:off x="288" y="3552"/>
              <a:ext cx="3936" cy="574"/>
              <a:chOff x="288" y="3552"/>
              <a:chExt cx="3936" cy="574"/>
            </a:xfrm>
          </p:grpSpPr>
          <p:cxnSp>
            <p:nvCxnSpPr>
              <p:cNvPr id="567" name="Google Shape;567;p39"/>
              <p:cNvCxnSpPr/>
              <p:nvPr/>
            </p:nvCxnSpPr>
            <p:spPr>
              <a:xfrm>
                <a:off x="1272" y="3552"/>
                <a:ext cx="0" cy="574"/>
              </a:xfrm>
              <a:prstGeom prst="straightConnector1">
                <a:avLst/>
              </a:prstGeom>
              <a:noFill/>
              <a:ln cap="flat" cmpd="sng" w="12700">
                <a:solidFill>
                  <a:schemeClr val="dk1"/>
                </a:solidFill>
                <a:prstDash val="solid"/>
                <a:miter lim="800000"/>
                <a:headEnd len="med" w="med" type="none"/>
                <a:tailEnd len="med" w="med" type="none"/>
              </a:ln>
            </p:spPr>
          </p:cxnSp>
          <p:cxnSp>
            <p:nvCxnSpPr>
              <p:cNvPr id="568" name="Google Shape;568;p39"/>
              <p:cNvCxnSpPr/>
              <p:nvPr/>
            </p:nvCxnSpPr>
            <p:spPr>
              <a:xfrm>
                <a:off x="1469" y="3552"/>
                <a:ext cx="0" cy="574"/>
              </a:xfrm>
              <a:prstGeom prst="straightConnector1">
                <a:avLst/>
              </a:prstGeom>
              <a:noFill/>
              <a:ln cap="flat" cmpd="sng" w="12700">
                <a:solidFill>
                  <a:schemeClr val="dk1"/>
                </a:solidFill>
                <a:prstDash val="solid"/>
                <a:miter lim="800000"/>
                <a:headEnd len="med" w="med" type="none"/>
                <a:tailEnd len="med" w="med" type="none"/>
              </a:ln>
            </p:spPr>
          </p:cxnSp>
          <p:cxnSp>
            <p:nvCxnSpPr>
              <p:cNvPr id="569" name="Google Shape;569;p39"/>
              <p:cNvCxnSpPr/>
              <p:nvPr/>
            </p:nvCxnSpPr>
            <p:spPr>
              <a:xfrm>
                <a:off x="1666" y="3552"/>
                <a:ext cx="0" cy="574"/>
              </a:xfrm>
              <a:prstGeom prst="straightConnector1">
                <a:avLst/>
              </a:prstGeom>
              <a:noFill/>
              <a:ln cap="flat" cmpd="sng" w="12700">
                <a:solidFill>
                  <a:schemeClr val="dk1"/>
                </a:solidFill>
                <a:prstDash val="solid"/>
                <a:miter lim="800000"/>
                <a:headEnd len="med" w="med" type="none"/>
                <a:tailEnd len="med" w="med" type="none"/>
              </a:ln>
            </p:spPr>
          </p:cxnSp>
          <p:cxnSp>
            <p:nvCxnSpPr>
              <p:cNvPr id="570" name="Google Shape;570;p39"/>
              <p:cNvCxnSpPr/>
              <p:nvPr/>
            </p:nvCxnSpPr>
            <p:spPr>
              <a:xfrm>
                <a:off x="1862" y="3552"/>
                <a:ext cx="0" cy="574"/>
              </a:xfrm>
              <a:prstGeom prst="straightConnector1">
                <a:avLst/>
              </a:prstGeom>
              <a:noFill/>
              <a:ln cap="flat" cmpd="sng" w="12700">
                <a:solidFill>
                  <a:schemeClr val="dk1"/>
                </a:solidFill>
                <a:prstDash val="solid"/>
                <a:miter lim="800000"/>
                <a:headEnd len="med" w="med" type="none"/>
                <a:tailEnd len="med" w="med" type="none"/>
              </a:ln>
            </p:spPr>
          </p:cxnSp>
          <p:cxnSp>
            <p:nvCxnSpPr>
              <p:cNvPr id="571" name="Google Shape;571;p39"/>
              <p:cNvCxnSpPr/>
              <p:nvPr/>
            </p:nvCxnSpPr>
            <p:spPr>
              <a:xfrm>
                <a:off x="2059" y="3552"/>
                <a:ext cx="0" cy="574"/>
              </a:xfrm>
              <a:prstGeom prst="straightConnector1">
                <a:avLst/>
              </a:prstGeom>
              <a:noFill/>
              <a:ln cap="flat" cmpd="sng" w="12700">
                <a:solidFill>
                  <a:schemeClr val="dk1"/>
                </a:solidFill>
                <a:prstDash val="solid"/>
                <a:miter lim="800000"/>
                <a:headEnd len="med" w="med" type="none"/>
                <a:tailEnd len="med" w="med" type="none"/>
              </a:ln>
            </p:spPr>
          </p:cxnSp>
          <p:cxnSp>
            <p:nvCxnSpPr>
              <p:cNvPr id="572" name="Google Shape;572;p39"/>
              <p:cNvCxnSpPr/>
              <p:nvPr/>
            </p:nvCxnSpPr>
            <p:spPr>
              <a:xfrm>
                <a:off x="2256" y="3552"/>
                <a:ext cx="0" cy="574"/>
              </a:xfrm>
              <a:prstGeom prst="straightConnector1">
                <a:avLst/>
              </a:prstGeom>
              <a:noFill/>
              <a:ln cap="flat" cmpd="sng" w="12700">
                <a:solidFill>
                  <a:schemeClr val="dk1"/>
                </a:solidFill>
                <a:prstDash val="solid"/>
                <a:miter lim="800000"/>
                <a:headEnd len="med" w="med" type="none"/>
                <a:tailEnd len="med" w="med" type="none"/>
              </a:ln>
            </p:spPr>
          </p:cxnSp>
          <p:cxnSp>
            <p:nvCxnSpPr>
              <p:cNvPr id="573" name="Google Shape;573;p39"/>
              <p:cNvCxnSpPr/>
              <p:nvPr/>
            </p:nvCxnSpPr>
            <p:spPr>
              <a:xfrm>
                <a:off x="2453" y="3552"/>
                <a:ext cx="0" cy="574"/>
              </a:xfrm>
              <a:prstGeom prst="straightConnector1">
                <a:avLst/>
              </a:prstGeom>
              <a:noFill/>
              <a:ln cap="flat" cmpd="sng" w="12700">
                <a:solidFill>
                  <a:schemeClr val="dk1"/>
                </a:solidFill>
                <a:prstDash val="solid"/>
                <a:miter lim="800000"/>
                <a:headEnd len="med" w="med" type="none"/>
                <a:tailEnd len="med" w="med" type="none"/>
              </a:ln>
            </p:spPr>
          </p:cxnSp>
          <p:cxnSp>
            <p:nvCxnSpPr>
              <p:cNvPr id="574" name="Google Shape;574;p39"/>
              <p:cNvCxnSpPr/>
              <p:nvPr/>
            </p:nvCxnSpPr>
            <p:spPr>
              <a:xfrm>
                <a:off x="2650" y="3552"/>
                <a:ext cx="0" cy="574"/>
              </a:xfrm>
              <a:prstGeom prst="straightConnector1">
                <a:avLst/>
              </a:prstGeom>
              <a:noFill/>
              <a:ln cap="flat" cmpd="sng" w="12700">
                <a:solidFill>
                  <a:schemeClr val="dk1"/>
                </a:solidFill>
                <a:prstDash val="solid"/>
                <a:miter lim="800000"/>
                <a:headEnd len="med" w="med" type="none"/>
                <a:tailEnd len="med" w="med" type="none"/>
              </a:ln>
            </p:spPr>
          </p:cxnSp>
          <p:cxnSp>
            <p:nvCxnSpPr>
              <p:cNvPr id="575" name="Google Shape;575;p39"/>
              <p:cNvCxnSpPr/>
              <p:nvPr/>
            </p:nvCxnSpPr>
            <p:spPr>
              <a:xfrm>
                <a:off x="2846" y="3552"/>
                <a:ext cx="0" cy="574"/>
              </a:xfrm>
              <a:prstGeom prst="straightConnector1">
                <a:avLst/>
              </a:prstGeom>
              <a:noFill/>
              <a:ln cap="flat" cmpd="sng" w="12700">
                <a:solidFill>
                  <a:schemeClr val="dk1"/>
                </a:solidFill>
                <a:prstDash val="solid"/>
                <a:miter lim="800000"/>
                <a:headEnd len="med" w="med" type="none"/>
                <a:tailEnd len="med" w="med" type="none"/>
              </a:ln>
            </p:spPr>
          </p:cxnSp>
          <p:grpSp>
            <p:nvGrpSpPr>
              <p:cNvPr id="576" name="Google Shape;576;p39"/>
              <p:cNvGrpSpPr/>
              <p:nvPr/>
            </p:nvGrpSpPr>
            <p:grpSpPr>
              <a:xfrm>
                <a:off x="288" y="3552"/>
                <a:ext cx="3936" cy="574"/>
                <a:chOff x="288" y="3552"/>
                <a:chExt cx="3936" cy="574"/>
              </a:xfrm>
            </p:grpSpPr>
            <p:cxnSp>
              <p:nvCxnSpPr>
                <p:cNvPr id="577" name="Google Shape;577;p39"/>
                <p:cNvCxnSpPr/>
                <p:nvPr/>
              </p:nvCxnSpPr>
              <p:spPr>
                <a:xfrm>
                  <a:off x="485" y="3552"/>
                  <a:ext cx="0" cy="574"/>
                </a:xfrm>
                <a:prstGeom prst="straightConnector1">
                  <a:avLst/>
                </a:prstGeom>
                <a:noFill/>
                <a:ln cap="flat" cmpd="sng" w="12700">
                  <a:solidFill>
                    <a:schemeClr val="dk1"/>
                  </a:solidFill>
                  <a:prstDash val="solid"/>
                  <a:miter lim="800000"/>
                  <a:headEnd len="med" w="med" type="none"/>
                  <a:tailEnd len="med" w="med" type="none"/>
                </a:ln>
              </p:spPr>
            </p:cxnSp>
            <p:cxnSp>
              <p:nvCxnSpPr>
                <p:cNvPr id="578" name="Google Shape;578;p39"/>
                <p:cNvCxnSpPr/>
                <p:nvPr/>
              </p:nvCxnSpPr>
              <p:spPr>
                <a:xfrm>
                  <a:off x="682" y="3552"/>
                  <a:ext cx="0" cy="574"/>
                </a:xfrm>
                <a:prstGeom prst="straightConnector1">
                  <a:avLst/>
                </a:prstGeom>
                <a:noFill/>
                <a:ln cap="flat" cmpd="sng" w="12700">
                  <a:solidFill>
                    <a:schemeClr val="dk1"/>
                  </a:solidFill>
                  <a:prstDash val="solid"/>
                  <a:miter lim="800000"/>
                  <a:headEnd len="med" w="med" type="none"/>
                  <a:tailEnd len="med" w="med" type="none"/>
                </a:ln>
              </p:spPr>
            </p:cxnSp>
            <p:cxnSp>
              <p:nvCxnSpPr>
                <p:cNvPr id="579" name="Google Shape;579;p39"/>
                <p:cNvCxnSpPr/>
                <p:nvPr/>
              </p:nvCxnSpPr>
              <p:spPr>
                <a:xfrm>
                  <a:off x="878" y="3552"/>
                  <a:ext cx="0" cy="574"/>
                </a:xfrm>
                <a:prstGeom prst="straightConnector1">
                  <a:avLst/>
                </a:prstGeom>
                <a:noFill/>
                <a:ln cap="flat" cmpd="sng" w="12700">
                  <a:solidFill>
                    <a:schemeClr val="dk1"/>
                  </a:solidFill>
                  <a:prstDash val="solid"/>
                  <a:miter lim="800000"/>
                  <a:headEnd len="med" w="med" type="none"/>
                  <a:tailEnd len="med" w="med" type="none"/>
                </a:ln>
              </p:spPr>
            </p:cxnSp>
            <p:cxnSp>
              <p:nvCxnSpPr>
                <p:cNvPr id="580" name="Google Shape;580;p39"/>
                <p:cNvCxnSpPr/>
                <p:nvPr/>
              </p:nvCxnSpPr>
              <p:spPr>
                <a:xfrm>
                  <a:off x="1075" y="3552"/>
                  <a:ext cx="0" cy="574"/>
                </a:xfrm>
                <a:prstGeom prst="straightConnector1">
                  <a:avLst/>
                </a:prstGeom>
                <a:noFill/>
                <a:ln cap="flat" cmpd="sng" w="12700">
                  <a:solidFill>
                    <a:schemeClr val="dk1"/>
                  </a:solidFill>
                  <a:prstDash val="solid"/>
                  <a:miter lim="800000"/>
                  <a:headEnd len="med" w="med" type="none"/>
                  <a:tailEnd len="med" w="med" type="none"/>
                </a:ln>
              </p:spPr>
            </p:cxnSp>
            <p:grpSp>
              <p:nvGrpSpPr>
                <p:cNvPr id="581" name="Google Shape;581;p39"/>
                <p:cNvGrpSpPr/>
                <p:nvPr/>
              </p:nvGrpSpPr>
              <p:grpSpPr>
                <a:xfrm>
                  <a:off x="288" y="3552"/>
                  <a:ext cx="3936" cy="574"/>
                  <a:chOff x="288" y="3552"/>
                  <a:chExt cx="3936" cy="574"/>
                </a:xfrm>
              </p:grpSpPr>
              <p:cxnSp>
                <p:nvCxnSpPr>
                  <p:cNvPr id="582" name="Google Shape;582;p39"/>
                  <p:cNvCxnSpPr/>
                  <p:nvPr/>
                </p:nvCxnSpPr>
                <p:spPr>
                  <a:xfrm>
                    <a:off x="288" y="3552"/>
                    <a:ext cx="3936" cy="0"/>
                  </a:xfrm>
                  <a:prstGeom prst="straightConnector1">
                    <a:avLst/>
                  </a:prstGeom>
                  <a:noFill/>
                  <a:ln cap="sq" cmpd="sng" w="28575">
                    <a:solidFill>
                      <a:schemeClr val="dk1"/>
                    </a:solidFill>
                    <a:prstDash val="solid"/>
                    <a:miter lim="800000"/>
                    <a:headEnd len="med" w="med" type="none"/>
                    <a:tailEnd len="med" w="med" type="none"/>
                  </a:ln>
                </p:spPr>
              </p:cxnSp>
              <p:cxnSp>
                <p:nvCxnSpPr>
                  <p:cNvPr id="583" name="Google Shape;583;p39"/>
                  <p:cNvCxnSpPr/>
                  <p:nvPr/>
                </p:nvCxnSpPr>
                <p:spPr>
                  <a:xfrm>
                    <a:off x="288" y="3744"/>
                    <a:ext cx="3936" cy="0"/>
                  </a:xfrm>
                  <a:prstGeom prst="straightConnector1">
                    <a:avLst/>
                  </a:prstGeom>
                  <a:noFill/>
                  <a:ln cap="flat" cmpd="sng" w="12700">
                    <a:solidFill>
                      <a:schemeClr val="dk1"/>
                    </a:solidFill>
                    <a:prstDash val="solid"/>
                    <a:miter lim="800000"/>
                    <a:headEnd len="med" w="med" type="none"/>
                    <a:tailEnd len="med" w="med" type="none"/>
                  </a:ln>
                </p:spPr>
              </p:cxnSp>
              <p:cxnSp>
                <p:nvCxnSpPr>
                  <p:cNvPr id="584" name="Google Shape;584;p39"/>
                  <p:cNvCxnSpPr/>
                  <p:nvPr/>
                </p:nvCxnSpPr>
                <p:spPr>
                  <a:xfrm>
                    <a:off x="288" y="3935"/>
                    <a:ext cx="3936" cy="0"/>
                  </a:xfrm>
                  <a:prstGeom prst="straightConnector1">
                    <a:avLst/>
                  </a:prstGeom>
                  <a:noFill/>
                  <a:ln cap="flat" cmpd="sng" w="12700">
                    <a:solidFill>
                      <a:schemeClr val="dk1"/>
                    </a:solidFill>
                    <a:prstDash val="solid"/>
                    <a:miter lim="800000"/>
                    <a:headEnd len="med" w="med" type="none"/>
                    <a:tailEnd len="med" w="med" type="none"/>
                  </a:ln>
                </p:spPr>
              </p:cxnSp>
              <p:cxnSp>
                <p:nvCxnSpPr>
                  <p:cNvPr id="585" name="Google Shape;585;p39"/>
                  <p:cNvCxnSpPr/>
                  <p:nvPr/>
                </p:nvCxnSpPr>
                <p:spPr>
                  <a:xfrm>
                    <a:off x="288" y="4126"/>
                    <a:ext cx="3936" cy="0"/>
                  </a:xfrm>
                  <a:prstGeom prst="straightConnector1">
                    <a:avLst/>
                  </a:prstGeom>
                  <a:noFill/>
                  <a:ln cap="sq" cmpd="sng" w="28575">
                    <a:solidFill>
                      <a:schemeClr val="dk1"/>
                    </a:solidFill>
                    <a:prstDash val="solid"/>
                    <a:miter lim="800000"/>
                    <a:headEnd len="med" w="med" type="none"/>
                    <a:tailEnd len="med" w="med" type="none"/>
                  </a:ln>
                </p:spPr>
              </p:cxnSp>
              <p:cxnSp>
                <p:nvCxnSpPr>
                  <p:cNvPr id="586" name="Google Shape;586;p39"/>
                  <p:cNvCxnSpPr/>
                  <p:nvPr/>
                </p:nvCxnSpPr>
                <p:spPr>
                  <a:xfrm>
                    <a:off x="288" y="3552"/>
                    <a:ext cx="0" cy="574"/>
                  </a:xfrm>
                  <a:prstGeom prst="straightConnector1">
                    <a:avLst/>
                  </a:prstGeom>
                  <a:noFill/>
                  <a:ln cap="sq" cmpd="sng" w="28575">
                    <a:solidFill>
                      <a:schemeClr val="dk1"/>
                    </a:solidFill>
                    <a:prstDash val="solid"/>
                    <a:miter lim="800000"/>
                    <a:headEnd len="med" w="med" type="none"/>
                    <a:tailEnd len="med" w="med" type="none"/>
                  </a:ln>
                </p:spPr>
              </p:cxnSp>
              <p:cxnSp>
                <p:nvCxnSpPr>
                  <p:cNvPr id="587" name="Google Shape;587;p39"/>
                  <p:cNvCxnSpPr/>
                  <p:nvPr/>
                </p:nvCxnSpPr>
                <p:spPr>
                  <a:xfrm>
                    <a:off x="4224" y="3552"/>
                    <a:ext cx="0" cy="574"/>
                  </a:xfrm>
                  <a:prstGeom prst="straightConnector1">
                    <a:avLst/>
                  </a:prstGeom>
                  <a:noFill/>
                  <a:ln cap="sq" cmpd="sng" w="28575">
                    <a:solidFill>
                      <a:schemeClr val="dk1"/>
                    </a:solidFill>
                    <a:prstDash val="solid"/>
                    <a:miter lim="800000"/>
                    <a:headEnd len="med" w="med" type="none"/>
                    <a:tailEnd len="med" w="med" type="none"/>
                  </a:ln>
                </p:spPr>
              </p:cxnSp>
            </p:grpSp>
          </p:grpSp>
        </p:grpSp>
      </p:grpSp>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40"/>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593" name="Google Shape;593;p40"/>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CAC </a:t>
            </a:r>
            <a:r>
              <a:rPr b="0" i="0" lang="en-US" sz="4400" u="sng">
                <a:solidFill>
                  <a:schemeClr val="dk2"/>
                </a:solidFill>
                <a:latin typeface="Times New Roman"/>
                <a:ea typeface="Times New Roman"/>
                <a:cs typeface="Times New Roman"/>
                <a:sym typeface="Times New Roman"/>
              </a:rPr>
              <a:t>Decoding</a:t>
            </a:r>
            <a:r>
              <a:rPr b="0" i="0" lang="en-US" sz="4400" u="none">
                <a:solidFill>
                  <a:schemeClr val="dk2"/>
                </a:solidFill>
                <a:latin typeface="Times New Roman"/>
                <a:ea typeface="Times New Roman"/>
                <a:cs typeface="Times New Roman"/>
                <a:sym typeface="Times New Roman"/>
              </a:rPr>
              <a:t> Example</a:t>
            </a:r>
            <a:endParaRPr/>
          </a:p>
        </p:txBody>
      </p:sp>
      <p:sp>
        <p:nvSpPr>
          <p:cNvPr id="594" name="Google Shape;594;p40"/>
          <p:cNvSpPr txBox="1"/>
          <p:nvPr/>
        </p:nvSpPr>
        <p:spPr>
          <a:xfrm>
            <a:off x="4572000" y="1905000"/>
            <a:ext cx="4114800" cy="1320800"/>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Given the binary input shown below, reconstruct the 16x16 image it represents.  The block size is known to be 8x8.</a:t>
            </a:r>
            <a:endParaRPr/>
          </a:p>
        </p:txBody>
      </p:sp>
      <p:graphicFrame>
        <p:nvGraphicFramePr>
          <p:cNvPr id="595" name="Google Shape;595;p40"/>
          <p:cNvGraphicFramePr/>
          <p:nvPr/>
        </p:nvGraphicFramePr>
        <p:xfrm>
          <a:off x="457200" y="5562600"/>
          <a:ext cx="3000000" cy="3000000"/>
        </p:xfrm>
        <a:graphic>
          <a:graphicData uri="http://schemas.openxmlformats.org/drawingml/2006/table">
            <a:tbl>
              <a:tblPr>
                <a:noFill/>
                <a:tableStyleId>{B58E6BFC-32C4-4C6A-ADAA-C025D5F626BB}</a:tableStyleId>
              </a:tblPr>
              <a:tblGrid>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gridCol w="304800"/>
              </a:tblGrid>
              <a:tr h="279400">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79400">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79400">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279400">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aphicFrame>
        <p:nvGraphicFramePr>
          <p:cNvPr id="596" name="Google Shape;596;p40"/>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242875"/>
                <a:gridCol w="242875"/>
                <a:gridCol w="242875"/>
                <a:gridCol w="242875"/>
                <a:gridCol w="242875"/>
                <a:gridCol w="242875"/>
                <a:gridCol w="242875"/>
                <a:gridCol w="242875"/>
                <a:gridCol w="266700"/>
                <a:gridCol w="219075"/>
                <a:gridCol w="242875"/>
                <a:gridCol w="242875"/>
                <a:gridCol w="242875"/>
                <a:gridCol w="242875"/>
                <a:gridCol w="242875"/>
                <a:gridCol w="242875"/>
              </a:tblGrid>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2725">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2"/>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215900">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lt1"/>
                    </a:solidFill>
                  </a:tcPr>
                </a:tc>
              </a:tr>
            </a:tbl>
          </a:graphicData>
        </a:graphic>
      </p:graphicFrame>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41"/>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602" name="Google Shape;602;p41"/>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CAC Wrap Up</a:t>
            </a:r>
            <a:endParaRPr/>
          </a:p>
        </p:txBody>
      </p:sp>
      <p:sp>
        <p:nvSpPr>
          <p:cNvPr id="603" name="Google Shape;603;p41"/>
          <p:cNvSpPr txBox="1"/>
          <p:nvPr>
            <p:ph idx="1" type="body"/>
          </p:nvPr>
        </p:nvSpPr>
        <p:spPr>
          <a:xfrm>
            <a:off x="228600" y="1981200"/>
            <a:ext cx="86106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3200"/>
              <a:buFont typeface="Noto Sans Symbols"/>
              <a:buChar char="🟂"/>
            </a:pPr>
            <a:r>
              <a:rPr b="0" i="1" lang="en-US" sz="3200" u="none">
                <a:solidFill>
                  <a:schemeClr val="dk1"/>
                </a:solidFill>
                <a:latin typeface="Times New Roman"/>
                <a:ea typeface="Times New Roman"/>
                <a:cs typeface="Times New Roman"/>
                <a:sym typeface="Times New Roman"/>
              </a:rPr>
              <a:t> </a:t>
            </a:r>
            <a:r>
              <a:rPr b="0" i="1" lang="en-US" sz="2400" u="none">
                <a:solidFill>
                  <a:schemeClr val="dk1"/>
                </a:solidFill>
                <a:latin typeface="Times New Roman"/>
                <a:ea typeface="Times New Roman"/>
                <a:cs typeface="Times New Roman"/>
                <a:sym typeface="Times New Roman"/>
              </a:rPr>
              <a:t>Could CAC be used on</a:t>
            </a:r>
            <a:r>
              <a:rPr b="0" i="1" lang="en-US" sz="2000" u="none">
                <a:solidFill>
                  <a:schemeClr val="dk1"/>
                </a:solidFill>
                <a:latin typeface="Times New Roman"/>
                <a:ea typeface="Times New Roman"/>
                <a:cs typeface="Times New Roman"/>
                <a:sym typeface="Times New Roman"/>
              </a:rPr>
              <a:t> </a:t>
            </a:r>
            <a:endParaRPr/>
          </a:p>
          <a:p>
            <a:pPr indent="-285750" lvl="1" marL="742950" rtl="0" algn="l">
              <a:lnSpc>
                <a:spcPct val="100000"/>
              </a:lnSpc>
              <a:spcBef>
                <a:spcPts val="400"/>
              </a:spcBef>
              <a:spcAft>
                <a:spcPts val="0"/>
              </a:spcAft>
              <a:buClr>
                <a:schemeClr val="dk2"/>
              </a:buClr>
              <a:buSzPts val="2000"/>
              <a:buFont typeface="Noto Sans Symbols"/>
              <a:buChar char="🟂"/>
            </a:pPr>
            <a:r>
              <a:rPr b="0" i="1" lang="en-US" sz="2000" u="none">
                <a:solidFill>
                  <a:schemeClr val="dk1"/>
                </a:solidFill>
                <a:latin typeface="Times New Roman"/>
                <a:ea typeface="Times New Roman"/>
                <a:cs typeface="Times New Roman"/>
                <a:sym typeface="Times New Roman"/>
              </a:rPr>
              <a:t>Gray-scale images?</a:t>
            </a:r>
            <a:endParaRPr/>
          </a:p>
          <a:p>
            <a:pPr indent="-285750" lvl="1" marL="742950" rtl="0" algn="l">
              <a:lnSpc>
                <a:spcPct val="100000"/>
              </a:lnSpc>
              <a:spcBef>
                <a:spcPts val="400"/>
              </a:spcBef>
              <a:spcAft>
                <a:spcPts val="0"/>
              </a:spcAft>
              <a:buClr>
                <a:schemeClr val="dk2"/>
              </a:buClr>
              <a:buSzPts val="2000"/>
              <a:buFont typeface="Noto Sans Symbols"/>
              <a:buChar char="🟂"/>
            </a:pPr>
            <a:r>
              <a:rPr b="0" i="1" lang="en-US" sz="2000" u="none">
                <a:solidFill>
                  <a:schemeClr val="dk1"/>
                </a:solidFill>
                <a:latin typeface="Times New Roman"/>
                <a:ea typeface="Times New Roman"/>
                <a:cs typeface="Times New Roman"/>
                <a:sym typeface="Times New Roman"/>
              </a:rPr>
              <a:t>Color photo images?</a:t>
            </a:r>
            <a:endParaRPr/>
          </a:p>
          <a:p>
            <a:pPr indent="-158750" lvl="1" marL="742950" rtl="0" algn="l">
              <a:lnSpc>
                <a:spcPct val="100000"/>
              </a:lnSpc>
              <a:spcBef>
                <a:spcPts val="400"/>
              </a:spcBef>
              <a:spcAft>
                <a:spcPts val="0"/>
              </a:spcAft>
              <a:buClr>
                <a:schemeClr val="dk2"/>
              </a:buClr>
              <a:buSzPts val="2000"/>
              <a:buFont typeface="Noto Sans Symbols"/>
              <a:buNone/>
            </a:pPr>
            <a:r>
              <a:t/>
            </a:r>
            <a:endParaRPr b="0" i="1"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accent2"/>
              </a:buClr>
              <a:buSzPts val="2000"/>
              <a:buFont typeface="Noto Sans Symbols"/>
              <a:buChar char="🟂"/>
            </a:pPr>
            <a:r>
              <a:rPr b="0" i="1" lang="en-US" sz="2000" u="none">
                <a:solidFill>
                  <a:schemeClr val="dk1"/>
                </a:solidFill>
                <a:latin typeface="Times New Roman"/>
                <a:ea typeface="Times New Roman"/>
                <a:cs typeface="Times New Roman"/>
                <a:sym typeface="Times New Roman"/>
              </a:rPr>
              <a:t> </a:t>
            </a:r>
            <a:r>
              <a:rPr b="0" i="1" lang="en-US" sz="2400" u="none">
                <a:solidFill>
                  <a:schemeClr val="dk1"/>
                </a:solidFill>
                <a:latin typeface="Times New Roman"/>
                <a:ea typeface="Times New Roman"/>
                <a:cs typeface="Times New Roman"/>
                <a:sym typeface="Times New Roman"/>
              </a:rPr>
              <a:t>What kind of images would CAC be most useful for?</a:t>
            </a:r>
            <a:endParaRPr/>
          </a:p>
          <a:p>
            <a:pPr indent="-285750" lvl="1" marL="742950" rtl="0" algn="l">
              <a:lnSpc>
                <a:spcPct val="100000"/>
              </a:lnSpc>
              <a:spcBef>
                <a:spcPts val="360"/>
              </a:spcBef>
              <a:spcAft>
                <a:spcPts val="0"/>
              </a:spcAft>
              <a:buClr>
                <a:schemeClr val="dk2"/>
              </a:buClr>
              <a:buSzPts val="1800"/>
              <a:buFont typeface="Noto Sans Symbols"/>
              <a:buChar char="🟂"/>
            </a:pPr>
            <a:r>
              <a:rPr b="0" i="1" lang="en-US" sz="1800" u="none">
                <a:solidFill>
                  <a:schemeClr val="dk1"/>
                </a:solidFill>
                <a:latin typeface="Times New Roman"/>
                <a:ea typeface="Times New Roman"/>
                <a:cs typeface="Times New Roman"/>
                <a:sym typeface="Times New Roman"/>
              </a:rPr>
              <a:t>Scanned Text (lots of white space)</a:t>
            </a:r>
            <a:endParaRPr/>
          </a:p>
          <a:p>
            <a:pPr indent="-285750" lvl="1" marL="742950" rtl="0" algn="l">
              <a:lnSpc>
                <a:spcPct val="100000"/>
              </a:lnSpc>
              <a:spcBef>
                <a:spcPts val="360"/>
              </a:spcBef>
              <a:spcAft>
                <a:spcPts val="0"/>
              </a:spcAft>
              <a:buClr>
                <a:schemeClr val="dk2"/>
              </a:buClr>
              <a:buSzPts val="1800"/>
              <a:buFont typeface="Noto Sans Symbols"/>
              <a:buChar char="🟂"/>
            </a:pPr>
            <a:r>
              <a:rPr b="0" i="1" lang="en-US" sz="1800" u="none">
                <a:solidFill>
                  <a:schemeClr val="dk1"/>
                </a:solidFill>
                <a:latin typeface="Times New Roman"/>
                <a:ea typeface="Times New Roman"/>
                <a:cs typeface="Times New Roman"/>
                <a:sym typeface="Times New Roman"/>
              </a:rPr>
              <a:t>Line/CAD drawings (lots of white space)</a:t>
            </a:r>
            <a:endParaRPr/>
          </a:p>
          <a:p>
            <a:pPr indent="-228600" lvl="0" marL="342900" rtl="0" algn="l">
              <a:spcBef>
                <a:spcPts val="360"/>
              </a:spcBef>
              <a:spcAft>
                <a:spcPts val="0"/>
              </a:spcAft>
              <a:buSzPts val="1800"/>
              <a:buNone/>
            </a:pPr>
            <a:r>
              <a:t/>
            </a:r>
            <a:endParaRPr b="0" i="1" sz="18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2"/>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609" name="Google Shape;609;p42"/>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Lossless Predictive Coding</a:t>
            </a:r>
            <a:endParaRPr/>
          </a:p>
        </p:txBody>
      </p:sp>
      <p:sp>
        <p:nvSpPr>
          <p:cNvPr id="610" name="Google Shape;610;p42"/>
          <p:cNvSpPr txBox="1"/>
          <p:nvPr>
            <p:ph idx="1" type="body"/>
          </p:nvPr>
        </p:nvSpPr>
        <p:spPr>
          <a:xfrm>
            <a:off x="457200" y="1981200"/>
            <a:ext cx="8305800" cy="1676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Noto Sans Symbols"/>
              <a:buChar char="🟂"/>
            </a:pPr>
            <a:r>
              <a:rPr b="0" i="1" lang="en-US" sz="24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Doesn’t require binary images</a:t>
            </a:r>
            <a:endParaRPr/>
          </a:p>
          <a:p>
            <a:pPr indent="-342900" lvl="0" marL="342900" rtl="0" algn="l">
              <a:lnSpc>
                <a:spcPct val="100000"/>
              </a:lnSpc>
              <a:spcBef>
                <a:spcPts val="400"/>
              </a:spcBef>
              <a:spcAft>
                <a:spcPts val="0"/>
              </a:spcAft>
              <a:buClr>
                <a:schemeClr val="accent2"/>
              </a:buClr>
              <a:buSzPts val="2000"/>
              <a:buFont typeface="Noto Sans Symbols"/>
              <a:buChar char="🟂"/>
            </a:pPr>
            <a:r>
              <a:rPr b="0" i="1" lang="en-US" sz="2000" u="none">
                <a:solidFill>
                  <a:schemeClr val="dk1"/>
                </a:solidFill>
                <a:latin typeface="Times New Roman"/>
                <a:ea typeface="Times New Roman"/>
                <a:cs typeface="Times New Roman"/>
                <a:sym typeface="Times New Roman"/>
              </a:rPr>
              <a:t> Attempt to predict the “next” pixel given the previous “n” pixels</a:t>
            </a:r>
            <a:endParaRPr/>
          </a:p>
          <a:p>
            <a:pPr indent="-342900" lvl="0" marL="342900" rtl="0" algn="l">
              <a:lnSpc>
                <a:spcPct val="100000"/>
              </a:lnSpc>
              <a:spcBef>
                <a:spcPts val="400"/>
              </a:spcBef>
              <a:spcAft>
                <a:spcPts val="0"/>
              </a:spcAft>
              <a:buClr>
                <a:schemeClr val="accent2"/>
              </a:buClr>
              <a:buSzPts val="2000"/>
              <a:buFont typeface="Noto Sans Symbols"/>
              <a:buChar char="🟂"/>
            </a:pPr>
            <a:r>
              <a:rPr b="0" i="1" lang="en-US" sz="2000" u="none">
                <a:solidFill>
                  <a:schemeClr val="dk1"/>
                </a:solidFill>
                <a:latin typeface="Times New Roman"/>
                <a:ea typeface="Times New Roman"/>
                <a:cs typeface="Times New Roman"/>
                <a:sym typeface="Times New Roman"/>
              </a:rPr>
              <a:t> Encode only the </a:t>
            </a:r>
            <a:r>
              <a:rPr b="1" i="0" lang="en-US" sz="2000" u="none">
                <a:solidFill>
                  <a:schemeClr val="accent2"/>
                </a:solidFill>
                <a:latin typeface="Times New Roman"/>
                <a:ea typeface="Times New Roman"/>
                <a:cs typeface="Times New Roman"/>
                <a:sym typeface="Times New Roman"/>
              </a:rPr>
              <a:t>difference</a:t>
            </a:r>
            <a:r>
              <a:rPr b="0" i="1" lang="en-US" sz="2000" u="none">
                <a:solidFill>
                  <a:schemeClr val="dk1"/>
                </a:solidFill>
                <a:latin typeface="Times New Roman"/>
                <a:ea typeface="Times New Roman"/>
                <a:cs typeface="Times New Roman"/>
                <a:sym typeface="Times New Roman"/>
              </a:rPr>
              <a:t> between the predicted value and the actual value</a:t>
            </a:r>
            <a:endParaRPr/>
          </a:p>
        </p:txBody>
      </p:sp>
      <p:grpSp>
        <p:nvGrpSpPr>
          <p:cNvPr id="611" name="Google Shape;611;p42"/>
          <p:cNvGrpSpPr/>
          <p:nvPr/>
        </p:nvGrpSpPr>
        <p:grpSpPr>
          <a:xfrm>
            <a:off x="685800" y="4267200"/>
            <a:ext cx="8001000" cy="1095375"/>
            <a:chOff x="528" y="2688"/>
            <a:chExt cx="5040" cy="690"/>
          </a:xfrm>
        </p:grpSpPr>
        <p:sp>
          <p:nvSpPr>
            <p:cNvPr id="612" name="Google Shape;612;p42"/>
            <p:cNvSpPr txBox="1"/>
            <p:nvPr/>
          </p:nvSpPr>
          <p:spPr>
            <a:xfrm>
              <a:off x="1344" y="3168"/>
              <a:ext cx="528" cy="179"/>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Predictor</a:t>
              </a:r>
              <a:endParaRPr/>
            </a:p>
          </p:txBody>
        </p:sp>
        <p:sp>
          <p:nvSpPr>
            <p:cNvPr id="613" name="Google Shape;613;p42"/>
            <p:cNvSpPr txBox="1"/>
            <p:nvPr/>
          </p:nvSpPr>
          <p:spPr>
            <a:xfrm>
              <a:off x="2112" y="3072"/>
              <a:ext cx="528" cy="306"/>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Nearest </a:t>
              </a:r>
              <a:endParaRPr/>
            </a:p>
            <a:p>
              <a:pPr indent="0" lvl="0" marL="0" marR="0" rtl="0" algn="ctr">
                <a:lnSpc>
                  <a:spcPct val="100000"/>
                </a:lnSpc>
                <a:spcBef>
                  <a:spcPts val="12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Integer</a:t>
              </a:r>
              <a:endParaRPr/>
            </a:p>
          </p:txBody>
        </p:sp>
        <p:sp>
          <p:nvSpPr>
            <p:cNvPr id="614" name="Google Shape;614;p42"/>
            <p:cNvSpPr txBox="1"/>
            <p:nvPr/>
          </p:nvSpPr>
          <p:spPr>
            <a:xfrm>
              <a:off x="3744" y="2736"/>
              <a:ext cx="768" cy="306"/>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Symbol Encoder</a:t>
              </a:r>
              <a:endParaRPr/>
            </a:p>
            <a:p>
              <a:pPr indent="0" lvl="0" marL="0" marR="0" rtl="0" algn="ctr">
                <a:lnSpc>
                  <a:spcPct val="100000"/>
                </a:lnSpc>
                <a:spcBef>
                  <a:spcPts val="12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(huffman)</a:t>
              </a:r>
              <a:endParaRPr/>
            </a:p>
          </p:txBody>
        </p:sp>
        <p:sp>
          <p:nvSpPr>
            <p:cNvPr id="615" name="Google Shape;615;p42"/>
            <p:cNvSpPr/>
            <p:nvPr/>
          </p:nvSpPr>
          <p:spPr>
            <a:xfrm>
              <a:off x="3072" y="2688"/>
              <a:ext cx="336" cy="336"/>
            </a:xfrm>
            <a:prstGeom prst="ellipse">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16" name="Google Shape;616;p42"/>
            <p:cNvSpPr txBox="1"/>
            <p:nvPr/>
          </p:nvSpPr>
          <p:spPr>
            <a:xfrm>
              <a:off x="3072" y="2736"/>
              <a:ext cx="288" cy="2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50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    </a:t>
              </a:r>
              <a:endParaRPr/>
            </a:p>
          </p:txBody>
        </p:sp>
        <p:cxnSp>
          <p:nvCxnSpPr>
            <p:cNvPr id="617" name="Google Shape;617;p42"/>
            <p:cNvCxnSpPr/>
            <p:nvPr/>
          </p:nvCxnSpPr>
          <p:spPr>
            <a:xfrm>
              <a:off x="1008" y="2880"/>
              <a:ext cx="2064" cy="0"/>
            </a:xfrm>
            <a:prstGeom prst="straightConnector1">
              <a:avLst/>
            </a:prstGeom>
            <a:noFill/>
            <a:ln cap="flat" cmpd="sng" w="9525">
              <a:solidFill>
                <a:schemeClr val="dk1"/>
              </a:solidFill>
              <a:prstDash val="solid"/>
              <a:miter lim="800000"/>
              <a:headEnd len="med" w="med" type="none"/>
              <a:tailEnd len="med" w="med" type="triangle"/>
            </a:ln>
          </p:spPr>
        </p:cxnSp>
        <p:cxnSp>
          <p:nvCxnSpPr>
            <p:cNvPr id="618" name="Google Shape;618;p42"/>
            <p:cNvCxnSpPr/>
            <p:nvPr/>
          </p:nvCxnSpPr>
          <p:spPr>
            <a:xfrm>
              <a:off x="1872" y="3264"/>
              <a:ext cx="240" cy="0"/>
            </a:xfrm>
            <a:prstGeom prst="straightConnector1">
              <a:avLst/>
            </a:prstGeom>
            <a:noFill/>
            <a:ln cap="flat" cmpd="sng" w="9525">
              <a:solidFill>
                <a:schemeClr val="dk1"/>
              </a:solidFill>
              <a:prstDash val="solid"/>
              <a:miter lim="800000"/>
              <a:headEnd len="med" w="med" type="none"/>
              <a:tailEnd len="med" w="med" type="triangle"/>
            </a:ln>
          </p:spPr>
        </p:cxnSp>
        <p:cxnSp>
          <p:nvCxnSpPr>
            <p:cNvPr id="619" name="Google Shape;619;p42"/>
            <p:cNvCxnSpPr/>
            <p:nvPr/>
          </p:nvCxnSpPr>
          <p:spPr>
            <a:xfrm>
              <a:off x="1200" y="2880"/>
              <a:ext cx="0" cy="384"/>
            </a:xfrm>
            <a:prstGeom prst="straightConnector1">
              <a:avLst/>
            </a:prstGeom>
            <a:noFill/>
            <a:ln cap="flat" cmpd="sng" w="9525">
              <a:solidFill>
                <a:schemeClr val="dk1"/>
              </a:solidFill>
              <a:prstDash val="solid"/>
              <a:miter lim="800000"/>
              <a:headEnd len="med" w="med" type="none"/>
              <a:tailEnd len="med" w="med" type="none"/>
            </a:ln>
          </p:spPr>
        </p:cxnSp>
        <p:cxnSp>
          <p:nvCxnSpPr>
            <p:cNvPr id="620" name="Google Shape;620;p42"/>
            <p:cNvCxnSpPr/>
            <p:nvPr/>
          </p:nvCxnSpPr>
          <p:spPr>
            <a:xfrm>
              <a:off x="1200" y="3264"/>
              <a:ext cx="144" cy="0"/>
            </a:xfrm>
            <a:prstGeom prst="straightConnector1">
              <a:avLst/>
            </a:prstGeom>
            <a:noFill/>
            <a:ln cap="flat" cmpd="sng" w="9525">
              <a:solidFill>
                <a:schemeClr val="dk1"/>
              </a:solidFill>
              <a:prstDash val="solid"/>
              <a:miter lim="800000"/>
              <a:headEnd len="med" w="med" type="none"/>
              <a:tailEnd len="med" w="med" type="triangle"/>
            </a:ln>
          </p:spPr>
        </p:cxnSp>
        <p:cxnSp>
          <p:nvCxnSpPr>
            <p:cNvPr id="621" name="Google Shape;621;p42"/>
            <p:cNvCxnSpPr/>
            <p:nvPr/>
          </p:nvCxnSpPr>
          <p:spPr>
            <a:xfrm>
              <a:off x="2640" y="3216"/>
              <a:ext cx="624" cy="0"/>
            </a:xfrm>
            <a:prstGeom prst="straightConnector1">
              <a:avLst/>
            </a:prstGeom>
            <a:noFill/>
            <a:ln cap="flat" cmpd="sng" w="9525">
              <a:solidFill>
                <a:schemeClr val="dk1"/>
              </a:solidFill>
              <a:prstDash val="solid"/>
              <a:miter lim="800000"/>
              <a:headEnd len="med" w="med" type="none"/>
              <a:tailEnd len="med" w="med" type="none"/>
            </a:ln>
          </p:spPr>
        </p:cxnSp>
        <p:cxnSp>
          <p:nvCxnSpPr>
            <p:cNvPr id="622" name="Google Shape;622;p42"/>
            <p:cNvCxnSpPr/>
            <p:nvPr/>
          </p:nvCxnSpPr>
          <p:spPr>
            <a:xfrm rot="10800000">
              <a:off x="3264" y="3024"/>
              <a:ext cx="0" cy="192"/>
            </a:xfrm>
            <a:prstGeom prst="straightConnector1">
              <a:avLst/>
            </a:prstGeom>
            <a:noFill/>
            <a:ln cap="flat" cmpd="sng" w="9525">
              <a:solidFill>
                <a:schemeClr val="dk1"/>
              </a:solidFill>
              <a:prstDash val="solid"/>
              <a:miter lim="800000"/>
              <a:headEnd len="med" w="med" type="none"/>
              <a:tailEnd len="med" w="med" type="triangle"/>
            </a:ln>
          </p:spPr>
        </p:cxnSp>
        <p:cxnSp>
          <p:nvCxnSpPr>
            <p:cNvPr id="623" name="Google Shape;623;p42"/>
            <p:cNvCxnSpPr/>
            <p:nvPr/>
          </p:nvCxnSpPr>
          <p:spPr>
            <a:xfrm>
              <a:off x="3408" y="2880"/>
              <a:ext cx="336" cy="0"/>
            </a:xfrm>
            <a:prstGeom prst="straightConnector1">
              <a:avLst/>
            </a:prstGeom>
            <a:noFill/>
            <a:ln cap="flat" cmpd="sng" w="9525">
              <a:solidFill>
                <a:schemeClr val="dk1"/>
              </a:solidFill>
              <a:prstDash val="solid"/>
              <a:miter lim="800000"/>
              <a:headEnd len="med" w="med" type="none"/>
              <a:tailEnd len="med" w="med" type="triangle"/>
            </a:ln>
          </p:spPr>
        </p:cxnSp>
        <p:cxnSp>
          <p:nvCxnSpPr>
            <p:cNvPr id="624" name="Google Shape;624;p42"/>
            <p:cNvCxnSpPr/>
            <p:nvPr/>
          </p:nvCxnSpPr>
          <p:spPr>
            <a:xfrm>
              <a:off x="4512" y="2880"/>
              <a:ext cx="336" cy="0"/>
            </a:xfrm>
            <a:prstGeom prst="straightConnector1">
              <a:avLst/>
            </a:prstGeom>
            <a:noFill/>
            <a:ln cap="flat" cmpd="sng" w="9525">
              <a:solidFill>
                <a:schemeClr val="dk1"/>
              </a:solidFill>
              <a:prstDash val="solid"/>
              <a:miter lim="800000"/>
              <a:headEnd len="med" w="med" type="none"/>
              <a:tailEnd len="med" w="med" type="triangle"/>
            </a:ln>
          </p:spPr>
        </p:cxnSp>
        <p:sp>
          <p:nvSpPr>
            <p:cNvPr id="625" name="Google Shape;625;p42"/>
            <p:cNvSpPr/>
            <p:nvPr/>
          </p:nvSpPr>
          <p:spPr>
            <a:xfrm>
              <a:off x="1152" y="2832"/>
              <a:ext cx="96" cy="96"/>
            </a:xfrm>
            <a:prstGeom prst="ellipse">
              <a:avLst/>
            </a:prstGeom>
            <a:solidFill>
              <a:schemeClr val="dk2"/>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626" name="Google Shape;626;p42"/>
            <p:cNvSpPr txBox="1"/>
            <p:nvPr/>
          </p:nvSpPr>
          <p:spPr>
            <a:xfrm>
              <a:off x="528" y="2736"/>
              <a:ext cx="432" cy="306"/>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Input </a:t>
              </a:r>
              <a:endParaRPr/>
            </a:p>
            <a:p>
              <a:pPr indent="0" lvl="0" marL="0" marR="0" rtl="0" algn="ctr">
                <a:lnSpc>
                  <a:spcPct val="100000"/>
                </a:lnSpc>
                <a:spcBef>
                  <a:spcPts val="12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Image</a:t>
              </a:r>
              <a:endParaRPr/>
            </a:p>
          </p:txBody>
        </p:sp>
        <p:sp>
          <p:nvSpPr>
            <p:cNvPr id="627" name="Google Shape;627;p42"/>
            <p:cNvSpPr txBox="1"/>
            <p:nvPr/>
          </p:nvSpPr>
          <p:spPr>
            <a:xfrm>
              <a:off x="4896" y="2736"/>
              <a:ext cx="672" cy="306"/>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Compressed </a:t>
              </a:r>
              <a:endParaRPr/>
            </a:p>
            <a:p>
              <a:pPr indent="0" lvl="0" marL="0" marR="0" rtl="0" algn="ctr">
                <a:lnSpc>
                  <a:spcPct val="100000"/>
                </a:lnSpc>
                <a:spcBef>
                  <a:spcPts val="120"/>
                </a:spcBef>
                <a:spcAft>
                  <a:spcPts val="0"/>
                </a:spcAft>
                <a:buClr>
                  <a:schemeClr val="dk1"/>
                </a:buClr>
                <a:buSzPts val="1200"/>
                <a:buFont typeface="Times New Roman"/>
                <a:buNone/>
              </a:pPr>
              <a:r>
                <a:rPr b="0" i="0" lang="en-US" sz="1200" u="none">
                  <a:solidFill>
                    <a:schemeClr val="dk1"/>
                  </a:solidFill>
                  <a:latin typeface="Times New Roman"/>
                  <a:ea typeface="Times New Roman"/>
                  <a:cs typeface="Times New Roman"/>
                  <a:sym typeface="Times New Roman"/>
                </a:rPr>
                <a:t>Image</a:t>
              </a:r>
              <a:endParaRPr/>
            </a:p>
          </p:txBody>
        </p:sp>
      </p:gr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08" name="Google Shape;108;p16"/>
          <p:cNvSpPr txBox="1"/>
          <p:nvPr>
            <p:ph type="title"/>
          </p:nvPr>
        </p:nvSpPr>
        <p:spPr>
          <a:xfrm>
            <a:off x="304800" y="228600"/>
            <a:ext cx="8610600" cy="533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Image Compression Issues</a:t>
            </a:r>
            <a:endParaRPr/>
          </a:p>
        </p:txBody>
      </p:sp>
      <p:sp>
        <p:nvSpPr>
          <p:cNvPr id="109" name="Google Shape;109;p16"/>
          <p:cNvSpPr txBox="1"/>
          <p:nvPr>
            <p:ph idx="1" type="body"/>
          </p:nvPr>
        </p:nvSpPr>
        <p:spPr>
          <a:xfrm>
            <a:off x="533400" y="1219200"/>
            <a:ext cx="7924800" cy="5334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Noto Sans Symbols"/>
              <a:buChar char="🟂"/>
            </a:pPr>
            <a:r>
              <a:rPr b="1" i="0" lang="en-US" sz="2400" u="none">
                <a:solidFill>
                  <a:schemeClr val="accent2"/>
                </a:solidFill>
                <a:latin typeface="Times New Roman"/>
                <a:ea typeface="Times New Roman"/>
                <a:cs typeface="Times New Roman"/>
                <a:sym typeface="Times New Roman"/>
              </a:rPr>
              <a:t>How small can we make it?</a:t>
            </a:r>
            <a:r>
              <a:rPr b="1" i="0" lang="en-US" sz="2400" u="none">
                <a:solidFill>
                  <a:schemeClr val="dk1"/>
                </a:solidFill>
                <a:latin typeface="Times New Roman"/>
                <a:ea typeface="Times New Roman"/>
                <a:cs typeface="Times New Roman"/>
                <a:sym typeface="Times New Roman"/>
              </a:rPr>
              <a:t> </a:t>
            </a:r>
            <a:endParaRPr/>
          </a:p>
          <a:p>
            <a:pPr indent="-285750" lvl="1" marL="742950" rtl="0" algn="l">
              <a:lnSpc>
                <a:spcPct val="100000"/>
              </a:lnSpc>
              <a:spcBef>
                <a:spcPts val="480"/>
              </a:spcBef>
              <a:spcAft>
                <a:spcPts val="0"/>
              </a:spcAft>
              <a:buClr>
                <a:schemeClr val="dk2"/>
              </a:buClr>
              <a:buSzPts val="2400"/>
              <a:buFont typeface="Noto Sans Symbols"/>
              <a:buChar char="🟂"/>
            </a:pPr>
            <a:r>
              <a:rPr b="1" i="0" lang="en-US" sz="2400" u="none">
                <a:solidFill>
                  <a:schemeClr val="dk1"/>
                </a:solidFill>
                <a:latin typeface="Times New Roman"/>
                <a:ea typeface="Times New Roman"/>
                <a:cs typeface="Times New Roman"/>
                <a:sym typeface="Times New Roman"/>
              </a:rPr>
              <a:t>compression ratio</a:t>
            </a:r>
            <a:endParaRPr/>
          </a:p>
          <a:p>
            <a:pPr indent="-285750" lvl="1" marL="742950" rtl="0" algn="l">
              <a:lnSpc>
                <a:spcPct val="100000"/>
              </a:lnSpc>
              <a:spcBef>
                <a:spcPts val="480"/>
              </a:spcBef>
              <a:spcAft>
                <a:spcPts val="0"/>
              </a:spcAft>
              <a:buClr>
                <a:schemeClr val="dk2"/>
              </a:buClr>
              <a:buSzPts val="2400"/>
              <a:buFont typeface="Noto Sans Symbols"/>
              <a:buChar char="🟂"/>
            </a:pPr>
            <a:r>
              <a:rPr b="1" i="0" lang="en-US" sz="2400" u="none">
                <a:solidFill>
                  <a:schemeClr val="dk1"/>
                </a:solidFill>
                <a:latin typeface="Times New Roman"/>
                <a:ea typeface="Times New Roman"/>
                <a:cs typeface="Times New Roman"/>
                <a:sym typeface="Times New Roman"/>
              </a:rPr>
              <a:t>bits per pixel</a:t>
            </a:r>
            <a:endParaRPr/>
          </a:p>
          <a:p>
            <a:pPr indent="-133350" lvl="1" marL="742950" rtl="0" algn="l">
              <a:lnSpc>
                <a:spcPct val="100000"/>
              </a:lnSpc>
              <a:spcBef>
                <a:spcPts val="480"/>
              </a:spcBef>
              <a:spcAft>
                <a:spcPts val="0"/>
              </a:spcAft>
              <a:buClr>
                <a:schemeClr val="dk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chemeClr val="accent2"/>
                </a:solidFill>
                <a:latin typeface="Times New Roman"/>
                <a:ea typeface="Times New Roman"/>
                <a:cs typeface="Times New Roman"/>
                <a:sym typeface="Times New Roman"/>
              </a:rPr>
              <a:t>How long does it take to compress/decompress?</a:t>
            </a:r>
            <a:endParaRPr/>
          </a:p>
          <a:p>
            <a:pPr indent="-285750" lvl="1" marL="742950" rtl="0" algn="l">
              <a:lnSpc>
                <a:spcPct val="100000"/>
              </a:lnSpc>
              <a:spcBef>
                <a:spcPts val="480"/>
              </a:spcBef>
              <a:spcAft>
                <a:spcPts val="0"/>
              </a:spcAft>
              <a:buClr>
                <a:schemeClr val="dk2"/>
              </a:buClr>
              <a:buSzPts val="2400"/>
              <a:buFont typeface="Noto Sans Symbols"/>
              <a:buChar char="🟂"/>
            </a:pPr>
            <a:r>
              <a:rPr b="1" i="0" lang="en-US" sz="2400" u="none">
                <a:solidFill>
                  <a:schemeClr val="dk1"/>
                </a:solidFill>
                <a:latin typeface="Times New Roman"/>
                <a:ea typeface="Times New Roman"/>
                <a:cs typeface="Times New Roman"/>
                <a:sym typeface="Times New Roman"/>
              </a:rPr>
              <a:t>usually willing to take time to compress but not decompress</a:t>
            </a:r>
            <a:endParaRPr/>
          </a:p>
          <a:p>
            <a:pPr indent="-133350" lvl="1" marL="742950" rtl="0" algn="l">
              <a:lnSpc>
                <a:spcPct val="100000"/>
              </a:lnSpc>
              <a:spcBef>
                <a:spcPts val="480"/>
              </a:spcBef>
              <a:spcAft>
                <a:spcPts val="0"/>
              </a:spcAft>
              <a:buClr>
                <a:schemeClr val="dk2"/>
              </a:buClr>
              <a:buSzPts val="2400"/>
              <a:buFont typeface="Noto Sans Symbols"/>
              <a:buNone/>
            </a:pPr>
            <a:r>
              <a:t/>
            </a:r>
            <a:endParaRPr b="1" i="0" sz="24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80"/>
              </a:spcBef>
              <a:spcAft>
                <a:spcPts val="0"/>
              </a:spcAft>
              <a:buClr>
                <a:schemeClr val="accent2"/>
              </a:buClr>
              <a:buSzPts val="2400"/>
              <a:buFont typeface="Noto Sans Symbols"/>
              <a:buChar char="🟂"/>
            </a:pPr>
            <a:r>
              <a:rPr b="1" i="0" lang="en-US" sz="2400" u="none">
                <a:solidFill>
                  <a:schemeClr val="accent2"/>
                </a:solidFill>
                <a:latin typeface="Times New Roman"/>
                <a:ea typeface="Times New Roman"/>
                <a:cs typeface="Times New Roman"/>
                <a:sym typeface="Times New Roman"/>
              </a:rPr>
              <a:t>How closely does the decompressed image resemble the original?</a:t>
            </a:r>
            <a:endParaRPr/>
          </a:p>
          <a:p>
            <a:pPr indent="-285750" lvl="1" marL="742950" rtl="0" algn="l">
              <a:lnSpc>
                <a:spcPct val="100000"/>
              </a:lnSpc>
              <a:spcBef>
                <a:spcPts val="480"/>
              </a:spcBef>
              <a:spcAft>
                <a:spcPts val="0"/>
              </a:spcAft>
              <a:buClr>
                <a:schemeClr val="dk2"/>
              </a:buClr>
              <a:buSzPts val="2400"/>
              <a:buFont typeface="Noto Sans Symbols"/>
              <a:buChar char="🟂"/>
            </a:pPr>
            <a:r>
              <a:rPr b="1" i="0" lang="en-US" sz="2400" u="none">
                <a:solidFill>
                  <a:schemeClr val="dk1"/>
                </a:solidFill>
                <a:latin typeface="Times New Roman"/>
                <a:ea typeface="Times New Roman"/>
                <a:cs typeface="Times New Roman"/>
                <a:sym typeface="Times New Roman"/>
              </a:rPr>
              <a:t>aesthetic and/or statistical measurements</a:t>
            </a:r>
            <a:endParaRPr/>
          </a:p>
          <a:p>
            <a:pPr indent="-285750" lvl="1" marL="742950" rtl="0" algn="l">
              <a:lnSpc>
                <a:spcPct val="100000"/>
              </a:lnSpc>
              <a:spcBef>
                <a:spcPts val="480"/>
              </a:spcBef>
              <a:spcAft>
                <a:spcPts val="0"/>
              </a:spcAft>
              <a:buClr>
                <a:schemeClr val="dk2"/>
              </a:buClr>
              <a:buSzPts val="2400"/>
              <a:buFont typeface="Noto Sans Symbols"/>
              <a:buChar char="🟂"/>
            </a:pPr>
            <a:r>
              <a:rPr b="1" i="0" lang="en-US" sz="2400" u="none">
                <a:solidFill>
                  <a:schemeClr val="dk1"/>
                </a:solidFill>
                <a:latin typeface="Times New Roman"/>
                <a:ea typeface="Times New Roman"/>
                <a:cs typeface="Times New Roman"/>
                <a:sym typeface="Times New Roman"/>
              </a:rPr>
              <a:t>lossy vs. lossless techniques</a:t>
            </a:r>
            <a:endParaRPr/>
          </a:p>
        </p:txBody>
      </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43"/>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633" name="Google Shape;633;p43"/>
          <p:cNvSpPr txBox="1"/>
          <p:nvPr>
            <p:ph type="title"/>
          </p:nvPr>
        </p:nvSpPr>
        <p:spPr>
          <a:xfrm>
            <a:off x="685800" y="152400"/>
            <a:ext cx="8001000" cy="685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Lossless Predictive Coding</a:t>
            </a:r>
            <a:endParaRPr/>
          </a:p>
        </p:txBody>
      </p:sp>
      <p:sp>
        <p:nvSpPr>
          <p:cNvPr id="634" name="Google Shape;634;p43"/>
          <p:cNvSpPr txBox="1"/>
          <p:nvPr>
            <p:ph idx="1" type="body"/>
          </p:nvPr>
        </p:nvSpPr>
        <p:spPr>
          <a:xfrm>
            <a:off x="381000" y="914400"/>
            <a:ext cx="8458200" cy="533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Noto Sans Symbols"/>
              <a:buChar char="🟂"/>
            </a:pPr>
            <a:r>
              <a:rPr b="0" i="1" lang="en-US" sz="2400" u="none">
                <a:solidFill>
                  <a:schemeClr val="dk1"/>
                </a:solidFill>
                <a:latin typeface="Times New Roman"/>
                <a:ea typeface="Times New Roman"/>
                <a:cs typeface="Times New Roman"/>
                <a:sym typeface="Times New Roman"/>
              </a:rPr>
              <a:t> In the simplest case, the predicted value is the last value seen</a:t>
            </a:r>
            <a:endParaRPr/>
          </a:p>
        </p:txBody>
      </p:sp>
      <p:graphicFrame>
        <p:nvGraphicFramePr>
          <p:cNvPr id="635" name="Google Shape;635;p43"/>
          <p:cNvGraphicFramePr/>
          <p:nvPr/>
        </p:nvGraphicFramePr>
        <p:xfrm>
          <a:off x="1905000" y="1676400"/>
          <a:ext cx="3000000" cy="3000000"/>
        </p:xfrm>
        <a:graphic>
          <a:graphicData uri="http://schemas.openxmlformats.org/drawingml/2006/table">
            <a:tbl>
              <a:tblPr>
                <a:noFill/>
                <a:tableStyleId>{B58E6BFC-32C4-4C6A-ADAA-C025D5F626BB}</a:tableStyleId>
              </a:tblPr>
              <a:tblGrid>
                <a:gridCol w="473075"/>
                <a:gridCol w="471475"/>
                <a:gridCol w="473075"/>
                <a:gridCol w="471475"/>
                <a:gridCol w="473075"/>
              </a:tblGrid>
              <a:tr h="304800">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134</a:t>
                      </a:r>
                      <a:endParaRPr/>
                    </a:p>
                  </a:txBody>
                  <a:tcPr marT="45725" marB="45725" marR="91450" marL="91450" anchor="ctr">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138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192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195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200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274625">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129</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133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179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201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274625">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129</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120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143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177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198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273050">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120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135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133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200"/>
                        <a:buFont typeface="Courier New"/>
                        <a:buNone/>
                      </a:pPr>
                      <a:r>
                        <a:rPr b="1" i="1" lang="en-US" sz="1200" u="none">
                          <a:solidFill>
                            <a:schemeClr val="dk1"/>
                          </a:solidFill>
                          <a:latin typeface="Courier New"/>
                          <a:ea typeface="Courier New"/>
                          <a:cs typeface="Courier New"/>
                          <a:sym typeface="Courier New"/>
                        </a:rPr>
                        <a:t>138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r>
            </a:tbl>
          </a:graphicData>
        </a:graphic>
      </p:graphicFrame>
      <p:grpSp>
        <p:nvGrpSpPr>
          <p:cNvPr id="636" name="Google Shape;636;p43"/>
          <p:cNvGrpSpPr/>
          <p:nvPr/>
        </p:nvGrpSpPr>
        <p:grpSpPr>
          <a:xfrm>
            <a:off x="228600" y="3048000"/>
            <a:ext cx="8153400" cy="1066800"/>
            <a:chOff x="288" y="2544"/>
            <a:chExt cx="4992" cy="672"/>
          </a:xfrm>
        </p:grpSpPr>
        <p:sp>
          <p:nvSpPr>
            <p:cNvPr id="637" name="Google Shape;637;p43"/>
            <p:cNvSpPr txBox="1"/>
            <p:nvPr/>
          </p:nvSpPr>
          <p:spPr>
            <a:xfrm>
              <a:off x="5055" y="2992"/>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-5</a:t>
              </a:r>
              <a:endParaRPr/>
            </a:p>
          </p:txBody>
        </p:sp>
        <p:sp>
          <p:nvSpPr>
            <p:cNvPr id="638" name="Google Shape;638;p43"/>
            <p:cNvSpPr txBox="1"/>
            <p:nvPr/>
          </p:nvSpPr>
          <p:spPr>
            <a:xfrm>
              <a:off x="4826" y="2992"/>
              <a:ext cx="229"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-15</a:t>
              </a:r>
              <a:endParaRPr/>
            </a:p>
          </p:txBody>
        </p:sp>
        <p:sp>
          <p:nvSpPr>
            <p:cNvPr id="639" name="Google Shape;639;p43"/>
            <p:cNvSpPr txBox="1"/>
            <p:nvPr/>
          </p:nvSpPr>
          <p:spPr>
            <a:xfrm>
              <a:off x="4598" y="2992"/>
              <a:ext cx="228"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0</a:t>
              </a:r>
              <a:endParaRPr/>
            </a:p>
          </p:txBody>
        </p:sp>
        <p:sp>
          <p:nvSpPr>
            <p:cNvPr id="640" name="Google Shape;640;p43"/>
            <p:cNvSpPr txBox="1"/>
            <p:nvPr/>
          </p:nvSpPr>
          <p:spPr>
            <a:xfrm>
              <a:off x="4374" y="2992"/>
              <a:ext cx="224"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a:t>
              </a:r>
              <a:endParaRPr/>
            </a:p>
          </p:txBody>
        </p:sp>
        <p:sp>
          <p:nvSpPr>
            <p:cNvPr id="641" name="Google Shape;641;p43"/>
            <p:cNvSpPr txBox="1"/>
            <p:nvPr/>
          </p:nvSpPr>
          <p:spPr>
            <a:xfrm>
              <a:off x="4146" y="2992"/>
              <a:ext cx="228"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-5</a:t>
              </a:r>
              <a:endParaRPr/>
            </a:p>
          </p:txBody>
        </p:sp>
        <p:sp>
          <p:nvSpPr>
            <p:cNvPr id="642" name="Google Shape;642;p43"/>
            <p:cNvSpPr txBox="1"/>
            <p:nvPr/>
          </p:nvSpPr>
          <p:spPr>
            <a:xfrm>
              <a:off x="3920" y="2992"/>
              <a:ext cx="226"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-60</a:t>
              </a:r>
              <a:endParaRPr/>
            </a:p>
          </p:txBody>
        </p:sp>
        <p:sp>
          <p:nvSpPr>
            <p:cNvPr id="643" name="Google Shape;643;p43"/>
            <p:cNvSpPr txBox="1"/>
            <p:nvPr/>
          </p:nvSpPr>
          <p:spPr>
            <a:xfrm>
              <a:off x="3690" y="2992"/>
              <a:ext cx="230"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21</a:t>
              </a:r>
              <a:endParaRPr/>
            </a:p>
          </p:txBody>
        </p:sp>
        <p:sp>
          <p:nvSpPr>
            <p:cNvPr id="644" name="Google Shape;644;p43"/>
            <p:cNvSpPr txBox="1"/>
            <p:nvPr/>
          </p:nvSpPr>
          <p:spPr>
            <a:xfrm>
              <a:off x="3464" y="2992"/>
              <a:ext cx="226"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34</a:t>
              </a:r>
              <a:endParaRPr/>
            </a:p>
          </p:txBody>
        </p:sp>
        <p:sp>
          <p:nvSpPr>
            <p:cNvPr id="645" name="Google Shape;645;p43"/>
            <p:cNvSpPr txBox="1"/>
            <p:nvPr/>
          </p:nvSpPr>
          <p:spPr>
            <a:xfrm>
              <a:off x="3239" y="2992"/>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23</a:t>
              </a:r>
              <a:endParaRPr/>
            </a:p>
          </p:txBody>
        </p:sp>
        <p:sp>
          <p:nvSpPr>
            <p:cNvPr id="646" name="Google Shape;646;p43"/>
            <p:cNvSpPr txBox="1"/>
            <p:nvPr/>
          </p:nvSpPr>
          <p:spPr>
            <a:xfrm>
              <a:off x="3010" y="2992"/>
              <a:ext cx="229"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-9</a:t>
              </a:r>
              <a:endParaRPr/>
            </a:p>
          </p:txBody>
        </p:sp>
        <p:sp>
          <p:nvSpPr>
            <p:cNvPr id="647" name="Google Shape;647;p43"/>
            <p:cNvSpPr txBox="1"/>
            <p:nvPr/>
          </p:nvSpPr>
          <p:spPr>
            <a:xfrm>
              <a:off x="2785" y="2992"/>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0</a:t>
              </a:r>
              <a:endParaRPr/>
            </a:p>
          </p:txBody>
        </p:sp>
        <p:sp>
          <p:nvSpPr>
            <p:cNvPr id="648" name="Google Shape;648;p43"/>
            <p:cNvSpPr txBox="1"/>
            <p:nvPr/>
          </p:nvSpPr>
          <p:spPr>
            <a:xfrm>
              <a:off x="2558" y="2992"/>
              <a:ext cx="227"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-4</a:t>
              </a:r>
              <a:endParaRPr/>
            </a:p>
          </p:txBody>
        </p:sp>
        <p:sp>
          <p:nvSpPr>
            <p:cNvPr id="649" name="Google Shape;649;p43"/>
            <p:cNvSpPr txBox="1"/>
            <p:nvPr/>
          </p:nvSpPr>
          <p:spPr>
            <a:xfrm>
              <a:off x="2328" y="2992"/>
              <a:ext cx="230"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-46</a:t>
              </a:r>
              <a:endParaRPr/>
            </a:p>
          </p:txBody>
        </p:sp>
        <p:sp>
          <p:nvSpPr>
            <p:cNvPr id="650" name="Google Shape;650;p43"/>
            <p:cNvSpPr txBox="1"/>
            <p:nvPr/>
          </p:nvSpPr>
          <p:spPr>
            <a:xfrm>
              <a:off x="2103" y="2992"/>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-9</a:t>
              </a:r>
              <a:endParaRPr/>
            </a:p>
          </p:txBody>
        </p:sp>
        <p:sp>
          <p:nvSpPr>
            <p:cNvPr id="651" name="Google Shape;651;p43"/>
            <p:cNvSpPr txBox="1"/>
            <p:nvPr/>
          </p:nvSpPr>
          <p:spPr>
            <a:xfrm>
              <a:off x="1878" y="2992"/>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a:t>
              </a:r>
              <a:endParaRPr/>
            </a:p>
          </p:txBody>
        </p:sp>
        <p:sp>
          <p:nvSpPr>
            <p:cNvPr id="652" name="Google Shape;652;p43"/>
            <p:cNvSpPr txBox="1"/>
            <p:nvPr/>
          </p:nvSpPr>
          <p:spPr>
            <a:xfrm>
              <a:off x="1650" y="2992"/>
              <a:ext cx="228"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a:t>
              </a:r>
              <a:endParaRPr/>
            </a:p>
          </p:txBody>
        </p:sp>
        <p:sp>
          <p:nvSpPr>
            <p:cNvPr id="653" name="Google Shape;653;p43"/>
            <p:cNvSpPr txBox="1"/>
            <p:nvPr/>
          </p:nvSpPr>
          <p:spPr>
            <a:xfrm>
              <a:off x="1422" y="2992"/>
              <a:ext cx="228"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5</a:t>
              </a:r>
              <a:endParaRPr/>
            </a:p>
          </p:txBody>
        </p:sp>
        <p:sp>
          <p:nvSpPr>
            <p:cNvPr id="654" name="Google Shape;654;p43"/>
            <p:cNvSpPr txBox="1"/>
            <p:nvPr/>
          </p:nvSpPr>
          <p:spPr>
            <a:xfrm>
              <a:off x="1194" y="2992"/>
              <a:ext cx="228"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3</a:t>
              </a:r>
              <a:endParaRPr/>
            </a:p>
          </p:txBody>
        </p:sp>
        <p:sp>
          <p:nvSpPr>
            <p:cNvPr id="655" name="Google Shape;655;p43"/>
            <p:cNvSpPr txBox="1"/>
            <p:nvPr/>
          </p:nvSpPr>
          <p:spPr>
            <a:xfrm>
              <a:off x="968" y="2992"/>
              <a:ext cx="226"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54</a:t>
              </a:r>
              <a:endParaRPr/>
            </a:p>
          </p:txBody>
        </p:sp>
        <p:sp>
          <p:nvSpPr>
            <p:cNvPr id="656" name="Google Shape;656;p43"/>
            <p:cNvSpPr txBox="1"/>
            <p:nvPr/>
          </p:nvSpPr>
          <p:spPr>
            <a:xfrm>
              <a:off x="743" y="2992"/>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4</a:t>
              </a:r>
              <a:endParaRPr/>
            </a:p>
          </p:txBody>
        </p:sp>
        <p:sp>
          <p:nvSpPr>
            <p:cNvPr id="657" name="Google Shape;657;p43"/>
            <p:cNvSpPr txBox="1"/>
            <p:nvPr/>
          </p:nvSpPr>
          <p:spPr>
            <a:xfrm>
              <a:off x="5055" y="2768"/>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120</a:t>
              </a:r>
              <a:endParaRPr/>
            </a:p>
          </p:txBody>
        </p:sp>
        <p:sp>
          <p:nvSpPr>
            <p:cNvPr id="658" name="Google Shape;658;p43"/>
            <p:cNvSpPr txBox="1"/>
            <p:nvPr/>
          </p:nvSpPr>
          <p:spPr>
            <a:xfrm>
              <a:off x="4826" y="2768"/>
              <a:ext cx="229"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135</a:t>
              </a:r>
              <a:endParaRPr/>
            </a:p>
          </p:txBody>
        </p:sp>
        <p:sp>
          <p:nvSpPr>
            <p:cNvPr id="659" name="Google Shape;659;p43"/>
            <p:cNvSpPr txBox="1"/>
            <p:nvPr/>
          </p:nvSpPr>
          <p:spPr>
            <a:xfrm>
              <a:off x="4598" y="2768"/>
              <a:ext cx="228"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135</a:t>
              </a:r>
              <a:endParaRPr/>
            </a:p>
          </p:txBody>
        </p:sp>
        <p:sp>
          <p:nvSpPr>
            <p:cNvPr id="660" name="Google Shape;660;p43"/>
            <p:cNvSpPr txBox="1"/>
            <p:nvPr/>
          </p:nvSpPr>
          <p:spPr>
            <a:xfrm>
              <a:off x="4374" y="2768"/>
              <a:ext cx="224"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133</a:t>
              </a:r>
              <a:endParaRPr/>
            </a:p>
          </p:txBody>
        </p:sp>
        <p:sp>
          <p:nvSpPr>
            <p:cNvPr id="661" name="Google Shape;661;p43"/>
            <p:cNvSpPr txBox="1"/>
            <p:nvPr/>
          </p:nvSpPr>
          <p:spPr>
            <a:xfrm>
              <a:off x="4146" y="2768"/>
              <a:ext cx="228"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138</a:t>
              </a:r>
              <a:endParaRPr/>
            </a:p>
          </p:txBody>
        </p:sp>
        <p:sp>
          <p:nvSpPr>
            <p:cNvPr id="662" name="Google Shape;662;p43"/>
            <p:cNvSpPr txBox="1"/>
            <p:nvPr/>
          </p:nvSpPr>
          <p:spPr>
            <a:xfrm>
              <a:off x="3920" y="2768"/>
              <a:ext cx="226"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198</a:t>
              </a:r>
              <a:endParaRPr/>
            </a:p>
          </p:txBody>
        </p:sp>
        <p:sp>
          <p:nvSpPr>
            <p:cNvPr id="663" name="Google Shape;663;p43"/>
            <p:cNvSpPr txBox="1"/>
            <p:nvPr/>
          </p:nvSpPr>
          <p:spPr>
            <a:xfrm>
              <a:off x="3690" y="2768"/>
              <a:ext cx="230"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177</a:t>
              </a:r>
              <a:endParaRPr/>
            </a:p>
          </p:txBody>
        </p:sp>
        <p:sp>
          <p:nvSpPr>
            <p:cNvPr id="664" name="Google Shape;664;p43"/>
            <p:cNvSpPr txBox="1"/>
            <p:nvPr/>
          </p:nvSpPr>
          <p:spPr>
            <a:xfrm>
              <a:off x="3464" y="2768"/>
              <a:ext cx="226"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143</a:t>
              </a:r>
              <a:endParaRPr/>
            </a:p>
          </p:txBody>
        </p:sp>
        <p:sp>
          <p:nvSpPr>
            <p:cNvPr id="665" name="Google Shape;665;p43"/>
            <p:cNvSpPr txBox="1"/>
            <p:nvPr/>
          </p:nvSpPr>
          <p:spPr>
            <a:xfrm>
              <a:off x="3239" y="2768"/>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120</a:t>
              </a:r>
              <a:endParaRPr/>
            </a:p>
          </p:txBody>
        </p:sp>
        <p:sp>
          <p:nvSpPr>
            <p:cNvPr id="666" name="Google Shape;666;p43"/>
            <p:cNvSpPr txBox="1"/>
            <p:nvPr/>
          </p:nvSpPr>
          <p:spPr>
            <a:xfrm>
              <a:off x="3010" y="2768"/>
              <a:ext cx="229"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129</a:t>
              </a:r>
              <a:endParaRPr/>
            </a:p>
          </p:txBody>
        </p:sp>
        <p:sp>
          <p:nvSpPr>
            <p:cNvPr id="667" name="Google Shape;667;p43"/>
            <p:cNvSpPr txBox="1"/>
            <p:nvPr/>
          </p:nvSpPr>
          <p:spPr>
            <a:xfrm>
              <a:off x="2785" y="2768"/>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129</a:t>
              </a:r>
              <a:endParaRPr/>
            </a:p>
          </p:txBody>
        </p:sp>
        <p:sp>
          <p:nvSpPr>
            <p:cNvPr id="668" name="Google Shape;668;p43"/>
            <p:cNvSpPr txBox="1"/>
            <p:nvPr/>
          </p:nvSpPr>
          <p:spPr>
            <a:xfrm>
              <a:off x="2558" y="2768"/>
              <a:ext cx="227"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133</a:t>
              </a:r>
              <a:endParaRPr/>
            </a:p>
          </p:txBody>
        </p:sp>
        <p:sp>
          <p:nvSpPr>
            <p:cNvPr id="669" name="Google Shape;669;p43"/>
            <p:cNvSpPr txBox="1"/>
            <p:nvPr/>
          </p:nvSpPr>
          <p:spPr>
            <a:xfrm>
              <a:off x="2328" y="2768"/>
              <a:ext cx="230"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179</a:t>
              </a:r>
              <a:endParaRPr/>
            </a:p>
          </p:txBody>
        </p:sp>
        <p:sp>
          <p:nvSpPr>
            <p:cNvPr id="670" name="Google Shape;670;p43"/>
            <p:cNvSpPr txBox="1"/>
            <p:nvPr/>
          </p:nvSpPr>
          <p:spPr>
            <a:xfrm>
              <a:off x="2103" y="2768"/>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188</a:t>
              </a:r>
              <a:endParaRPr/>
            </a:p>
          </p:txBody>
        </p:sp>
        <p:sp>
          <p:nvSpPr>
            <p:cNvPr id="671" name="Google Shape;671;p43"/>
            <p:cNvSpPr txBox="1"/>
            <p:nvPr/>
          </p:nvSpPr>
          <p:spPr>
            <a:xfrm>
              <a:off x="1878" y="2768"/>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201</a:t>
              </a:r>
              <a:endParaRPr/>
            </a:p>
          </p:txBody>
        </p:sp>
        <p:sp>
          <p:nvSpPr>
            <p:cNvPr id="672" name="Google Shape;672;p43"/>
            <p:cNvSpPr txBox="1"/>
            <p:nvPr/>
          </p:nvSpPr>
          <p:spPr>
            <a:xfrm>
              <a:off x="1650" y="2768"/>
              <a:ext cx="228"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200</a:t>
              </a:r>
              <a:endParaRPr/>
            </a:p>
          </p:txBody>
        </p:sp>
        <p:sp>
          <p:nvSpPr>
            <p:cNvPr id="673" name="Google Shape;673;p43"/>
            <p:cNvSpPr txBox="1"/>
            <p:nvPr/>
          </p:nvSpPr>
          <p:spPr>
            <a:xfrm>
              <a:off x="1422" y="2768"/>
              <a:ext cx="228"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195</a:t>
              </a:r>
              <a:endParaRPr/>
            </a:p>
          </p:txBody>
        </p:sp>
        <p:sp>
          <p:nvSpPr>
            <p:cNvPr id="674" name="Google Shape;674;p43"/>
            <p:cNvSpPr txBox="1"/>
            <p:nvPr/>
          </p:nvSpPr>
          <p:spPr>
            <a:xfrm>
              <a:off x="1194" y="2768"/>
              <a:ext cx="228"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192</a:t>
              </a:r>
              <a:endParaRPr/>
            </a:p>
          </p:txBody>
        </p:sp>
        <p:sp>
          <p:nvSpPr>
            <p:cNvPr id="675" name="Google Shape;675;p43"/>
            <p:cNvSpPr txBox="1"/>
            <p:nvPr/>
          </p:nvSpPr>
          <p:spPr>
            <a:xfrm>
              <a:off x="968" y="2768"/>
              <a:ext cx="226"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138</a:t>
              </a:r>
              <a:endParaRPr/>
            </a:p>
          </p:txBody>
        </p:sp>
        <p:sp>
          <p:nvSpPr>
            <p:cNvPr id="676" name="Google Shape;676;p43"/>
            <p:cNvSpPr txBox="1"/>
            <p:nvPr/>
          </p:nvSpPr>
          <p:spPr>
            <a:xfrm>
              <a:off x="743" y="2768"/>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134</a:t>
              </a:r>
              <a:endParaRPr/>
            </a:p>
          </p:txBody>
        </p:sp>
        <p:sp>
          <p:nvSpPr>
            <p:cNvPr id="677" name="Google Shape;677;p43"/>
            <p:cNvSpPr txBox="1"/>
            <p:nvPr/>
          </p:nvSpPr>
          <p:spPr>
            <a:xfrm>
              <a:off x="514" y="2768"/>
              <a:ext cx="229"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p:txBody>
        </p:sp>
        <p:grpSp>
          <p:nvGrpSpPr>
            <p:cNvPr id="678" name="Google Shape;678;p43"/>
            <p:cNvGrpSpPr/>
            <p:nvPr/>
          </p:nvGrpSpPr>
          <p:grpSpPr>
            <a:xfrm>
              <a:off x="288" y="2544"/>
              <a:ext cx="4992" cy="672"/>
              <a:chOff x="288" y="2544"/>
              <a:chExt cx="4992" cy="672"/>
            </a:xfrm>
          </p:grpSpPr>
          <p:sp>
            <p:nvSpPr>
              <p:cNvPr id="679" name="Google Shape;679;p43"/>
              <p:cNvSpPr txBox="1"/>
              <p:nvPr/>
            </p:nvSpPr>
            <p:spPr>
              <a:xfrm>
                <a:off x="514" y="2992"/>
                <a:ext cx="229"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134</a:t>
                </a:r>
                <a:endParaRPr/>
              </a:p>
            </p:txBody>
          </p:sp>
          <p:grpSp>
            <p:nvGrpSpPr>
              <p:cNvPr id="680" name="Google Shape;680;p43"/>
              <p:cNvGrpSpPr/>
              <p:nvPr/>
            </p:nvGrpSpPr>
            <p:grpSpPr>
              <a:xfrm>
                <a:off x="288" y="2544"/>
                <a:ext cx="4992" cy="672"/>
                <a:chOff x="288" y="2544"/>
                <a:chExt cx="4992" cy="672"/>
              </a:xfrm>
            </p:grpSpPr>
            <p:grpSp>
              <p:nvGrpSpPr>
                <p:cNvPr id="681" name="Google Shape;681;p43"/>
                <p:cNvGrpSpPr/>
                <p:nvPr/>
              </p:nvGrpSpPr>
              <p:grpSpPr>
                <a:xfrm>
                  <a:off x="514" y="2544"/>
                  <a:ext cx="4766" cy="224"/>
                  <a:chOff x="514" y="2544"/>
                  <a:chExt cx="4766" cy="224"/>
                </a:xfrm>
              </p:grpSpPr>
              <p:sp>
                <p:nvSpPr>
                  <p:cNvPr id="682" name="Google Shape;682;p43"/>
                  <p:cNvSpPr txBox="1"/>
                  <p:nvPr/>
                </p:nvSpPr>
                <p:spPr>
                  <a:xfrm>
                    <a:off x="5055" y="2544"/>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115</a:t>
                    </a:r>
                    <a:endParaRPr/>
                  </a:p>
                </p:txBody>
              </p:sp>
              <p:sp>
                <p:nvSpPr>
                  <p:cNvPr id="683" name="Google Shape;683;p43"/>
                  <p:cNvSpPr txBox="1"/>
                  <p:nvPr/>
                </p:nvSpPr>
                <p:spPr>
                  <a:xfrm>
                    <a:off x="4826" y="2544"/>
                    <a:ext cx="229"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120</a:t>
                    </a:r>
                    <a:endParaRPr/>
                  </a:p>
                </p:txBody>
              </p:sp>
              <p:sp>
                <p:nvSpPr>
                  <p:cNvPr id="684" name="Google Shape;684;p43"/>
                  <p:cNvSpPr txBox="1"/>
                  <p:nvPr/>
                </p:nvSpPr>
                <p:spPr>
                  <a:xfrm>
                    <a:off x="4598" y="2544"/>
                    <a:ext cx="228"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135</a:t>
                    </a:r>
                    <a:endParaRPr/>
                  </a:p>
                </p:txBody>
              </p:sp>
              <p:sp>
                <p:nvSpPr>
                  <p:cNvPr id="685" name="Google Shape;685;p43"/>
                  <p:cNvSpPr txBox="1"/>
                  <p:nvPr/>
                </p:nvSpPr>
                <p:spPr>
                  <a:xfrm>
                    <a:off x="4374" y="2544"/>
                    <a:ext cx="224"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135</a:t>
                    </a:r>
                    <a:endParaRPr/>
                  </a:p>
                </p:txBody>
              </p:sp>
              <p:sp>
                <p:nvSpPr>
                  <p:cNvPr id="686" name="Google Shape;686;p43"/>
                  <p:cNvSpPr txBox="1"/>
                  <p:nvPr/>
                </p:nvSpPr>
                <p:spPr>
                  <a:xfrm>
                    <a:off x="4146" y="2544"/>
                    <a:ext cx="228"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133</a:t>
                    </a:r>
                    <a:endParaRPr/>
                  </a:p>
                </p:txBody>
              </p:sp>
              <p:sp>
                <p:nvSpPr>
                  <p:cNvPr id="687" name="Google Shape;687;p43"/>
                  <p:cNvSpPr txBox="1"/>
                  <p:nvPr/>
                </p:nvSpPr>
                <p:spPr>
                  <a:xfrm>
                    <a:off x="3920" y="2544"/>
                    <a:ext cx="226"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138</a:t>
                    </a:r>
                    <a:endParaRPr/>
                  </a:p>
                </p:txBody>
              </p:sp>
              <p:sp>
                <p:nvSpPr>
                  <p:cNvPr id="688" name="Google Shape;688;p43"/>
                  <p:cNvSpPr txBox="1"/>
                  <p:nvPr/>
                </p:nvSpPr>
                <p:spPr>
                  <a:xfrm>
                    <a:off x="3690" y="2544"/>
                    <a:ext cx="230"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198</a:t>
                    </a:r>
                    <a:endParaRPr/>
                  </a:p>
                </p:txBody>
              </p:sp>
              <p:sp>
                <p:nvSpPr>
                  <p:cNvPr id="689" name="Google Shape;689;p43"/>
                  <p:cNvSpPr txBox="1"/>
                  <p:nvPr/>
                </p:nvSpPr>
                <p:spPr>
                  <a:xfrm>
                    <a:off x="3464" y="2544"/>
                    <a:ext cx="226"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177</a:t>
                    </a:r>
                    <a:endParaRPr/>
                  </a:p>
                </p:txBody>
              </p:sp>
              <p:sp>
                <p:nvSpPr>
                  <p:cNvPr id="690" name="Google Shape;690;p43"/>
                  <p:cNvSpPr txBox="1"/>
                  <p:nvPr/>
                </p:nvSpPr>
                <p:spPr>
                  <a:xfrm>
                    <a:off x="3239" y="2544"/>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143</a:t>
                    </a:r>
                    <a:endParaRPr/>
                  </a:p>
                </p:txBody>
              </p:sp>
              <p:sp>
                <p:nvSpPr>
                  <p:cNvPr id="691" name="Google Shape;691;p43"/>
                  <p:cNvSpPr txBox="1"/>
                  <p:nvPr/>
                </p:nvSpPr>
                <p:spPr>
                  <a:xfrm>
                    <a:off x="3010" y="2544"/>
                    <a:ext cx="229"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120</a:t>
                    </a:r>
                    <a:endParaRPr/>
                  </a:p>
                </p:txBody>
              </p:sp>
              <p:sp>
                <p:nvSpPr>
                  <p:cNvPr id="692" name="Google Shape;692;p43"/>
                  <p:cNvSpPr txBox="1"/>
                  <p:nvPr/>
                </p:nvSpPr>
                <p:spPr>
                  <a:xfrm>
                    <a:off x="2785" y="2544"/>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129</a:t>
                    </a:r>
                    <a:endParaRPr/>
                  </a:p>
                </p:txBody>
              </p:sp>
              <p:sp>
                <p:nvSpPr>
                  <p:cNvPr id="693" name="Google Shape;693;p43"/>
                  <p:cNvSpPr txBox="1"/>
                  <p:nvPr/>
                </p:nvSpPr>
                <p:spPr>
                  <a:xfrm>
                    <a:off x="2558" y="2544"/>
                    <a:ext cx="227"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129</a:t>
                    </a:r>
                    <a:endParaRPr/>
                  </a:p>
                </p:txBody>
              </p:sp>
              <p:sp>
                <p:nvSpPr>
                  <p:cNvPr id="694" name="Google Shape;694;p43"/>
                  <p:cNvSpPr txBox="1"/>
                  <p:nvPr/>
                </p:nvSpPr>
                <p:spPr>
                  <a:xfrm>
                    <a:off x="2328" y="2544"/>
                    <a:ext cx="230"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133</a:t>
                    </a:r>
                    <a:endParaRPr/>
                  </a:p>
                </p:txBody>
              </p:sp>
              <p:sp>
                <p:nvSpPr>
                  <p:cNvPr id="695" name="Google Shape;695;p43"/>
                  <p:cNvSpPr txBox="1"/>
                  <p:nvPr/>
                </p:nvSpPr>
                <p:spPr>
                  <a:xfrm>
                    <a:off x="2103" y="2544"/>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179</a:t>
                    </a:r>
                    <a:endParaRPr/>
                  </a:p>
                </p:txBody>
              </p:sp>
              <p:sp>
                <p:nvSpPr>
                  <p:cNvPr id="696" name="Google Shape;696;p43"/>
                  <p:cNvSpPr txBox="1"/>
                  <p:nvPr/>
                </p:nvSpPr>
                <p:spPr>
                  <a:xfrm>
                    <a:off x="1878" y="2544"/>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188</a:t>
                    </a:r>
                    <a:endParaRPr/>
                  </a:p>
                </p:txBody>
              </p:sp>
              <p:sp>
                <p:nvSpPr>
                  <p:cNvPr id="697" name="Google Shape;697;p43"/>
                  <p:cNvSpPr txBox="1"/>
                  <p:nvPr/>
                </p:nvSpPr>
                <p:spPr>
                  <a:xfrm>
                    <a:off x="1650" y="2544"/>
                    <a:ext cx="228"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201</a:t>
                    </a:r>
                    <a:endParaRPr/>
                  </a:p>
                </p:txBody>
              </p:sp>
              <p:sp>
                <p:nvSpPr>
                  <p:cNvPr id="698" name="Google Shape;698;p43"/>
                  <p:cNvSpPr txBox="1"/>
                  <p:nvPr/>
                </p:nvSpPr>
                <p:spPr>
                  <a:xfrm>
                    <a:off x="1422" y="2544"/>
                    <a:ext cx="228"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200</a:t>
                    </a:r>
                    <a:endParaRPr/>
                  </a:p>
                </p:txBody>
              </p:sp>
              <p:sp>
                <p:nvSpPr>
                  <p:cNvPr id="699" name="Google Shape;699;p43"/>
                  <p:cNvSpPr txBox="1"/>
                  <p:nvPr/>
                </p:nvSpPr>
                <p:spPr>
                  <a:xfrm>
                    <a:off x="1194" y="2544"/>
                    <a:ext cx="228"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195</a:t>
                    </a:r>
                    <a:endParaRPr/>
                  </a:p>
                </p:txBody>
              </p:sp>
              <p:sp>
                <p:nvSpPr>
                  <p:cNvPr id="700" name="Google Shape;700;p43"/>
                  <p:cNvSpPr txBox="1"/>
                  <p:nvPr/>
                </p:nvSpPr>
                <p:spPr>
                  <a:xfrm>
                    <a:off x="968" y="2544"/>
                    <a:ext cx="226"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192</a:t>
                    </a:r>
                    <a:endParaRPr/>
                  </a:p>
                </p:txBody>
              </p:sp>
              <p:sp>
                <p:nvSpPr>
                  <p:cNvPr id="701" name="Google Shape;701;p43"/>
                  <p:cNvSpPr txBox="1"/>
                  <p:nvPr/>
                </p:nvSpPr>
                <p:spPr>
                  <a:xfrm>
                    <a:off x="743" y="2544"/>
                    <a:ext cx="225"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138</a:t>
                    </a:r>
                    <a:endParaRPr/>
                  </a:p>
                </p:txBody>
              </p:sp>
              <p:sp>
                <p:nvSpPr>
                  <p:cNvPr id="702" name="Google Shape;702;p43"/>
                  <p:cNvSpPr txBox="1"/>
                  <p:nvPr/>
                </p:nvSpPr>
                <p:spPr>
                  <a:xfrm>
                    <a:off x="514" y="2544"/>
                    <a:ext cx="229" cy="224"/>
                  </a:xfrm>
                  <a:prstGeom prst="rect">
                    <a:avLst/>
                  </a:prstGeom>
                  <a:solidFill>
                    <a:srgbClr val="CCE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134</a:t>
                    </a:r>
                    <a:endParaRPr/>
                  </a:p>
                </p:txBody>
              </p:sp>
            </p:grpSp>
            <p:grpSp>
              <p:nvGrpSpPr>
                <p:cNvPr id="703" name="Google Shape;703;p43"/>
                <p:cNvGrpSpPr/>
                <p:nvPr/>
              </p:nvGrpSpPr>
              <p:grpSpPr>
                <a:xfrm>
                  <a:off x="288" y="2544"/>
                  <a:ext cx="4992" cy="672"/>
                  <a:chOff x="288" y="2544"/>
                  <a:chExt cx="4992" cy="672"/>
                </a:xfrm>
              </p:grpSpPr>
              <p:sp>
                <p:nvSpPr>
                  <p:cNvPr id="704" name="Google Shape;704;p43"/>
                  <p:cNvSpPr txBox="1"/>
                  <p:nvPr/>
                </p:nvSpPr>
                <p:spPr>
                  <a:xfrm>
                    <a:off x="288" y="2992"/>
                    <a:ext cx="226" cy="224"/>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a:solidFill>
                          <a:schemeClr val="dk1"/>
                        </a:solidFill>
                        <a:latin typeface="Times New Roman"/>
                        <a:ea typeface="Times New Roman"/>
                        <a:cs typeface="Times New Roman"/>
                        <a:sym typeface="Times New Roman"/>
                      </a:rPr>
                      <a:t></a:t>
                    </a:r>
                    <a:endParaRPr/>
                  </a:p>
                </p:txBody>
              </p:sp>
              <p:sp>
                <p:nvSpPr>
                  <p:cNvPr id="705" name="Google Shape;705;p43"/>
                  <p:cNvSpPr txBox="1"/>
                  <p:nvPr/>
                </p:nvSpPr>
                <p:spPr>
                  <a:xfrm>
                    <a:off x="288" y="2768"/>
                    <a:ext cx="226" cy="224"/>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a:solidFill>
                          <a:schemeClr val="dk1"/>
                        </a:solidFill>
                        <a:latin typeface="Times New Roman"/>
                        <a:ea typeface="Times New Roman"/>
                        <a:cs typeface="Times New Roman"/>
                        <a:sym typeface="Times New Roman"/>
                      </a:rPr>
                      <a:t>P~</a:t>
                    </a:r>
                    <a:endParaRPr/>
                  </a:p>
                </p:txBody>
              </p:sp>
              <p:sp>
                <p:nvSpPr>
                  <p:cNvPr id="706" name="Google Shape;706;p43"/>
                  <p:cNvSpPr txBox="1"/>
                  <p:nvPr/>
                </p:nvSpPr>
                <p:spPr>
                  <a:xfrm>
                    <a:off x="288" y="2544"/>
                    <a:ext cx="226" cy="224"/>
                  </a:xfrm>
                  <a:prstGeom prst="rect">
                    <a:avLst/>
                  </a:prstGeom>
                  <a:solidFill>
                    <a:schemeClr val="hlink"/>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000"/>
                      <a:buFont typeface="Times New Roman"/>
                      <a:buNone/>
                    </a:pPr>
                    <a:r>
                      <a:rPr b="1" i="1" lang="en-US" sz="1000" u="none">
                        <a:solidFill>
                          <a:schemeClr val="dk1"/>
                        </a:solidFill>
                        <a:latin typeface="Times New Roman"/>
                        <a:ea typeface="Times New Roman"/>
                        <a:cs typeface="Times New Roman"/>
                        <a:sym typeface="Times New Roman"/>
                      </a:rPr>
                      <a:t>P</a:t>
                    </a:r>
                    <a:endParaRPr/>
                  </a:p>
                </p:txBody>
              </p:sp>
              <p:grpSp>
                <p:nvGrpSpPr>
                  <p:cNvPr id="707" name="Google Shape;707;p43"/>
                  <p:cNvGrpSpPr/>
                  <p:nvPr/>
                </p:nvGrpSpPr>
                <p:grpSpPr>
                  <a:xfrm>
                    <a:off x="288" y="2544"/>
                    <a:ext cx="4992" cy="672"/>
                    <a:chOff x="288" y="2544"/>
                    <a:chExt cx="4992" cy="672"/>
                  </a:xfrm>
                </p:grpSpPr>
                <p:cxnSp>
                  <p:nvCxnSpPr>
                    <p:cNvPr id="708" name="Google Shape;708;p43"/>
                    <p:cNvCxnSpPr/>
                    <p:nvPr/>
                  </p:nvCxnSpPr>
                  <p:spPr>
                    <a:xfrm>
                      <a:off x="288" y="2768"/>
                      <a:ext cx="4992" cy="0"/>
                    </a:xfrm>
                    <a:prstGeom prst="straightConnector1">
                      <a:avLst/>
                    </a:prstGeom>
                    <a:noFill/>
                    <a:ln cap="flat" cmpd="sng" w="12700">
                      <a:solidFill>
                        <a:schemeClr val="dk1"/>
                      </a:solidFill>
                      <a:prstDash val="solid"/>
                      <a:miter lim="800000"/>
                      <a:headEnd len="med" w="med" type="none"/>
                      <a:tailEnd len="med" w="med" type="none"/>
                    </a:ln>
                  </p:spPr>
                </p:cxnSp>
                <p:cxnSp>
                  <p:nvCxnSpPr>
                    <p:cNvPr id="709" name="Google Shape;709;p43"/>
                    <p:cNvCxnSpPr/>
                    <p:nvPr/>
                  </p:nvCxnSpPr>
                  <p:spPr>
                    <a:xfrm>
                      <a:off x="288" y="2992"/>
                      <a:ext cx="4992" cy="0"/>
                    </a:xfrm>
                    <a:prstGeom prst="straightConnector1">
                      <a:avLst/>
                    </a:prstGeom>
                    <a:noFill/>
                    <a:ln cap="flat" cmpd="sng" w="12700">
                      <a:solidFill>
                        <a:schemeClr val="dk1"/>
                      </a:solidFill>
                      <a:prstDash val="solid"/>
                      <a:miter lim="800000"/>
                      <a:headEnd len="med" w="med" type="none"/>
                      <a:tailEnd len="med" w="med" type="none"/>
                    </a:ln>
                  </p:spPr>
                </p:cxnSp>
                <p:grpSp>
                  <p:nvGrpSpPr>
                    <p:cNvPr id="710" name="Google Shape;710;p43"/>
                    <p:cNvGrpSpPr/>
                    <p:nvPr/>
                  </p:nvGrpSpPr>
                  <p:grpSpPr>
                    <a:xfrm>
                      <a:off x="514" y="2544"/>
                      <a:ext cx="4541" cy="672"/>
                      <a:chOff x="514" y="2544"/>
                      <a:chExt cx="4541" cy="672"/>
                    </a:xfrm>
                  </p:grpSpPr>
                  <p:cxnSp>
                    <p:nvCxnSpPr>
                      <p:cNvPr id="711" name="Google Shape;711;p43"/>
                      <p:cNvCxnSpPr/>
                      <p:nvPr/>
                    </p:nvCxnSpPr>
                    <p:spPr>
                      <a:xfrm>
                        <a:off x="514"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12" name="Google Shape;712;p43"/>
                      <p:cNvCxnSpPr/>
                      <p:nvPr/>
                    </p:nvCxnSpPr>
                    <p:spPr>
                      <a:xfrm>
                        <a:off x="743"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13" name="Google Shape;713;p43"/>
                      <p:cNvCxnSpPr/>
                      <p:nvPr/>
                    </p:nvCxnSpPr>
                    <p:spPr>
                      <a:xfrm>
                        <a:off x="968"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14" name="Google Shape;714;p43"/>
                      <p:cNvCxnSpPr/>
                      <p:nvPr/>
                    </p:nvCxnSpPr>
                    <p:spPr>
                      <a:xfrm>
                        <a:off x="1194"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15" name="Google Shape;715;p43"/>
                      <p:cNvCxnSpPr/>
                      <p:nvPr/>
                    </p:nvCxnSpPr>
                    <p:spPr>
                      <a:xfrm>
                        <a:off x="1422"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16" name="Google Shape;716;p43"/>
                      <p:cNvCxnSpPr/>
                      <p:nvPr/>
                    </p:nvCxnSpPr>
                    <p:spPr>
                      <a:xfrm>
                        <a:off x="1650"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17" name="Google Shape;717;p43"/>
                      <p:cNvCxnSpPr/>
                      <p:nvPr/>
                    </p:nvCxnSpPr>
                    <p:spPr>
                      <a:xfrm>
                        <a:off x="1878"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18" name="Google Shape;718;p43"/>
                      <p:cNvCxnSpPr/>
                      <p:nvPr/>
                    </p:nvCxnSpPr>
                    <p:spPr>
                      <a:xfrm>
                        <a:off x="2103"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19" name="Google Shape;719;p43"/>
                      <p:cNvCxnSpPr/>
                      <p:nvPr/>
                    </p:nvCxnSpPr>
                    <p:spPr>
                      <a:xfrm>
                        <a:off x="2328"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20" name="Google Shape;720;p43"/>
                      <p:cNvCxnSpPr/>
                      <p:nvPr/>
                    </p:nvCxnSpPr>
                    <p:spPr>
                      <a:xfrm>
                        <a:off x="2558"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21" name="Google Shape;721;p43"/>
                      <p:cNvCxnSpPr/>
                      <p:nvPr/>
                    </p:nvCxnSpPr>
                    <p:spPr>
                      <a:xfrm>
                        <a:off x="2785"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22" name="Google Shape;722;p43"/>
                      <p:cNvCxnSpPr/>
                      <p:nvPr/>
                    </p:nvCxnSpPr>
                    <p:spPr>
                      <a:xfrm>
                        <a:off x="3010"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23" name="Google Shape;723;p43"/>
                      <p:cNvCxnSpPr/>
                      <p:nvPr/>
                    </p:nvCxnSpPr>
                    <p:spPr>
                      <a:xfrm>
                        <a:off x="3239"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24" name="Google Shape;724;p43"/>
                      <p:cNvCxnSpPr/>
                      <p:nvPr/>
                    </p:nvCxnSpPr>
                    <p:spPr>
                      <a:xfrm>
                        <a:off x="3464"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25" name="Google Shape;725;p43"/>
                      <p:cNvCxnSpPr/>
                      <p:nvPr/>
                    </p:nvCxnSpPr>
                    <p:spPr>
                      <a:xfrm>
                        <a:off x="3690"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26" name="Google Shape;726;p43"/>
                      <p:cNvCxnSpPr/>
                      <p:nvPr/>
                    </p:nvCxnSpPr>
                    <p:spPr>
                      <a:xfrm>
                        <a:off x="3920"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27" name="Google Shape;727;p43"/>
                      <p:cNvCxnSpPr/>
                      <p:nvPr/>
                    </p:nvCxnSpPr>
                    <p:spPr>
                      <a:xfrm>
                        <a:off x="4146"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28" name="Google Shape;728;p43"/>
                      <p:cNvCxnSpPr/>
                      <p:nvPr/>
                    </p:nvCxnSpPr>
                    <p:spPr>
                      <a:xfrm>
                        <a:off x="4374"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29" name="Google Shape;729;p43"/>
                      <p:cNvCxnSpPr/>
                      <p:nvPr/>
                    </p:nvCxnSpPr>
                    <p:spPr>
                      <a:xfrm>
                        <a:off x="4598"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30" name="Google Shape;730;p43"/>
                      <p:cNvCxnSpPr/>
                      <p:nvPr/>
                    </p:nvCxnSpPr>
                    <p:spPr>
                      <a:xfrm>
                        <a:off x="4826" y="2544"/>
                        <a:ext cx="0" cy="672"/>
                      </a:xfrm>
                      <a:prstGeom prst="straightConnector1">
                        <a:avLst/>
                      </a:prstGeom>
                      <a:noFill/>
                      <a:ln cap="flat" cmpd="sng" w="12700">
                        <a:solidFill>
                          <a:schemeClr val="dk1"/>
                        </a:solidFill>
                        <a:prstDash val="solid"/>
                        <a:miter lim="800000"/>
                        <a:headEnd len="med" w="med" type="none"/>
                        <a:tailEnd len="med" w="med" type="none"/>
                      </a:ln>
                    </p:spPr>
                  </p:cxnSp>
                  <p:cxnSp>
                    <p:nvCxnSpPr>
                      <p:cNvPr id="731" name="Google Shape;731;p43"/>
                      <p:cNvCxnSpPr/>
                      <p:nvPr/>
                    </p:nvCxnSpPr>
                    <p:spPr>
                      <a:xfrm>
                        <a:off x="5055" y="2544"/>
                        <a:ext cx="0" cy="672"/>
                      </a:xfrm>
                      <a:prstGeom prst="straightConnector1">
                        <a:avLst/>
                      </a:prstGeom>
                      <a:noFill/>
                      <a:ln cap="flat" cmpd="sng" w="12700">
                        <a:solidFill>
                          <a:schemeClr val="dk1"/>
                        </a:solidFill>
                        <a:prstDash val="solid"/>
                        <a:miter lim="800000"/>
                        <a:headEnd len="med" w="med" type="none"/>
                        <a:tailEnd len="med" w="med" type="none"/>
                      </a:ln>
                    </p:spPr>
                  </p:cxnSp>
                </p:grpSp>
                <p:grpSp>
                  <p:nvGrpSpPr>
                    <p:cNvPr id="732" name="Google Shape;732;p43"/>
                    <p:cNvGrpSpPr/>
                    <p:nvPr/>
                  </p:nvGrpSpPr>
                  <p:grpSpPr>
                    <a:xfrm>
                      <a:off x="288" y="2544"/>
                      <a:ext cx="4992" cy="672"/>
                      <a:chOff x="288" y="2544"/>
                      <a:chExt cx="4992" cy="672"/>
                    </a:xfrm>
                  </p:grpSpPr>
                  <p:cxnSp>
                    <p:nvCxnSpPr>
                      <p:cNvPr id="733" name="Google Shape;733;p43"/>
                      <p:cNvCxnSpPr/>
                      <p:nvPr/>
                    </p:nvCxnSpPr>
                    <p:spPr>
                      <a:xfrm>
                        <a:off x="288" y="2544"/>
                        <a:ext cx="4992" cy="0"/>
                      </a:xfrm>
                      <a:prstGeom prst="straightConnector1">
                        <a:avLst/>
                      </a:prstGeom>
                      <a:noFill/>
                      <a:ln cap="sq" cmpd="sng" w="28575">
                        <a:solidFill>
                          <a:schemeClr val="dk1"/>
                        </a:solidFill>
                        <a:prstDash val="solid"/>
                        <a:miter lim="800000"/>
                        <a:headEnd len="med" w="med" type="none"/>
                        <a:tailEnd len="med" w="med" type="none"/>
                      </a:ln>
                    </p:spPr>
                  </p:cxnSp>
                  <p:cxnSp>
                    <p:nvCxnSpPr>
                      <p:cNvPr id="734" name="Google Shape;734;p43"/>
                      <p:cNvCxnSpPr/>
                      <p:nvPr/>
                    </p:nvCxnSpPr>
                    <p:spPr>
                      <a:xfrm>
                        <a:off x="288" y="3216"/>
                        <a:ext cx="4992" cy="0"/>
                      </a:xfrm>
                      <a:prstGeom prst="straightConnector1">
                        <a:avLst/>
                      </a:prstGeom>
                      <a:noFill/>
                      <a:ln cap="sq" cmpd="sng" w="28575">
                        <a:solidFill>
                          <a:schemeClr val="dk1"/>
                        </a:solidFill>
                        <a:prstDash val="solid"/>
                        <a:miter lim="800000"/>
                        <a:headEnd len="med" w="med" type="none"/>
                        <a:tailEnd len="med" w="med" type="none"/>
                      </a:ln>
                    </p:spPr>
                  </p:cxnSp>
                  <p:cxnSp>
                    <p:nvCxnSpPr>
                      <p:cNvPr id="735" name="Google Shape;735;p43"/>
                      <p:cNvCxnSpPr/>
                      <p:nvPr/>
                    </p:nvCxnSpPr>
                    <p:spPr>
                      <a:xfrm>
                        <a:off x="288" y="2544"/>
                        <a:ext cx="0" cy="672"/>
                      </a:xfrm>
                      <a:prstGeom prst="straightConnector1">
                        <a:avLst/>
                      </a:prstGeom>
                      <a:noFill/>
                      <a:ln cap="sq" cmpd="sng" w="28575">
                        <a:solidFill>
                          <a:schemeClr val="dk1"/>
                        </a:solidFill>
                        <a:prstDash val="solid"/>
                        <a:miter lim="800000"/>
                        <a:headEnd len="med" w="med" type="none"/>
                        <a:tailEnd len="med" w="med" type="none"/>
                      </a:ln>
                    </p:spPr>
                  </p:cxnSp>
                  <p:cxnSp>
                    <p:nvCxnSpPr>
                      <p:cNvPr id="736" name="Google Shape;736;p43"/>
                      <p:cNvCxnSpPr/>
                      <p:nvPr/>
                    </p:nvCxnSpPr>
                    <p:spPr>
                      <a:xfrm>
                        <a:off x="5280" y="2544"/>
                        <a:ext cx="0" cy="672"/>
                      </a:xfrm>
                      <a:prstGeom prst="straightConnector1">
                        <a:avLst/>
                      </a:prstGeom>
                      <a:noFill/>
                      <a:ln cap="sq" cmpd="sng" w="28575">
                        <a:solidFill>
                          <a:schemeClr val="dk1"/>
                        </a:solidFill>
                        <a:prstDash val="solid"/>
                        <a:miter lim="800000"/>
                        <a:headEnd len="med" w="med" type="none"/>
                        <a:tailEnd len="med" w="med" type="none"/>
                      </a:ln>
                    </p:spPr>
                  </p:cxnSp>
                </p:grpSp>
              </p:grpSp>
            </p:grpSp>
          </p:grpSp>
        </p:grpSp>
      </p:grpSp>
      <p:sp>
        <p:nvSpPr>
          <p:cNvPr id="737" name="Google Shape;737;p43"/>
          <p:cNvSpPr txBox="1"/>
          <p:nvPr/>
        </p:nvSpPr>
        <p:spPr>
          <a:xfrm>
            <a:off x="381000" y="4419600"/>
            <a:ext cx="8229600" cy="1981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Compression Analysis: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The input image required 8 bits per pixel</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The output image has a dynamic range of 54 – (-60) = 114 so can use 7 bits.  12% compression</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HOWEVER the output is well suited to huffman encoding since MOST information is located around zero +/- some small amount</a:t>
            </a:r>
            <a:r>
              <a:rPr b="0" i="0" lang="en-US" sz="1600" u="none">
                <a:solidFill>
                  <a:schemeClr val="dk1"/>
                </a:solidFill>
                <a:latin typeface="Times New Roman"/>
                <a:ea typeface="Times New Roman"/>
                <a:cs typeface="Times New Roman"/>
                <a:sym typeface="Times New Roman"/>
              </a:rPr>
              <a:t>.</a:t>
            </a:r>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44"/>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743" name="Google Shape;743;p44"/>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Lossy Predictive Coding</a:t>
            </a:r>
            <a:endParaRPr/>
          </a:p>
        </p:txBody>
      </p:sp>
      <p:sp>
        <p:nvSpPr>
          <p:cNvPr id="744" name="Google Shape;744;p44"/>
          <p:cNvSpPr txBox="1"/>
          <p:nvPr>
            <p:ph idx="1" type="body"/>
          </p:nvPr>
        </p:nvSpPr>
        <p:spPr>
          <a:xfrm>
            <a:off x="457200" y="1981200"/>
            <a:ext cx="8305800" cy="121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Noto Sans Symbols"/>
              <a:buChar char="🟂"/>
            </a:pPr>
            <a:r>
              <a:rPr b="0" i="1" lang="en-US" sz="2000" u="none">
                <a:solidFill>
                  <a:schemeClr val="dk1"/>
                </a:solidFill>
                <a:latin typeface="Times New Roman"/>
                <a:ea typeface="Times New Roman"/>
                <a:cs typeface="Times New Roman"/>
                <a:sym typeface="Times New Roman"/>
              </a:rPr>
              <a:t> Reduce the accuracy of the saved image for increased compression</a:t>
            </a:r>
            <a:endParaRPr/>
          </a:p>
          <a:p>
            <a:pPr indent="-342900" lvl="0" marL="342900" rtl="0" algn="l">
              <a:lnSpc>
                <a:spcPct val="100000"/>
              </a:lnSpc>
              <a:spcBef>
                <a:spcPts val="400"/>
              </a:spcBef>
              <a:spcAft>
                <a:spcPts val="0"/>
              </a:spcAft>
              <a:buClr>
                <a:schemeClr val="accent2"/>
              </a:buClr>
              <a:buSzPts val="2000"/>
              <a:buFont typeface="Noto Sans Symbols"/>
              <a:buChar char="🟂"/>
            </a:pPr>
            <a:r>
              <a:rPr b="0" i="1" lang="en-US" sz="2000" u="none">
                <a:solidFill>
                  <a:schemeClr val="dk1"/>
                </a:solidFill>
                <a:latin typeface="Times New Roman"/>
                <a:ea typeface="Times New Roman"/>
                <a:cs typeface="Times New Roman"/>
                <a:sym typeface="Times New Roman"/>
              </a:rPr>
              <a:t> One of the simplest lossy predictive coding schemes is known as </a:t>
            </a:r>
            <a:r>
              <a:rPr b="1" i="0" lang="en-US" sz="2000" u="none">
                <a:solidFill>
                  <a:srgbClr val="6600CC"/>
                </a:solidFill>
                <a:latin typeface="Times New Roman"/>
                <a:ea typeface="Times New Roman"/>
                <a:cs typeface="Times New Roman"/>
                <a:sym typeface="Times New Roman"/>
              </a:rPr>
              <a:t>Delta Modulation</a:t>
            </a:r>
            <a:endParaRPr/>
          </a:p>
        </p:txBody>
      </p:sp>
      <p:sp>
        <p:nvSpPr>
          <p:cNvPr id="745" name="Google Shape;745;p44"/>
          <p:cNvSpPr txBox="1"/>
          <p:nvPr/>
        </p:nvSpPr>
        <p:spPr>
          <a:xfrm>
            <a:off x="685800" y="3276600"/>
            <a:ext cx="7620000" cy="1428750"/>
          </a:xfrm>
          <a:prstGeom prst="rect">
            <a:avLst/>
          </a:prstGeom>
          <a:solidFill>
            <a:srgbClr val="CCECFF"/>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Big Idea:</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1) Select a </a:t>
            </a:r>
            <a:r>
              <a:rPr b="1" i="0" lang="en-US" sz="1400" u="none">
                <a:solidFill>
                  <a:srgbClr val="FF0000"/>
                </a:solidFill>
                <a:latin typeface="Courier New"/>
                <a:ea typeface="Courier New"/>
                <a:cs typeface="Courier New"/>
                <a:sym typeface="Courier New"/>
              </a:rPr>
              <a:t>Delta</a:t>
            </a:r>
            <a:r>
              <a:rPr b="1" i="0" lang="en-US" sz="1400" u="none">
                <a:solidFill>
                  <a:schemeClr val="dk1"/>
                </a:solidFill>
                <a:latin typeface="Courier New"/>
                <a:ea typeface="Courier New"/>
                <a:cs typeface="Courier New"/>
                <a:sym typeface="Courier New"/>
              </a:rPr>
              <a:t> value (say 6.5)</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2) Predicted value is the last predicted value +/- </a:t>
            </a:r>
            <a:r>
              <a:rPr b="1" i="0" lang="en-US" sz="1400" u="none">
                <a:solidFill>
                  <a:srgbClr val="FF0000"/>
                </a:solidFill>
                <a:latin typeface="Courier New"/>
                <a:ea typeface="Courier New"/>
                <a:cs typeface="Courier New"/>
                <a:sym typeface="Courier New"/>
              </a:rPr>
              <a:t>Delta</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3) If actual value &gt; predicted value then record a ‘+’</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4) If actual value &lt; predicted value then record a ‘-’</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4">
                                            <p:txEl>
                                              <p:pRg end="0" st="0"/>
                                            </p:txEl>
                                          </p:spTgt>
                                        </p:tgtEl>
                                        <p:attrNameLst>
                                          <p:attrName>style.visibility</p:attrName>
                                        </p:attrNameLst>
                                      </p:cBhvr>
                                      <p:to>
                                        <p:strVal val="visible"/>
                                      </p:to>
                                    </p:set>
                                    <p:anim calcmode="lin" valueType="num">
                                      <p:cBhvr additive="base">
                                        <p:cTn dur="500"/>
                                        <p:tgtEl>
                                          <p:spTgt spid="74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4">
                                            <p:txEl>
                                              <p:pRg end="1" st="1"/>
                                            </p:txEl>
                                          </p:spTgt>
                                        </p:tgtEl>
                                        <p:attrNameLst>
                                          <p:attrName>style.visibility</p:attrName>
                                        </p:attrNameLst>
                                      </p:cBhvr>
                                      <p:to>
                                        <p:strVal val="visible"/>
                                      </p:to>
                                    </p:set>
                                    <p:anim calcmode="lin" valueType="num">
                                      <p:cBhvr additive="base">
                                        <p:cTn dur="500"/>
                                        <p:tgtEl>
                                          <p:spTgt spid="74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5"/>
                                        </p:tgtEl>
                                        <p:attrNameLst>
                                          <p:attrName>style.visibility</p:attrName>
                                        </p:attrNameLst>
                                      </p:cBhvr>
                                      <p:to>
                                        <p:strVal val="visible"/>
                                      </p:to>
                                    </p:set>
                                    <p:anim calcmode="lin" valueType="num">
                                      <p:cBhvr additive="base">
                                        <p:cTn dur="500"/>
                                        <p:tgtEl>
                                          <p:spTgt spid="745"/>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5">
                                            <p:txEl>
                                              <p:pRg end="0" st="0"/>
                                            </p:txEl>
                                          </p:spTgt>
                                        </p:tgtEl>
                                        <p:attrNameLst>
                                          <p:attrName>style.visibility</p:attrName>
                                        </p:attrNameLst>
                                      </p:cBhvr>
                                      <p:to>
                                        <p:strVal val="visible"/>
                                      </p:to>
                                    </p:set>
                                    <p:anim calcmode="lin" valueType="num">
                                      <p:cBhvr additive="base">
                                        <p:cTn dur="500"/>
                                        <p:tgtEl>
                                          <p:spTgt spid="74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5">
                                            <p:txEl>
                                              <p:pRg end="1" st="1"/>
                                            </p:txEl>
                                          </p:spTgt>
                                        </p:tgtEl>
                                        <p:attrNameLst>
                                          <p:attrName>style.visibility</p:attrName>
                                        </p:attrNameLst>
                                      </p:cBhvr>
                                      <p:to>
                                        <p:strVal val="visible"/>
                                      </p:to>
                                    </p:set>
                                    <p:anim calcmode="lin" valueType="num">
                                      <p:cBhvr additive="base">
                                        <p:cTn dur="500"/>
                                        <p:tgtEl>
                                          <p:spTgt spid="74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5">
                                            <p:txEl>
                                              <p:pRg end="2" st="2"/>
                                            </p:txEl>
                                          </p:spTgt>
                                        </p:tgtEl>
                                        <p:attrNameLst>
                                          <p:attrName>style.visibility</p:attrName>
                                        </p:attrNameLst>
                                      </p:cBhvr>
                                      <p:to>
                                        <p:strVal val="visible"/>
                                      </p:to>
                                    </p:set>
                                    <p:anim calcmode="lin" valueType="num">
                                      <p:cBhvr additive="base">
                                        <p:cTn dur="500"/>
                                        <p:tgtEl>
                                          <p:spTgt spid="74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5">
                                            <p:txEl>
                                              <p:pRg end="3" st="3"/>
                                            </p:txEl>
                                          </p:spTgt>
                                        </p:tgtEl>
                                        <p:attrNameLst>
                                          <p:attrName>style.visibility</p:attrName>
                                        </p:attrNameLst>
                                      </p:cBhvr>
                                      <p:to>
                                        <p:strVal val="visible"/>
                                      </p:to>
                                    </p:set>
                                    <p:anim calcmode="lin" valueType="num">
                                      <p:cBhvr additive="base">
                                        <p:cTn dur="500"/>
                                        <p:tgtEl>
                                          <p:spTgt spid="74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745">
                                            <p:txEl>
                                              <p:pRg end="4" st="4"/>
                                            </p:txEl>
                                          </p:spTgt>
                                        </p:tgtEl>
                                        <p:attrNameLst>
                                          <p:attrName>style.visibility</p:attrName>
                                        </p:attrNameLst>
                                      </p:cBhvr>
                                      <p:to>
                                        <p:strVal val="visible"/>
                                      </p:to>
                                    </p:set>
                                    <p:anim calcmode="lin" valueType="num">
                                      <p:cBhvr additive="base">
                                        <p:cTn dur="500"/>
                                        <p:tgtEl>
                                          <p:spTgt spid="74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5"/>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751" name="Google Shape;751;p45"/>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Delta Modulation Example</a:t>
            </a:r>
            <a:endParaRPr/>
          </a:p>
        </p:txBody>
      </p:sp>
      <p:graphicFrame>
        <p:nvGraphicFramePr>
          <p:cNvPr id="752" name="Google Shape;752;p45"/>
          <p:cNvGraphicFramePr/>
          <p:nvPr/>
        </p:nvGraphicFramePr>
        <p:xfrm>
          <a:off x="111125" y="2133600"/>
          <a:ext cx="3000000" cy="3000000"/>
        </p:xfrm>
        <a:graphic>
          <a:graphicData uri="http://schemas.openxmlformats.org/drawingml/2006/table">
            <a:tbl>
              <a:tblPr>
                <a:noFill/>
                <a:tableStyleId>{B58E6BFC-32C4-4C6A-ADAA-C025D5F626BB}</a:tableStyleId>
              </a:tblPr>
              <a:tblGrid>
                <a:gridCol w="346075"/>
                <a:gridCol w="346075"/>
                <a:gridCol w="341300"/>
                <a:gridCol w="346075"/>
                <a:gridCol w="344475"/>
                <a:gridCol w="344475"/>
                <a:gridCol w="344475"/>
                <a:gridCol w="342900"/>
                <a:gridCol w="346075"/>
                <a:gridCol w="342900"/>
                <a:gridCol w="344475"/>
                <a:gridCol w="346075"/>
                <a:gridCol w="344475"/>
                <a:gridCol w="342900"/>
                <a:gridCol w="344475"/>
                <a:gridCol w="346075"/>
                <a:gridCol w="344475"/>
                <a:gridCol w="342900"/>
                <a:gridCol w="346075"/>
                <a:gridCol w="342900"/>
                <a:gridCol w="344475"/>
                <a:gridCol w="344475"/>
                <a:gridCol w="344475"/>
                <a:gridCol w="346075"/>
                <a:gridCol w="341300"/>
                <a:gridCol w="346075"/>
              </a:tblGrid>
              <a:tr h="260350">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P</a:t>
                      </a:r>
                      <a:endParaRPr/>
                    </a:p>
                  </a:txBody>
                  <a:tcPr marT="45725" marB="45725" marR="45725" marL="45725"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20</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26</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28</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29</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37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47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62</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75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77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78</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79</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80</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81</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81</a:t>
                      </a:r>
                      <a:endParaRPr/>
                    </a:p>
                  </a:txBody>
                  <a:tcPr marT="45725" marB="45725" marR="45725" marL="45725"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260350">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P~</a:t>
                      </a:r>
                      <a:endParaRPr/>
                    </a:p>
                  </a:txBody>
                  <a:tcPr marT="45725" marB="45725" marR="45725" marL="45725"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None</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20.5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20.5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20.5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7.5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20.5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33.5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20.5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33.5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40</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46.5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53</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59.5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66</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72.5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79</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85.5</a:t>
                      </a:r>
                      <a:endParaRPr/>
                    </a:p>
                  </a:txBody>
                  <a:tcPr marT="45725" marB="45725" marR="45725" marL="45725"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260350">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Out</a:t>
                      </a:r>
                      <a:endParaRPr/>
                    </a:p>
                  </a:txBody>
                  <a:tcPr marT="45725" marB="45725" marR="45725" marL="45725"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sp>
        <p:nvSpPr>
          <p:cNvPr id="753" name="Google Shape;753;p45"/>
          <p:cNvSpPr txBox="1"/>
          <p:nvPr/>
        </p:nvSpPr>
        <p:spPr>
          <a:xfrm>
            <a:off x="457200" y="3200400"/>
            <a:ext cx="8229600" cy="23225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1" i="0" lang="en-US" sz="1800" u="none">
                <a:solidFill>
                  <a:schemeClr val="dk1"/>
                </a:solidFill>
                <a:latin typeface="Times New Roman"/>
                <a:ea typeface="Times New Roman"/>
                <a:cs typeface="Times New Roman"/>
                <a:sym typeface="Times New Roman"/>
              </a:rPr>
              <a:t>Compression Analysis:</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The input image required 8 bits per pixel</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The output image requires one byte to begin the row (or image) and 1 bit per pixel thereafter</a:t>
            </a:r>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N1 = N*8</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N2 = 8+(N-1)*1</a:t>
            </a:r>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N1/N2 = 8N / (N-7) ~ 8</a:t>
            </a:r>
            <a:endParaRPr/>
          </a:p>
          <a:p>
            <a:pPr indent="0" lvl="0" marL="0" marR="0" rtl="0" algn="l">
              <a:lnSpc>
                <a:spcPct val="100000"/>
              </a:lnSpc>
              <a:spcBef>
                <a:spcPts val="0"/>
              </a:spcBef>
              <a:spcAft>
                <a:spcPts val="0"/>
              </a:spcAft>
              <a:buClr>
                <a:schemeClr val="dk1"/>
              </a:buClr>
              <a:buSzPts val="1600"/>
              <a:buFont typeface="Times New Roman"/>
              <a:buNone/>
            </a:pPr>
            <a:r>
              <a:t/>
            </a:r>
            <a:endParaRPr b="0" i="0" sz="16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Compression ratio of 8:1</a:t>
            </a:r>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6"/>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759" name="Google Shape;759;p46"/>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Delta Modulation Example</a:t>
            </a:r>
            <a:endParaRPr/>
          </a:p>
        </p:txBody>
      </p:sp>
      <p:graphicFrame>
        <p:nvGraphicFramePr>
          <p:cNvPr id="760" name="Google Shape;760;p46"/>
          <p:cNvGraphicFramePr/>
          <p:nvPr/>
        </p:nvGraphicFramePr>
        <p:xfrm>
          <a:off x="76200" y="1828800"/>
          <a:ext cx="3000000" cy="3000000"/>
        </p:xfrm>
        <a:graphic>
          <a:graphicData uri="http://schemas.openxmlformats.org/drawingml/2006/table">
            <a:tbl>
              <a:tblPr>
                <a:noFill/>
                <a:tableStyleId>{B58E6BFC-32C4-4C6A-ADAA-C025D5F626BB}</a:tableStyleId>
              </a:tblPr>
              <a:tblGrid>
                <a:gridCol w="346075"/>
                <a:gridCol w="346075"/>
                <a:gridCol w="341300"/>
                <a:gridCol w="346075"/>
                <a:gridCol w="344475"/>
                <a:gridCol w="344475"/>
                <a:gridCol w="344475"/>
                <a:gridCol w="342900"/>
                <a:gridCol w="346075"/>
                <a:gridCol w="342900"/>
                <a:gridCol w="344475"/>
                <a:gridCol w="346075"/>
                <a:gridCol w="344475"/>
                <a:gridCol w="342900"/>
                <a:gridCol w="344475"/>
                <a:gridCol w="346075"/>
                <a:gridCol w="344475"/>
                <a:gridCol w="342900"/>
                <a:gridCol w="346075"/>
                <a:gridCol w="342900"/>
                <a:gridCol w="344475"/>
                <a:gridCol w="344475"/>
                <a:gridCol w="344475"/>
                <a:gridCol w="346075"/>
                <a:gridCol w="341300"/>
                <a:gridCol w="346075"/>
              </a:tblGrid>
              <a:tr h="260350">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P</a:t>
                      </a:r>
                      <a:endParaRPr/>
                    </a:p>
                  </a:txBody>
                  <a:tcPr marT="45725" marB="45725" marR="45725" marL="45725"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13</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20</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26</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28</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29</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37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47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62</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75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77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78</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79</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80</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81</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81</a:t>
                      </a:r>
                      <a:endParaRPr/>
                    </a:p>
                  </a:txBody>
                  <a:tcPr marT="45725" marB="45725" marR="45725" marL="45725"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260350">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P~</a:t>
                      </a:r>
                      <a:endParaRPr/>
                    </a:p>
                  </a:txBody>
                  <a:tcPr marT="45725" marB="45725" marR="45725" marL="45725"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None</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20.5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20.5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20.5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7.5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20.5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33.5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20.5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27</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33.5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40</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46.5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53</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59.5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66</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72.5</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79</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85.5</a:t>
                      </a:r>
                      <a:endParaRPr/>
                    </a:p>
                  </a:txBody>
                  <a:tcPr marT="45725" marB="45725" marR="45725" marL="45725"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260350">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Out</a:t>
                      </a:r>
                      <a:endParaRPr/>
                    </a:p>
                  </a:txBody>
                  <a:tcPr marT="45725" marB="45725" marR="45725" marL="45725"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14</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800"/>
                        <a:buFont typeface="Times New Roman"/>
                        <a:buNone/>
                      </a:pPr>
                      <a:r>
                        <a:rPr b="1" i="1" lang="en-US" sz="800" u="none">
                          <a:solidFill>
                            <a:schemeClr val="dk1"/>
                          </a:solidFill>
                          <a:latin typeface="Times New Roman"/>
                          <a:ea typeface="Times New Roman"/>
                          <a:cs typeface="Times New Roman"/>
                          <a:sym typeface="Times New Roman"/>
                        </a:rPr>
                        <a:t>-</a:t>
                      </a:r>
                      <a:endParaRPr/>
                    </a:p>
                  </a:txBody>
                  <a:tcPr marT="45725" marB="45725" marR="45725" marL="45725"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47"/>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766" name="Google Shape;766;p47"/>
          <p:cNvSpPr txBox="1"/>
          <p:nvPr>
            <p:ph type="title"/>
          </p:nvPr>
        </p:nvSpPr>
        <p:spPr>
          <a:xfrm>
            <a:off x="533400" y="304800"/>
            <a:ext cx="7924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Delta Modulation Example</a:t>
            </a:r>
            <a:endParaRPr/>
          </a:p>
        </p:txBody>
      </p:sp>
      <p:sp>
        <p:nvSpPr>
          <p:cNvPr id="767" name="Google Shape;767;p47"/>
          <p:cNvSpPr txBox="1"/>
          <p:nvPr/>
        </p:nvSpPr>
        <p:spPr>
          <a:xfrm>
            <a:off x="7772400" y="2514600"/>
            <a:ext cx="1219200" cy="889000"/>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 original</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B) delta 6.5</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C) delta 13</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D) delta 19.5</a:t>
            </a:r>
            <a:endParaRPr/>
          </a:p>
        </p:txBody>
      </p:sp>
      <p:graphicFrame>
        <p:nvGraphicFramePr>
          <p:cNvPr id="768" name="Google Shape;768;p47"/>
          <p:cNvGraphicFramePr/>
          <p:nvPr/>
        </p:nvGraphicFramePr>
        <p:xfrm>
          <a:off x="7772400" y="1905000"/>
          <a:ext cx="3000000" cy="3000000"/>
        </p:xfrm>
        <a:graphic>
          <a:graphicData uri="http://schemas.openxmlformats.org/drawingml/2006/table">
            <a:tbl>
              <a:tblPr>
                <a:noFill/>
                <a:tableStyleId>{B58E6BFC-32C4-4C6A-ADAA-C025D5F626BB}</a:tableStyleId>
              </a:tblPr>
              <a:tblGrid>
                <a:gridCol w="228600"/>
                <a:gridCol w="228600"/>
              </a:tblGrid>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a:solidFill>
                            <a:schemeClr val="dk1"/>
                          </a:solidFill>
                          <a:latin typeface="Times New Roman"/>
                          <a:ea typeface="Times New Roman"/>
                          <a:cs typeface="Times New Roman"/>
                          <a:sym typeface="Times New Roman"/>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254000">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a:solidFill>
                            <a:schemeClr val="dk1"/>
                          </a:solidFill>
                          <a:latin typeface="Times New Roman"/>
                          <a:ea typeface="Times New Roman"/>
                          <a:cs typeface="Times New Roman"/>
                          <a:sym typeface="Times New Roman"/>
                        </a:rPr>
                        <a:t>C</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48"/>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774" name="Google Shape;774;p48"/>
          <p:cNvSpPr txBox="1"/>
          <p:nvPr>
            <p:ph type="title"/>
          </p:nvPr>
        </p:nvSpPr>
        <p:spPr>
          <a:xfrm>
            <a:off x="533400" y="304800"/>
            <a:ext cx="79248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Delta Modulation Example</a:t>
            </a:r>
            <a:endParaRPr/>
          </a:p>
        </p:txBody>
      </p:sp>
      <p:sp>
        <p:nvSpPr>
          <p:cNvPr id="775" name="Google Shape;775;p48"/>
          <p:cNvSpPr txBox="1"/>
          <p:nvPr/>
        </p:nvSpPr>
        <p:spPr>
          <a:xfrm>
            <a:off x="7772400" y="2514600"/>
            <a:ext cx="1219200" cy="889000"/>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A) original</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B) delta 26</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C) delta 32.5</a:t>
            </a:r>
            <a:endParaRPr/>
          </a:p>
          <a:p>
            <a:pPr indent="0" lvl="0" marL="0" marR="0" rtl="0" algn="l">
              <a:lnSpc>
                <a:spcPct val="100000"/>
              </a:lnSpc>
              <a:spcBef>
                <a:spcPts val="12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D) delta 39</a:t>
            </a:r>
            <a:endParaRPr/>
          </a:p>
        </p:txBody>
      </p:sp>
      <p:graphicFrame>
        <p:nvGraphicFramePr>
          <p:cNvPr id="776" name="Google Shape;776;p48"/>
          <p:cNvGraphicFramePr/>
          <p:nvPr/>
        </p:nvGraphicFramePr>
        <p:xfrm>
          <a:off x="7772400" y="1905000"/>
          <a:ext cx="3000000" cy="3000000"/>
        </p:xfrm>
        <a:graphic>
          <a:graphicData uri="http://schemas.openxmlformats.org/drawingml/2006/table">
            <a:tbl>
              <a:tblPr>
                <a:noFill/>
                <a:tableStyleId>{B58E6BFC-32C4-4C6A-ADAA-C025D5F626BB}</a:tableStyleId>
              </a:tblPr>
              <a:tblGrid>
                <a:gridCol w="228600"/>
                <a:gridCol w="228600"/>
              </a:tblGrid>
              <a:tr h="244475">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a:solidFill>
                            <a:schemeClr val="dk1"/>
                          </a:solidFill>
                          <a:latin typeface="Times New Roman"/>
                          <a:ea typeface="Times New Roman"/>
                          <a:cs typeface="Times New Roman"/>
                          <a:sym typeface="Times New Roman"/>
                        </a:rPr>
                        <a:t>A</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ECFF"/>
                    </a:solidFill>
                  </a:tcPr>
                </a:tc>
              </a:tr>
              <a:tr h="254000">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a:solidFill>
                            <a:schemeClr val="dk1"/>
                          </a:solidFill>
                          <a:latin typeface="Times New Roman"/>
                          <a:ea typeface="Times New Roman"/>
                          <a:cs typeface="Times New Roman"/>
                          <a:sym typeface="Times New Roman"/>
                        </a:rPr>
                        <a:t>C</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c>
                  <a:txBody>
                    <a:bodyPr/>
                    <a:lstStyle/>
                    <a:p>
                      <a:pPr indent="0" lvl="0" marL="0" marR="0" rtl="0" algn="ctr">
                        <a:lnSpc>
                          <a:spcPct val="100000"/>
                        </a:lnSpc>
                        <a:spcBef>
                          <a:spcPts val="0"/>
                        </a:spcBef>
                        <a:spcAft>
                          <a:spcPts val="0"/>
                        </a:spcAft>
                        <a:buClr>
                          <a:schemeClr val="dk1"/>
                        </a:buClr>
                        <a:buSzPts val="1000"/>
                        <a:buFont typeface="Times New Roman"/>
                        <a:buNone/>
                      </a:pPr>
                      <a:r>
                        <a:rPr b="0" i="1" lang="en-US" sz="1000" u="non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ECFF"/>
                    </a:solidFill>
                  </a:tcPr>
                </a:tc>
              </a:tr>
            </a:tbl>
          </a:graphicData>
        </a:graphic>
      </p:graphicFrame>
      <p:pic>
        <p:nvPicPr>
          <p:cNvPr descr="dean_26" id="777" name="Google Shape;777;p48"/>
          <p:cNvPicPr preferRelativeResize="0"/>
          <p:nvPr/>
        </p:nvPicPr>
        <p:blipFill rotWithShape="1">
          <a:blip r:embed="rId3">
            <a:alphaModFix/>
          </a:blip>
          <a:srcRect b="0" l="0" r="0" t="0"/>
          <a:stretch/>
        </p:blipFill>
        <p:spPr>
          <a:xfrm>
            <a:off x="3962400" y="1828800"/>
            <a:ext cx="3429000" cy="2263775"/>
          </a:xfrm>
          <a:prstGeom prst="rect">
            <a:avLst/>
          </a:prstGeom>
          <a:noFill/>
          <a:ln>
            <a:noFill/>
          </a:ln>
        </p:spPr>
      </p:pic>
      <p:pic>
        <p:nvPicPr>
          <p:cNvPr descr="dean_26" id="778" name="Google Shape;778;p48"/>
          <p:cNvPicPr preferRelativeResize="0"/>
          <p:nvPr/>
        </p:nvPicPr>
        <p:blipFill rotWithShape="1">
          <a:blip r:embed="rId3">
            <a:alphaModFix/>
          </a:blip>
          <a:srcRect b="0" l="0" r="0" t="0"/>
          <a:stretch/>
        </p:blipFill>
        <p:spPr>
          <a:xfrm>
            <a:off x="457200" y="4191000"/>
            <a:ext cx="3429000" cy="2263775"/>
          </a:xfrm>
          <a:prstGeom prst="rect">
            <a:avLst/>
          </a:prstGeom>
          <a:noFill/>
          <a:ln>
            <a:noFill/>
          </a:ln>
        </p:spPr>
      </p:pic>
      <p:pic>
        <p:nvPicPr>
          <p:cNvPr descr="dean_39" id="779" name="Google Shape;779;p48"/>
          <p:cNvPicPr preferRelativeResize="0"/>
          <p:nvPr/>
        </p:nvPicPr>
        <p:blipFill rotWithShape="1">
          <a:blip r:embed="rId4">
            <a:alphaModFix/>
          </a:blip>
          <a:srcRect b="0" l="0" r="0" t="0"/>
          <a:stretch/>
        </p:blipFill>
        <p:spPr>
          <a:xfrm>
            <a:off x="3962400" y="4191000"/>
            <a:ext cx="3429000" cy="2263775"/>
          </a:xfrm>
          <a:prstGeom prst="rect">
            <a:avLst/>
          </a:prstGeom>
          <a:noFill/>
          <a:ln>
            <a:noFill/>
          </a:ln>
        </p:spPr>
      </p:pic>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49"/>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785" name="Google Shape;785;p49"/>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Lossy Hierarchical Coding</a:t>
            </a:r>
            <a:endParaRPr/>
          </a:p>
        </p:txBody>
      </p:sp>
      <p:sp>
        <p:nvSpPr>
          <p:cNvPr id="786" name="Google Shape;786;p49"/>
          <p:cNvSpPr txBox="1"/>
          <p:nvPr>
            <p:ph idx="1" type="body"/>
          </p:nvPr>
        </p:nvSpPr>
        <p:spPr>
          <a:xfrm>
            <a:off x="228600" y="1981200"/>
            <a:ext cx="8610600" cy="1600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3200"/>
              <a:buFont typeface="Noto Sans Symbols"/>
              <a:buChar char="🟂"/>
            </a:pPr>
            <a:r>
              <a:rPr b="0" i="1" lang="en-US" sz="3200" u="none">
                <a:solidFill>
                  <a:schemeClr val="dk1"/>
                </a:solidFill>
                <a:latin typeface="Times New Roman"/>
                <a:ea typeface="Times New Roman"/>
                <a:cs typeface="Times New Roman"/>
                <a:sym typeface="Times New Roman"/>
              </a:rPr>
              <a:t> </a:t>
            </a:r>
            <a:r>
              <a:rPr b="0" i="1" lang="en-US" sz="2400" u="none">
                <a:solidFill>
                  <a:schemeClr val="dk1"/>
                </a:solidFill>
                <a:latin typeface="Times New Roman"/>
                <a:ea typeface="Times New Roman"/>
                <a:cs typeface="Times New Roman"/>
                <a:sym typeface="Times New Roman"/>
              </a:rPr>
              <a:t>Represent an image as a quad-tree</a:t>
            </a:r>
            <a:endParaRPr/>
          </a:p>
          <a:p>
            <a:pPr indent="-285750" lvl="1" marL="742950" rtl="0" algn="l">
              <a:lnSpc>
                <a:spcPct val="90000"/>
              </a:lnSpc>
              <a:spcBef>
                <a:spcPts val="400"/>
              </a:spcBef>
              <a:spcAft>
                <a:spcPts val="0"/>
              </a:spcAft>
              <a:buClr>
                <a:schemeClr val="dk2"/>
              </a:buClr>
              <a:buSzPts val="2000"/>
              <a:buFont typeface="Noto Sans Symbols"/>
              <a:buChar char="🟂"/>
            </a:pPr>
            <a:r>
              <a:rPr b="0" i="1" lang="en-US" sz="2000" u="none">
                <a:solidFill>
                  <a:schemeClr val="dk1"/>
                </a:solidFill>
                <a:latin typeface="Times New Roman"/>
                <a:ea typeface="Times New Roman"/>
                <a:cs typeface="Times New Roman"/>
                <a:sym typeface="Times New Roman"/>
              </a:rPr>
              <a:t>An </a:t>
            </a:r>
            <a:r>
              <a:rPr b="1" i="0" lang="en-US" sz="2000" u="none">
                <a:solidFill>
                  <a:srgbClr val="6600CC"/>
                </a:solidFill>
                <a:latin typeface="Times New Roman"/>
                <a:ea typeface="Times New Roman"/>
                <a:cs typeface="Times New Roman"/>
                <a:sym typeface="Times New Roman"/>
              </a:rPr>
              <a:t>adaptive lossy</a:t>
            </a:r>
            <a:r>
              <a:rPr b="1" i="0" lang="en-US" sz="2000" u="none">
                <a:solidFill>
                  <a:schemeClr val="dk1"/>
                </a:solidFill>
                <a:latin typeface="Times New Roman"/>
                <a:ea typeface="Times New Roman"/>
                <a:cs typeface="Times New Roman"/>
                <a:sym typeface="Times New Roman"/>
              </a:rPr>
              <a:t> </a:t>
            </a:r>
            <a:r>
              <a:rPr b="0" i="1" lang="en-US" sz="2000" u="none">
                <a:solidFill>
                  <a:schemeClr val="dk1"/>
                </a:solidFill>
                <a:latin typeface="Times New Roman"/>
                <a:ea typeface="Times New Roman"/>
                <a:cs typeface="Times New Roman"/>
                <a:sym typeface="Times New Roman"/>
              </a:rPr>
              <a:t>technique similar to CAC</a:t>
            </a:r>
            <a:endParaRPr/>
          </a:p>
          <a:p>
            <a:pPr indent="-285750" lvl="1" marL="742950" rtl="0" algn="l">
              <a:lnSpc>
                <a:spcPct val="90000"/>
              </a:lnSpc>
              <a:spcBef>
                <a:spcPts val="400"/>
              </a:spcBef>
              <a:spcAft>
                <a:spcPts val="0"/>
              </a:spcAft>
              <a:buClr>
                <a:schemeClr val="dk2"/>
              </a:buClr>
              <a:buSzPts val="2000"/>
              <a:buFont typeface="Noto Sans Symbols"/>
              <a:buChar char="🟂"/>
            </a:pPr>
            <a:r>
              <a:rPr b="0" i="1" lang="en-US" sz="2000" u="none">
                <a:solidFill>
                  <a:schemeClr val="dk1"/>
                </a:solidFill>
                <a:latin typeface="Times New Roman"/>
                <a:ea typeface="Times New Roman"/>
                <a:cs typeface="Times New Roman"/>
                <a:sym typeface="Times New Roman"/>
              </a:rPr>
              <a:t>Each node has zero or 4 children</a:t>
            </a:r>
            <a:endParaRPr/>
          </a:p>
          <a:p>
            <a:pPr indent="-285750" lvl="1" marL="742950" rtl="0" algn="l">
              <a:lnSpc>
                <a:spcPct val="90000"/>
              </a:lnSpc>
              <a:spcBef>
                <a:spcPts val="400"/>
              </a:spcBef>
              <a:spcAft>
                <a:spcPts val="0"/>
              </a:spcAft>
              <a:buClr>
                <a:schemeClr val="dk2"/>
              </a:buClr>
              <a:buSzPts val="2000"/>
              <a:buFont typeface="Noto Sans Symbols"/>
              <a:buChar char="🟂"/>
            </a:pPr>
            <a:r>
              <a:rPr b="0" i="1" lang="en-US" sz="2000" u="none">
                <a:solidFill>
                  <a:schemeClr val="dk1"/>
                </a:solidFill>
                <a:latin typeface="Times New Roman"/>
                <a:ea typeface="Times New Roman"/>
                <a:cs typeface="Times New Roman"/>
                <a:sym typeface="Times New Roman"/>
              </a:rPr>
              <a:t>Each node represents a rectangular block of the original image</a:t>
            </a:r>
            <a:endParaRPr/>
          </a:p>
        </p:txBody>
      </p:sp>
      <p:sp>
        <p:nvSpPr>
          <p:cNvPr id="787" name="Google Shape;787;p49"/>
          <p:cNvSpPr txBox="1"/>
          <p:nvPr/>
        </p:nvSpPr>
        <p:spPr>
          <a:xfrm>
            <a:off x="609600" y="3733800"/>
            <a:ext cx="8001000" cy="2103437"/>
          </a:xfrm>
          <a:prstGeom prst="rect">
            <a:avLst/>
          </a:prstGeom>
          <a:solidFill>
            <a:srgbClr val="CCECFF"/>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Let the root node T represent the entire image</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compute the average pixel value</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compute an error measure</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if the error is too large then </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subdivide into 4 quadrants and repeat</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else</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output the average pixel value as the value</a:t>
            </a:r>
            <a:endParaRPr/>
          </a:p>
          <a:p>
            <a:pPr indent="0" lvl="0" marL="0" marR="0" rtl="0" algn="l">
              <a:lnSpc>
                <a:spcPct val="100000"/>
              </a:lnSpc>
              <a:spcBef>
                <a:spcPts val="28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of that node/block</a:t>
            </a:r>
            <a:endParaRPr/>
          </a:p>
        </p:txBody>
      </p:sp>
    </p:spTree>
  </p:cSld>
  <p:clrMapOvr>
    <a:masterClrMapping/>
  </p:clrMapOvr>
  <p:transition spd="slow">
    <p:fade thruBlk="1"/>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50"/>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793" name="Google Shape;793;p50"/>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794" name="Google Shape;794;p50"/>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795" name="Google Shape;795;p50"/>
          <p:cNvGrpSpPr/>
          <p:nvPr/>
        </p:nvGrpSpPr>
        <p:grpSpPr>
          <a:xfrm>
            <a:off x="381000" y="1828800"/>
            <a:ext cx="8534400" cy="4038600"/>
            <a:chOff x="240" y="1152"/>
            <a:chExt cx="5376" cy="2544"/>
          </a:xfrm>
        </p:grpSpPr>
        <p:sp>
          <p:nvSpPr>
            <p:cNvPr id="796" name="Google Shape;796;p50"/>
            <p:cNvSpPr txBox="1"/>
            <p:nvPr/>
          </p:nvSpPr>
          <p:spPr>
            <a:xfrm>
              <a:off x="3696" y="1200"/>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28</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29.01</a:t>
              </a:r>
              <a:endParaRPr/>
            </a:p>
          </p:txBody>
        </p:sp>
        <p:cxnSp>
          <p:nvCxnSpPr>
            <p:cNvPr id="797" name="Google Shape;797;p50"/>
            <p:cNvCxnSpPr/>
            <p:nvPr/>
          </p:nvCxnSpPr>
          <p:spPr>
            <a:xfrm rot="10800000">
              <a:off x="3408" y="1440"/>
              <a:ext cx="288" cy="0"/>
            </a:xfrm>
            <a:prstGeom prst="straightConnector1">
              <a:avLst/>
            </a:prstGeom>
            <a:noFill/>
            <a:ln cap="flat" cmpd="sng" w="9525">
              <a:solidFill>
                <a:schemeClr val="dk1"/>
              </a:solidFill>
              <a:prstDash val="solid"/>
              <a:miter lim="800000"/>
              <a:headEnd len="med" w="med" type="none"/>
              <a:tailEnd len="med" w="med" type="triangle"/>
            </a:ln>
          </p:spPr>
        </p:cxnSp>
        <p:sp>
          <p:nvSpPr>
            <p:cNvPr id="798" name="Google Shape;798;p50"/>
            <p:cNvSpPr txBox="1"/>
            <p:nvPr/>
          </p:nvSpPr>
          <p:spPr>
            <a:xfrm>
              <a:off x="240" y="1152"/>
              <a:ext cx="3168" cy="2544"/>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
        <p:nvSpPr>
          <p:cNvPr id="799" name="Google Shape;799;p50"/>
          <p:cNvSpPr txBox="1"/>
          <p:nvPr/>
        </p:nvSpPr>
        <p:spPr>
          <a:xfrm>
            <a:off x="381000" y="6096000"/>
            <a:ext cx="8305800" cy="466725"/>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Code the image above using a “quality” value of 5.0 </a:t>
            </a:r>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99"/>
                                        </p:tgtEl>
                                        <p:attrNameLst>
                                          <p:attrName>style.visibility</p:attrName>
                                        </p:attrNameLst>
                                      </p:cBhvr>
                                      <p:to>
                                        <p:strVal val="visible"/>
                                      </p:to>
                                    </p:set>
                                    <p:anim calcmode="lin" valueType="num">
                                      <p:cBhvr additive="base">
                                        <p:cTn dur="500"/>
                                        <p:tgtEl>
                                          <p:spTgt spid="7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51"/>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05" name="Google Shape;805;p51"/>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806" name="Google Shape;806;p51"/>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807" name="Google Shape;807;p51"/>
          <p:cNvGrpSpPr/>
          <p:nvPr/>
        </p:nvGrpSpPr>
        <p:grpSpPr>
          <a:xfrm>
            <a:off x="381000" y="1828800"/>
            <a:ext cx="8534400" cy="2133600"/>
            <a:chOff x="240" y="1152"/>
            <a:chExt cx="5376" cy="1344"/>
          </a:xfrm>
        </p:grpSpPr>
        <p:sp>
          <p:nvSpPr>
            <p:cNvPr id="808" name="Google Shape;808;p51"/>
            <p:cNvSpPr txBox="1"/>
            <p:nvPr/>
          </p:nvSpPr>
          <p:spPr>
            <a:xfrm>
              <a:off x="3696" y="1200"/>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13</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1.73</a:t>
              </a:r>
              <a:endParaRPr/>
            </a:p>
          </p:txBody>
        </p:sp>
        <p:cxnSp>
          <p:nvCxnSpPr>
            <p:cNvPr id="809" name="Google Shape;809;p51"/>
            <p:cNvCxnSpPr/>
            <p:nvPr/>
          </p:nvCxnSpPr>
          <p:spPr>
            <a:xfrm rot="10800000">
              <a:off x="1920" y="1440"/>
              <a:ext cx="1776" cy="0"/>
            </a:xfrm>
            <a:prstGeom prst="straightConnector1">
              <a:avLst/>
            </a:prstGeom>
            <a:noFill/>
            <a:ln cap="flat" cmpd="sng" w="9525">
              <a:solidFill>
                <a:schemeClr val="dk1"/>
              </a:solidFill>
              <a:prstDash val="solid"/>
              <a:miter lim="800000"/>
              <a:headEnd len="med" w="med" type="none"/>
              <a:tailEnd len="med" w="med" type="triangle"/>
            </a:ln>
          </p:spPr>
        </p:cxnSp>
        <p:sp>
          <p:nvSpPr>
            <p:cNvPr id="810" name="Google Shape;810;p51"/>
            <p:cNvSpPr txBox="1"/>
            <p:nvPr/>
          </p:nvSpPr>
          <p:spPr>
            <a:xfrm>
              <a:off x="240" y="1152"/>
              <a:ext cx="1680" cy="1344"/>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52"/>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16" name="Google Shape;816;p52"/>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817" name="Google Shape;817;p52"/>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818" name="Google Shape;818;p52"/>
          <p:cNvGrpSpPr/>
          <p:nvPr/>
        </p:nvGrpSpPr>
        <p:grpSpPr>
          <a:xfrm>
            <a:off x="2743200" y="1828800"/>
            <a:ext cx="6172200" cy="2133600"/>
            <a:chOff x="1728" y="1152"/>
            <a:chExt cx="3888" cy="1344"/>
          </a:xfrm>
        </p:grpSpPr>
        <p:sp>
          <p:nvSpPr>
            <p:cNvPr id="819" name="Google Shape;819;p52"/>
            <p:cNvSpPr txBox="1"/>
            <p:nvPr/>
          </p:nvSpPr>
          <p:spPr>
            <a:xfrm>
              <a:off x="3696" y="1200"/>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31</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31.28</a:t>
              </a:r>
              <a:endParaRPr/>
            </a:p>
          </p:txBody>
        </p:sp>
        <p:cxnSp>
          <p:nvCxnSpPr>
            <p:cNvPr id="820" name="Google Shape;820;p52"/>
            <p:cNvCxnSpPr/>
            <p:nvPr/>
          </p:nvCxnSpPr>
          <p:spPr>
            <a:xfrm rot="10800000">
              <a:off x="3408" y="1440"/>
              <a:ext cx="288" cy="0"/>
            </a:xfrm>
            <a:prstGeom prst="straightConnector1">
              <a:avLst/>
            </a:prstGeom>
            <a:noFill/>
            <a:ln cap="flat" cmpd="sng" w="9525">
              <a:solidFill>
                <a:schemeClr val="dk1"/>
              </a:solidFill>
              <a:prstDash val="solid"/>
              <a:miter lim="800000"/>
              <a:headEnd len="med" w="med" type="none"/>
              <a:tailEnd len="med" w="med" type="triangle"/>
            </a:ln>
          </p:spPr>
        </p:cxnSp>
        <p:sp>
          <p:nvSpPr>
            <p:cNvPr id="821" name="Google Shape;821;p52"/>
            <p:cNvSpPr txBox="1"/>
            <p:nvPr/>
          </p:nvSpPr>
          <p:spPr>
            <a:xfrm>
              <a:off x="1728" y="1152"/>
              <a:ext cx="1680" cy="1344"/>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15" name="Google Shape;115;p17"/>
          <p:cNvSpPr txBox="1"/>
          <p:nvPr>
            <p:ph type="title"/>
          </p:nvPr>
        </p:nvSpPr>
        <p:spPr>
          <a:xfrm>
            <a:off x="0" y="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Redundancy</a:t>
            </a:r>
            <a:endParaRPr/>
          </a:p>
        </p:txBody>
      </p:sp>
      <p:sp>
        <p:nvSpPr>
          <p:cNvPr id="116" name="Google Shape;116;p17"/>
          <p:cNvSpPr txBox="1"/>
          <p:nvPr>
            <p:ph idx="1" type="body"/>
          </p:nvPr>
        </p:nvSpPr>
        <p:spPr>
          <a:xfrm>
            <a:off x="533400" y="1066800"/>
            <a:ext cx="7924800" cy="55626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Compression involves eliminating </a:t>
            </a:r>
            <a:r>
              <a:rPr b="1" i="0" lang="en-US" sz="2400" u="none">
                <a:solidFill>
                  <a:schemeClr val="accent2"/>
                </a:solidFill>
                <a:latin typeface="Times New Roman"/>
                <a:ea typeface="Times New Roman"/>
                <a:cs typeface="Times New Roman"/>
                <a:sym typeface="Times New Roman"/>
              </a:rPr>
              <a:t>data redundancy.</a:t>
            </a:r>
            <a:endParaRPr b="1" i="0" sz="2400" u="none">
              <a:solidFill>
                <a:schemeClr val="dk1"/>
              </a:solidFill>
              <a:latin typeface="Times New Roman"/>
              <a:ea typeface="Times New Roman"/>
              <a:cs typeface="Times New Roman"/>
              <a:sym typeface="Times New Roman"/>
            </a:endParaRPr>
          </a:p>
          <a:p>
            <a:pPr indent="-285750" lvl="1" marL="742950" rtl="0" algn="just">
              <a:lnSpc>
                <a:spcPct val="100000"/>
              </a:lnSpc>
              <a:spcBef>
                <a:spcPts val="480"/>
              </a:spcBef>
              <a:spcAft>
                <a:spcPts val="0"/>
              </a:spcAft>
              <a:buClr>
                <a:schemeClr val="dk2"/>
              </a:buClr>
              <a:buSzPts val="2400"/>
              <a:buFont typeface="Noto Sans Symbols"/>
              <a:buChar char="🟂"/>
            </a:pPr>
            <a:r>
              <a:rPr b="1" i="0" lang="en-US" sz="2400" u="none">
                <a:solidFill>
                  <a:schemeClr val="dk1"/>
                </a:solidFill>
                <a:latin typeface="Times New Roman"/>
                <a:ea typeface="Times New Roman"/>
                <a:cs typeface="Times New Roman"/>
                <a:sym typeface="Times New Roman"/>
              </a:rPr>
              <a:t>An image file contains data (constructed of units or datum)</a:t>
            </a:r>
            <a:endParaRPr/>
          </a:p>
          <a:p>
            <a:pPr indent="-285750" lvl="1" marL="742950" rtl="0" algn="just">
              <a:lnSpc>
                <a:spcPct val="100000"/>
              </a:lnSpc>
              <a:spcBef>
                <a:spcPts val="480"/>
              </a:spcBef>
              <a:spcAft>
                <a:spcPts val="0"/>
              </a:spcAft>
              <a:buClr>
                <a:schemeClr val="dk2"/>
              </a:buClr>
              <a:buSzPts val="2400"/>
              <a:buFont typeface="Noto Sans Symbols"/>
              <a:buChar char="🟂"/>
            </a:pPr>
            <a:r>
              <a:rPr b="1" i="0" lang="en-US" sz="2400" u="none">
                <a:solidFill>
                  <a:schemeClr val="dk1"/>
                </a:solidFill>
                <a:latin typeface="Times New Roman"/>
                <a:ea typeface="Times New Roman"/>
                <a:cs typeface="Times New Roman"/>
                <a:sym typeface="Times New Roman"/>
              </a:rPr>
              <a:t>Some datum contain no relevant information</a:t>
            </a:r>
            <a:endParaRPr/>
          </a:p>
          <a:p>
            <a:pPr indent="-228600" lvl="2" marL="1143000" rtl="0" algn="just">
              <a:lnSpc>
                <a:spcPct val="100000"/>
              </a:lnSpc>
              <a:spcBef>
                <a:spcPts val="480"/>
              </a:spcBef>
              <a:spcAft>
                <a:spcPts val="0"/>
              </a:spcAft>
              <a:buClr>
                <a:schemeClr val="lt2"/>
              </a:buClr>
              <a:buSzPts val="2400"/>
              <a:buFont typeface="Noto Sans Symbols"/>
              <a:buChar char="🟂"/>
            </a:pPr>
            <a:r>
              <a:rPr b="1" i="0" lang="en-US" sz="2400" u="none">
                <a:solidFill>
                  <a:schemeClr val="dk1"/>
                </a:solidFill>
                <a:latin typeface="Times New Roman"/>
                <a:ea typeface="Times New Roman"/>
                <a:cs typeface="Times New Roman"/>
                <a:sym typeface="Times New Roman"/>
              </a:rPr>
              <a:t>The datum itself would be known even if it weren’t provided</a:t>
            </a:r>
            <a:endParaRPr/>
          </a:p>
          <a:p>
            <a:pPr indent="-228600" lvl="2" marL="1143000" rtl="0" algn="just">
              <a:lnSpc>
                <a:spcPct val="100000"/>
              </a:lnSpc>
              <a:spcBef>
                <a:spcPts val="480"/>
              </a:spcBef>
              <a:spcAft>
                <a:spcPts val="0"/>
              </a:spcAft>
              <a:buClr>
                <a:schemeClr val="lt2"/>
              </a:buClr>
              <a:buSzPts val="2400"/>
              <a:buFont typeface="Noto Sans Symbols"/>
              <a:buChar char="🟂"/>
            </a:pPr>
            <a:r>
              <a:rPr b="1" i="0" lang="en-US" sz="2400" u="none">
                <a:solidFill>
                  <a:schemeClr val="dk1"/>
                </a:solidFill>
                <a:latin typeface="Times New Roman"/>
                <a:ea typeface="Times New Roman"/>
                <a:cs typeface="Times New Roman"/>
                <a:sym typeface="Times New Roman"/>
              </a:rPr>
              <a:t>Irrelevant datum are </a:t>
            </a:r>
            <a:r>
              <a:rPr b="1" i="0" lang="en-US" sz="2400" u="sng">
                <a:solidFill>
                  <a:schemeClr val="accent2"/>
                </a:solidFill>
                <a:latin typeface="Times New Roman"/>
                <a:ea typeface="Times New Roman"/>
                <a:cs typeface="Times New Roman"/>
                <a:sym typeface="Times New Roman"/>
              </a:rPr>
              <a:t>redundant</a:t>
            </a:r>
            <a:endParaRPr/>
          </a:p>
          <a:p>
            <a:pPr indent="-190500" lvl="0" marL="342900" rtl="0" algn="just">
              <a:lnSpc>
                <a:spcPct val="100000"/>
              </a:lnSpc>
              <a:spcBef>
                <a:spcPts val="480"/>
              </a:spcBef>
              <a:spcAft>
                <a:spcPts val="0"/>
              </a:spcAft>
              <a:buClr>
                <a:schemeClr val="accent2"/>
              </a:buClr>
              <a:buSzPts val="2400"/>
              <a:buFont typeface="Noto Sans Symbols"/>
              <a:buNone/>
            </a:pPr>
            <a:r>
              <a:t/>
            </a:r>
            <a:endParaRPr b="1" i="0" sz="2400" u="sng">
              <a:solidFill>
                <a:schemeClr val="accent2"/>
              </a:solidFill>
              <a:latin typeface="Times New Roman"/>
              <a:ea typeface="Times New Roman"/>
              <a:cs typeface="Times New Roman"/>
              <a:sym typeface="Times New Roman"/>
            </a:endParaRPr>
          </a:p>
          <a:p>
            <a:pPr indent="-342900" lvl="0" marL="342900" rtl="0" algn="just">
              <a:lnSpc>
                <a:spcPct val="100000"/>
              </a:lnSpc>
              <a:spcBef>
                <a:spcPts val="480"/>
              </a:spcBef>
              <a:spcAft>
                <a:spcPts val="0"/>
              </a:spcAft>
              <a:buClr>
                <a:schemeClr val="accent2"/>
              </a:buClr>
              <a:buSzPts val="2400"/>
              <a:buFont typeface="Noto Sans Symbols"/>
              <a:buChar char="🟂"/>
            </a:pPr>
            <a:r>
              <a:rPr b="1" i="0" lang="en-US" sz="2400" u="none">
                <a:solidFill>
                  <a:schemeClr val="dk1"/>
                </a:solidFill>
                <a:latin typeface="Times New Roman"/>
                <a:ea typeface="Times New Roman"/>
                <a:cs typeface="Times New Roman"/>
                <a:sym typeface="Times New Roman"/>
              </a:rPr>
              <a:t>Let n</a:t>
            </a:r>
            <a:r>
              <a:rPr b="1" baseline="-25000" i="0" lang="en-US" sz="2400" u="none">
                <a:solidFill>
                  <a:schemeClr val="dk1"/>
                </a:solidFill>
                <a:latin typeface="Times New Roman"/>
                <a:ea typeface="Times New Roman"/>
                <a:cs typeface="Times New Roman"/>
                <a:sym typeface="Times New Roman"/>
              </a:rPr>
              <a:t>1</a:t>
            </a:r>
            <a:r>
              <a:rPr b="1" i="0" lang="en-US" sz="2400" u="none">
                <a:solidFill>
                  <a:schemeClr val="dk1"/>
                </a:solidFill>
                <a:latin typeface="Times New Roman"/>
                <a:ea typeface="Times New Roman"/>
                <a:cs typeface="Times New Roman"/>
                <a:sym typeface="Times New Roman"/>
              </a:rPr>
              <a:t> and n</a:t>
            </a:r>
            <a:r>
              <a:rPr b="1" baseline="-25000" i="0" lang="en-US" sz="2400" u="none">
                <a:solidFill>
                  <a:schemeClr val="dk1"/>
                </a:solidFill>
                <a:latin typeface="Times New Roman"/>
                <a:ea typeface="Times New Roman"/>
                <a:cs typeface="Times New Roman"/>
                <a:sym typeface="Times New Roman"/>
              </a:rPr>
              <a:t>2</a:t>
            </a:r>
            <a:r>
              <a:rPr b="1" i="0" lang="en-US" sz="2400" u="none">
                <a:solidFill>
                  <a:schemeClr val="dk1"/>
                </a:solidFill>
                <a:latin typeface="Times New Roman"/>
                <a:ea typeface="Times New Roman"/>
                <a:cs typeface="Times New Roman"/>
                <a:sym typeface="Times New Roman"/>
              </a:rPr>
              <a:t> denote the number of datum in two different representations of the same image.  The </a:t>
            </a:r>
            <a:r>
              <a:rPr b="1" i="0" lang="en-US" sz="2400" u="none">
                <a:solidFill>
                  <a:schemeClr val="accent2"/>
                </a:solidFill>
                <a:latin typeface="Times New Roman"/>
                <a:ea typeface="Times New Roman"/>
                <a:cs typeface="Times New Roman"/>
                <a:sym typeface="Times New Roman"/>
              </a:rPr>
              <a:t>relative data redundancy</a:t>
            </a:r>
            <a:r>
              <a:rPr b="1" i="0" lang="en-US" sz="2400" u="none">
                <a:solidFill>
                  <a:schemeClr val="dk1"/>
                </a:solidFill>
                <a:latin typeface="Times New Roman"/>
                <a:ea typeface="Times New Roman"/>
                <a:cs typeface="Times New Roman"/>
                <a:sym typeface="Times New Roman"/>
              </a:rPr>
              <a:t> R</a:t>
            </a:r>
            <a:r>
              <a:rPr b="1" baseline="-25000" i="0" lang="en-US" sz="2400" u="none">
                <a:solidFill>
                  <a:schemeClr val="dk1"/>
                </a:solidFill>
                <a:latin typeface="Times New Roman"/>
                <a:ea typeface="Times New Roman"/>
                <a:cs typeface="Times New Roman"/>
                <a:sym typeface="Times New Roman"/>
              </a:rPr>
              <a:t>d</a:t>
            </a:r>
            <a:r>
              <a:rPr b="1" i="0" lang="en-US" sz="2400" u="none">
                <a:solidFill>
                  <a:schemeClr val="dk1"/>
                </a:solidFill>
                <a:latin typeface="Times New Roman"/>
                <a:ea typeface="Times New Roman"/>
                <a:cs typeface="Times New Roman"/>
                <a:sym typeface="Times New Roman"/>
              </a:rPr>
              <a:t> of the first representation is defined as</a:t>
            </a:r>
            <a:endParaRPr/>
          </a:p>
          <a:p>
            <a:pPr indent="-342900" lvl="0" marL="342900" rtl="0" algn="just">
              <a:lnSpc>
                <a:spcPct val="100000"/>
              </a:lnSpc>
              <a:spcBef>
                <a:spcPts val="480"/>
              </a:spcBef>
              <a:spcAft>
                <a:spcPts val="0"/>
              </a:spcAft>
              <a:buSzPts val="2400"/>
              <a:buNone/>
            </a:pPr>
            <a:r>
              <a:rPr b="1" i="0" lang="en-US" sz="2400" u="none">
                <a:solidFill>
                  <a:schemeClr val="dk1"/>
                </a:solidFill>
                <a:latin typeface="Times New Roman"/>
                <a:ea typeface="Times New Roman"/>
                <a:cs typeface="Times New Roman"/>
                <a:sym typeface="Times New Roman"/>
              </a:rPr>
              <a:t>     R</a:t>
            </a:r>
            <a:r>
              <a:rPr b="1" baseline="-25000" i="0" lang="en-US" sz="2400" u="none">
                <a:solidFill>
                  <a:schemeClr val="dk1"/>
                </a:solidFill>
                <a:latin typeface="Times New Roman"/>
                <a:ea typeface="Times New Roman"/>
                <a:cs typeface="Times New Roman"/>
                <a:sym typeface="Times New Roman"/>
              </a:rPr>
              <a:t>d</a:t>
            </a:r>
            <a:r>
              <a:rPr b="1" i="0" lang="en-US" sz="2400" u="none">
                <a:solidFill>
                  <a:schemeClr val="dk1"/>
                </a:solidFill>
                <a:latin typeface="Times New Roman"/>
                <a:ea typeface="Times New Roman"/>
                <a:cs typeface="Times New Roman"/>
                <a:sym typeface="Times New Roman"/>
              </a:rPr>
              <a:t> = 1-(1/C</a:t>
            </a:r>
            <a:r>
              <a:rPr b="1" baseline="-25000" i="0" lang="en-US" sz="2400" u="none">
                <a:solidFill>
                  <a:schemeClr val="dk1"/>
                </a:solidFill>
                <a:latin typeface="Times New Roman"/>
                <a:ea typeface="Times New Roman"/>
                <a:cs typeface="Times New Roman"/>
                <a:sym typeface="Times New Roman"/>
              </a:rPr>
              <a:t>r</a:t>
            </a:r>
            <a:r>
              <a:rPr b="1" i="0" lang="en-US" sz="2400" u="none">
                <a:solidFill>
                  <a:schemeClr val="dk1"/>
                </a:solidFill>
                <a:latin typeface="Times New Roman"/>
                <a:ea typeface="Times New Roman"/>
                <a:cs typeface="Times New Roman"/>
                <a:sym typeface="Times New Roman"/>
              </a:rPr>
              <a:t>) 	where  C</a:t>
            </a:r>
            <a:r>
              <a:rPr b="1" baseline="-25000" i="0" lang="en-US" sz="2400" u="none">
                <a:solidFill>
                  <a:schemeClr val="dk1"/>
                </a:solidFill>
                <a:latin typeface="Times New Roman"/>
                <a:ea typeface="Times New Roman"/>
                <a:cs typeface="Times New Roman"/>
                <a:sym typeface="Times New Roman"/>
              </a:rPr>
              <a:t>r</a:t>
            </a:r>
            <a:r>
              <a:rPr b="1" i="0" lang="en-US" sz="2400" u="none">
                <a:solidFill>
                  <a:schemeClr val="dk1"/>
                </a:solidFill>
                <a:latin typeface="Times New Roman"/>
                <a:ea typeface="Times New Roman"/>
                <a:cs typeface="Times New Roman"/>
                <a:sym typeface="Times New Roman"/>
              </a:rPr>
              <a:t> = n</a:t>
            </a:r>
            <a:r>
              <a:rPr b="1" baseline="-25000" i="0" lang="en-US" sz="2400" u="none">
                <a:solidFill>
                  <a:schemeClr val="dk1"/>
                </a:solidFill>
                <a:latin typeface="Times New Roman"/>
                <a:ea typeface="Times New Roman"/>
                <a:cs typeface="Times New Roman"/>
                <a:sym typeface="Times New Roman"/>
              </a:rPr>
              <a:t>1</a:t>
            </a:r>
            <a:r>
              <a:rPr b="1" i="0" lang="en-US" sz="2400" u="none">
                <a:solidFill>
                  <a:schemeClr val="dk1"/>
                </a:solidFill>
                <a:latin typeface="Times New Roman"/>
                <a:ea typeface="Times New Roman"/>
                <a:cs typeface="Times New Roman"/>
                <a:sym typeface="Times New Roman"/>
              </a:rPr>
              <a:t>/n</a:t>
            </a:r>
            <a:r>
              <a:rPr b="1" baseline="-25000" i="0" lang="en-US" sz="2400" u="none">
                <a:solidFill>
                  <a:schemeClr val="dk1"/>
                </a:solidFill>
                <a:latin typeface="Times New Roman"/>
                <a:ea typeface="Times New Roman"/>
                <a:cs typeface="Times New Roman"/>
                <a:sym typeface="Times New Roman"/>
              </a:rPr>
              <a:t>2</a:t>
            </a:r>
            <a:endParaRPr/>
          </a:p>
          <a:p>
            <a:pPr indent="-190500" lvl="0" marL="342900" rtl="0" algn="l">
              <a:spcBef>
                <a:spcPts val="480"/>
              </a:spcBef>
              <a:spcAft>
                <a:spcPts val="0"/>
              </a:spcAft>
              <a:buSzPts val="2400"/>
              <a:buNone/>
            </a:pPr>
            <a:r>
              <a:t/>
            </a:r>
            <a:endParaRPr b="1" baseline="-25000" i="0" sz="24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53"/>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27" name="Google Shape;827;p53"/>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828" name="Google Shape;828;p53"/>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829" name="Google Shape;829;p53"/>
          <p:cNvGrpSpPr/>
          <p:nvPr/>
        </p:nvGrpSpPr>
        <p:grpSpPr>
          <a:xfrm>
            <a:off x="2743200" y="1828800"/>
            <a:ext cx="6172200" cy="1143000"/>
            <a:chOff x="1728" y="1152"/>
            <a:chExt cx="3888" cy="720"/>
          </a:xfrm>
        </p:grpSpPr>
        <p:sp>
          <p:nvSpPr>
            <p:cNvPr id="830" name="Google Shape;830;p53"/>
            <p:cNvSpPr txBox="1"/>
            <p:nvPr/>
          </p:nvSpPr>
          <p:spPr>
            <a:xfrm>
              <a:off x="3696" y="1200"/>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10</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.71</a:t>
              </a:r>
              <a:endParaRPr/>
            </a:p>
          </p:txBody>
        </p:sp>
        <p:cxnSp>
          <p:nvCxnSpPr>
            <p:cNvPr id="831" name="Google Shape;831;p53"/>
            <p:cNvCxnSpPr/>
            <p:nvPr/>
          </p:nvCxnSpPr>
          <p:spPr>
            <a:xfrm rot="10800000">
              <a:off x="2640" y="1440"/>
              <a:ext cx="1056" cy="0"/>
            </a:xfrm>
            <a:prstGeom prst="straightConnector1">
              <a:avLst/>
            </a:prstGeom>
            <a:noFill/>
            <a:ln cap="flat" cmpd="sng" w="9525">
              <a:solidFill>
                <a:schemeClr val="dk1"/>
              </a:solidFill>
              <a:prstDash val="solid"/>
              <a:miter lim="800000"/>
              <a:headEnd len="med" w="med" type="none"/>
              <a:tailEnd len="med" w="med" type="triangle"/>
            </a:ln>
          </p:spPr>
        </p:cxnSp>
        <p:sp>
          <p:nvSpPr>
            <p:cNvPr id="832" name="Google Shape;832;p53"/>
            <p:cNvSpPr txBox="1"/>
            <p:nvPr/>
          </p:nvSpPr>
          <p:spPr>
            <a:xfrm>
              <a:off x="1728" y="1152"/>
              <a:ext cx="912" cy="72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54"/>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38" name="Google Shape;838;p54"/>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839" name="Google Shape;839;p54"/>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840" name="Google Shape;840;p54"/>
          <p:cNvGrpSpPr/>
          <p:nvPr/>
        </p:nvGrpSpPr>
        <p:grpSpPr>
          <a:xfrm>
            <a:off x="3962400" y="1828800"/>
            <a:ext cx="4953000" cy="1143000"/>
            <a:chOff x="2496" y="1152"/>
            <a:chExt cx="3120" cy="720"/>
          </a:xfrm>
        </p:grpSpPr>
        <p:sp>
          <p:nvSpPr>
            <p:cNvPr id="841" name="Google Shape;841;p54"/>
            <p:cNvSpPr txBox="1"/>
            <p:nvPr/>
          </p:nvSpPr>
          <p:spPr>
            <a:xfrm>
              <a:off x="3696" y="1200"/>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11</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2.29</a:t>
              </a:r>
              <a:endParaRPr/>
            </a:p>
          </p:txBody>
        </p:sp>
        <p:cxnSp>
          <p:nvCxnSpPr>
            <p:cNvPr id="842" name="Google Shape;842;p54"/>
            <p:cNvCxnSpPr/>
            <p:nvPr/>
          </p:nvCxnSpPr>
          <p:spPr>
            <a:xfrm rot="10800000">
              <a:off x="3408" y="1440"/>
              <a:ext cx="288" cy="0"/>
            </a:xfrm>
            <a:prstGeom prst="straightConnector1">
              <a:avLst/>
            </a:prstGeom>
            <a:noFill/>
            <a:ln cap="flat" cmpd="sng" w="9525">
              <a:solidFill>
                <a:schemeClr val="dk1"/>
              </a:solidFill>
              <a:prstDash val="solid"/>
              <a:miter lim="800000"/>
              <a:headEnd len="med" w="med" type="none"/>
              <a:tailEnd len="med" w="med" type="triangle"/>
            </a:ln>
          </p:spPr>
        </p:cxnSp>
        <p:sp>
          <p:nvSpPr>
            <p:cNvPr id="843" name="Google Shape;843;p54"/>
            <p:cNvSpPr txBox="1"/>
            <p:nvPr/>
          </p:nvSpPr>
          <p:spPr>
            <a:xfrm>
              <a:off x="2496" y="1152"/>
              <a:ext cx="912" cy="72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55"/>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49" name="Google Shape;849;p55"/>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850" name="Google Shape;850;p55"/>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851" name="Google Shape;851;p55"/>
          <p:cNvGrpSpPr/>
          <p:nvPr/>
        </p:nvGrpSpPr>
        <p:grpSpPr>
          <a:xfrm>
            <a:off x="2743200" y="2819400"/>
            <a:ext cx="6172200" cy="1143000"/>
            <a:chOff x="1728" y="1776"/>
            <a:chExt cx="3888" cy="720"/>
          </a:xfrm>
        </p:grpSpPr>
        <p:sp>
          <p:nvSpPr>
            <p:cNvPr id="852" name="Google Shape;852;p55"/>
            <p:cNvSpPr txBox="1"/>
            <p:nvPr/>
          </p:nvSpPr>
          <p:spPr>
            <a:xfrm>
              <a:off x="3696" y="1824"/>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76</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4.6</a:t>
              </a:r>
              <a:endParaRPr/>
            </a:p>
          </p:txBody>
        </p:sp>
        <p:cxnSp>
          <p:nvCxnSpPr>
            <p:cNvPr id="853" name="Google Shape;853;p55"/>
            <p:cNvCxnSpPr/>
            <p:nvPr/>
          </p:nvCxnSpPr>
          <p:spPr>
            <a:xfrm rot="10800000">
              <a:off x="2640" y="2064"/>
              <a:ext cx="1056" cy="0"/>
            </a:xfrm>
            <a:prstGeom prst="straightConnector1">
              <a:avLst/>
            </a:prstGeom>
            <a:noFill/>
            <a:ln cap="flat" cmpd="sng" w="9525">
              <a:solidFill>
                <a:schemeClr val="dk1"/>
              </a:solidFill>
              <a:prstDash val="solid"/>
              <a:miter lim="800000"/>
              <a:headEnd len="med" w="med" type="none"/>
              <a:tailEnd len="med" w="med" type="triangle"/>
            </a:ln>
          </p:spPr>
        </p:cxnSp>
        <p:sp>
          <p:nvSpPr>
            <p:cNvPr id="854" name="Google Shape;854;p55"/>
            <p:cNvSpPr txBox="1"/>
            <p:nvPr/>
          </p:nvSpPr>
          <p:spPr>
            <a:xfrm>
              <a:off x="1728" y="1776"/>
              <a:ext cx="912" cy="72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56"/>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60" name="Google Shape;860;p56"/>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861" name="Google Shape;861;p56"/>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862" name="Google Shape;862;p56"/>
          <p:cNvGrpSpPr/>
          <p:nvPr/>
        </p:nvGrpSpPr>
        <p:grpSpPr>
          <a:xfrm>
            <a:off x="4038600" y="2819400"/>
            <a:ext cx="4876800" cy="1143000"/>
            <a:chOff x="2544" y="1776"/>
            <a:chExt cx="3072" cy="720"/>
          </a:xfrm>
        </p:grpSpPr>
        <p:sp>
          <p:nvSpPr>
            <p:cNvPr id="863" name="Google Shape;863;p56"/>
            <p:cNvSpPr txBox="1"/>
            <p:nvPr/>
          </p:nvSpPr>
          <p:spPr>
            <a:xfrm>
              <a:off x="3696" y="1872"/>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29</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31.34</a:t>
              </a:r>
              <a:endParaRPr/>
            </a:p>
          </p:txBody>
        </p:sp>
        <p:cxnSp>
          <p:nvCxnSpPr>
            <p:cNvPr id="864" name="Google Shape;864;p56"/>
            <p:cNvCxnSpPr/>
            <p:nvPr/>
          </p:nvCxnSpPr>
          <p:spPr>
            <a:xfrm rot="10800000">
              <a:off x="3408" y="2112"/>
              <a:ext cx="288" cy="0"/>
            </a:xfrm>
            <a:prstGeom prst="straightConnector1">
              <a:avLst/>
            </a:prstGeom>
            <a:noFill/>
            <a:ln cap="flat" cmpd="sng" w="9525">
              <a:solidFill>
                <a:schemeClr val="dk1"/>
              </a:solidFill>
              <a:prstDash val="solid"/>
              <a:miter lim="800000"/>
              <a:headEnd len="med" w="med" type="none"/>
              <a:tailEnd len="med" w="med" type="triangle"/>
            </a:ln>
          </p:spPr>
        </p:cxnSp>
        <p:sp>
          <p:nvSpPr>
            <p:cNvPr id="865" name="Google Shape;865;p56"/>
            <p:cNvSpPr txBox="1"/>
            <p:nvPr/>
          </p:nvSpPr>
          <p:spPr>
            <a:xfrm>
              <a:off x="2544" y="1776"/>
              <a:ext cx="864" cy="72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57"/>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71" name="Google Shape;871;p57"/>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872" name="Google Shape;872;p57"/>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873" name="Google Shape;873;p57"/>
          <p:cNvGrpSpPr/>
          <p:nvPr/>
        </p:nvGrpSpPr>
        <p:grpSpPr>
          <a:xfrm>
            <a:off x="381000" y="3733800"/>
            <a:ext cx="8534400" cy="2133600"/>
            <a:chOff x="240" y="2352"/>
            <a:chExt cx="5376" cy="1344"/>
          </a:xfrm>
        </p:grpSpPr>
        <p:sp>
          <p:nvSpPr>
            <p:cNvPr id="874" name="Google Shape;874;p57"/>
            <p:cNvSpPr txBox="1"/>
            <p:nvPr/>
          </p:nvSpPr>
          <p:spPr>
            <a:xfrm>
              <a:off x="3696" y="2640"/>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18</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18.26</a:t>
              </a:r>
              <a:endParaRPr/>
            </a:p>
          </p:txBody>
        </p:sp>
        <p:cxnSp>
          <p:nvCxnSpPr>
            <p:cNvPr id="875" name="Google Shape;875;p57"/>
            <p:cNvCxnSpPr/>
            <p:nvPr/>
          </p:nvCxnSpPr>
          <p:spPr>
            <a:xfrm rot="10800000">
              <a:off x="1920" y="2880"/>
              <a:ext cx="1776" cy="0"/>
            </a:xfrm>
            <a:prstGeom prst="straightConnector1">
              <a:avLst/>
            </a:prstGeom>
            <a:noFill/>
            <a:ln cap="flat" cmpd="sng" w="9525">
              <a:solidFill>
                <a:schemeClr val="dk1"/>
              </a:solidFill>
              <a:prstDash val="solid"/>
              <a:miter lim="800000"/>
              <a:headEnd len="med" w="med" type="none"/>
              <a:tailEnd len="med" w="med" type="triangle"/>
            </a:ln>
          </p:spPr>
        </p:cxnSp>
        <p:sp>
          <p:nvSpPr>
            <p:cNvPr id="876" name="Google Shape;876;p57"/>
            <p:cNvSpPr txBox="1"/>
            <p:nvPr/>
          </p:nvSpPr>
          <p:spPr>
            <a:xfrm>
              <a:off x="240" y="2352"/>
              <a:ext cx="1680" cy="1344"/>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58"/>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82" name="Google Shape;882;p58"/>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883" name="Google Shape;883;p58"/>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884" name="Google Shape;884;p58"/>
          <p:cNvGrpSpPr/>
          <p:nvPr/>
        </p:nvGrpSpPr>
        <p:grpSpPr>
          <a:xfrm>
            <a:off x="381000" y="3733800"/>
            <a:ext cx="8534400" cy="1219200"/>
            <a:chOff x="240" y="2352"/>
            <a:chExt cx="5376" cy="768"/>
          </a:xfrm>
        </p:grpSpPr>
        <p:sp>
          <p:nvSpPr>
            <p:cNvPr id="885" name="Google Shape;885;p58"/>
            <p:cNvSpPr txBox="1"/>
            <p:nvPr/>
          </p:nvSpPr>
          <p:spPr>
            <a:xfrm>
              <a:off x="3696" y="2640"/>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15</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1.12</a:t>
              </a:r>
              <a:endParaRPr/>
            </a:p>
          </p:txBody>
        </p:sp>
        <p:cxnSp>
          <p:nvCxnSpPr>
            <p:cNvPr id="886" name="Google Shape;886;p58"/>
            <p:cNvCxnSpPr/>
            <p:nvPr/>
          </p:nvCxnSpPr>
          <p:spPr>
            <a:xfrm rot="10800000">
              <a:off x="1152" y="2880"/>
              <a:ext cx="2544" cy="0"/>
            </a:xfrm>
            <a:prstGeom prst="straightConnector1">
              <a:avLst/>
            </a:prstGeom>
            <a:noFill/>
            <a:ln cap="flat" cmpd="sng" w="9525">
              <a:solidFill>
                <a:schemeClr val="dk1"/>
              </a:solidFill>
              <a:prstDash val="solid"/>
              <a:miter lim="800000"/>
              <a:headEnd len="med" w="med" type="none"/>
              <a:tailEnd len="med" w="med" type="triangle"/>
            </a:ln>
          </p:spPr>
        </p:cxnSp>
        <p:sp>
          <p:nvSpPr>
            <p:cNvPr id="887" name="Google Shape;887;p58"/>
            <p:cNvSpPr txBox="1"/>
            <p:nvPr/>
          </p:nvSpPr>
          <p:spPr>
            <a:xfrm>
              <a:off x="240" y="2352"/>
              <a:ext cx="912" cy="768"/>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59"/>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893" name="Google Shape;893;p59"/>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894" name="Google Shape;894;p59"/>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895" name="Google Shape;895;p59"/>
          <p:cNvGrpSpPr/>
          <p:nvPr/>
        </p:nvGrpSpPr>
        <p:grpSpPr>
          <a:xfrm>
            <a:off x="1524000" y="3733800"/>
            <a:ext cx="7391400" cy="1219200"/>
            <a:chOff x="960" y="2352"/>
            <a:chExt cx="4656" cy="768"/>
          </a:xfrm>
        </p:grpSpPr>
        <p:sp>
          <p:nvSpPr>
            <p:cNvPr id="896" name="Google Shape;896;p59"/>
            <p:cNvSpPr txBox="1"/>
            <p:nvPr/>
          </p:nvSpPr>
          <p:spPr>
            <a:xfrm>
              <a:off x="3696" y="2640"/>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32</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32.35</a:t>
              </a:r>
              <a:endParaRPr/>
            </a:p>
          </p:txBody>
        </p:sp>
        <p:cxnSp>
          <p:nvCxnSpPr>
            <p:cNvPr id="897" name="Google Shape;897;p59"/>
            <p:cNvCxnSpPr/>
            <p:nvPr/>
          </p:nvCxnSpPr>
          <p:spPr>
            <a:xfrm rot="10800000">
              <a:off x="1872" y="2880"/>
              <a:ext cx="1824" cy="0"/>
            </a:xfrm>
            <a:prstGeom prst="straightConnector1">
              <a:avLst/>
            </a:prstGeom>
            <a:noFill/>
            <a:ln cap="flat" cmpd="sng" w="9525">
              <a:solidFill>
                <a:schemeClr val="dk1"/>
              </a:solidFill>
              <a:prstDash val="solid"/>
              <a:miter lim="800000"/>
              <a:headEnd len="med" w="med" type="none"/>
              <a:tailEnd len="med" w="med" type="triangle"/>
            </a:ln>
          </p:spPr>
        </p:cxnSp>
        <p:sp>
          <p:nvSpPr>
            <p:cNvPr id="898" name="Google Shape;898;p59"/>
            <p:cNvSpPr txBox="1"/>
            <p:nvPr/>
          </p:nvSpPr>
          <p:spPr>
            <a:xfrm>
              <a:off x="960" y="2352"/>
              <a:ext cx="912" cy="768"/>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60"/>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904" name="Google Shape;904;p60"/>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905" name="Google Shape;905;p60"/>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906" name="Google Shape;906;p60"/>
          <p:cNvGrpSpPr/>
          <p:nvPr/>
        </p:nvGrpSpPr>
        <p:grpSpPr>
          <a:xfrm>
            <a:off x="381000" y="4724400"/>
            <a:ext cx="8534400" cy="1219200"/>
            <a:chOff x="240" y="2976"/>
            <a:chExt cx="5376" cy="768"/>
          </a:xfrm>
        </p:grpSpPr>
        <p:sp>
          <p:nvSpPr>
            <p:cNvPr id="907" name="Google Shape;907;p60"/>
            <p:cNvSpPr txBox="1"/>
            <p:nvPr/>
          </p:nvSpPr>
          <p:spPr>
            <a:xfrm>
              <a:off x="3696" y="3072"/>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11</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1.33</a:t>
              </a:r>
              <a:endParaRPr/>
            </a:p>
          </p:txBody>
        </p:sp>
        <p:cxnSp>
          <p:nvCxnSpPr>
            <p:cNvPr id="908" name="Google Shape;908;p60"/>
            <p:cNvCxnSpPr/>
            <p:nvPr/>
          </p:nvCxnSpPr>
          <p:spPr>
            <a:xfrm rot="10800000">
              <a:off x="1152" y="3312"/>
              <a:ext cx="2544" cy="0"/>
            </a:xfrm>
            <a:prstGeom prst="straightConnector1">
              <a:avLst/>
            </a:prstGeom>
            <a:noFill/>
            <a:ln cap="flat" cmpd="sng" w="9525">
              <a:solidFill>
                <a:schemeClr val="dk1"/>
              </a:solidFill>
              <a:prstDash val="solid"/>
              <a:miter lim="800000"/>
              <a:headEnd len="med" w="med" type="none"/>
              <a:tailEnd len="med" w="med" type="triangle"/>
            </a:ln>
          </p:spPr>
        </p:cxnSp>
        <p:sp>
          <p:nvSpPr>
            <p:cNvPr id="909" name="Google Shape;909;p60"/>
            <p:cNvSpPr txBox="1"/>
            <p:nvPr/>
          </p:nvSpPr>
          <p:spPr>
            <a:xfrm>
              <a:off x="240" y="2976"/>
              <a:ext cx="912" cy="768"/>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61"/>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915" name="Google Shape;915;p61"/>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916" name="Google Shape;916;p61"/>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917" name="Google Shape;917;p61"/>
          <p:cNvGrpSpPr/>
          <p:nvPr/>
        </p:nvGrpSpPr>
        <p:grpSpPr>
          <a:xfrm>
            <a:off x="1524000" y="4724400"/>
            <a:ext cx="7315200" cy="1219200"/>
            <a:chOff x="960" y="2976"/>
            <a:chExt cx="4608" cy="768"/>
          </a:xfrm>
        </p:grpSpPr>
        <p:sp>
          <p:nvSpPr>
            <p:cNvPr id="918" name="Google Shape;918;p61"/>
            <p:cNvSpPr txBox="1"/>
            <p:nvPr/>
          </p:nvSpPr>
          <p:spPr>
            <a:xfrm>
              <a:off x="3648" y="3072"/>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13</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1.66</a:t>
              </a:r>
              <a:endParaRPr/>
            </a:p>
          </p:txBody>
        </p:sp>
        <p:cxnSp>
          <p:nvCxnSpPr>
            <p:cNvPr id="919" name="Google Shape;919;p61"/>
            <p:cNvCxnSpPr/>
            <p:nvPr/>
          </p:nvCxnSpPr>
          <p:spPr>
            <a:xfrm rot="10800000">
              <a:off x="1872" y="3312"/>
              <a:ext cx="1776" cy="0"/>
            </a:xfrm>
            <a:prstGeom prst="straightConnector1">
              <a:avLst/>
            </a:prstGeom>
            <a:noFill/>
            <a:ln cap="flat" cmpd="sng" w="9525">
              <a:solidFill>
                <a:schemeClr val="dk1"/>
              </a:solidFill>
              <a:prstDash val="solid"/>
              <a:miter lim="800000"/>
              <a:headEnd len="med" w="med" type="none"/>
              <a:tailEnd len="med" w="med" type="triangle"/>
            </a:ln>
          </p:spPr>
        </p:cxnSp>
        <p:sp>
          <p:nvSpPr>
            <p:cNvPr id="920" name="Google Shape;920;p61"/>
            <p:cNvSpPr txBox="1"/>
            <p:nvPr/>
          </p:nvSpPr>
          <p:spPr>
            <a:xfrm>
              <a:off x="960" y="2976"/>
              <a:ext cx="912" cy="768"/>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62"/>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926" name="Google Shape;926;p62"/>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927" name="Google Shape;927;p62"/>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928" name="Google Shape;928;p62"/>
          <p:cNvGrpSpPr/>
          <p:nvPr/>
        </p:nvGrpSpPr>
        <p:grpSpPr>
          <a:xfrm>
            <a:off x="2743200" y="3733800"/>
            <a:ext cx="6096000" cy="2133600"/>
            <a:chOff x="1728" y="2352"/>
            <a:chExt cx="3840" cy="1344"/>
          </a:xfrm>
        </p:grpSpPr>
        <p:sp>
          <p:nvSpPr>
            <p:cNvPr id="929" name="Google Shape;929;p62"/>
            <p:cNvSpPr txBox="1"/>
            <p:nvPr/>
          </p:nvSpPr>
          <p:spPr>
            <a:xfrm>
              <a:off x="3648" y="2640"/>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48</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36.07</a:t>
              </a:r>
              <a:endParaRPr/>
            </a:p>
          </p:txBody>
        </p:sp>
        <p:cxnSp>
          <p:nvCxnSpPr>
            <p:cNvPr id="930" name="Google Shape;930;p62"/>
            <p:cNvCxnSpPr/>
            <p:nvPr/>
          </p:nvCxnSpPr>
          <p:spPr>
            <a:xfrm rot="10800000">
              <a:off x="3408" y="2880"/>
              <a:ext cx="240" cy="0"/>
            </a:xfrm>
            <a:prstGeom prst="straightConnector1">
              <a:avLst/>
            </a:prstGeom>
            <a:noFill/>
            <a:ln cap="flat" cmpd="sng" w="9525">
              <a:solidFill>
                <a:schemeClr val="dk1"/>
              </a:solidFill>
              <a:prstDash val="solid"/>
              <a:miter lim="800000"/>
              <a:headEnd len="med" w="med" type="none"/>
              <a:tailEnd len="med" w="med" type="triangle"/>
            </a:ln>
          </p:spPr>
        </p:cxnSp>
        <p:sp>
          <p:nvSpPr>
            <p:cNvPr id="931" name="Google Shape;931;p62"/>
            <p:cNvSpPr txBox="1"/>
            <p:nvPr/>
          </p:nvSpPr>
          <p:spPr>
            <a:xfrm>
              <a:off x="1728" y="2352"/>
              <a:ext cx="1680" cy="1344"/>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a:p>
        </p:txBody>
      </p:sp>
      <p:sp>
        <p:nvSpPr>
          <p:cNvPr id="122" name="Google Shape;122;p18"/>
          <p:cNvSpPr txBox="1"/>
          <p:nvPr>
            <p:ph type="title"/>
          </p:nvPr>
        </p:nvSpPr>
        <p:spPr>
          <a:xfrm>
            <a:off x="228600" y="3048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Redundancy</a:t>
            </a:r>
            <a:endParaRPr/>
          </a:p>
        </p:txBody>
      </p:sp>
      <p:sp>
        <p:nvSpPr>
          <p:cNvPr id="123" name="Google Shape;123;p18"/>
          <p:cNvSpPr txBox="1"/>
          <p:nvPr>
            <p:ph idx="1" type="body"/>
          </p:nvPr>
        </p:nvSpPr>
        <p:spPr>
          <a:xfrm>
            <a:off x="533400" y="1981200"/>
            <a:ext cx="7924800" cy="1447800"/>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accent2"/>
              </a:buClr>
              <a:buSzPts val="2400"/>
              <a:buFont typeface="Noto Sans Symbols"/>
              <a:buChar char="🟂"/>
            </a:pPr>
            <a:r>
              <a:rPr b="0" i="0" lang="en-US" sz="2400" u="none">
                <a:solidFill>
                  <a:schemeClr val="dk1"/>
                </a:solidFill>
                <a:latin typeface="Times New Roman"/>
                <a:ea typeface="Times New Roman"/>
                <a:cs typeface="Times New Roman"/>
                <a:sym typeface="Times New Roman"/>
              </a:rPr>
              <a:t>Let n</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 and n</a:t>
            </a:r>
            <a:r>
              <a:rPr b="0" baseline="-25000" i="0" lang="en-US" sz="2400" u="none">
                <a:solidFill>
                  <a:schemeClr val="dk1"/>
                </a:solidFill>
                <a:latin typeface="Times New Roman"/>
                <a:ea typeface="Times New Roman"/>
                <a:cs typeface="Times New Roman"/>
                <a:sym typeface="Times New Roman"/>
              </a:rPr>
              <a:t>2</a:t>
            </a:r>
            <a:r>
              <a:rPr b="0" i="0" lang="en-US" sz="2400" u="none">
                <a:solidFill>
                  <a:schemeClr val="dk1"/>
                </a:solidFill>
                <a:latin typeface="Times New Roman"/>
                <a:ea typeface="Times New Roman"/>
                <a:cs typeface="Times New Roman"/>
                <a:sym typeface="Times New Roman"/>
              </a:rPr>
              <a:t> denote the number of datum in two different representations of the same image.  The </a:t>
            </a:r>
            <a:r>
              <a:rPr b="0" i="0" lang="en-US" sz="2400" u="none">
                <a:solidFill>
                  <a:schemeClr val="accent2"/>
                </a:solidFill>
                <a:latin typeface="Times New Roman"/>
                <a:ea typeface="Times New Roman"/>
                <a:cs typeface="Times New Roman"/>
                <a:sym typeface="Times New Roman"/>
              </a:rPr>
              <a:t>relative data redundancy</a:t>
            </a:r>
            <a:r>
              <a:rPr b="0" i="0" lang="en-US" sz="2400" u="none">
                <a:solidFill>
                  <a:schemeClr val="dk1"/>
                </a:solidFill>
                <a:latin typeface="Times New Roman"/>
                <a:ea typeface="Times New Roman"/>
                <a:cs typeface="Times New Roman"/>
                <a:sym typeface="Times New Roman"/>
              </a:rPr>
              <a:t> R</a:t>
            </a:r>
            <a:r>
              <a:rPr b="0" baseline="-25000" i="0" lang="en-US" sz="2400" u="none">
                <a:solidFill>
                  <a:schemeClr val="dk1"/>
                </a:solidFill>
                <a:latin typeface="Times New Roman"/>
                <a:ea typeface="Times New Roman"/>
                <a:cs typeface="Times New Roman"/>
                <a:sym typeface="Times New Roman"/>
              </a:rPr>
              <a:t>d</a:t>
            </a:r>
            <a:r>
              <a:rPr b="0" i="0" lang="en-US" sz="2400" u="none">
                <a:solidFill>
                  <a:schemeClr val="dk1"/>
                </a:solidFill>
                <a:latin typeface="Times New Roman"/>
                <a:ea typeface="Times New Roman"/>
                <a:cs typeface="Times New Roman"/>
                <a:sym typeface="Times New Roman"/>
              </a:rPr>
              <a:t> of the first representation is defined as</a:t>
            </a:r>
            <a:endParaRPr/>
          </a:p>
          <a:p>
            <a:pPr indent="-342900" lvl="0" marL="342900" rtl="0" algn="just">
              <a:lnSpc>
                <a:spcPct val="100000"/>
              </a:lnSpc>
              <a:spcBef>
                <a:spcPts val="480"/>
              </a:spcBef>
              <a:spcAft>
                <a:spcPts val="0"/>
              </a:spcAft>
              <a:buSzPts val="2400"/>
              <a:buNone/>
            </a:pPr>
            <a:r>
              <a:rPr b="0" i="0" lang="en-US" sz="2400" u="none">
                <a:solidFill>
                  <a:schemeClr val="dk1"/>
                </a:solidFill>
                <a:latin typeface="Times New Roman"/>
                <a:ea typeface="Times New Roman"/>
                <a:cs typeface="Times New Roman"/>
                <a:sym typeface="Times New Roman"/>
              </a:rPr>
              <a:t>     R</a:t>
            </a:r>
            <a:r>
              <a:rPr b="0" baseline="-25000" i="0" lang="en-US" sz="2400" u="none">
                <a:solidFill>
                  <a:schemeClr val="dk1"/>
                </a:solidFill>
                <a:latin typeface="Times New Roman"/>
                <a:ea typeface="Times New Roman"/>
                <a:cs typeface="Times New Roman"/>
                <a:sym typeface="Times New Roman"/>
              </a:rPr>
              <a:t>d</a:t>
            </a:r>
            <a:r>
              <a:rPr b="0" i="0" lang="en-US" sz="2400" u="none">
                <a:solidFill>
                  <a:schemeClr val="dk1"/>
                </a:solidFill>
                <a:latin typeface="Times New Roman"/>
                <a:ea typeface="Times New Roman"/>
                <a:cs typeface="Times New Roman"/>
                <a:sym typeface="Times New Roman"/>
              </a:rPr>
              <a:t> = 1-(1/C</a:t>
            </a:r>
            <a:r>
              <a:rPr b="0" baseline="-25000" i="0" lang="en-US" sz="2400" u="none">
                <a:solidFill>
                  <a:schemeClr val="dk1"/>
                </a:solidFill>
                <a:latin typeface="Times New Roman"/>
                <a:ea typeface="Times New Roman"/>
                <a:cs typeface="Times New Roman"/>
                <a:sym typeface="Times New Roman"/>
              </a:rPr>
              <a:t>r</a:t>
            </a:r>
            <a:r>
              <a:rPr b="0" i="0" lang="en-US" sz="2400" u="none">
                <a:solidFill>
                  <a:schemeClr val="dk1"/>
                </a:solidFill>
                <a:latin typeface="Times New Roman"/>
                <a:ea typeface="Times New Roman"/>
                <a:cs typeface="Times New Roman"/>
                <a:sym typeface="Times New Roman"/>
              </a:rPr>
              <a:t>)  	where C</a:t>
            </a:r>
            <a:r>
              <a:rPr b="0" baseline="-25000" i="0" lang="en-US" sz="2400" u="none">
                <a:solidFill>
                  <a:schemeClr val="dk1"/>
                </a:solidFill>
                <a:latin typeface="Times New Roman"/>
                <a:ea typeface="Times New Roman"/>
                <a:cs typeface="Times New Roman"/>
                <a:sym typeface="Times New Roman"/>
              </a:rPr>
              <a:t>r</a:t>
            </a:r>
            <a:r>
              <a:rPr b="0" i="0" lang="en-US" sz="2400" u="none">
                <a:solidFill>
                  <a:schemeClr val="dk1"/>
                </a:solidFill>
                <a:latin typeface="Times New Roman"/>
                <a:ea typeface="Times New Roman"/>
                <a:cs typeface="Times New Roman"/>
                <a:sym typeface="Times New Roman"/>
              </a:rPr>
              <a:t> = n</a:t>
            </a:r>
            <a:r>
              <a:rPr b="0" baseline="-25000" i="0" lang="en-US" sz="2400" u="none">
                <a:solidFill>
                  <a:schemeClr val="dk1"/>
                </a:solidFill>
                <a:latin typeface="Times New Roman"/>
                <a:ea typeface="Times New Roman"/>
                <a:cs typeface="Times New Roman"/>
                <a:sym typeface="Times New Roman"/>
              </a:rPr>
              <a:t>1</a:t>
            </a:r>
            <a:r>
              <a:rPr b="0" i="0" lang="en-US" sz="2400" u="none">
                <a:solidFill>
                  <a:schemeClr val="dk1"/>
                </a:solidFill>
                <a:latin typeface="Times New Roman"/>
                <a:ea typeface="Times New Roman"/>
                <a:cs typeface="Times New Roman"/>
                <a:sym typeface="Times New Roman"/>
              </a:rPr>
              <a:t>/n</a:t>
            </a:r>
            <a:r>
              <a:rPr b="0" baseline="-25000" i="0" lang="en-US" sz="2400" u="none">
                <a:solidFill>
                  <a:schemeClr val="dk1"/>
                </a:solidFill>
                <a:latin typeface="Times New Roman"/>
                <a:ea typeface="Times New Roman"/>
                <a:cs typeface="Times New Roman"/>
                <a:sym typeface="Times New Roman"/>
              </a:rPr>
              <a:t>2</a:t>
            </a:r>
            <a:endParaRPr/>
          </a:p>
          <a:p>
            <a:pPr indent="-190500" lvl="0" marL="342900" rtl="0" algn="l">
              <a:spcBef>
                <a:spcPts val="480"/>
              </a:spcBef>
              <a:spcAft>
                <a:spcPts val="0"/>
              </a:spcAft>
              <a:buSzPts val="2400"/>
              <a:buNone/>
            </a:pPr>
            <a:r>
              <a:t/>
            </a:r>
            <a:endParaRPr b="0" baseline="-25000" i="0" sz="2400" u="none">
              <a:solidFill>
                <a:schemeClr val="dk1"/>
              </a:solidFill>
              <a:latin typeface="Times New Roman"/>
              <a:ea typeface="Times New Roman"/>
              <a:cs typeface="Times New Roman"/>
              <a:sym typeface="Times New Roman"/>
            </a:endParaRPr>
          </a:p>
        </p:txBody>
      </p:sp>
      <p:sp>
        <p:nvSpPr>
          <p:cNvPr id="124" name="Google Shape;124;p18"/>
          <p:cNvSpPr txBox="1"/>
          <p:nvPr/>
        </p:nvSpPr>
        <p:spPr>
          <a:xfrm>
            <a:off x="609600" y="3581400"/>
            <a:ext cx="7924800" cy="2514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If n</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&lt;&lt; n</a:t>
            </a:r>
            <a:r>
              <a:rPr b="0" baseline="-25000" i="0" lang="en-US" sz="2400" u="none" cap="none" strike="noStrike">
                <a:solidFill>
                  <a:schemeClr val="dk1"/>
                </a:solidFill>
                <a:latin typeface="Times New Roman"/>
                <a:ea typeface="Times New Roman"/>
                <a:cs typeface="Times New Roman"/>
                <a:sym typeface="Times New Roman"/>
              </a:rPr>
              <a:t>1 </a:t>
            </a:r>
            <a:r>
              <a:rPr b="0" i="0" lang="en-US" sz="2400" u="none" cap="none" strike="noStrike">
                <a:solidFill>
                  <a:schemeClr val="dk1"/>
                </a:solidFill>
                <a:latin typeface="Times New Roman"/>
                <a:ea typeface="Times New Roman"/>
                <a:cs typeface="Times New Roman"/>
                <a:sym typeface="Times New Roman"/>
              </a:rPr>
              <a:t>then</a:t>
            </a:r>
            <a:endParaRPr/>
          </a:p>
          <a:p>
            <a:pPr indent="-285750" lvl="1" marL="742950" marR="0" rtl="0" algn="l">
              <a:lnSpc>
                <a:spcPct val="100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a:t>
            </a:r>
            <a:r>
              <a:rPr b="0" baseline="-25000" i="0" lang="en-US" sz="2400" u="none" cap="none" strike="noStrike">
                <a:solidFill>
                  <a:schemeClr val="dk1"/>
                </a:solidFill>
                <a:latin typeface="Times New Roman"/>
                <a:ea typeface="Times New Roman"/>
                <a:cs typeface="Times New Roman"/>
                <a:sym typeface="Times New Roman"/>
              </a:rPr>
              <a:t>r </a:t>
            </a:r>
            <a:r>
              <a:rPr b="0" i="0" lang="en-US" sz="2400" u="none" cap="none" strike="noStrike">
                <a:solidFill>
                  <a:schemeClr val="dk1"/>
                </a:solidFill>
                <a:latin typeface="Times New Roman"/>
                <a:ea typeface="Times New Roman"/>
                <a:cs typeface="Times New Roman"/>
                <a:sym typeface="Times New Roman"/>
              </a:rPr>
              <a:t>→ ∞</a:t>
            </a:r>
            <a:endParaRPr/>
          </a:p>
          <a:p>
            <a:pPr indent="-285750" lvl="1" marL="742950" marR="0" rtl="0" algn="l">
              <a:lnSpc>
                <a:spcPct val="100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R</a:t>
            </a:r>
            <a:r>
              <a:rPr b="0" baseline="-25000" i="0" lang="en-US" sz="2400" u="none" cap="none" strike="noStrike">
                <a:solidFill>
                  <a:schemeClr val="dk1"/>
                </a:solidFill>
                <a:latin typeface="Times New Roman"/>
                <a:ea typeface="Times New Roman"/>
                <a:cs typeface="Times New Roman"/>
                <a:sym typeface="Times New Roman"/>
              </a:rPr>
              <a:t>d</a:t>
            </a:r>
            <a:r>
              <a:rPr b="0" i="0" lang="en-US" sz="2400" u="none" cap="none" strike="noStrike">
                <a:solidFill>
                  <a:schemeClr val="dk1"/>
                </a:solidFill>
                <a:latin typeface="Times New Roman"/>
                <a:ea typeface="Times New Roman"/>
                <a:cs typeface="Times New Roman"/>
                <a:sym typeface="Times New Roman"/>
              </a:rPr>
              <a:t> → 1</a:t>
            </a:r>
            <a:endParaRPr/>
          </a:p>
          <a:p>
            <a:pPr indent="-342900" lvl="0" marL="342900" marR="0" rtl="0" algn="l">
              <a:lnSpc>
                <a:spcPct val="100000"/>
              </a:lnSpc>
              <a:spcBef>
                <a:spcPts val="240"/>
              </a:spcBef>
              <a:spcAft>
                <a:spcPts val="0"/>
              </a:spcAft>
              <a:buClr>
                <a:schemeClr val="dk1"/>
              </a:buClr>
              <a:buSzPts val="2400"/>
              <a:buFont typeface="Noto Sans Symbols"/>
              <a:buChar char="🙕"/>
            </a:pPr>
            <a:r>
              <a:rPr b="0" i="0" lang="en-US" sz="2400" u="none" cap="none" strike="noStrike">
                <a:solidFill>
                  <a:schemeClr val="dk1"/>
                </a:solidFill>
                <a:latin typeface="Times New Roman"/>
                <a:ea typeface="Times New Roman"/>
                <a:cs typeface="Times New Roman"/>
                <a:sym typeface="Times New Roman"/>
              </a:rPr>
              <a:t>If n</a:t>
            </a:r>
            <a:r>
              <a:rPr b="0" baseline="-25000" i="0" lang="en-US" sz="2400" u="none" cap="none" strike="noStrike">
                <a:solidFill>
                  <a:schemeClr val="dk1"/>
                </a:solidFill>
                <a:latin typeface="Times New Roman"/>
                <a:ea typeface="Times New Roman"/>
                <a:cs typeface="Times New Roman"/>
                <a:sym typeface="Times New Roman"/>
              </a:rPr>
              <a:t>1</a:t>
            </a:r>
            <a:r>
              <a:rPr b="0" i="0" lang="en-US" sz="2400" u="none" cap="none" strike="noStrike">
                <a:solidFill>
                  <a:schemeClr val="dk1"/>
                </a:solidFill>
                <a:latin typeface="Times New Roman"/>
                <a:ea typeface="Times New Roman"/>
                <a:cs typeface="Times New Roman"/>
                <a:sym typeface="Times New Roman"/>
              </a:rPr>
              <a:t> &lt;&lt; n</a:t>
            </a:r>
            <a:r>
              <a:rPr b="0" baseline="-25000" i="0" lang="en-US" sz="2400" u="none" cap="none" strike="noStrike">
                <a:solidFill>
                  <a:schemeClr val="dk1"/>
                </a:solidFill>
                <a:latin typeface="Times New Roman"/>
                <a:ea typeface="Times New Roman"/>
                <a:cs typeface="Times New Roman"/>
                <a:sym typeface="Times New Roman"/>
              </a:rPr>
              <a:t>2</a:t>
            </a:r>
            <a:r>
              <a:rPr b="0" i="0" lang="en-US" sz="2400" u="none" cap="none" strike="noStrike">
                <a:solidFill>
                  <a:schemeClr val="dk1"/>
                </a:solidFill>
                <a:latin typeface="Times New Roman"/>
                <a:ea typeface="Times New Roman"/>
                <a:cs typeface="Times New Roman"/>
                <a:sym typeface="Times New Roman"/>
              </a:rPr>
              <a:t> then</a:t>
            </a:r>
            <a:endParaRPr/>
          </a:p>
          <a:p>
            <a:pPr indent="-285750" lvl="1" marL="742950" marR="0" rtl="0" algn="l">
              <a:lnSpc>
                <a:spcPct val="100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a:t>
            </a:r>
            <a:r>
              <a:rPr b="0" baseline="-25000" i="0" lang="en-US" sz="2400" u="none" cap="none" strike="noStrike">
                <a:solidFill>
                  <a:schemeClr val="dk1"/>
                </a:solidFill>
                <a:latin typeface="Times New Roman"/>
                <a:ea typeface="Times New Roman"/>
                <a:cs typeface="Times New Roman"/>
                <a:sym typeface="Times New Roman"/>
              </a:rPr>
              <a:t>r</a:t>
            </a:r>
            <a:r>
              <a:rPr b="0" i="0" lang="en-US" sz="2400" u="none" cap="none" strike="noStrike">
                <a:solidFill>
                  <a:schemeClr val="dk1"/>
                </a:solidFill>
                <a:latin typeface="Times New Roman"/>
                <a:ea typeface="Times New Roman"/>
                <a:cs typeface="Times New Roman"/>
                <a:sym typeface="Times New Roman"/>
              </a:rPr>
              <a:t> → 0</a:t>
            </a:r>
            <a:endParaRPr/>
          </a:p>
          <a:p>
            <a:pPr indent="-285750" lvl="1" marL="742950" marR="0" rtl="0" algn="l">
              <a:lnSpc>
                <a:spcPct val="100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R</a:t>
            </a:r>
            <a:r>
              <a:rPr b="0" baseline="-25000" i="0" lang="en-US" sz="2400" u="none" cap="none" strike="noStrike">
                <a:solidFill>
                  <a:schemeClr val="dk1"/>
                </a:solidFill>
                <a:latin typeface="Times New Roman"/>
                <a:ea typeface="Times New Roman"/>
                <a:cs typeface="Times New Roman"/>
                <a:sym typeface="Times New Roman"/>
              </a:rPr>
              <a:t>d </a:t>
            </a:r>
            <a:r>
              <a:rPr b="0" i="0" lang="en-US" sz="2400" u="none" cap="none" strike="noStrike">
                <a:solidFill>
                  <a:schemeClr val="dk1"/>
                </a:solidFill>
                <a:latin typeface="Times New Roman"/>
                <a:ea typeface="Times New Roman"/>
                <a:cs typeface="Times New Roman"/>
                <a:sym typeface="Times New Roman"/>
              </a:rPr>
              <a:t> → - ∞</a:t>
            </a:r>
            <a:endParaRPr/>
          </a:p>
          <a:p>
            <a:pPr indent="-133350" lvl="1" marL="742950" marR="0" rtl="0" algn="l">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133350" lvl="1" marL="742950" marR="0" rtl="0" algn="l">
              <a:lnSpc>
                <a:spcPct val="100000"/>
              </a:lnSpc>
              <a:spcBef>
                <a:spcPts val="480"/>
              </a:spcBef>
              <a:spcAft>
                <a:spcPts val="0"/>
              </a:spcAft>
              <a:buClr>
                <a:schemeClr val="dk1"/>
              </a:buClr>
              <a:buSzPts val="2400"/>
              <a:buFont typeface="Times New Roman"/>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63"/>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937" name="Google Shape;937;p63"/>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938" name="Google Shape;938;p63"/>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939" name="Google Shape;939;p63"/>
          <p:cNvGrpSpPr/>
          <p:nvPr/>
        </p:nvGrpSpPr>
        <p:grpSpPr>
          <a:xfrm>
            <a:off x="2743200" y="3733800"/>
            <a:ext cx="6096000" cy="1219200"/>
            <a:chOff x="1728" y="2352"/>
            <a:chExt cx="3840" cy="768"/>
          </a:xfrm>
        </p:grpSpPr>
        <p:sp>
          <p:nvSpPr>
            <p:cNvPr id="940" name="Google Shape;940;p63"/>
            <p:cNvSpPr txBox="1"/>
            <p:nvPr/>
          </p:nvSpPr>
          <p:spPr>
            <a:xfrm>
              <a:off x="3648" y="2448"/>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85</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2.18</a:t>
              </a:r>
              <a:endParaRPr/>
            </a:p>
          </p:txBody>
        </p:sp>
        <p:cxnSp>
          <p:nvCxnSpPr>
            <p:cNvPr id="941" name="Google Shape;941;p63"/>
            <p:cNvCxnSpPr/>
            <p:nvPr/>
          </p:nvCxnSpPr>
          <p:spPr>
            <a:xfrm rot="10800000">
              <a:off x="2640" y="2688"/>
              <a:ext cx="1008" cy="0"/>
            </a:xfrm>
            <a:prstGeom prst="straightConnector1">
              <a:avLst/>
            </a:prstGeom>
            <a:noFill/>
            <a:ln cap="flat" cmpd="sng" w="9525">
              <a:solidFill>
                <a:schemeClr val="dk1"/>
              </a:solidFill>
              <a:prstDash val="solid"/>
              <a:miter lim="800000"/>
              <a:headEnd len="med" w="med" type="none"/>
              <a:tailEnd len="med" w="med" type="triangle"/>
            </a:ln>
          </p:spPr>
        </p:cxnSp>
        <p:sp>
          <p:nvSpPr>
            <p:cNvPr id="942" name="Google Shape;942;p63"/>
            <p:cNvSpPr txBox="1"/>
            <p:nvPr/>
          </p:nvSpPr>
          <p:spPr>
            <a:xfrm>
              <a:off x="1728" y="2352"/>
              <a:ext cx="912" cy="768"/>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64"/>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948" name="Google Shape;948;p64"/>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949" name="Google Shape;949;p64"/>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950" name="Google Shape;950;p64"/>
          <p:cNvGrpSpPr/>
          <p:nvPr/>
        </p:nvGrpSpPr>
        <p:grpSpPr>
          <a:xfrm>
            <a:off x="3962400" y="3733800"/>
            <a:ext cx="4876800" cy="1219200"/>
            <a:chOff x="2496" y="2352"/>
            <a:chExt cx="3072" cy="768"/>
          </a:xfrm>
        </p:grpSpPr>
        <p:sp>
          <p:nvSpPr>
            <p:cNvPr id="951" name="Google Shape;951;p64"/>
            <p:cNvSpPr txBox="1"/>
            <p:nvPr/>
          </p:nvSpPr>
          <p:spPr>
            <a:xfrm>
              <a:off x="3648" y="2640"/>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31</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34.89</a:t>
              </a:r>
              <a:endParaRPr/>
            </a:p>
          </p:txBody>
        </p:sp>
        <p:cxnSp>
          <p:nvCxnSpPr>
            <p:cNvPr id="952" name="Google Shape;952;p64"/>
            <p:cNvCxnSpPr/>
            <p:nvPr/>
          </p:nvCxnSpPr>
          <p:spPr>
            <a:xfrm rot="10800000">
              <a:off x="3408" y="2880"/>
              <a:ext cx="240" cy="0"/>
            </a:xfrm>
            <a:prstGeom prst="straightConnector1">
              <a:avLst/>
            </a:prstGeom>
            <a:noFill/>
            <a:ln cap="flat" cmpd="sng" w="9525">
              <a:solidFill>
                <a:schemeClr val="dk1"/>
              </a:solidFill>
              <a:prstDash val="solid"/>
              <a:miter lim="800000"/>
              <a:headEnd len="med" w="med" type="none"/>
              <a:tailEnd len="med" w="med" type="triangle"/>
            </a:ln>
          </p:spPr>
        </p:cxnSp>
        <p:sp>
          <p:nvSpPr>
            <p:cNvPr id="953" name="Google Shape;953;p64"/>
            <p:cNvSpPr txBox="1"/>
            <p:nvPr/>
          </p:nvSpPr>
          <p:spPr>
            <a:xfrm>
              <a:off x="2496" y="2352"/>
              <a:ext cx="912" cy="768"/>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65"/>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959" name="Google Shape;959;p65"/>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960" name="Google Shape;960;p65"/>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961" name="Google Shape;961;p65"/>
          <p:cNvGrpSpPr/>
          <p:nvPr/>
        </p:nvGrpSpPr>
        <p:grpSpPr>
          <a:xfrm>
            <a:off x="2743200" y="4724400"/>
            <a:ext cx="6096000" cy="1143000"/>
            <a:chOff x="1728" y="2976"/>
            <a:chExt cx="3840" cy="720"/>
          </a:xfrm>
        </p:grpSpPr>
        <p:sp>
          <p:nvSpPr>
            <p:cNvPr id="962" name="Google Shape;962;p65"/>
            <p:cNvSpPr txBox="1"/>
            <p:nvPr/>
          </p:nvSpPr>
          <p:spPr>
            <a:xfrm>
              <a:off x="3648" y="3072"/>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50</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34.02</a:t>
              </a:r>
              <a:endParaRPr/>
            </a:p>
          </p:txBody>
        </p:sp>
        <p:cxnSp>
          <p:nvCxnSpPr>
            <p:cNvPr id="963" name="Google Shape;963;p65"/>
            <p:cNvCxnSpPr/>
            <p:nvPr/>
          </p:nvCxnSpPr>
          <p:spPr>
            <a:xfrm rot="10800000">
              <a:off x="2640" y="3312"/>
              <a:ext cx="1008" cy="0"/>
            </a:xfrm>
            <a:prstGeom prst="straightConnector1">
              <a:avLst/>
            </a:prstGeom>
            <a:noFill/>
            <a:ln cap="flat" cmpd="sng" w="9525">
              <a:solidFill>
                <a:schemeClr val="dk1"/>
              </a:solidFill>
              <a:prstDash val="solid"/>
              <a:miter lim="800000"/>
              <a:headEnd len="med" w="med" type="none"/>
              <a:tailEnd len="med" w="med" type="triangle"/>
            </a:ln>
          </p:spPr>
        </p:cxnSp>
        <p:sp>
          <p:nvSpPr>
            <p:cNvPr id="964" name="Google Shape;964;p65"/>
            <p:cNvSpPr txBox="1"/>
            <p:nvPr/>
          </p:nvSpPr>
          <p:spPr>
            <a:xfrm>
              <a:off x="1728" y="2976"/>
              <a:ext cx="912" cy="72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66"/>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970" name="Google Shape;970;p66"/>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971" name="Google Shape;971;p66"/>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609600"/>
                <a:gridCol w="609600"/>
                <a:gridCol w="609600"/>
                <a:gridCol w="609600"/>
                <a:gridCol w="609600"/>
                <a:gridCol w="609600"/>
                <a:gridCol w="609600"/>
                <a:gridCol w="609600"/>
              </a:tblGrid>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48577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pSp>
        <p:nvGrpSpPr>
          <p:cNvPr id="972" name="Google Shape;972;p66"/>
          <p:cNvGrpSpPr/>
          <p:nvPr/>
        </p:nvGrpSpPr>
        <p:grpSpPr>
          <a:xfrm>
            <a:off x="4038600" y="4724400"/>
            <a:ext cx="4800600" cy="1143000"/>
            <a:chOff x="2544" y="2976"/>
            <a:chExt cx="3024" cy="720"/>
          </a:xfrm>
        </p:grpSpPr>
        <p:sp>
          <p:nvSpPr>
            <p:cNvPr id="973" name="Google Shape;973;p66"/>
            <p:cNvSpPr txBox="1"/>
            <p:nvPr/>
          </p:nvSpPr>
          <p:spPr>
            <a:xfrm>
              <a:off x="3648" y="3072"/>
              <a:ext cx="1920" cy="449"/>
            </a:xfrm>
            <a:prstGeom prst="rect">
              <a:avLst/>
            </a:prstGeom>
            <a:solidFill>
              <a:srgbClr val="99FF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Average = 29</a:t>
              </a:r>
              <a:endParaRPr/>
            </a:p>
            <a:p>
              <a:pPr indent="0" lvl="0" marL="0" marR="0" rtl="0" algn="l">
                <a:lnSpc>
                  <a:spcPct val="100000"/>
                </a:lnSpc>
                <a:spcBef>
                  <a:spcPts val="800"/>
                </a:spcBef>
                <a:spcAft>
                  <a:spcPts val="0"/>
                </a:spcAft>
                <a:buClr>
                  <a:schemeClr val="dk1"/>
                </a:buClr>
                <a:buSzPts val="1600"/>
                <a:buFont typeface="Courier New"/>
                <a:buNone/>
              </a:pPr>
              <a:r>
                <a:rPr b="1" i="0" lang="en-US" sz="1600" u="none">
                  <a:solidFill>
                    <a:schemeClr val="dk1"/>
                  </a:solidFill>
                  <a:latin typeface="Courier New"/>
                  <a:ea typeface="Courier New"/>
                  <a:cs typeface="Courier New"/>
                  <a:sym typeface="Courier New"/>
                </a:rPr>
                <a:t>RMS error = 28.65</a:t>
              </a:r>
              <a:endParaRPr/>
            </a:p>
          </p:txBody>
        </p:sp>
        <p:cxnSp>
          <p:nvCxnSpPr>
            <p:cNvPr id="974" name="Google Shape;974;p66"/>
            <p:cNvCxnSpPr/>
            <p:nvPr/>
          </p:nvCxnSpPr>
          <p:spPr>
            <a:xfrm rot="10800000">
              <a:off x="3408" y="3312"/>
              <a:ext cx="240" cy="0"/>
            </a:xfrm>
            <a:prstGeom prst="straightConnector1">
              <a:avLst/>
            </a:prstGeom>
            <a:noFill/>
            <a:ln cap="flat" cmpd="sng" w="9525">
              <a:solidFill>
                <a:schemeClr val="dk1"/>
              </a:solidFill>
              <a:prstDash val="solid"/>
              <a:miter lim="800000"/>
              <a:headEnd len="med" w="med" type="none"/>
              <a:tailEnd len="med" w="med" type="triangle"/>
            </a:ln>
          </p:spPr>
        </p:cxnSp>
        <p:sp>
          <p:nvSpPr>
            <p:cNvPr id="975" name="Google Shape;975;p66"/>
            <p:cNvSpPr txBox="1"/>
            <p:nvPr/>
          </p:nvSpPr>
          <p:spPr>
            <a:xfrm>
              <a:off x="2544" y="2976"/>
              <a:ext cx="864" cy="720"/>
            </a:xfrm>
            <a:prstGeom prst="rect">
              <a:avLst/>
            </a:prstGeom>
            <a:solidFill>
              <a:schemeClr val="accent1">
                <a:alpha val="49803"/>
              </a:scheme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spTree>
  </p:cSld>
  <p:clrMapOvr>
    <a:masterClrMapping/>
  </p:clrMapOvr>
  <p:transition spd="slow">
    <p:fade thruBlk="1"/>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67"/>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981" name="Google Shape;981;p67"/>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Hierarchical Coding Example</a:t>
            </a:r>
            <a:endParaRPr/>
          </a:p>
        </p:txBody>
      </p:sp>
      <p:graphicFrame>
        <p:nvGraphicFramePr>
          <p:cNvPr id="982" name="Google Shape;982;p67"/>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457200"/>
                <a:gridCol w="457200"/>
                <a:gridCol w="457200"/>
                <a:gridCol w="457200"/>
                <a:gridCol w="457200"/>
                <a:gridCol w="457200"/>
                <a:gridCol w="457200"/>
                <a:gridCol w="457200"/>
              </a:tblGrid>
              <a:tr h="33337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33337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33337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33337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33337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33337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33337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r>
              <a:tr h="33337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r>
            </a:tbl>
          </a:graphicData>
        </a:graphic>
      </p:graphicFrame>
      <p:graphicFrame>
        <p:nvGraphicFramePr>
          <p:cNvPr id="983" name="Google Shape;983;p67"/>
          <p:cNvGraphicFramePr/>
          <p:nvPr/>
        </p:nvGraphicFramePr>
        <p:xfrm>
          <a:off x="4419600" y="1905000"/>
          <a:ext cx="3000000" cy="3000000"/>
        </p:xfrm>
        <a:graphic>
          <a:graphicData uri="http://schemas.openxmlformats.org/drawingml/2006/table">
            <a:tbl>
              <a:tblPr>
                <a:noFill/>
                <a:tableStyleId>{B58E6BFC-32C4-4C6A-ADAA-C025D5F626BB}</a:tableStyleId>
              </a:tblPr>
              <a:tblGrid>
                <a:gridCol w="457200"/>
                <a:gridCol w="457200"/>
                <a:gridCol w="457200"/>
                <a:gridCol w="457200"/>
                <a:gridCol w="457200"/>
                <a:gridCol w="457200"/>
                <a:gridCol w="457200"/>
                <a:gridCol w="457200"/>
              </a:tblGrid>
              <a:tr h="33337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r>
              <a:tr h="33337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r>
              <a:tr h="33337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76</a:t>
                      </a:r>
                      <a:endParaRPr/>
                    </a:p>
                  </a:txBody>
                  <a:tcPr marT="45725" marB="45725" marR="91450" marL="91450" anchor="ctr">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76</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381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r>
              <a:tr h="33337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76</a:t>
                      </a:r>
                      <a:endParaRPr/>
                    </a:p>
                  </a:txBody>
                  <a:tcPr marT="45725" marB="45725" marR="91450" marL="91450" anchor="ctr">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76</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381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r>
              <a:tr h="33337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88</a:t>
                      </a:r>
                      <a:endParaRPr/>
                    </a:p>
                  </a:txBody>
                  <a:tcPr marT="45725" marB="45725" marR="91450" marL="9145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91</a:t>
                      </a:r>
                      <a:endParaRPr/>
                    </a:p>
                  </a:txBody>
                  <a:tcPr marT="45725" marB="45725" marR="91450" marL="9145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381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r>
              <a:tr h="33337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12</a:t>
                      </a:r>
                      <a:endParaRPr/>
                    </a:p>
                  </a:txBody>
                  <a:tcPr marT="45725" marB="45725" marR="91450" marL="9145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85</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381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r>
              <a:tr h="33337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17</a:t>
                      </a:r>
                      <a:endParaRPr/>
                    </a:p>
                  </a:txBody>
                  <a:tcPr marT="45725" marB="45725" marR="91450" marL="9145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83</a:t>
                      </a:r>
                      <a:endParaRPr/>
                    </a:p>
                  </a:txBody>
                  <a:tcPr marT="45725" marB="45725" marR="91450" marL="9145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78</a:t>
                      </a:r>
                      <a:endParaRPr/>
                    </a:p>
                  </a:txBody>
                  <a:tcPr marT="45725" marB="45725" marR="91450" marL="9145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381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38100">
                      <a:solidFill>
                        <a:schemeClr val="dk1"/>
                      </a:solidFill>
                      <a:prstDash val="solid"/>
                      <a:round/>
                      <a:headEnd len="sm" w="sm" type="none"/>
                      <a:tailEnd len="sm" w="sm" type="none"/>
                    </a:lnB>
                    <a:solidFill>
                      <a:srgbClr val="CCFFFF"/>
                    </a:solidFill>
                  </a:tcPr>
                </a:tc>
              </a:tr>
              <a:tr h="33337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381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a:t>
                      </a:r>
                      <a:endParaRPr/>
                    </a:p>
                  </a:txBody>
                  <a:tcPr marT="45725" marB="45725" marR="91450" marL="91450" anchor="ctr">
                    <a:lnL cap="flat" cmpd="sng" w="127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38100">
                      <a:solidFill>
                        <a:schemeClr val="dk1"/>
                      </a:solidFill>
                      <a:prstDash val="solid"/>
                      <a:round/>
                      <a:headEnd len="sm" w="sm" type="none"/>
                      <a:tailEnd len="sm" w="sm" type="none"/>
                    </a:lnL>
                    <a:lnR cap="flat" cmpd="sng" w="38100">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381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381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r>
            </a:tbl>
          </a:graphicData>
        </a:graphic>
      </p:graphicFrame>
      <p:sp>
        <p:nvSpPr>
          <p:cNvPr id="984" name="Google Shape;984;p67"/>
          <p:cNvSpPr txBox="1"/>
          <p:nvPr/>
        </p:nvSpPr>
        <p:spPr>
          <a:xfrm>
            <a:off x="152400" y="4800600"/>
            <a:ext cx="8763000" cy="1454150"/>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Comparison between the original image and the de-compressed image with an error limit of 5 gray-levels per pixel.</a:t>
            </a:r>
            <a:endParaRPr/>
          </a:p>
          <a:p>
            <a:pPr indent="0" lvl="0" marL="0" marR="0" rtl="0" algn="l">
              <a:lnSpc>
                <a:spcPct val="100000"/>
              </a:lnSpc>
              <a:spcBef>
                <a:spcPts val="70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Original: 8x8 = 64 bytes (uncompressed)</a:t>
            </a:r>
            <a:endParaRPr/>
          </a:p>
          <a:p>
            <a:pPr indent="0" lvl="0" marL="0" marR="0" rtl="0" algn="l">
              <a:lnSpc>
                <a:spcPct val="100000"/>
              </a:lnSpc>
              <a:spcBef>
                <a:spcPts val="70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Coded: </a:t>
            </a:r>
            <a:r>
              <a:rPr b="1" i="0" lang="en-US" sz="1200" u="none">
                <a:solidFill>
                  <a:schemeClr val="dk1"/>
                </a:solidFill>
                <a:latin typeface="Courier New"/>
                <a:ea typeface="Courier New"/>
                <a:cs typeface="Courier New"/>
                <a:sym typeface="Courier New"/>
              </a:rPr>
              <a:t>[NODE [13, NODE[10, 11, 76, NODE[12, 9, 83, 11]], NODE[15, NODE[13, 88, 12, 15], 11, 13], NODE[85, NODE[91, 9, 15, 8], NODE[17, 83, 15, 84], NODE[78, 9, 18, 10]]]</a:t>
            </a:r>
            <a:endParaRPr/>
          </a:p>
          <a:p>
            <a:pPr indent="0" lvl="0" marL="0" marR="0" rtl="0" algn="l">
              <a:lnSpc>
                <a:spcPct val="100000"/>
              </a:lnSpc>
              <a:spcBef>
                <a:spcPts val="70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This consists of 37 bytes (which is amenable to huffman compression)</a:t>
            </a:r>
            <a:endParaRPr/>
          </a:p>
        </p:txBody>
      </p:sp>
    </p:spTree>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68"/>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990" name="Google Shape;990;p68"/>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Huffman Code</a:t>
            </a:r>
            <a:endParaRPr/>
          </a:p>
        </p:txBody>
      </p:sp>
      <p:sp>
        <p:nvSpPr>
          <p:cNvPr id="991" name="Google Shape;991;p68"/>
          <p:cNvSpPr txBox="1"/>
          <p:nvPr>
            <p:ph idx="1" type="body"/>
          </p:nvPr>
        </p:nvSpPr>
        <p:spPr>
          <a:xfrm>
            <a:off x="609600" y="1981200"/>
            <a:ext cx="8077200" cy="2743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Noto Sans Symbols"/>
              <a:buChar char="🟂"/>
            </a:pPr>
            <a:r>
              <a:rPr b="0" i="1" lang="en-US" sz="2400" u="none">
                <a:solidFill>
                  <a:schemeClr val="dk1"/>
                </a:solidFill>
                <a:latin typeface="Times New Roman"/>
                <a:ea typeface="Times New Roman"/>
                <a:cs typeface="Times New Roman"/>
                <a:sym typeface="Times New Roman"/>
              </a:rPr>
              <a:t>What is the huffman code?</a:t>
            </a:r>
            <a:endParaRPr/>
          </a:p>
          <a:p>
            <a:pPr indent="-285750" lvl="1" marL="742950" rtl="0" algn="l">
              <a:lnSpc>
                <a:spcPct val="100000"/>
              </a:lnSpc>
              <a:spcBef>
                <a:spcPts val="360"/>
              </a:spcBef>
              <a:spcAft>
                <a:spcPts val="0"/>
              </a:spcAft>
              <a:buClr>
                <a:schemeClr val="dk2"/>
              </a:buClr>
              <a:buSzPts val="1800"/>
              <a:buFont typeface="Noto Sans Symbols"/>
              <a:buChar char="🟂"/>
            </a:pPr>
            <a:r>
              <a:rPr b="0" i="1" lang="en-US" sz="1800" u="none">
                <a:solidFill>
                  <a:schemeClr val="dk1"/>
                </a:solidFill>
                <a:latin typeface="Times New Roman"/>
                <a:ea typeface="Times New Roman"/>
                <a:cs typeface="Times New Roman"/>
                <a:sym typeface="Times New Roman"/>
              </a:rPr>
              <a:t>A data compression scheme</a:t>
            </a:r>
            <a:endParaRPr/>
          </a:p>
          <a:p>
            <a:pPr indent="-285750" lvl="1" marL="742950" rtl="0" algn="l">
              <a:lnSpc>
                <a:spcPct val="100000"/>
              </a:lnSpc>
              <a:spcBef>
                <a:spcPts val="360"/>
              </a:spcBef>
              <a:spcAft>
                <a:spcPts val="0"/>
              </a:spcAft>
              <a:buClr>
                <a:schemeClr val="dk2"/>
              </a:buClr>
              <a:buSzPts val="1800"/>
              <a:buFont typeface="Noto Sans Symbols"/>
              <a:buChar char="🟂"/>
            </a:pPr>
            <a:r>
              <a:rPr b="0" i="1" lang="en-US" sz="1800" u="none">
                <a:solidFill>
                  <a:schemeClr val="dk1"/>
                </a:solidFill>
                <a:latin typeface="Times New Roman"/>
                <a:ea typeface="Times New Roman"/>
                <a:cs typeface="Times New Roman"/>
                <a:sym typeface="Times New Roman"/>
              </a:rPr>
              <a:t>Used in many compression formats (JPG, MPG, MP3, etc…)</a:t>
            </a:r>
            <a:endParaRPr/>
          </a:p>
          <a:p>
            <a:pPr indent="-285750" lvl="1" marL="742950" rtl="0" algn="l">
              <a:lnSpc>
                <a:spcPct val="100000"/>
              </a:lnSpc>
              <a:spcBef>
                <a:spcPts val="360"/>
              </a:spcBef>
              <a:spcAft>
                <a:spcPts val="0"/>
              </a:spcAft>
              <a:buClr>
                <a:schemeClr val="dk2"/>
              </a:buClr>
              <a:buSzPts val="1800"/>
              <a:buFont typeface="Noto Sans Symbols"/>
              <a:buChar char="🟂"/>
            </a:pPr>
            <a:r>
              <a:rPr b="0" i="1" lang="en-US" sz="1800" u="none">
                <a:solidFill>
                  <a:schemeClr val="dk1"/>
                </a:solidFill>
                <a:latin typeface="Times New Roman"/>
                <a:ea typeface="Times New Roman"/>
                <a:cs typeface="Times New Roman"/>
                <a:sym typeface="Times New Roman"/>
              </a:rPr>
              <a:t>Uses a variable-length encoding scheme (vs. fixed length)</a:t>
            </a:r>
            <a:endParaRPr/>
          </a:p>
          <a:p>
            <a:pPr indent="-285750" lvl="1" marL="742950" rtl="0" algn="l">
              <a:lnSpc>
                <a:spcPct val="100000"/>
              </a:lnSpc>
              <a:spcBef>
                <a:spcPts val="360"/>
              </a:spcBef>
              <a:spcAft>
                <a:spcPts val="0"/>
              </a:spcAft>
              <a:buClr>
                <a:schemeClr val="dk2"/>
              </a:buClr>
              <a:buSzPts val="1800"/>
              <a:buFont typeface="Noto Sans Symbols"/>
              <a:buChar char="🟂"/>
            </a:pPr>
            <a:r>
              <a:rPr b="0" i="1" lang="en-US" sz="1800" u="none">
                <a:solidFill>
                  <a:schemeClr val="dk1"/>
                </a:solidFill>
                <a:latin typeface="Times New Roman"/>
                <a:ea typeface="Times New Roman"/>
                <a:cs typeface="Times New Roman"/>
                <a:sym typeface="Times New Roman"/>
              </a:rPr>
              <a:t>Uses a prefix encoding scheme (no code is a prefix of another code)</a:t>
            </a:r>
            <a:endParaRPr/>
          </a:p>
          <a:p>
            <a:pPr indent="-285750" lvl="1" marL="742950" rtl="0" algn="l">
              <a:lnSpc>
                <a:spcPct val="100000"/>
              </a:lnSpc>
              <a:spcBef>
                <a:spcPts val="360"/>
              </a:spcBef>
              <a:spcAft>
                <a:spcPts val="0"/>
              </a:spcAft>
              <a:buClr>
                <a:schemeClr val="dk2"/>
              </a:buClr>
              <a:buSzPts val="1800"/>
              <a:buFont typeface="Noto Sans Symbols"/>
              <a:buChar char="🟂"/>
            </a:pPr>
            <a:r>
              <a:rPr b="0" i="1" lang="en-US" sz="1800" u="none">
                <a:solidFill>
                  <a:schemeClr val="dk1"/>
                </a:solidFill>
                <a:latin typeface="Times New Roman"/>
                <a:ea typeface="Times New Roman"/>
                <a:cs typeface="Times New Roman"/>
                <a:sym typeface="Times New Roman"/>
              </a:rPr>
              <a:t>Based on an analysis of the symbol frequencies in the input file</a:t>
            </a:r>
            <a:endParaRPr/>
          </a:p>
          <a:p>
            <a:pPr indent="-285750" lvl="1" marL="742950" rtl="0" algn="l">
              <a:lnSpc>
                <a:spcPct val="100000"/>
              </a:lnSpc>
              <a:spcBef>
                <a:spcPts val="360"/>
              </a:spcBef>
              <a:spcAft>
                <a:spcPts val="0"/>
              </a:spcAft>
              <a:buClr>
                <a:schemeClr val="dk2"/>
              </a:buClr>
              <a:buSzPts val="1800"/>
              <a:buFont typeface="Noto Sans Symbols"/>
              <a:buChar char="🟂"/>
            </a:pPr>
            <a:r>
              <a:rPr b="0" i="1" lang="en-US" sz="1800" u="none">
                <a:solidFill>
                  <a:schemeClr val="dk1"/>
                </a:solidFill>
                <a:latin typeface="Times New Roman"/>
                <a:ea typeface="Times New Roman"/>
                <a:cs typeface="Times New Roman"/>
                <a:sym typeface="Times New Roman"/>
              </a:rPr>
              <a:t>Many compression schemes use huffman coding as the final stage in the source encoder</a:t>
            </a:r>
            <a:endParaRPr/>
          </a:p>
        </p:txBody>
      </p:sp>
      <p:grpSp>
        <p:nvGrpSpPr>
          <p:cNvPr id="992" name="Google Shape;992;p68"/>
          <p:cNvGrpSpPr/>
          <p:nvPr/>
        </p:nvGrpSpPr>
        <p:grpSpPr>
          <a:xfrm>
            <a:off x="228600" y="4876800"/>
            <a:ext cx="8534400" cy="1371600"/>
            <a:chOff x="192" y="1728"/>
            <a:chExt cx="5376" cy="864"/>
          </a:xfrm>
        </p:grpSpPr>
        <p:sp>
          <p:nvSpPr>
            <p:cNvPr id="993" name="Google Shape;993;p68"/>
            <p:cNvSpPr txBox="1"/>
            <p:nvPr/>
          </p:nvSpPr>
          <p:spPr>
            <a:xfrm>
              <a:off x="4992" y="2016"/>
              <a:ext cx="57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000"/>
                <a:buFont typeface="Times New Roman"/>
                <a:buNone/>
              </a:pPr>
              <a:r>
                <a:rPr b="1" i="0" lang="en-US" sz="1000" u="none">
                  <a:solidFill>
                    <a:schemeClr val="dk1"/>
                  </a:solidFill>
                  <a:latin typeface="Times New Roman"/>
                  <a:ea typeface="Times New Roman"/>
                  <a:cs typeface="Times New Roman"/>
                  <a:sym typeface="Times New Roman"/>
                </a:rPr>
                <a:t>To channel encoder</a:t>
              </a:r>
              <a:endParaRPr/>
            </a:p>
          </p:txBody>
        </p:sp>
        <p:grpSp>
          <p:nvGrpSpPr>
            <p:cNvPr id="994" name="Google Shape;994;p68"/>
            <p:cNvGrpSpPr/>
            <p:nvPr/>
          </p:nvGrpSpPr>
          <p:grpSpPr>
            <a:xfrm>
              <a:off x="192" y="1728"/>
              <a:ext cx="4992" cy="864"/>
              <a:chOff x="192" y="1728"/>
              <a:chExt cx="4992" cy="864"/>
            </a:xfrm>
          </p:grpSpPr>
          <p:sp>
            <p:nvSpPr>
              <p:cNvPr id="995" name="Google Shape;995;p68"/>
              <p:cNvSpPr txBox="1"/>
              <p:nvPr/>
            </p:nvSpPr>
            <p:spPr>
              <a:xfrm>
                <a:off x="720" y="1728"/>
                <a:ext cx="4224" cy="864"/>
              </a:xfrm>
              <a:prstGeom prst="rect">
                <a:avLst/>
              </a:prstGeom>
              <a:solidFill>
                <a:schemeClr val="hlink"/>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996" name="Google Shape;996;p68"/>
              <p:cNvSpPr txBox="1"/>
              <p:nvPr/>
            </p:nvSpPr>
            <p:spPr>
              <a:xfrm>
                <a:off x="960" y="2184"/>
                <a:ext cx="768" cy="23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Mapper</a:t>
                </a:r>
                <a:endParaRPr/>
              </a:p>
            </p:txBody>
          </p:sp>
          <p:sp>
            <p:nvSpPr>
              <p:cNvPr id="997" name="Google Shape;997;p68"/>
              <p:cNvSpPr txBox="1"/>
              <p:nvPr/>
            </p:nvSpPr>
            <p:spPr>
              <a:xfrm>
                <a:off x="2400" y="2184"/>
                <a:ext cx="768" cy="23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Quantizer</a:t>
                </a:r>
                <a:endParaRPr/>
              </a:p>
            </p:txBody>
          </p:sp>
          <p:sp>
            <p:nvSpPr>
              <p:cNvPr id="998" name="Google Shape;998;p68"/>
              <p:cNvSpPr txBox="1"/>
              <p:nvPr/>
            </p:nvSpPr>
            <p:spPr>
              <a:xfrm>
                <a:off x="3552" y="2184"/>
                <a:ext cx="1200" cy="23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Symbol Encoder</a:t>
                </a:r>
                <a:endParaRPr/>
              </a:p>
            </p:txBody>
          </p:sp>
          <p:cxnSp>
            <p:nvCxnSpPr>
              <p:cNvPr id="999" name="Google Shape;999;p68"/>
              <p:cNvCxnSpPr/>
              <p:nvPr/>
            </p:nvCxnSpPr>
            <p:spPr>
              <a:xfrm>
                <a:off x="4752" y="2303"/>
                <a:ext cx="432" cy="0"/>
              </a:xfrm>
              <a:prstGeom prst="straightConnector1">
                <a:avLst/>
              </a:prstGeom>
              <a:noFill/>
              <a:ln cap="flat" cmpd="sng" w="9525">
                <a:solidFill>
                  <a:schemeClr val="dk1"/>
                </a:solidFill>
                <a:prstDash val="solid"/>
                <a:miter lim="800000"/>
                <a:headEnd len="med" w="med" type="none"/>
                <a:tailEnd len="med" w="med" type="triangle"/>
              </a:ln>
            </p:spPr>
          </p:cxnSp>
          <p:sp>
            <p:nvSpPr>
              <p:cNvPr id="1000" name="Google Shape;1000;p68"/>
              <p:cNvSpPr txBox="1"/>
              <p:nvPr/>
            </p:nvSpPr>
            <p:spPr>
              <a:xfrm>
                <a:off x="192" y="2064"/>
                <a:ext cx="38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f(x,y)</a:t>
                </a:r>
                <a:endParaRPr/>
              </a:p>
            </p:txBody>
          </p:sp>
          <p:cxnSp>
            <p:nvCxnSpPr>
              <p:cNvPr id="1001" name="Google Shape;1001;p68"/>
              <p:cNvCxnSpPr/>
              <p:nvPr/>
            </p:nvCxnSpPr>
            <p:spPr>
              <a:xfrm>
                <a:off x="432" y="2303"/>
                <a:ext cx="528"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002" name="Google Shape;1002;p68"/>
              <p:cNvCxnSpPr/>
              <p:nvPr/>
            </p:nvCxnSpPr>
            <p:spPr>
              <a:xfrm>
                <a:off x="1728" y="2303"/>
                <a:ext cx="672"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003" name="Google Shape;1003;p68"/>
              <p:cNvCxnSpPr/>
              <p:nvPr/>
            </p:nvCxnSpPr>
            <p:spPr>
              <a:xfrm>
                <a:off x="3168" y="2303"/>
                <a:ext cx="384" cy="0"/>
              </a:xfrm>
              <a:prstGeom prst="straightConnector1">
                <a:avLst/>
              </a:prstGeom>
              <a:noFill/>
              <a:ln cap="flat" cmpd="sng" w="9525">
                <a:solidFill>
                  <a:schemeClr val="dk1"/>
                </a:solidFill>
                <a:prstDash val="solid"/>
                <a:miter lim="800000"/>
                <a:headEnd len="med" w="med" type="none"/>
                <a:tailEnd len="med" w="med" type="triangle"/>
              </a:ln>
            </p:spPr>
          </p:cxnSp>
          <p:sp>
            <p:nvSpPr>
              <p:cNvPr id="1004" name="Google Shape;1004;p68"/>
              <p:cNvSpPr txBox="1"/>
              <p:nvPr/>
            </p:nvSpPr>
            <p:spPr>
              <a:xfrm>
                <a:off x="720" y="1728"/>
                <a:ext cx="2256"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Source Encoder</a:t>
                </a:r>
                <a:endParaRPr/>
              </a:p>
            </p:txBody>
          </p:sp>
        </p:grpSp>
      </p:grpSp>
    </p:spTree>
  </p:cSld>
  <p:clrMapOvr>
    <a:masterClrMapping/>
  </p:clrMapOvr>
  <p:transition spd="slow">
    <p:fade thruBlk="1"/>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69"/>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010" name="Google Shape;1010;p69"/>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Fixed vs. Variable Length Codes</a:t>
            </a:r>
            <a:endParaRPr/>
          </a:p>
        </p:txBody>
      </p:sp>
      <p:graphicFrame>
        <p:nvGraphicFramePr>
          <p:cNvPr id="1011" name="Google Shape;1011;p69"/>
          <p:cNvGraphicFramePr/>
          <p:nvPr/>
        </p:nvGraphicFramePr>
        <p:xfrm>
          <a:off x="1905000" y="1981200"/>
          <a:ext cx="3000000" cy="3000000"/>
        </p:xfrm>
        <a:graphic>
          <a:graphicData uri="http://schemas.openxmlformats.org/drawingml/2006/table">
            <a:tbl>
              <a:tblPr>
                <a:noFill/>
                <a:tableStyleId>{B58E6BFC-32C4-4C6A-ADAA-C025D5F626BB}</a:tableStyleId>
              </a:tblPr>
              <a:tblGrid>
                <a:gridCol w="1562100"/>
                <a:gridCol w="779450"/>
                <a:gridCol w="695325"/>
                <a:gridCol w="693725"/>
                <a:gridCol w="693725"/>
                <a:gridCol w="606425"/>
                <a:gridCol w="608000"/>
              </a:tblGrid>
              <a:tr h="620700">
                <a:tc gridSpan="7">
                  <a:txBody>
                    <a:bodyPr/>
                    <a:lstStyle/>
                    <a:p>
                      <a:pPr indent="0" lvl="0" marL="0" marR="0" rtl="0" algn="ctr">
                        <a:lnSpc>
                          <a:spcPct val="100000"/>
                        </a:lnSpc>
                        <a:spcBef>
                          <a:spcPts val="0"/>
                        </a:spcBef>
                        <a:spcAft>
                          <a:spcPts val="0"/>
                        </a:spcAft>
                        <a:buClr>
                          <a:schemeClr val="dk1"/>
                        </a:buClr>
                        <a:buSzPts val="1800"/>
                        <a:buFont typeface="Times New Roman"/>
                        <a:buNone/>
                      </a:pPr>
                      <a:r>
                        <a:rPr b="1" i="1" lang="en-US" sz="1800" u="none">
                          <a:solidFill>
                            <a:schemeClr val="dk1"/>
                          </a:solidFill>
                          <a:latin typeface="Times New Roman"/>
                          <a:ea typeface="Times New Roman"/>
                          <a:cs typeface="Times New Roman"/>
                          <a:sym typeface="Times New Roman"/>
                        </a:rPr>
                        <a:t>Symbol Frequency Table and Encoding Schemes</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99FF"/>
                    </a:solidFill>
                  </a:tcPr>
                </a:tc>
                <a:tc hMerge="1"/>
                <a:tc hMerge="1"/>
                <a:tc hMerge="1"/>
                <a:tc hMerge="1"/>
                <a:tc hMerge="1"/>
                <a:tc hMerge="1"/>
              </a:tr>
              <a:tr h="6191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Symbol</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6191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frequency</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45k</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13k</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12k</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16k</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9k</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5k</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5683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fixed-length</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000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001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010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011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100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101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620700">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variable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101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100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1101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1100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r>
            </a:tbl>
          </a:graphicData>
        </a:graphic>
      </p:graphicFrame>
      <p:sp>
        <p:nvSpPr>
          <p:cNvPr id="1012" name="Google Shape;1012;p69"/>
          <p:cNvSpPr txBox="1"/>
          <p:nvPr/>
        </p:nvSpPr>
        <p:spPr>
          <a:xfrm>
            <a:off x="762000" y="5105400"/>
            <a:ext cx="8077200" cy="1066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Total Bits:</a:t>
            </a:r>
            <a:endParaRPr/>
          </a:p>
          <a:p>
            <a:pPr indent="0" lvl="0" marL="0" marR="0" rtl="0" algn="l">
              <a:lnSpc>
                <a:spcPct val="100000"/>
              </a:lnSpc>
              <a:spcBef>
                <a:spcPts val="14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Fixed: 3 bits * 100,000 = 300,000 bits</a:t>
            </a:r>
            <a:endParaRPr/>
          </a:p>
          <a:p>
            <a:pPr indent="0" lvl="0" marL="0" marR="0" rtl="0" algn="l">
              <a:lnSpc>
                <a:spcPct val="100000"/>
              </a:lnSpc>
              <a:spcBef>
                <a:spcPts val="14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Variable: 45k*1+13k*3+12k*3+16k*3+9k*4+5k*4 = 224,000 bits</a:t>
            </a:r>
            <a:endParaRPr/>
          </a:p>
          <a:p>
            <a:pPr indent="0" lvl="0" marL="0" marR="0" rtl="0" algn="l">
              <a:lnSpc>
                <a:spcPct val="100000"/>
              </a:lnSpc>
              <a:spcBef>
                <a:spcPts val="14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76k bits / 300k bits is a </a:t>
            </a:r>
            <a:r>
              <a:rPr b="1" i="0" lang="en-US" sz="1400" u="none">
                <a:solidFill>
                  <a:schemeClr val="dk1"/>
                </a:solidFill>
                <a:latin typeface="Courier New"/>
                <a:ea typeface="Courier New"/>
                <a:cs typeface="Courier New"/>
                <a:sym typeface="Courier New"/>
              </a:rPr>
              <a:t>25% compression ratio</a:t>
            </a:r>
            <a:endParaRPr/>
          </a:p>
        </p:txBody>
      </p:sp>
    </p:spTree>
  </p:cSld>
  <p:clrMapOvr>
    <a:masterClrMapping/>
  </p:clrMapOvr>
  <p:transition spd="slow">
    <p:fade thruBlk="1"/>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70"/>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018" name="Google Shape;1018;p70"/>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Fixed Length Codes</a:t>
            </a:r>
            <a:endParaRPr/>
          </a:p>
        </p:txBody>
      </p:sp>
      <p:graphicFrame>
        <p:nvGraphicFramePr>
          <p:cNvPr id="1019" name="Google Shape;1019;p70"/>
          <p:cNvGraphicFramePr/>
          <p:nvPr/>
        </p:nvGraphicFramePr>
        <p:xfrm>
          <a:off x="1905000" y="2057400"/>
          <a:ext cx="3000000" cy="3000000"/>
        </p:xfrm>
        <a:graphic>
          <a:graphicData uri="http://schemas.openxmlformats.org/drawingml/2006/table">
            <a:tbl>
              <a:tblPr>
                <a:noFill/>
                <a:tableStyleId>{B58E6BFC-32C4-4C6A-ADAA-C025D5F626BB}</a:tableStyleId>
              </a:tblPr>
              <a:tblGrid>
                <a:gridCol w="1562100"/>
                <a:gridCol w="779450"/>
                <a:gridCol w="695325"/>
                <a:gridCol w="693725"/>
                <a:gridCol w="693725"/>
                <a:gridCol w="606425"/>
                <a:gridCol w="608000"/>
              </a:tblGrid>
              <a:tr h="620700">
                <a:tc gridSpan="7">
                  <a:txBody>
                    <a:bodyPr/>
                    <a:lstStyle/>
                    <a:p>
                      <a:pPr indent="0" lvl="0" marL="0" marR="0" rtl="0" algn="ctr">
                        <a:lnSpc>
                          <a:spcPct val="100000"/>
                        </a:lnSpc>
                        <a:spcBef>
                          <a:spcPts val="0"/>
                        </a:spcBef>
                        <a:spcAft>
                          <a:spcPts val="0"/>
                        </a:spcAft>
                        <a:buClr>
                          <a:schemeClr val="dk1"/>
                        </a:buClr>
                        <a:buSzPts val="1800"/>
                        <a:buFont typeface="Times New Roman"/>
                        <a:buNone/>
                      </a:pPr>
                      <a:r>
                        <a:rPr b="1" i="1" lang="en-US" sz="1800" u="none">
                          <a:solidFill>
                            <a:schemeClr val="dk1"/>
                          </a:solidFill>
                          <a:latin typeface="Times New Roman"/>
                          <a:ea typeface="Times New Roman"/>
                          <a:cs typeface="Times New Roman"/>
                          <a:sym typeface="Times New Roman"/>
                        </a:rPr>
                        <a:t>Fixed Length Encoding</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99FF"/>
                    </a:solidFill>
                  </a:tcPr>
                </a:tc>
                <a:tc hMerge="1"/>
                <a:tc hMerge="1"/>
                <a:tc hMerge="1"/>
                <a:tc hMerge="1"/>
                <a:tc hMerge="1"/>
                <a:tc hMerge="1"/>
              </a:tr>
              <a:tr h="6191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Symbol</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5683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fixed-length</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000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001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010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011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100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101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r>
            </a:tbl>
          </a:graphicData>
        </a:graphic>
      </p:graphicFrame>
      <p:sp>
        <p:nvSpPr>
          <p:cNvPr id="1020" name="Google Shape;1020;p70"/>
          <p:cNvSpPr txBox="1"/>
          <p:nvPr/>
        </p:nvSpPr>
        <p:spPr>
          <a:xfrm>
            <a:off x="609600" y="4191000"/>
            <a:ext cx="8077200" cy="217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Decode the following fragment:</a:t>
            </a:r>
            <a:endParaRPr/>
          </a:p>
          <a:p>
            <a:pPr indent="0" lvl="0" marL="0" marR="0" rtl="0" algn="l">
              <a:lnSpc>
                <a:spcPct val="100000"/>
              </a:lnSpc>
              <a:spcBef>
                <a:spcPts val="14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001100000011</a:t>
            </a:r>
            <a:endParaRPr/>
          </a:p>
          <a:p>
            <a:pPr indent="0" lvl="0" marL="0" marR="0" rtl="0" algn="l">
              <a:lnSpc>
                <a:spcPct val="100000"/>
              </a:lnSpc>
              <a:spcBef>
                <a:spcPts val="140"/>
              </a:spcBef>
              <a:spcAft>
                <a:spcPts val="0"/>
              </a:spcAft>
              <a:buClr>
                <a:schemeClr val="dk1"/>
              </a:buClr>
              <a:buSzPts val="1400"/>
              <a:buFont typeface="Times New Roman"/>
              <a:buNone/>
            </a:pPr>
            <a:r>
              <a:t/>
            </a:r>
            <a:endParaRPr b="1" i="0" sz="1400" u="none">
              <a:solidFill>
                <a:schemeClr val="dk1"/>
              </a:solidFill>
              <a:latin typeface="Courier New"/>
              <a:ea typeface="Courier New"/>
              <a:cs typeface="Courier New"/>
              <a:sym typeface="Courier New"/>
            </a:endParaRPr>
          </a:p>
          <a:p>
            <a:pPr indent="0" lvl="0" marL="0" marR="0" rtl="0" algn="l">
              <a:lnSpc>
                <a:spcPct val="100000"/>
              </a:lnSpc>
              <a:spcBef>
                <a:spcPts val="14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algorithm fixedLengthDecode(InputStream)</a:t>
            </a:r>
            <a:endParaRPr/>
          </a:p>
          <a:p>
            <a:pPr indent="0" lvl="0" marL="0" marR="0" rtl="0" algn="l">
              <a:lnSpc>
                <a:spcPct val="100000"/>
              </a:lnSpc>
              <a:spcBef>
                <a:spcPts val="14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for every 3 bit “byte” B in the InputStream</a:t>
            </a:r>
            <a:endParaRPr/>
          </a:p>
          <a:p>
            <a:pPr indent="0" lvl="0" marL="0" marR="0" rtl="0" algn="l">
              <a:lnSpc>
                <a:spcPct val="100000"/>
              </a:lnSpc>
              <a:spcBef>
                <a:spcPts val="140"/>
              </a:spcBef>
              <a:spcAft>
                <a:spcPts val="0"/>
              </a:spcAft>
              <a:buClr>
                <a:schemeClr val="dk1"/>
              </a:buClr>
              <a:buSzPts val="1400"/>
              <a:buFont typeface="Courier New"/>
              <a:buNone/>
            </a:pPr>
            <a:r>
              <a:rPr b="1" i="0" lang="en-US" sz="1400" u="none">
                <a:solidFill>
                  <a:schemeClr val="dk1"/>
                </a:solidFill>
                <a:latin typeface="Courier New"/>
                <a:ea typeface="Courier New"/>
                <a:cs typeface="Courier New"/>
                <a:sym typeface="Courier New"/>
              </a:rPr>
              <a:t>      lookup the symbol corresponding to B and print it out</a:t>
            </a:r>
            <a:endParaRPr/>
          </a:p>
          <a:p>
            <a:pPr indent="0" lvl="0" marL="0" marR="0" rtl="0" algn="l">
              <a:lnSpc>
                <a:spcPct val="100000"/>
              </a:lnSpc>
              <a:spcBef>
                <a:spcPts val="140"/>
              </a:spcBef>
              <a:spcAft>
                <a:spcPts val="0"/>
              </a:spcAft>
              <a:buClr>
                <a:schemeClr val="dk1"/>
              </a:buClr>
              <a:buSzPts val="1400"/>
              <a:buFont typeface="Times New Roman"/>
              <a:buNone/>
            </a:pPr>
            <a:r>
              <a:t/>
            </a:r>
            <a:endParaRPr b="1" i="0" sz="1400" u="none">
              <a:solidFill>
                <a:schemeClr val="dk1"/>
              </a:solidFill>
              <a:latin typeface="Courier New"/>
              <a:ea typeface="Courier New"/>
              <a:cs typeface="Courier New"/>
              <a:sym typeface="Courier New"/>
            </a:endParaRPr>
          </a:p>
          <a:p>
            <a:pPr indent="0" lvl="0" marL="0" marR="0" rtl="0" algn="l">
              <a:lnSpc>
                <a:spcPct val="100000"/>
              </a:lnSpc>
              <a:spcBef>
                <a:spcPts val="14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001100000011</a:t>
            </a:r>
            <a:endParaRPr/>
          </a:p>
          <a:p>
            <a:pPr indent="0" lvl="0" marL="0" marR="0" rtl="0" algn="l">
              <a:lnSpc>
                <a:spcPct val="100000"/>
              </a:lnSpc>
              <a:spcBef>
                <a:spcPts val="140"/>
              </a:spcBef>
              <a:spcAft>
                <a:spcPts val="0"/>
              </a:spcAft>
              <a:buClr>
                <a:schemeClr val="dk1"/>
              </a:buClr>
              <a:buSzPts val="1400"/>
              <a:buFont typeface="Courier New"/>
              <a:buNone/>
            </a:pPr>
            <a:r>
              <a:rPr b="0" i="0" lang="en-US" sz="1400" u="none">
                <a:solidFill>
                  <a:schemeClr val="dk1"/>
                </a:solidFill>
                <a:latin typeface="Courier New"/>
                <a:ea typeface="Courier New"/>
                <a:cs typeface="Courier New"/>
                <a:sym typeface="Courier New"/>
              </a:rPr>
              <a:t>				 b  e  a  d</a:t>
            </a:r>
            <a:endParaRPr/>
          </a:p>
        </p:txBody>
      </p:sp>
    </p:spTree>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4" name="Shape 1024"/>
        <p:cNvGrpSpPr/>
        <p:nvPr/>
      </p:nvGrpSpPr>
      <p:grpSpPr>
        <a:xfrm>
          <a:off x="0" y="0"/>
          <a:ext cx="0" cy="0"/>
          <a:chOff x="0" y="0"/>
          <a:chExt cx="0" cy="0"/>
        </a:xfrm>
      </p:grpSpPr>
      <p:sp>
        <p:nvSpPr>
          <p:cNvPr id="1025" name="Google Shape;1025;p71"/>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026" name="Google Shape;1026;p71"/>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sng">
                <a:solidFill>
                  <a:schemeClr val="dk2"/>
                </a:solidFill>
                <a:latin typeface="Times New Roman"/>
                <a:ea typeface="Times New Roman"/>
                <a:cs typeface="Times New Roman"/>
                <a:sym typeface="Times New Roman"/>
              </a:rPr>
              <a:t>Variable Length Codes</a:t>
            </a:r>
            <a:endParaRPr/>
          </a:p>
        </p:txBody>
      </p:sp>
      <p:graphicFrame>
        <p:nvGraphicFramePr>
          <p:cNvPr id="1027" name="Google Shape;1027;p71"/>
          <p:cNvGraphicFramePr/>
          <p:nvPr/>
        </p:nvGraphicFramePr>
        <p:xfrm>
          <a:off x="1752600" y="1905000"/>
          <a:ext cx="3000000" cy="3000000"/>
        </p:xfrm>
        <a:graphic>
          <a:graphicData uri="http://schemas.openxmlformats.org/drawingml/2006/table">
            <a:tbl>
              <a:tblPr>
                <a:noFill/>
                <a:tableStyleId>{B58E6BFC-32C4-4C6A-ADAA-C025D5F626BB}</a:tableStyleId>
              </a:tblPr>
              <a:tblGrid>
                <a:gridCol w="1562100"/>
                <a:gridCol w="779450"/>
                <a:gridCol w="695325"/>
                <a:gridCol w="693725"/>
                <a:gridCol w="693725"/>
                <a:gridCol w="606425"/>
                <a:gridCol w="608000"/>
              </a:tblGrid>
              <a:tr h="620700">
                <a:tc gridSpan="7">
                  <a:txBody>
                    <a:bodyPr/>
                    <a:lstStyle/>
                    <a:p>
                      <a:pPr indent="0" lvl="0" marL="0" marR="0" rtl="0" algn="ctr">
                        <a:lnSpc>
                          <a:spcPct val="100000"/>
                        </a:lnSpc>
                        <a:spcBef>
                          <a:spcPts val="0"/>
                        </a:spcBef>
                        <a:spcAft>
                          <a:spcPts val="0"/>
                        </a:spcAft>
                        <a:buClr>
                          <a:schemeClr val="dk1"/>
                        </a:buClr>
                        <a:buSzPts val="1800"/>
                        <a:buFont typeface="Times New Roman"/>
                        <a:buNone/>
                      </a:pPr>
                      <a:r>
                        <a:rPr b="1" i="1" lang="en-US" sz="1800" u="none">
                          <a:solidFill>
                            <a:schemeClr val="dk1"/>
                          </a:solidFill>
                          <a:latin typeface="Times New Roman"/>
                          <a:ea typeface="Times New Roman"/>
                          <a:cs typeface="Times New Roman"/>
                          <a:sym typeface="Times New Roman"/>
                        </a:rPr>
                        <a:t>Variable Length Encoding</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99FF"/>
                    </a:solidFill>
                  </a:tcPr>
                </a:tc>
                <a:tc hMerge="1"/>
                <a:tc hMerge="1"/>
                <a:tc hMerge="1"/>
                <a:tc hMerge="1"/>
                <a:tc hMerge="1"/>
                <a:tc hMerge="1"/>
              </a:tr>
              <a:tr h="6191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Symbol</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a</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b</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c</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d</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f</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5683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fixed-length</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101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100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1101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0" i="1" lang="en-US" sz="1600" u="none">
                          <a:solidFill>
                            <a:schemeClr val="dk1"/>
                          </a:solidFill>
                          <a:latin typeface="Times New Roman"/>
                          <a:ea typeface="Times New Roman"/>
                          <a:cs typeface="Times New Roman"/>
                          <a:sym typeface="Times New Roman"/>
                        </a:rPr>
                        <a:t>1100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r>
            </a:tbl>
          </a:graphicData>
        </a:graphic>
      </p:graphicFrame>
      <p:sp>
        <p:nvSpPr>
          <p:cNvPr id="1028" name="Google Shape;1028;p71"/>
          <p:cNvSpPr txBox="1"/>
          <p:nvPr/>
        </p:nvSpPr>
        <p:spPr>
          <a:xfrm>
            <a:off x="457200" y="3962400"/>
            <a:ext cx="8077200" cy="2492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Decode the following fragment:</a:t>
            </a:r>
            <a:endParaRPr/>
          </a:p>
          <a:p>
            <a:pPr indent="0" lvl="0" marL="0" marR="0" rtl="0" algn="l">
              <a:lnSpc>
                <a:spcPct val="100000"/>
              </a:lnSpc>
              <a:spcBef>
                <a:spcPts val="12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10111010111</a:t>
            </a:r>
            <a:endParaRPr/>
          </a:p>
          <a:p>
            <a:pPr indent="0" lvl="0" marL="0" marR="0" rtl="0" algn="l">
              <a:lnSpc>
                <a:spcPct val="100000"/>
              </a:lnSpc>
              <a:spcBef>
                <a:spcPts val="120"/>
              </a:spcBef>
              <a:spcAft>
                <a:spcPts val="0"/>
              </a:spcAft>
              <a:buClr>
                <a:schemeClr val="dk1"/>
              </a:buClr>
              <a:buSzPts val="1200"/>
              <a:buFont typeface="Times New Roman"/>
              <a:buNone/>
            </a:pPr>
            <a:r>
              <a:t/>
            </a:r>
            <a:endParaRPr b="1" i="0" sz="1200" u="none">
              <a:solidFill>
                <a:schemeClr val="dk1"/>
              </a:solidFill>
              <a:latin typeface="Courier New"/>
              <a:ea typeface="Courier New"/>
              <a:cs typeface="Courier New"/>
              <a:sym typeface="Courier New"/>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algorithm fixedLengthDecode(InputStream)</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W is a vector of “BITS”</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for every bit B in the InputStream</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append B to W</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lookup the symbol S corresponding to W </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print S if found and clear W</a:t>
            </a:r>
            <a:endParaRPr/>
          </a:p>
          <a:p>
            <a:pPr indent="0" lvl="0" marL="0" marR="0" rtl="0" algn="l">
              <a:lnSpc>
                <a:spcPct val="100000"/>
              </a:lnSpc>
              <a:spcBef>
                <a:spcPts val="120"/>
              </a:spcBef>
              <a:spcAft>
                <a:spcPts val="0"/>
              </a:spcAft>
              <a:buClr>
                <a:schemeClr val="dk1"/>
              </a:buClr>
              <a:buSzPts val="1200"/>
              <a:buFont typeface="Times New Roman"/>
              <a:buNone/>
            </a:pPr>
            <a:r>
              <a:t/>
            </a:r>
            <a:endParaRPr b="1" i="0" sz="1200" u="none">
              <a:solidFill>
                <a:schemeClr val="dk1"/>
              </a:solidFill>
              <a:latin typeface="Courier New"/>
              <a:ea typeface="Courier New"/>
              <a:cs typeface="Courier New"/>
              <a:sym typeface="Courier New"/>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a:t>
            </a:r>
            <a:r>
              <a:rPr b="0" i="0" lang="en-US" sz="1200" u="none">
                <a:solidFill>
                  <a:schemeClr val="dk1"/>
                </a:solidFill>
                <a:latin typeface="Courier New"/>
                <a:ea typeface="Courier New"/>
                <a:cs typeface="Courier New"/>
                <a:sym typeface="Courier New"/>
              </a:rPr>
              <a:t>10111010111</a:t>
            </a:r>
            <a:endParaRPr/>
          </a:p>
          <a:p>
            <a:pPr indent="0" lvl="0" marL="0" marR="0" rtl="0" algn="l">
              <a:lnSpc>
                <a:spcPct val="100000"/>
              </a:lnSpc>
              <a:spcBef>
                <a:spcPts val="12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b   ea  d			</a:t>
            </a:r>
            <a:endParaRPr/>
          </a:p>
        </p:txBody>
      </p:sp>
    </p:spTree>
  </p:cSld>
  <p:clrMapOvr>
    <a:masterClrMapping/>
  </p:clrMapOvr>
  <p:transition spd="slow">
    <p:fade thruBlk="1"/>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72"/>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034" name="Google Shape;1034;p72"/>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Variable Length Codes</a:t>
            </a:r>
            <a:endParaRPr/>
          </a:p>
        </p:txBody>
      </p:sp>
      <p:sp>
        <p:nvSpPr>
          <p:cNvPr id="1035" name="Google Shape;1035;p72"/>
          <p:cNvSpPr txBox="1"/>
          <p:nvPr/>
        </p:nvSpPr>
        <p:spPr>
          <a:xfrm>
            <a:off x="609600" y="1981200"/>
            <a:ext cx="807720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Imagine a binary tree where each leaf represents a symbol and the path from root to leaf represents its variable-length binary encoding!  No path would be a prefix of another symbol!</a:t>
            </a:r>
            <a:endParaRPr/>
          </a:p>
        </p:txBody>
      </p:sp>
      <p:grpSp>
        <p:nvGrpSpPr>
          <p:cNvPr id="1036" name="Google Shape;1036;p72"/>
          <p:cNvGrpSpPr/>
          <p:nvPr/>
        </p:nvGrpSpPr>
        <p:grpSpPr>
          <a:xfrm>
            <a:off x="3505200" y="2895600"/>
            <a:ext cx="4572000" cy="2590800"/>
            <a:chOff x="816" y="1488"/>
            <a:chExt cx="4512" cy="2352"/>
          </a:xfrm>
        </p:grpSpPr>
        <p:sp>
          <p:nvSpPr>
            <p:cNvPr id="1037" name="Google Shape;1037;p72"/>
            <p:cNvSpPr/>
            <p:nvPr/>
          </p:nvSpPr>
          <p:spPr>
            <a:xfrm>
              <a:off x="2256" y="1488"/>
              <a:ext cx="336" cy="336"/>
            </a:xfrm>
            <a:prstGeom prst="ellipse">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38" name="Google Shape;1038;p72"/>
            <p:cNvSpPr/>
            <p:nvPr/>
          </p:nvSpPr>
          <p:spPr>
            <a:xfrm>
              <a:off x="816" y="1920"/>
              <a:ext cx="336" cy="336"/>
            </a:xfrm>
            <a:prstGeom prst="ellipse">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a:t>
              </a:r>
              <a:endParaRPr/>
            </a:p>
          </p:txBody>
        </p:sp>
        <p:sp>
          <p:nvSpPr>
            <p:cNvPr id="1039" name="Google Shape;1039;p72"/>
            <p:cNvSpPr/>
            <p:nvPr/>
          </p:nvSpPr>
          <p:spPr>
            <a:xfrm>
              <a:off x="3600" y="1872"/>
              <a:ext cx="336" cy="336"/>
            </a:xfrm>
            <a:prstGeom prst="ellipse">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0" name="Google Shape;1040;p72"/>
            <p:cNvSpPr/>
            <p:nvPr/>
          </p:nvSpPr>
          <p:spPr>
            <a:xfrm>
              <a:off x="2688" y="2304"/>
              <a:ext cx="336" cy="336"/>
            </a:xfrm>
            <a:prstGeom prst="ellipse">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1" name="Google Shape;1041;p72"/>
            <p:cNvSpPr/>
            <p:nvPr/>
          </p:nvSpPr>
          <p:spPr>
            <a:xfrm>
              <a:off x="2352" y="2832"/>
              <a:ext cx="336" cy="336"/>
            </a:xfrm>
            <a:prstGeom prst="ellipse">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a:t>
              </a:r>
              <a:endParaRPr/>
            </a:p>
          </p:txBody>
        </p:sp>
        <p:sp>
          <p:nvSpPr>
            <p:cNvPr id="1042" name="Google Shape;1042;p72"/>
            <p:cNvSpPr/>
            <p:nvPr/>
          </p:nvSpPr>
          <p:spPr>
            <a:xfrm>
              <a:off x="3024" y="2832"/>
              <a:ext cx="336" cy="336"/>
            </a:xfrm>
            <a:prstGeom prst="ellipse">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a:t>
              </a:r>
              <a:endParaRPr/>
            </a:p>
          </p:txBody>
        </p:sp>
        <p:sp>
          <p:nvSpPr>
            <p:cNvPr id="1043" name="Google Shape;1043;p72"/>
            <p:cNvSpPr/>
            <p:nvPr/>
          </p:nvSpPr>
          <p:spPr>
            <a:xfrm>
              <a:off x="4464" y="2304"/>
              <a:ext cx="336" cy="336"/>
            </a:xfrm>
            <a:prstGeom prst="ellipse">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4" name="Google Shape;1044;p72"/>
            <p:cNvSpPr/>
            <p:nvPr/>
          </p:nvSpPr>
          <p:spPr>
            <a:xfrm>
              <a:off x="4992" y="2880"/>
              <a:ext cx="336" cy="336"/>
            </a:xfrm>
            <a:prstGeom prst="ellipse">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a:t>
              </a:r>
              <a:endParaRPr/>
            </a:p>
          </p:txBody>
        </p:sp>
        <p:sp>
          <p:nvSpPr>
            <p:cNvPr id="1045" name="Google Shape;1045;p72"/>
            <p:cNvSpPr/>
            <p:nvPr/>
          </p:nvSpPr>
          <p:spPr>
            <a:xfrm>
              <a:off x="3936" y="2880"/>
              <a:ext cx="336" cy="336"/>
            </a:xfrm>
            <a:prstGeom prst="ellipse">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
          <p:nvSpPr>
            <p:cNvPr id="1046" name="Google Shape;1046;p72"/>
            <p:cNvSpPr/>
            <p:nvPr/>
          </p:nvSpPr>
          <p:spPr>
            <a:xfrm>
              <a:off x="4272" y="3504"/>
              <a:ext cx="336" cy="336"/>
            </a:xfrm>
            <a:prstGeom prst="ellipse">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a:t>
              </a:r>
              <a:endParaRPr/>
            </a:p>
          </p:txBody>
        </p:sp>
        <p:sp>
          <p:nvSpPr>
            <p:cNvPr id="1047" name="Google Shape;1047;p72"/>
            <p:cNvSpPr/>
            <p:nvPr/>
          </p:nvSpPr>
          <p:spPr>
            <a:xfrm>
              <a:off x="3600" y="3504"/>
              <a:ext cx="336" cy="336"/>
            </a:xfrm>
            <a:prstGeom prst="ellipse">
              <a:avLst/>
            </a:prstGeom>
            <a:solidFill>
              <a:srgbClr val="00C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a:t>
              </a:r>
              <a:endParaRPr/>
            </a:p>
          </p:txBody>
        </p:sp>
        <p:cxnSp>
          <p:nvCxnSpPr>
            <p:cNvPr id="1048" name="Google Shape;1048;p72"/>
            <p:cNvCxnSpPr/>
            <p:nvPr/>
          </p:nvCxnSpPr>
          <p:spPr>
            <a:xfrm flipH="1" rot="10800000">
              <a:off x="1103" y="1775"/>
              <a:ext cx="1202" cy="194"/>
            </a:xfrm>
            <a:prstGeom prst="straightConnector1">
              <a:avLst/>
            </a:prstGeom>
            <a:noFill/>
            <a:ln cap="flat" cmpd="sng" w="9525">
              <a:solidFill>
                <a:schemeClr val="dk1"/>
              </a:solidFill>
              <a:prstDash val="solid"/>
              <a:miter lim="800000"/>
              <a:headEnd len="med" w="med" type="none"/>
              <a:tailEnd len="med" w="med" type="none"/>
            </a:ln>
          </p:spPr>
        </p:cxnSp>
        <p:cxnSp>
          <p:nvCxnSpPr>
            <p:cNvPr id="1049" name="Google Shape;1049;p72"/>
            <p:cNvCxnSpPr/>
            <p:nvPr/>
          </p:nvCxnSpPr>
          <p:spPr>
            <a:xfrm>
              <a:off x="2543" y="1775"/>
              <a:ext cx="1106" cy="146"/>
            </a:xfrm>
            <a:prstGeom prst="straightConnector1">
              <a:avLst/>
            </a:prstGeom>
            <a:noFill/>
            <a:ln cap="flat" cmpd="sng" w="9525">
              <a:solidFill>
                <a:schemeClr val="dk1"/>
              </a:solidFill>
              <a:prstDash val="solid"/>
              <a:miter lim="800000"/>
              <a:headEnd len="med" w="med" type="none"/>
              <a:tailEnd len="med" w="med" type="none"/>
            </a:ln>
          </p:spPr>
        </p:cxnSp>
        <p:cxnSp>
          <p:nvCxnSpPr>
            <p:cNvPr id="1050" name="Google Shape;1050;p72"/>
            <p:cNvCxnSpPr/>
            <p:nvPr/>
          </p:nvCxnSpPr>
          <p:spPr>
            <a:xfrm flipH="1" rot="10800000">
              <a:off x="2975" y="2159"/>
              <a:ext cx="674" cy="194"/>
            </a:xfrm>
            <a:prstGeom prst="straightConnector1">
              <a:avLst/>
            </a:prstGeom>
            <a:noFill/>
            <a:ln cap="flat" cmpd="sng" w="9525">
              <a:solidFill>
                <a:schemeClr val="dk1"/>
              </a:solidFill>
              <a:prstDash val="solid"/>
              <a:miter lim="800000"/>
              <a:headEnd len="med" w="med" type="none"/>
              <a:tailEnd len="med" w="med" type="none"/>
            </a:ln>
          </p:spPr>
        </p:cxnSp>
        <p:cxnSp>
          <p:nvCxnSpPr>
            <p:cNvPr id="1051" name="Google Shape;1051;p72"/>
            <p:cNvCxnSpPr/>
            <p:nvPr/>
          </p:nvCxnSpPr>
          <p:spPr>
            <a:xfrm flipH="1" rot="10800000">
              <a:off x="2520" y="2591"/>
              <a:ext cx="217" cy="241"/>
            </a:xfrm>
            <a:prstGeom prst="straightConnector1">
              <a:avLst/>
            </a:prstGeom>
            <a:noFill/>
            <a:ln cap="flat" cmpd="sng" w="9525">
              <a:solidFill>
                <a:schemeClr val="dk1"/>
              </a:solidFill>
              <a:prstDash val="solid"/>
              <a:miter lim="800000"/>
              <a:headEnd len="med" w="med" type="none"/>
              <a:tailEnd len="med" w="med" type="none"/>
            </a:ln>
          </p:spPr>
        </p:cxnSp>
        <p:cxnSp>
          <p:nvCxnSpPr>
            <p:cNvPr id="1052" name="Google Shape;1052;p72"/>
            <p:cNvCxnSpPr/>
            <p:nvPr/>
          </p:nvCxnSpPr>
          <p:spPr>
            <a:xfrm>
              <a:off x="2975" y="2591"/>
              <a:ext cx="217" cy="241"/>
            </a:xfrm>
            <a:prstGeom prst="straightConnector1">
              <a:avLst/>
            </a:prstGeom>
            <a:noFill/>
            <a:ln cap="flat" cmpd="sng" w="9525">
              <a:solidFill>
                <a:schemeClr val="dk1"/>
              </a:solidFill>
              <a:prstDash val="solid"/>
              <a:miter lim="800000"/>
              <a:headEnd len="med" w="med" type="none"/>
              <a:tailEnd len="med" w="med" type="none"/>
            </a:ln>
          </p:spPr>
        </p:cxnSp>
        <p:cxnSp>
          <p:nvCxnSpPr>
            <p:cNvPr id="1053" name="Google Shape;1053;p72"/>
            <p:cNvCxnSpPr/>
            <p:nvPr/>
          </p:nvCxnSpPr>
          <p:spPr>
            <a:xfrm>
              <a:off x="3887" y="2159"/>
              <a:ext cx="626" cy="194"/>
            </a:xfrm>
            <a:prstGeom prst="straightConnector1">
              <a:avLst/>
            </a:prstGeom>
            <a:noFill/>
            <a:ln cap="flat" cmpd="sng" w="9525">
              <a:solidFill>
                <a:schemeClr val="dk1"/>
              </a:solidFill>
              <a:prstDash val="solid"/>
              <a:miter lim="800000"/>
              <a:headEnd len="med" w="med" type="none"/>
              <a:tailEnd len="med" w="med" type="none"/>
            </a:ln>
          </p:spPr>
        </p:cxnSp>
        <p:cxnSp>
          <p:nvCxnSpPr>
            <p:cNvPr id="1054" name="Google Shape;1054;p72"/>
            <p:cNvCxnSpPr/>
            <p:nvPr/>
          </p:nvCxnSpPr>
          <p:spPr>
            <a:xfrm flipH="1" rot="10800000">
              <a:off x="4104" y="2591"/>
              <a:ext cx="409" cy="289"/>
            </a:xfrm>
            <a:prstGeom prst="straightConnector1">
              <a:avLst/>
            </a:prstGeom>
            <a:noFill/>
            <a:ln cap="flat" cmpd="sng" w="9525">
              <a:solidFill>
                <a:schemeClr val="dk1"/>
              </a:solidFill>
              <a:prstDash val="solid"/>
              <a:miter lim="800000"/>
              <a:headEnd len="med" w="med" type="none"/>
              <a:tailEnd len="med" w="med" type="none"/>
            </a:ln>
          </p:spPr>
        </p:cxnSp>
        <p:cxnSp>
          <p:nvCxnSpPr>
            <p:cNvPr id="1055" name="Google Shape;1055;p72"/>
            <p:cNvCxnSpPr/>
            <p:nvPr/>
          </p:nvCxnSpPr>
          <p:spPr>
            <a:xfrm>
              <a:off x="4751" y="2591"/>
              <a:ext cx="409" cy="289"/>
            </a:xfrm>
            <a:prstGeom prst="straightConnector1">
              <a:avLst/>
            </a:prstGeom>
            <a:noFill/>
            <a:ln cap="flat" cmpd="sng" w="9525">
              <a:solidFill>
                <a:schemeClr val="dk1"/>
              </a:solidFill>
              <a:prstDash val="solid"/>
              <a:miter lim="800000"/>
              <a:headEnd len="med" w="med" type="none"/>
              <a:tailEnd len="med" w="med" type="none"/>
            </a:ln>
          </p:spPr>
        </p:cxnSp>
        <p:cxnSp>
          <p:nvCxnSpPr>
            <p:cNvPr id="1056" name="Google Shape;1056;p72"/>
            <p:cNvCxnSpPr/>
            <p:nvPr/>
          </p:nvCxnSpPr>
          <p:spPr>
            <a:xfrm flipH="1">
              <a:off x="3768" y="3167"/>
              <a:ext cx="217" cy="337"/>
            </a:xfrm>
            <a:prstGeom prst="straightConnector1">
              <a:avLst/>
            </a:prstGeom>
            <a:noFill/>
            <a:ln cap="flat" cmpd="sng" w="9525">
              <a:solidFill>
                <a:schemeClr val="dk1"/>
              </a:solidFill>
              <a:prstDash val="solid"/>
              <a:miter lim="800000"/>
              <a:headEnd len="med" w="med" type="none"/>
              <a:tailEnd len="med" w="med" type="none"/>
            </a:ln>
          </p:spPr>
        </p:cxnSp>
        <p:cxnSp>
          <p:nvCxnSpPr>
            <p:cNvPr id="1057" name="Google Shape;1057;p72"/>
            <p:cNvCxnSpPr/>
            <p:nvPr/>
          </p:nvCxnSpPr>
          <p:spPr>
            <a:xfrm>
              <a:off x="4223" y="3167"/>
              <a:ext cx="217" cy="337"/>
            </a:xfrm>
            <a:prstGeom prst="straightConnector1">
              <a:avLst/>
            </a:prstGeom>
            <a:noFill/>
            <a:ln cap="flat" cmpd="sng" w="9525">
              <a:solidFill>
                <a:schemeClr val="dk1"/>
              </a:solidFill>
              <a:prstDash val="solid"/>
              <a:miter lim="800000"/>
              <a:headEnd len="med" w="med" type="none"/>
              <a:tailEnd len="med" w="med" type="none"/>
            </a:ln>
          </p:spPr>
        </p:cxnSp>
      </p:grpSp>
      <p:sp>
        <p:nvSpPr>
          <p:cNvPr id="1058" name="Google Shape;1058;p72"/>
          <p:cNvSpPr txBox="1"/>
          <p:nvPr/>
        </p:nvSpPr>
        <p:spPr>
          <a:xfrm>
            <a:off x="228600" y="3733800"/>
            <a:ext cx="5181600" cy="2693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Decode the following fragment  </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a:t>
            </a:r>
            <a:r>
              <a:rPr b="0" i="0" lang="en-US" sz="1200" u="none">
                <a:solidFill>
                  <a:schemeClr val="dk1"/>
                </a:solidFill>
                <a:latin typeface="Courier New"/>
                <a:ea typeface="Courier New"/>
                <a:cs typeface="Courier New"/>
                <a:sym typeface="Courier New"/>
              </a:rPr>
              <a:t>10111010111</a:t>
            </a:r>
            <a:endParaRPr/>
          </a:p>
          <a:p>
            <a:pPr indent="0" lvl="0" marL="0" marR="0" rtl="0" algn="l">
              <a:lnSpc>
                <a:spcPct val="100000"/>
              </a:lnSpc>
              <a:spcBef>
                <a:spcPts val="120"/>
              </a:spcBef>
              <a:spcAft>
                <a:spcPts val="0"/>
              </a:spcAft>
              <a:buClr>
                <a:schemeClr val="dk1"/>
              </a:buClr>
              <a:buSzPts val="1200"/>
              <a:buFont typeface="Times New Roman"/>
              <a:buNone/>
            </a:pPr>
            <a:r>
              <a:t/>
            </a:r>
            <a:endParaRPr b="1" i="0" sz="1200" u="none">
              <a:solidFill>
                <a:schemeClr val="dk1"/>
              </a:solidFill>
              <a:latin typeface="Courier New"/>
              <a:ea typeface="Courier New"/>
              <a:cs typeface="Courier New"/>
              <a:sym typeface="Courier New"/>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algorithm variableLengthDecode(InputStream)</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N is the root node of the “encoding tree”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for every bit B in the InputStream</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if B is zero then</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N = left child of N</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else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N = right child of N</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if N is a leaf then</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print the leaf value</a:t>
            </a:r>
            <a:endParaRPr/>
          </a:p>
          <a:p>
            <a:pPr indent="0" lvl="0" marL="0" marR="0" rtl="0" algn="l">
              <a:lnSpc>
                <a:spcPct val="100000"/>
              </a:lnSpc>
              <a:spcBef>
                <a:spcPts val="120"/>
              </a:spcBef>
              <a:spcAft>
                <a:spcPts val="0"/>
              </a:spcAft>
              <a:buClr>
                <a:schemeClr val="dk1"/>
              </a:buClr>
              <a:buSzPts val="1200"/>
              <a:buFont typeface="Courier New"/>
              <a:buNone/>
            </a:pPr>
            <a:r>
              <a:rPr b="1" i="0" lang="en-US" sz="1200" u="none">
                <a:solidFill>
                  <a:schemeClr val="dk1"/>
                </a:solidFill>
                <a:latin typeface="Courier New"/>
                <a:ea typeface="Courier New"/>
                <a:cs typeface="Courier New"/>
                <a:sym typeface="Courier New"/>
              </a:rPr>
              <a:t>                   set N = root</a:t>
            </a:r>
            <a:r>
              <a:rPr b="0" i="0" lang="en-US" sz="1200" u="none">
                <a:solidFill>
                  <a:schemeClr val="dk1"/>
                </a:solidFill>
                <a:latin typeface="Courier New"/>
                <a:ea typeface="Courier New"/>
                <a:cs typeface="Courier New"/>
                <a:sym typeface="Courier New"/>
              </a:rPr>
              <a:t>		</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30" name="Google Shape;130;p19"/>
          <p:cNvSpPr txBox="1"/>
          <p:nvPr>
            <p:ph type="title"/>
          </p:nvPr>
        </p:nvSpPr>
        <p:spPr>
          <a:xfrm>
            <a:off x="228600" y="609600"/>
            <a:ext cx="8610600" cy="457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Sources of Data Redundancy</a:t>
            </a:r>
            <a:endParaRPr/>
          </a:p>
        </p:txBody>
      </p:sp>
      <p:sp>
        <p:nvSpPr>
          <p:cNvPr id="131" name="Google Shape;131;p19"/>
          <p:cNvSpPr txBox="1"/>
          <p:nvPr>
            <p:ph idx="1" type="body"/>
          </p:nvPr>
        </p:nvSpPr>
        <p:spPr>
          <a:xfrm>
            <a:off x="685800" y="1676400"/>
            <a:ext cx="7772400" cy="4800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2000"/>
              <a:buFont typeface="Noto Sans Symbols"/>
              <a:buChar char="🟂"/>
            </a:pPr>
            <a:r>
              <a:rPr b="1" i="0" lang="en-US" sz="2000" u="sng">
                <a:solidFill>
                  <a:srgbClr val="6600CC"/>
                </a:solidFill>
                <a:latin typeface="Times New Roman"/>
                <a:ea typeface="Times New Roman"/>
                <a:cs typeface="Times New Roman"/>
                <a:sym typeface="Times New Roman"/>
              </a:rPr>
              <a:t>Coding redundancy</a:t>
            </a:r>
            <a:endParaRPr/>
          </a:p>
          <a:p>
            <a:pPr indent="-285750" lvl="1" marL="742950" rtl="0" algn="l">
              <a:lnSpc>
                <a:spcPct val="80000"/>
              </a:lnSpc>
              <a:spcBef>
                <a:spcPts val="400"/>
              </a:spcBef>
              <a:spcAft>
                <a:spcPts val="0"/>
              </a:spcAft>
              <a:buClr>
                <a:schemeClr val="dk2"/>
              </a:buClr>
              <a:buSzPts val="2000"/>
              <a:buFont typeface="Noto Sans Symbols"/>
              <a:buChar char="🟂"/>
            </a:pPr>
            <a:r>
              <a:rPr b="1" i="0" lang="en-US" sz="2000" u="none">
                <a:solidFill>
                  <a:schemeClr val="dk1"/>
                </a:solidFill>
                <a:latin typeface="Times New Roman"/>
                <a:ea typeface="Times New Roman"/>
                <a:cs typeface="Times New Roman"/>
                <a:sym typeface="Times New Roman"/>
              </a:rPr>
              <a:t>Arithmetic coding</a:t>
            </a:r>
            <a:endParaRPr/>
          </a:p>
          <a:p>
            <a:pPr indent="-285750" lvl="1" marL="742950" rtl="0" algn="l">
              <a:lnSpc>
                <a:spcPct val="80000"/>
              </a:lnSpc>
              <a:spcBef>
                <a:spcPts val="400"/>
              </a:spcBef>
              <a:spcAft>
                <a:spcPts val="0"/>
              </a:spcAft>
              <a:buClr>
                <a:schemeClr val="dk2"/>
              </a:buClr>
              <a:buSzPts val="2000"/>
              <a:buFont typeface="Noto Sans Symbols"/>
              <a:buChar char="🟂"/>
            </a:pPr>
            <a:r>
              <a:rPr b="1" i="0" lang="en-US" sz="2000" u="none">
                <a:solidFill>
                  <a:schemeClr val="dk1"/>
                </a:solidFill>
                <a:latin typeface="Times New Roman"/>
                <a:ea typeface="Times New Roman"/>
                <a:cs typeface="Times New Roman"/>
                <a:sym typeface="Times New Roman"/>
              </a:rPr>
              <a:t>Huffman coding</a:t>
            </a:r>
            <a:endParaRPr/>
          </a:p>
          <a:p>
            <a:pPr indent="-158750" lvl="1" marL="742950" rtl="0" algn="l">
              <a:lnSpc>
                <a:spcPct val="80000"/>
              </a:lnSpc>
              <a:spcBef>
                <a:spcPts val="400"/>
              </a:spcBef>
              <a:spcAft>
                <a:spcPts val="0"/>
              </a:spcAft>
              <a:buClr>
                <a:schemeClr val="dk2"/>
              </a:buClr>
              <a:buSzPts val="2000"/>
              <a:buFont typeface="Noto Sans Symbols"/>
              <a:buNone/>
            </a:pPr>
            <a:r>
              <a:t/>
            </a:r>
            <a:endParaRPr b="1" i="0" sz="2000" u="none">
              <a:solidFill>
                <a:schemeClr val="dk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accent2"/>
              </a:buClr>
              <a:buSzPts val="2000"/>
              <a:buFont typeface="Noto Sans Symbols"/>
              <a:buChar char="🟂"/>
            </a:pPr>
            <a:r>
              <a:rPr b="1" i="0" lang="en-US" sz="2000" u="sng">
                <a:solidFill>
                  <a:srgbClr val="6600CC"/>
                </a:solidFill>
                <a:latin typeface="Times New Roman"/>
                <a:ea typeface="Times New Roman"/>
                <a:cs typeface="Times New Roman"/>
                <a:sym typeface="Times New Roman"/>
              </a:rPr>
              <a:t>Interpixel redundancy</a:t>
            </a:r>
            <a:endParaRPr/>
          </a:p>
          <a:p>
            <a:pPr indent="-285750" lvl="1" marL="742950" rtl="0" algn="l">
              <a:lnSpc>
                <a:spcPct val="80000"/>
              </a:lnSpc>
              <a:spcBef>
                <a:spcPts val="400"/>
              </a:spcBef>
              <a:spcAft>
                <a:spcPts val="0"/>
              </a:spcAft>
              <a:buClr>
                <a:schemeClr val="dk2"/>
              </a:buClr>
              <a:buSzPts val="2000"/>
              <a:buFont typeface="Noto Sans Symbols"/>
              <a:buChar char="🟂"/>
            </a:pPr>
            <a:r>
              <a:rPr b="1" i="0" lang="en-US" sz="2000" u="none">
                <a:solidFill>
                  <a:schemeClr val="dk1"/>
                </a:solidFill>
                <a:latin typeface="Times New Roman"/>
                <a:ea typeface="Times New Roman"/>
                <a:cs typeface="Times New Roman"/>
                <a:sym typeface="Times New Roman"/>
              </a:rPr>
              <a:t>Pixels typically don’t change too fast – can usually “guess” the value of a pixel by knowing near-by pixels</a:t>
            </a:r>
            <a:endParaRPr/>
          </a:p>
          <a:p>
            <a:pPr indent="-285750" lvl="1" marL="742950" rtl="0" algn="l">
              <a:lnSpc>
                <a:spcPct val="80000"/>
              </a:lnSpc>
              <a:spcBef>
                <a:spcPts val="400"/>
              </a:spcBef>
              <a:spcAft>
                <a:spcPts val="0"/>
              </a:spcAft>
              <a:buClr>
                <a:schemeClr val="dk2"/>
              </a:buClr>
              <a:buSzPts val="2000"/>
              <a:buFont typeface="Noto Sans Symbols"/>
              <a:buChar char="🟂"/>
            </a:pPr>
            <a:r>
              <a:rPr b="1" i="0" lang="en-US" sz="2000" u="none">
                <a:solidFill>
                  <a:schemeClr val="dk1"/>
                </a:solidFill>
                <a:latin typeface="Times New Roman"/>
                <a:ea typeface="Times New Roman"/>
                <a:cs typeface="Times New Roman"/>
                <a:sym typeface="Times New Roman"/>
              </a:rPr>
              <a:t>Spatial redundancy, geometric redundancy, and spatial coherence</a:t>
            </a:r>
            <a:endParaRPr/>
          </a:p>
          <a:p>
            <a:pPr indent="-158750" lvl="1" marL="742950" rtl="0" algn="l">
              <a:lnSpc>
                <a:spcPct val="80000"/>
              </a:lnSpc>
              <a:spcBef>
                <a:spcPts val="400"/>
              </a:spcBef>
              <a:spcAft>
                <a:spcPts val="0"/>
              </a:spcAft>
              <a:buClr>
                <a:schemeClr val="dk2"/>
              </a:buClr>
              <a:buSzPts val="2000"/>
              <a:buFont typeface="Noto Sans Symbols"/>
              <a:buNone/>
            </a:pPr>
            <a:r>
              <a:t/>
            </a:r>
            <a:endParaRPr b="1" i="0" sz="2000" u="none">
              <a:solidFill>
                <a:schemeClr val="dk1"/>
              </a:solidFill>
              <a:latin typeface="Times New Roman"/>
              <a:ea typeface="Times New Roman"/>
              <a:cs typeface="Times New Roman"/>
              <a:sym typeface="Times New Roman"/>
            </a:endParaRPr>
          </a:p>
          <a:p>
            <a:pPr indent="-342900" lvl="0" marL="342900" rtl="0" algn="l">
              <a:lnSpc>
                <a:spcPct val="80000"/>
              </a:lnSpc>
              <a:spcBef>
                <a:spcPts val="400"/>
              </a:spcBef>
              <a:spcAft>
                <a:spcPts val="0"/>
              </a:spcAft>
              <a:buClr>
                <a:schemeClr val="accent2"/>
              </a:buClr>
              <a:buSzPts val="2000"/>
              <a:buFont typeface="Noto Sans Symbols"/>
              <a:buChar char="🟂"/>
            </a:pPr>
            <a:r>
              <a:rPr b="1" i="0" lang="en-US" sz="2000" u="sng">
                <a:solidFill>
                  <a:srgbClr val="6600CC"/>
                </a:solidFill>
                <a:latin typeface="Times New Roman"/>
                <a:ea typeface="Times New Roman"/>
                <a:cs typeface="Times New Roman"/>
                <a:sym typeface="Times New Roman"/>
              </a:rPr>
              <a:t>Psycho-Visual redundancy</a:t>
            </a:r>
            <a:endParaRPr/>
          </a:p>
          <a:p>
            <a:pPr indent="-285750" lvl="1" marL="742950" rtl="0" algn="l">
              <a:lnSpc>
                <a:spcPct val="80000"/>
              </a:lnSpc>
              <a:spcBef>
                <a:spcPts val="400"/>
              </a:spcBef>
              <a:spcAft>
                <a:spcPts val="0"/>
              </a:spcAft>
              <a:buClr>
                <a:schemeClr val="dk2"/>
              </a:buClr>
              <a:buSzPts val="2000"/>
              <a:buFont typeface="Noto Sans Symbols"/>
              <a:buChar char="🟂"/>
            </a:pPr>
            <a:r>
              <a:rPr b="1" i="0" lang="en-US" sz="2000" u="none">
                <a:solidFill>
                  <a:schemeClr val="dk1"/>
                </a:solidFill>
                <a:latin typeface="Times New Roman"/>
                <a:ea typeface="Times New Roman"/>
                <a:cs typeface="Times New Roman"/>
                <a:sym typeface="Times New Roman"/>
              </a:rPr>
              <a:t>Certain image information is less relevant for human perception</a:t>
            </a:r>
            <a:endParaRPr/>
          </a:p>
          <a:p>
            <a:pPr indent="-285750" lvl="1" marL="742950" rtl="0" algn="l">
              <a:lnSpc>
                <a:spcPct val="80000"/>
              </a:lnSpc>
              <a:spcBef>
                <a:spcPts val="400"/>
              </a:spcBef>
              <a:spcAft>
                <a:spcPts val="0"/>
              </a:spcAft>
              <a:buClr>
                <a:schemeClr val="dk2"/>
              </a:buClr>
              <a:buSzPts val="2000"/>
              <a:buFont typeface="Noto Sans Symbols"/>
              <a:buChar char="🟂"/>
            </a:pPr>
            <a:r>
              <a:rPr b="1" i="0" lang="en-US" sz="2000" u="none">
                <a:solidFill>
                  <a:schemeClr val="dk1"/>
                </a:solidFill>
                <a:latin typeface="Times New Roman"/>
                <a:ea typeface="Times New Roman"/>
                <a:cs typeface="Times New Roman"/>
                <a:sym typeface="Times New Roman"/>
              </a:rPr>
              <a:t>Certain information can be eliminated without noticeable effect</a:t>
            </a:r>
            <a:endParaRPr/>
          </a:p>
          <a:p>
            <a:pPr indent="-285750" lvl="1" marL="742950" rtl="0" algn="l">
              <a:lnSpc>
                <a:spcPct val="80000"/>
              </a:lnSpc>
              <a:spcBef>
                <a:spcPts val="400"/>
              </a:spcBef>
              <a:spcAft>
                <a:spcPts val="0"/>
              </a:spcAft>
              <a:buClr>
                <a:schemeClr val="dk2"/>
              </a:buClr>
              <a:buSzPts val="2000"/>
              <a:buFont typeface="Noto Sans Symbols"/>
              <a:buChar char="🟂"/>
            </a:pPr>
            <a:r>
              <a:rPr b="1" i="0" lang="en-US" sz="2000" u="none">
                <a:solidFill>
                  <a:schemeClr val="dk1"/>
                </a:solidFill>
                <a:latin typeface="Times New Roman"/>
                <a:ea typeface="Times New Roman"/>
                <a:cs typeface="Times New Roman"/>
                <a:sym typeface="Times New Roman"/>
              </a:rPr>
              <a:t>Quantization (lossy technique)</a:t>
            </a:r>
            <a:endParaRPr/>
          </a:p>
        </p:txBody>
      </p:sp>
    </p:spTree>
  </p:cSld>
  <p:clrMapOvr>
    <a:masterClrMapping/>
  </p:clrMapOvr>
  <p:transition spd="slow">
    <p:fade thruBlk="1"/>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73"/>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064" name="Google Shape;1064;p73"/>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Huffman Tree</a:t>
            </a:r>
            <a:endParaRPr/>
          </a:p>
        </p:txBody>
      </p:sp>
      <p:sp>
        <p:nvSpPr>
          <p:cNvPr id="1065" name="Google Shape;1065;p73"/>
          <p:cNvSpPr txBox="1"/>
          <p:nvPr>
            <p:ph idx="1" type="body"/>
          </p:nvPr>
        </p:nvSpPr>
        <p:spPr>
          <a:xfrm>
            <a:off x="838200" y="1828800"/>
            <a:ext cx="7772400" cy="838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600"/>
              <a:buFont typeface="Noto Sans Symbols"/>
              <a:buChar char="🟂"/>
            </a:pPr>
            <a:r>
              <a:rPr b="0" i="1" lang="en-US" sz="1600" u="none">
                <a:solidFill>
                  <a:schemeClr val="dk1"/>
                </a:solidFill>
                <a:latin typeface="Times New Roman"/>
                <a:ea typeface="Times New Roman"/>
                <a:cs typeface="Times New Roman"/>
                <a:sym typeface="Times New Roman"/>
              </a:rPr>
              <a:t>The huffman tree serves as the key to both encoding (compressing) and decoding (uncompressing) a file.  How is the huffman tree constructed?</a:t>
            </a:r>
            <a:endParaRPr/>
          </a:p>
        </p:txBody>
      </p:sp>
      <p:sp>
        <p:nvSpPr>
          <p:cNvPr id="1066" name="Google Shape;1066;p73"/>
          <p:cNvSpPr txBox="1"/>
          <p:nvPr/>
        </p:nvSpPr>
        <p:spPr>
          <a:xfrm>
            <a:off x="914400" y="2590800"/>
            <a:ext cx="7543800" cy="3570287"/>
          </a:xfrm>
          <a:prstGeom prst="rect">
            <a:avLst/>
          </a:prstGeom>
          <a:solidFill>
            <a:srgbClr val="CCFFCC"/>
          </a:solidFill>
          <a:ln cap="flat" cmpd="sng" w="9525">
            <a:solidFill>
              <a:schemeClr val="dk1"/>
            </a:solidFill>
            <a:prstDash val="solid"/>
            <a:miter lim="800000"/>
            <a:headEnd len="sm" w="sm" type="none"/>
            <a:tailEnd len="sm" w="sm" type="none"/>
          </a:ln>
          <a:effectLst>
            <a:outerShdw blurRad="63500" dir="8100000" dist="107763">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1" i="0" lang="en-US" sz="1200" u="sng">
                <a:solidFill>
                  <a:schemeClr val="dk1"/>
                </a:solidFill>
                <a:latin typeface="Courier New"/>
                <a:ea typeface="Courier New"/>
                <a:cs typeface="Courier New"/>
                <a:sym typeface="Courier New"/>
              </a:rPr>
              <a:t>algorithm Huffman(V)</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Input: A vector V of characters with frequency f</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Output: The huffman tree</a:t>
            </a:r>
            <a:endParaRPr/>
          </a:p>
          <a:p>
            <a:pPr indent="0" lvl="0" marL="0" marR="0" rtl="0" algn="l">
              <a:lnSpc>
                <a:spcPct val="100000"/>
              </a:lnSpc>
              <a:spcBef>
                <a:spcPts val="0"/>
              </a:spcBef>
              <a:spcAft>
                <a:spcPts val="0"/>
              </a:spcAft>
              <a:buClr>
                <a:schemeClr val="dk1"/>
              </a:buClr>
              <a:buSzPts val="1200"/>
              <a:buFont typeface="Times New Roman"/>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Let Q be a priority queue</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while V is not empty</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C = v.remove(0)</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f = frequency of C</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Q.insert(f, Binary tree rooted at C with no children)</a:t>
            </a:r>
            <a:endParaRPr/>
          </a:p>
          <a:p>
            <a:pPr indent="0" lvl="0" marL="0" marR="0" rtl="0" algn="l">
              <a:lnSpc>
                <a:spcPct val="100000"/>
              </a:lnSpc>
              <a:spcBef>
                <a:spcPts val="0"/>
              </a:spcBef>
              <a:spcAft>
                <a:spcPts val="0"/>
              </a:spcAft>
              <a:buClr>
                <a:schemeClr val="dk1"/>
              </a:buClr>
              <a:buSzPts val="1200"/>
              <a:buFont typeface="Times New Roman"/>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while Q contains more than 1 item</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f1 = Q.minKey()</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T1 = Q.remove()</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f2 = Q.minKey()</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T2 = Q.remove()</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Q.insert(f1+f2, Binary tree with left child of t1 and right child of t2)</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return Q.remove()</a:t>
            </a:r>
            <a:endParaRPr/>
          </a:p>
          <a:p>
            <a:pPr indent="0" lvl="0" marL="0" marR="0" rtl="0" algn="l">
              <a:lnSpc>
                <a:spcPct val="100000"/>
              </a:lnSpc>
              <a:spcBef>
                <a:spcPts val="0"/>
              </a:spcBef>
              <a:spcAft>
                <a:spcPts val="0"/>
              </a:spcAft>
              <a:buNone/>
            </a:pPr>
            <a:r>
              <a:t/>
            </a:r>
            <a:endParaRPr b="0" i="0" sz="1200" u="none">
              <a:solidFill>
                <a:schemeClr val="dk1"/>
              </a:solidFill>
              <a:latin typeface="Courier New"/>
              <a:ea typeface="Courier New"/>
              <a:cs typeface="Courier New"/>
              <a:sym typeface="Courier New"/>
            </a:endParaRPr>
          </a:p>
        </p:txBody>
      </p:sp>
    </p:spTree>
  </p:cSld>
  <p:clrMapOvr>
    <a:masterClrMapping/>
  </p:clrMapOvr>
  <p:transition spd="slow">
    <p:fade thruBlk="1"/>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74"/>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072" name="Google Shape;1072;p74"/>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Huffman Coding</a:t>
            </a:r>
            <a:endParaRPr/>
          </a:p>
        </p:txBody>
      </p:sp>
      <p:sp>
        <p:nvSpPr>
          <p:cNvPr id="1073" name="Google Shape;1073;p74"/>
          <p:cNvSpPr txBox="1"/>
          <p:nvPr>
            <p:ph idx="1" type="body"/>
          </p:nvPr>
        </p:nvSpPr>
        <p:spPr>
          <a:xfrm>
            <a:off x="228600" y="1981200"/>
            <a:ext cx="8610600" cy="121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400"/>
              <a:buFont typeface="Noto Sans Symbols"/>
              <a:buChar char="🟂"/>
            </a:pPr>
            <a:r>
              <a:rPr b="0" i="1" lang="en-US" sz="2400" u="none">
                <a:solidFill>
                  <a:schemeClr val="dk1"/>
                </a:solidFill>
                <a:latin typeface="Times New Roman"/>
                <a:ea typeface="Times New Roman"/>
                <a:cs typeface="Times New Roman"/>
                <a:sym typeface="Times New Roman"/>
              </a:rPr>
              <a:t> When coding two “kinds” of information it is sometimes useful to use two separate huffman tables in a single bit-stream</a:t>
            </a:r>
            <a:endParaRPr/>
          </a:p>
          <a:p>
            <a:pPr indent="-190500" lvl="0" marL="342900" rtl="0" algn="l">
              <a:spcBef>
                <a:spcPts val="480"/>
              </a:spcBef>
              <a:spcAft>
                <a:spcPts val="0"/>
              </a:spcAft>
              <a:buSzPts val="2400"/>
              <a:buNone/>
            </a:pPr>
            <a:r>
              <a:t/>
            </a:r>
            <a:endParaRPr b="0" i="1" sz="2400" u="none">
              <a:solidFill>
                <a:schemeClr val="dk1"/>
              </a:solidFill>
              <a:latin typeface="Times New Roman"/>
              <a:ea typeface="Times New Roman"/>
              <a:cs typeface="Times New Roman"/>
              <a:sym typeface="Times New Roman"/>
            </a:endParaRPr>
          </a:p>
        </p:txBody>
      </p:sp>
      <p:sp>
        <p:nvSpPr>
          <p:cNvPr id="1074" name="Google Shape;1074;p74"/>
          <p:cNvSpPr txBox="1"/>
          <p:nvPr/>
        </p:nvSpPr>
        <p:spPr>
          <a:xfrm>
            <a:off x="1143000" y="3200400"/>
            <a:ext cx="5334000" cy="2346325"/>
          </a:xfrm>
          <a:prstGeom prst="rect">
            <a:avLst/>
          </a:prstGeom>
          <a:noFill/>
          <a:ln>
            <a:noFill/>
          </a:ln>
        </p:spPr>
        <p:txBody>
          <a:bodyPr anchorCtr="0" anchor="t" bIns="45700" lIns="91425" spcFirstLastPara="1" rIns="91425" wrap="square" tIns="45700">
            <a:spAutoFit/>
          </a:bodyPr>
          <a:lstStyle/>
          <a:p>
            <a:pPr indent="0" lvl="1" marL="457200" marR="0" rtl="0" algn="l">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Run length encoding of a binary image usually results in significantly different statistical characteristics between white runs and black runs</a:t>
            </a:r>
            <a:endParaRPr/>
          </a:p>
          <a:p>
            <a:pPr indent="0" lvl="1" marL="457200" marR="0" rtl="0" algn="l">
              <a:lnSpc>
                <a:spcPct val="100000"/>
              </a:lnSpc>
              <a:spcBef>
                <a:spcPts val="400"/>
              </a:spcBef>
              <a:spcAft>
                <a:spcPts val="0"/>
              </a:spcAft>
              <a:buClr>
                <a:schemeClr val="dk1"/>
              </a:buClr>
              <a:buSzPts val="2000"/>
              <a:buFont typeface="Times New Roman"/>
              <a:buNone/>
            </a:pPr>
            <a:r>
              <a:t/>
            </a:r>
            <a:endParaRPr b="0" i="0" sz="20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40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Encode the black/white runs using different huffman tables</a:t>
            </a:r>
            <a:endParaRPr/>
          </a:p>
        </p:txBody>
      </p:sp>
    </p:spTree>
  </p:cSld>
  <p:clrMapOvr>
    <a:masterClrMapping/>
  </p:clrMapOvr>
  <p:transition spd="slow">
    <p:fade thruBlk="1"/>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sp>
        <p:nvSpPr>
          <p:cNvPr id="1079" name="Google Shape;1079;p75"/>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080" name="Google Shape;1080;p75"/>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Huffman Coding Example</a:t>
            </a:r>
            <a:endParaRPr/>
          </a:p>
        </p:txBody>
      </p:sp>
      <p:graphicFrame>
        <p:nvGraphicFramePr>
          <p:cNvPr id="1081" name="Google Shape;1081;p75"/>
          <p:cNvGraphicFramePr/>
          <p:nvPr/>
        </p:nvGraphicFramePr>
        <p:xfrm>
          <a:off x="457200" y="1905000"/>
          <a:ext cx="3000000" cy="3000000"/>
        </p:xfrm>
        <a:graphic>
          <a:graphicData uri="http://schemas.openxmlformats.org/drawingml/2006/table">
            <a:tbl>
              <a:tblPr>
                <a:noFill/>
                <a:tableStyleId>{B58E6BFC-32C4-4C6A-ADAA-C025D5F626BB}</a:tableStyleId>
              </a:tblPr>
              <a:tblGrid>
                <a:gridCol w="990600"/>
                <a:gridCol w="838200"/>
              </a:tblGrid>
              <a:tr h="439725">
                <a:tc gridSpan="2">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White Runs</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hMerge="1"/>
              </a:tr>
              <a:tr h="439725">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RunLength</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Freq</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r>
              <a:tr h="4413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255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79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397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32</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413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141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24</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38150">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130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21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413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122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41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397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32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6</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413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21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4</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397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3</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r>
            </a:tbl>
          </a:graphicData>
        </a:graphic>
      </p:graphicFrame>
      <p:graphicFrame>
        <p:nvGraphicFramePr>
          <p:cNvPr id="1082" name="Google Shape;1082;p75"/>
          <p:cNvGraphicFramePr/>
          <p:nvPr/>
        </p:nvGraphicFramePr>
        <p:xfrm>
          <a:off x="2362200" y="1905000"/>
          <a:ext cx="3000000" cy="3000000"/>
        </p:xfrm>
        <a:graphic>
          <a:graphicData uri="http://schemas.openxmlformats.org/drawingml/2006/table">
            <a:tbl>
              <a:tblPr>
                <a:noFill/>
                <a:tableStyleId>{B58E6BFC-32C4-4C6A-ADAA-C025D5F626BB}</a:tableStyleId>
              </a:tblPr>
              <a:tblGrid>
                <a:gridCol w="990600"/>
                <a:gridCol w="838200"/>
              </a:tblGrid>
              <a:tr h="439725">
                <a:tc gridSpan="2">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Black Runs</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hMerge="1"/>
              </a:tr>
              <a:tr h="439725">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RunLength</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Freq</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r>
              <a:tr h="4413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41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3</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397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32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25</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413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21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31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38150">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41325">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r>
            </a:tbl>
          </a:graphicData>
        </a:graphic>
      </p:graphicFrame>
      <p:sp>
        <p:nvSpPr>
          <p:cNvPr id="1083" name="Google Shape;1083;p75"/>
          <p:cNvSpPr txBox="1"/>
          <p:nvPr/>
        </p:nvSpPr>
        <p:spPr>
          <a:xfrm>
            <a:off x="4419600" y="1905000"/>
            <a:ext cx="4343400" cy="1320800"/>
          </a:xfrm>
          <a:prstGeom prst="rect">
            <a:avLst/>
          </a:prstGeom>
          <a:solidFill>
            <a:schemeClr val="hlink"/>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Compute the number of bits required to encode the information in the tables at left using separate huffman table for black and white</a:t>
            </a:r>
            <a:endParaRPr/>
          </a:p>
        </p:txBody>
      </p:sp>
    </p:spTree>
  </p:cSld>
  <p:clrMapOvr>
    <a:masterClrMapping/>
  </p:clrMapOvr>
  <p:transition spd="slow">
    <p:fade thruBlk="1"/>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76"/>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089" name="Google Shape;1089;p76"/>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Huffman Coding Example</a:t>
            </a:r>
            <a:endParaRPr/>
          </a:p>
        </p:txBody>
      </p:sp>
      <p:graphicFrame>
        <p:nvGraphicFramePr>
          <p:cNvPr id="1090" name="Google Shape;1090;p76"/>
          <p:cNvGraphicFramePr/>
          <p:nvPr/>
        </p:nvGraphicFramePr>
        <p:xfrm>
          <a:off x="381000" y="1905000"/>
          <a:ext cx="3000000" cy="3000000"/>
        </p:xfrm>
        <a:graphic>
          <a:graphicData uri="http://schemas.openxmlformats.org/drawingml/2006/table">
            <a:tbl>
              <a:tblPr>
                <a:noFill/>
                <a:tableStyleId>{B58E6BFC-32C4-4C6A-ADAA-C025D5F626BB}</a:tableStyleId>
              </a:tblPr>
              <a:tblGrid>
                <a:gridCol w="1114425"/>
                <a:gridCol w="557200"/>
                <a:gridCol w="766750"/>
                <a:gridCol w="506400"/>
                <a:gridCol w="636575"/>
              </a:tblGrid>
              <a:tr h="439725">
                <a:tc gridSpan="5">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White Runs</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hMerge="1"/>
                <a:tc hMerge="1"/>
                <a:tc hMerge="1"/>
                <a:tc hMerge="1"/>
              </a:tr>
              <a:tr h="439725">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RunLength</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Freq</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Code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Size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Total</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r>
              <a:tr h="4413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255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79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79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397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101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96</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413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141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24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100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72</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3815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21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1101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413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122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41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123</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397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11000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413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21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110011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24</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397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110010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r>
            </a:tbl>
          </a:graphicData>
        </a:graphic>
      </p:graphicFrame>
      <p:graphicFrame>
        <p:nvGraphicFramePr>
          <p:cNvPr id="1091" name="Google Shape;1091;p76"/>
          <p:cNvGraphicFramePr/>
          <p:nvPr/>
        </p:nvGraphicFramePr>
        <p:xfrm>
          <a:off x="4191000" y="1905000"/>
          <a:ext cx="3000000" cy="3000000"/>
        </p:xfrm>
        <a:graphic>
          <a:graphicData uri="http://schemas.openxmlformats.org/drawingml/2006/table">
            <a:tbl>
              <a:tblPr>
                <a:noFill/>
                <a:tableStyleId>{B58E6BFC-32C4-4C6A-ADAA-C025D5F626BB}</a:tableStyleId>
              </a:tblPr>
              <a:tblGrid>
                <a:gridCol w="990600"/>
                <a:gridCol w="533400"/>
                <a:gridCol w="533400"/>
                <a:gridCol w="457200"/>
                <a:gridCol w="609600"/>
              </a:tblGrid>
              <a:tr h="439725">
                <a:tc gridSpan="5">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Black Runs</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hMerge="1"/>
                <a:tc hMerge="1"/>
                <a:tc hMerge="1"/>
                <a:tc hMerge="1"/>
              </a:tr>
              <a:tr h="439725">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RunLength</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Freq</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Code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Size</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Total</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r>
              <a:tr h="4159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41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010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397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25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50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413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21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62</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3815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011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45</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413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00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32</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r>
            </a:tbl>
          </a:graphicData>
        </a:graphic>
      </p:graphicFrame>
      <p:sp>
        <p:nvSpPr>
          <p:cNvPr id="1092" name="Google Shape;1092;p76"/>
          <p:cNvSpPr txBox="1"/>
          <p:nvPr/>
        </p:nvSpPr>
        <p:spPr>
          <a:xfrm>
            <a:off x="4191000" y="5105400"/>
            <a:ext cx="4648200" cy="788987"/>
          </a:xfrm>
          <a:prstGeom prst="rect">
            <a:avLst/>
          </a:prstGeom>
          <a:solidFill>
            <a:srgbClr val="CCECFF"/>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0" lang="en-US" sz="1800" u="sng">
                <a:solidFill>
                  <a:schemeClr val="dk1"/>
                </a:solidFill>
                <a:latin typeface="Courier New"/>
                <a:ea typeface="Courier New"/>
                <a:cs typeface="Courier New"/>
                <a:sym typeface="Courier New"/>
              </a:rPr>
              <a:t>Total bits required:</a:t>
            </a:r>
            <a:endParaRPr/>
          </a:p>
          <a:p>
            <a:pPr indent="0" lvl="0" marL="0" marR="0" rtl="0" algn="l">
              <a:lnSpc>
                <a:spcPct val="100000"/>
              </a:lnSpc>
              <a:spcBef>
                <a:spcPts val="90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White + Black = 526 + 198 = 724</a:t>
            </a:r>
            <a:endParaRPr/>
          </a:p>
        </p:txBody>
      </p:sp>
    </p:spTree>
  </p:cSld>
  <p:clrMapOvr>
    <a:masterClrMapping/>
  </p:clrMapOvr>
  <p:transition spd="slow">
    <p:fade thruBlk="1"/>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6" name="Shape 1096"/>
        <p:cNvGrpSpPr/>
        <p:nvPr/>
      </p:nvGrpSpPr>
      <p:grpSpPr>
        <a:xfrm>
          <a:off x="0" y="0"/>
          <a:ext cx="0" cy="0"/>
          <a:chOff x="0" y="0"/>
          <a:chExt cx="0" cy="0"/>
        </a:xfrm>
      </p:grpSpPr>
      <p:sp>
        <p:nvSpPr>
          <p:cNvPr id="1097" name="Google Shape;1097;p77"/>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098" name="Google Shape;1098;p77"/>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Huffman Coding Example</a:t>
            </a:r>
            <a:endParaRPr/>
          </a:p>
        </p:txBody>
      </p:sp>
      <p:graphicFrame>
        <p:nvGraphicFramePr>
          <p:cNvPr id="1099" name="Google Shape;1099;p77"/>
          <p:cNvGraphicFramePr/>
          <p:nvPr/>
        </p:nvGraphicFramePr>
        <p:xfrm>
          <a:off x="457200" y="1828800"/>
          <a:ext cx="3000000" cy="3000000"/>
        </p:xfrm>
        <a:graphic>
          <a:graphicData uri="http://schemas.openxmlformats.org/drawingml/2006/table">
            <a:tbl>
              <a:tblPr>
                <a:noFill/>
                <a:tableStyleId>{B58E6BFC-32C4-4C6A-ADAA-C025D5F626BB}</a:tableStyleId>
              </a:tblPr>
              <a:tblGrid>
                <a:gridCol w="949325"/>
                <a:gridCol w="803275"/>
              </a:tblGrid>
              <a:tr h="349250">
                <a:tc gridSpan="2">
                  <a:txBody>
                    <a:bodyPr/>
                    <a:lstStyle/>
                    <a:p>
                      <a:pPr indent="0" lvl="0" marL="0" marR="0" rtl="0" algn="ctr">
                        <a:lnSpc>
                          <a:spcPct val="100000"/>
                        </a:lnSpc>
                        <a:spcBef>
                          <a:spcPts val="0"/>
                        </a:spcBef>
                        <a:spcAft>
                          <a:spcPts val="0"/>
                        </a:spcAft>
                        <a:buClr>
                          <a:schemeClr val="dk1"/>
                        </a:buClr>
                        <a:buSzPts val="1600"/>
                        <a:buFont typeface="Times New Roman"/>
                        <a:buNone/>
                      </a:pPr>
                      <a:r>
                        <a:rPr b="1" i="1" lang="en-US" sz="1600" u="none">
                          <a:solidFill>
                            <a:schemeClr val="dk1"/>
                          </a:solidFill>
                          <a:latin typeface="Times New Roman"/>
                          <a:ea typeface="Times New Roman"/>
                          <a:cs typeface="Times New Roman"/>
                          <a:sym typeface="Times New Roman"/>
                        </a:rPr>
                        <a:t>Runs</a:t>
                      </a:r>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hMerge="1"/>
              </a:tr>
              <a:tr h="280975">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RunLength</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Freq</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r>
              <a:tr h="4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255</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79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32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32</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141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24</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32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130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21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122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41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41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32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32</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31</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64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21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35</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64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32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6</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19</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r>
            </a:tbl>
          </a:graphicData>
        </a:graphic>
      </p:graphicFrame>
      <p:sp>
        <p:nvSpPr>
          <p:cNvPr id="1100" name="Google Shape;1100;p77"/>
          <p:cNvSpPr txBox="1"/>
          <p:nvPr/>
        </p:nvSpPr>
        <p:spPr>
          <a:xfrm>
            <a:off x="4953000" y="1828800"/>
            <a:ext cx="3810000" cy="1200150"/>
          </a:xfrm>
          <a:prstGeom prst="rect">
            <a:avLst/>
          </a:prstGeom>
          <a:solidFill>
            <a:schemeClr val="hlink"/>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Compute the number of bits required to encode the information in the tables at left using a single huffman table for both black and white runs</a:t>
            </a:r>
            <a:endParaRPr/>
          </a:p>
        </p:txBody>
      </p:sp>
      <p:graphicFrame>
        <p:nvGraphicFramePr>
          <p:cNvPr id="1101" name="Google Shape;1101;p77"/>
          <p:cNvGraphicFramePr/>
          <p:nvPr/>
        </p:nvGraphicFramePr>
        <p:xfrm>
          <a:off x="2286000" y="1828800"/>
          <a:ext cx="3000000" cy="3000000"/>
        </p:xfrm>
        <a:graphic>
          <a:graphicData uri="http://schemas.openxmlformats.org/drawingml/2006/table">
            <a:tbl>
              <a:tblPr>
                <a:noFill/>
                <a:tableStyleId>{B58E6BFC-32C4-4C6A-ADAA-C025D5F626BB}</a:tableStyleId>
              </a:tblPr>
              <a:tblGrid>
                <a:gridCol w="949325"/>
                <a:gridCol w="803275"/>
                <a:gridCol w="803275"/>
              </a:tblGrid>
              <a:tr h="349250">
                <a:tc gridSpan="3">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45725" marB="45725" marR="91450" marL="91450"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hlink"/>
                    </a:solidFill>
                  </a:tcPr>
                </a:tc>
                <a:tc hMerge="1"/>
                <a:tc hMerge="1"/>
              </a:tr>
              <a:tr h="280975">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Code</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Bits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Freq</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r>
              <a:tr h="4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158</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32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001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96</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96</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32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84</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123</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48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01100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15</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32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000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96</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64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010</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105</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6400">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01101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60</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99FF99"/>
                    </a:solidFill>
                  </a:tcPr>
                </a:tc>
              </a:tr>
              <a:tr h="403225">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0111</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ctr">
                        <a:lnSpc>
                          <a:spcPct val="100000"/>
                        </a:lnSpc>
                        <a:spcBef>
                          <a:spcPts val="0"/>
                        </a:spcBef>
                        <a:spcAft>
                          <a:spcPts val="0"/>
                        </a:spcAft>
                        <a:buClr>
                          <a:schemeClr val="dk1"/>
                        </a:buClr>
                        <a:buSzPts val="1400"/>
                        <a:buFont typeface="Times New Roman"/>
                        <a:buNone/>
                      </a:pPr>
                      <a:r>
                        <a:rPr b="1" i="1" lang="en-US" sz="1400" u="none">
                          <a:solidFill>
                            <a:schemeClr val="dk1"/>
                          </a:solidFill>
                          <a:latin typeface="Times New Roman"/>
                          <a:ea typeface="Times New Roman"/>
                          <a:cs typeface="Times New Roman"/>
                          <a:sym typeface="Times New Roman"/>
                        </a:rPr>
                        <a:t>76</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r>
            </a:tbl>
          </a:graphicData>
        </a:graphic>
      </p:graphicFrame>
      <p:sp>
        <p:nvSpPr>
          <p:cNvPr id="1102" name="Google Shape;1102;p77"/>
          <p:cNvSpPr txBox="1"/>
          <p:nvPr/>
        </p:nvSpPr>
        <p:spPr>
          <a:xfrm>
            <a:off x="4953000" y="3124200"/>
            <a:ext cx="3886200" cy="346075"/>
          </a:xfrm>
          <a:prstGeom prst="rect">
            <a:avLst/>
          </a:prstGeom>
          <a:solidFill>
            <a:srgbClr val="CCECFF"/>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Courier New"/>
              <a:buNone/>
            </a:pPr>
            <a:r>
              <a:rPr b="1" i="0" lang="en-US" sz="1600" u="sng">
                <a:solidFill>
                  <a:schemeClr val="dk1"/>
                </a:solidFill>
                <a:latin typeface="Courier New"/>
                <a:ea typeface="Courier New"/>
                <a:cs typeface="Courier New"/>
                <a:sym typeface="Courier New"/>
              </a:rPr>
              <a:t>Total bits required: 909!</a:t>
            </a:r>
            <a:endParaRPr/>
          </a:p>
        </p:txBody>
      </p:sp>
    </p:spTree>
  </p:cSld>
  <p:clrMapOvr>
    <a:masterClrMapping/>
  </p:clrMapOvr>
  <p:transition spd="slow">
    <p:fade thruBlk="1"/>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78"/>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108" name="Google Shape;1108;p78"/>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Huffman Code for JPEG</a:t>
            </a:r>
            <a:endParaRPr/>
          </a:p>
        </p:txBody>
      </p:sp>
      <p:sp>
        <p:nvSpPr>
          <p:cNvPr id="1109" name="Google Shape;1109;p78"/>
          <p:cNvSpPr txBox="1"/>
          <p:nvPr>
            <p:ph idx="1" type="body"/>
          </p:nvPr>
        </p:nvSpPr>
        <p:spPr>
          <a:xfrm>
            <a:off x="228600" y="1981200"/>
            <a:ext cx="8610600" cy="144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800"/>
              <a:buFont typeface="Noto Sans Symbols"/>
              <a:buChar char="🟂"/>
            </a:pPr>
            <a:r>
              <a:rPr b="0" i="1" lang="en-US" sz="1800" u="none">
                <a:solidFill>
                  <a:schemeClr val="dk1"/>
                </a:solidFill>
                <a:latin typeface="Times New Roman"/>
                <a:ea typeface="Times New Roman"/>
                <a:cs typeface="Times New Roman"/>
                <a:sym typeface="Times New Roman"/>
              </a:rPr>
              <a:t> JPEG compression uses huffman coding as the final compression step.</a:t>
            </a:r>
            <a:endParaRPr/>
          </a:p>
          <a:p>
            <a:pPr indent="-342900" lvl="0" marL="342900" rtl="0" algn="l">
              <a:lnSpc>
                <a:spcPct val="100000"/>
              </a:lnSpc>
              <a:spcBef>
                <a:spcPts val="360"/>
              </a:spcBef>
              <a:spcAft>
                <a:spcPts val="0"/>
              </a:spcAft>
              <a:buClr>
                <a:schemeClr val="accent2"/>
              </a:buClr>
              <a:buSzPts val="1800"/>
              <a:buFont typeface="Noto Sans Symbols"/>
              <a:buChar char="🟂"/>
            </a:pPr>
            <a:r>
              <a:rPr b="0" i="1" lang="en-US" sz="1800" u="none">
                <a:solidFill>
                  <a:schemeClr val="dk1"/>
                </a:solidFill>
                <a:latin typeface="Times New Roman"/>
                <a:ea typeface="Times New Roman"/>
                <a:cs typeface="Times New Roman"/>
                <a:sym typeface="Times New Roman"/>
              </a:rPr>
              <a:t> The JPEG standard uses a canonical representation in order to compactly and unambigously store the huffman tree.</a:t>
            </a:r>
            <a:endParaRPr/>
          </a:p>
          <a:p>
            <a:pPr indent="-342900" lvl="0" marL="342900" rtl="0" algn="l">
              <a:lnSpc>
                <a:spcPct val="100000"/>
              </a:lnSpc>
              <a:spcBef>
                <a:spcPts val="360"/>
              </a:spcBef>
              <a:spcAft>
                <a:spcPts val="0"/>
              </a:spcAft>
              <a:buClr>
                <a:schemeClr val="accent2"/>
              </a:buClr>
              <a:buSzPts val="1800"/>
              <a:buFont typeface="Noto Sans Symbols"/>
              <a:buChar char="🟂"/>
            </a:pPr>
            <a:r>
              <a:rPr b="0" i="1" lang="en-US" sz="1800" u="none">
                <a:solidFill>
                  <a:schemeClr val="dk1"/>
                </a:solidFill>
                <a:latin typeface="Times New Roman"/>
                <a:ea typeface="Times New Roman"/>
                <a:cs typeface="Times New Roman"/>
                <a:sym typeface="Times New Roman"/>
              </a:rPr>
              <a:t>The following definition is taken from the standard</a:t>
            </a:r>
            <a:endParaRPr/>
          </a:p>
        </p:txBody>
      </p:sp>
      <p:sp>
        <p:nvSpPr>
          <p:cNvPr id="1110" name="Google Shape;1110;p78"/>
          <p:cNvSpPr txBox="1"/>
          <p:nvPr/>
        </p:nvSpPr>
        <p:spPr>
          <a:xfrm>
            <a:off x="457200" y="3505200"/>
            <a:ext cx="8305800" cy="1165225"/>
          </a:xfrm>
          <a:prstGeom prst="rect">
            <a:avLst/>
          </a:prstGeom>
          <a:solidFill>
            <a:srgbClr val="CCECFF"/>
          </a:solidFill>
          <a:ln cap="flat" cmpd="sng" w="9525">
            <a:solidFill>
              <a:schemeClr val="dk1"/>
            </a:solidFill>
            <a:prstDash val="solid"/>
            <a:miter lim="800000"/>
            <a:headEnd len="sm" w="sm" type="none"/>
            <a:tailEnd len="sm" w="sm" type="none"/>
          </a:ln>
          <a:effectLst>
            <a:outerShdw blurRad="63500" dir="2700000" dist="107763">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Times New Roman"/>
              <a:buNone/>
            </a:pPr>
            <a:r>
              <a:rPr b="0" i="0" lang="en-US" sz="1400" u="none">
                <a:solidFill>
                  <a:schemeClr val="dk1"/>
                </a:solidFill>
                <a:latin typeface="Times New Roman"/>
                <a:ea typeface="Times New Roman"/>
                <a:cs typeface="Times New Roman"/>
                <a:sym typeface="Times New Roman"/>
              </a:rPr>
              <a:t>Huffman tables are specified in terms of a 16-byte list giving the number of codes for each code length from 1 to 16.  This is followed by a list of the 8-bit symbol values, each of which is assigned a Huffman code.  The symbol values are placed in the list in order of increasing code length.  Code lengths greater than 16 are not allowed.  In addition, the codes shall be generated such that the all-1-bits code word of any length is reserved as a prefix for longer code words.</a:t>
            </a:r>
            <a:endParaRPr/>
          </a:p>
        </p:txBody>
      </p:sp>
      <p:graphicFrame>
        <p:nvGraphicFramePr>
          <p:cNvPr id="1111" name="Google Shape;1111;p78"/>
          <p:cNvGraphicFramePr/>
          <p:nvPr/>
        </p:nvGraphicFramePr>
        <p:xfrm>
          <a:off x="1066800" y="5105400"/>
          <a:ext cx="3000000" cy="3000000"/>
        </p:xfrm>
        <a:graphic>
          <a:graphicData uri="http://schemas.openxmlformats.org/drawingml/2006/table">
            <a:tbl>
              <a:tblPr>
                <a:noFill/>
                <a:tableStyleId>{B58E6BFC-32C4-4C6A-ADAA-C025D5F626BB}</a:tableStyleId>
              </a:tblPr>
              <a:tblGrid>
                <a:gridCol w="298450"/>
                <a:gridCol w="298450"/>
                <a:gridCol w="298450"/>
                <a:gridCol w="298450"/>
                <a:gridCol w="298450"/>
                <a:gridCol w="298450"/>
                <a:gridCol w="298450"/>
                <a:gridCol w="298450"/>
                <a:gridCol w="298450"/>
                <a:gridCol w="298450"/>
                <a:gridCol w="300025"/>
                <a:gridCol w="295275"/>
                <a:gridCol w="298450"/>
                <a:gridCol w="300025"/>
                <a:gridCol w="298450"/>
                <a:gridCol w="298450"/>
                <a:gridCol w="298450"/>
                <a:gridCol w="298450"/>
                <a:gridCol w="298450"/>
                <a:gridCol w="298450"/>
                <a:gridCol w="298450"/>
                <a:gridCol w="298450"/>
                <a:gridCol w="298450"/>
                <a:gridCol w="298450"/>
              </a:tblGrid>
              <a:tr h="304800">
                <a:tc gridSpan="24">
                  <a:txBody>
                    <a:bodyPr/>
                    <a:lstStyle/>
                    <a:p>
                      <a:pPr indent="0" lvl="0" marL="0" marR="0" rtl="0" algn="ctr">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JPEG Huffman Table Example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04800">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_</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r>
            </a:tbl>
          </a:graphicData>
        </a:graphic>
      </p:graphicFrame>
    </p:spTree>
  </p:cSld>
  <p:clrMapOvr>
    <a:masterClrMapping/>
  </p:clrMapOvr>
  <p:transition spd="slow">
    <p:fade thruBlk="1"/>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5" name="Shape 1115"/>
        <p:cNvGrpSpPr/>
        <p:nvPr/>
      </p:nvGrpSpPr>
      <p:grpSpPr>
        <a:xfrm>
          <a:off x="0" y="0"/>
          <a:ext cx="0" cy="0"/>
          <a:chOff x="0" y="0"/>
          <a:chExt cx="0" cy="0"/>
        </a:xfrm>
      </p:grpSpPr>
      <p:sp>
        <p:nvSpPr>
          <p:cNvPr id="1116" name="Google Shape;1116;p79"/>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117" name="Google Shape;1117;p79"/>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JPEG Huffman Representation</a:t>
            </a:r>
            <a:endParaRPr/>
          </a:p>
        </p:txBody>
      </p:sp>
      <p:sp>
        <p:nvSpPr>
          <p:cNvPr id="1118" name="Google Shape;1118;p79"/>
          <p:cNvSpPr txBox="1"/>
          <p:nvPr>
            <p:ph idx="1" type="body"/>
          </p:nvPr>
        </p:nvSpPr>
        <p:spPr>
          <a:xfrm>
            <a:off x="457200" y="1981200"/>
            <a:ext cx="8305800" cy="533400"/>
          </a:xfrm>
          <a:prstGeom prst="rect">
            <a:avLst/>
          </a:prstGeom>
          <a:noFill/>
          <a:ln>
            <a:noFill/>
          </a:ln>
        </p:spPr>
        <p:txBody>
          <a:bodyPr anchorCtr="0" anchor="t" bIns="45700" lIns="91425" spcFirstLastPara="1" rIns="91425" wrap="square" tIns="45700">
            <a:noAutofit/>
          </a:bodyPr>
          <a:lstStyle/>
          <a:p>
            <a:pPr indent="-342900" lvl="0" marL="342900" rtl="0" algn="ctr">
              <a:lnSpc>
                <a:spcPct val="100000"/>
              </a:lnSpc>
              <a:spcBef>
                <a:spcPts val="0"/>
              </a:spcBef>
              <a:spcAft>
                <a:spcPts val="0"/>
              </a:spcAft>
              <a:buSzPts val="2000"/>
              <a:buNone/>
            </a:pPr>
            <a:r>
              <a:rPr b="0" i="1" lang="en-US" sz="2000" u="none">
                <a:solidFill>
                  <a:schemeClr val="dk1"/>
                </a:solidFill>
                <a:latin typeface="Times New Roman"/>
                <a:ea typeface="Times New Roman"/>
                <a:cs typeface="Times New Roman"/>
                <a:sym typeface="Times New Roman"/>
              </a:rPr>
              <a:t> How to construct the huffman codes from the given information?</a:t>
            </a:r>
            <a:endParaRPr/>
          </a:p>
        </p:txBody>
      </p:sp>
      <p:graphicFrame>
        <p:nvGraphicFramePr>
          <p:cNvPr id="1119" name="Google Shape;1119;p79"/>
          <p:cNvGraphicFramePr/>
          <p:nvPr/>
        </p:nvGraphicFramePr>
        <p:xfrm>
          <a:off x="990600" y="2514600"/>
          <a:ext cx="3000000" cy="3000000"/>
        </p:xfrm>
        <a:graphic>
          <a:graphicData uri="http://schemas.openxmlformats.org/drawingml/2006/table">
            <a:tbl>
              <a:tblPr>
                <a:noFill/>
                <a:tableStyleId>{B58E6BFC-32C4-4C6A-ADAA-C025D5F626BB}</a:tableStyleId>
              </a:tblPr>
              <a:tblGrid>
                <a:gridCol w="298450"/>
                <a:gridCol w="298450"/>
                <a:gridCol w="298450"/>
                <a:gridCol w="298450"/>
                <a:gridCol w="298450"/>
                <a:gridCol w="298450"/>
                <a:gridCol w="298450"/>
                <a:gridCol w="298450"/>
                <a:gridCol w="298450"/>
                <a:gridCol w="298450"/>
                <a:gridCol w="300025"/>
                <a:gridCol w="295275"/>
                <a:gridCol w="298450"/>
                <a:gridCol w="300025"/>
                <a:gridCol w="298450"/>
                <a:gridCol w="298450"/>
                <a:gridCol w="298450"/>
                <a:gridCol w="298450"/>
                <a:gridCol w="298450"/>
                <a:gridCol w="298450"/>
                <a:gridCol w="298450"/>
                <a:gridCol w="298450"/>
                <a:gridCol w="298450"/>
                <a:gridCol w="298450"/>
              </a:tblGrid>
              <a:tr h="304800">
                <a:tc gridSpan="24">
                  <a:txBody>
                    <a:bodyPr/>
                    <a:lstStyle/>
                    <a:p>
                      <a:pPr indent="0" lvl="0" marL="0" marR="0" rtl="0" algn="ctr">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JPEG Huffman Table Example</a:t>
                      </a:r>
                      <a:endParaRPr/>
                    </a:p>
                  </a:txBody>
                  <a:tcPr marT="45725" marB="45725" marR="91450" marL="91450">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304800">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hlink"/>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_</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p</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c</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c>
                  <a:txBody>
                    <a:bodyPr/>
                    <a:lstStyle/>
                    <a:p>
                      <a:pPr indent="0" lvl="0" marL="0" marR="0" rtl="0" algn="l">
                        <a:lnSpc>
                          <a:spcPct val="100000"/>
                        </a:lnSpc>
                        <a:spcBef>
                          <a:spcPts val="0"/>
                        </a:spcBef>
                        <a:spcAft>
                          <a:spcPts val="0"/>
                        </a:spcAft>
                        <a:buClr>
                          <a:schemeClr val="dk1"/>
                        </a:buClr>
                        <a:buSzPts val="1400"/>
                        <a:buFont typeface="Times New Roman"/>
                        <a:buNone/>
                      </a:pPr>
                      <a:r>
                        <a:rPr b="0" i="1" lang="en-US" sz="1400" u="none">
                          <a:solidFill>
                            <a:schemeClr val="dk1"/>
                          </a:solidFill>
                          <a:latin typeface="Times New Roman"/>
                          <a:ea typeface="Times New Roman"/>
                          <a:cs typeface="Times New Roman"/>
                          <a:sym typeface="Times New Roman"/>
                        </a:rPr>
                        <a:t>.</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99FF99"/>
                    </a:solidFill>
                  </a:tcPr>
                </a:tc>
              </a:tr>
            </a:tbl>
          </a:graphicData>
        </a:graphic>
      </p:graphicFrame>
      <p:sp>
        <p:nvSpPr>
          <p:cNvPr id="1120" name="Google Shape;1120;p79"/>
          <p:cNvSpPr txBox="1"/>
          <p:nvPr/>
        </p:nvSpPr>
        <p:spPr>
          <a:xfrm>
            <a:off x="304800" y="3429000"/>
            <a:ext cx="8458200" cy="2657475"/>
          </a:xfrm>
          <a:prstGeom prst="rect">
            <a:avLst/>
          </a:prstGeom>
          <a:solidFill>
            <a:srgbClr val="CCFFCC"/>
          </a:solidFill>
          <a:ln cap="flat" cmpd="sng" w="9525">
            <a:solidFill>
              <a:schemeClr val="dk1"/>
            </a:solidFill>
            <a:prstDash val="solid"/>
            <a:miter lim="800000"/>
            <a:headEnd len="sm" w="sm" type="none"/>
            <a:tailEnd len="sm" w="sm" type="none"/>
          </a:ln>
          <a:effectLst>
            <a:outerShdw blurRad="63500" dir="8100000" dist="107763">
              <a:schemeClr val="lt2"/>
            </a:outerShdw>
          </a:effectLst>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Courier New"/>
              <a:buNone/>
            </a:pPr>
            <a:r>
              <a:rPr b="1" i="0" lang="en-US" sz="1200" u="sng">
                <a:solidFill>
                  <a:schemeClr val="dk1"/>
                </a:solidFill>
                <a:latin typeface="Courier New"/>
                <a:ea typeface="Courier New"/>
                <a:cs typeface="Courier New"/>
                <a:sym typeface="Courier New"/>
              </a:rPr>
              <a:t>algorithm lengthCountToSymbolCodeLengths(lengthCounts)</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Input: An array of 16 ints representing # of symbols with bit-lengths of size i</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Output: An array that contains the bit-length of each encoded symbol</a:t>
            </a:r>
            <a:endParaRPr/>
          </a:p>
          <a:p>
            <a:pPr indent="0" lvl="0" marL="0" marR="0" rtl="0" algn="l">
              <a:lnSpc>
                <a:spcPct val="100000"/>
              </a:lnSpc>
              <a:spcBef>
                <a:spcPts val="0"/>
              </a:spcBef>
              <a:spcAft>
                <a:spcPts val="0"/>
              </a:spcAft>
              <a:buClr>
                <a:schemeClr val="dk1"/>
              </a:buClr>
              <a:buSzPts val="1200"/>
              <a:buFont typeface="Times New Roman"/>
              <a:buNone/>
            </a:pPr>
            <a:r>
              <a:t/>
            </a:r>
            <a:endParaRPr b="0" i="0" sz="12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Let symbolCodeLengths be an array of size NUMBER_OF_SYMBOLS_IN_TABLE</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k = 0</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for i=0 to lengthCounts-1</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for j=0 to lengthCounts[i]-1</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symbolCodeLengths[k] = i+1;</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k++</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end</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end</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return symbolCodeLengths  </a:t>
            </a:r>
            <a:endParaRPr/>
          </a:p>
          <a:p>
            <a:pPr indent="0" lvl="0" marL="0" marR="0" rtl="0" algn="l">
              <a:lnSpc>
                <a:spcPct val="100000"/>
              </a:lnSpc>
              <a:spcBef>
                <a:spcPts val="0"/>
              </a:spcBef>
              <a:spcAft>
                <a:spcPts val="0"/>
              </a:spcAft>
              <a:buClr>
                <a:schemeClr val="dk1"/>
              </a:buClr>
              <a:buSzPts val="1200"/>
              <a:buFont typeface="Courier New"/>
              <a:buNone/>
            </a:pPr>
            <a:r>
              <a:rPr b="0" i="0" lang="en-US" sz="1200" u="none">
                <a:solidFill>
                  <a:schemeClr val="dk1"/>
                </a:solidFill>
                <a:latin typeface="Courier New"/>
                <a:ea typeface="Courier New"/>
                <a:cs typeface="Courier New"/>
                <a:sym typeface="Courier New"/>
              </a:rPr>
              <a:t>   </a:t>
            </a:r>
            <a:endParaRPr/>
          </a:p>
        </p:txBody>
      </p:sp>
    </p:spTree>
  </p:cSld>
  <p:clrMapOvr>
    <a:masterClrMapping/>
  </p:clrMapOvr>
  <p:transition spd="slow">
    <p:fade thruBlk="1"/>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80"/>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126" name="Google Shape;1126;p80"/>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JPEG Huffman Representation</a:t>
            </a:r>
            <a:endParaRPr/>
          </a:p>
        </p:txBody>
      </p:sp>
      <p:graphicFrame>
        <p:nvGraphicFramePr>
          <p:cNvPr id="1127" name="Google Shape;1127;p80"/>
          <p:cNvGraphicFramePr/>
          <p:nvPr/>
        </p:nvGraphicFramePr>
        <p:xfrm>
          <a:off x="533400" y="3581400"/>
          <a:ext cx="3000000" cy="3000000"/>
        </p:xfrm>
        <a:graphic>
          <a:graphicData uri="http://schemas.openxmlformats.org/drawingml/2006/table">
            <a:tbl>
              <a:tblPr>
                <a:noFill/>
                <a:tableStyleId>{B58E6BFC-32C4-4C6A-ADAA-C025D5F626BB}</a:tableStyleId>
              </a:tblPr>
              <a:tblGrid>
                <a:gridCol w="685800"/>
                <a:gridCol w="990600"/>
                <a:gridCol w="990600"/>
              </a:tblGrid>
              <a:tr h="493700">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Symbol</a:t>
                      </a:r>
                      <a:endParaRPr/>
                    </a:p>
                  </a:txBody>
                  <a:tcPr marT="45725" marB="45725" marR="91450" marL="9145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Code</a:t>
                      </a:r>
                      <a:endParaRPr/>
                    </a:p>
                    <a:p>
                      <a:pPr indent="0" lvl="0" marL="0" marR="0" rtl="0" algn="ctr">
                        <a:lnSpc>
                          <a:spcPct val="100000"/>
                        </a:lnSpc>
                        <a:spcBef>
                          <a:spcPts val="24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Lengths</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Code</a:t>
                      </a:r>
                      <a:endParaRPr/>
                    </a:p>
                  </a:txBody>
                  <a:tcPr marT="45725" marB="45725" marR="91450" marL="9145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99FF"/>
                    </a:solidFill>
                  </a:tcPr>
                </a:tc>
              </a:tr>
              <a:tr h="311150">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r>
              <a:tr h="309550">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_</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r>
              <a:tr h="311150">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n</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101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r>
              <a:tr h="311150">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l</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1100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r>
              <a:tr h="311150">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m</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1101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r>
              <a:tr h="309550">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p</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1110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r>
              <a:tr h="311150">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c</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11110</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FFFF"/>
                    </a:solidFill>
                  </a:tcPr>
                </a:tc>
              </a:tr>
              <a:tr h="309550">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c>
                  <a:txBody>
                    <a:bodyPr/>
                    <a:lstStyle/>
                    <a:p>
                      <a:pPr indent="0" lvl="0" marL="0" marR="0" rtl="0" algn="ctr">
                        <a:lnSpc>
                          <a:spcPct val="100000"/>
                        </a:lnSpc>
                        <a:spcBef>
                          <a:spcPts val="0"/>
                        </a:spcBef>
                        <a:spcAft>
                          <a:spcPts val="0"/>
                        </a:spcAft>
                        <a:buClr>
                          <a:schemeClr val="dk1"/>
                        </a:buClr>
                        <a:buSzPts val="1200"/>
                        <a:buFont typeface="Times New Roman"/>
                        <a:buNone/>
                      </a:pPr>
                      <a:r>
                        <a:rPr b="1" i="1" lang="en-US" sz="1200" u="none">
                          <a:solidFill>
                            <a:schemeClr val="dk1"/>
                          </a:solidFill>
                          <a:latin typeface="Times New Roman"/>
                          <a:ea typeface="Times New Roman"/>
                          <a:cs typeface="Times New Roman"/>
                          <a:sym typeface="Times New Roman"/>
                        </a:rPr>
                        <a:t>11111</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CCFFFF"/>
                    </a:solidFill>
                  </a:tcPr>
                </a:tc>
              </a:tr>
            </a:tbl>
          </a:graphicData>
        </a:graphic>
      </p:graphicFrame>
      <p:grpSp>
        <p:nvGrpSpPr>
          <p:cNvPr id="1128" name="Google Shape;1128;p80"/>
          <p:cNvGrpSpPr/>
          <p:nvPr/>
        </p:nvGrpSpPr>
        <p:grpSpPr>
          <a:xfrm>
            <a:off x="4648200" y="1905000"/>
            <a:ext cx="3886200" cy="4572000"/>
            <a:chOff x="2400" y="1200"/>
            <a:chExt cx="2448" cy="2880"/>
          </a:xfrm>
        </p:grpSpPr>
        <p:sp>
          <p:nvSpPr>
            <p:cNvPr id="1129" name="Google Shape;1129;p80"/>
            <p:cNvSpPr txBox="1"/>
            <p:nvPr/>
          </p:nvSpPr>
          <p:spPr>
            <a:xfrm>
              <a:off x="2784" y="1200"/>
              <a:ext cx="816" cy="295"/>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K=0</a:t>
              </a:r>
              <a:endParaRPr/>
            </a:p>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CODE=0</a:t>
              </a:r>
              <a:endParaRPr/>
            </a:p>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SI=CODE_LENGTHS(0)</a:t>
              </a:r>
              <a:endParaRPr/>
            </a:p>
          </p:txBody>
        </p:sp>
        <p:sp>
          <p:nvSpPr>
            <p:cNvPr id="1130" name="Google Shape;1130;p80"/>
            <p:cNvSpPr txBox="1"/>
            <p:nvPr/>
          </p:nvSpPr>
          <p:spPr>
            <a:xfrm>
              <a:off x="2784" y="1776"/>
              <a:ext cx="816" cy="295"/>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HUFFCODE(K) = CODE</a:t>
              </a:r>
              <a:endParaRPr/>
            </a:p>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CODE = CODE + 1</a:t>
              </a:r>
              <a:endParaRPr/>
            </a:p>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K = K + 1</a:t>
              </a:r>
              <a:endParaRPr/>
            </a:p>
          </p:txBody>
        </p:sp>
        <p:sp>
          <p:nvSpPr>
            <p:cNvPr id="1131" name="Google Shape;1131;p80"/>
            <p:cNvSpPr/>
            <p:nvPr/>
          </p:nvSpPr>
          <p:spPr>
            <a:xfrm>
              <a:off x="2664" y="2736"/>
              <a:ext cx="1056" cy="432"/>
            </a:xfrm>
            <a:prstGeom prst="diamond">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CODE_LENGTHS(K) = SI?</a:t>
              </a:r>
              <a:endParaRPr/>
            </a:p>
          </p:txBody>
        </p:sp>
        <p:sp>
          <p:nvSpPr>
            <p:cNvPr id="1132" name="Google Shape;1132;p80"/>
            <p:cNvSpPr/>
            <p:nvPr/>
          </p:nvSpPr>
          <p:spPr>
            <a:xfrm>
              <a:off x="2664" y="2160"/>
              <a:ext cx="1056" cy="432"/>
            </a:xfrm>
            <a:prstGeom prst="diamond">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K == NUMBER_CODES?</a:t>
              </a:r>
              <a:endParaRPr/>
            </a:p>
          </p:txBody>
        </p:sp>
        <p:sp>
          <p:nvSpPr>
            <p:cNvPr id="1133" name="Google Shape;1133;p80"/>
            <p:cNvSpPr txBox="1"/>
            <p:nvPr/>
          </p:nvSpPr>
          <p:spPr>
            <a:xfrm>
              <a:off x="4032" y="2832"/>
              <a:ext cx="816" cy="141"/>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Done</a:t>
              </a:r>
              <a:endParaRPr/>
            </a:p>
          </p:txBody>
        </p:sp>
        <p:sp>
          <p:nvSpPr>
            <p:cNvPr id="1134" name="Google Shape;1134;p80"/>
            <p:cNvSpPr/>
            <p:nvPr/>
          </p:nvSpPr>
          <p:spPr>
            <a:xfrm>
              <a:off x="2664" y="3648"/>
              <a:ext cx="1056" cy="432"/>
            </a:xfrm>
            <a:prstGeom prst="diamond">
              <a:avLst/>
            </a:prstGeom>
            <a:solidFill>
              <a:srgbClr val="FFCC99"/>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CODE_LENGTHS(K) = SI?</a:t>
              </a:r>
              <a:endParaRPr/>
            </a:p>
          </p:txBody>
        </p:sp>
        <p:sp>
          <p:nvSpPr>
            <p:cNvPr id="1135" name="Google Shape;1135;p80"/>
            <p:cNvSpPr txBox="1"/>
            <p:nvPr/>
          </p:nvSpPr>
          <p:spPr>
            <a:xfrm>
              <a:off x="2784" y="3312"/>
              <a:ext cx="816" cy="218"/>
            </a:xfrm>
            <a:prstGeom prst="rect">
              <a:avLst/>
            </a:prstGeom>
            <a:solidFill>
              <a:srgbClr val="FFCC99"/>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CODE = CODE &lt;&lt; 1</a:t>
              </a:r>
              <a:endParaRPr/>
            </a:p>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SI = SI  + 1</a:t>
              </a:r>
              <a:endParaRPr/>
            </a:p>
          </p:txBody>
        </p:sp>
        <p:cxnSp>
          <p:nvCxnSpPr>
            <p:cNvPr id="1136" name="Google Shape;1136;p80"/>
            <p:cNvCxnSpPr/>
            <p:nvPr/>
          </p:nvCxnSpPr>
          <p:spPr>
            <a:xfrm>
              <a:off x="3192" y="1495"/>
              <a:ext cx="0" cy="281"/>
            </a:xfrm>
            <a:prstGeom prst="straightConnector1">
              <a:avLst/>
            </a:prstGeom>
            <a:noFill/>
            <a:ln cap="flat" cmpd="sng" w="9525">
              <a:solidFill>
                <a:schemeClr val="dk1"/>
              </a:solidFill>
              <a:prstDash val="solid"/>
              <a:miter lim="800000"/>
              <a:headEnd len="med" w="med" type="none"/>
              <a:tailEnd len="med" w="med" type="triangle"/>
            </a:ln>
          </p:spPr>
        </p:cxnSp>
        <p:cxnSp>
          <p:nvCxnSpPr>
            <p:cNvPr id="1137" name="Google Shape;1137;p80"/>
            <p:cNvCxnSpPr/>
            <p:nvPr/>
          </p:nvCxnSpPr>
          <p:spPr>
            <a:xfrm>
              <a:off x="3192" y="2071"/>
              <a:ext cx="0" cy="89"/>
            </a:xfrm>
            <a:prstGeom prst="straightConnector1">
              <a:avLst/>
            </a:prstGeom>
            <a:noFill/>
            <a:ln cap="flat" cmpd="sng" w="9525">
              <a:solidFill>
                <a:schemeClr val="dk1"/>
              </a:solidFill>
              <a:prstDash val="solid"/>
              <a:miter lim="800000"/>
              <a:headEnd len="med" w="med" type="none"/>
              <a:tailEnd len="med" w="med" type="triangle"/>
            </a:ln>
          </p:spPr>
        </p:cxnSp>
        <p:cxnSp>
          <p:nvCxnSpPr>
            <p:cNvPr id="1138" name="Google Shape;1138;p80"/>
            <p:cNvCxnSpPr/>
            <p:nvPr/>
          </p:nvCxnSpPr>
          <p:spPr>
            <a:xfrm>
              <a:off x="3192" y="2592"/>
              <a:ext cx="0" cy="144"/>
            </a:xfrm>
            <a:prstGeom prst="straightConnector1">
              <a:avLst/>
            </a:prstGeom>
            <a:noFill/>
            <a:ln cap="flat" cmpd="sng" w="9525">
              <a:solidFill>
                <a:schemeClr val="dk1"/>
              </a:solidFill>
              <a:prstDash val="solid"/>
              <a:miter lim="800000"/>
              <a:headEnd len="med" w="med" type="none"/>
              <a:tailEnd len="med" w="med" type="triangle"/>
            </a:ln>
          </p:spPr>
        </p:cxnSp>
        <p:cxnSp>
          <p:nvCxnSpPr>
            <p:cNvPr id="1139" name="Google Shape;1139;p80"/>
            <p:cNvCxnSpPr/>
            <p:nvPr/>
          </p:nvCxnSpPr>
          <p:spPr>
            <a:xfrm>
              <a:off x="3192" y="3168"/>
              <a:ext cx="0" cy="144"/>
            </a:xfrm>
            <a:prstGeom prst="straightConnector1">
              <a:avLst/>
            </a:prstGeom>
            <a:noFill/>
            <a:ln cap="flat" cmpd="sng" w="9525">
              <a:solidFill>
                <a:schemeClr val="dk1"/>
              </a:solidFill>
              <a:prstDash val="solid"/>
              <a:miter lim="800000"/>
              <a:headEnd len="med" w="med" type="none"/>
              <a:tailEnd len="med" w="med" type="triangle"/>
            </a:ln>
          </p:spPr>
        </p:cxnSp>
        <p:cxnSp>
          <p:nvCxnSpPr>
            <p:cNvPr id="1140" name="Google Shape;1140;p80"/>
            <p:cNvCxnSpPr/>
            <p:nvPr/>
          </p:nvCxnSpPr>
          <p:spPr>
            <a:xfrm>
              <a:off x="3192" y="3530"/>
              <a:ext cx="0" cy="118"/>
            </a:xfrm>
            <a:prstGeom prst="straightConnector1">
              <a:avLst/>
            </a:prstGeom>
            <a:noFill/>
            <a:ln cap="flat" cmpd="sng" w="9525">
              <a:solidFill>
                <a:schemeClr val="dk1"/>
              </a:solidFill>
              <a:prstDash val="solid"/>
              <a:miter lim="800000"/>
              <a:headEnd len="med" w="med" type="none"/>
              <a:tailEnd len="med" w="med" type="triangle"/>
            </a:ln>
          </p:spPr>
        </p:cxnSp>
        <p:cxnSp>
          <p:nvCxnSpPr>
            <p:cNvPr id="1141" name="Google Shape;1141;p80"/>
            <p:cNvCxnSpPr/>
            <p:nvPr/>
          </p:nvCxnSpPr>
          <p:spPr>
            <a:xfrm flipH="1" rot="10800000">
              <a:off x="2664" y="1924"/>
              <a:ext cx="120" cy="1940"/>
            </a:xfrm>
            <a:prstGeom prst="bentConnector3">
              <a:avLst>
                <a:gd fmla="val -2658649" name="adj1"/>
              </a:avLst>
            </a:prstGeom>
            <a:noFill/>
            <a:ln cap="flat" cmpd="sng" w="9525">
              <a:solidFill>
                <a:schemeClr val="dk1"/>
              </a:solidFill>
              <a:prstDash val="solid"/>
              <a:miter lim="800000"/>
              <a:headEnd len="med" w="med" type="none"/>
              <a:tailEnd len="med" w="med" type="triangle"/>
            </a:ln>
          </p:spPr>
        </p:cxnSp>
        <p:cxnSp>
          <p:nvCxnSpPr>
            <p:cNvPr id="1142" name="Google Shape;1142;p80"/>
            <p:cNvCxnSpPr/>
            <p:nvPr/>
          </p:nvCxnSpPr>
          <p:spPr>
            <a:xfrm flipH="1" rot="10800000">
              <a:off x="2664" y="1924"/>
              <a:ext cx="120" cy="1028"/>
            </a:xfrm>
            <a:prstGeom prst="bentConnector3">
              <a:avLst>
                <a:gd fmla="val -2658640" name="adj1"/>
              </a:avLst>
            </a:prstGeom>
            <a:noFill/>
            <a:ln cap="flat" cmpd="sng" w="9525">
              <a:solidFill>
                <a:schemeClr val="dk1"/>
              </a:solidFill>
              <a:prstDash val="solid"/>
              <a:miter lim="800000"/>
              <a:headEnd len="med" w="med" type="none"/>
              <a:tailEnd len="med" w="med" type="triangle"/>
            </a:ln>
          </p:spPr>
        </p:cxnSp>
        <p:cxnSp>
          <p:nvCxnSpPr>
            <p:cNvPr id="1143" name="Google Shape;1143;p80"/>
            <p:cNvCxnSpPr/>
            <p:nvPr/>
          </p:nvCxnSpPr>
          <p:spPr>
            <a:xfrm>
              <a:off x="3720" y="2376"/>
              <a:ext cx="720" cy="456"/>
            </a:xfrm>
            <a:prstGeom prst="bentConnector2">
              <a:avLst/>
            </a:prstGeom>
            <a:noFill/>
            <a:ln cap="flat" cmpd="sng" w="9525">
              <a:solidFill>
                <a:schemeClr val="dk1"/>
              </a:solidFill>
              <a:prstDash val="solid"/>
              <a:miter lim="800000"/>
              <a:headEnd len="med" w="med" type="none"/>
              <a:tailEnd len="med" w="med" type="triangle"/>
            </a:ln>
          </p:spPr>
        </p:cxnSp>
        <p:sp>
          <p:nvSpPr>
            <p:cNvPr id="1144" name="Google Shape;1144;p80"/>
            <p:cNvSpPr txBox="1"/>
            <p:nvPr/>
          </p:nvSpPr>
          <p:spPr>
            <a:xfrm>
              <a:off x="2496" y="2827"/>
              <a:ext cx="240" cy="1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Yes</a:t>
              </a:r>
              <a:endParaRPr/>
            </a:p>
          </p:txBody>
        </p:sp>
        <p:sp>
          <p:nvSpPr>
            <p:cNvPr id="1145" name="Google Shape;1145;p80"/>
            <p:cNvSpPr txBox="1"/>
            <p:nvPr/>
          </p:nvSpPr>
          <p:spPr>
            <a:xfrm>
              <a:off x="2400" y="3744"/>
              <a:ext cx="240" cy="1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Yes</a:t>
              </a:r>
              <a:endParaRPr/>
            </a:p>
          </p:txBody>
        </p:sp>
        <p:sp>
          <p:nvSpPr>
            <p:cNvPr id="1146" name="Google Shape;1146;p80"/>
            <p:cNvSpPr txBox="1"/>
            <p:nvPr/>
          </p:nvSpPr>
          <p:spPr>
            <a:xfrm>
              <a:off x="3216" y="3120"/>
              <a:ext cx="240" cy="1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No</a:t>
              </a:r>
              <a:endParaRPr/>
            </a:p>
          </p:txBody>
        </p:sp>
        <p:sp>
          <p:nvSpPr>
            <p:cNvPr id="1147" name="Google Shape;1147;p80"/>
            <p:cNvSpPr txBox="1"/>
            <p:nvPr/>
          </p:nvSpPr>
          <p:spPr>
            <a:xfrm>
              <a:off x="3696" y="3744"/>
              <a:ext cx="240" cy="1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No</a:t>
              </a:r>
              <a:endParaRPr/>
            </a:p>
          </p:txBody>
        </p:sp>
        <p:cxnSp>
          <p:nvCxnSpPr>
            <p:cNvPr id="1148" name="Google Shape;1148;p80"/>
            <p:cNvCxnSpPr/>
            <p:nvPr/>
          </p:nvCxnSpPr>
          <p:spPr>
            <a:xfrm rot="10800000">
              <a:off x="3600" y="3421"/>
              <a:ext cx="120" cy="443"/>
            </a:xfrm>
            <a:prstGeom prst="bentConnector3">
              <a:avLst>
                <a:gd fmla="val 3538023" name="adj1"/>
              </a:avLst>
            </a:prstGeom>
            <a:noFill/>
            <a:ln cap="flat" cmpd="sng" w="9525">
              <a:solidFill>
                <a:schemeClr val="dk1"/>
              </a:solidFill>
              <a:prstDash val="solid"/>
              <a:miter lim="800000"/>
              <a:headEnd len="med" w="med" type="none"/>
              <a:tailEnd len="med" w="med" type="triangle"/>
            </a:ln>
          </p:spPr>
        </p:cxnSp>
        <p:sp>
          <p:nvSpPr>
            <p:cNvPr id="1149" name="Google Shape;1149;p80"/>
            <p:cNvSpPr txBox="1"/>
            <p:nvPr/>
          </p:nvSpPr>
          <p:spPr>
            <a:xfrm>
              <a:off x="3696" y="2256"/>
              <a:ext cx="240" cy="1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Yes</a:t>
              </a:r>
              <a:endParaRPr/>
            </a:p>
          </p:txBody>
        </p:sp>
        <p:sp>
          <p:nvSpPr>
            <p:cNvPr id="1150" name="Google Shape;1150;p80"/>
            <p:cNvSpPr txBox="1"/>
            <p:nvPr/>
          </p:nvSpPr>
          <p:spPr>
            <a:xfrm>
              <a:off x="3216" y="2592"/>
              <a:ext cx="240" cy="1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800"/>
                <a:buFont typeface="Times New Roman"/>
                <a:buNone/>
              </a:pPr>
              <a:r>
                <a:rPr b="0" i="0" lang="en-US" sz="800" u="none">
                  <a:solidFill>
                    <a:schemeClr val="dk1"/>
                  </a:solidFill>
                  <a:latin typeface="Times New Roman"/>
                  <a:ea typeface="Times New Roman"/>
                  <a:cs typeface="Times New Roman"/>
                  <a:sym typeface="Times New Roman"/>
                </a:rPr>
                <a:t>No</a:t>
              </a:r>
              <a:endParaRPr/>
            </a:p>
          </p:txBody>
        </p:sp>
      </p:grpSp>
      <p:sp>
        <p:nvSpPr>
          <p:cNvPr id="1151" name="Google Shape;1151;p80"/>
          <p:cNvSpPr txBox="1"/>
          <p:nvPr>
            <p:ph idx="1" type="body"/>
          </p:nvPr>
        </p:nvSpPr>
        <p:spPr>
          <a:xfrm>
            <a:off x="457200" y="1981200"/>
            <a:ext cx="3733800" cy="1295400"/>
          </a:xfrm>
          <a:prstGeom prst="rect">
            <a:avLst/>
          </a:prstGeom>
          <a:solidFill>
            <a:srgbClr val="CCECFF"/>
          </a:solidFill>
          <a:ln cap="flat" cmpd="sng" w="9525">
            <a:solidFill>
              <a:schemeClr val="dk1"/>
            </a:solidFill>
            <a:prstDash val="solid"/>
            <a:miter lim="524288"/>
            <a:headEnd len="sm" w="sm" type="none"/>
            <a:tailEnd len="sm" w="sm" type="none"/>
          </a:ln>
          <a:effectLst>
            <a:outerShdw blurRad="63500" dir="2700000" dist="107763">
              <a:schemeClr val="lt2"/>
            </a:outerShdw>
          </a:effectLst>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2000"/>
              <a:buNone/>
            </a:pPr>
            <a:r>
              <a:rPr b="0" i="1" lang="en-US" sz="2000" u="none">
                <a:solidFill>
                  <a:schemeClr val="dk1"/>
                </a:solidFill>
                <a:latin typeface="Times New Roman"/>
                <a:ea typeface="Times New Roman"/>
                <a:cs typeface="Times New Roman"/>
                <a:sym typeface="Times New Roman"/>
              </a:rPr>
              <a:t> </a:t>
            </a:r>
            <a:r>
              <a:rPr b="0" i="1" lang="en-US" sz="1800" u="none">
                <a:solidFill>
                  <a:schemeClr val="dk1"/>
                </a:solidFill>
                <a:latin typeface="Times New Roman"/>
                <a:ea typeface="Times New Roman"/>
                <a:cs typeface="Times New Roman"/>
                <a:sym typeface="Times New Roman"/>
              </a:rPr>
              <a:t>The flowchart on the right is slightly modified from the JPEG standard.  It generates the actual huffman codes from the code length information.</a:t>
            </a:r>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37" name="Google Shape;137;p20"/>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Fidelity Criterion</a:t>
            </a:r>
            <a:endParaRPr/>
          </a:p>
        </p:txBody>
      </p:sp>
      <p:sp>
        <p:nvSpPr>
          <p:cNvPr id="138" name="Google Shape;138;p20"/>
          <p:cNvSpPr txBox="1"/>
          <p:nvPr>
            <p:ph idx="1" type="body"/>
          </p:nvPr>
        </p:nvSpPr>
        <p:spPr>
          <a:xfrm>
            <a:off x="228600" y="1981200"/>
            <a:ext cx="8610600" cy="1905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Times New Roman"/>
                <a:ea typeface="Times New Roman"/>
                <a:cs typeface="Times New Roman"/>
                <a:sym typeface="Times New Roman"/>
              </a:rPr>
              <a:t>A function measuring “how closely the decompressed image resemble the original” is called an </a:t>
            </a:r>
            <a:r>
              <a:rPr b="1" i="0" lang="en-US" sz="2000" u="none">
                <a:solidFill>
                  <a:srgbClr val="6600CC"/>
                </a:solidFill>
                <a:latin typeface="Times New Roman"/>
                <a:ea typeface="Times New Roman"/>
                <a:cs typeface="Times New Roman"/>
                <a:sym typeface="Times New Roman"/>
              </a:rPr>
              <a:t>objective fidelity criterion</a:t>
            </a:r>
            <a:r>
              <a:rPr b="0" i="0" lang="en-US" sz="2000" u="none">
                <a:solidFill>
                  <a:schemeClr val="dk1"/>
                </a:solidFill>
                <a:latin typeface="Times New Roman"/>
                <a:ea typeface="Times New Roman"/>
                <a:cs typeface="Times New Roman"/>
                <a:sym typeface="Times New Roman"/>
              </a:rPr>
              <a:t>.</a:t>
            </a:r>
            <a:endParaRPr/>
          </a:p>
          <a:p>
            <a:pPr indent="-215900" lvl="0" marL="342900" rtl="0" algn="l">
              <a:lnSpc>
                <a:spcPct val="100000"/>
              </a:lnSpc>
              <a:spcBef>
                <a:spcPts val="400"/>
              </a:spcBef>
              <a:spcAft>
                <a:spcPts val="0"/>
              </a:spcAft>
              <a:buClr>
                <a:schemeClr val="accent2"/>
              </a:buClr>
              <a:buSzPts val="2000"/>
              <a:buFont typeface="Noto Sans Symbols"/>
              <a:buNone/>
            </a:pPr>
            <a:r>
              <a:t/>
            </a:r>
            <a:endParaRPr b="0" i="0" sz="2000" u="none">
              <a:solidFill>
                <a:schemeClr val="dk1"/>
              </a:solidFill>
              <a:latin typeface="Times New Roman"/>
              <a:ea typeface="Times New Roman"/>
              <a:cs typeface="Times New Roman"/>
              <a:sym typeface="Times New Roman"/>
            </a:endParaRPr>
          </a:p>
          <a:p>
            <a:pPr indent="-342900" lvl="0" marL="342900" rtl="0" algn="l">
              <a:lnSpc>
                <a:spcPct val="100000"/>
              </a:lnSpc>
              <a:spcBef>
                <a:spcPts val="400"/>
              </a:spcBef>
              <a:spcAft>
                <a:spcPts val="0"/>
              </a:spcAft>
              <a:buClr>
                <a:schemeClr val="accent2"/>
              </a:buClr>
              <a:buSzPts val="2000"/>
              <a:buFont typeface="Noto Sans Symbols"/>
              <a:buChar char="🟂"/>
            </a:pPr>
            <a:r>
              <a:rPr b="0" i="0" lang="en-US" sz="2000" u="none">
                <a:solidFill>
                  <a:schemeClr val="dk1"/>
                </a:solidFill>
                <a:latin typeface="Times New Roman"/>
                <a:ea typeface="Times New Roman"/>
                <a:cs typeface="Times New Roman"/>
                <a:sym typeface="Times New Roman"/>
              </a:rPr>
              <a:t>Example.  Let g(x,y) be an NxN image reconstructed from the compressed f(x,y) original</a:t>
            </a:r>
            <a:r>
              <a:rPr b="0" i="1" lang="en-US" sz="2000" u="none">
                <a:solidFill>
                  <a:schemeClr val="dk1"/>
                </a:solidFill>
                <a:latin typeface="Times New Roman"/>
                <a:ea typeface="Times New Roman"/>
                <a:cs typeface="Times New Roman"/>
                <a:sym typeface="Times New Roman"/>
              </a:rPr>
              <a:t>.</a:t>
            </a:r>
            <a:endParaRPr/>
          </a:p>
        </p:txBody>
      </p:sp>
      <p:pic>
        <p:nvPicPr>
          <p:cNvPr id="139" name="Google Shape;139;p20"/>
          <p:cNvPicPr preferRelativeResize="0"/>
          <p:nvPr/>
        </p:nvPicPr>
        <p:blipFill rotWithShape="1">
          <a:blip r:embed="rId3">
            <a:alphaModFix/>
          </a:blip>
          <a:srcRect b="0" l="0" r="0" t="0"/>
          <a:stretch/>
        </p:blipFill>
        <p:spPr>
          <a:xfrm>
            <a:off x="2514600" y="3962400"/>
            <a:ext cx="4419600" cy="1047750"/>
          </a:xfrm>
          <a:prstGeom prst="rect">
            <a:avLst/>
          </a:prstGeom>
          <a:noFill/>
          <a:ln>
            <a:noFill/>
          </a:ln>
        </p:spPr>
      </p:pic>
      <p:sp>
        <p:nvSpPr>
          <p:cNvPr id="140" name="Google Shape;140;p20"/>
          <p:cNvSpPr txBox="1"/>
          <p:nvPr/>
        </p:nvSpPr>
        <p:spPr>
          <a:xfrm>
            <a:off x="685800" y="5181600"/>
            <a:ext cx="7772400" cy="99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Objective functions may not capture the aesthetic appearance of an image with respect to the original.</a:t>
            </a:r>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46" name="Google Shape;146;p21"/>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Signal to Noise Ratio</a:t>
            </a:r>
            <a:endParaRPr/>
          </a:p>
        </p:txBody>
      </p:sp>
      <p:sp>
        <p:nvSpPr>
          <p:cNvPr id="147" name="Google Shape;147;p21"/>
          <p:cNvSpPr txBox="1"/>
          <p:nvPr>
            <p:ph idx="1" type="body"/>
          </p:nvPr>
        </p:nvSpPr>
        <p:spPr>
          <a:xfrm>
            <a:off x="685800" y="1752600"/>
            <a:ext cx="7924800" cy="762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Decompressed image g can be written as g(x,y) = f(x,y) + noise(x,y)</a:t>
            </a:r>
            <a:endParaRPr/>
          </a:p>
          <a:p>
            <a:pPr indent="-342900" lvl="0" marL="342900" rtl="0" algn="l">
              <a:lnSpc>
                <a:spcPct val="90000"/>
              </a:lnSpc>
              <a:spcBef>
                <a:spcPts val="400"/>
              </a:spcBef>
              <a:spcAft>
                <a:spcPts val="0"/>
              </a:spcAft>
              <a:buClr>
                <a:schemeClr val="accent2"/>
              </a:buClr>
              <a:buSzPts val="2000"/>
              <a:buFont typeface="Noto Sans Symbols"/>
              <a:buChar char="🟂"/>
            </a:pPr>
            <a:r>
              <a:rPr b="1" i="0" lang="en-US" sz="2000" u="none">
                <a:solidFill>
                  <a:schemeClr val="dk1"/>
                </a:solidFill>
                <a:latin typeface="Times New Roman"/>
                <a:ea typeface="Times New Roman"/>
                <a:cs typeface="Times New Roman"/>
                <a:sym typeface="Times New Roman"/>
              </a:rPr>
              <a:t>Root-mean-square signal to noise ratio (not an objective fidelity criteria but related) is defined as:</a:t>
            </a:r>
            <a:endParaRPr/>
          </a:p>
        </p:txBody>
      </p:sp>
      <p:pic>
        <p:nvPicPr>
          <p:cNvPr id="148" name="Google Shape;148;p21"/>
          <p:cNvPicPr preferRelativeResize="0"/>
          <p:nvPr/>
        </p:nvPicPr>
        <p:blipFill rotWithShape="1">
          <a:blip r:embed="rId3">
            <a:alphaModFix/>
          </a:blip>
          <a:srcRect b="0" l="0" r="0" t="0"/>
          <a:stretch/>
        </p:blipFill>
        <p:spPr>
          <a:xfrm>
            <a:off x="2514600" y="3048000"/>
            <a:ext cx="3884612" cy="1844675"/>
          </a:xfrm>
          <a:prstGeom prst="rect">
            <a:avLst/>
          </a:prstGeom>
          <a:noFill/>
          <a:ln>
            <a:noFill/>
          </a:ln>
        </p:spPr>
      </p:pic>
      <p:sp>
        <p:nvSpPr>
          <p:cNvPr id="149" name="Google Shape;149;p21"/>
          <p:cNvSpPr txBox="1"/>
          <p:nvPr/>
        </p:nvSpPr>
        <p:spPr>
          <a:xfrm>
            <a:off x="685800" y="5181600"/>
            <a:ext cx="7772400" cy="990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Large SNR values indicate???</a:t>
            </a:r>
            <a:endParaRPr/>
          </a:p>
          <a:p>
            <a:pPr indent="-342900" lvl="0" marL="342900" marR="0" rtl="0" algn="l">
              <a:lnSpc>
                <a:spcPct val="100000"/>
              </a:lnSpc>
              <a:spcBef>
                <a:spcPts val="400"/>
              </a:spcBef>
              <a:spcAft>
                <a:spcPts val="0"/>
              </a:spcAft>
              <a:buClr>
                <a:schemeClr val="dk1"/>
              </a:buClr>
              <a:buSzPts val="2000"/>
              <a:buFont typeface="Noto Sans Symbols"/>
              <a:buChar char="🙕"/>
            </a:pPr>
            <a:r>
              <a:rPr b="0" i="0" lang="en-US" sz="2000" u="none">
                <a:solidFill>
                  <a:schemeClr val="dk1"/>
                </a:solidFill>
                <a:latin typeface="Times New Roman"/>
                <a:ea typeface="Times New Roman"/>
                <a:cs typeface="Times New Roman"/>
                <a:sym typeface="Times New Roman"/>
              </a:rPr>
              <a:t>Small SNR values indicate???</a:t>
            </a:r>
            <a:endParaRPr/>
          </a:p>
          <a:p>
            <a:pPr indent="0" lvl="0" marL="0" marR="0" rtl="0" algn="l">
              <a:lnSpc>
                <a:spcPct val="100000"/>
              </a:lnSpc>
              <a:spcBef>
                <a:spcPts val="0"/>
              </a:spcBef>
              <a:spcAft>
                <a:spcPts val="0"/>
              </a:spcAft>
              <a:buNone/>
            </a:pPr>
            <a:r>
              <a:t/>
            </a:r>
            <a:endParaRPr b="0" i="0" sz="2000" u="none">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nvSpPr>
        <p:spPr>
          <a:xfrm>
            <a:off x="7620000" y="6567487"/>
            <a:ext cx="1524000" cy="4572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Times New Roman"/>
              <a:buNone/>
            </a:pPr>
            <a:fld id="{00000000-1234-1234-1234-123412341234}" type="slidenum">
              <a:rPr b="0" i="0" lang="en-US" sz="1400" u="none">
                <a:solidFill>
                  <a:schemeClr val="dk1"/>
                </a:solidFill>
                <a:latin typeface="Times New Roman"/>
                <a:ea typeface="Times New Roman"/>
                <a:cs typeface="Times New Roman"/>
                <a:sym typeface="Times New Roman"/>
              </a:rPr>
              <a:t>‹#›</a:t>
            </a:fld>
            <a:endParaRPr/>
          </a:p>
        </p:txBody>
      </p:sp>
      <p:sp>
        <p:nvSpPr>
          <p:cNvPr id="155" name="Google Shape;155;p22"/>
          <p:cNvSpPr txBox="1"/>
          <p:nvPr>
            <p:ph type="title"/>
          </p:nvPr>
        </p:nvSpPr>
        <p:spPr>
          <a:xfrm>
            <a:off x="228600" y="609600"/>
            <a:ext cx="8610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General Compression Model</a:t>
            </a:r>
            <a:endParaRPr/>
          </a:p>
        </p:txBody>
      </p:sp>
      <p:sp>
        <p:nvSpPr>
          <p:cNvPr id="156" name="Google Shape;156;p22"/>
          <p:cNvSpPr txBox="1"/>
          <p:nvPr>
            <p:ph idx="1" type="body"/>
          </p:nvPr>
        </p:nvSpPr>
        <p:spPr>
          <a:xfrm>
            <a:off x="228600" y="1981200"/>
            <a:ext cx="8610600" cy="121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000"/>
              <a:buFont typeface="Noto Sans Symbols"/>
              <a:buChar char="🟂"/>
            </a:pPr>
            <a:r>
              <a:rPr b="0" i="1" lang="en-US" sz="2000" u="none">
                <a:solidFill>
                  <a:schemeClr val="dk1"/>
                </a:solidFill>
                <a:latin typeface="Times New Roman"/>
                <a:ea typeface="Times New Roman"/>
                <a:cs typeface="Times New Roman"/>
                <a:sym typeface="Times New Roman"/>
              </a:rPr>
              <a:t>Most compression techniques eliminate coding redundancy, interpixel redundancy, and psycho-visual redundancy</a:t>
            </a:r>
            <a:endParaRPr/>
          </a:p>
          <a:p>
            <a:pPr indent="-342900" lvl="0" marL="342900" rtl="0" algn="l">
              <a:lnSpc>
                <a:spcPct val="100000"/>
              </a:lnSpc>
              <a:spcBef>
                <a:spcPts val="400"/>
              </a:spcBef>
              <a:spcAft>
                <a:spcPts val="0"/>
              </a:spcAft>
              <a:buClr>
                <a:schemeClr val="accent2"/>
              </a:buClr>
              <a:buSzPts val="2000"/>
              <a:buFont typeface="Noto Sans Symbols"/>
              <a:buChar char="🟂"/>
            </a:pPr>
            <a:r>
              <a:rPr b="0" i="1" lang="en-US" sz="2000" u="none">
                <a:solidFill>
                  <a:schemeClr val="dk1"/>
                </a:solidFill>
                <a:latin typeface="Times New Roman"/>
                <a:ea typeface="Times New Roman"/>
                <a:cs typeface="Times New Roman"/>
                <a:sym typeface="Times New Roman"/>
              </a:rPr>
              <a:t>A compression scheme can generally be modeled as shown below</a:t>
            </a:r>
            <a:endParaRPr/>
          </a:p>
        </p:txBody>
      </p:sp>
      <p:grpSp>
        <p:nvGrpSpPr>
          <p:cNvPr id="157" name="Google Shape;157;p22"/>
          <p:cNvGrpSpPr/>
          <p:nvPr/>
        </p:nvGrpSpPr>
        <p:grpSpPr>
          <a:xfrm>
            <a:off x="304800" y="3657600"/>
            <a:ext cx="8382000" cy="677862"/>
            <a:chOff x="192" y="2304"/>
            <a:chExt cx="5280" cy="427"/>
          </a:xfrm>
        </p:grpSpPr>
        <p:sp>
          <p:nvSpPr>
            <p:cNvPr id="158" name="Google Shape;158;p22"/>
            <p:cNvSpPr txBox="1"/>
            <p:nvPr/>
          </p:nvSpPr>
          <p:spPr>
            <a:xfrm>
              <a:off x="720" y="2304"/>
              <a:ext cx="624" cy="42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Source</a:t>
              </a:r>
              <a:endParaRPr/>
            </a:p>
            <a:p>
              <a:pPr indent="0" lvl="0" marL="0" marR="0" rtl="0" algn="ctr">
                <a:lnSpc>
                  <a:spcPct val="100000"/>
                </a:lnSpc>
                <a:spcBef>
                  <a:spcPts val="18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Encoder</a:t>
              </a:r>
              <a:endParaRPr/>
            </a:p>
          </p:txBody>
        </p:sp>
        <p:sp>
          <p:nvSpPr>
            <p:cNvPr id="159" name="Google Shape;159;p22"/>
            <p:cNvSpPr txBox="1"/>
            <p:nvPr/>
          </p:nvSpPr>
          <p:spPr>
            <a:xfrm>
              <a:off x="1488" y="2304"/>
              <a:ext cx="720" cy="42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Channel</a:t>
              </a:r>
              <a:endParaRPr/>
            </a:p>
            <a:p>
              <a:pPr indent="0" lvl="0" marL="0" marR="0" rtl="0" algn="ctr">
                <a:lnSpc>
                  <a:spcPct val="100000"/>
                </a:lnSpc>
                <a:spcBef>
                  <a:spcPts val="18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Encoder</a:t>
              </a:r>
              <a:endParaRPr/>
            </a:p>
          </p:txBody>
        </p:sp>
        <p:sp>
          <p:nvSpPr>
            <p:cNvPr id="160" name="Google Shape;160;p22"/>
            <p:cNvSpPr txBox="1"/>
            <p:nvPr/>
          </p:nvSpPr>
          <p:spPr>
            <a:xfrm>
              <a:off x="2352" y="2400"/>
              <a:ext cx="1056" cy="23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Transmission</a:t>
              </a:r>
              <a:endParaRPr/>
            </a:p>
          </p:txBody>
        </p:sp>
        <p:sp>
          <p:nvSpPr>
            <p:cNvPr id="161" name="Google Shape;161;p22"/>
            <p:cNvSpPr txBox="1"/>
            <p:nvPr/>
          </p:nvSpPr>
          <p:spPr>
            <a:xfrm>
              <a:off x="3552" y="2304"/>
              <a:ext cx="672" cy="42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Channel</a:t>
              </a:r>
              <a:endParaRPr/>
            </a:p>
            <a:p>
              <a:pPr indent="0" lvl="0" marL="0" marR="0" rtl="0" algn="ctr">
                <a:lnSpc>
                  <a:spcPct val="100000"/>
                </a:lnSpc>
                <a:spcBef>
                  <a:spcPts val="18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Decoder</a:t>
              </a:r>
              <a:endParaRPr/>
            </a:p>
          </p:txBody>
        </p:sp>
        <p:sp>
          <p:nvSpPr>
            <p:cNvPr id="162" name="Google Shape;162;p22"/>
            <p:cNvSpPr txBox="1"/>
            <p:nvPr/>
          </p:nvSpPr>
          <p:spPr>
            <a:xfrm>
              <a:off x="4368" y="2304"/>
              <a:ext cx="672" cy="427"/>
            </a:xfrm>
            <a:prstGeom prst="rect">
              <a:avLst/>
            </a:prstGeom>
            <a:solidFill>
              <a:srgbClr val="CCE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Source</a:t>
              </a:r>
              <a:endParaRPr/>
            </a:p>
            <a:p>
              <a:pPr indent="0" lvl="0" marL="0" marR="0" rtl="0" algn="ctr">
                <a:lnSpc>
                  <a:spcPct val="100000"/>
                </a:lnSpc>
                <a:spcBef>
                  <a:spcPts val="18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Decoder</a:t>
              </a:r>
              <a:endParaRPr/>
            </a:p>
          </p:txBody>
        </p:sp>
        <p:cxnSp>
          <p:nvCxnSpPr>
            <p:cNvPr id="163" name="Google Shape;163;p22"/>
            <p:cNvCxnSpPr/>
            <p:nvPr/>
          </p:nvCxnSpPr>
          <p:spPr>
            <a:xfrm>
              <a:off x="1344" y="2518"/>
              <a:ext cx="144"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64" name="Google Shape;164;p22"/>
            <p:cNvCxnSpPr/>
            <p:nvPr/>
          </p:nvCxnSpPr>
          <p:spPr>
            <a:xfrm>
              <a:off x="2208" y="2518"/>
              <a:ext cx="144" cy="1"/>
            </a:xfrm>
            <a:prstGeom prst="straightConnector1">
              <a:avLst/>
            </a:prstGeom>
            <a:noFill/>
            <a:ln cap="flat" cmpd="sng" w="9525">
              <a:solidFill>
                <a:schemeClr val="dk1"/>
              </a:solidFill>
              <a:prstDash val="solid"/>
              <a:miter lim="800000"/>
              <a:headEnd len="med" w="med" type="none"/>
              <a:tailEnd len="med" w="med" type="triangle"/>
            </a:ln>
          </p:spPr>
        </p:cxnSp>
        <p:cxnSp>
          <p:nvCxnSpPr>
            <p:cNvPr id="165" name="Google Shape;165;p22"/>
            <p:cNvCxnSpPr/>
            <p:nvPr/>
          </p:nvCxnSpPr>
          <p:spPr>
            <a:xfrm flipH="1" rot="10800000">
              <a:off x="3408" y="2518"/>
              <a:ext cx="144" cy="1"/>
            </a:xfrm>
            <a:prstGeom prst="straightConnector1">
              <a:avLst/>
            </a:prstGeom>
            <a:noFill/>
            <a:ln cap="flat" cmpd="sng" w="9525">
              <a:solidFill>
                <a:schemeClr val="dk1"/>
              </a:solidFill>
              <a:prstDash val="solid"/>
              <a:miter lim="800000"/>
              <a:headEnd len="med" w="med" type="none"/>
              <a:tailEnd len="med" w="med" type="triangle"/>
            </a:ln>
          </p:spPr>
        </p:cxnSp>
        <p:cxnSp>
          <p:nvCxnSpPr>
            <p:cNvPr id="166" name="Google Shape;166;p22"/>
            <p:cNvCxnSpPr/>
            <p:nvPr/>
          </p:nvCxnSpPr>
          <p:spPr>
            <a:xfrm>
              <a:off x="4224" y="2518"/>
              <a:ext cx="144"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67" name="Google Shape;167;p22"/>
            <p:cNvCxnSpPr/>
            <p:nvPr/>
          </p:nvCxnSpPr>
          <p:spPr>
            <a:xfrm>
              <a:off x="432" y="2544"/>
              <a:ext cx="288" cy="0"/>
            </a:xfrm>
            <a:prstGeom prst="straightConnector1">
              <a:avLst/>
            </a:prstGeom>
            <a:noFill/>
            <a:ln cap="flat" cmpd="sng" w="9525">
              <a:solidFill>
                <a:schemeClr val="dk1"/>
              </a:solidFill>
              <a:prstDash val="solid"/>
              <a:miter lim="800000"/>
              <a:headEnd len="med" w="med" type="none"/>
              <a:tailEnd len="med" w="med" type="triangle"/>
            </a:ln>
          </p:spPr>
        </p:cxnSp>
        <p:cxnSp>
          <p:nvCxnSpPr>
            <p:cNvPr id="168" name="Google Shape;168;p22"/>
            <p:cNvCxnSpPr/>
            <p:nvPr/>
          </p:nvCxnSpPr>
          <p:spPr>
            <a:xfrm>
              <a:off x="5040" y="2544"/>
              <a:ext cx="288" cy="0"/>
            </a:xfrm>
            <a:prstGeom prst="straightConnector1">
              <a:avLst/>
            </a:prstGeom>
            <a:noFill/>
            <a:ln cap="flat" cmpd="sng" w="9525">
              <a:solidFill>
                <a:schemeClr val="dk1"/>
              </a:solidFill>
              <a:prstDash val="solid"/>
              <a:miter lim="800000"/>
              <a:headEnd len="med" w="med" type="none"/>
              <a:tailEnd len="med" w="med" type="triangle"/>
            </a:ln>
          </p:spPr>
        </p:cxnSp>
        <p:sp>
          <p:nvSpPr>
            <p:cNvPr id="169" name="Google Shape;169;p22"/>
            <p:cNvSpPr txBox="1"/>
            <p:nvPr/>
          </p:nvSpPr>
          <p:spPr>
            <a:xfrm>
              <a:off x="192" y="2352"/>
              <a:ext cx="38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f(x,y)</a:t>
              </a:r>
              <a:endParaRPr/>
            </a:p>
          </p:txBody>
        </p:sp>
        <p:sp>
          <p:nvSpPr>
            <p:cNvPr id="170" name="Google Shape;170;p22"/>
            <p:cNvSpPr txBox="1"/>
            <p:nvPr/>
          </p:nvSpPr>
          <p:spPr>
            <a:xfrm>
              <a:off x="5088" y="2352"/>
              <a:ext cx="384" cy="1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1" i="0" lang="en-US" sz="1200" u="none">
                  <a:solidFill>
                    <a:schemeClr val="dk1"/>
                  </a:solidFill>
                  <a:latin typeface="Times New Roman"/>
                  <a:ea typeface="Times New Roman"/>
                  <a:cs typeface="Times New Roman"/>
                  <a:sym typeface="Times New Roman"/>
                </a:rPr>
                <a:t>g(x,y)</a:t>
              </a:r>
              <a:endParaRPr/>
            </a:p>
          </p:txBody>
        </p:sp>
      </p:grpSp>
      <p:grpSp>
        <p:nvGrpSpPr>
          <p:cNvPr id="171" name="Google Shape;171;p22"/>
          <p:cNvGrpSpPr/>
          <p:nvPr/>
        </p:nvGrpSpPr>
        <p:grpSpPr>
          <a:xfrm>
            <a:off x="914400" y="4343400"/>
            <a:ext cx="1295400" cy="1597025"/>
            <a:chOff x="576" y="2736"/>
            <a:chExt cx="816" cy="1006"/>
          </a:xfrm>
        </p:grpSpPr>
        <p:sp>
          <p:nvSpPr>
            <p:cNvPr id="172" name="Google Shape;172;p22"/>
            <p:cNvSpPr txBox="1"/>
            <p:nvPr/>
          </p:nvSpPr>
          <p:spPr>
            <a:xfrm>
              <a:off x="576" y="3216"/>
              <a:ext cx="816" cy="526"/>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Eliminates data redundancies</a:t>
              </a:r>
              <a:endParaRPr/>
            </a:p>
          </p:txBody>
        </p:sp>
        <p:cxnSp>
          <p:nvCxnSpPr>
            <p:cNvPr id="173" name="Google Shape;173;p22"/>
            <p:cNvCxnSpPr/>
            <p:nvPr/>
          </p:nvCxnSpPr>
          <p:spPr>
            <a:xfrm rot="10800000">
              <a:off x="1008" y="2736"/>
              <a:ext cx="0" cy="480"/>
            </a:xfrm>
            <a:prstGeom prst="straightConnector1">
              <a:avLst/>
            </a:prstGeom>
            <a:noFill/>
            <a:ln cap="flat" cmpd="sng" w="9525">
              <a:solidFill>
                <a:schemeClr val="dk1"/>
              </a:solidFill>
              <a:prstDash val="solid"/>
              <a:miter lim="800000"/>
              <a:headEnd len="med" w="med" type="none"/>
              <a:tailEnd len="med" w="med" type="triangle"/>
            </a:ln>
          </p:spPr>
        </p:cxnSp>
      </p:grpSp>
      <p:grpSp>
        <p:nvGrpSpPr>
          <p:cNvPr id="174" name="Google Shape;174;p22"/>
          <p:cNvGrpSpPr/>
          <p:nvPr/>
        </p:nvGrpSpPr>
        <p:grpSpPr>
          <a:xfrm>
            <a:off x="2286000" y="4343400"/>
            <a:ext cx="1219200" cy="1620837"/>
            <a:chOff x="1440" y="2736"/>
            <a:chExt cx="768" cy="1021"/>
          </a:xfrm>
        </p:grpSpPr>
        <p:sp>
          <p:nvSpPr>
            <p:cNvPr id="175" name="Google Shape;175;p22"/>
            <p:cNvSpPr txBox="1"/>
            <p:nvPr/>
          </p:nvSpPr>
          <p:spPr>
            <a:xfrm>
              <a:off x="1440" y="3216"/>
              <a:ext cx="768" cy="541"/>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Increases Noise</a:t>
              </a:r>
              <a:endParaRPr/>
            </a:p>
            <a:p>
              <a:pPr indent="0" lvl="0" marL="0" marR="0" rtl="0" algn="ctr">
                <a:lnSpc>
                  <a:spcPct val="100000"/>
                </a:lnSpc>
                <a:spcBef>
                  <a:spcPts val="16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Immunity</a:t>
              </a:r>
              <a:endParaRPr/>
            </a:p>
          </p:txBody>
        </p:sp>
        <p:cxnSp>
          <p:nvCxnSpPr>
            <p:cNvPr id="176" name="Google Shape;176;p22"/>
            <p:cNvCxnSpPr/>
            <p:nvPr/>
          </p:nvCxnSpPr>
          <p:spPr>
            <a:xfrm rot="10800000">
              <a:off x="1824" y="2736"/>
              <a:ext cx="0" cy="480"/>
            </a:xfrm>
            <a:prstGeom prst="straightConnector1">
              <a:avLst/>
            </a:prstGeom>
            <a:noFill/>
            <a:ln cap="flat" cmpd="sng" w="9525">
              <a:solidFill>
                <a:schemeClr val="dk1"/>
              </a:solidFill>
              <a:prstDash val="solid"/>
              <a:miter lim="800000"/>
              <a:headEnd len="med" w="med" type="none"/>
              <a:tailEnd len="med" w="med" type="triangle"/>
            </a:ln>
          </p:spPr>
        </p:cxnSp>
      </p:grpSp>
      <p:sp>
        <p:nvSpPr>
          <p:cNvPr id="177" name="Google Shape;177;p22"/>
          <p:cNvSpPr txBox="1"/>
          <p:nvPr/>
        </p:nvSpPr>
        <p:spPr>
          <a:xfrm>
            <a:off x="2286000" y="3352800"/>
            <a:ext cx="4572000" cy="1295400"/>
          </a:xfrm>
          <a:prstGeom prst="rect">
            <a:avLst/>
          </a:prstGeom>
          <a:solidFill>
            <a:srgbClr val="CCFFCC">
              <a:alpha val="49803"/>
            </a:srgbClr>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grpSp>
        <p:nvGrpSpPr>
          <p:cNvPr id="178" name="Google Shape;178;p22"/>
          <p:cNvGrpSpPr/>
          <p:nvPr/>
        </p:nvGrpSpPr>
        <p:grpSpPr>
          <a:xfrm>
            <a:off x="4648200" y="4648200"/>
            <a:ext cx="2057400" cy="1292225"/>
            <a:chOff x="2928" y="2928"/>
            <a:chExt cx="1296" cy="814"/>
          </a:xfrm>
        </p:grpSpPr>
        <p:sp>
          <p:nvSpPr>
            <p:cNvPr id="179" name="Google Shape;179;p22"/>
            <p:cNvSpPr txBox="1"/>
            <p:nvPr/>
          </p:nvSpPr>
          <p:spPr>
            <a:xfrm>
              <a:off x="2928" y="3216"/>
              <a:ext cx="1296" cy="526"/>
            </a:xfrm>
            <a:prstGeom prst="rect">
              <a:avLst/>
            </a:prstGeom>
            <a:solidFill>
              <a:srgbClr val="CCCCFF"/>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Omitted if the images aren’t meant for  transmission</a:t>
              </a:r>
              <a:endParaRPr/>
            </a:p>
          </p:txBody>
        </p:sp>
        <p:cxnSp>
          <p:nvCxnSpPr>
            <p:cNvPr id="180" name="Google Shape;180;p22"/>
            <p:cNvCxnSpPr/>
            <p:nvPr/>
          </p:nvCxnSpPr>
          <p:spPr>
            <a:xfrm rot="10800000">
              <a:off x="3552" y="2928"/>
              <a:ext cx="0" cy="288"/>
            </a:xfrm>
            <a:prstGeom prst="straightConnector1">
              <a:avLst/>
            </a:prstGeom>
            <a:noFill/>
            <a:ln cap="flat" cmpd="sng" w="9525">
              <a:solidFill>
                <a:schemeClr val="dk1"/>
              </a:solidFill>
              <a:prstDash val="solid"/>
              <a:miter lim="800000"/>
              <a:headEnd len="med" w="med" type="none"/>
              <a:tailEnd len="med" w="med" type="triangle"/>
            </a:ln>
          </p:spPr>
        </p:cxnSp>
      </p:gr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Japanese Waves">
  <a:themeElements>
    <a:clrScheme name="Japanese Waves 2">
      <a:dk1>
        <a:srgbClr val="2D2525"/>
      </a:dk1>
      <a:lt1>
        <a:srgbClr val="A7B4B7"/>
      </a:lt1>
      <a:dk2>
        <a:srgbClr val="061C62"/>
      </a:dk2>
      <a:lt2>
        <a:srgbClr val="484719"/>
      </a:lt2>
      <a:accent1>
        <a:srgbClr val="D8D688"/>
      </a:accent1>
      <a:accent2>
        <a:srgbClr val="5C6D90"/>
      </a:accent2>
      <a:accent3>
        <a:srgbClr val="D0D6D8"/>
      </a:accent3>
      <a:accent4>
        <a:srgbClr val="251E1E"/>
      </a:accent4>
      <a:accent5>
        <a:srgbClr val="E9E8C3"/>
      </a:accent5>
      <a:accent6>
        <a:srgbClr val="536282"/>
      </a:accent6>
      <a:hlink>
        <a:srgbClr val="365D96"/>
      </a:hlink>
      <a:folHlink>
        <a:srgbClr val="5868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Japanese Waves">
  <a:themeElements>
    <a:clrScheme name="Japanese Waves 2">
      <a:dk1>
        <a:srgbClr val="2D2525"/>
      </a:dk1>
      <a:lt1>
        <a:srgbClr val="A7B4B7"/>
      </a:lt1>
      <a:dk2>
        <a:srgbClr val="061C62"/>
      </a:dk2>
      <a:lt2>
        <a:srgbClr val="484719"/>
      </a:lt2>
      <a:accent1>
        <a:srgbClr val="D8D688"/>
      </a:accent1>
      <a:accent2>
        <a:srgbClr val="5C6D90"/>
      </a:accent2>
      <a:accent3>
        <a:srgbClr val="D0D6D8"/>
      </a:accent3>
      <a:accent4>
        <a:srgbClr val="251E1E"/>
      </a:accent4>
      <a:accent5>
        <a:srgbClr val="E9E8C3"/>
      </a:accent5>
      <a:accent6>
        <a:srgbClr val="536282"/>
      </a:accent6>
      <a:hlink>
        <a:srgbClr val="365D96"/>
      </a:hlink>
      <a:folHlink>
        <a:srgbClr val="5868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