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7"/>
  </p:notesMasterIdLst>
  <p:handoutMasterIdLst>
    <p:handoutMasterId r:id="rId28"/>
  </p:handoutMasterIdLst>
  <p:sldIdLst>
    <p:sldId id="402" r:id="rId2"/>
    <p:sldId id="455" r:id="rId3"/>
    <p:sldId id="403" r:id="rId4"/>
    <p:sldId id="441" r:id="rId5"/>
    <p:sldId id="446" r:id="rId6"/>
    <p:sldId id="369" r:id="rId7"/>
    <p:sldId id="370" r:id="rId8"/>
    <p:sldId id="454" r:id="rId9"/>
    <p:sldId id="374" r:id="rId10"/>
    <p:sldId id="371" r:id="rId11"/>
    <p:sldId id="372" r:id="rId12"/>
    <p:sldId id="373" r:id="rId13"/>
    <p:sldId id="375" r:id="rId14"/>
    <p:sldId id="376" r:id="rId15"/>
    <p:sldId id="377" r:id="rId16"/>
    <p:sldId id="378" r:id="rId17"/>
    <p:sldId id="379" r:id="rId18"/>
    <p:sldId id="380" r:id="rId19"/>
    <p:sldId id="381" r:id="rId20"/>
    <p:sldId id="382" r:id="rId21"/>
    <p:sldId id="436" r:id="rId22"/>
    <p:sldId id="437" r:id="rId23"/>
    <p:sldId id="438" r:id="rId24"/>
    <p:sldId id="440" r:id="rId25"/>
    <p:sldId id="439" r:id="rId26"/>
  </p:sldIdLst>
  <p:sldSz cx="9144000" cy="6858000" type="screen4x3"/>
  <p:notesSz cx="6746875" cy="9913938"/>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2">
          <p15:clr>
            <a:srgbClr val="A4A3A4"/>
          </p15:clr>
        </p15:guide>
        <p15:guide id="2" pos="2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292929"/>
    <a:srgbClr val="F8F8F8"/>
    <a:srgbClr val="323232"/>
    <a:srgbClr val="CCECFF"/>
    <a:srgbClr val="CCFF99"/>
    <a:srgbClr val="DCD846"/>
    <a:srgbClr val="EBE9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6" autoAdjust="0"/>
    <p:restoredTop sz="92606" autoAdjust="0"/>
  </p:normalViewPr>
  <p:slideViewPr>
    <p:cSldViewPr>
      <p:cViewPr varScale="1">
        <p:scale>
          <a:sx n="80" d="100"/>
          <a:sy n="80" d="100"/>
        </p:scale>
        <p:origin x="1742" y="3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1248" y="2148"/>
      </p:cViewPr>
      <p:guideLst>
        <p:guide orient="horz" pos="3122"/>
        <p:guide pos="21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6620E64-7911-4AD0-A4E6-4AD3567836B7}"/>
              </a:ext>
            </a:extLst>
          </p:cNvPr>
          <p:cNvSpPr>
            <a:spLocks noChangeArrowheads="1"/>
          </p:cNvSpPr>
          <p:nvPr/>
        </p:nvSpPr>
        <p:spPr bwMode="auto">
          <a:xfrm>
            <a:off x="1874838" y="385763"/>
            <a:ext cx="3171825" cy="338137"/>
          </a:xfrm>
          <a:prstGeom prst="rect">
            <a:avLst/>
          </a:prstGeom>
          <a:noFill/>
          <a:ln>
            <a:noFill/>
          </a:ln>
          <a:effec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1600"/>
              <a:t>Image Processing Lecture 1  page </a:t>
            </a:r>
            <a:fld id="{719AE80B-692F-4CBC-963B-0ECC88F33C71}" type="slidenum">
              <a:rPr lang="en-GB" altLang="en-US" sz="1600" smtClean="0"/>
              <a:pPr>
                <a:defRPr/>
              </a:pPr>
              <a:t>‹#›</a:t>
            </a:fld>
            <a:endParaRPr lang="en-GB" altLang="en-US" sz="1600"/>
          </a:p>
        </p:txBody>
      </p:sp>
      <p:sp>
        <p:nvSpPr>
          <p:cNvPr id="4099" name="Rectangle 3">
            <a:extLst>
              <a:ext uri="{FF2B5EF4-FFF2-40B4-BE49-F238E27FC236}">
                <a16:creationId xmlns:a16="http://schemas.microsoft.com/office/drawing/2014/main" id="{04C1828E-F9B6-4F9C-8F8E-1D6719B0745C}"/>
              </a:ext>
            </a:extLst>
          </p:cNvPr>
          <p:cNvSpPr>
            <a:spLocks noChangeArrowheads="1"/>
          </p:cNvSpPr>
          <p:nvPr/>
        </p:nvSpPr>
        <p:spPr bwMode="auto">
          <a:xfrm>
            <a:off x="169863" y="9609138"/>
            <a:ext cx="684212" cy="214312"/>
          </a:xfrm>
          <a:prstGeom prst="rect">
            <a:avLst/>
          </a:prstGeom>
          <a:noFill/>
          <a:ln>
            <a:noFill/>
          </a:ln>
          <a:effectLst/>
        </p:spPr>
        <p:txBody>
          <a:bodyPr wrap="none" lIns="90488" tIns="44450" rIns="90488" bIns="4445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GB" sz="800"/>
              <a:t>Lecture1.ppt</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2-07T05:45:28.153"/>
    </inkml:context>
    <inkml:brush xml:id="br0">
      <inkml:brushProperty name="width" value="0.05292" units="cm"/>
      <inkml:brushProperty name="height" value="0.05292" units="cm"/>
      <inkml:brushProperty name="color" value="#2D2525"/>
    </inkml:brush>
  </inkml:definitions>
  <inkml:trace contextRef="#ctx0" brushRef="#br0">12101 14552 0,'17'18'140,"-17"35"-124,0-18-16,0 18 15,0-36-15,0 19 16,0-1-16,0 0 16,0 18-16,0 53 31,71 176 0,-54-141-15,-17-17-1,18-18 1,0-18 0,-18-35-1,35 35 1,-35-17 0,0-19-1,18-16 1,-18 52-1,0-70-15,17 35 16,-17-36 0,0 54 15,0-18-15,0-18-1,0 35 1,18 1-1,-18 0 1,0-36 0,18-18-1,-18 1 17,0-88 124,0-36-156,0-35 15</inkml:trace>
  <inkml:trace contextRef="#ctx0" brushRef="#br0" timeOffset="4209.71">12224 14552 0,'18'0'235,"52"0"-220,-52 0-15,52 0 16,19 0-16,17 0 15,-36 0-15,18 0 16,36 0-16,-36 0 16,71 0-16,88 0 31,264 0 0,-370 0-31,141 0 16,-17 0-1,17 0 1,-35 0 0,-17 0-1,-36 0 1,-89 0 0,19 0-1,-89 0 1,0 0-1,-17 0 1,35 0 0,35-18 15,-17 18-15,-36 0-1,0 0 16,1 0-15,-19 0 0,71 0-1,36 0 1,-1 0 0,1 0-1,-89 0 1,-17 0 15,-1 0-15,1 0-1,0 0 220,-1 0-235,1 0 15,-18 18 1,18 0 0,-18 123-1,70 18 1,-70-89-16,0 54 15,0-1 1,0 1 0,0-19-1,0 19 1,0-1 0,0-70-1,0 35 1,0-17-1,18 17 1,-18-17 0,0 17 15,0 35-15,0-34-1,0-54 1,0-17-1,0 17 17,0 0-17,0 36 1,0-36 0,0 0-1,0-17 16,0-1 1,0 1-1,0 35-15,0-35 77,-18-1 17,-17 19-110,17-36 15,-35 17 1,-53 1 0,-17 17-1,17 0 1,-17-35-1,17 0 1,-53 18 0,-53 0-1,89-18 1,35 0 0,0 0-1,-71 0 1,53 0-1,-17 0 1,34 0 0,19 0 15,-18 0-15,52 0-1,-17 0 1,0 0-16,18 0 15,-53 0 1,35 0 0,0 0-1,0 0 1,0 0 0,-17 0-1,52 0 1,-70 0-1,35 0 1,35 0 15,-52 0-15,-18 0 0,35 0-1,0 0 1,-35 0-1,35 0 1,17 0 0,-17 0-1,1 0 1,16 0 0,-34 0-1,-36 0 1,35 0-1,-17 0 1,71 0 15,-36 0-15,-18 0 0,18 0-1,18 0 1,0 0-1,-36 0 1,36-18 0,17 18-1,0 0 1,1 0 31,-18 0-32,17 0 1,-70-35 15,-18 17-31,35 18 16,-17-35 0,35 35-1,18 0 16,17-18 173</inkml:trace>
  <inkml:trace contextRef="#ctx0" brushRef="#br0" timeOffset="5535.69">8714 15769 0,'18'0'109,"17"0"-93,0 0-16,53-35 15,159 0 17,159-18-1,-141 35-16,-107-35 1,142 18 0,-123 35-1,-54-18 1,-70-17 0,88 17-1,-123 18 1,-1-17-1,36 17 1,-17 0 0,16 0 15,37 0-15,-36 0-1,-18 0-15,35 0 16,-52 0-1,0 0 17,17 0-17,0 0 1,1 0 0,-19 0 62,54 0-63,-36 0-15,18 0 16,-35 0 0,-1 0 15</inkml:trace>
  <inkml:trace contextRef="#ctx0" brushRef="#br0" timeOffset="6997.15">10266 15046 0,'0'-18'16,"0"1"-1,18 17 173,-1 0-188,1 0 15,17 0-15,71 0 32,265 106-1,-266-54-31,72-34 15,52 17 1,-123 36 0,0-53-1,-36-18 1,-34 35 0,-1-35-1,-17 0 48,-1 0-48,1 17 1,-18 19 140,0-19-156,0 1 16,-35 17-16,-36 36 15,18-18 1,18-18-16,-53 71 16,17 0 15,-35-36-15,53 18-1,36-70 1,-1 17-1,0 1 1,1-1 0,-1 0-1,18-17 157,-18-18-156</inkml:trace>
  <inkml:trace contextRef="#ctx0" brushRef="#br0" timeOffset="12963.29">9472 13829 0,'0'-18'62,"-17"18"-15,-1 0-31,-17 0-1,17 0 1,1 0 15,-1 18-15,0 0-1,1-18-15,-1 35 16,0 71 0,-35-36-1,18 36 1,35-71 0,-35 54-1,35-1 1,0-35-1,0-36 1,0 19 0,0 16-1,0-16 17,0-1-17,0 36 1,0-54-1,18 36 1,-18-18 0,17 18-1,-17 18 1,0 52 0,0-52-1,0-1 1,0-34-1,0 34 1,-35-34 0,0-1 15,35-18-15,0 19 15,-18-19 0,0-17 0,1 0 47,-1 0-78,-52-17 16,34-71 0,-17-1 15,36 54-15,17 0-16</inkml:trace>
  <inkml:trace contextRef="#ctx0" brushRef="#br0" timeOffset="13913.7">8890 14676 0,'0'-18'109,"0"0"-93,106-35 15,35 18 1,-123 35-17,0-18 1,-1 18 15,36-17-15,18 17 15,-36 0-31,36-18 16,-54 1-1,18 17 173</inkml:trace>
  <inkml:trace contextRef="#ctx0" brushRef="#br0" timeOffset="17472.37">14182 15311 0,'0'-18'188,"18"18"-172,-18 35-1,17 18-15,-17-18 16,0 18-16,0 18 15,0-1-15,36-17 16,-36 18-16,0 88 31,0-54 1,0-69-17,0-19 63,17-17 79,1-17-142,-1-54 1,36-17-1,-17-35 1,-1 52 0,18 0-1,-53 54 1,18-18 0,-1 17 15,1 0-16,-1 1 1,1 17 93,0 0-109,-1 0 16,1 0 0,35 0-1,-35 35-15,-1 18 16,1 17 0,17 54 15,-35-89-16,18 36 1,-18-36 0,17-17-1,-17-1 1,18 1 140</inkml:trace>
  <inkml:trace contextRef="#ctx0" brushRef="#br0" timeOffset="19127.91">16951 15487 0,'18'0'109,"0"0"-93,35 0-16,-1 0 15,54 0-15,-35 0 16,35 0-16,52-35 16,-52 35-16,71 0 15,-1 0-15,283 0 32,-107-53-1,-210 53-16,-90 0 1,37 0 0,52 0-1,-53 0 17,18 0-32,-89 0 31</inkml:trace>
  <inkml:trace contextRef="#ctx0" brushRef="#br0" timeOffset="20465.3">19174 15152 0,'0'-18'156,"17"18"-156,1 0 16,0 18-16,52 52 31,124 89 1,-141-124-17,-35-35 1,0 18-1,-36 17 282,-70 36-297,70-53 16,-53 34 0,-34 1-16,34 36 31,36-72-16,0 18 1,17-35 0</inkml:trace>
  <inkml:trace contextRef="#ctx0" brushRef="#br0" timeOffset="22813.39">20426 15187 0,'18'-18'31,"-1"1"0,1-18 1,-18-1-17,0 19 1,0-54 15,0 36-15,-18-18-1,-17-18 17,-53 1-32,17-18 31,1 35-16,17 0 1,35 35-16,-35 0 16,53 1-1,-35 17 32,17 0-16,1 0-31,-54 0 16,-70 17 0,88 36-1,-35 36 1,70-54 0,18-18-1,0 54 1,0-53-1,0 35 1,18 17 0,17-35-1,1-35 1,-19 0 15,36 0-15,-18 0-1,18 0 1,36-35 0,-37 18-1,-16-36 1,-1 35 0,-17 0-1,17-17 1,-17 17-1,-1-35 1,-17 36 0,18 17 140,0 0-140,-1 0-1,1 0 1,35 53-1,-36 70 1,-17 18 0,71 89-1,-71-72 1,18-16 0,-18-72-16,35 54 15,-35-36 1,0 0-1,0-18 1,17 54 0,1-106 15,-18 17-15,0-17-1,0 17 1,0 18-1,-35 0 1,17-36 0,1-17 15,-1 0-15,-53 0-1,18 0 1,18 0-1,0 0 1,-18-53 0,35-35-1,-35 0 1,36-18 15,17 36-15,0 17-16,-18 17 15,18-52 1,0 18 0,-18-1-1,18-35 1,0 0 0,36 18-1,17 53 1,0-18-1,17-18 1,1 19 0,-36 16 15,-17 36 63,-1-17-94,36-19 15,-53-34-15</inkml:trace>
  <inkml:trace contextRef="#ctx0" brushRef="#br0" timeOffset="26881.04">1641 14041 0,'0'0'0,"17"-36"16,-17 1-16,0 17 15,0 1-15,0-19 16,0 19-16,0-1 16,0 1-1,0-19 1,0 19 15,-17-54 0,-1 53-15,-17 18 0,17 0-16,-17 0 15,-18-17 1,35 17 46,-17 0-30,17 0-32,-17 17 31,18 1-16,-19 17 1,1 18 0,35-17-16,-35 16 15,-1 1 1,36-35 0,0 17-1,0-17 48,0 0-32,18-18 0,0 0-15,17 0-1,0 0 48,-17-18-32,17 18-15,-17 0 171,17 0-171,-35 35-16,0 36 16,53 35-1,-53-18 1,0 18-1,0-18 1,18 0 0,-18-70 15,0 35-15,0 35-16,0-18 15,0 1 16,0 17-15,0-53 0,-18 18-1,18-35 1,-18 0 0,1-18 46,-1 0-46,0 0 31,1 0-1,-18 0 1,17-18-31,0 18-16,1-18 16,-1 1-1,18-1 1,-18 0-1,1 1 1,-1-1 15,18 0-15,0 1-16,0-1 16,0-17-1,-18-18 1,18 18 15,0 17-31,0-17 16,0-18-1,0-18 1,18 18 0,17-17-1,36 17 1,-36 18-1,89-71 1,-54 53 0,18 18-1,-52 17 1,-19 18 109,-17-18-109</inkml:trace>
  <inkml:trace contextRef="#ctx0" brushRef="#br0" timeOffset="27464.16">1800 14182 0,'17'-18'16,"18"18"-1,36 0 16,529-88 1,-406 70-17,-88 1 1</inkml:trace>
  <inkml:trace contextRef="#ctx0" brushRef="#br0" timeOffset="28542.76">2046 14570 0,'18'0'172,"17"0"-156,-17 0-16,17 0 16,-17 0-16,0 0 31,17 0-16,-18 0-15,1 0 16,0 0-16,17 0 31,-17 0 1,-1 0-17,19 0 1,-19 0-1,71 0 1,-17 0 0,-53 0 77,-1 0-77,19 0 0</inkml:trace>
  <inkml:trace contextRef="#ctx0" brushRef="#br0" timeOffset="29780.16">3934 13141 0,'-18'-18'16,"1"1"-1,-36 17 1,35 0 0,0 0 15,-17 0-16,-71 35 17,71 0-17,0 18 1,17-18 0,0 36-1,-35 17 16,53-35-15,0 18-16,-17 17 16,17 18-1,0-18 1,0 0 0,0-17-1,0 34 1,17 1-1,-17-17 1,18-19 0,0 18-1,35-17 17,-18 17-17,-35 18 1,0-18-1,0-17 1,0 17 0,0-53-1,0 36 1,0-18 0,0-36-1,0 18 1,-35-17-1,17-18 32,-17 0-31,17 0 15,-17 0-15,0 0-1,-36-53 1,18 0-16</inkml:trace>
  <inkml:trace contextRef="#ctx0" brushRef="#br0" timeOffset="30560.07">2964 14252 0,'17'0'31,"1"0"-15,0 0 0,35 0-16,-1 0 15,37-17-15,-36 17 16,-18 0-16,141-53 31,-123 53 0,-35 0 16,17-18-47,0 18 16,1-18 0</inkml:trace>
  <inkml:trace contextRef="#ctx0" brushRef="#br0" timeOffset="32665.78">5080 13952 0,'0'-17'16,"0"-1"15,0-17-15,0 17-1,-17-17 1,-1 0-1,-52-71 17,52 106-1,0 0-15,1 0-1,-1 0 1,0 0-1,1 0 1,-1 0 0,0 0-1,1 0-15,-1 0 16,-35 0 0,36 0 30,-36 17-46,35-17 16,-17 18 0,-36 35-1,18 0 1,0 0 0,0 17-1,36-52 1,-1 0-1,-17 35 1,35-36 0,-18 18-1,1 18 1,-19-17 0,36-19 15,0 36-16,0-17 1,0 16 0,0-16-1,0-1-15,0-17 32,18 17-17,-18-17 1,18 17-1,-1-18 1,-17 1 0,18-18 15,0 0-15,17 0-1,0 0 1,18 0 15,-35 0 0,-1 0-15,19 0 0,-19 0-1,18-35 1,-17 17-1,0 1 1,-1-1 0,19-17-1,-1 17-15,-17 18 32,17-35-17,-35 17-15,35-17 16,-17 17-1,35-17 1,-36 17 15,-17 1-31,0-1 32,0 0-17,18 1 1,0-1 15,-1 18-31,1-18 16,-18 1-1,18-19 17,-1 19-17,1-1 16,-1-17 1,-17 0 108,0 17-93,0 0-31</inkml:trace>
  <inkml:trace contextRef="#ctx0" brushRef="#br0" timeOffset="34089.33">4498 13917 0,'-17'0'47,"34"35"234,19 1-281,-19-19 16,-17 1-1,0 17-15,18-17 31,-1-1 1,1-17-17,0 18 1,-18 0 31,17-1-32,1 19 1,17 17 0,-17-18-1,-18-17 1,0-1 15,18 18-31,-1 1 16,18-1-1</inkml:trace>
  <inkml:trace contextRef="#ctx0" brushRef="#br0" timeOffset="35275.75">4922 13776 0,'-18'18'156,"0"-1"-156,-35 36 15,36-35-15,-36 52 32,-18-17-1,36-17-15,0 34-1,-1-35 1,1-17-1,18 0 1,-1-1-16,-35 36 16,53-35-1,-18 0 1,1-1 15,-19 36-15,1 0-1,18-18 1,-54 18 0,53-35-1,-17 17 1</inkml:trace>
  <inkml:trace contextRef="#ctx0" brushRef="#br0" timeOffset="38994.3">5680 13000 0,'0'18'109,"0"17"-93,-18 18-16,1 17 15,17 18-15,-35 159 32,-18 53-1,35-176-15,18-1-1,-18 1 1,1-54-1,17 1 1,0-18 15,0-18-31,0 36 32,0-36-32,0-18 15,0 36 1,-36-70 156,36-54-157,0 36 1,0-18 0,0-53-1,18 71 1,35-106-1,-35 123 1,17-88 15,0 71-31,-35 17 0,0-17 32,18 17-32,35-52 15,-36 17 16,1 0-31,35 18 32,-18 17-17,18 18 1,-35 0 0,-1-17 15,19 17 16,-1 0-32,0 17 1,0 18 0,1 89-1,-19-36 1,19 36-1,-36-89 1,0 53 0,0-53-1,17 18 1,-17-35-16,18 0 31,-18 17 0,0-18-15,0 1 0,0 35-1,18-18 1,-18-17 15,0 0-15,17-1-16,1-17 15,17 18 1,106-18 0,-53 0 15,18-88-31,-53-36 31,-35 107-31,17-1 16,-17 0-16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1-02-07T05:44:30.194"/>
    </inkml:context>
    <inkml:brush xml:id="br0">
      <inkml:brushProperty name="width" value="0.05292" units="cm"/>
      <inkml:brushProperty name="height" value="0.05292" units="cm"/>
      <inkml:brushProperty name="color" value="#2D2525"/>
    </inkml:brush>
  </inkml:definitions>
  <inkml:trace contextRef="#ctx0" brushRef="#br0">20126 4815 0,'-53'-17'15,"36"17"1,-36-35-16,18 17 16,17 18-16,-70-35 15,35 35-15,-18-71 16,1 53-16,-54 1 16,71 17-16,-211-106 31,-459 18 0,211 52-15,53 36-1,-34 0 1,104 0 0,107 0-1,53-17 1,-89 17-1,-34 0 1,-72 0 0,-34 0 15,-36 0-15,106 0-1,211 0-15,-211 0 16,-70 0-1,17 0 1,123 0 0,-105 0-1,0 0 1,35 0 0,-71 0-1,141 0 1,19 0-1,52 0 1,-106 0 15,-176 0-15,141 0 0,88 0-1,53 0 1,17-53-1,19 53 1,-71 0 0,-89 0-1,18 0 1,1 0 0,105 0-1,0 0 1,159 0-1,-1 0 1,-69 0 15,105 18-15,-71 70 0,1 0-1,-36 35 1,0 36-1,36-18 1,35 0 0,-36 106-1,-35 53 1,142-176 0,-19 52-1,36-70 1,0-18-1,0 0 1,0 36 15,36 17-15,87 71 0,-17-1-1,53 71 1,88 54-1,-106-231 1,-18 1 0,36-53-1,53 18 1,-1-18 0,248 0-1,229 70 1,-53-70-1,-71 53 1,-87-71 15,-142 36-15,-124-36 0,125 35-1,-125-70-15,301 53 16,-18-53-1,-18 0 1,18 0 0,-36 0-1,-52 0 1,53-53 0,17-88-1,-194 35 1,71 36-1,70-18 17,-229 70-17,53-52 1,194 17 0,18-36-1,123-87 1,-71 17-1,1 18 1,-159 106 0,-89-36-1,213-52 1,-301 17 0,89 35-1,52-17 1,-229 71-1,-70 17 1,35 0 0,35 0 15,53 0-15,71 0-1,-1 0 1,36 0-1,53 0 1,-18 0 0,71 0-1,-53 0 1,-159-53 0,-53 17-1,-17-16 1,0-143-1,17-16 1,0 34 0,-35 19 15,-18 34-15,-35 18-1,0-35 1,0 0-1,-35-53 1,-53 18 0,35 35-1,-71 35 1,-105-35 0,-71 17-1,53 18 1,141 89-1,-88-36 1,0 18 0,71 35 15,-1-18-15,36 18-1,0 0 1,17 0-1,1 0 1,-1 0 0,-52 35-1,52 0 1,54-35 0,-19 0 15,1 53-16,35-35 32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6AD21A6-7B0B-4301-9513-437C505764E9}"/>
              </a:ext>
            </a:extLst>
          </p:cNvPr>
          <p:cNvSpPr>
            <a:spLocks noGrp="1" noChangeArrowheads="1"/>
          </p:cNvSpPr>
          <p:nvPr>
            <p:ph type="body" sz="quarter" idx="3"/>
          </p:nvPr>
        </p:nvSpPr>
        <p:spPr bwMode="auto">
          <a:xfrm>
            <a:off x="900113" y="4713288"/>
            <a:ext cx="4946650" cy="4173537"/>
          </a:xfrm>
          <a:prstGeom prst="rect">
            <a:avLst/>
          </a:prstGeom>
          <a:noFill/>
          <a:ln>
            <a:noFill/>
          </a:ln>
          <a:effectLst/>
        </p:spPr>
        <p:txBody>
          <a:bodyPr vert="horz" wrap="square" lIns="90488" tIns="44450" rIns="90488" bIns="4445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5" name="Rectangle 3">
            <a:extLst>
              <a:ext uri="{FF2B5EF4-FFF2-40B4-BE49-F238E27FC236}">
                <a16:creationId xmlns:a16="http://schemas.microsoft.com/office/drawing/2014/main" id="{36DD5588-40B8-4746-B77D-B3D75E5BE476}"/>
              </a:ext>
            </a:extLst>
          </p:cNvPr>
          <p:cNvSpPr>
            <a:spLocks noGrp="1" noRot="1" noChangeAspect="1" noChangeArrowheads="1" noTextEdit="1"/>
          </p:cNvSpPr>
          <p:nvPr>
            <p:ph type="sldImg" idx="2"/>
          </p:nvPr>
        </p:nvSpPr>
        <p:spPr bwMode="auto">
          <a:xfrm>
            <a:off x="1065213" y="869950"/>
            <a:ext cx="4618037" cy="3463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40701225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ADD860F-1BB9-48F9-85D5-C1573A6E7B18}"/>
              </a:ext>
            </a:extLst>
          </p:cNvPr>
          <p:cNvGrpSpPr>
            <a:grpSpLocks/>
          </p:cNvGrpSpPr>
          <p:nvPr/>
        </p:nvGrpSpPr>
        <p:grpSpPr bwMode="auto">
          <a:xfrm>
            <a:off x="7419975" y="0"/>
            <a:ext cx="1730375" cy="6858000"/>
            <a:chOff x="4667" y="0"/>
            <a:chExt cx="1090" cy="4320"/>
          </a:xfrm>
        </p:grpSpPr>
        <p:sp>
          <p:nvSpPr>
            <p:cNvPr id="5" name="Rectangle 3">
              <a:extLst>
                <a:ext uri="{FF2B5EF4-FFF2-40B4-BE49-F238E27FC236}">
                  <a16:creationId xmlns:a16="http://schemas.microsoft.com/office/drawing/2014/main" id="{34ED1A82-DF8B-4802-8A2D-2B59A42DC8B6}"/>
                </a:ext>
              </a:extLst>
            </p:cNvPr>
            <p:cNvSpPr>
              <a:spLocks noChangeArrowheads="1"/>
            </p:cNvSpPr>
            <p:nvPr/>
          </p:nvSpPr>
          <p:spPr bwMode="auto">
            <a:xfrm>
              <a:off x="4973" y="0"/>
              <a:ext cx="783" cy="2089"/>
            </a:xfrm>
            <a:prstGeom prst="rect">
              <a:avLst/>
            </a:prstGeom>
            <a:gradFill rotWithShape="0">
              <a:gsLst>
                <a:gs pos="0">
                  <a:schemeClr val="accent1"/>
                </a:gs>
                <a:gs pos="100000">
                  <a:schemeClr val="bg2"/>
                </a:gs>
              </a:gsLst>
              <a:lin ang="5400000" scaled="1"/>
            </a:gradFill>
            <a:ln>
              <a:noFill/>
            </a:ln>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defRPr/>
              </a:pPr>
              <a:endParaRPr lang="en-US"/>
            </a:p>
          </p:txBody>
        </p:sp>
        <p:pic>
          <p:nvPicPr>
            <p:cNvPr id="6" name="Picture 4" descr="hokusai2">
              <a:extLst>
                <a:ext uri="{FF2B5EF4-FFF2-40B4-BE49-F238E27FC236}">
                  <a16:creationId xmlns:a16="http://schemas.microsoft.com/office/drawing/2014/main" id="{592CF4FD-565B-48E8-BEBB-38EA0E7B7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3902" b="31862"/>
            <a:stretch>
              <a:fillRect/>
            </a:stretch>
          </p:blipFill>
          <p:spPr bwMode="auto">
            <a:xfrm>
              <a:off x="4667" y="293"/>
              <a:ext cx="1090" cy="4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3909" name="Rectangle 5"/>
          <p:cNvSpPr>
            <a:spLocks noGrp="1" noChangeArrowheads="1"/>
          </p:cNvSpPr>
          <p:nvPr>
            <p:ph type="ctrTitle" sz="quarter"/>
          </p:nvPr>
        </p:nvSpPr>
        <p:spPr>
          <a:xfrm>
            <a:off x="152400" y="990600"/>
            <a:ext cx="7543800" cy="1143000"/>
          </a:xfrm>
        </p:spPr>
        <p:txBody>
          <a:bodyPr/>
          <a:lstStyle>
            <a:lvl1pPr>
              <a:defRPr/>
            </a:lvl1pPr>
          </a:lstStyle>
          <a:p>
            <a:pPr lvl="0"/>
            <a:r>
              <a:rPr lang="en-US" noProof="0"/>
              <a:t>Click to edit Master title style</a:t>
            </a:r>
          </a:p>
        </p:txBody>
      </p:sp>
      <p:sp>
        <p:nvSpPr>
          <p:cNvPr id="123910" name="Rectangle 6"/>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US" noProof="0"/>
              <a:t>Click to edit Master subtitle style</a:t>
            </a:r>
          </a:p>
        </p:txBody>
      </p:sp>
      <p:sp>
        <p:nvSpPr>
          <p:cNvPr id="7" name="Date Placeholder 6">
            <a:extLst>
              <a:ext uri="{FF2B5EF4-FFF2-40B4-BE49-F238E27FC236}">
                <a16:creationId xmlns:a16="http://schemas.microsoft.com/office/drawing/2014/main" id="{0B66D0F7-EC15-4E83-85BA-9D901C7A1D03}"/>
              </a:ext>
            </a:extLst>
          </p:cNvPr>
          <p:cNvSpPr>
            <a:spLocks noGrp="1" noChangeArrowheads="1"/>
          </p:cNvSpPr>
          <p:nvPr>
            <p:ph type="dt" sz="quarter" idx="10"/>
          </p:nvPr>
        </p:nvSpPr>
        <p:spPr>
          <a:xfrm>
            <a:off x="304800" y="6248400"/>
            <a:ext cx="1752600" cy="457200"/>
          </a:xfrm>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FF18CAA0-9523-4411-A0F3-69F36BFB7D62}"/>
              </a:ext>
            </a:extLst>
          </p:cNvPr>
          <p:cNvSpPr>
            <a:spLocks noGrp="1" noChangeArrowheads="1"/>
          </p:cNvSpPr>
          <p:nvPr>
            <p:ph type="ftr" sz="quarter" idx="11"/>
          </p:nvPr>
        </p:nvSpPr>
        <p:spPr bwMode="auto">
          <a:xfrm>
            <a:off x="2438400" y="6248400"/>
            <a:ext cx="32004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t>Dr. M. S. Uddin, CSE Dept, JU</a:t>
            </a:r>
          </a:p>
        </p:txBody>
      </p:sp>
      <p:sp>
        <p:nvSpPr>
          <p:cNvPr id="9" name="Slide Number Placeholder 8">
            <a:extLst>
              <a:ext uri="{FF2B5EF4-FFF2-40B4-BE49-F238E27FC236}">
                <a16:creationId xmlns:a16="http://schemas.microsoft.com/office/drawing/2014/main" id="{6DA37AFE-9C04-46BC-B1F8-F90863C7F43D}"/>
              </a:ext>
            </a:extLst>
          </p:cNvPr>
          <p:cNvSpPr>
            <a:spLocks noGrp="1" noChangeArrowheads="1"/>
          </p:cNvSpPr>
          <p:nvPr>
            <p:ph type="sldNum" sz="quarter" idx="12"/>
          </p:nvPr>
        </p:nvSpPr>
        <p:spPr bwMode="auto">
          <a:xfrm>
            <a:off x="6019800" y="6248400"/>
            <a:ext cx="16002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FF6CA9EA-CFFF-4E2B-AA83-DB7B3F51FB55}" type="slidenum">
              <a:rPr lang="en-US" altLang="en-US"/>
              <a:pPr>
                <a:defRPr/>
              </a:pPr>
              <a:t>‹#›</a:t>
            </a:fld>
            <a:endParaRPr lang="en-US" altLang="en-US"/>
          </a:p>
        </p:txBody>
      </p:sp>
    </p:spTree>
    <p:extLst>
      <p:ext uri="{BB962C8B-B14F-4D97-AF65-F5344CB8AC3E}">
        <p14:creationId xmlns:p14="http://schemas.microsoft.com/office/powerpoint/2010/main" val="2400049399"/>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907888A5-DC97-4C25-B1F9-D0727C62AE84}"/>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82876461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6550" y="609600"/>
            <a:ext cx="215265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609600"/>
            <a:ext cx="630555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65BC29AC-3A65-4FD6-81D8-902C6AF59EA3}"/>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56382033"/>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610600" cy="1143000"/>
          </a:xfrm>
        </p:spPr>
        <p:txBody>
          <a:bodyPr/>
          <a:lstStyle/>
          <a:p>
            <a:r>
              <a:rPr lang="en-US"/>
              <a:t>Click to edit Master title style</a:t>
            </a:r>
          </a:p>
        </p:txBody>
      </p:sp>
      <p:sp>
        <p:nvSpPr>
          <p:cNvPr id="3" name="Text Placeholder 2"/>
          <p:cNvSpPr>
            <a:spLocks noGrp="1"/>
          </p:cNvSpPr>
          <p:nvPr>
            <p:ph type="body" sz="half" idx="1"/>
          </p:nvPr>
        </p:nvSpPr>
        <p:spPr>
          <a:xfrm>
            <a:off x="228600" y="1981200"/>
            <a:ext cx="4229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10100" y="1981200"/>
            <a:ext cx="4229100" cy="4114800"/>
          </a:xfrm>
        </p:spPr>
        <p:txBody>
          <a:bodyPr/>
          <a:lstStyle/>
          <a:p>
            <a:pPr lvl="0"/>
            <a:endParaRPr lang="en-US" noProof="0"/>
          </a:p>
        </p:txBody>
      </p:sp>
      <p:sp>
        <p:nvSpPr>
          <p:cNvPr id="5" name="Rectangle 7">
            <a:extLst>
              <a:ext uri="{FF2B5EF4-FFF2-40B4-BE49-F238E27FC236}">
                <a16:creationId xmlns:a16="http://schemas.microsoft.com/office/drawing/2014/main" id="{F70E1BBD-6A04-4717-AF42-ACD1BA7736BE}"/>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0462072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6C522D9C-9830-463B-B0C6-CF5EEDB9B2F8}"/>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724391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7">
            <a:extLst>
              <a:ext uri="{FF2B5EF4-FFF2-40B4-BE49-F238E27FC236}">
                <a16:creationId xmlns:a16="http://schemas.microsoft.com/office/drawing/2014/main" id="{F74A9180-3974-4C53-BF85-12B94EA3B6BC}"/>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3487367315"/>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1981200"/>
            <a:ext cx="4229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981200"/>
            <a:ext cx="42291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187F76B5-0497-4DA5-8A7B-76EAA4D081EC}"/>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3296319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0043F125-9401-41FE-8E72-8B7634CD40CF}"/>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56269959"/>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2371C073-858B-435B-A871-DD27892F2A3F}"/>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160816031"/>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03752084-3095-4F4D-A6E1-F5AD8C1FD558}"/>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923785746"/>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7">
            <a:extLst>
              <a:ext uri="{FF2B5EF4-FFF2-40B4-BE49-F238E27FC236}">
                <a16:creationId xmlns:a16="http://schemas.microsoft.com/office/drawing/2014/main" id="{BF1A510A-4947-4076-9310-C74C4DA1D6A9}"/>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21716595"/>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7">
            <a:extLst>
              <a:ext uri="{FF2B5EF4-FFF2-40B4-BE49-F238E27FC236}">
                <a16:creationId xmlns:a16="http://schemas.microsoft.com/office/drawing/2014/main" id="{7F09A8E8-5F68-4C58-B9AE-145DF3CD65DA}"/>
              </a:ext>
            </a:extLst>
          </p:cNvPr>
          <p:cNvSpPr>
            <a:spLocks noGrp="1" noChangeArrowheads="1"/>
          </p:cNvSpPr>
          <p:nvPr>
            <p:ph type="dt" sz="half" idx="10"/>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4195332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570B7E15-8A31-4D82-ADAB-027D013A209E}"/>
              </a:ext>
            </a:extLst>
          </p:cNvPr>
          <p:cNvSpPr>
            <a:spLocks noGrp="1" noChangeArrowheads="1"/>
          </p:cNvSpPr>
          <p:nvPr>
            <p:ph type="title"/>
          </p:nvPr>
        </p:nvSpPr>
        <p:spPr bwMode="auto">
          <a:xfrm>
            <a:off x="228600" y="609600"/>
            <a:ext cx="8610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22886" name="Rectangle 6">
            <a:extLst>
              <a:ext uri="{FF2B5EF4-FFF2-40B4-BE49-F238E27FC236}">
                <a16:creationId xmlns:a16="http://schemas.microsoft.com/office/drawing/2014/main" id="{983DBFF5-0737-482E-8463-1DBF9D939B16}"/>
              </a:ext>
            </a:extLst>
          </p:cNvPr>
          <p:cNvSpPr>
            <a:spLocks noGrp="1" noChangeArrowheads="1"/>
          </p:cNvSpPr>
          <p:nvPr>
            <p:ph type="body" idx="1"/>
          </p:nvPr>
        </p:nvSpPr>
        <p:spPr bwMode="auto">
          <a:xfrm>
            <a:off x="228600" y="1981200"/>
            <a:ext cx="86106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22887" name="Rectangle 7">
            <a:extLst>
              <a:ext uri="{FF2B5EF4-FFF2-40B4-BE49-F238E27FC236}">
                <a16:creationId xmlns:a16="http://schemas.microsoft.com/office/drawing/2014/main" id="{93346515-FF8E-4E68-80B5-C4FC1B62880F}"/>
              </a:ext>
            </a:extLst>
          </p:cNvPr>
          <p:cNvSpPr>
            <a:spLocks noGrp="1" noChangeArrowheads="1"/>
          </p:cNvSpPr>
          <p:nvPr>
            <p:ph type="dt" sz="half" idx="2"/>
          </p:nvPr>
        </p:nvSpPr>
        <p:spPr bwMode="auto">
          <a:xfrm>
            <a:off x="228600" y="6248400"/>
            <a:ext cx="1828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934"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6">
                                            <p:txEl>
                                              <p:pRg st="0" end="0"/>
                                            </p:txEl>
                                          </p:spTgt>
                                        </p:tgtEl>
                                        <p:attrNameLst>
                                          <p:attrName>style.visibility</p:attrName>
                                        </p:attrNameLst>
                                      </p:cBhvr>
                                      <p:to>
                                        <p:strVal val="visible"/>
                                      </p:to>
                                    </p:set>
                                    <p:anim calcmode="lin" valueType="num">
                                      <p:cBhvr additive="base">
                                        <p:cTn id="7" dur="500" fill="hold"/>
                                        <p:tgtEl>
                                          <p:spTgt spid="12288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288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2886">
                                            <p:txEl>
                                              <p:pRg st="1" end="1"/>
                                            </p:txEl>
                                          </p:spTgt>
                                        </p:tgtEl>
                                        <p:attrNameLst>
                                          <p:attrName>style.visibility</p:attrName>
                                        </p:attrNameLst>
                                      </p:cBhvr>
                                      <p:to>
                                        <p:strVal val="visible"/>
                                      </p:to>
                                    </p:set>
                                    <p:anim calcmode="lin" valueType="num">
                                      <p:cBhvr additive="base">
                                        <p:cTn id="13" dur="500" fill="hold"/>
                                        <p:tgtEl>
                                          <p:spTgt spid="122886">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288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22886">
                                            <p:txEl>
                                              <p:pRg st="2" end="2"/>
                                            </p:txEl>
                                          </p:spTgt>
                                        </p:tgtEl>
                                        <p:attrNameLst>
                                          <p:attrName>style.visibility</p:attrName>
                                        </p:attrNameLst>
                                      </p:cBhvr>
                                      <p:to>
                                        <p:strVal val="visible"/>
                                      </p:to>
                                    </p:set>
                                    <p:anim calcmode="lin" valueType="num">
                                      <p:cBhvr additive="base">
                                        <p:cTn id="19" dur="500" fill="hold"/>
                                        <p:tgtEl>
                                          <p:spTgt spid="122886">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288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22886">
                                            <p:txEl>
                                              <p:pRg st="3" end="3"/>
                                            </p:txEl>
                                          </p:spTgt>
                                        </p:tgtEl>
                                        <p:attrNameLst>
                                          <p:attrName>style.visibility</p:attrName>
                                        </p:attrNameLst>
                                      </p:cBhvr>
                                      <p:to>
                                        <p:strVal val="visible"/>
                                      </p:to>
                                    </p:set>
                                    <p:anim calcmode="lin" valueType="num">
                                      <p:cBhvr additive="base">
                                        <p:cTn id="25" dur="500" fill="hold"/>
                                        <p:tgtEl>
                                          <p:spTgt spid="122886">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22886">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22886">
                                            <p:txEl>
                                              <p:pRg st="4" end="4"/>
                                            </p:txEl>
                                          </p:spTgt>
                                        </p:tgtEl>
                                        <p:attrNameLst>
                                          <p:attrName>style.visibility</p:attrName>
                                        </p:attrNameLst>
                                      </p:cBhvr>
                                      <p:to>
                                        <p:strVal val="visible"/>
                                      </p:to>
                                    </p:set>
                                    <p:anim calcmode="lin" valueType="num">
                                      <p:cBhvr additive="base">
                                        <p:cTn id="29" dur="500" fill="hold"/>
                                        <p:tgtEl>
                                          <p:spTgt spid="122886">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22886">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6" grpId="0" build="p" bldLvl="4" autoUpdateAnimBg="0">
        <p:tmplLst>
          <p:tmpl lvl="1">
            <p:tnLst>
              <p:par>
                <p:cTn presetID="2" presetClass="entr" presetSubtype="8" fill="hold" nodeType="clickEffect">
                  <p:stCondLst>
                    <p:cond delay="0"/>
                  </p:stCondLst>
                  <p:childTnLst>
                    <p:set>
                      <p:cBhvr>
                        <p:cTn dur="1" fill="hold">
                          <p:stCondLst>
                            <p:cond delay="0"/>
                          </p:stCondLst>
                        </p:cTn>
                        <p:tgtEl>
                          <p:spTgt spid="122886"/>
                        </p:tgtEl>
                        <p:attrNameLst>
                          <p:attrName>style.visibility</p:attrName>
                        </p:attrNameLst>
                      </p:cBhvr>
                      <p:to>
                        <p:strVal val="visible"/>
                      </p:to>
                    </p:set>
                    <p:anim calcmode="lin" valueType="num">
                      <p:cBhvr additive="base">
                        <p:cTn dur="500" fill="hold"/>
                        <p:tgtEl>
                          <p:spTgt spid="122886"/>
                        </p:tgtEl>
                        <p:attrNameLst>
                          <p:attrName>ppt_x</p:attrName>
                        </p:attrNameLst>
                      </p:cBhvr>
                      <p:tavLst>
                        <p:tav tm="0">
                          <p:val>
                            <p:strVal val="0-#ppt_w/2"/>
                          </p:val>
                        </p:tav>
                        <p:tav tm="100000">
                          <p:val>
                            <p:strVal val="#ppt_x"/>
                          </p:val>
                        </p:tav>
                      </p:tavLst>
                    </p:anim>
                    <p:anim calcmode="lin" valueType="num">
                      <p:cBhvr additive="base">
                        <p:cTn dur="500" fill="hold"/>
                        <p:tgtEl>
                          <p:spTgt spid="122886"/>
                        </p:tgtEl>
                        <p:attrNameLst>
                          <p:attrName>ppt_y</p:attrName>
                        </p:attrNameLst>
                      </p:cBhvr>
                      <p:tavLst>
                        <p:tav tm="0">
                          <p:val>
                            <p:strVal val="#ppt_y"/>
                          </p:val>
                        </p:tav>
                        <p:tav tm="100000">
                          <p:val>
                            <p:strVal val="#ppt_y"/>
                          </p:val>
                        </p:tav>
                      </p:tavLst>
                    </p:anim>
                  </p:childTnLst>
                </p:cTn>
              </p:par>
            </p:tnLst>
          </p:tmpl>
          <p:tmpl lvl="2">
            <p:tnLst>
              <p:par>
                <p:cTn presetID="2" presetClass="entr" presetSubtype="8" fill="hold" nodeType="clickEffect">
                  <p:stCondLst>
                    <p:cond delay="0"/>
                  </p:stCondLst>
                  <p:childTnLst>
                    <p:set>
                      <p:cBhvr>
                        <p:cTn dur="1" fill="hold">
                          <p:stCondLst>
                            <p:cond delay="0"/>
                          </p:stCondLst>
                        </p:cTn>
                        <p:tgtEl>
                          <p:spTgt spid="122886"/>
                        </p:tgtEl>
                        <p:attrNameLst>
                          <p:attrName>style.visibility</p:attrName>
                        </p:attrNameLst>
                      </p:cBhvr>
                      <p:to>
                        <p:strVal val="visible"/>
                      </p:to>
                    </p:set>
                    <p:anim calcmode="lin" valueType="num">
                      <p:cBhvr additive="base">
                        <p:cTn dur="500" fill="hold"/>
                        <p:tgtEl>
                          <p:spTgt spid="122886"/>
                        </p:tgtEl>
                        <p:attrNameLst>
                          <p:attrName>ppt_x</p:attrName>
                        </p:attrNameLst>
                      </p:cBhvr>
                      <p:tavLst>
                        <p:tav tm="0">
                          <p:val>
                            <p:strVal val="0-#ppt_w/2"/>
                          </p:val>
                        </p:tav>
                        <p:tav tm="100000">
                          <p:val>
                            <p:strVal val="#ppt_x"/>
                          </p:val>
                        </p:tav>
                      </p:tavLst>
                    </p:anim>
                    <p:anim calcmode="lin" valueType="num">
                      <p:cBhvr additive="base">
                        <p:cTn dur="500" fill="hold"/>
                        <p:tgtEl>
                          <p:spTgt spid="122886"/>
                        </p:tgtEl>
                        <p:attrNameLst>
                          <p:attrName>ppt_y</p:attrName>
                        </p:attrNameLst>
                      </p:cBhvr>
                      <p:tavLst>
                        <p:tav tm="0">
                          <p:val>
                            <p:strVal val="#ppt_y"/>
                          </p:val>
                        </p:tav>
                        <p:tav tm="100000">
                          <p:val>
                            <p:strVal val="#ppt_y"/>
                          </p:val>
                        </p:tav>
                      </p:tavLst>
                    </p:anim>
                  </p:childTnLst>
                </p:cTn>
              </p:par>
            </p:tnLst>
          </p:tmpl>
          <p:tmpl lvl="3">
            <p:tnLst>
              <p:par>
                <p:cTn presetID="2" presetClass="entr" presetSubtype="8" fill="hold" nodeType="clickEffect">
                  <p:stCondLst>
                    <p:cond delay="0"/>
                  </p:stCondLst>
                  <p:childTnLst>
                    <p:set>
                      <p:cBhvr>
                        <p:cTn dur="1" fill="hold">
                          <p:stCondLst>
                            <p:cond delay="0"/>
                          </p:stCondLst>
                        </p:cTn>
                        <p:tgtEl>
                          <p:spTgt spid="122886"/>
                        </p:tgtEl>
                        <p:attrNameLst>
                          <p:attrName>style.visibility</p:attrName>
                        </p:attrNameLst>
                      </p:cBhvr>
                      <p:to>
                        <p:strVal val="visible"/>
                      </p:to>
                    </p:set>
                    <p:anim calcmode="lin" valueType="num">
                      <p:cBhvr additive="base">
                        <p:cTn dur="500" fill="hold"/>
                        <p:tgtEl>
                          <p:spTgt spid="122886"/>
                        </p:tgtEl>
                        <p:attrNameLst>
                          <p:attrName>ppt_x</p:attrName>
                        </p:attrNameLst>
                      </p:cBhvr>
                      <p:tavLst>
                        <p:tav tm="0">
                          <p:val>
                            <p:strVal val="0-#ppt_w/2"/>
                          </p:val>
                        </p:tav>
                        <p:tav tm="100000">
                          <p:val>
                            <p:strVal val="#ppt_x"/>
                          </p:val>
                        </p:tav>
                      </p:tavLst>
                    </p:anim>
                    <p:anim calcmode="lin" valueType="num">
                      <p:cBhvr additive="base">
                        <p:cTn dur="500" fill="hold"/>
                        <p:tgtEl>
                          <p:spTgt spid="122886"/>
                        </p:tgtEl>
                        <p:attrNameLst>
                          <p:attrName>ppt_y</p:attrName>
                        </p:attrNameLst>
                      </p:cBhvr>
                      <p:tavLst>
                        <p:tav tm="0">
                          <p:val>
                            <p:strVal val="#ppt_y"/>
                          </p:val>
                        </p:tav>
                        <p:tav tm="100000">
                          <p:val>
                            <p:strVal val="#ppt_y"/>
                          </p:val>
                        </p:tav>
                      </p:tavLst>
                    </p:anim>
                  </p:childTnLst>
                </p:cTn>
              </p:par>
            </p:tnLst>
          </p:tmpl>
          <p:tmpl lvl="4">
            <p:tnLst>
              <p:par>
                <p:cTn presetID="2" presetClass="entr" presetSubtype="8" fill="hold" nodeType="clickEffect">
                  <p:stCondLst>
                    <p:cond delay="0"/>
                  </p:stCondLst>
                  <p:childTnLst>
                    <p:set>
                      <p:cBhvr>
                        <p:cTn dur="1" fill="hold">
                          <p:stCondLst>
                            <p:cond delay="0"/>
                          </p:stCondLst>
                        </p:cTn>
                        <p:tgtEl>
                          <p:spTgt spid="122886"/>
                        </p:tgtEl>
                        <p:attrNameLst>
                          <p:attrName>style.visibility</p:attrName>
                        </p:attrNameLst>
                      </p:cBhvr>
                      <p:to>
                        <p:strVal val="visible"/>
                      </p:to>
                    </p:set>
                    <p:anim calcmode="lin" valueType="num">
                      <p:cBhvr additive="base">
                        <p:cTn dur="500" fill="hold"/>
                        <p:tgtEl>
                          <p:spTgt spid="122886"/>
                        </p:tgtEl>
                        <p:attrNameLst>
                          <p:attrName>ppt_x</p:attrName>
                        </p:attrNameLst>
                      </p:cBhvr>
                      <p:tavLst>
                        <p:tav tm="0">
                          <p:val>
                            <p:strVal val="0-#ppt_w/2"/>
                          </p:val>
                        </p:tav>
                        <p:tav tm="100000">
                          <p:val>
                            <p:strVal val="#ppt_x"/>
                          </p:val>
                        </p:tav>
                      </p:tavLst>
                    </p:anim>
                    <p:anim calcmode="lin" valueType="num">
                      <p:cBhvr additive="base">
                        <p:cTn dur="500" fill="hold"/>
                        <p:tgtEl>
                          <p:spTgt spid="122886"/>
                        </p:tgtEl>
                        <p:attrNameLst>
                          <p:attrName>ppt_y</p:attrName>
                        </p:attrNameLst>
                      </p:cBhvr>
                      <p:tavLst>
                        <p:tav tm="0">
                          <p:val>
                            <p:strVal val="#ppt_y"/>
                          </p:val>
                        </p:tav>
                        <p:tav tm="100000">
                          <p:val>
                            <p:strVal val="#ppt_y"/>
                          </p:val>
                        </p:tav>
                      </p:tavLst>
                    </p:anim>
                  </p:childTnLst>
                </p:cTn>
              </p:par>
            </p:tnLst>
          </p:tmpl>
          <p:tmpl lvl="5">
            <p:tnLst>
              <p:par>
                <p:cTn presetID="2" presetClass="entr" presetSubtype="8" fill="hold" nodeType="withEffect">
                  <p:stCondLst>
                    <p:cond delay="0"/>
                  </p:stCondLst>
                  <p:childTnLst>
                    <p:set>
                      <p:cBhvr>
                        <p:cTn dur="1" fill="hold">
                          <p:stCondLst>
                            <p:cond delay="0"/>
                          </p:stCondLst>
                        </p:cTn>
                        <p:tgtEl>
                          <p:spTgt spid="122886"/>
                        </p:tgtEl>
                        <p:attrNameLst>
                          <p:attrName>style.visibility</p:attrName>
                        </p:attrNameLst>
                      </p:cBhvr>
                      <p:to>
                        <p:strVal val="visible"/>
                      </p:to>
                    </p:set>
                    <p:anim calcmode="lin" valueType="num">
                      <p:cBhvr additive="base">
                        <p:cTn dur="500" fill="hold"/>
                        <p:tgtEl>
                          <p:spTgt spid="122886"/>
                        </p:tgtEl>
                        <p:attrNameLst>
                          <p:attrName>ppt_x</p:attrName>
                        </p:attrNameLst>
                      </p:cBhvr>
                      <p:tavLst>
                        <p:tav tm="0">
                          <p:val>
                            <p:strVal val="0-#ppt_w/2"/>
                          </p:val>
                        </p:tav>
                        <p:tav tm="100000">
                          <p:val>
                            <p:strVal val="#ppt_x"/>
                          </p:val>
                        </p:tav>
                      </p:tavLst>
                    </p:anim>
                    <p:anim calcmode="lin" valueType="num">
                      <p:cBhvr additive="base">
                        <p:cTn dur="500" fill="hold"/>
                        <p:tgtEl>
                          <p:spTgt spid="122886"/>
                        </p:tgtEl>
                        <p:attrNameLst>
                          <p:attrName>ppt_y</p:attrName>
                        </p:attrNameLst>
                      </p:cBhvr>
                      <p:tavLst>
                        <p:tav tm="0">
                          <p:val>
                            <p:strVal val="#ppt_y"/>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accent2"/>
        </a:buClr>
        <a:buFont typeface="Wingdings" panose="05000000000000000000" pitchFamily="2" charset="2"/>
        <a:buChar char="©"/>
        <a:defRPr sz="3200" i="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anose="05000000000000000000" pitchFamily="2" charset="2"/>
        <a:buChar char="©"/>
        <a:defRPr sz="2800" i="1"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Font typeface="Wingdings" panose="05000000000000000000" pitchFamily="2" charset="2"/>
        <a:buChar char="©"/>
        <a:defRPr sz="2400" i="1"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i="1"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1.wmf"/><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8.bin"/><Relationship Id="rId1" Type="http://schemas.openxmlformats.org/officeDocument/2006/relationships/slideLayout" Target="../slideLayouts/slideLayout6.xml"/><Relationship Id="rId5" Type="http://schemas.openxmlformats.org/officeDocument/2006/relationships/image" Target="../media/image25.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0.bin"/><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1.bin"/><Relationship Id="rId1" Type="http://schemas.openxmlformats.org/officeDocument/2006/relationships/slideLayout" Target="../slideLayouts/slideLayout6.xml"/><Relationship Id="rId5" Type="http://schemas.openxmlformats.org/officeDocument/2006/relationships/image" Target="../media/image29.wmf"/><Relationship Id="rId4" Type="http://schemas.openxmlformats.org/officeDocument/2006/relationships/oleObject" Target="../embeddings/oleObject12.bin"/></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6.xml"/><Relationship Id="rId5" Type="http://schemas.openxmlformats.org/officeDocument/2006/relationships/image" Target="../media/image32.w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0BC05CAF-FD6B-4475-9E38-ECE0C2584EC6}"/>
              </a:ext>
            </a:extLst>
          </p:cNvPr>
          <p:cNvSpPr>
            <a:spLocks noGrp="1" noChangeArrowheads="1"/>
          </p:cNvSpPr>
          <p:nvPr>
            <p:ph type="title"/>
          </p:nvPr>
        </p:nvSpPr>
        <p:spPr>
          <a:xfrm>
            <a:off x="228600" y="76200"/>
            <a:ext cx="8610600" cy="838200"/>
          </a:xfrm>
        </p:spPr>
        <p:txBody>
          <a:bodyPr/>
          <a:lstStyle/>
          <a:p>
            <a:pPr eaLnBrk="1" hangingPunct="1"/>
            <a:r>
              <a:rPr lang="en-US" altLang="en-US" sz="3200" b="1">
                <a:solidFill>
                  <a:srgbClr val="FF0000"/>
                </a:solidFill>
                <a:latin typeface="Tahoma" panose="020B0604030504040204" pitchFamily="34" charset="0"/>
              </a:rPr>
              <a:t>Neighborhood (Spatial) Operations</a:t>
            </a:r>
          </a:p>
        </p:txBody>
      </p:sp>
      <p:sp>
        <p:nvSpPr>
          <p:cNvPr id="304131" name="Rectangle 3">
            <a:extLst>
              <a:ext uri="{FF2B5EF4-FFF2-40B4-BE49-F238E27FC236}">
                <a16:creationId xmlns:a16="http://schemas.microsoft.com/office/drawing/2014/main" id="{7478461D-6D09-402F-B527-0FCEA80389BA}"/>
              </a:ext>
            </a:extLst>
          </p:cNvPr>
          <p:cNvSpPr>
            <a:spLocks noGrp="1" noChangeArrowheads="1"/>
          </p:cNvSpPr>
          <p:nvPr>
            <p:ph type="body" idx="1"/>
          </p:nvPr>
        </p:nvSpPr>
        <p:spPr>
          <a:xfrm>
            <a:off x="609600" y="1447800"/>
            <a:ext cx="7848600" cy="4419600"/>
          </a:xfrm>
          <a:noFill/>
        </p:spPr>
        <p:txBody>
          <a:bodyPr/>
          <a:lstStyle/>
          <a:p>
            <a:pPr algn="just" eaLnBrk="1" hangingPunct="1">
              <a:lnSpc>
                <a:spcPct val="90000"/>
              </a:lnSpc>
            </a:pPr>
            <a:r>
              <a:rPr lang="en-US" altLang="en-US" sz="2400" b="1" i="0">
                <a:solidFill>
                  <a:srgbClr val="006600"/>
                </a:solidFill>
              </a:rPr>
              <a:t>Neighborhood operations modify pixel values based on the values of nearby pixels.  Convolution and Correlation are fundamental neighborhood operations.</a:t>
            </a:r>
          </a:p>
          <a:p>
            <a:pPr algn="just" eaLnBrk="1" hangingPunct="1">
              <a:lnSpc>
                <a:spcPct val="90000"/>
              </a:lnSpc>
            </a:pPr>
            <a:endParaRPr lang="en-US" altLang="en-US" sz="2400" b="1" i="0">
              <a:solidFill>
                <a:srgbClr val="006600"/>
              </a:solidFill>
            </a:endParaRPr>
          </a:p>
          <a:p>
            <a:pPr algn="just" eaLnBrk="1" hangingPunct="1">
              <a:lnSpc>
                <a:spcPct val="90000"/>
              </a:lnSpc>
              <a:spcBef>
                <a:spcPct val="50000"/>
              </a:spcBef>
              <a:buClr>
                <a:schemeClr val="bg1"/>
              </a:buClr>
              <a:buFontTx/>
              <a:buNone/>
            </a:pPr>
            <a:r>
              <a:rPr lang="en-US" altLang="en-US" sz="2400" b="1">
                <a:solidFill>
                  <a:schemeClr val="accent2"/>
                </a:solidFill>
              </a:rPr>
              <a:t>Convolution</a:t>
            </a:r>
            <a:r>
              <a:rPr lang="en-US" altLang="en-US" sz="2400"/>
              <a:t> is used to filter images for specific reasons – to remove noise, to remove motion blur, to enhance image features, etc…</a:t>
            </a:r>
          </a:p>
          <a:p>
            <a:pPr algn="just" eaLnBrk="1" hangingPunct="1">
              <a:lnSpc>
                <a:spcPct val="90000"/>
              </a:lnSpc>
              <a:spcBef>
                <a:spcPct val="50000"/>
              </a:spcBef>
              <a:buClr>
                <a:schemeClr val="bg1"/>
              </a:buClr>
              <a:buFontTx/>
              <a:buNone/>
            </a:pPr>
            <a:endParaRPr lang="en-US" altLang="en-US" sz="2400"/>
          </a:p>
          <a:p>
            <a:pPr algn="just" eaLnBrk="1" hangingPunct="1">
              <a:lnSpc>
                <a:spcPct val="90000"/>
              </a:lnSpc>
              <a:spcBef>
                <a:spcPct val="50000"/>
              </a:spcBef>
              <a:buClr>
                <a:schemeClr val="bg1"/>
              </a:buClr>
              <a:buFontTx/>
              <a:buNone/>
            </a:pPr>
            <a:r>
              <a:rPr lang="en-US" altLang="en-US" sz="2400" b="1">
                <a:solidFill>
                  <a:schemeClr val="accent2"/>
                </a:solidFill>
              </a:rPr>
              <a:t>Correlation</a:t>
            </a:r>
            <a:r>
              <a:rPr lang="en-US" altLang="en-US" sz="2400"/>
              <a:t> is used to determine the similarity of regions of an image to other regions of interest.  Used in pattern recognition, motion analysis and image registration.</a:t>
            </a:r>
            <a:endParaRPr lang="en-US" altLang="en-US" sz="2400" i="0">
              <a:solidFill>
                <a:srgbClr val="006600"/>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 calcmode="lin" valueType="num">
                                      <p:cBhvr additive="base">
                                        <p:cTn id="7" dur="500" fill="hold"/>
                                        <p:tgtEl>
                                          <p:spTgt spid="304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41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04131">
                                            <p:txEl>
                                              <p:pRg st="2" end="2"/>
                                            </p:txEl>
                                          </p:spTgt>
                                        </p:tgtEl>
                                        <p:attrNameLst>
                                          <p:attrName>style.visibility</p:attrName>
                                        </p:attrNameLst>
                                      </p:cBhvr>
                                      <p:to>
                                        <p:strVal val="visible"/>
                                      </p:to>
                                    </p:set>
                                    <p:anim calcmode="lin" valueType="num">
                                      <p:cBhvr additive="base">
                                        <p:cTn id="13" dur="500" fill="hold"/>
                                        <p:tgtEl>
                                          <p:spTgt spid="304131">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04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04131">
                                            <p:txEl>
                                              <p:pRg st="4" end="4"/>
                                            </p:txEl>
                                          </p:spTgt>
                                        </p:tgtEl>
                                        <p:attrNameLst>
                                          <p:attrName>style.visibility</p:attrName>
                                        </p:attrNameLst>
                                      </p:cBhvr>
                                      <p:to>
                                        <p:strVal val="visible"/>
                                      </p:to>
                                    </p:set>
                                    <p:anim calcmode="lin" valueType="num">
                                      <p:cBhvr additive="base">
                                        <p:cTn id="19" dur="500" fill="hold"/>
                                        <p:tgtEl>
                                          <p:spTgt spid="304131">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0413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AF50BCE-713F-4F0E-B19B-D8FBAE57D0E2}"/>
              </a:ext>
            </a:extLst>
          </p:cNvPr>
          <p:cNvSpPr>
            <a:spLocks noGrp="1" noChangeArrowheads="1"/>
          </p:cNvSpPr>
          <p:nvPr>
            <p:ph type="title"/>
          </p:nvPr>
        </p:nvSpPr>
        <p:spPr>
          <a:xfrm>
            <a:off x="257175" y="152400"/>
            <a:ext cx="8610600" cy="457200"/>
          </a:xfrm>
        </p:spPr>
        <p:txBody>
          <a:bodyPr/>
          <a:lstStyle/>
          <a:p>
            <a:pPr eaLnBrk="1" hangingPunct="1"/>
            <a:r>
              <a:rPr lang="en-US" altLang="en-US" sz="3200" b="1">
                <a:solidFill>
                  <a:srgbClr val="FF0000"/>
                </a:solidFill>
                <a:latin typeface="Tahoma" panose="020B0604030504040204" pitchFamily="34" charset="0"/>
              </a:rPr>
              <a:t>Gaussian Filter</a:t>
            </a:r>
          </a:p>
        </p:txBody>
      </p:sp>
      <p:sp>
        <p:nvSpPr>
          <p:cNvPr id="271363" name="Rectangle 3">
            <a:extLst>
              <a:ext uri="{FF2B5EF4-FFF2-40B4-BE49-F238E27FC236}">
                <a16:creationId xmlns:a16="http://schemas.microsoft.com/office/drawing/2014/main" id="{61343EFA-C437-4535-98B4-D257B8E3151A}"/>
              </a:ext>
            </a:extLst>
          </p:cNvPr>
          <p:cNvSpPr>
            <a:spLocks noGrp="1" noChangeArrowheads="1"/>
          </p:cNvSpPr>
          <p:nvPr>
            <p:ph type="body" idx="1"/>
          </p:nvPr>
        </p:nvSpPr>
        <p:spPr>
          <a:xfrm>
            <a:off x="228600" y="1066800"/>
            <a:ext cx="8610600" cy="5181600"/>
          </a:xfrm>
        </p:spPr>
        <p:txBody>
          <a:bodyPr/>
          <a:lstStyle/>
          <a:p>
            <a:pPr algn="just" eaLnBrk="1" hangingPunct="1"/>
            <a:r>
              <a:rPr lang="en-US" altLang="en-US" sz="2000">
                <a:latin typeface="Tahoma" panose="020B0604030504040204" pitchFamily="34" charset="0"/>
              </a:rPr>
              <a:t>The </a:t>
            </a:r>
            <a:r>
              <a:rPr lang="en-US" altLang="en-US" sz="2000" b="1">
                <a:solidFill>
                  <a:schemeClr val="accent2"/>
                </a:solidFill>
                <a:latin typeface="Tahoma" panose="020B0604030504040204" pitchFamily="34" charset="0"/>
              </a:rPr>
              <a:t>Gaussian</a:t>
            </a:r>
            <a:r>
              <a:rPr lang="en-US" altLang="en-US" sz="2000">
                <a:latin typeface="Tahoma" panose="020B0604030504040204" pitchFamily="34" charset="0"/>
              </a:rPr>
              <a:t> filter is a 2-D  convolution operator that is used to `blur' images and  remove detail and noise much like the mean filter</a:t>
            </a:r>
          </a:p>
          <a:p>
            <a:pPr algn="just" eaLnBrk="1" hangingPunct="1"/>
            <a:r>
              <a:rPr lang="en-US" altLang="en-US" sz="2000">
                <a:latin typeface="Tahoma" panose="020B0604030504040204" pitchFamily="34" charset="0"/>
              </a:rPr>
              <a:t>It is </a:t>
            </a:r>
            <a:r>
              <a:rPr lang="en-US" altLang="en-US" sz="2000" b="1">
                <a:solidFill>
                  <a:schemeClr val="accent2"/>
                </a:solidFill>
                <a:latin typeface="Tahoma" panose="020B0604030504040204" pitchFamily="34" charset="0"/>
              </a:rPr>
              <a:t>similar</a:t>
            </a:r>
            <a:r>
              <a:rPr lang="en-US" altLang="en-US" sz="2000">
                <a:latin typeface="Tahoma" panose="020B0604030504040204" pitchFamily="34" charset="0"/>
              </a:rPr>
              <a:t> to the mean filter, but it uses a different kernel that represents the shape of a Gaussian (`bell-shaped') hump. This kernel has some special properties which are detailed below. </a:t>
            </a:r>
          </a:p>
          <a:p>
            <a:pPr algn="just" eaLnBrk="1" hangingPunct="1"/>
            <a:r>
              <a:rPr lang="en-US" altLang="en-US" sz="2000">
                <a:latin typeface="Tahoma" panose="020B0604030504040204" pitchFamily="34" charset="0"/>
              </a:rPr>
              <a:t>The </a:t>
            </a:r>
            <a:r>
              <a:rPr lang="en-US" altLang="en-US" sz="2000" b="1">
                <a:solidFill>
                  <a:srgbClr val="006600"/>
                </a:solidFill>
                <a:latin typeface="Tahoma" panose="020B0604030504040204" pitchFamily="34" charset="0"/>
              </a:rPr>
              <a:t>degree of smoothing</a:t>
            </a:r>
            <a:r>
              <a:rPr lang="en-US" altLang="en-US" sz="2000">
                <a:latin typeface="Tahoma" panose="020B0604030504040204" pitchFamily="34" charset="0"/>
              </a:rPr>
              <a:t> is determined by the </a:t>
            </a:r>
            <a:r>
              <a:rPr lang="en-US" altLang="en-US" sz="2000" b="1">
                <a:solidFill>
                  <a:schemeClr val="accent2"/>
                </a:solidFill>
                <a:latin typeface="Tahoma" panose="020B0604030504040204" pitchFamily="34" charset="0"/>
              </a:rPr>
              <a:t>standard deviation</a:t>
            </a:r>
            <a:r>
              <a:rPr lang="en-US" altLang="en-US" sz="2000">
                <a:latin typeface="Tahoma" panose="020B0604030504040204" pitchFamily="34" charset="0"/>
              </a:rPr>
              <a:t> of the Gaussian.</a:t>
            </a:r>
          </a:p>
          <a:p>
            <a:pPr lvl="1" algn="just" eaLnBrk="1" hangingPunct="1"/>
            <a:r>
              <a:rPr lang="en-US" altLang="en-US" sz="2000">
                <a:latin typeface="Tahoma" panose="020B0604030504040204" pitchFamily="34" charset="0"/>
              </a:rPr>
              <a:t>Larger standard deviation Gaussians, of course, require larger convolution kernels in order to be accurately represented.</a:t>
            </a:r>
          </a:p>
          <a:p>
            <a:pPr algn="just" eaLnBrk="1" hangingPunct="1"/>
            <a:r>
              <a:rPr lang="en-US" altLang="en-US" sz="2000">
                <a:latin typeface="Tahoma" panose="020B0604030504040204" pitchFamily="34" charset="0"/>
              </a:rPr>
              <a:t>The Gaussian outputs a `</a:t>
            </a:r>
            <a:r>
              <a:rPr lang="en-US" altLang="en-US" sz="2000" b="1">
                <a:solidFill>
                  <a:schemeClr val="accent2"/>
                </a:solidFill>
                <a:latin typeface="Tahoma" panose="020B0604030504040204" pitchFamily="34" charset="0"/>
              </a:rPr>
              <a:t>weighted average'</a:t>
            </a:r>
            <a:r>
              <a:rPr lang="en-US" altLang="en-US" sz="2000">
                <a:latin typeface="Tahoma" panose="020B0604030504040204" pitchFamily="34" charset="0"/>
              </a:rPr>
              <a:t> of each pixel's neighborhood, with the average weighted more towards the </a:t>
            </a:r>
            <a:r>
              <a:rPr lang="en-US" altLang="en-US" sz="2000" b="1">
                <a:solidFill>
                  <a:schemeClr val="accent2"/>
                </a:solidFill>
                <a:latin typeface="Tahoma" panose="020B0604030504040204" pitchFamily="34" charset="0"/>
              </a:rPr>
              <a:t>value of the central pixels</a:t>
            </a:r>
            <a:r>
              <a:rPr lang="en-US" altLang="en-US" sz="2000">
                <a:latin typeface="Tahoma" panose="020B0604030504040204" pitchFamily="34" charset="0"/>
              </a:rPr>
              <a:t>. </a:t>
            </a:r>
          </a:p>
          <a:p>
            <a:pPr lvl="1" algn="just" eaLnBrk="1" hangingPunct="1"/>
            <a:r>
              <a:rPr lang="en-US" altLang="en-US" sz="2000">
                <a:latin typeface="Tahoma" panose="020B0604030504040204" pitchFamily="34" charset="0"/>
              </a:rPr>
              <a:t>This is in contrast to the mean filter's uniformly weighted average. </a:t>
            </a:r>
          </a:p>
          <a:p>
            <a:pPr lvl="1" algn="just" eaLnBrk="1" hangingPunct="1"/>
            <a:r>
              <a:rPr lang="en-US" altLang="en-US" sz="2000">
                <a:latin typeface="Tahoma" panose="020B0604030504040204" pitchFamily="34" charset="0"/>
              </a:rPr>
              <a:t>A Gaussian provides </a:t>
            </a:r>
            <a:r>
              <a:rPr lang="en-US" altLang="en-US" sz="2000" b="1">
                <a:solidFill>
                  <a:schemeClr val="accent2"/>
                </a:solidFill>
                <a:latin typeface="Tahoma" panose="020B0604030504040204" pitchFamily="34" charset="0"/>
              </a:rPr>
              <a:t>gentler</a:t>
            </a:r>
            <a:r>
              <a:rPr lang="en-US" altLang="en-US" sz="2000">
                <a:latin typeface="Tahoma" panose="020B0604030504040204" pitchFamily="34" charset="0"/>
              </a:rPr>
              <a:t> smoothing and preserves edges better than an identically sized mean filter. </a:t>
            </a:r>
          </a:p>
          <a:p>
            <a:pPr eaLnBrk="1" hangingPunct="1"/>
            <a:endParaRPr lang="en-US" altLang="en-US" sz="2000">
              <a:latin typeface="Tahoma" panose="020B0604030504040204" pitchFamily="34" charset="0"/>
            </a:endParaRPr>
          </a:p>
          <a:p>
            <a:pPr eaLnBrk="1" hangingPunct="1"/>
            <a:endParaRPr lang="en-US" altLang="en-US" sz="18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1363">
                                            <p:txEl>
                                              <p:pRg st="0" end="0"/>
                                            </p:txEl>
                                          </p:spTgt>
                                        </p:tgtEl>
                                        <p:attrNameLst>
                                          <p:attrName>style.visibility</p:attrName>
                                        </p:attrNameLst>
                                      </p:cBhvr>
                                      <p:to>
                                        <p:strVal val="visible"/>
                                      </p:to>
                                    </p:set>
                                    <p:anim calcmode="lin" valueType="num">
                                      <p:cBhvr additive="base">
                                        <p:cTn id="7" dur="500" fill="hold"/>
                                        <p:tgtEl>
                                          <p:spTgt spid="271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13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1363">
                                            <p:txEl>
                                              <p:pRg st="1" end="1"/>
                                            </p:txEl>
                                          </p:spTgt>
                                        </p:tgtEl>
                                        <p:attrNameLst>
                                          <p:attrName>style.visibility</p:attrName>
                                        </p:attrNameLst>
                                      </p:cBhvr>
                                      <p:to>
                                        <p:strVal val="visible"/>
                                      </p:to>
                                    </p:set>
                                    <p:anim calcmode="lin" valueType="num">
                                      <p:cBhvr additive="base">
                                        <p:cTn id="13" dur="500" fill="hold"/>
                                        <p:tgtEl>
                                          <p:spTgt spid="2713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13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1363">
                                            <p:txEl>
                                              <p:pRg st="2" end="2"/>
                                            </p:txEl>
                                          </p:spTgt>
                                        </p:tgtEl>
                                        <p:attrNameLst>
                                          <p:attrName>style.visibility</p:attrName>
                                        </p:attrNameLst>
                                      </p:cBhvr>
                                      <p:to>
                                        <p:strVal val="visible"/>
                                      </p:to>
                                    </p:set>
                                    <p:anim calcmode="lin" valueType="num">
                                      <p:cBhvr additive="base">
                                        <p:cTn id="19" dur="500" fill="hold"/>
                                        <p:tgtEl>
                                          <p:spTgt spid="2713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136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1363">
                                            <p:txEl>
                                              <p:pRg st="3" end="3"/>
                                            </p:txEl>
                                          </p:spTgt>
                                        </p:tgtEl>
                                        <p:attrNameLst>
                                          <p:attrName>style.visibility</p:attrName>
                                        </p:attrNameLst>
                                      </p:cBhvr>
                                      <p:to>
                                        <p:strVal val="visible"/>
                                      </p:to>
                                    </p:set>
                                    <p:anim calcmode="lin" valueType="num">
                                      <p:cBhvr additive="base">
                                        <p:cTn id="25" dur="500" fill="hold"/>
                                        <p:tgtEl>
                                          <p:spTgt spid="2713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136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1363">
                                            <p:txEl>
                                              <p:pRg st="4" end="4"/>
                                            </p:txEl>
                                          </p:spTgt>
                                        </p:tgtEl>
                                        <p:attrNameLst>
                                          <p:attrName>style.visibility</p:attrName>
                                        </p:attrNameLst>
                                      </p:cBhvr>
                                      <p:to>
                                        <p:strVal val="visible"/>
                                      </p:to>
                                    </p:set>
                                    <p:anim calcmode="lin" valueType="num">
                                      <p:cBhvr additive="base">
                                        <p:cTn id="31" dur="500" fill="hold"/>
                                        <p:tgtEl>
                                          <p:spTgt spid="2713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7136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1363">
                                            <p:txEl>
                                              <p:pRg st="5" end="5"/>
                                            </p:txEl>
                                          </p:spTgt>
                                        </p:tgtEl>
                                        <p:attrNameLst>
                                          <p:attrName>style.visibility</p:attrName>
                                        </p:attrNameLst>
                                      </p:cBhvr>
                                      <p:to>
                                        <p:strVal val="visible"/>
                                      </p:to>
                                    </p:set>
                                    <p:anim calcmode="lin" valueType="num">
                                      <p:cBhvr additive="base">
                                        <p:cTn id="37" dur="500" fill="hold"/>
                                        <p:tgtEl>
                                          <p:spTgt spid="27136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7136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271363">
                                            <p:txEl>
                                              <p:pRg st="6" end="6"/>
                                            </p:txEl>
                                          </p:spTgt>
                                        </p:tgtEl>
                                        <p:attrNameLst>
                                          <p:attrName>style.visibility</p:attrName>
                                        </p:attrNameLst>
                                      </p:cBhvr>
                                      <p:to>
                                        <p:strVal val="visible"/>
                                      </p:to>
                                    </p:set>
                                    <p:anim calcmode="lin" valueType="num">
                                      <p:cBhvr additive="base">
                                        <p:cTn id="43" dur="500" fill="hold"/>
                                        <p:tgtEl>
                                          <p:spTgt spid="27136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7136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bldLvl="5"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7" name="Text Box 3">
            <a:extLst>
              <a:ext uri="{FF2B5EF4-FFF2-40B4-BE49-F238E27FC236}">
                <a16:creationId xmlns:a16="http://schemas.microsoft.com/office/drawing/2014/main" id="{74AF473E-42A6-40D1-ADB9-0847262AA4FD}"/>
              </a:ext>
            </a:extLst>
          </p:cNvPr>
          <p:cNvSpPr txBox="1">
            <a:spLocks noChangeArrowheads="1"/>
          </p:cNvSpPr>
          <p:nvPr/>
        </p:nvSpPr>
        <p:spPr bwMode="auto">
          <a:xfrm>
            <a:off x="457200" y="1981200"/>
            <a:ext cx="8305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50000"/>
              </a:spcBef>
              <a:buClrTx/>
              <a:buFont typeface="Wingdings" panose="05000000000000000000" pitchFamily="2" charset="2"/>
              <a:buChar char="Í"/>
            </a:pPr>
            <a:r>
              <a:rPr lang="en-US" altLang="en-US" sz="2000" i="0"/>
              <a:t> The gaussian kernel is </a:t>
            </a:r>
            <a:r>
              <a:rPr lang="en-US" altLang="en-US" sz="2000" b="1" i="0">
                <a:solidFill>
                  <a:schemeClr val="accent2"/>
                </a:solidFill>
              </a:rPr>
              <a:t>separable</a:t>
            </a:r>
            <a:r>
              <a:rPr lang="en-US" altLang="en-US" sz="2000" i="0"/>
              <a:t> and </a:t>
            </a:r>
            <a:r>
              <a:rPr lang="en-US" altLang="en-US" sz="2000" b="1" i="0">
                <a:solidFill>
                  <a:schemeClr val="accent2"/>
                </a:solidFill>
              </a:rPr>
              <a:t>symmetric</a:t>
            </a:r>
            <a:r>
              <a:rPr lang="en-US" altLang="en-US" sz="2000" i="0"/>
              <a:t>.</a:t>
            </a:r>
          </a:p>
          <a:p>
            <a:pPr eaLnBrk="1" hangingPunct="1">
              <a:spcBef>
                <a:spcPct val="50000"/>
              </a:spcBef>
              <a:buClrTx/>
              <a:buFont typeface="Wingdings" panose="05000000000000000000" pitchFamily="2" charset="2"/>
              <a:buChar char="Í"/>
            </a:pPr>
            <a:r>
              <a:rPr lang="en-US" altLang="en-US" sz="2000" i="0"/>
              <a:t> To construct the kernel we must </a:t>
            </a:r>
            <a:r>
              <a:rPr lang="en-US" altLang="en-US" sz="2000" b="1" i="0">
                <a:solidFill>
                  <a:schemeClr val="accent2"/>
                </a:solidFill>
              </a:rPr>
              <a:t>sample</a:t>
            </a:r>
            <a:r>
              <a:rPr lang="en-US" altLang="en-US" sz="2000" i="0"/>
              <a:t> and </a:t>
            </a:r>
            <a:r>
              <a:rPr lang="en-US" altLang="en-US" sz="2000" b="1" i="0">
                <a:solidFill>
                  <a:schemeClr val="accent2"/>
                </a:solidFill>
              </a:rPr>
              <a:t>quantize</a:t>
            </a:r>
            <a:r>
              <a:rPr lang="en-US" altLang="en-US" sz="2000" i="0"/>
              <a:t>! </a:t>
            </a:r>
          </a:p>
          <a:p>
            <a:pPr eaLnBrk="1" hangingPunct="1">
              <a:spcBef>
                <a:spcPct val="50000"/>
              </a:spcBef>
              <a:buClrTx/>
              <a:buFont typeface="Wingdings" panose="05000000000000000000" pitchFamily="2" charset="2"/>
              <a:buChar char="Í"/>
            </a:pPr>
            <a:r>
              <a:rPr lang="en-US" altLang="en-US" sz="2000" i="0"/>
              <a:t> The kernel below is an example where </a:t>
            </a:r>
            <a:r>
              <a:rPr lang="en-US" altLang="en-US" sz="2000" b="1" i="0">
                <a:solidFill>
                  <a:schemeClr val="accent2"/>
                </a:solidFill>
              </a:rPr>
              <a:t>sigma = 1</a:t>
            </a:r>
          </a:p>
        </p:txBody>
      </p:sp>
      <p:graphicFrame>
        <p:nvGraphicFramePr>
          <p:cNvPr id="272388" name="Group 4">
            <a:extLst>
              <a:ext uri="{FF2B5EF4-FFF2-40B4-BE49-F238E27FC236}">
                <a16:creationId xmlns:a16="http://schemas.microsoft.com/office/drawing/2014/main" id="{EC8E9D6A-21D1-4B9C-B1E5-8C657DEE47CA}"/>
              </a:ext>
            </a:extLst>
          </p:cNvPr>
          <p:cNvGraphicFramePr>
            <a:graphicFrameLocks noGrp="1"/>
          </p:cNvGraphicFramePr>
          <p:nvPr/>
        </p:nvGraphicFramePr>
        <p:xfrm>
          <a:off x="5029200" y="3733800"/>
          <a:ext cx="3048000" cy="25146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5032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5032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501650">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7</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5032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4</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5032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1" i="1"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pic>
        <p:nvPicPr>
          <p:cNvPr id="272426" name="Picture 42">
            <a:extLst>
              <a:ext uri="{FF2B5EF4-FFF2-40B4-BE49-F238E27FC236}">
                <a16:creationId xmlns:a16="http://schemas.microsoft.com/office/drawing/2014/main" id="{11487328-D1AB-4873-8A88-4778CC73F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733800"/>
            <a:ext cx="3886200" cy="2533650"/>
          </a:xfrm>
          <a:prstGeom prst="rect">
            <a:avLst/>
          </a:prstGeom>
          <a:noFill/>
          <a:ln w="9525">
            <a:solidFill>
              <a:schemeClr val="tx1"/>
            </a:solidFill>
            <a:miter lim="800000"/>
            <a:headEnd/>
            <a:tailEnd/>
          </a:ln>
          <a:effectLst>
            <a:outerShdw dist="107763" dir="2700000" algn="ctr" rotWithShape="0">
              <a:schemeClr val="bg2"/>
            </a:outerShdw>
          </a:effectLst>
          <a:extLst>
            <a:ext uri="{909E8E84-426E-40DD-AFC4-6F175D3DCCD1}">
              <a14:hiddenFill xmlns:a14="http://schemas.microsoft.com/office/drawing/2010/main">
                <a:solidFill>
                  <a:schemeClr val="accent1"/>
                </a:solidFill>
              </a14:hiddenFill>
            </a:ext>
          </a:extLst>
        </p:spPr>
      </p:pic>
      <p:graphicFrame>
        <p:nvGraphicFramePr>
          <p:cNvPr id="68650" name="Object 43">
            <a:extLst>
              <a:ext uri="{FF2B5EF4-FFF2-40B4-BE49-F238E27FC236}">
                <a16:creationId xmlns:a16="http://schemas.microsoft.com/office/drawing/2014/main" id="{AF7853A1-FB0D-4D86-8A8F-D39D3231A963}"/>
              </a:ext>
            </a:extLst>
          </p:cNvPr>
          <p:cNvGraphicFramePr>
            <a:graphicFrameLocks noGrp="1" noChangeAspect="1"/>
          </p:cNvGraphicFramePr>
          <p:nvPr>
            <p:ph idx="1"/>
          </p:nvPr>
        </p:nvGraphicFramePr>
        <p:xfrm>
          <a:off x="2057400" y="944563"/>
          <a:ext cx="3962400" cy="947737"/>
        </p:xfrm>
        <a:graphic>
          <a:graphicData uri="http://schemas.openxmlformats.org/presentationml/2006/ole">
            <mc:AlternateContent xmlns:mc="http://schemas.openxmlformats.org/markup-compatibility/2006">
              <mc:Choice xmlns:v="urn:schemas-microsoft-com:vml" Requires="v">
                <p:oleObj name="Equation" r:id="rId3" imgW="1346200" imgH="482600" progId="Equation.3">
                  <p:embed/>
                </p:oleObj>
              </mc:Choice>
              <mc:Fallback>
                <p:oleObj name="Equation" r:id="rId3" imgW="1346200" imgH="482600" progId="Equation.3">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944563"/>
                        <a:ext cx="3962400" cy="947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51" name="Rectangle 46">
            <a:extLst>
              <a:ext uri="{FF2B5EF4-FFF2-40B4-BE49-F238E27FC236}">
                <a16:creationId xmlns:a16="http://schemas.microsoft.com/office/drawing/2014/main" id="{FF08FB85-646B-497A-AF34-A4596111A40E}"/>
              </a:ext>
            </a:extLst>
          </p:cNvPr>
          <p:cNvSpPr>
            <a:spLocks noGrp="1" noChangeArrowheads="1"/>
          </p:cNvSpPr>
          <p:nvPr>
            <p:ph type="title"/>
          </p:nvPr>
        </p:nvSpPr>
        <p:spPr>
          <a:xfrm>
            <a:off x="257175" y="228600"/>
            <a:ext cx="8610600" cy="457200"/>
          </a:xfrm>
          <a:noFill/>
        </p:spPr>
        <p:txBody>
          <a:bodyPr/>
          <a:lstStyle/>
          <a:p>
            <a:pPr eaLnBrk="1" hangingPunct="1"/>
            <a:r>
              <a:rPr lang="en-US" altLang="en-US" sz="3200" b="1">
                <a:solidFill>
                  <a:srgbClr val="FF0000"/>
                </a:solidFill>
                <a:latin typeface="Tahoma" panose="020B0604030504040204" pitchFamily="34" charset="0"/>
              </a:rPr>
              <a:t>Gaussian Filter</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2426"/>
                                        </p:tgtEl>
                                        <p:attrNameLst>
                                          <p:attrName>style.visibility</p:attrName>
                                        </p:attrNameLst>
                                      </p:cBhvr>
                                      <p:to>
                                        <p:strVal val="visible"/>
                                      </p:to>
                                    </p:set>
                                    <p:anim calcmode="lin" valueType="num">
                                      <p:cBhvr additive="base">
                                        <p:cTn id="7" dur="500" fill="hold"/>
                                        <p:tgtEl>
                                          <p:spTgt spid="272426"/>
                                        </p:tgtEl>
                                        <p:attrNameLst>
                                          <p:attrName>ppt_x</p:attrName>
                                        </p:attrNameLst>
                                      </p:cBhvr>
                                      <p:tavLst>
                                        <p:tav tm="0">
                                          <p:val>
                                            <p:strVal val="0-#ppt_w/2"/>
                                          </p:val>
                                        </p:tav>
                                        <p:tav tm="100000">
                                          <p:val>
                                            <p:strVal val="#ppt_x"/>
                                          </p:val>
                                        </p:tav>
                                      </p:tavLst>
                                    </p:anim>
                                    <p:anim calcmode="lin" valueType="num">
                                      <p:cBhvr additive="base">
                                        <p:cTn id="8" dur="500" fill="hold"/>
                                        <p:tgtEl>
                                          <p:spTgt spid="27242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72387">
                                            <p:txEl>
                                              <p:pRg st="0" end="0"/>
                                            </p:txEl>
                                          </p:spTgt>
                                        </p:tgtEl>
                                        <p:attrNameLst>
                                          <p:attrName>style.visibility</p:attrName>
                                        </p:attrNameLst>
                                      </p:cBhvr>
                                      <p:to>
                                        <p:strVal val="visible"/>
                                      </p:to>
                                    </p:set>
                                    <p:anim calcmode="lin" valueType="num">
                                      <p:cBhvr additive="base">
                                        <p:cTn id="13" dur="500" fill="hold"/>
                                        <p:tgtEl>
                                          <p:spTgt spid="272387">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72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72387">
                                            <p:txEl>
                                              <p:pRg st="1" end="1"/>
                                            </p:txEl>
                                          </p:spTgt>
                                        </p:tgtEl>
                                        <p:attrNameLst>
                                          <p:attrName>style.visibility</p:attrName>
                                        </p:attrNameLst>
                                      </p:cBhvr>
                                      <p:to>
                                        <p:strVal val="visible"/>
                                      </p:to>
                                    </p:set>
                                    <p:anim calcmode="lin" valueType="num">
                                      <p:cBhvr additive="base">
                                        <p:cTn id="19" dur="500" fill="hold"/>
                                        <p:tgtEl>
                                          <p:spTgt spid="272387">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72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2387">
                                            <p:txEl>
                                              <p:pRg st="2" end="2"/>
                                            </p:txEl>
                                          </p:spTgt>
                                        </p:tgtEl>
                                        <p:attrNameLst>
                                          <p:attrName>style.visibility</p:attrName>
                                        </p:attrNameLst>
                                      </p:cBhvr>
                                      <p:to>
                                        <p:strVal val="visible"/>
                                      </p:to>
                                    </p:set>
                                    <p:anim calcmode="lin" valueType="num">
                                      <p:cBhvr additive="base">
                                        <p:cTn id="25" dur="500" fill="hold"/>
                                        <p:tgtEl>
                                          <p:spTgt spid="272387">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72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72388"/>
                                        </p:tgtEl>
                                        <p:attrNameLst>
                                          <p:attrName>style.visibility</p:attrName>
                                        </p:attrNameLst>
                                      </p:cBhvr>
                                      <p:to>
                                        <p:strVal val="visible"/>
                                      </p:to>
                                    </p:set>
                                    <p:anim calcmode="lin" valueType="num">
                                      <p:cBhvr additive="base">
                                        <p:cTn id="31" dur="500" fill="hold"/>
                                        <p:tgtEl>
                                          <p:spTgt spid="272388"/>
                                        </p:tgtEl>
                                        <p:attrNameLst>
                                          <p:attrName>ppt_x</p:attrName>
                                        </p:attrNameLst>
                                      </p:cBhvr>
                                      <p:tavLst>
                                        <p:tav tm="0">
                                          <p:val>
                                            <p:strVal val="0-#ppt_w/2"/>
                                          </p:val>
                                        </p:tav>
                                        <p:tav tm="100000">
                                          <p:val>
                                            <p:strVal val="#ppt_x"/>
                                          </p:val>
                                        </p:tav>
                                      </p:tavLst>
                                    </p:anim>
                                    <p:anim calcmode="lin" valueType="num">
                                      <p:cBhvr additive="base">
                                        <p:cTn id="32" dur="500" fill="hold"/>
                                        <p:tgtEl>
                                          <p:spTgt spid="27238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descr="wolf">
            <a:extLst>
              <a:ext uri="{FF2B5EF4-FFF2-40B4-BE49-F238E27FC236}">
                <a16:creationId xmlns:a16="http://schemas.microsoft.com/office/drawing/2014/main" id="{9A53711D-DFAD-440C-BF18-6FB6DEC55DAD}"/>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17500" y="984250"/>
            <a:ext cx="3505200" cy="2292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9635" name="Text Box 4">
            <a:extLst>
              <a:ext uri="{FF2B5EF4-FFF2-40B4-BE49-F238E27FC236}">
                <a16:creationId xmlns:a16="http://schemas.microsoft.com/office/drawing/2014/main" id="{48C37D64-0DF5-41DA-B5A5-7C2E32049DC8}"/>
              </a:ext>
            </a:extLst>
          </p:cNvPr>
          <p:cNvSpPr txBox="1">
            <a:spLocks noChangeArrowheads="1"/>
          </p:cNvSpPr>
          <p:nvPr/>
        </p:nvSpPr>
        <p:spPr bwMode="auto">
          <a:xfrm>
            <a:off x="749300" y="3314700"/>
            <a:ext cx="2146300" cy="3460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600" b="1" i="0"/>
              <a:t>Original Image</a:t>
            </a:r>
          </a:p>
        </p:txBody>
      </p:sp>
      <p:pic>
        <p:nvPicPr>
          <p:cNvPr id="69636" name="Picture 5" descr="out3">
            <a:extLst>
              <a:ext uri="{FF2B5EF4-FFF2-40B4-BE49-F238E27FC236}">
                <a16:creationId xmlns:a16="http://schemas.microsoft.com/office/drawing/2014/main" id="{86504234-F0B5-4D10-87A4-CD72DBFC7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984250"/>
            <a:ext cx="35052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6" descr="out7">
            <a:extLst>
              <a:ext uri="{FF2B5EF4-FFF2-40B4-BE49-F238E27FC236}">
                <a16:creationId xmlns:a16="http://schemas.microsoft.com/office/drawing/2014/main" id="{38D72817-1B80-43B6-AD9E-0533E65548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0" y="3956050"/>
            <a:ext cx="35052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8" name="Picture 7" descr="out">
            <a:extLst>
              <a:ext uri="{FF2B5EF4-FFF2-40B4-BE49-F238E27FC236}">
                <a16:creationId xmlns:a16="http://schemas.microsoft.com/office/drawing/2014/main" id="{5EB2178F-3D9B-4440-9CD6-6C2B2F198A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3956050"/>
            <a:ext cx="35052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Text Box 8">
            <a:extLst>
              <a:ext uri="{FF2B5EF4-FFF2-40B4-BE49-F238E27FC236}">
                <a16:creationId xmlns:a16="http://schemas.microsoft.com/office/drawing/2014/main" id="{1555BAA4-A957-4097-B600-15A62B9592EB}"/>
              </a:ext>
            </a:extLst>
          </p:cNvPr>
          <p:cNvSpPr txBox="1">
            <a:spLocks noChangeArrowheads="1"/>
          </p:cNvSpPr>
          <p:nvPr/>
        </p:nvSpPr>
        <p:spPr bwMode="auto">
          <a:xfrm>
            <a:off x="5943600" y="3352800"/>
            <a:ext cx="2514600" cy="3460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600" b="1" i="0"/>
              <a:t>3x3 Gaussian Kernel</a:t>
            </a:r>
          </a:p>
        </p:txBody>
      </p:sp>
      <p:sp>
        <p:nvSpPr>
          <p:cNvPr id="69640" name="Text Box 9">
            <a:extLst>
              <a:ext uri="{FF2B5EF4-FFF2-40B4-BE49-F238E27FC236}">
                <a16:creationId xmlns:a16="http://schemas.microsoft.com/office/drawing/2014/main" id="{5EC7191D-BC39-46E2-9758-BC11AEE18A6C}"/>
              </a:ext>
            </a:extLst>
          </p:cNvPr>
          <p:cNvSpPr txBox="1">
            <a:spLocks noChangeArrowheads="1"/>
          </p:cNvSpPr>
          <p:nvPr/>
        </p:nvSpPr>
        <p:spPr bwMode="auto">
          <a:xfrm>
            <a:off x="790575" y="6316663"/>
            <a:ext cx="2057400" cy="3460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600" b="1" i="0"/>
              <a:t>5x5 Gaussian Kernel</a:t>
            </a:r>
          </a:p>
        </p:txBody>
      </p:sp>
      <p:sp>
        <p:nvSpPr>
          <p:cNvPr id="69641" name="Text Box 10">
            <a:extLst>
              <a:ext uri="{FF2B5EF4-FFF2-40B4-BE49-F238E27FC236}">
                <a16:creationId xmlns:a16="http://schemas.microsoft.com/office/drawing/2014/main" id="{A64DDDE1-0DEF-4763-82F0-DB97FBC45C9B}"/>
              </a:ext>
            </a:extLst>
          </p:cNvPr>
          <p:cNvSpPr txBox="1">
            <a:spLocks noChangeArrowheads="1"/>
          </p:cNvSpPr>
          <p:nvPr/>
        </p:nvSpPr>
        <p:spPr bwMode="auto">
          <a:xfrm>
            <a:off x="5956300" y="6319838"/>
            <a:ext cx="2273300" cy="3460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600" b="1" i="0"/>
              <a:t>7x7 Gaussian Kernel</a:t>
            </a:r>
          </a:p>
        </p:txBody>
      </p:sp>
      <p:sp>
        <p:nvSpPr>
          <p:cNvPr id="69642" name="Rectangle 11">
            <a:extLst>
              <a:ext uri="{FF2B5EF4-FFF2-40B4-BE49-F238E27FC236}">
                <a16:creationId xmlns:a16="http://schemas.microsoft.com/office/drawing/2014/main" id="{491DA69C-6386-4906-9286-1E75A9C9C1B7}"/>
              </a:ext>
            </a:extLst>
          </p:cNvPr>
          <p:cNvSpPr>
            <a:spLocks noChangeArrowheads="1"/>
          </p:cNvSpPr>
          <p:nvPr/>
        </p:nvSpPr>
        <p:spPr bwMode="auto">
          <a:xfrm>
            <a:off x="257175" y="152400"/>
            <a:ext cx="861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0"/>
              </a:spcBef>
              <a:buClrTx/>
              <a:buFontTx/>
              <a:buNone/>
            </a:pPr>
            <a:r>
              <a:rPr lang="en-US" altLang="en-US" b="1" i="0">
                <a:solidFill>
                  <a:srgbClr val="FF0000"/>
                </a:solidFill>
                <a:latin typeface="Tahoma" panose="020B0604030504040204" pitchFamily="34" charset="0"/>
              </a:rPr>
              <a:t>Gaussian Filtering Example</a:t>
            </a:r>
          </a:p>
        </p:txBody>
      </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9746A38-2E81-48C1-B023-BA64A1B352B5}"/>
              </a:ext>
            </a:extLst>
          </p:cNvPr>
          <p:cNvSpPr>
            <a:spLocks noGrp="1" noChangeArrowheads="1"/>
          </p:cNvSpPr>
          <p:nvPr>
            <p:ph type="title"/>
          </p:nvPr>
        </p:nvSpPr>
        <p:spPr>
          <a:xfrm>
            <a:off x="304800" y="-152400"/>
            <a:ext cx="8610600" cy="1143000"/>
          </a:xfrm>
        </p:spPr>
        <p:txBody>
          <a:bodyPr/>
          <a:lstStyle/>
          <a:p>
            <a:pPr eaLnBrk="1" hangingPunct="1"/>
            <a:r>
              <a:rPr lang="en-US" altLang="en-US" sz="2800" b="1">
                <a:solidFill>
                  <a:srgbClr val="FF0000"/>
                </a:solidFill>
                <a:latin typeface="Tahoma" panose="020B0604030504040204" pitchFamily="34" charset="0"/>
              </a:rPr>
              <a:t>Comparison Between Gaussian and Mean Filtering</a:t>
            </a:r>
          </a:p>
        </p:txBody>
      </p:sp>
      <p:grpSp>
        <p:nvGrpSpPr>
          <p:cNvPr id="275459" name="Group 3">
            <a:extLst>
              <a:ext uri="{FF2B5EF4-FFF2-40B4-BE49-F238E27FC236}">
                <a16:creationId xmlns:a16="http://schemas.microsoft.com/office/drawing/2014/main" id="{05EB3D7A-35B0-4FBC-A71B-797D206F5A37}"/>
              </a:ext>
            </a:extLst>
          </p:cNvPr>
          <p:cNvGrpSpPr>
            <a:grpSpLocks/>
          </p:cNvGrpSpPr>
          <p:nvPr/>
        </p:nvGrpSpPr>
        <p:grpSpPr bwMode="auto">
          <a:xfrm>
            <a:off x="304800" y="1981200"/>
            <a:ext cx="4229100" cy="3286125"/>
            <a:chOff x="192" y="1248"/>
            <a:chExt cx="2664" cy="2070"/>
          </a:xfrm>
        </p:grpSpPr>
        <p:pic>
          <p:nvPicPr>
            <p:cNvPr id="70663" name="Picture 4" descr="out">
              <a:extLst>
                <a:ext uri="{FF2B5EF4-FFF2-40B4-BE49-F238E27FC236}">
                  <a16:creationId xmlns:a16="http://schemas.microsoft.com/office/drawing/2014/main" id="{A12EA969-C36F-4BA1-ADAE-0B592615A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1248"/>
              <a:ext cx="2664" cy="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4" name="Text Box 5">
              <a:extLst>
                <a:ext uri="{FF2B5EF4-FFF2-40B4-BE49-F238E27FC236}">
                  <a16:creationId xmlns:a16="http://schemas.microsoft.com/office/drawing/2014/main" id="{7F7344B5-FC57-4333-A327-AF3C45FD5BEC}"/>
                </a:ext>
              </a:extLst>
            </p:cNvPr>
            <p:cNvSpPr txBox="1">
              <a:spLocks noChangeArrowheads="1"/>
            </p:cNvSpPr>
            <p:nvPr/>
          </p:nvSpPr>
          <p:spPr bwMode="auto">
            <a:xfrm>
              <a:off x="192" y="3024"/>
              <a:ext cx="2640" cy="29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400" i="0"/>
                <a:t>5x5 Gaussian Kernel</a:t>
              </a:r>
            </a:p>
          </p:txBody>
        </p:sp>
      </p:grpSp>
      <p:grpSp>
        <p:nvGrpSpPr>
          <p:cNvPr id="275462" name="Group 6">
            <a:extLst>
              <a:ext uri="{FF2B5EF4-FFF2-40B4-BE49-F238E27FC236}">
                <a16:creationId xmlns:a16="http://schemas.microsoft.com/office/drawing/2014/main" id="{63C75AA6-65CA-44F0-B0C6-C3E073E9D58E}"/>
              </a:ext>
            </a:extLst>
          </p:cNvPr>
          <p:cNvGrpSpPr>
            <a:grpSpLocks/>
          </p:cNvGrpSpPr>
          <p:nvPr/>
        </p:nvGrpSpPr>
        <p:grpSpPr bwMode="auto">
          <a:xfrm>
            <a:off x="4572000" y="1981200"/>
            <a:ext cx="4229100" cy="3286125"/>
            <a:chOff x="2880" y="1248"/>
            <a:chExt cx="2664" cy="2070"/>
          </a:xfrm>
        </p:grpSpPr>
        <p:sp>
          <p:nvSpPr>
            <p:cNvPr id="70661" name="Text Box 7">
              <a:extLst>
                <a:ext uri="{FF2B5EF4-FFF2-40B4-BE49-F238E27FC236}">
                  <a16:creationId xmlns:a16="http://schemas.microsoft.com/office/drawing/2014/main" id="{A8393974-205E-49FA-BA8D-6859C9E19D0F}"/>
                </a:ext>
              </a:extLst>
            </p:cNvPr>
            <p:cNvSpPr txBox="1">
              <a:spLocks noChangeArrowheads="1"/>
            </p:cNvSpPr>
            <p:nvPr/>
          </p:nvSpPr>
          <p:spPr bwMode="auto">
            <a:xfrm>
              <a:off x="2880" y="3024"/>
              <a:ext cx="2640" cy="29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400" i="0"/>
                <a:t>5x5 Mean Kernel</a:t>
              </a:r>
            </a:p>
          </p:txBody>
        </p:sp>
        <p:pic>
          <p:nvPicPr>
            <p:cNvPr id="70662" name="Picture 8" descr="outl5">
              <a:extLst>
                <a:ext uri="{FF2B5EF4-FFF2-40B4-BE49-F238E27FC236}">
                  <a16:creationId xmlns:a16="http://schemas.microsoft.com/office/drawing/2014/main" id="{6BB415B4-9A90-48A5-91DB-3442BF4FB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0" y="1248"/>
              <a:ext cx="2664" cy="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5459"/>
                                        </p:tgtEl>
                                        <p:attrNameLst>
                                          <p:attrName>style.visibility</p:attrName>
                                        </p:attrNameLst>
                                      </p:cBhvr>
                                      <p:to>
                                        <p:strVal val="visible"/>
                                      </p:to>
                                    </p:set>
                                    <p:animEffect transition="in" filter="wipe(up)">
                                      <p:cBhvr>
                                        <p:cTn id="7" dur="500"/>
                                        <p:tgtEl>
                                          <p:spTgt spid="2754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75462"/>
                                        </p:tgtEl>
                                        <p:attrNameLst>
                                          <p:attrName>style.visibility</p:attrName>
                                        </p:attrNameLst>
                                      </p:cBhvr>
                                      <p:to>
                                        <p:strVal val="visible"/>
                                      </p:to>
                                    </p:set>
                                    <p:animEffect transition="in" filter="wipe(down)">
                                      <p:cBhvr>
                                        <p:cTn id="12" dur="500"/>
                                        <p:tgtEl>
                                          <p:spTgt spid="275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27FBAB4-1E74-4CFB-A793-CAFB2B762B18}"/>
              </a:ext>
            </a:extLst>
          </p:cNvPr>
          <p:cNvSpPr>
            <a:spLocks noGrp="1" noChangeArrowheads="1"/>
          </p:cNvSpPr>
          <p:nvPr>
            <p:ph type="title"/>
          </p:nvPr>
        </p:nvSpPr>
        <p:spPr>
          <a:xfrm>
            <a:off x="228600" y="228600"/>
            <a:ext cx="8610600" cy="457200"/>
          </a:xfrm>
        </p:spPr>
        <p:txBody>
          <a:bodyPr/>
          <a:lstStyle/>
          <a:p>
            <a:pPr eaLnBrk="1" hangingPunct="1"/>
            <a:r>
              <a:rPr lang="en-US" altLang="en-US" sz="3200" b="1">
                <a:solidFill>
                  <a:srgbClr val="FF0000"/>
                </a:solidFill>
                <a:latin typeface="Tahoma" panose="020B0604030504040204" pitchFamily="34" charset="0"/>
              </a:rPr>
              <a:t>Noise Reduction</a:t>
            </a:r>
          </a:p>
        </p:txBody>
      </p:sp>
      <p:sp>
        <p:nvSpPr>
          <p:cNvPr id="276483" name="Rectangle 3">
            <a:extLst>
              <a:ext uri="{FF2B5EF4-FFF2-40B4-BE49-F238E27FC236}">
                <a16:creationId xmlns:a16="http://schemas.microsoft.com/office/drawing/2014/main" id="{201DBDD3-7A83-4E4A-8FC5-9DF83F612C1A}"/>
              </a:ext>
            </a:extLst>
          </p:cNvPr>
          <p:cNvSpPr>
            <a:spLocks noGrp="1" noChangeArrowheads="1"/>
          </p:cNvSpPr>
          <p:nvPr>
            <p:ph type="body" idx="1"/>
          </p:nvPr>
        </p:nvSpPr>
        <p:spPr>
          <a:xfrm>
            <a:off x="228600" y="1447800"/>
            <a:ext cx="8610600" cy="457200"/>
          </a:xfrm>
        </p:spPr>
        <p:txBody>
          <a:bodyPr/>
          <a:lstStyle/>
          <a:p>
            <a:pPr eaLnBrk="1" hangingPunct="1"/>
            <a:r>
              <a:rPr lang="en-US" altLang="en-US" sz="2000">
                <a:latin typeface="Tahoma" panose="020B0604030504040204" pitchFamily="34" charset="0"/>
              </a:rPr>
              <a:t>Gaussian and mean filters are usually used to reduce “noise” in images</a:t>
            </a:r>
          </a:p>
        </p:txBody>
      </p:sp>
      <p:pic>
        <p:nvPicPr>
          <p:cNvPr id="276484" name="Picture 4" descr="NoisyWolf">
            <a:extLst>
              <a:ext uri="{FF2B5EF4-FFF2-40B4-BE49-F238E27FC236}">
                <a16:creationId xmlns:a16="http://schemas.microsoft.com/office/drawing/2014/main" id="{144C4401-44E5-461B-B3DC-96DC63522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209800"/>
            <a:ext cx="5181600" cy="3387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76485" name="Text Box 5">
            <a:extLst>
              <a:ext uri="{FF2B5EF4-FFF2-40B4-BE49-F238E27FC236}">
                <a16:creationId xmlns:a16="http://schemas.microsoft.com/office/drawing/2014/main" id="{5B8F0651-CA30-4858-A405-B45EEF2E30DC}"/>
              </a:ext>
            </a:extLst>
          </p:cNvPr>
          <p:cNvSpPr txBox="1">
            <a:spLocks noChangeArrowheads="1"/>
          </p:cNvSpPr>
          <p:nvPr/>
        </p:nvSpPr>
        <p:spPr bwMode="auto">
          <a:xfrm>
            <a:off x="1066800" y="5638800"/>
            <a:ext cx="7543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50000"/>
              </a:spcBef>
              <a:buClrTx/>
              <a:buFontTx/>
              <a:buNone/>
            </a:pPr>
            <a:r>
              <a:rPr lang="en-US" altLang="en-US" sz="2000" i="0">
                <a:latin typeface="Tahoma" panose="020B0604030504040204" pitchFamily="34" charset="0"/>
              </a:rPr>
              <a:t>The above image has been corrupted by impulse (binary) noise.</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483">
                                            <p:txEl>
                                              <p:pRg st="0" end="0"/>
                                            </p:txEl>
                                          </p:spTgt>
                                        </p:tgtEl>
                                        <p:attrNameLst>
                                          <p:attrName>style.visibility</p:attrName>
                                        </p:attrNameLst>
                                      </p:cBhvr>
                                      <p:to>
                                        <p:strVal val="visible"/>
                                      </p:to>
                                    </p:set>
                                    <p:anim calcmode="lin" valueType="num">
                                      <p:cBhvr additive="base">
                                        <p:cTn id="7" dur="500" fill="hold"/>
                                        <p:tgtEl>
                                          <p:spTgt spid="2764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64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26" fill="hold" nodeType="clickEffect">
                                  <p:stCondLst>
                                    <p:cond delay="0"/>
                                  </p:stCondLst>
                                  <p:childTnLst>
                                    <p:set>
                                      <p:cBhvr>
                                        <p:cTn id="12" dur="1" fill="hold">
                                          <p:stCondLst>
                                            <p:cond delay="0"/>
                                          </p:stCondLst>
                                        </p:cTn>
                                        <p:tgtEl>
                                          <p:spTgt spid="276484"/>
                                        </p:tgtEl>
                                        <p:attrNameLst>
                                          <p:attrName>style.visibility</p:attrName>
                                        </p:attrNameLst>
                                      </p:cBhvr>
                                      <p:to>
                                        <p:strVal val="visible"/>
                                      </p:to>
                                    </p:set>
                                    <p:animEffect transition="in" filter="barn(inHorizontal)">
                                      <p:cBhvr>
                                        <p:cTn id="13" dur="500"/>
                                        <p:tgtEl>
                                          <p:spTgt spid="27648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76485"/>
                                        </p:tgtEl>
                                        <p:attrNameLst>
                                          <p:attrName>style.visibility</p:attrName>
                                        </p:attrNameLst>
                                      </p:cBhvr>
                                      <p:to>
                                        <p:strVal val="visible"/>
                                      </p:to>
                                    </p:set>
                                    <p:anim calcmode="lin" valueType="num">
                                      <p:cBhvr additive="base">
                                        <p:cTn id="18" dur="500" fill="hold"/>
                                        <p:tgtEl>
                                          <p:spTgt spid="276485"/>
                                        </p:tgtEl>
                                        <p:attrNameLst>
                                          <p:attrName>ppt_x</p:attrName>
                                        </p:attrNameLst>
                                      </p:cBhvr>
                                      <p:tavLst>
                                        <p:tav tm="0">
                                          <p:val>
                                            <p:strVal val="0-#ppt_w/2"/>
                                          </p:val>
                                        </p:tav>
                                        <p:tav tm="100000">
                                          <p:val>
                                            <p:strVal val="#ppt_x"/>
                                          </p:val>
                                        </p:tav>
                                      </p:tavLst>
                                    </p:anim>
                                    <p:anim calcmode="lin" valueType="num">
                                      <p:cBhvr additive="base">
                                        <p:cTn id="19" dur="500" fill="hold"/>
                                        <p:tgtEl>
                                          <p:spTgt spid="2764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3" grpId="0" build="p" autoUpdateAnimBg="0"/>
      <p:bldP spid="27648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507" name="Group 3">
            <a:extLst>
              <a:ext uri="{FF2B5EF4-FFF2-40B4-BE49-F238E27FC236}">
                <a16:creationId xmlns:a16="http://schemas.microsoft.com/office/drawing/2014/main" id="{54876DCB-BB74-4DC0-A197-0105C4C6EB76}"/>
              </a:ext>
            </a:extLst>
          </p:cNvPr>
          <p:cNvGrpSpPr>
            <a:grpSpLocks/>
          </p:cNvGrpSpPr>
          <p:nvPr/>
        </p:nvGrpSpPr>
        <p:grpSpPr bwMode="auto">
          <a:xfrm>
            <a:off x="4572000" y="1981200"/>
            <a:ext cx="4229100" cy="3286125"/>
            <a:chOff x="2880" y="1248"/>
            <a:chExt cx="2664" cy="2070"/>
          </a:xfrm>
        </p:grpSpPr>
        <p:sp>
          <p:nvSpPr>
            <p:cNvPr id="72711" name="Text Box 4">
              <a:extLst>
                <a:ext uri="{FF2B5EF4-FFF2-40B4-BE49-F238E27FC236}">
                  <a16:creationId xmlns:a16="http://schemas.microsoft.com/office/drawing/2014/main" id="{D48CE075-210C-43E3-AD83-7DD2FE3C2E69}"/>
                </a:ext>
              </a:extLst>
            </p:cNvPr>
            <p:cNvSpPr txBox="1">
              <a:spLocks noChangeArrowheads="1"/>
            </p:cNvSpPr>
            <p:nvPr/>
          </p:nvSpPr>
          <p:spPr bwMode="auto">
            <a:xfrm>
              <a:off x="2880" y="3024"/>
              <a:ext cx="2640" cy="29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400" i="0"/>
                <a:t>5x5 Mean Kernel</a:t>
              </a:r>
            </a:p>
          </p:txBody>
        </p:sp>
        <p:pic>
          <p:nvPicPr>
            <p:cNvPr id="72712" name="Picture 5" descr="noisyl5">
              <a:extLst>
                <a:ext uri="{FF2B5EF4-FFF2-40B4-BE49-F238E27FC236}">
                  <a16:creationId xmlns:a16="http://schemas.microsoft.com/office/drawing/2014/main" id="{17824A4C-037F-4105-9F78-F0A68B13D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0" y="1248"/>
              <a:ext cx="2664" cy="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7510" name="Group 6">
            <a:extLst>
              <a:ext uri="{FF2B5EF4-FFF2-40B4-BE49-F238E27FC236}">
                <a16:creationId xmlns:a16="http://schemas.microsoft.com/office/drawing/2014/main" id="{830D9D7C-D210-44D4-9700-1ED07EF9BBFE}"/>
              </a:ext>
            </a:extLst>
          </p:cNvPr>
          <p:cNvGrpSpPr>
            <a:grpSpLocks/>
          </p:cNvGrpSpPr>
          <p:nvPr/>
        </p:nvGrpSpPr>
        <p:grpSpPr bwMode="auto">
          <a:xfrm>
            <a:off x="304800" y="1981200"/>
            <a:ext cx="4229100" cy="3286125"/>
            <a:chOff x="192" y="1248"/>
            <a:chExt cx="2664" cy="2070"/>
          </a:xfrm>
        </p:grpSpPr>
        <p:sp>
          <p:nvSpPr>
            <p:cNvPr id="72709" name="Text Box 7">
              <a:extLst>
                <a:ext uri="{FF2B5EF4-FFF2-40B4-BE49-F238E27FC236}">
                  <a16:creationId xmlns:a16="http://schemas.microsoft.com/office/drawing/2014/main" id="{033BEBEB-86A8-429F-80CB-8DF015DDFDB1}"/>
                </a:ext>
              </a:extLst>
            </p:cNvPr>
            <p:cNvSpPr txBox="1">
              <a:spLocks noChangeArrowheads="1"/>
            </p:cNvSpPr>
            <p:nvPr/>
          </p:nvSpPr>
          <p:spPr bwMode="auto">
            <a:xfrm>
              <a:off x="192" y="3024"/>
              <a:ext cx="2640" cy="294"/>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400" i="0"/>
                <a:t>5x5 Gaussian Kernel</a:t>
              </a:r>
            </a:p>
          </p:txBody>
        </p:sp>
        <p:pic>
          <p:nvPicPr>
            <p:cNvPr id="72710" name="Picture 8" descr="noisyg5">
              <a:extLst>
                <a:ext uri="{FF2B5EF4-FFF2-40B4-BE49-F238E27FC236}">
                  <a16:creationId xmlns:a16="http://schemas.microsoft.com/office/drawing/2014/main" id="{DCB6E38F-D244-4F2A-A568-65278BE10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248"/>
              <a:ext cx="2664" cy="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2708" name="Rectangle 10">
            <a:extLst>
              <a:ext uri="{FF2B5EF4-FFF2-40B4-BE49-F238E27FC236}">
                <a16:creationId xmlns:a16="http://schemas.microsoft.com/office/drawing/2014/main" id="{7FD1A0CE-64D7-42C0-81E9-7444637DC105}"/>
              </a:ext>
            </a:extLst>
          </p:cNvPr>
          <p:cNvSpPr>
            <a:spLocks noGrp="1" noChangeArrowheads="1"/>
          </p:cNvSpPr>
          <p:nvPr>
            <p:ph type="title"/>
          </p:nvPr>
        </p:nvSpPr>
        <p:spPr>
          <a:xfrm>
            <a:off x="304800" y="228600"/>
            <a:ext cx="8610600" cy="457200"/>
          </a:xfrm>
          <a:noFill/>
        </p:spPr>
        <p:txBody>
          <a:bodyPr/>
          <a:lstStyle/>
          <a:p>
            <a:pPr eaLnBrk="1" hangingPunct="1"/>
            <a:r>
              <a:rPr lang="en-US" altLang="en-US" sz="3200" b="1">
                <a:solidFill>
                  <a:srgbClr val="FF0000"/>
                </a:solidFill>
                <a:latin typeface="Tahoma" panose="020B0604030504040204" pitchFamily="34" charset="0"/>
              </a:rPr>
              <a:t>Noise Reduction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77510"/>
                                        </p:tgtEl>
                                        <p:attrNameLst>
                                          <p:attrName>style.visibility</p:attrName>
                                        </p:attrNameLst>
                                      </p:cBhvr>
                                      <p:to>
                                        <p:strVal val="visible"/>
                                      </p:to>
                                    </p:set>
                                    <p:anim calcmode="lin" valueType="num">
                                      <p:cBhvr additive="base">
                                        <p:cTn id="7" dur="500" fill="hold"/>
                                        <p:tgtEl>
                                          <p:spTgt spid="277510"/>
                                        </p:tgtEl>
                                        <p:attrNameLst>
                                          <p:attrName>ppt_x</p:attrName>
                                        </p:attrNameLst>
                                      </p:cBhvr>
                                      <p:tavLst>
                                        <p:tav tm="0">
                                          <p:val>
                                            <p:strVal val="0-#ppt_w/2"/>
                                          </p:val>
                                        </p:tav>
                                        <p:tav tm="100000">
                                          <p:val>
                                            <p:strVal val="#ppt_x"/>
                                          </p:val>
                                        </p:tav>
                                      </p:tavLst>
                                    </p:anim>
                                    <p:anim calcmode="lin" valueType="num">
                                      <p:cBhvr additive="base">
                                        <p:cTn id="8" dur="500" fill="hold"/>
                                        <p:tgtEl>
                                          <p:spTgt spid="27751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77507"/>
                                        </p:tgtEl>
                                        <p:attrNameLst>
                                          <p:attrName>style.visibility</p:attrName>
                                        </p:attrNameLst>
                                      </p:cBhvr>
                                      <p:to>
                                        <p:strVal val="visible"/>
                                      </p:to>
                                    </p:set>
                                    <p:anim calcmode="lin" valueType="num">
                                      <p:cBhvr additive="base">
                                        <p:cTn id="13" dur="500" fill="hold"/>
                                        <p:tgtEl>
                                          <p:spTgt spid="277507"/>
                                        </p:tgtEl>
                                        <p:attrNameLst>
                                          <p:attrName>ppt_x</p:attrName>
                                        </p:attrNameLst>
                                      </p:cBhvr>
                                      <p:tavLst>
                                        <p:tav tm="0">
                                          <p:val>
                                            <p:strVal val="1+#ppt_w/2"/>
                                          </p:val>
                                        </p:tav>
                                        <p:tav tm="100000">
                                          <p:val>
                                            <p:strVal val="#ppt_x"/>
                                          </p:val>
                                        </p:tav>
                                      </p:tavLst>
                                    </p:anim>
                                    <p:anim calcmode="lin" valueType="num">
                                      <p:cBhvr additive="base">
                                        <p:cTn id="14" dur="500" fill="hold"/>
                                        <p:tgtEl>
                                          <p:spTgt spid="2775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A05F5BE4-F062-4A1D-B3DB-6E4DC7CB93D9}"/>
              </a:ext>
            </a:extLst>
          </p:cNvPr>
          <p:cNvSpPr>
            <a:spLocks noGrp="1" noChangeArrowheads="1"/>
          </p:cNvSpPr>
          <p:nvPr>
            <p:ph type="title"/>
          </p:nvPr>
        </p:nvSpPr>
        <p:spPr>
          <a:xfrm>
            <a:off x="228600" y="228600"/>
            <a:ext cx="8610600" cy="457200"/>
          </a:xfrm>
        </p:spPr>
        <p:txBody>
          <a:bodyPr/>
          <a:lstStyle/>
          <a:p>
            <a:pPr eaLnBrk="1" hangingPunct="1"/>
            <a:r>
              <a:rPr lang="en-US" altLang="en-US" sz="3200" b="1">
                <a:solidFill>
                  <a:srgbClr val="FF0000"/>
                </a:solidFill>
                <a:latin typeface="Tahoma" panose="020B0604030504040204" pitchFamily="34" charset="0"/>
              </a:rPr>
              <a:t>Median Filtering</a:t>
            </a:r>
          </a:p>
        </p:txBody>
      </p:sp>
      <p:sp>
        <p:nvSpPr>
          <p:cNvPr id="278531" name="Rectangle 3">
            <a:extLst>
              <a:ext uri="{FF2B5EF4-FFF2-40B4-BE49-F238E27FC236}">
                <a16:creationId xmlns:a16="http://schemas.microsoft.com/office/drawing/2014/main" id="{F965BACA-034A-44DC-B24B-96CC4E339099}"/>
              </a:ext>
            </a:extLst>
          </p:cNvPr>
          <p:cNvSpPr>
            <a:spLocks noGrp="1" noChangeArrowheads="1"/>
          </p:cNvSpPr>
          <p:nvPr>
            <p:ph type="body" idx="1"/>
          </p:nvPr>
        </p:nvSpPr>
        <p:spPr>
          <a:xfrm>
            <a:off x="228600" y="1981200"/>
            <a:ext cx="8610600" cy="1905000"/>
          </a:xfrm>
        </p:spPr>
        <p:txBody>
          <a:bodyPr/>
          <a:lstStyle/>
          <a:p>
            <a:pPr eaLnBrk="1" hangingPunct="1"/>
            <a:r>
              <a:rPr lang="en-US" altLang="en-US" sz="2400" b="1">
                <a:solidFill>
                  <a:schemeClr val="accent2"/>
                </a:solidFill>
                <a:latin typeface="Tahoma" panose="020B0604030504040204" pitchFamily="34" charset="0"/>
              </a:rPr>
              <a:t>Median filter</a:t>
            </a:r>
            <a:r>
              <a:rPr lang="en-US" altLang="en-US" sz="2400">
                <a:latin typeface="Tahoma" panose="020B0604030504040204" pitchFamily="34" charset="0"/>
              </a:rPr>
              <a:t>: The value of the output pixel is the value of the “median” pixel.</a:t>
            </a:r>
          </a:p>
        </p:txBody>
      </p:sp>
      <p:graphicFrame>
        <p:nvGraphicFramePr>
          <p:cNvPr id="278532" name="Object 4">
            <a:extLst>
              <a:ext uri="{FF2B5EF4-FFF2-40B4-BE49-F238E27FC236}">
                <a16:creationId xmlns:a16="http://schemas.microsoft.com/office/drawing/2014/main" id="{605F2425-B1E8-4510-B4EF-5DFBA3961E6D}"/>
              </a:ext>
            </a:extLst>
          </p:cNvPr>
          <p:cNvGraphicFramePr>
            <a:graphicFrameLocks noChangeAspect="1"/>
          </p:cNvGraphicFramePr>
          <p:nvPr/>
        </p:nvGraphicFramePr>
        <p:xfrm>
          <a:off x="1698625" y="2773363"/>
          <a:ext cx="5672138" cy="1079500"/>
        </p:xfrm>
        <a:graphic>
          <a:graphicData uri="http://schemas.openxmlformats.org/presentationml/2006/ole">
            <mc:AlternateContent xmlns:mc="http://schemas.openxmlformats.org/markup-compatibility/2006">
              <mc:Choice xmlns:v="urn:schemas-microsoft-com:vml" Requires="v">
                <p:oleObj name="Equation" r:id="rId2" imgW="2540000" imgH="482600" progId="Equation.3">
                  <p:embed/>
                </p:oleObj>
              </mc:Choice>
              <mc:Fallback>
                <p:oleObj name="Equation" r:id="rId2" imgW="2540000" imgH="482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2773363"/>
                        <a:ext cx="5672138"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8531">
                                            <p:txEl>
                                              <p:pRg st="0" end="0"/>
                                            </p:txEl>
                                          </p:spTgt>
                                        </p:tgtEl>
                                        <p:attrNameLst>
                                          <p:attrName>style.visibility</p:attrName>
                                        </p:attrNameLst>
                                      </p:cBhvr>
                                      <p:to>
                                        <p:strVal val="visible"/>
                                      </p:to>
                                    </p:set>
                                    <p:anim calcmode="lin" valueType="num">
                                      <p:cBhvr additive="base">
                                        <p:cTn id="7" dur="500" fill="hold"/>
                                        <p:tgtEl>
                                          <p:spTgt spid="278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8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8532"/>
                                        </p:tgtEl>
                                        <p:attrNameLst>
                                          <p:attrName>style.visibility</p:attrName>
                                        </p:attrNameLst>
                                      </p:cBhvr>
                                      <p:to>
                                        <p:strVal val="visible"/>
                                      </p:to>
                                    </p:set>
                                    <p:anim calcmode="lin" valueType="num">
                                      <p:cBhvr additive="base">
                                        <p:cTn id="13" dur="500" fill="hold"/>
                                        <p:tgtEl>
                                          <p:spTgt spid="278532"/>
                                        </p:tgtEl>
                                        <p:attrNameLst>
                                          <p:attrName>ppt_x</p:attrName>
                                        </p:attrNameLst>
                                      </p:cBhvr>
                                      <p:tavLst>
                                        <p:tav tm="0">
                                          <p:val>
                                            <p:strVal val="0-#ppt_w/2"/>
                                          </p:val>
                                        </p:tav>
                                        <p:tav tm="100000">
                                          <p:val>
                                            <p:strVal val="#ppt_x"/>
                                          </p:val>
                                        </p:tav>
                                      </p:tavLst>
                                    </p:anim>
                                    <p:anim calcmode="lin" valueType="num">
                                      <p:cBhvr additive="base">
                                        <p:cTn id="14" dur="500" fill="hold"/>
                                        <p:tgtEl>
                                          <p:spTgt spid="2785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531" grpId="0" build="p" bldLvl="5"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9555" name="Group 3">
            <a:extLst>
              <a:ext uri="{FF2B5EF4-FFF2-40B4-BE49-F238E27FC236}">
                <a16:creationId xmlns:a16="http://schemas.microsoft.com/office/drawing/2014/main" id="{2AA33C99-097F-41C7-AFC5-0E437CEEAF9B}"/>
              </a:ext>
            </a:extLst>
          </p:cNvPr>
          <p:cNvGrpSpPr>
            <a:grpSpLocks/>
          </p:cNvGrpSpPr>
          <p:nvPr/>
        </p:nvGrpSpPr>
        <p:grpSpPr bwMode="auto">
          <a:xfrm>
            <a:off x="228600" y="1905000"/>
            <a:ext cx="4267200" cy="3438525"/>
            <a:chOff x="144" y="1200"/>
            <a:chExt cx="2688" cy="2166"/>
          </a:xfrm>
        </p:grpSpPr>
        <p:pic>
          <p:nvPicPr>
            <p:cNvPr id="74760" name="Picture 4" descr="NoisyWolf">
              <a:extLst>
                <a:ext uri="{FF2B5EF4-FFF2-40B4-BE49-F238E27FC236}">
                  <a16:creationId xmlns:a16="http://schemas.microsoft.com/office/drawing/2014/main" id="{52071B9F-7E5F-403A-9768-E95FD4A0DA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 y="1200"/>
              <a:ext cx="2664" cy="17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4761" name="Text Box 5">
              <a:extLst>
                <a:ext uri="{FF2B5EF4-FFF2-40B4-BE49-F238E27FC236}">
                  <a16:creationId xmlns:a16="http://schemas.microsoft.com/office/drawing/2014/main" id="{62B3C018-80D5-4E2A-AD41-B636E7A24C40}"/>
                </a:ext>
              </a:extLst>
            </p:cNvPr>
            <p:cNvSpPr txBox="1">
              <a:spLocks noChangeArrowheads="1"/>
            </p:cNvSpPr>
            <p:nvPr/>
          </p:nvSpPr>
          <p:spPr bwMode="auto">
            <a:xfrm>
              <a:off x="144" y="3072"/>
              <a:ext cx="2688" cy="29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400" i="0"/>
                <a:t>Original Image (impulse noise)</a:t>
              </a:r>
            </a:p>
          </p:txBody>
        </p:sp>
      </p:grpSp>
      <p:grpSp>
        <p:nvGrpSpPr>
          <p:cNvPr id="279558" name="Group 6">
            <a:extLst>
              <a:ext uri="{FF2B5EF4-FFF2-40B4-BE49-F238E27FC236}">
                <a16:creationId xmlns:a16="http://schemas.microsoft.com/office/drawing/2014/main" id="{ABB76DC1-CF43-483D-B532-2116B721F94B}"/>
              </a:ext>
            </a:extLst>
          </p:cNvPr>
          <p:cNvGrpSpPr>
            <a:grpSpLocks/>
          </p:cNvGrpSpPr>
          <p:nvPr/>
        </p:nvGrpSpPr>
        <p:grpSpPr bwMode="auto">
          <a:xfrm>
            <a:off x="4648200" y="1905000"/>
            <a:ext cx="4267200" cy="3438525"/>
            <a:chOff x="2928" y="1200"/>
            <a:chExt cx="2688" cy="2166"/>
          </a:xfrm>
        </p:grpSpPr>
        <p:pic>
          <p:nvPicPr>
            <p:cNvPr id="74758" name="Picture 7" descr="NosiyWolfMedian3x3Filtered">
              <a:extLst>
                <a:ext uri="{FF2B5EF4-FFF2-40B4-BE49-F238E27FC236}">
                  <a16:creationId xmlns:a16="http://schemas.microsoft.com/office/drawing/2014/main" id="{6B75E8A0-D0C4-4A55-90C9-4EEE5219E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1200"/>
              <a:ext cx="2664" cy="174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4759" name="Text Box 8">
              <a:extLst>
                <a:ext uri="{FF2B5EF4-FFF2-40B4-BE49-F238E27FC236}">
                  <a16:creationId xmlns:a16="http://schemas.microsoft.com/office/drawing/2014/main" id="{200C0027-4112-4506-8D8A-516B9B5C3F68}"/>
                </a:ext>
              </a:extLst>
            </p:cNvPr>
            <p:cNvSpPr txBox="1">
              <a:spLocks noChangeArrowheads="1"/>
            </p:cNvSpPr>
            <p:nvPr/>
          </p:nvSpPr>
          <p:spPr bwMode="auto">
            <a:xfrm>
              <a:off x="2928" y="3072"/>
              <a:ext cx="2688" cy="294"/>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2400" i="0"/>
                <a:t>Median Filtered Image (3x3)</a:t>
              </a:r>
            </a:p>
          </p:txBody>
        </p:sp>
      </p:grpSp>
      <p:sp>
        <p:nvSpPr>
          <p:cNvPr id="279561" name="Text Box 9">
            <a:extLst>
              <a:ext uri="{FF2B5EF4-FFF2-40B4-BE49-F238E27FC236}">
                <a16:creationId xmlns:a16="http://schemas.microsoft.com/office/drawing/2014/main" id="{2C2A51BE-302A-4FF9-9DF1-85DF62B8DA7E}"/>
              </a:ext>
            </a:extLst>
          </p:cNvPr>
          <p:cNvSpPr txBox="1">
            <a:spLocks noChangeArrowheads="1"/>
          </p:cNvSpPr>
          <p:nvPr/>
        </p:nvSpPr>
        <p:spPr bwMode="auto">
          <a:xfrm>
            <a:off x="228600" y="5562600"/>
            <a:ext cx="86868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50000"/>
              </a:spcBef>
              <a:buClrTx/>
              <a:buFontTx/>
              <a:buNone/>
            </a:pPr>
            <a:r>
              <a:rPr lang="en-US" altLang="en-US" sz="2400" i="0"/>
              <a:t>Median Filters are great at </a:t>
            </a:r>
            <a:r>
              <a:rPr lang="en-US" altLang="en-US" sz="2400" b="1" i="0">
                <a:solidFill>
                  <a:schemeClr val="accent2"/>
                </a:solidFill>
              </a:rPr>
              <a:t>preserving edges</a:t>
            </a:r>
            <a:r>
              <a:rPr lang="en-US" altLang="en-US" sz="2400" i="0"/>
              <a:t> and eliminating </a:t>
            </a:r>
            <a:r>
              <a:rPr lang="en-US" altLang="en-US" sz="2400" b="1" i="0">
                <a:solidFill>
                  <a:schemeClr val="accent2"/>
                </a:solidFill>
              </a:rPr>
              <a:t>impulse noise!</a:t>
            </a:r>
          </a:p>
        </p:txBody>
      </p:sp>
      <p:sp>
        <p:nvSpPr>
          <p:cNvPr id="74757" name="Rectangle 11">
            <a:extLst>
              <a:ext uri="{FF2B5EF4-FFF2-40B4-BE49-F238E27FC236}">
                <a16:creationId xmlns:a16="http://schemas.microsoft.com/office/drawing/2014/main" id="{2EFC4F31-5735-46B1-890E-971F589707BD}"/>
              </a:ext>
            </a:extLst>
          </p:cNvPr>
          <p:cNvSpPr>
            <a:spLocks noGrp="1" noChangeArrowheads="1"/>
          </p:cNvSpPr>
          <p:nvPr>
            <p:ph type="title"/>
          </p:nvPr>
        </p:nvSpPr>
        <p:spPr>
          <a:xfrm>
            <a:off x="228600" y="228600"/>
            <a:ext cx="8610600" cy="457200"/>
          </a:xfrm>
          <a:noFill/>
        </p:spPr>
        <p:txBody>
          <a:bodyPr/>
          <a:lstStyle/>
          <a:p>
            <a:pPr eaLnBrk="1" hangingPunct="1"/>
            <a:r>
              <a:rPr lang="en-US" altLang="en-US" sz="3200" b="1">
                <a:solidFill>
                  <a:srgbClr val="FF0000"/>
                </a:solidFill>
                <a:latin typeface="Tahoma" panose="020B0604030504040204" pitchFamily="34" charset="0"/>
              </a:rPr>
              <a:t>Median Filtering</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79555"/>
                                        </p:tgtEl>
                                        <p:attrNameLst>
                                          <p:attrName>style.visibility</p:attrName>
                                        </p:attrNameLst>
                                      </p:cBhvr>
                                      <p:to>
                                        <p:strVal val="visible"/>
                                      </p:to>
                                    </p:set>
                                    <p:animEffect transition="in" filter="box(in)">
                                      <p:cBhvr>
                                        <p:cTn id="7" dur="500"/>
                                        <p:tgtEl>
                                          <p:spTgt spid="279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79558"/>
                                        </p:tgtEl>
                                        <p:attrNameLst>
                                          <p:attrName>style.visibility</p:attrName>
                                        </p:attrNameLst>
                                      </p:cBhvr>
                                      <p:to>
                                        <p:strVal val="visible"/>
                                      </p:to>
                                    </p:set>
                                    <p:animEffect transition="in" filter="box(in)">
                                      <p:cBhvr>
                                        <p:cTn id="12" dur="500"/>
                                        <p:tgtEl>
                                          <p:spTgt spid="2795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79561"/>
                                        </p:tgtEl>
                                        <p:attrNameLst>
                                          <p:attrName>style.visibility</p:attrName>
                                        </p:attrNameLst>
                                      </p:cBhvr>
                                      <p:to>
                                        <p:strVal val="visible"/>
                                      </p:to>
                                    </p:set>
                                    <p:anim calcmode="lin" valueType="num">
                                      <p:cBhvr additive="base">
                                        <p:cTn id="17" dur="500" fill="hold"/>
                                        <p:tgtEl>
                                          <p:spTgt spid="279561"/>
                                        </p:tgtEl>
                                        <p:attrNameLst>
                                          <p:attrName>ppt_x</p:attrName>
                                        </p:attrNameLst>
                                      </p:cBhvr>
                                      <p:tavLst>
                                        <p:tav tm="0">
                                          <p:val>
                                            <p:strVal val="0-#ppt_w/2"/>
                                          </p:val>
                                        </p:tav>
                                        <p:tav tm="100000">
                                          <p:val>
                                            <p:strVal val="#ppt_x"/>
                                          </p:val>
                                        </p:tav>
                                      </p:tavLst>
                                    </p:anim>
                                    <p:anim calcmode="lin" valueType="num">
                                      <p:cBhvr additive="base">
                                        <p:cTn id="18" dur="500" fill="hold"/>
                                        <p:tgtEl>
                                          <p:spTgt spid="2795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6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4FFF432-B239-4413-903F-EFA2B8ECE535}"/>
              </a:ext>
            </a:extLst>
          </p:cNvPr>
          <p:cNvSpPr>
            <a:spLocks noGrp="1" noChangeArrowheads="1"/>
          </p:cNvSpPr>
          <p:nvPr>
            <p:ph type="title"/>
          </p:nvPr>
        </p:nvSpPr>
        <p:spPr>
          <a:xfrm>
            <a:off x="228600" y="152400"/>
            <a:ext cx="8610600" cy="609600"/>
          </a:xfrm>
        </p:spPr>
        <p:txBody>
          <a:bodyPr/>
          <a:lstStyle/>
          <a:p>
            <a:pPr eaLnBrk="1" hangingPunct="1"/>
            <a:r>
              <a:rPr lang="en-US" altLang="en-US" sz="3200" b="1">
                <a:solidFill>
                  <a:srgbClr val="FF0000"/>
                </a:solidFill>
                <a:latin typeface="Tahoma" panose="020B0604030504040204" pitchFamily="34" charset="0"/>
              </a:rPr>
              <a:t>Sharpening Filters</a:t>
            </a:r>
          </a:p>
        </p:txBody>
      </p:sp>
      <p:sp>
        <p:nvSpPr>
          <p:cNvPr id="75779" name="Rectangle 3">
            <a:extLst>
              <a:ext uri="{FF2B5EF4-FFF2-40B4-BE49-F238E27FC236}">
                <a16:creationId xmlns:a16="http://schemas.microsoft.com/office/drawing/2014/main" id="{47E29678-CE61-4001-A700-AE7F3F0A7312}"/>
              </a:ext>
            </a:extLst>
          </p:cNvPr>
          <p:cNvSpPr>
            <a:spLocks noGrp="1" noChangeArrowheads="1"/>
          </p:cNvSpPr>
          <p:nvPr>
            <p:ph type="body" idx="1"/>
          </p:nvPr>
        </p:nvSpPr>
        <p:spPr>
          <a:xfrm>
            <a:off x="228600" y="914400"/>
            <a:ext cx="8610600" cy="2362200"/>
          </a:xfrm>
        </p:spPr>
        <p:txBody>
          <a:bodyPr/>
          <a:lstStyle/>
          <a:p>
            <a:pPr algn="just" eaLnBrk="1" hangingPunct="1">
              <a:lnSpc>
                <a:spcPct val="90000"/>
              </a:lnSpc>
            </a:pPr>
            <a:r>
              <a:rPr lang="en-US" altLang="en-US" sz="2000">
                <a:latin typeface="Tahoma" panose="020B0604030504040204" pitchFamily="34" charset="0"/>
              </a:rPr>
              <a:t> These filters highlight </a:t>
            </a:r>
            <a:r>
              <a:rPr lang="en-US" altLang="en-US" sz="2000" b="1">
                <a:solidFill>
                  <a:schemeClr val="accent2"/>
                </a:solidFill>
                <a:latin typeface="Tahoma" panose="020B0604030504040204" pitchFamily="34" charset="0"/>
              </a:rPr>
              <a:t>fine image detail</a:t>
            </a:r>
            <a:r>
              <a:rPr lang="en-US" altLang="en-US" sz="2000">
                <a:latin typeface="Tahoma" panose="020B0604030504040204" pitchFamily="34" charset="0"/>
              </a:rPr>
              <a:t> or </a:t>
            </a:r>
            <a:r>
              <a:rPr lang="en-US" altLang="en-US" sz="2000" b="1">
                <a:solidFill>
                  <a:schemeClr val="accent2"/>
                </a:solidFill>
                <a:latin typeface="Tahoma" panose="020B0604030504040204" pitchFamily="34" charset="0"/>
              </a:rPr>
              <a:t>de-blur</a:t>
            </a:r>
            <a:r>
              <a:rPr lang="en-US" altLang="en-US" sz="2000">
                <a:latin typeface="Tahoma" panose="020B0604030504040204" pitchFamily="34" charset="0"/>
              </a:rPr>
              <a:t> an image.</a:t>
            </a:r>
          </a:p>
          <a:p>
            <a:pPr algn="just" eaLnBrk="1" hangingPunct="1">
              <a:lnSpc>
                <a:spcPct val="90000"/>
              </a:lnSpc>
            </a:pPr>
            <a:endParaRPr lang="en-US" altLang="en-US" sz="2000">
              <a:latin typeface="Tahoma" panose="020B0604030504040204" pitchFamily="34" charset="0"/>
            </a:endParaRPr>
          </a:p>
          <a:p>
            <a:pPr algn="just" eaLnBrk="1" hangingPunct="1">
              <a:lnSpc>
                <a:spcPct val="90000"/>
              </a:lnSpc>
            </a:pPr>
            <a:r>
              <a:rPr lang="en-US" altLang="en-US" sz="2000" b="1">
                <a:solidFill>
                  <a:schemeClr val="accent2"/>
                </a:solidFill>
                <a:latin typeface="Tahoma" panose="020B0604030504040204" pitchFamily="34" charset="0"/>
              </a:rPr>
              <a:t>Highpass filter</a:t>
            </a:r>
            <a:r>
              <a:rPr lang="en-US" altLang="en-US" sz="2000">
                <a:latin typeface="Tahoma" panose="020B0604030504040204" pitchFamily="34" charset="0"/>
              </a:rPr>
              <a:t>: allows only high-frequency information to retain.</a:t>
            </a:r>
          </a:p>
          <a:p>
            <a:pPr lvl="1" algn="just" eaLnBrk="1" hangingPunct="1">
              <a:lnSpc>
                <a:spcPct val="90000"/>
              </a:lnSpc>
            </a:pPr>
            <a:r>
              <a:rPr lang="en-US" altLang="en-US" sz="2000">
                <a:latin typeface="Tahoma" panose="020B0604030504040204" pitchFamily="34" charset="0"/>
              </a:rPr>
              <a:t>Main feature is a </a:t>
            </a:r>
            <a:r>
              <a:rPr lang="en-US" altLang="en-US" sz="2000" b="1">
                <a:solidFill>
                  <a:schemeClr val="accent2"/>
                </a:solidFill>
                <a:latin typeface="Tahoma" panose="020B0604030504040204" pitchFamily="34" charset="0"/>
              </a:rPr>
              <a:t>positive</a:t>
            </a:r>
            <a:r>
              <a:rPr lang="en-US" altLang="en-US" sz="2000">
                <a:latin typeface="Tahoma" panose="020B0604030504040204" pitchFamily="34" charset="0"/>
              </a:rPr>
              <a:t> center coefficient and </a:t>
            </a:r>
            <a:r>
              <a:rPr lang="en-US" altLang="en-US" sz="2000" b="1">
                <a:solidFill>
                  <a:schemeClr val="accent2"/>
                </a:solidFill>
                <a:latin typeface="Tahoma" panose="020B0604030504040204" pitchFamily="34" charset="0"/>
              </a:rPr>
              <a:t>negative</a:t>
            </a:r>
            <a:r>
              <a:rPr lang="en-US" altLang="en-US" sz="2000">
                <a:latin typeface="Tahoma" panose="020B0604030504040204" pitchFamily="34" charset="0"/>
              </a:rPr>
              <a:t> perimeter values.</a:t>
            </a:r>
          </a:p>
          <a:p>
            <a:pPr lvl="1" algn="just" eaLnBrk="1" hangingPunct="1">
              <a:lnSpc>
                <a:spcPct val="90000"/>
              </a:lnSpc>
            </a:pPr>
            <a:r>
              <a:rPr lang="en-US" altLang="en-US" sz="2000">
                <a:latin typeface="Tahoma" panose="020B0604030504040204" pitchFamily="34" charset="0"/>
              </a:rPr>
              <a:t>The sum of the coefficients is </a:t>
            </a:r>
            <a:r>
              <a:rPr lang="en-US" altLang="en-US" sz="2000" b="1">
                <a:solidFill>
                  <a:schemeClr val="accent2"/>
                </a:solidFill>
                <a:latin typeface="Tahoma" panose="020B0604030504040204" pitchFamily="34" charset="0"/>
              </a:rPr>
              <a:t>zero</a:t>
            </a:r>
            <a:r>
              <a:rPr lang="en-US" altLang="en-US" sz="2000">
                <a:latin typeface="Tahoma" panose="020B0604030504040204" pitchFamily="34" charset="0"/>
              </a:rPr>
              <a:t> which means that areas of constant intensity are completely eliminated.</a:t>
            </a:r>
          </a:p>
        </p:txBody>
      </p:sp>
      <p:graphicFrame>
        <p:nvGraphicFramePr>
          <p:cNvPr id="280580" name="Group 4">
            <a:extLst>
              <a:ext uri="{FF2B5EF4-FFF2-40B4-BE49-F238E27FC236}">
                <a16:creationId xmlns:a16="http://schemas.microsoft.com/office/drawing/2014/main" id="{B673ACD9-A987-4E15-BD22-F2DD7276FCC5}"/>
              </a:ext>
            </a:extLst>
          </p:cNvPr>
          <p:cNvGraphicFramePr>
            <a:graphicFrameLocks noGrp="1"/>
          </p:cNvGraphicFramePr>
          <p:nvPr/>
        </p:nvGraphicFramePr>
        <p:xfrm>
          <a:off x="3276600" y="3429000"/>
          <a:ext cx="1905000" cy="1323975"/>
        </p:xfrm>
        <a:graphic>
          <a:graphicData uri="http://schemas.openxmlformats.org/drawingml/2006/table">
            <a:tbl>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44132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44132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44132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bl>
          </a:graphicData>
        </a:graphic>
      </p:graphicFrame>
      <p:sp>
        <p:nvSpPr>
          <p:cNvPr id="75798" name="Text Box 22">
            <a:extLst>
              <a:ext uri="{FF2B5EF4-FFF2-40B4-BE49-F238E27FC236}">
                <a16:creationId xmlns:a16="http://schemas.microsoft.com/office/drawing/2014/main" id="{9F8BB90C-4895-454A-BC95-8C83A5283526}"/>
              </a:ext>
            </a:extLst>
          </p:cNvPr>
          <p:cNvSpPr txBox="1">
            <a:spLocks noChangeArrowheads="1"/>
          </p:cNvSpPr>
          <p:nvPr/>
        </p:nvSpPr>
        <p:spPr bwMode="auto">
          <a:xfrm>
            <a:off x="5638800" y="4079875"/>
            <a:ext cx="2584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t>A Laplacian Kernel</a:t>
            </a:r>
          </a:p>
        </p:txBody>
      </p:sp>
      <p:graphicFrame>
        <p:nvGraphicFramePr>
          <p:cNvPr id="280599" name="Object 23">
            <a:extLst>
              <a:ext uri="{FF2B5EF4-FFF2-40B4-BE49-F238E27FC236}">
                <a16:creationId xmlns:a16="http://schemas.microsoft.com/office/drawing/2014/main" id="{A74415B9-3B15-455C-97D9-EFA24DF3D5C1}"/>
              </a:ext>
            </a:extLst>
          </p:cNvPr>
          <p:cNvGraphicFramePr>
            <a:graphicFrameLocks noChangeAspect="1"/>
          </p:cNvGraphicFramePr>
          <p:nvPr/>
        </p:nvGraphicFramePr>
        <p:xfrm>
          <a:off x="2528888" y="4876800"/>
          <a:ext cx="4252912" cy="1136650"/>
        </p:xfrm>
        <a:graphic>
          <a:graphicData uri="http://schemas.openxmlformats.org/presentationml/2006/ole">
            <mc:AlternateContent xmlns:mc="http://schemas.openxmlformats.org/markup-compatibility/2006">
              <mc:Choice xmlns:v="urn:schemas-microsoft-com:vml" Requires="v">
                <p:oleObj name="Equation" r:id="rId2" imgW="1905000" imgH="508000" progId="Equation.3">
                  <p:embed/>
                </p:oleObj>
              </mc:Choice>
              <mc:Fallback>
                <p:oleObj name="Equation" r:id="rId2" imgW="1905000" imgH="508000" progId="Equation.3">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8888" y="4876800"/>
                        <a:ext cx="4252912"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0599"/>
                                        </p:tgtEl>
                                        <p:attrNameLst>
                                          <p:attrName>style.visibility</p:attrName>
                                        </p:attrNameLst>
                                      </p:cBhvr>
                                      <p:to>
                                        <p:strVal val="visible"/>
                                      </p:to>
                                    </p:set>
                                    <p:anim calcmode="lin" valueType="num">
                                      <p:cBhvr additive="base">
                                        <p:cTn id="7" dur="500" fill="hold"/>
                                        <p:tgtEl>
                                          <p:spTgt spid="280599"/>
                                        </p:tgtEl>
                                        <p:attrNameLst>
                                          <p:attrName>ppt_x</p:attrName>
                                        </p:attrNameLst>
                                      </p:cBhvr>
                                      <p:tavLst>
                                        <p:tav tm="0">
                                          <p:val>
                                            <p:strVal val="0-#ppt_w/2"/>
                                          </p:val>
                                        </p:tav>
                                        <p:tav tm="100000">
                                          <p:val>
                                            <p:strVal val="#ppt_x"/>
                                          </p:val>
                                        </p:tav>
                                      </p:tavLst>
                                    </p:anim>
                                    <p:anim calcmode="lin" valueType="num">
                                      <p:cBhvr additive="base">
                                        <p:cTn id="8" dur="500" fill="hold"/>
                                        <p:tgtEl>
                                          <p:spTgt spid="2805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9C26C90-75EA-4616-8512-2033495621FA}"/>
              </a:ext>
            </a:extLst>
          </p:cNvPr>
          <p:cNvSpPr>
            <a:spLocks noGrp="1" noChangeArrowheads="1"/>
          </p:cNvSpPr>
          <p:nvPr>
            <p:ph type="title"/>
          </p:nvPr>
        </p:nvSpPr>
        <p:spPr>
          <a:xfrm>
            <a:off x="228600" y="152400"/>
            <a:ext cx="8610600" cy="457200"/>
          </a:xfrm>
        </p:spPr>
        <p:txBody>
          <a:bodyPr/>
          <a:lstStyle/>
          <a:p>
            <a:pPr eaLnBrk="1" hangingPunct="1"/>
            <a:r>
              <a:rPr lang="en-US" altLang="en-US" sz="3200" b="1">
                <a:solidFill>
                  <a:srgbClr val="FF0000"/>
                </a:solidFill>
                <a:latin typeface="Tahoma" panose="020B0604030504040204" pitchFamily="34" charset="0"/>
              </a:rPr>
              <a:t>HighPass (Sharpening) Filtering Example</a:t>
            </a:r>
          </a:p>
        </p:txBody>
      </p:sp>
      <p:graphicFrame>
        <p:nvGraphicFramePr>
          <p:cNvPr id="281603" name="Group 3">
            <a:extLst>
              <a:ext uri="{FF2B5EF4-FFF2-40B4-BE49-F238E27FC236}">
                <a16:creationId xmlns:a16="http://schemas.microsoft.com/office/drawing/2014/main" id="{6CC5E812-D540-41A7-958F-A9D983CD4E40}"/>
              </a:ext>
            </a:extLst>
          </p:cNvPr>
          <p:cNvGraphicFramePr>
            <a:graphicFrameLocks noGrp="1"/>
          </p:cNvGraphicFramePr>
          <p:nvPr/>
        </p:nvGraphicFramePr>
        <p:xfrm>
          <a:off x="457200" y="1524000"/>
          <a:ext cx="2819400" cy="2032000"/>
        </p:xfrm>
        <a:graphic>
          <a:graphicData uri="http://schemas.openxmlformats.org/drawingml/2006/table">
            <a:tbl>
              <a:tblPr/>
              <a:tblGrid>
                <a:gridCol w="469900">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9900">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69900">
                  <a:extLst>
                    <a:ext uri="{9D8B030D-6E8A-4147-A177-3AD203B41FA5}">
                      <a16:colId xmlns:a16="http://schemas.microsoft.com/office/drawing/2014/main" val="20005"/>
                    </a:ext>
                  </a:extLst>
                </a:gridCol>
              </a:tblGrid>
              <a:tr h="33972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381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3381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33972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3381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3381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bl>
          </a:graphicData>
        </a:graphic>
      </p:graphicFrame>
      <p:graphicFrame>
        <p:nvGraphicFramePr>
          <p:cNvPr id="281654" name="Group 54">
            <a:extLst>
              <a:ext uri="{FF2B5EF4-FFF2-40B4-BE49-F238E27FC236}">
                <a16:creationId xmlns:a16="http://schemas.microsoft.com/office/drawing/2014/main" id="{2AF679FB-9600-4BC7-88D6-56B19C375966}"/>
              </a:ext>
            </a:extLst>
          </p:cNvPr>
          <p:cNvGraphicFramePr>
            <a:graphicFrameLocks noGrp="1"/>
          </p:cNvGraphicFramePr>
          <p:nvPr/>
        </p:nvGraphicFramePr>
        <p:xfrm>
          <a:off x="5867400" y="1524000"/>
          <a:ext cx="2819400" cy="2032000"/>
        </p:xfrm>
        <a:graphic>
          <a:graphicData uri="http://schemas.openxmlformats.org/drawingml/2006/table">
            <a:tbl>
              <a:tblPr/>
              <a:tblGrid>
                <a:gridCol w="469900">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9900">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9900">
                  <a:extLst>
                    <a:ext uri="{9D8B030D-6E8A-4147-A177-3AD203B41FA5}">
                      <a16:colId xmlns:a16="http://schemas.microsoft.com/office/drawing/2014/main" val="20004"/>
                    </a:ext>
                  </a:extLst>
                </a:gridCol>
                <a:gridCol w="469900">
                  <a:extLst>
                    <a:ext uri="{9D8B030D-6E8A-4147-A177-3AD203B41FA5}">
                      <a16:colId xmlns:a16="http://schemas.microsoft.com/office/drawing/2014/main" val="20005"/>
                    </a:ext>
                  </a:extLst>
                </a:gridCol>
              </a:tblGrid>
              <a:tr h="33972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0"/>
                  </a:ext>
                </a:extLst>
              </a:tr>
              <a:tr h="3381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1"/>
                  </a:ext>
                </a:extLst>
              </a:tr>
              <a:tr h="3381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2"/>
                  </a:ext>
                </a:extLst>
              </a:tr>
              <a:tr h="33972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3"/>
                  </a:ext>
                </a:extLst>
              </a:tr>
              <a:tr h="3381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4"/>
                  </a:ext>
                </a:extLst>
              </a:tr>
              <a:tr h="338138">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255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val="10005"/>
                  </a:ext>
                </a:extLst>
              </a:tr>
            </a:tbl>
          </a:graphicData>
        </a:graphic>
      </p:graphicFrame>
      <p:graphicFrame>
        <p:nvGraphicFramePr>
          <p:cNvPr id="281705" name="Group 105">
            <a:extLst>
              <a:ext uri="{FF2B5EF4-FFF2-40B4-BE49-F238E27FC236}">
                <a16:creationId xmlns:a16="http://schemas.microsoft.com/office/drawing/2014/main" id="{DB06FE90-7F73-4719-9B0C-AEA180B49876}"/>
              </a:ext>
            </a:extLst>
          </p:cNvPr>
          <p:cNvGraphicFramePr>
            <a:graphicFrameLocks noGrp="1"/>
          </p:cNvGraphicFramePr>
          <p:nvPr/>
        </p:nvGraphicFramePr>
        <p:xfrm>
          <a:off x="3581400" y="1905000"/>
          <a:ext cx="1905000" cy="1323975"/>
        </p:xfrm>
        <a:graphic>
          <a:graphicData uri="http://schemas.openxmlformats.org/drawingml/2006/table">
            <a:tbl>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44132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44132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44132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2000" b="0" i="1" u="none" strike="noStrike" cap="none" normalizeH="0" baseline="0">
                          <a:ln>
                            <a:noFill/>
                          </a:ln>
                          <a:solidFill>
                            <a:schemeClr val="tx1"/>
                          </a:solidFill>
                          <a:effectLst/>
                          <a:latin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bl>
          </a:graphicData>
        </a:graphic>
      </p:graphicFrame>
      <p:graphicFrame>
        <p:nvGraphicFramePr>
          <p:cNvPr id="281723" name="Group 123">
            <a:extLst>
              <a:ext uri="{FF2B5EF4-FFF2-40B4-BE49-F238E27FC236}">
                <a16:creationId xmlns:a16="http://schemas.microsoft.com/office/drawing/2014/main" id="{C2A6F5D5-540D-4092-9F19-966F101E0A38}"/>
              </a:ext>
            </a:extLst>
          </p:cNvPr>
          <p:cNvGraphicFramePr>
            <a:graphicFrameLocks noGrp="1"/>
          </p:cNvGraphicFramePr>
          <p:nvPr/>
        </p:nvGraphicFramePr>
        <p:xfrm>
          <a:off x="762000" y="3886200"/>
          <a:ext cx="1905000" cy="1346200"/>
        </p:xfrm>
        <a:graphic>
          <a:graphicData uri="http://schemas.openxmlformats.org/drawingml/2006/table">
            <a:tbl>
              <a:tblPr/>
              <a:tblGrid>
                <a:gridCol w="476250">
                  <a:extLst>
                    <a:ext uri="{9D8B030D-6E8A-4147-A177-3AD203B41FA5}">
                      <a16:colId xmlns:a16="http://schemas.microsoft.com/office/drawing/2014/main" val="20000"/>
                    </a:ext>
                  </a:extLst>
                </a:gridCol>
                <a:gridCol w="476250">
                  <a:extLst>
                    <a:ext uri="{9D8B030D-6E8A-4147-A177-3AD203B41FA5}">
                      <a16:colId xmlns:a16="http://schemas.microsoft.com/office/drawing/2014/main" val="20001"/>
                    </a:ext>
                  </a:extLst>
                </a:gridCol>
                <a:gridCol w="476250">
                  <a:extLst>
                    <a:ext uri="{9D8B030D-6E8A-4147-A177-3AD203B41FA5}">
                      <a16:colId xmlns:a16="http://schemas.microsoft.com/office/drawing/2014/main" val="20002"/>
                    </a:ext>
                  </a:extLst>
                </a:gridCol>
                <a:gridCol w="476250">
                  <a:extLst>
                    <a:ext uri="{9D8B030D-6E8A-4147-A177-3AD203B41FA5}">
                      <a16:colId xmlns:a16="http://schemas.microsoft.com/office/drawing/2014/main" val="20003"/>
                    </a:ext>
                  </a:extLst>
                </a:gridCol>
              </a:tblGrid>
              <a:tr h="336550">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336550">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36550">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336550">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graphicFrame>
        <p:nvGraphicFramePr>
          <p:cNvPr id="281750" name="Group 150">
            <a:extLst>
              <a:ext uri="{FF2B5EF4-FFF2-40B4-BE49-F238E27FC236}">
                <a16:creationId xmlns:a16="http://schemas.microsoft.com/office/drawing/2014/main" id="{97C2F669-FAB7-4E89-988D-7CB4C287A43C}"/>
              </a:ext>
            </a:extLst>
          </p:cNvPr>
          <p:cNvGraphicFramePr>
            <a:graphicFrameLocks noGrp="1"/>
          </p:cNvGraphicFramePr>
          <p:nvPr/>
        </p:nvGraphicFramePr>
        <p:xfrm>
          <a:off x="6248400" y="3886200"/>
          <a:ext cx="2133600" cy="13462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336550">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405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-405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0"/>
                  </a:ext>
                </a:extLst>
              </a:tr>
              <a:tr h="336550">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405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-405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1"/>
                  </a:ext>
                </a:extLst>
              </a:tr>
              <a:tr h="336550">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405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-405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2"/>
                  </a:ext>
                </a:extLst>
              </a:tr>
              <a:tr h="336550">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405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-405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400" b="0" i="1" u="none" strike="noStrike" cap="none" normalizeH="0" baseline="0">
                          <a:ln>
                            <a:noFill/>
                          </a:ln>
                          <a:solidFill>
                            <a:schemeClr val="tx1"/>
                          </a:solidFill>
                          <a:effectLst/>
                          <a:latin typeface="Times New Roman" panose="02020603050405020304" pitchFamily="18"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0C0C0"/>
                    </a:solidFill>
                  </a:tcPr>
                </a:tc>
                <a:extLst>
                  <a:ext uri="{0D108BD9-81ED-4DB2-BD59-A6C34878D82A}">
                    <a16:rowId xmlns:a16="http://schemas.microsoft.com/office/drawing/2014/main" val="10003"/>
                  </a:ext>
                </a:extLst>
              </a:tr>
            </a:tbl>
          </a:graphicData>
        </a:graphic>
      </p:graphicFrame>
      <p:sp>
        <p:nvSpPr>
          <p:cNvPr id="76977" name="Text Box 177">
            <a:extLst>
              <a:ext uri="{FF2B5EF4-FFF2-40B4-BE49-F238E27FC236}">
                <a16:creationId xmlns:a16="http://schemas.microsoft.com/office/drawing/2014/main" id="{9D52251A-B79C-4EBA-9E62-3DCA91B28DE5}"/>
              </a:ext>
            </a:extLst>
          </p:cNvPr>
          <p:cNvSpPr txBox="1">
            <a:spLocks noChangeArrowheads="1"/>
          </p:cNvSpPr>
          <p:nvPr/>
        </p:nvSpPr>
        <p:spPr bwMode="auto">
          <a:xfrm>
            <a:off x="1050925" y="1066800"/>
            <a:ext cx="1325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t>Image #1</a:t>
            </a:r>
          </a:p>
        </p:txBody>
      </p:sp>
      <p:sp>
        <p:nvSpPr>
          <p:cNvPr id="76978" name="Text Box 178">
            <a:extLst>
              <a:ext uri="{FF2B5EF4-FFF2-40B4-BE49-F238E27FC236}">
                <a16:creationId xmlns:a16="http://schemas.microsoft.com/office/drawing/2014/main" id="{3BEEAEB3-BEC5-4468-BF2A-6335B0E8C053}"/>
              </a:ext>
            </a:extLst>
          </p:cNvPr>
          <p:cNvSpPr txBox="1">
            <a:spLocks noChangeArrowheads="1"/>
          </p:cNvSpPr>
          <p:nvPr/>
        </p:nvSpPr>
        <p:spPr bwMode="auto">
          <a:xfrm>
            <a:off x="6629400" y="1066800"/>
            <a:ext cx="1325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t>Image #2</a:t>
            </a:r>
          </a:p>
        </p:txBody>
      </p:sp>
      <p:sp>
        <p:nvSpPr>
          <p:cNvPr id="76979" name="Text Box 179">
            <a:extLst>
              <a:ext uri="{FF2B5EF4-FFF2-40B4-BE49-F238E27FC236}">
                <a16:creationId xmlns:a16="http://schemas.microsoft.com/office/drawing/2014/main" id="{A32FB4AF-C059-4724-9B81-6092BE717038}"/>
              </a:ext>
            </a:extLst>
          </p:cNvPr>
          <p:cNvSpPr txBox="1">
            <a:spLocks noChangeArrowheads="1"/>
          </p:cNvSpPr>
          <p:nvPr/>
        </p:nvSpPr>
        <p:spPr bwMode="auto">
          <a:xfrm>
            <a:off x="4016375" y="1371600"/>
            <a:ext cx="1012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t>Kernel</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81705"/>
                                        </p:tgtEl>
                                        <p:attrNameLst>
                                          <p:attrName>style.visibility</p:attrName>
                                        </p:attrNameLst>
                                      </p:cBhvr>
                                      <p:to>
                                        <p:strVal val="visible"/>
                                      </p:to>
                                    </p:set>
                                    <p:animEffect transition="in" filter="wipe(up)">
                                      <p:cBhvr>
                                        <p:cTn id="7" dur="500"/>
                                        <p:tgtEl>
                                          <p:spTgt spid="2817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81603"/>
                                        </p:tgtEl>
                                        <p:attrNameLst>
                                          <p:attrName>style.visibility</p:attrName>
                                        </p:attrNameLst>
                                      </p:cBhvr>
                                      <p:to>
                                        <p:strVal val="visible"/>
                                      </p:to>
                                    </p:set>
                                    <p:animEffect transition="in" filter="box(in)">
                                      <p:cBhvr>
                                        <p:cTn id="12" dur="500"/>
                                        <p:tgtEl>
                                          <p:spTgt spid="2816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81723"/>
                                        </p:tgtEl>
                                        <p:attrNameLst>
                                          <p:attrName>style.visibility</p:attrName>
                                        </p:attrNameLst>
                                      </p:cBhvr>
                                      <p:to>
                                        <p:strVal val="visible"/>
                                      </p:to>
                                    </p:set>
                                    <p:anim calcmode="lin" valueType="num">
                                      <p:cBhvr additive="base">
                                        <p:cTn id="17" dur="500" fill="hold"/>
                                        <p:tgtEl>
                                          <p:spTgt spid="281723"/>
                                        </p:tgtEl>
                                        <p:attrNameLst>
                                          <p:attrName>ppt_x</p:attrName>
                                        </p:attrNameLst>
                                      </p:cBhvr>
                                      <p:tavLst>
                                        <p:tav tm="0">
                                          <p:val>
                                            <p:strVal val="#ppt_x"/>
                                          </p:val>
                                        </p:tav>
                                        <p:tav tm="100000">
                                          <p:val>
                                            <p:strVal val="#ppt_x"/>
                                          </p:val>
                                        </p:tav>
                                      </p:tavLst>
                                    </p:anim>
                                    <p:anim calcmode="lin" valueType="num">
                                      <p:cBhvr additive="base">
                                        <p:cTn id="18" dur="500" fill="hold"/>
                                        <p:tgtEl>
                                          <p:spTgt spid="281723"/>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281654"/>
                                        </p:tgtEl>
                                        <p:attrNameLst>
                                          <p:attrName>style.visibility</p:attrName>
                                        </p:attrNameLst>
                                      </p:cBhvr>
                                      <p:to>
                                        <p:strVal val="visible"/>
                                      </p:to>
                                    </p:set>
                                    <p:animEffect transition="in" filter="box(in)">
                                      <p:cBhvr>
                                        <p:cTn id="23" dur="500"/>
                                        <p:tgtEl>
                                          <p:spTgt spid="2816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281750"/>
                                        </p:tgtEl>
                                        <p:attrNameLst>
                                          <p:attrName>style.visibility</p:attrName>
                                        </p:attrNameLst>
                                      </p:cBhvr>
                                      <p:to>
                                        <p:strVal val="visible"/>
                                      </p:to>
                                    </p:set>
                                    <p:anim calcmode="lin" valueType="num">
                                      <p:cBhvr additive="base">
                                        <p:cTn id="28" dur="500" fill="hold"/>
                                        <p:tgtEl>
                                          <p:spTgt spid="281750"/>
                                        </p:tgtEl>
                                        <p:attrNameLst>
                                          <p:attrName>ppt_x</p:attrName>
                                        </p:attrNameLst>
                                      </p:cBhvr>
                                      <p:tavLst>
                                        <p:tav tm="0">
                                          <p:val>
                                            <p:strVal val="#ppt_x"/>
                                          </p:val>
                                        </p:tav>
                                        <p:tav tm="100000">
                                          <p:val>
                                            <p:strVal val="#ppt_x"/>
                                          </p:val>
                                        </p:tav>
                                      </p:tavLst>
                                    </p:anim>
                                    <p:anim calcmode="lin" valueType="num">
                                      <p:cBhvr additive="base">
                                        <p:cTn id="29" dur="500" fill="hold"/>
                                        <p:tgtEl>
                                          <p:spTgt spid="2817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3A29268-8553-46C3-9984-E077B00DA4CB}"/>
              </a:ext>
            </a:extLst>
          </p:cNvPr>
          <p:cNvGraphicFramePr>
            <a:graphicFrameLocks noGrp="1"/>
          </p:cNvGraphicFramePr>
          <p:nvPr/>
        </p:nvGraphicFramePr>
        <p:xfrm>
          <a:off x="2819400" y="1219200"/>
          <a:ext cx="4038601" cy="3505200"/>
        </p:xfrm>
        <a:graphic>
          <a:graphicData uri="http://schemas.openxmlformats.org/drawingml/2006/table">
            <a:tbl>
              <a:tblPr>
                <a:tableStyleId>{5C22544A-7EE6-4342-B048-85BDC9FD1C3A}</a:tableStyleId>
              </a:tblPr>
              <a:tblGrid>
                <a:gridCol w="1267012">
                  <a:extLst>
                    <a:ext uri="{9D8B030D-6E8A-4147-A177-3AD203B41FA5}">
                      <a16:colId xmlns:a16="http://schemas.microsoft.com/office/drawing/2014/main" val="20000"/>
                    </a:ext>
                  </a:extLst>
                </a:gridCol>
                <a:gridCol w="1267012">
                  <a:extLst>
                    <a:ext uri="{9D8B030D-6E8A-4147-A177-3AD203B41FA5}">
                      <a16:colId xmlns:a16="http://schemas.microsoft.com/office/drawing/2014/main" val="20001"/>
                    </a:ext>
                  </a:extLst>
                </a:gridCol>
                <a:gridCol w="1504577">
                  <a:extLst>
                    <a:ext uri="{9D8B030D-6E8A-4147-A177-3AD203B41FA5}">
                      <a16:colId xmlns:a16="http://schemas.microsoft.com/office/drawing/2014/main" val="20002"/>
                    </a:ext>
                  </a:extLst>
                </a:gridCol>
              </a:tblGrid>
              <a:tr h="1229168">
                <a:tc>
                  <a:txBody>
                    <a:bodyPr/>
                    <a:lstStyle/>
                    <a:p>
                      <a:pPr algn="ctr" fontAlgn="ctr"/>
                      <a:r>
                        <a:rPr lang="en-US" sz="2000" b="1" u="none" strike="noStrike" dirty="0">
                          <a:effectLst/>
                        </a:rPr>
                        <a:t>(x-1,y-1)</a:t>
                      </a:r>
                      <a:endParaRPr lang="en-US"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000" b="1" u="none" strike="noStrike" dirty="0">
                          <a:effectLst/>
                        </a:rPr>
                        <a:t>(x,y-1)</a:t>
                      </a:r>
                      <a:endParaRPr lang="en-US"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000" b="1" u="none" strike="noStrike" dirty="0">
                          <a:effectLst/>
                        </a:rPr>
                        <a:t>(x+1,y-1)</a:t>
                      </a:r>
                      <a:endParaRPr lang="en-US" sz="20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0"/>
                  </a:ext>
                </a:extLst>
              </a:tr>
              <a:tr h="1201546">
                <a:tc>
                  <a:txBody>
                    <a:bodyPr/>
                    <a:lstStyle/>
                    <a:p>
                      <a:pPr algn="ctr" fontAlgn="ctr"/>
                      <a:r>
                        <a:rPr lang="en-US" sz="2000" b="1" u="none" strike="noStrike" dirty="0">
                          <a:effectLst/>
                        </a:rPr>
                        <a:t>(x-1,y)</a:t>
                      </a:r>
                      <a:endParaRPr lang="en-US"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000" b="1" u="none" strike="noStrike" dirty="0">
                          <a:effectLst/>
                        </a:rPr>
                        <a:t>(</a:t>
                      </a:r>
                      <a:r>
                        <a:rPr lang="en-US" sz="2000" b="1" u="none" strike="noStrike" dirty="0" err="1">
                          <a:effectLst/>
                        </a:rPr>
                        <a:t>x,y</a:t>
                      </a:r>
                      <a:r>
                        <a:rPr lang="en-US" sz="2000" b="1" u="none" strike="noStrike" dirty="0">
                          <a:effectLst/>
                        </a:rPr>
                        <a:t>)</a:t>
                      </a:r>
                      <a:endParaRPr lang="en-US"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000" b="1" u="none" strike="noStrike" dirty="0">
                          <a:effectLst/>
                        </a:rPr>
                        <a:t>(x+1,y)</a:t>
                      </a:r>
                      <a:endParaRPr lang="en-US" sz="20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1"/>
                  </a:ext>
                </a:extLst>
              </a:tr>
              <a:tr h="1074486">
                <a:tc>
                  <a:txBody>
                    <a:bodyPr/>
                    <a:lstStyle/>
                    <a:p>
                      <a:pPr algn="ctr" fontAlgn="ctr"/>
                      <a:r>
                        <a:rPr lang="en-US" sz="2000" b="1" u="none" strike="noStrike" dirty="0">
                          <a:effectLst/>
                        </a:rPr>
                        <a:t>(x-1,y+1)</a:t>
                      </a:r>
                      <a:endParaRPr lang="en-US"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000" b="1" u="none" strike="noStrike" dirty="0">
                          <a:effectLst/>
                        </a:rPr>
                        <a:t>(x,y+1)</a:t>
                      </a:r>
                      <a:endParaRPr lang="en-US" sz="20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000" b="1" u="none" strike="noStrike" dirty="0">
                          <a:effectLst/>
                        </a:rPr>
                        <a:t>(x+1,y+1)</a:t>
                      </a:r>
                      <a:endParaRPr lang="en-US" sz="20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0002"/>
                  </a:ext>
                </a:extLst>
              </a:tr>
            </a:tbl>
          </a:graphicData>
        </a:graphic>
      </p:graphicFrame>
      <p:cxnSp>
        <p:nvCxnSpPr>
          <p:cNvPr id="58388" name="Straight Arrow Connector 3">
            <a:extLst>
              <a:ext uri="{FF2B5EF4-FFF2-40B4-BE49-F238E27FC236}">
                <a16:creationId xmlns:a16="http://schemas.microsoft.com/office/drawing/2014/main" id="{48E4F277-7CE1-4311-ABDA-80090B36B81F}"/>
              </a:ext>
            </a:extLst>
          </p:cNvPr>
          <p:cNvCxnSpPr>
            <a:cxnSpLocks noChangeShapeType="1"/>
          </p:cNvCxnSpPr>
          <p:nvPr/>
        </p:nvCxnSpPr>
        <p:spPr bwMode="auto">
          <a:xfrm>
            <a:off x="2971800" y="838200"/>
            <a:ext cx="1828800" cy="0"/>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389" name="Straight Arrow Connector 5">
            <a:extLst>
              <a:ext uri="{FF2B5EF4-FFF2-40B4-BE49-F238E27FC236}">
                <a16:creationId xmlns:a16="http://schemas.microsoft.com/office/drawing/2014/main" id="{9963015F-75A8-40FF-BB4B-3D28B8E5FA20}"/>
              </a:ext>
            </a:extLst>
          </p:cNvPr>
          <p:cNvCxnSpPr>
            <a:cxnSpLocks noChangeShapeType="1"/>
          </p:cNvCxnSpPr>
          <p:nvPr/>
        </p:nvCxnSpPr>
        <p:spPr bwMode="auto">
          <a:xfrm>
            <a:off x="2438400" y="1295400"/>
            <a:ext cx="0" cy="1219200"/>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390" name="TextBox 8">
            <a:extLst>
              <a:ext uri="{FF2B5EF4-FFF2-40B4-BE49-F238E27FC236}">
                <a16:creationId xmlns:a16="http://schemas.microsoft.com/office/drawing/2014/main" id="{D3A1755C-8370-4A7C-9877-D8A818670C4D}"/>
              </a:ext>
            </a:extLst>
          </p:cNvPr>
          <p:cNvSpPr txBox="1">
            <a:spLocks noChangeArrowheads="1"/>
          </p:cNvSpPr>
          <p:nvPr/>
        </p:nvSpPr>
        <p:spPr bwMode="auto">
          <a:xfrm>
            <a:off x="5334000" y="6858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spcBef>
                <a:spcPct val="0"/>
              </a:spcBef>
              <a:buClrTx/>
              <a:buFontTx/>
              <a:buNone/>
            </a:pPr>
            <a:r>
              <a:rPr lang="en-US" altLang="en-US" sz="2400" i="0"/>
              <a:t>X</a:t>
            </a:r>
          </a:p>
        </p:txBody>
      </p:sp>
      <p:sp>
        <p:nvSpPr>
          <p:cNvPr id="58391" name="TextBox 9">
            <a:extLst>
              <a:ext uri="{FF2B5EF4-FFF2-40B4-BE49-F238E27FC236}">
                <a16:creationId xmlns:a16="http://schemas.microsoft.com/office/drawing/2014/main" id="{84F07B4A-8186-4612-83BE-814E7BB9FCEF}"/>
              </a:ext>
            </a:extLst>
          </p:cNvPr>
          <p:cNvSpPr txBox="1">
            <a:spLocks noChangeArrowheads="1"/>
          </p:cNvSpPr>
          <p:nvPr/>
        </p:nvSpPr>
        <p:spPr bwMode="auto">
          <a:xfrm>
            <a:off x="2209800" y="2743200"/>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spcBef>
                <a:spcPct val="0"/>
              </a:spcBef>
              <a:buClrTx/>
              <a:buFontTx/>
              <a:buNone/>
            </a:pPr>
            <a:r>
              <a:rPr lang="en-US" altLang="en-US" sz="2400" i="0"/>
              <a:t>Y</a:t>
            </a:r>
          </a:p>
        </p:txBody>
      </p:sp>
      <mc:AlternateContent xmlns:mc="http://schemas.openxmlformats.org/markup-compatibility/2006" xmlns:p14="http://schemas.microsoft.com/office/powerpoint/2010/main">
        <mc:Choice Requires="p14">
          <p:contentPart p14:bwMode="auto" r:id="rId2">
            <p14:nvContentPartPr>
              <p14:cNvPr id="11" name="Ink 10">
                <a:extLst>
                  <a:ext uri="{FF2B5EF4-FFF2-40B4-BE49-F238E27FC236}">
                    <a16:creationId xmlns:a16="http://schemas.microsoft.com/office/drawing/2014/main" id="{B670F7B6-57FA-4064-AB99-3D6D3F311ECE}"/>
                  </a:ext>
                </a:extLst>
              </p14:cNvPr>
              <p14:cNvContentPartPr/>
              <p14:nvPr/>
            </p14:nvContentPartPr>
            <p14:xfrm>
              <a:off x="438120" y="4680000"/>
              <a:ext cx="6934680" cy="1410120"/>
            </p14:xfrm>
          </p:contentPart>
        </mc:Choice>
        <mc:Fallback xmlns="">
          <p:pic>
            <p:nvPicPr>
              <p:cNvPr id="11" name="Ink 10">
                <a:extLst>
                  <a:ext uri="{FF2B5EF4-FFF2-40B4-BE49-F238E27FC236}">
                    <a16:creationId xmlns:a16="http://schemas.microsoft.com/office/drawing/2014/main" id="{B670F7B6-57FA-4064-AB99-3D6D3F311ECE}"/>
                  </a:ext>
                </a:extLst>
              </p:cNvPr>
              <p:cNvPicPr/>
              <p:nvPr/>
            </p:nvPicPr>
            <p:blipFill>
              <a:blip r:embed="rId3"/>
              <a:stretch>
                <a:fillRect/>
              </a:stretch>
            </p:blipFill>
            <p:spPr>
              <a:xfrm>
                <a:off x="428760" y="4670640"/>
                <a:ext cx="6953400" cy="1428840"/>
              </a:xfrm>
              <a:prstGeom prst="rect">
                <a:avLst/>
              </a:prstGeom>
            </p:spPr>
          </p:pic>
        </mc:Fallback>
      </mc:AlternateContent>
      <p:sp>
        <p:nvSpPr>
          <p:cNvPr id="3" name="TextBox 2"/>
          <p:cNvSpPr txBox="1"/>
          <p:nvPr/>
        </p:nvSpPr>
        <p:spPr>
          <a:xfrm>
            <a:off x="152400" y="316766"/>
            <a:ext cx="2895600" cy="830997"/>
          </a:xfrm>
          <a:prstGeom prst="rect">
            <a:avLst/>
          </a:prstGeom>
          <a:noFill/>
        </p:spPr>
        <p:txBody>
          <a:bodyPr wrap="square" rtlCol="0">
            <a:spAutoFit/>
          </a:bodyPr>
          <a:lstStyle/>
          <a:p>
            <a:r>
              <a:rPr lang="en-US" dirty="0"/>
              <a:t>4-point neighbor</a:t>
            </a:r>
          </a:p>
          <a:p>
            <a:r>
              <a:rPr lang="en-US" dirty="0"/>
              <a:t>8-point neighbor</a:t>
            </a:r>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3" descr="wolfHighPass3x3">
            <a:extLst>
              <a:ext uri="{FF2B5EF4-FFF2-40B4-BE49-F238E27FC236}">
                <a16:creationId xmlns:a16="http://schemas.microsoft.com/office/drawing/2014/main" id="{2F7A29AC-A25B-4F18-BF76-3A2C833F6C5C}"/>
              </a:ext>
            </a:extLst>
          </p:cNvPr>
          <p:cNvPicPr>
            <a:picLocks noChangeAspect="1" noChangeArrowheads="1"/>
          </p:cNvPicPr>
          <p:nvPr/>
        </p:nvPicPr>
        <p:blipFill>
          <a:blip r:embed="rId2">
            <a:lum bright="-10000" contrast="70000"/>
            <a:grayscl/>
            <a:extLst>
              <a:ext uri="{28A0092B-C50C-407E-A947-70E740481C1C}">
                <a14:useLocalDpi xmlns:a14="http://schemas.microsoft.com/office/drawing/2010/main" val="0"/>
              </a:ext>
            </a:extLst>
          </a:blip>
          <a:srcRect/>
          <a:stretch>
            <a:fillRect/>
          </a:stretch>
        </p:blipFill>
        <p:spPr bwMode="auto">
          <a:xfrm>
            <a:off x="4724400" y="1219200"/>
            <a:ext cx="4229100" cy="2765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7827" name="Picture 4" descr="wolf">
            <a:extLst>
              <a:ext uri="{FF2B5EF4-FFF2-40B4-BE49-F238E27FC236}">
                <a16:creationId xmlns:a16="http://schemas.microsoft.com/office/drawing/2014/main" id="{86BF2E77-5B19-4D24-B48D-8C6462B2F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4229100" cy="27654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7828" name="Rectangle 5">
            <a:extLst>
              <a:ext uri="{FF2B5EF4-FFF2-40B4-BE49-F238E27FC236}">
                <a16:creationId xmlns:a16="http://schemas.microsoft.com/office/drawing/2014/main" id="{BC3ABF16-2559-4BDC-A59B-41E1AC3C6E8A}"/>
              </a:ext>
            </a:extLst>
          </p:cNvPr>
          <p:cNvSpPr>
            <a:spLocks noChangeArrowheads="1"/>
          </p:cNvSpPr>
          <p:nvPr/>
        </p:nvSpPr>
        <p:spPr bwMode="auto">
          <a:xfrm>
            <a:off x="381000" y="4191000"/>
            <a:ext cx="83820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lvl="1" eaLnBrk="1" hangingPunct="1">
              <a:spcBef>
                <a:spcPct val="50000"/>
              </a:spcBef>
              <a:buClrTx/>
              <a:buFontTx/>
              <a:buNone/>
            </a:pPr>
            <a:r>
              <a:rPr lang="en-US" altLang="en-US" sz="2000" i="0">
                <a:latin typeface="Tahoma" panose="020B0604030504040204" pitchFamily="34" charset="0"/>
              </a:rPr>
              <a:t>A </a:t>
            </a:r>
            <a:r>
              <a:rPr lang="en-US" altLang="en-US" sz="2000" b="1" i="0">
                <a:solidFill>
                  <a:schemeClr val="accent2"/>
                </a:solidFill>
                <a:latin typeface="Tahoma" panose="020B0604030504040204" pitchFamily="34" charset="0"/>
              </a:rPr>
              <a:t>HighPass</a:t>
            </a:r>
            <a:r>
              <a:rPr lang="en-US" altLang="en-US" sz="2000" i="0">
                <a:latin typeface="Tahoma" panose="020B0604030504040204" pitchFamily="34" charset="0"/>
              </a:rPr>
              <a:t> filtered image can be computed as the difference between the original and the low-frequency components</a:t>
            </a:r>
          </a:p>
          <a:p>
            <a:pPr lvl="1" eaLnBrk="1" hangingPunct="1">
              <a:spcBef>
                <a:spcPct val="50000"/>
              </a:spcBef>
              <a:buClrTx/>
              <a:buFontTx/>
              <a:buNone/>
            </a:pPr>
            <a:r>
              <a:rPr lang="en-US" altLang="en-US" sz="2000" i="0">
                <a:latin typeface="Tahoma" panose="020B0604030504040204" pitchFamily="34" charset="0"/>
              </a:rPr>
              <a:t>HighPass = Original – LowPass</a:t>
            </a:r>
          </a:p>
        </p:txBody>
      </p:sp>
      <p:sp>
        <p:nvSpPr>
          <p:cNvPr id="77829" name="Rectangle 7">
            <a:extLst>
              <a:ext uri="{FF2B5EF4-FFF2-40B4-BE49-F238E27FC236}">
                <a16:creationId xmlns:a16="http://schemas.microsoft.com/office/drawing/2014/main" id="{40B7A438-EB4F-43A3-86BB-966BC2AA19AE}"/>
              </a:ext>
            </a:extLst>
          </p:cNvPr>
          <p:cNvSpPr>
            <a:spLocks noGrp="1" noChangeArrowheads="1"/>
          </p:cNvSpPr>
          <p:nvPr>
            <p:ph type="title"/>
          </p:nvPr>
        </p:nvSpPr>
        <p:spPr>
          <a:xfrm>
            <a:off x="304800" y="152400"/>
            <a:ext cx="8610600" cy="457200"/>
          </a:xfrm>
          <a:noFill/>
        </p:spPr>
        <p:txBody>
          <a:bodyPr/>
          <a:lstStyle/>
          <a:p>
            <a:pPr eaLnBrk="1" hangingPunct="1"/>
            <a:r>
              <a:rPr lang="en-US" altLang="en-US" sz="3200" b="1">
                <a:solidFill>
                  <a:srgbClr val="FF0000"/>
                </a:solidFill>
                <a:latin typeface="Tahoma" panose="020B0604030504040204" pitchFamily="34" charset="0"/>
              </a:rPr>
              <a:t>HighPass (Sharpening) Filtering Example</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a:extLst>
              <a:ext uri="{FF2B5EF4-FFF2-40B4-BE49-F238E27FC236}">
                <a16:creationId xmlns:a16="http://schemas.microsoft.com/office/drawing/2014/main" id="{D81402BE-39A4-4886-B772-A9F2795FE856}"/>
              </a:ext>
            </a:extLst>
          </p:cNvPr>
          <p:cNvSpPr>
            <a:spLocks noGrp="1" noChangeArrowheads="1"/>
          </p:cNvSpPr>
          <p:nvPr>
            <p:ph type="title"/>
          </p:nvPr>
        </p:nvSpPr>
        <p:spPr>
          <a:xfrm>
            <a:off x="304800" y="152400"/>
            <a:ext cx="8610600" cy="457200"/>
          </a:xfrm>
          <a:noFill/>
        </p:spPr>
        <p:txBody>
          <a:bodyPr/>
          <a:lstStyle/>
          <a:p>
            <a:pPr eaLnBrk="1" hangingPunct="1"/>
            <a:r>
              <a:rPr lang="en-US" altLang="en-US" sz="3200" b="1">
                <a:solidFill>
                  <a:srgbClr val="FF0000"/>
                </a:solidFill>
                <a:latin typeface="Tahoma" panose="020B0604030504040204" pitchFamily="34" charset="0"/>
              </a:rPr>
              <a:t>Image Resizing</a:t>
            </a:r>
          </a:p>
        </p:txBody>
      </p:sp>
      <p:sp>
        <p:nvSpPr>
          <p:cNvPr id="78851" name="Text Box 6">
            <a:extLst>
              <a:ext uri="{FF2B5EF4-FFF2-40B4-BE49-F238E27FC236}">
                <a16:creationId xmlns:a16="http://schemas.microsoft.com/office/drawing/2014/main" id="{EFA029D0-EEFD-492C-8594-63B584548C48}"/>
              </a:ext>
            </a:extLst>
          </p:cNvPr>
          <p:cNvSpPr txBox="1">
            <a:spLocks noChangeArrowheads="1"/>
          </p:cNvSpPr>
          <p:nvPr/>
        </p:nvSpPr>
        <p:spPr bwMode="auto">
          <a:xfrm>
            <a:off x="160338" y="906463"/>
            <a:ext cx="428942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latin typeface="Tahoma" panose="020B0604030504040204" pitchFamily="34" charset="0"/>
              </a:rPr>
              <a:t>Magnification by:</a:t>
            </a:r>
          </a:p>
          <a:p>
            <a:pPr eaLnBrk="1" hangingPunct="1">
              <a:spcBef>
                <a:spcPct val="0"/>
              </a:spcBef>
              <a:buClrTx/>
              <a:buFontTx/>
              <a:buChar char="•"/>
            </a:pPr>
            <a:r>
              <a:rPr lang="en-US" altLang="en-US" sz="2400" i="0">
                <a:latin typeface="Tahoma" panose="020B0604030504040204" pitchFamily="34" charset="0"/>
              </a:rPr>
              <a:t>  Replication Method</a:t>
            </a:r>
          </a:p>
          <a:p>
            <a:pPr eaLnBrk="1" hangingPunct="1">
              <a:spcBef>
                <a:spcPct val="0"/>
              </a:spcBef>
              <a:buClrTx/>
              <a:buFontTx/>
              <a:buChar char="•"/>
            </a:pPr>
            <a:r>
              <a:rPr lang="en-US" altLang="en-US" sz="2400" i="0">
                <a:latin typeface="Tahoma" panose="020B0604030504040204" pitchFamily="34" charset="0"/>
              </a:rPr>
              <a:t>  Linear Interpolation Method</a:t>
            </a:r>
          </a:p>
          <a:p>
            <a:pPr eaLnBrk="1" hangingPunct="1">
              <a:spcBef>
                <a:spcPct val="0"/>
              </a:spcBef>
              <a:buClrTx/>
              <a:buFontTx/>
              <a:buChar char="•"/>
            </a:pPr>
            <a:r>
              <a:rPr lang="en-US" altLang="en-US" sz="2400" i="0">
                <a:latin typeface="Tahoma" panose="020B0604030504040204" pitchFamily="34" charset="0"/>
              </a:rPr>
              <a:t>  Non-linear interpolation</a:t>
            </a:r>
          </a:p>
        </p:txBody>
      </p:sp>
      <p:sp>
        <p:nvSpPr>
          <p:cNvPr id="78852" name="Text Box 7">
            <a:extLst>
              <a:ext uri="{FF2B5EF4-FFF2-40B4-BE49-F238E27FC236}">
                <a16:creationId xmlns:a16="http://schemas.microsoft.com/office/drawing/2014/main" id="{6A594392-2349-4EBC-895A-9C0E9A8FE9AF}"/>
              </a:ext>
            </a:extLst>
          </p:cNvPr>
          <p:cNvSpPr txBox="1">
            <a:spLocks noChangeArrowheads="1"/>
          </p:cNvSpPr>
          <p:nvPr/>
        </p:nvSpPr>
        <p:spPr bwMode="auto">
          <a:xfrm>
            <a:off x="5638800" y="914400"/>
            <a:ext cx="3425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latin typeface="Tahoma" panose="020B0604030504040204" pitchFamily="34" charset="0"/>
              </a:rPr>
              <a:t>Reduction by:</a:t>
            </a:r>
          </a:p>
          <a:p>
            <a:pPr eaLnBrk="1" hangingPunct="1">
              <a:spcBef>
                <a:spcPct val="0"/>
              </a:spcBef>
              <a:buClrTx/>
              <a:buFontTx/>
              <a:buChar char="•"/>
            </a:pPr>
            <a:r>
              <a:rPr lang="en-US" altLang="en-US" sz="2400" i="0">
                <a:latin typeface="Tahoma" panose="020B0604030504040204" pitchFamily="34" charset="0"/>
              </a:rPr>
              <a:t>  Pixel skipping Method</a:t>
            </a:r>
          </a:p>
        </p:txBody>
      </p:sp>
      <p:sp>
        <p:nvSpPr>
          <p:cNvPr id="78853" name="Text Box 8">
            <a:extLst>
              <a:ext uri="{FF2B5EF4-FFF2-40B4-BE49-F238E27FC236}">
                <a16:creationId xmlns:a16="http://schemas.microsoft.com/office/drawing/2014/main" id="{117626D6-6E89-417B-9AAD-DBE6952CAB44}"/>
              </a:ext>
            </a:extLst>
          </p:cNvPr>
          <p:cNvSpPr txBox="1">
            <a:spLocks noChangeArrowheads="1"/>
          </p:cNvSpPr>
          <p:nvPr/>
        </p:nvSpPr>
        <p:spPr bwMode="auto">
          <a:xfrm>
            <a:off x="212725" y="2882900"/>
            <a:ext cx="87026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just" eaLnBrk="1" hangingPunct="1">
              <a:spcBef>
                <a:spcPct val="0"/>
              </a:spcBef>
              <a:buClrTx/>
              <a:buFontTx/>
              <a:buNone/>
            </a:pPr>
            <a:r>
              <a:rPr lang="en-US" altLang="en-US" sz="2400" i="0"/>
              <a:t>Replication is a zero-order hold where each pixel along a scan line is repeated once and then each scan line is repeated. This is equivalent to taking an (M </a:t>
            </a:r>
            <a:r>
              <a:rPr lang="en-US" altLang="en-US" sz="2400" i="0">
                <a:sym typeface="Symbol" panose="05050102010706020507" pitchFamily="18" charset="2"/>
              </a:rPr>
              <a:t> N) image and interlacing it rows and columns of zeros to obtain a </a:t>
            </a:r>
            <a:r>
              <a:rPr lang="en-US" altLang="en-US" sz="2400" i="0"/>
              <a:t>(2M </a:t>
            </a:r>
            <a:r>
              <a:rPr lang="en-US" altLang="en-US" sz="2400" i="0">
                <a:sym typeface="Symbol" panose="05050102010706020507" pitchFamily="18" charset="2"/>
              </a:rPr>
              <a:t> 2N) matrix and convolving the result with an array of</a:t>
            </a:r>
          </a:p>
        </p:txBody>
      </p:sp>
      <p:graphicFrame>
        <p:nvGraphicFramePr>
          <p:cNvPr id="78854" name="Object 9">
            <a:extLst>
              <a:ext uri="{FF2B5EF4-FFF2-40B4-BE49-F238E27FC236}">
                <a16:creationId xmlns:a16="http://schemas.microsoft.com/office/drawing/2014/main" id="{8EA3DBCA-D59F-49B6-806A-9FFC290A2CA0}"/>
              </a:ext>
            </a:extLst>
          </p:cNvPr>
          <p:cNvGraphicFramePr>
            <a:graphicFrameLocks noChangeAspect="1"/>
          </p:cNvGraphicFramePr>
          <p:nvPr/>
        </p:nvGraphicFramePr>
        <p:xfrm>
          <a:off x="2286000" y="4605338"/>
          <a:ext cx="1371600" cy="881062"/>
        </p:xfrm>
        <a:graphic>
          <a:graphicData uri="http://schemas.openxmlformats.org/presentationml/2006/ole">
            <mc:AlternateContent xmlns:mc="http://schemas.openxmlformats.org/markup-compatibility/2006">
              <mc:Choice xmlns:v="urn:schemas-microsoft-com:vml" Requires="v">
                <p:oleObj name="Equation" r:id="rId2" imgW="711200" imgH="457200" progId="Equation.3">
                  <p:embed/>
                </p:oleObj>
              </mc:Choice>
              <mc:Fallback>
                <p:oleObj name="Equation" r:id="rId2" imgW="711200" imgH="4572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605338"/>
                        <a:ext cx="1371600" cy="881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5" name="Object 10">
            <a:extLst>
              <a:ext uri="{FF2B5EF4-FFF2-40B4-BE49-F238E27FC236}">
                <a16:creationId xmlns:a16="http://schemas.microsoft.com/office/drawing/2014/main" id="{7585584B-0060-49D5-87EC-BCB5FF6B135F}"/>
              </a:ext>
            </a:extLst>
          </p:cNvPr>
          <p:cNvGraphicFramePr>
            <a:graphicFrameLocks noChangeAspect="1"/>
          </p:cNvGraphicFramePr>
          <p:nvPr/>
        </p:nvGraphicFramePr>
        <p:xfrm>
          <a:off x="381000" y="5567363"/>
          <a:ext cx="7620000" cy="833437"/>
        </p:xfrm>
        <a:graphic>
          <a:graphicData uri="http://schemas.openxmlformats.org/presentationml/2006/ole">
            <mc:AlternateContent xmlns:mc="http://schemas.openxmlformats.org/markup-compatibility/2006">
              <mc:Choice xmlns:v="urn:schemas-microsoft-com:vml" Requires="v">
                <p:oleObj name="Equation" r:id="rId4" imgW="3810000" imgH="431800" progId="Equation.3">
                  <p:embed/>
                </p:oleObj>
              </mc:Choice>
              <mc:Fallback>
                <p:oleObj name="Equation" r:id="rId4" imgW="3810000" imgH="4318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567363"/>
                        <a:ext cx="7620000" cy="833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6" name="Text Box 11">
            <a:extLst>
              <a:ext uri="{FF2B5EF4-FFF2-40B4-BE49-F238E27FC236}">
                <a16:creationId xmlns:a16="http://schemas.microsoft.com/office/drawing/2014/main" id="{E483DA2C-7392-473C-823D-327F5989EF5C}"/>
              </a:ext>
            </a:extLst>
          </p:cNvPr>
          <p:cNvSpPr txBox="1">
            <a:spLocks noChangeArrowheads="1"/>
          </p:cNvSpPr>
          <p:nvPr/>
        </p:nvSpPr>
        <p:spPr bwMode="auto">
          <a:xfrm>
            <a:off x="212725" y="2438400"/>
            <a:ext cx="326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b="1" i="0">
                <a:latin typeface="Tahoma" panose="020B0604030504040204" pitchFamily="34" charset="0"/>
              </a:rPr>
              <a:t>Replication Method:</a:t>
            </a:r>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82C6415-35FB-4591-8591-B32A91CE300E}"/>
              </a:ext>
            </a:extLst>
          </p:cNvPr>
          <p:cNvSpPr>
            <a:spLocks noGrp="1" noChangeArrowheads="1"/>
          </p:cNvSpPr>
          <p:nvPr>
            <p:ph type="title"/>
          </p:nvPr>
        </p:nvSpPr>
        <p:spPr>
          <a:xfrm>
            <a:off x="304800" y="152400"/>
            <a:ext cx="8610600" cy="457200"/>
          </a:xfrm>
          <a:noFill/>
        </p:spPr>
        <p:txBody>
          <a:bodyPr/>
          <a:lstStyle/>
          <a:p>
            <a:pPr eaLnBrk="1" hangingPunct="1"/>
            <a:r>
              <a:rPr lang="en-US" altLang="en-US" sz="3200" b="1">
                <a:solidFill>
                  <a:srgbClr val="FF0000"/>
                </a:solidFill>
                <a:latin typeface="Tahoma" panose="020B0604030504040204" pitchFamily="34" charset="0"/>
              </a:rPr>
              <a:t>Image Resizing (Cont.)</a:t>
            </a:r>
          </a:p>
        </p:txBody>
      </p:sp>
      <p:graphicFrame>
        <p:nvGraphicFramePr>
          <p:cNvPr id="79875" name="Object 9">
            <a:extLst>
              <a:ext uri="{FF2B5EF4-FFF2-40B4-BE49-F238E27FC236}">
                <a16:creationId xmlns:a16="http://schemas.microsoft.com/office/drawing/2014/main" id="{1927F595-F759-43F6-817B-14F2DEF75E31}"/>
              </a:ext>
            </a:extLst>
          </p:cNvPr>
          <p:cNvGraphicFramePr>
            <a:graphicFrameLocks noChangeAspect="1"/>
          </p:cNvGraphicFramePr>
          <p:nvPr/>
        </p:nvGraphicFramePr>
        <p:xfrm>
          <a:off x="304800" y="1231900"/>
          <a:ext cx="8458200" cy="1814513"/>
        </p:xfrm>
        <a:graphic>
          <a:graphicData uri="http://schemas.openxmlformats.org/presentationml/2006/ole">
            <mc:AlternateContent xmlns:mc="http://schemas.openxmlformats.org/markup-compatibility/2006">
              <mc:Choice xmlns:v="urn:schemas-microsoft-com:vml" Requires="v">
                <p:oleObj name="Equation" r:id="rId2" imgW="4089400" imgH="914400" progId="Equation.3">
                  <p:embed/>
                </p:oleObj>
              </mc:Choice>
              <mc:Fallback>
                <p:oleObj name="Equation" r:id="rId2" imgW="4089400" imgH="9144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31900"/>
                        <a:ext cx="8458200" cy="1814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6" name="Text Box 10">
            <a:extLst>
              <a:ext uri="{FF2B5EF4-FFF2-40B4-BE49-F238E27FC236}">
                <a16:creationId xmlns:a16="http://schemas.microsoft.com/office/drawing/2014/main" id="{726957D5-B1EE-4329-BA41-A6BF9CF11D8A}"/>
              </a:ext>
            </a:extLst>
          </p:cNvPr>
          <p:cNvSpPr txBox="1">
            <a:spLocks noChangeArrowheads="1"/>
          </p:cNvSpPr>
          <p:nvPr/>
        </p:nvSpPr>
        <p:spPr bwMode="auto">
          <a:xfrm>
            <a:off x="228600" y="619125"/>
            <a:ext cx="326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b="1" i="0">
                <a:latin typeface="Tahoma" panose="020B0604030504040204" pitchFamily="34" charset="0"/>
              </a:rPr>
              <a:t>Replication Method:</a:t>
            </a:r>
          </a:p>
        </p:txBody>
      </p:sp>
      <p:pic>
        <p:nvPicPr>
          <p:cNvPr id="79877" name="Picture 2">
            <a:extLst>
              <a:ext uri="{FF2B5EF4-FFF2-40B4-BE49-F238E27FC236}">
                <a16:creationId xmlns:a16="http://schemas.microsoft.com/office/drawing/2014/main" id="{11D6A408-B136-4AB4-A126-D98C9A4B2C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046413"/>
            <a:ext cx="85344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58C088F-590F-4838-82E0-0C11E69ECA84}"/>
              </a:ext>
            </a:extLst>
          </p:cNvPr>
          <p:cNvSpPr>
            <a:spLocks noGrp="1" noChangeArrowheads="1"/>
          </p:cNvSpPr>
          <p:nvPr>
            <p:ph type="title"/>
          </p:nvPr>
        </p:nvSpPr>
        <p:spPr>
          <a:xfrm>
            <a:off x="304800" y="152400"/>
            <a:ext cx="8610600" cy="457200"/>
          </a:xfrm>
          <a:noFill/>
        </p:spPr>
        <p:txBody>
          <a:bodyPr/>
          <a:lstStyle/>
          <a:p>
            <a:pPr eaLnBrk="1" hangingPunct="1"/>
            <a:r>
              <a:rPr lang="en-US" altLang="en-US" sz="3200" b="1">
                <a:solidFill>
                  <a:srgbClr val="FF0000"/>
                </a:solidFill>
                <a:latin typeface="Tahoma" panose="020B0604030504040204" pitchFamily="34" charset="0"/>
              </a:rPr>
              <a:t>Image Resizing (Cont.)</a:t>
            </a:r>
          </a:p>
        </p:txBody>
      </p:sp>
      <p:sp>
        <p:nvSpPr>
          <p:cNvPr id="80899" name="Text Box 3">
            <a:extLst>
              <a:ext uri="{FF2B5EF4-FFF2-40B4-BE49-F238E27FC236}">
                <a16:creationId xmlns:a16="http://schemas.microsoft.com/office/drawing/2014/main" id="{DA25BFD7-7732-443C-BA0A-A9EAF167EDF3}"/>
              </a:ext>
            </a:extLst>
          </p:cNvPr>
          <p:cNvSpPr txBox="1">
            <a:spLocks noChangeArrowheads="1"/>
          </p:cNvSpPr>
          <p:nvPr/>
        </p:nvSpPr>
        <p:spPr bwMode="auto">
          <a:xfrm>
            <a:off x="212725" y="871538"/>
            <a:ext cx="4627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b="1" i="0">
                <a:latin typeface="Tahoma" panose="020B0604030504040204" pitchFamily="34" charset="0"/>
              </a:rPr>
              <a:t>Linear Interpolation Method:</a:t>
            </a:r>
          </a:p>
        </p:txBody>
      </p:sp>
      <p:sp>
        <p:nvSpPr>
          <p:cNvPr id="80900" name="Text Box 4">
            <a:extLst>
              <a:ext uri="{FF2B5EF4-FFF2-40B4-BE49-F238E27FC236}">
                <a16:creationId xmlns:a16="http://schemas.microsoft.com/office/drawing/2014/main" id="{67227B86-F710-44A6-8A84-3B4F0B770699}"/>
              </a:ext>
            </a:extLst>
          </p:cNvPr>
          <p:cNvSpPr txBox="1">
            <a:spLocks noChangeArrowheads="1"/>
          </p:cNvSpPr>
          <p:nvPr/>
        </p:nvSpPr>
        <p:spPr bwMode="auto">
          <a:xfrm>
            <a:off x="152400" y="1447800"/>
            <a:ext cx="87026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just" eaLnBrk="1" hangingPunct="1">
              <a:spcBef>
                <a:spcPct val="0"/>
              </a:spcBef>
              <a:buClrTx/>
              <a:buFontTx/>
              <a:buNone/>
            </a:pPr>
            <a:r>
              <a:rPr lang="en-US" altLang="en-US" sz="2400" i="0"/>
              <a:t>Linear interpolation is a 1st-order hold where a straight line is first fitted in between pixels along a row, then similar operation is done along a column. For a 2 </a:t>
            </a:r>
            <a:r>
              <a:rPr lang="en-US" altLang="en-US" sz="2400" i="0">
                <a:sym typeface="Symbol" panose="05050102010706020507" pitchFamily="18" charset="2"/>
              </a:rPr>
              <a:t> 2 magnification, linear interpolation along rows gives</a:t>
            </a:r>
          </a:p>
        </p:txBody>
      </p:sp>
      <p:graphicFrame>
        <p:nvGraphicFramePr>
          <p:cNvPr id="80901" name="Object 5">
            <a:extLst>
              <a:ext uri="{FF2B5EF4-FFF2-40B4-BE49-F238E27FC236}">
                <a16:creationId xmlns:a16="http://schemas.microsoft.com/office/drawing/2014/main" id="{A57D25E3-D4C4-4B85-9E74-490C5026D252}"/>
              </a:ext>
            </a:extLst>
          </p:cNvPr>
          <p:cNvGraphicFramePr>
            <a:graphicFrameLocks noChangeAspect="1"/>
          </p:cNvGraphicFramePr>
          <p:nvPr/>
        </p:nvGraphicFramePr>
        <p:xfrm>
          <a:off x="381000" y="3276600"/>
          <a:ext cx="8534400" cy="1260475"/>
        </p:xfrm>
        <a:graphic>
          <a:graphicData uri="http://schemas.openxmlformats.org/presentationml/2006/ole">
            <mc:AlternateContent xmlns:mc="http://schemas.openxmlformats.org/markup-compatibility/2006">
              <mc:Choice xmlns:v="urn:schemas-microsoft-com:vml" Requires="v">
                <p:oleObj name="Equation" r:id="rId2" imgW="4191000" imgH="660400" progId="Equation.3">
                  <p:embed/>
                </p:oleObj>
              </mc:Choice>
              <mc:Fallback>
                <p:oleObj name="Equation" r:id="rId2" imgW="4191000" imgH="6604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276600"/>
                        <a:ext cx="8534400"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2" name="Text Box 7">
            <a:extLst>
              <a:ext uri="{FF2B5EF4-FFF2-40B4-BE49-F238E27FC236}">
                <a16:creationId xmlns:a16="http://schemas.microsoft.com/office/drawing/2014/main" id="{F51B749C-0DB4-412F-A29E-9A9268ED3D38}"/>
              </a:ext>
            </a:extLst>
          </p:cNvPr>
          <p:cNvSpPr txBox="1">
            <a:spLocks noChangeArrowheads="1"/>
          </p:cNvSpPr>
          <p:nvPr/>
        </p:nvSpPr>
        <p:spPr bwMode="auto">
          <a:xfrm>
            <a:off x="228600" y="4495800"/>
            <a:ext cx="85502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sym typeface="Symbol" panose="05050102010706020507" pitchFamily="18" charset="2"/>
              </a:rPr>
              <a:t>Then, linear interpolation along columns using the previous results gives</a:t>
            </a:r>
          </a:p>
          <a:p>
            <a:pPr eaLnBrk="1" hangingPunct="1">
              <a:spcBef>
                <a:spcPct val="0"/>
              </a:spcBef>
              <a:buClrTx/>
              <a:buFontTx/>
              <a:buNone/>
            </a:pPr>
            <a:endParaRPr lang="en-US" altLang="en-US" sz="2400" i="0"/>
          </a:p>
        </p:txBody>
      </p:sp>
      <p:graphicFrame>
        <p:nvGraphicFramePr>
          <p:cNvPr id="80903" name="Object 8">
            <a:extLst>
              <a:ext uri="{FF2B5EF4-FFF2-40B4-BE49-F238E27FC236}">
                <a16:creationId xmlns:a16="http://schemas.microsoft.com/office/drawing/2014/main" id="{D12E6F68-127E-405B-BDC0-6FD2945CC319}"/>
              </a:ext>
            </a:extLst>
          </p:cNvPr>
          <p:cNvGraphicFramePr>
            <a:graphicFrameLocks noChangeAspect="1"/>
          </p:cNvGraphicFramePr>
          <p:nvPr/>
        </p:nvGraphicFramePr>
        <p:xfrm>
          <a:off x="188913" y="5292725"/>
          <a:ext cx="8766175" cy="1260475"/>
        </p:xfrm>
        <a:graphic>
          <a:graphicData uri="http://schemas.openxmlformats.org/presentationml/2006/ole">
            <mc:AlternateContent xmlns:mc="http://schemas.openxmlformats.org/markup-compatibility/2006">
              <mc:Choice xmlns:v="urn:schemas-microsoft-com:vml" Requires="v">
                <p:oleObj name="Equation" r:id="rId4" imgW="4305300" imgH="660400" progId="Equation.3">
                  <p:embed/>
                </p:oleObj>
              </mc:Choice>
              <mc:Fallback>
                <p:oleObj name="Equation" r:id="rId4" imgW="4305300" imgH="6604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913" y="5292725"/>
                        <a:ext cx="8766175"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4FDA8DD-1BBB-4840-B8CD-A09A942C0A6D}"/>
              </a:ext>
            </a:extLst>
          </p:cNvPr>
          <p:cNvSpPr>
            <a:spLocks noGrp="1" noChangeArrowheads="1"/>
          </p:cNvSpPr>
          <p:nvPr>
            <p:ph type="title"/>
          </p:nvPr>
        </p:nvSpPr>
        <p:spPr>
          <a:xfrm>
            <a:off x="304800" y="152400"/>
            <a:ext cx="8610600" cy="457200"/>
          </a:xfrm>
          <a:noFill/>
        </p:spPr>
        <p:txBody>
          <a:bodyPr/>
          <a:lstStyle/>
          <a:p>
            <a:pPr eaLnBrk="1" hangingPunct="1"/>
            <a:r>
              <a:rPr lang="en-US" altLang="en-US" sz="3200" b="1">
                <a:solidFill>
                  <a:srgbClr val="FF0000"/>
                </a:solidFill>
                <a:latin typeface="Tahoma" panose="020B0604030504040204" pitchFamily="34" charset="0"/>
              </a:rPr>
              <a:t>Image Resizing (Cont.)</a:t>
            </a:r>
          </a:p>
        </p:txBody>
      </p:sp>
      <p:grpSp>
        <p:nvGrpSpPr>
          <p:cNvPr id="81923" name="Group 9">
            <a:extLst>
              <a:ext uri="{FF2B5EF4-FFF2-40B4-BE49-F238E27FC236}">
                <a16:creationId xmlns:a16="http://schemas.microsoft.com/office/drawing/2014/main" id="{612C7F6C-F931-4A9C-BC9C-11707B7EC260}"/>
              </a:ext>
            </a:extLst>
          </p:cNvPr>
          <p:cNvGrpSpPr>
            <a:grpSpLocks/>
          </p:cNvGrpSpPr>
          <p:nvPr/>
        </p:nvGrpSpPr>
        <p:grpSpPr bwMode="auto">
          <a:xfrm>
            <a:off x="457200" y="2743200"/>
            <a:ext cx="8534400" cy="3886200"/>
            <a:chOff x="192" y="1056"/>
            <a:chExt cx="5376" cy="2448"/>
          </a:xfrm>
        </p:grpSpPr>
        <p:pic>
          <p:nvPicPr>
            <p:cNvPr id="81925" name="Picture 5" descr="input_image">
              <a:extLst>
                <a:ext uri="{FF2B5EF4-FFF2-40B4-BE49-F238E27FC236}">
                  <a16:creationId xmlns:a16="http://schemas.microsoft.com/office/drawing/2014/main" id="{AFF46A17-2EF4-4553-BC70-912111BCE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 y="1344"/>
              <a:ext cx="2112"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6" name="Text Box 6">
              <a:extLst>
                <a:ext uri="{FF2B5EF4-FFF2-40B4-BE49-F238E27FC236}">
                  <a16:creationId xmlns:a16="http://schemas.microsoft.com/office/drawing/2014/main" id="{CFE6CA2D-83AB-47C7-BA8B-66A2E14C287D}"/>
                </a:ext>
              </a:extLst>
            </p:cNvPr>
            <p:cNvSpPr txBox="1">
              <a:spLocks noChangeArrowheads="1"/>
            </p:cNvSpPr>
            <p:nvPr/>
          </p:nvSpPr>
          <p:spPr bwMode="auto">
            <a:xfrm>
              <a:off x="432" y="3168"/>
              <a:ext cx="15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t>(200 </a:t>
              </a:r>
              <a:r>
                <a:rPr lang="en-US" altLang="en-US" sz="2400" i="0">
                  <a:sym typeface="Symbol" panose="05050102010706020507" pitchFamily="18" charset="2"/>
                </a:rPr>
                <a:t> 150) pixels</a:t>
              </a:r>
              <a:endParaRPr lang="en-US" altLang="en-US" sz="2400" i="0"/>
            </a:p>
          </p:txBody>
        </p:sp>
        <p:pic>
          <p:nvPicPr>
            <p:cNvPr id="81927" name="Picture 7" descr="linear_interpolation">
              <a:extLst>
                <a:ext uri="{FF2B5EF4-FFF2-40B4-BE49-F238E27FC236}">
                  <a16:creationId xmlns:a16="http://schemas.microsoft.com/office/drawing/2014/main" id="{73A89E4E-71C2-4A8A-8429-DEDE1F9468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8" y="1056"/>
              <a:ext cx="288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8" name="Text Box 8">
              <a:extLst>
                <a:ext uri="{FF2B5EF4-FFF2-40B4-BE49-F238E27FC236}">
                  <a16:creationId xmlns:a16="http://schemas.microsoft.com/office/drawing/2014/main" id="{06131737-F8AC-4EAF-837E-50D9CDDAFC87}"/>
                </a:ext>
              </a:extLst>
            </p:cNvPr>
            <p:cNvSpPr txBox="1">
              <a:spLocks noChangeArrowheads="1"/>
            </p:cNvSpPr>
            <p:nvPr/>
          </p:nvSpPr>
          <p:spPr bwMode="auto">
            <a:xfrm>
              <a:off x="3408" y="3216"/>
              <a:ext cx="15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t>(400 </a:t>
              </a:r>
              <a:r>
                <a:rPr lang="en-US" altLang="en-US" sz="2400" i="0">
                  <a:sym typeface="Symbol" panose="05050102010706020507" pitchFamily="18" charset="2"/>
                </a:rPr>
                <a:t> 300) pixels</a:t>
              </a:r>
              <a:endParaRPr lang="en-US" altLang="en-US" sz="2400" i="0"/>
            </a:p>
          </p:txBody>
        </p:sp>
      </p:grpSp>
      <p:graphicFrame>
        <p:nvGraphicFramePr>
          <p:cNvPr id="81924" name="Object 10">
            <a:extLst>
              <a:ext uri="{FF2B5EF4-FFF2-40B4-BE49-F238E27FC236}">
                <a16:creationId xmlns:a16="http://schemas.microsoft.com/office/drawing/2014/main" id="{0EFED69B-8F01-47BD-88E8-3B33216F49B7}"/>
              </a:ext>
            </a:extLst>
          </p:cNvPr>
          <p:cNvGraphicFramePr>
            <a:graphicFrameLocks noChangeAspect="1"/>
          </p:cNvGraphicFramePr>
          <p:nvPr/>
        </p:nvGraphicFramePr>
        <p:xfrm>
          <a:off x="381000" y="914400"/>
          <a:ext cx="8382000" cy="1600200"/>
        </p:xfrm>
        <a:graphic>
          <a:graphicData uri="http://schemas.openxmlformats.org/presentationml/2006/ole">
            <mc:AlternateContent xmlns:mc="http://schemas.openxmlformats.org/markup-compatibility/2006">
              <mc:Choice xmlns:v="urn:schemas-microsoft-com:vml" Requires="v">
                <p:oleObj name="Equation" r:id="rId4" imgW="5003800" imgH="914400" progId="Equation.3">
                  <p:embed/>
                </p:oleObj>
              </mc:Choice>
              <mc:Fallback>
                <p:oleObj name="Equation" r:id="rId4" imgW="5003800" imgH="9144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914400"/>
                        <a:ext cx="83820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215C95CC-2614-473C-A658-B0F0068206A7}"/>
              </a:ext>
            </a:extLst>
          </p:cNvPr>
          <p:cNvSpPr>
            <a:spLocks noGrp="1" noChangeArrowheads="1"/>
          </p:cNvSpPr>
          <p:nvPr>
            <p:ph type="title"/>
          </p:nvPr>
        </p:nvSpPr>
        <p:spPr>
          <a:xfrm>
            <a:off x="304800" y="152400"/>
            <a:ext cx="8610600" cy="457200"/>
          </a:xfrm>
          <a:noFill/>
        </p:spPr>
        <p:txBody>
          <a:bodyPr/>
          <a:lstStyle/>
          <a:p>
            <a:pPr eaLnBrk="1" hangingPunct="1"/>
            <a:r>
              <a:rPr lang="en-US" altLang="en-US" sz="3200" b="1">
                <a:solidFill>
                  <a:srgbClr val="FF0000"/>
                </a:solidFill>
                <a:latin typeface="Tahoma" panose="020B0604030504040204" pitchFamily="34" charset="0"/>
              </a:rPr>
              <a:t>Image Resizing (Cont.)</a:t>
            </a:r>
          </a:p>
        </p:txBody>
      </p:sp>
      <p:sp>
        <p:nvSpPr>
          <p:cNvPr id="82947" name="Text Box 3">
            <a:extLst>
              <a:ext uri="{FF2B5EF4-FFF2-40B4-BE49-F238E27FC236}">
                <a16:creationId xmlns:a16="http://schemas.microsoft.com/office/drawing/2014/main" id="{0F013C11-A24A-4723-870E-2198880718B8}"/>
              </a:ext>
            </a:extLst>
          </p:cNvPr>
          <p:cNvSpPr txBox="1">
            <a:spLocks noChangeArrowheads="1"/>
          </p:cNvSpPr>
          <p:nvPr/>
        </p:nvSpPr>
        <p:spPr bwMode="auto">
          <a:xfrm>
            <a:off x="212725" y="871538"/>
            <a:ext cx="3711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b="1" i="0">
                <a:latin typeface="Tahoma" panose="020B0604030504040204" pitchFamily="34" charset="0"/>
              </a:rPr>
              <a:t>Pixel Skipping Method:</a:t>
            </a:r>
          </a:p>
        </p:txBody>
      </p:sp>
      <p:sp>
        <p:nvSpPr>
          <p:cNvPr id="82948" name="Text Box 4">
            <a:extLst>
              <a:ext uri="{FF2B5EF4-FFF2-40B4-BE49-F238E27FC236}">
                <a16:creationId xmlns:a16="http://schemas.microsoft.com/office/drawing/2014/main" id="{3E32338F-3E92-494B-AC91-B1B27CB5F2E8}"/>
              </a:ext>
            </a:extLst>
          </p:cNvPr>
          <p:cNvSpPr txBox="1">
            <a:spLocks noChangeArrowheads="1"/>
          </p:cNvSpPr>
          <p:nvPr/>
        </p:nvSpPr>
        <p:spPr bwMode="auto">
          <a:xfrm>
            <a:off x="228600" y="1447800"/>
            <a:ext cx="87026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just" eaLnBrk="1" hangingPunct="1">
              <a:spcBef>
                <a:spcPct val="0"/>
              </a:spcBef>
              <a:buClrTx/>
              <a:buFontTx/>
              <a:buNone/>
            </a:pPr>
            <a:r>
              <a:rPr lang="en-US" altLang="en-US" sz="2400" i="0"/>
              <a:t>An (M </a:t>
            </a:r>
            <a:r>
              <a:rPr lang="en-US" altLang="en-US" sz="2400" i="0">
                <a:sym typeface="Symbol" panose="05050102010706020507" pitchFamily="18" charset="2"/>
              </a:rPr>
              <a:t> N) image can be reduced to </a:t>
            </a:r>
            <a:r>
              <a:rPr lang="en-US" altLang="en-US" sz="2400" i="0"/>
              <a:t>(M/2 </a:t>
            </a:r>
            <a:r>
              <a:rPr lang="en-US" altLang="en-US" sz="2400" i="0">
                <a:sym typeface="Symbol" panose="05050102010706020507" pitchFamily="18" charset="2"/>
              </a:rPr>
              <a:t> N/2) size by skipping at first every odd or even pixels along each row and then along each column. </a:t>
            </a:r>
          </a:p>
        </p:txBody>
      </p:sp>
      <p:grpSp>
        <p:nvGrpSpPr>
          <p:cNvPr id="82949" name="Group 12">
            <a:extLst>
              <a:ext uri="{FF2B5EF4-FFF2-40B4-BE49-F238E27FC236}">
                <a16:creationId xmlns:a16="http://schemas.microsoft.com/office/drawing/2014/main" id="{40F225B2-4F77-448B-A46F-6EFC5B035F0F}"/>
              </a:ext>
            </a:extLst>
          </p:cNvPr>
          <p:cNvGrpSpPr>
            <a:grpSpLocks/>
          </p:cNvGrpSpPr>
          <p:nvPr/>
        </p:nvGrpSpPr>
        <p:grpSpPr bwMode="auto">
          <a:xfrm>
            <a:off x="762000" y="2819400"/>
            <a:ext cx="3352800" cy="2971800"/>
            <a:chOff x="480" y="1776"/>
            <a:chExt cx="2112" cy="1872"/>
          </a:xfrm>
        </p:grpSpPr>
        <p:pic>
          <p:nvPicPr>
            <p:cNvPr id="82953" name="Picture 6" descr="input_image">
              <a:extLst>
                <a:ext uri="{FF2B5EF4-FFF2-40B4-BE49-F238E27FC236}">
                  <a16:creationId xmlns:a16="http://schemas.microsoft.com/office/drawing/2014/main" id="{2BCD13F8-EF1F-4329-A556-484BC3FC5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 y="1776"/>
              <a:ext cx="2112"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4" name="Text Box 7">
              <a:extLst>
                <a:ext uri="{FF2B5EF4-FFF2-40B4-BE49-F238E27FC236}">
                  <a16:creationId xmlns:a16="http://schemas.microsoft.com/office/drawing/2014/main" id="{6AB49278-3A31-438B-B7FA-2C9DD7A9AC6E}"/>
                </a:ext>
              </a:extLst>
            </p:cNvPr>
            <p:cNvSpPr txBox="1">
              <a:spLocks noChangeArrowheads="1"/>
            </p:cNvSpPr>
            <p:nvPr/>
          </p:nvSpPr>
          <p:spPr bwMode="auto">
            <a:xfrm>
              <a:off x="720" y="3360"/>
              <a:ext cx="15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t>(200 </a:t>
              </a:r>
              <a:r>
                <a:rPr lang="en-US" altLang="en-US" sz="2400" i="0">
                  <a:sym typeface="Symbol" panose="05050102010706020507" pitchFamily="18" charset="2"/>
                </a:rPr>
                <a:t> 150) pixels</a:t>
              </a:r>
              <a:endParaRPr lang="en-US" altLang="en-US" sz="2400" i="0"/>
            </a:p>
          </p:txBody>
        </p:sp>
      </p:grpSp>
      <p:grpSp>
        <p:nvGrpSpPr>
          <p:cNvPr id="82950" name="Group 11">
            <a:extLst>
              <a:ext uri="{FF2B5EF4-FFF2-40B4-BE49-F238E27FC236}">
                <a16:creationId xmlns:a16="http://schemas.microsoft.com/office/drawing/2014/main" id="{F5CFE9ED-A729-4192-8A4E-059874FF7A16}"/>
              </a:ext>
            </a:extLst>
          </p:cNvPr>
          <p:cNvGrpSpPr>
            <a:grpSpLocks/>
          </p:cNvGrpSpPr>
          <p:nvPr/>
        </p:nvGrpSpPr>
        <p:grpSpPr bwMode="auto">
          <a:xfrm>
            <a:off x="5729288" y="3352800"/>
            <a:ext cx="2271712" cy="2438400"/>
            <a:chOff x="3609" y="2112"/>
            <a:chExt cx="1431" cy="1536"/>
          </a:xfrm>
        </p:grpSpPr>
        <p:pic>
          <p:nvPicPr>
            <p:cNvPr id="82951" name="Picture 5" descr="pixel_skip">
              <a:extLst>
                <a:ext uri="{FF2B5EF4-FFF2-40B4-BE49-F238E27FC236}">
                  <a16:creationId xmlns:a16="http://schemas.microsoft.com/office/drawing/2014/main" id="{4E2BD94B-022C-48F9-8558-E7EFE3BC5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 y="2112"/>
              <a:ext cx="1392" cy="1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52" name="Text Box 8">
              <a:extLst>
                <a:ext uri="{FF2B5EF4-FFF2-40B4-BE49-F238E27FC236}">
                  <a16:creationId xmlns:a16="http://schemas.microsoft.com/office/drawing/2014/main" id="{B70B371B-63DC-4EFF-B0B0-30A9A8F3E437}"/>
                </a:ext>
              </a:extLst>
            </p:cNvPr>
            <p:cNvSpPr txBox="1">
              <a:spLocks noChangeArrowheads="1"/>
            </p:cNvSpPr>
            <p:nvPr/>
          </p:nvSpPr>
          <p:spPr bwMode="auto">
            <a:xfrm>
              <a:off x="3609" y="3360"/>
              <a:ext cx="14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0"/>
                </a:spcBef>
                <a:buClrTx/>
                <a:buFontTx/>
                <a:buNone/>
              </a:pPr>
              <a:r>
                <a:rPr lang="en-US" altLang="en-US" sz="2400" i="0"/>
                <a:t>(100 </a:t>
              </a:r>
              <a:r>
                <a:rPr lang="en-US" altLang="en-US" sz="2400" i="0">
                  <a:sym typeface="Symbol" panose="05050102010706020507" pitchFamily="18" charset="2"/>
                </a:rPr>
                <a:t> 75) pixels</a:t>
              </a:r>
              <a:endParaRPr lang="en-US" altLang="en-US" sz="2400" i="0"/>
            </a:p>
          </p:txBody>
        </p:sp>
      </p:gr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12C4E680-842F-4CCF-9114-27EE0CC3D40F}"/>
              </a:ext>
            </a:extLst>
          </p:cNvPr>
          <p:cNvSpPr>
            <a:spLocks noGrp="1" noChangeArrowheads="1"/>
          </p:cNvSpPr>
          <p:nvPr>
            <p:ph type="title"/>
          </p:nvPr>
        </p:nvSpPr>
        <p:spPr>
          <a:xfrm>
            <a:off x="228600" y="228600"/>
            <a:ext cx="8610600" cy="609600"/>
          </a:xfrm>
        </p:spPr>
        <p:txBody>
          <a:bodyPr/>
          <a:lstStyle/>
          <a:p>
            <a:pPr eaLnBrk="1" hangingPunct="1"/>
            <a:r>
              <a:rPr lang="en-US" altLang="en-US" sz="3200" b="1">
                <a:solidFill>
                  <a:srgbClr val="FF0000"/>
                </a:solidFill>
                <a:latin typeface="Tahoma" panose="020B0604030504040204" pitchFamily="34" charset="0"/>
              </a:rPr>
              <a:t>Convolution</a:t>
            </a:r>
          </a:p>
        </p:txBody>
      </p:sp>
      <p:sp>
        <p:nvSpPr>
          <p:cNvPr id="305155" name="Rectangle 3">
            <a:extLst>
              <a:ext uri="{FF2B5EF4-FFF2-40B4-BE49-F238E27FC236}">
                <a16:creationId xmlns:a16="http://schemas.microsoft.com/office/drawing/2014/main" id="{A848B13B-4E0F-4AB3-B1CB-9023BA39E9D8}"/>
              </a:ext>
            </a:extLst>
          </p:cNvPr>
          <p:cNvSpPr>
            <a:spLocks noGrp="1" noChangeArrowheads="1"/>
          </p:cNvSpPr>
          <p:nvPr>
            <p:ph type="body" idx="1"/>
          </p:nvPr>
        </p:nvSpPr>
        <p:spPr>
          <a:xfrm>
            <a:off x="228600" y="1143000"/>
            <a:ext cx="8610600" cy="457200"/>
          </a:xfrm>
        </p:spPr>
        <p:txBody>
          <a:bodyPr/>
          <a:lstStyle/>
          <a:p>
            <a:pPr eaLnBrk="1" hangingPunct="1">
              <a:lnSpc>
                <a:spcPct val="90000"/>
              </a:lnSpc>
            </a:pPr>
            <a:r>
              <a:rPr lang="en-US" altLang="en-US" sz="2000">
                <a:latin typeface="Tahoma" panose="020B0604030504040204" pitchFamily="34" charset="0"/>
              </a:rPr>
              <a:t>The value of a pixel is determined by computing a weighted sum of nearby pixels.</a:t>
            </a:r>
          </a:p>
        </p:txBody>
      </p:sp>
      <p:grpSp>
        <p:nvGrpSpPr>
          <p:cNvPr id="305156" name="Group 4">
            <a:extLst>
              <a:ext uri="{FF2B5EF4-FFF2-40B4-BE49-F238E27FC236}">
                <a16:creationId xmlns:a16="http://schemas.microsoft.com/office/drawing/2014/main" id="{B7F989D5-EAE9-459D-A5CE-1C81508A24BC}"/>
              </a:ext>
            </a:extLst>
          </p:cNvPr>
          <p:cNvGrpSpPr>
            <a:grpSpLocks/>
          </p:cNvGrpSpPr>
          <p:nvPr/>
        </p:nvGrpSpPr>
        <p:grpSpPr bwMode="auto">
          <a:xfrm>
            <a:off x="5029200" y="2781300"/>
            <a:ext cx="2514600" cy="3457575"/>
            <a:chOff x="3168" y="2160"/>
            <a:chExt cx="1584" cy="2178"/>
          </a:xfrm>
        </p:grpSpPr>
        <p:sp>
          <p:nvSpPr>
            <p:cNvPr id="59421" name="Rectangle 5">
              <a:extLst>
                <a:ext uri="{FF2B5EF4-FFF2-40B4-BE49-F238E27FC236}">
                  <a16:creationId xmlns:a16="http://schemas.microsoft.com/office/drawing/2014/main" id="{7A4285CE-48A0-4CC7-9AED-32B82BE84E04}"/>
                </a:ext>
              </a:extLst>
            </p:cNvPr>
            <p:cNvSpPr>
              <a:spLocks noChangeArrowheads="1"/>
            </p:cNvSpPr>
            <p:nvPr/>
          </p:nvSpPr>
          <p:spPr bwMode="auto">
            <a:xfrm>
              <a:off x="4397" y="3156"/>
              <a:ext cx="307"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22" name="Rectangle 6">
              <a:extLst>
                <a:ext uri="{FF2B5EF4-FFF2-40B4-BE49-F238E27FC236}">
                  <a16:creationId xmlns:a16="http://schemas.microsoft.com/office/drawing/2014/main" id="{38C6AF0A-59E7-40F2-A304-AA303812AC36}"/>
                </a:ext>
              </a:extLst>
            </p:cNvPr>
            <p:cNvSpPr>
              <a:spLocks noChangeArrowheads="1"/>
            </p:cNvSpPr>
            <p:nvPr/>
          </p:nvSpPr>
          <p:spPr bwMode="auto">
            <a:xfrm>
              <a:off x="4089" y="3156"/>
              <a:ext cx="308"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23" name="Rectangle 7">
              <a:extLst>
                <a:ext uri="{FF2B5EF4-FFF2-40B4-BE49-F238E27FC236}">
                  <a16:creationId xmlns:a16="http://schemas.microsoft.com/office/drawing/2014/main" id="{9F88894A-1F93-4A1A-AC1B-1286F9F14FFA}"/>
                </a:ext>
              </a:extLst>
            </p:cNvPr>
            <p:cNvSpPr>
              <a:spLocks noChangeArrowheads="1"/>
            </p:cNvSpPr>
            <p:nvPr/>
          </p:nvSpPr>
          <p:spPr bwMode="auto">
            <a:xfrm>
              <a:off x="3783" y="3156"/>
              <a:ext cx="306"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24" name="Rectangle 8">
              <a:extLst>
                <a:ext uri="{FF2B5EF4-FFF2-40B4-BE49-F238E27FC236}">
                  <a16:creationId xmlns:a16="http://schemas.microsoft.com/office/drawing/2014/main" id="{82BEB0D3-C521-41EB-8D36-93FCC8B99109}"/>
                </a:ext>
              </a:extLst>
            </p:cNvPr>
            <p:cNvSpPr>
              <a:spLocks noChangeArrowheads="1"/>
            </p:cNvSpPr>
            <p:nvPr/>
          </p:nvSpPr>
          <p:spPr bwMode="auto">
            <a:xfrm>
              <a:off x="3475" y="3156"/>
              <a:ext cx="308"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25" name="Rectangle 9">
              <a:extLst>
                <a:ext uri="{FF2B5EF4-FFF2-40B4-BE49-F238E27FC236}">
                  <a16:creationId xmlns:a16="http://schemas.microsoft.com/office/drawing/2014/main" id="{0A7DE8BA-002F-4755-A32B-9C17C86100B7}"/>
                </a:ext>
              </a:extLst>
            </p:cNvPr>
            <p:cNvSpPr>
              <a:spLocks noChangeArrowheads="1"/>
            </p:cNvSpPr>
            <p:nvPr/>
          </p:nvSpPr>
          <p:spPr bwMode="auto">
            <a:xfrm>
              <a:off x="3168" y="3156"/>
              <a:ext cx="307"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26" name="Rectangle 10">
              <a:extLst>
                <a:ext uri="{FF2B5EF4-FFF2-40B4-BE49-F238E27FC236}">
                  <a16:creationId xmlns:a16="http://schemas.microsoft.com/office/drawing/2014/main" id="{34B181D4-7BE8-425A-948A-D70D9898B83F}"/>
                </a:ext>
              </a:extLst>
            </p:cNvPr>
            <p:cNvSpPr>
              <a:spLocks noChangeArrowheads="1"/>
            </p:cNvSpPr>
            <p:nvPr/>
          </p:nvSpPr>
          <p:spPr bwMode="auto">
            <a:xfrm>
              <a:off x="4397" y="2907"/>
              <a:ext cx="307"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27" name="Rectangle 11">
              <a:extLst>
                <a:ext uri="{FF2B5EF4-FFF2-40B4-BE49-F238E27FC236}">
                  <a16:creationId xmlns:a16="http://schemas.microsoft.com/office/drawing/2014/main" id="{02B97ECC-274A-433E-8BB6-FE41D6245ACF}"/>
                </a:ext>
              </a:extLst>
            </p:cNvPr>
            <p:cNvSpPr>
              <a:spLocks noChangeArrowheads="1"/>
            </p:cNvSpPr>
            <p:nvPr/>
          </p:nvSpPr>
          <p:spPr bwMode="auto">
            <a:xfrm>
              <a:off x="4089" y="2907"/>
              <a:ext cx="308" cy="24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2000"/>
                <a:t>82</a:t>
              </a:r>
            </a:p>
          </p:txBody>
        </p:sp>
        <p:sp>
          <p:nvSpPr>
            <p:cNvPr id="59428" name="Rectangle 12">
              <a:extLst>
                <a:ext uri="{FF2B5EF4-FFF2-40B4-BE49-F238E27FC236}">
                  <a16:creationId xmlns:a16="http://schemas.microsoft.com/office/drawing/2014/main" id="{07264299-D9FB-4797-BDD2-F37C7AEF5B85}"/>
                </a:ext>
              </a:extLst>
            </p:cNvPr>
            <p:cNvSpPr>
              <a:spLocks noChangeArrowheads="1"/>
            </p:cNvSpPr>
            <p:nvPr/>
          </p:nvSpPr>
          <p:spPr bwMode="auto">
            <a:xfrm>
              <a:off x="3783" y="2907"/>
              <a:ext cx="306" cy="24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2000"/>
                <a:t>78</a:t>
              </a:r>
            </a:p>
          </p:txBody>
        </p:sp>
        <p:sp>
          <p:nvSpPr>
            <p:cNvPr id="59429" name="Rectangle 13">
              <a:extLst>
                <a:ext uri="{FF2B5EF4-FFF2-40B4-BE49-F238E27FC236}">
                  <a16:creationId xmlns:a16="http://schemas.microsoft.com/office/drawing/2014/main" id="{9E8673D9-2FF0-4D3E-B037-66FF07B3DDAF}"/>
                </a:ext>
              </a:extLst>
            </p:cNvPr>
            <p:cNvSpPr>
              <a:spLocks noChangeArrowheads="1"/>
            </p:cNvSpPr>
            <p:nvPr/>
          </p:nvSpPr>
          <p:spPr bwMode="auto">
            <a:xfrm>
              <a:off x="3475" y="2907"/>
              <a:ext cx="308" cy="24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2000"/>
                <a:t>88</a:t>
              </a:r>
            </a:p>
          </p:txBody>
        </p:sp>
        <p:sp>
          <p:nvSpPr>
            <p:cNvPr id="59430" name="Rectangle 14">
              <a:extLst>
                <a:ext uri="{FF2B5EF4-FFF2-40B4-BE49-F238E27FC236}">
                  <a16:creationId xmlns:a16="http://schemas.microsoft.com/office/drawing/2014/main" id="{D0485E9D-68E2-4F37-8A36-E894AD7061DA}"/>
                </a:ext>
              </a:extLst>
            </p:cNvPr>
            <p:cNvSpPr>
              <a:spLocks noChangeArrowheads="1"/>
            </p:cNvSpPr>
            <p:nvPr/>
          </p:nvSpPr>
          <p:spPr bwMode="auto">
            <a:xfrm>
              <a:off x="3168" y="2907"/>
              <a:ext cx="307"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31" name="Rectangle 15">
              <a:extLst>
                <a:ext uri="{FF2B5EF4-FFF2-40B4-BE49-F238E27FC236}">
                  <a16:creationId xmlns:a16="http://schemas.microsoft.com/office/drawing/2014/main" id="{1A2BBC5B-12C1-42AE-9026-53A6C58E6690}"/>
                </a:ext>
              </a:extLst>
            </p:cNvPr>
            <p:cNvSpPr>
              <a:spLocks noChangeArrowheads="1"/>
            </p:cNvSpPr>
            <p:nvPr/>
          </p:nvSpPr>
          <p:spPr bwMode="auto">
            <a:xfrm>
              <a:off x="4397" y="2658"/>
              <a:ext cx="307"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32" name="Rectangle 16">
              <a:extLst>
                <a:ext uri="{FF2B5EF4-FFF2-40B4-BE49-F238E27FC236}">
                  <a16:creationId xmlns:a16="http://schemas.microsoft.com/office/drawing/2014/main" id="{E037CBA8-695C-4D33-818E-896884F5B323}"/>
                </a:ext>
              </a:extLst>
            </p:cNvPr>
            <p:cNvSpPr>
              <a:spLocks noChangeArrowheads="1"/>
            </p:cNvSpPr>
            <p:nvPr/>
          </p:nvSpPr>
          <p:spPr bwMode="auto">
            <a:xfrm>
              <a:off x="4089" y="2658"/>
              <a:ext cx="308" cy="24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2000"/>
                <a:t>65</a:t>
              </a:r>
            </a:p>
          </p:txBody>
        </p:sp>
        <p:sp>
          <p:nvSpPr>
            <p:cNvPr id="59433" name="Rectangle 17">
              <a:extLst>
                <a:ext uri="{FF2B5EF4-FFF2-40B4-BE49-F238E27FC236}">
                  <a16:creationId xmlns:a16="http://schemas.microsoft.com/office/drawing/2014/main" id="{D52A4E47-28AC-4562-B508-AB6FF935F28A}"/>
                </a:ext>
              </a:extLst>
            </p:cNvPr>
            <p:cNvSpPr>
              <a:spLocks noChangeArrowheads="1"/>
            </p:cNvSpPr>
            <p:nvPr/>
          </p:nvSpPr>
          <p:spPr bwMode="auto">
            <a:xfrm>
              <a:off x="3783" y="2658"/>
              <a:ext cx="306" cy="249"/>
            </a:xfrm>
            <a:prstGeom prst="rect">
              <a:avLst/>
            </a:prstGeom>
            <a:solidFill>
              <a:srgbClr val="96969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2000"/>
                <a:t>56</a:t>
              </a:r>
            </a:p>
          </p:txBody>
        </p:sp>
        <p:sp>
          <p:nvSpPr>
            <p:cNvPr id="59434" name="Rectangle 18">
              <a:extLst>
                <a:ext uri="{FF2B5EF4-FFF2-40B4-BE49-F238E27FC236}">
                  <a16:creationId xmlns:a16="http://schemas.microsoft.com/office/drawing/2014/main" id="{F1036BB4-9458-4C5E-B688-7DE36AB0D79C}"/>
                </a:ext>
              </a:extLst>
            </p:cNvPr>
            <p:cNvSpPr>
              <a:spLocks noChangeArrowheads="1"/>
            </p:cNvSpPr>
            <p:nvPr/>
          </p:nvSpPr>
          <p:spPr bwMode="auto">
            <a:xfrm>
              <a:off x="3475" y="2658"/>
              <a:ext cx="308" cy="24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2000"/>
                <a:t>76</a:t>
              </a:r>
            </a:p>
          </p:txBody>
        </p:sp>
        <p:sp>
          <p:nvSpPr>
            <p:cNvPr id="59435" name="Rectangle 19">
              <a:extLst>
                <a:ext uri="{FF2B5EF4-FFF2-40B4-BE49-F238E27FC236}">
                  <a16:creationId xmlns:a16="http://schemas.microsoft.com/office/drawing/2014/main" id="{60EA55E9-132A-4406-B6FA-712300DAAEA0}"/>
                </a:ext>
              </a:extLst>
            </p:cNvPr>
            <p:cNvSpPr>
              <a:spLocks noChangeArrowheads="1"/>
            </p:cNvSpPr>
            <p:nvPr/>
          </p:nvSpPr>
          <p:spPr bwMode="auto">
            <a:xfrm>
              <a:off x="3168" y="2658"/>
              <a:ext cx="307"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36" name="Rectangle 20">
              <a:extLst>
                <a:ext uri="{FF2B5EF4-FFF2-40B4-BE49-F238E27FC236}">
                  <a16:creationId xmlns:a16="http://schemas.microsoft.com/office/drawing/2014/main" id="{B3ECDBE6-BBD2-4031-B77C-5BC849FA32EC}"/>
                </a:ext>
              </a:extLst>
            </p:cNvPr>
            <p:cNvSpPr>
              <a:spLocks noChangeArrowheads="1"/>
            </p:cNvSpPr>
            <p:nvPr/>
          </p:nvSpPr>
          <p:spPr bwMode="auto">
            <a:xfrm>
              <a:off x="4397" y="2409"/>
              <a:ext cx="307"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37" name="Rectangle 21">
              <a:extLst>
                <a:ext uri="{FF2B5EF4-FFF2-40B4-BE49-F238E27FC236}">
                  <a16:creationId xmlns:a16="http://schemas.microsoft.com/office/drawing/2014/main" id="{811D0CD7-A445-4D5D-B552-21852F620844}"/>
                </a:ext>
              </a:extLst>
            </p:cNvPr>
            <p:cNvSpPr>
              <a:spLocks noChangeArrowheads="1"/>
            </p:cNvSpPr>
            <p:nvPr/>
          </p:nvSpPr>
          <p:spPr bwMode="auto">
            <a:xfrm>
              <a:off x="4089" y="2409"/>
              <a:ext cx="308" cy="24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2000"/>
                <a:t>60</a:t>
              </a:r>
            </a:p>
          </p:txBody>
        </p:sp>
        <p:sp>
          <p:nvSpPr>
            <p:cNvPr id="59438" name="Rectangle 22">
              <a:extLst>
                <a:ext uri="{FF2B5EF4-FFF2-40B4-BE49-F238E27FC236}">
                  <a16:creationId xmlns:a16="http://schemas.microsoft.com/office/drawing/2014/main" id="{9B38D2C4-1AA5-44FC-A6FA-6AF341719CD0}"/>
                </a:ext>
              </a:extLst>
            </p:cNvPr>
            <p:cNvSpPr>
              <a:spLocks noChangeArrowheads="1"/>
            </p:cNvSpPr>
            <p:nvPr/>
          </p:nvSpPr>
          <p:spPr bwMode="auto">
            <a:xfrm>
              <a:off x="3783" y="2409"/>
              <a:ext cx="306" cy="24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2000"/>
                <a:t>53</a:t>
              </a:r>
            </a:p>
          </p:txBody>
        </p:sp>
        <p:sp>
          <p:nvSpPr>
            <p:cNvPr id="59439" name="Rectangle 23">
              <a:extLst>
                <a:ext uri="{FF2B5EF4-FFF2-40B4-BE49-F238E27FC236}">
                  <a16:creationId xmlns:a16="http://schemas.microsoft.com/office/drawing/2014/main" id="{9EFF2BDD-D670-4F46-B14E-D2800C75E344}"/>
                </a:ext>
              </a:extLst>
            </p:cNvPr>
            <p:cNvSpPr>
              <a:spLocks noChangeArrowheads="1"/>
            </p:cNvSpPr>
            <p:nvPr/>
          </p:nvSpPr>
          <p:spPr bwMode="auto">
            <a:xfrm>
              <a:off x="3475" y="2409"/>
              <a:ext cx="308" cy="249"/>
            </a:xfrm>
            <a:prstGeom prst="rect">
              <a:avLst/>
            </a:prstGeom>
            <a:solidFill>
              <a:srgbClr val="C0C0C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2000"/>
                <a:t>72</a:t>
              </a:r>
            </a:p>
          </p:txBody>
        </p:sp>
        <p:sp>
          <p:nvSpPr>
            <p:cNvPr id="59440" name="Rectangle 24">
              <a:extLst>
                <a:ext uri="{FF2B5EF4-FFF2-40B4-BE49-F238E27FC236}">
                  <a16:creationId xmlns:a16="http://schemas.microsoft.com/office/drawing/2014/main" id="{8F282C0A-F9C1-40E9-883C-C9455FB3C1D1}"/>
                </a:ext>
              </a:extLst>
            </p:cNvPr>
            <p:cNvSpPr>
              <a:spLocks noChangeArrowheads="1"/>
            </p:cNvSpPr>
            <p:nvPr/>
          </p:nvSpPr>
          <p:spPr bwMode="auto">
            <a:xfrm>
              <a:off x="3168" y="2409"/>
              <a:ext cx="307"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41" name="Rectangle 25">
              <a:extLst>
                <a:ext uri="{FF2B5EF4-FFF2-40B4-BE49-F238E27FC236}">
                  <a16:creationId xmlns:a16="http://schemas.microsoft.com/office/drawing/2014/main" id="{602E98C6-6D33-4CB8-9AA2-397BFE0EC35C}"/>
                </a:ext>
              </a:extLst>
            </p:cNvPr>
            <p:cNvSpPr>
              <a:spLocks noChangeArrowheads="1"/>
            </p:cNvSpPr>
            <p:nvPr/>
          </p:nvSpPr>
          <p:spPr bwMode="auto">
            <a:xfrm>
              <a:off x="4397" y="2160"/>
              <a:ext cx="307"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42" name="Rectangle 26">
              <a:extLst>
                <a:ext uri="{FF2B5EF4-FFF2-40B4-BE49-F238E27FC236}">
                  <a16:creationId xmlns:a16="http://schemas.microsoft.com/office/drawing/2014/main" id="{450A713F-EF97-47C5-91F5-7797EEB27834}"/>
                </a:ext>
              </a:extLst>
            </p:cNvPr>
            <p:cNvSpPr>
              <a:spLocks noChangeArrowheads="1"/>
            </p:cNvSpPr>
            <p:nvPr/>
          </p:nvSpPr>
          <p:spPr bwMode="auto">
            <a:xfrm>
              <a:off x="4089" y="2160"/>
              <a:ext cx="308"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43" name="Rectangle 27">
              <a:extLst>
                <a:ext uri="{FF2B5EF4-FFF2-40B4-BE49-F238E27FC236}">
                  <a16:creationId xmlns:a16="http://schemas.microsoft.com/office/drawing/2014/main" id="{F409EE76-5604-4556-B91A-D2A779086B90}"/>
                </a:ext>
              </a:extLst>
            </p:cNvPr>
            <p:cNvSpPr>
              <a:spLocks noChangeArrowheads="1"/>
            </p:cNvSpPr>
            <p:nvPr/>
          </p:nvSpPr>
          <p:spPr bwMode="auto">
            <a:xfrm>
              <a:off x="3783" y="2160"/>
              <a:ext cx="306"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44" name="Rectangle 28">
              <a:extLst>
                <a:ext uri="{FF2B5EF4-FFF2-40B4-BE49-F238E27FC236}">
                  <a16:creationId xmlns:a16="http://schemas.microsoft.com/office/drawing/2014/main" id="{B0BC09FA-1E86-4403-9205-D024585A8649}"/>
                </a:ext>
              </a:extLst>
            </p:cNvPr>
            <p:cNvSpPr>
              <a:spLocks noChangeArrowheads="1"/>
            </p:cNvSpPr>
            <p:nvPr/>
          </p:nvSpPr>
          <p:spPr bwMode="auto">
            <a:xfrm>
              <a:off x="3475" y="2160"/>
              <a:ext cx="308"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45" name="Rectangle 29">
              <a:extLst>
                <a:ext uri="{FF2B5EF4-FFF2-40B4-BE49-F238E27FC236}">
                  <a16:creationId xmlns:a16="http://schemas.microsoft.com/office/drawing/2014/main" id="{26650C19-4FE9-4F94-B7FD-92DAE5ED3D87}"/>
                </a:ext>
              </a:extLst>
            </p:cNvPr>
            <p:cNvSpPr>
              <a:spLocks noChangeArrowheads="1"/>
            </p:cNvSpPr>
            <p:nvPr/>
          </p:nvSpPr>
          <p:spPr bwMode="auto">
            <a:xfrm>
              <a:off x="3168" y="2160"/>
              <a:ext cx="307" cy="249"/>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endParaRPr lang="en-US" altLang="en-US" sz="2000"/>
            </a:p>
          </p:txBody>
        </p:sp>
        <p:sp>
          <p:nvSpPr>
            <p:cNvPr id="59446" name="Line 30">
              <a:extLst>
                <a:ext uri="{FF2B5EF4-FFF2-40B4-BE49-F238E27FC236}">
                  <a16:creationId xmlns:a16="http://schemas.microsoft.com/office/drawing/2014/main" id="{C38E80C4-30B7-4420-B69B-D2F5D2774ADC}"/>
                </a:ext>
              </a:extLst>
            </p:cNvPr>
            <p:cNvSpPr>
              <a:spLocks noChangeShapeType="1"/>
            </p:cNvSpPr>
            <p:nvPr/>
          </p:nvSpPr>
          <p:spPr bwMode="auto">
            <a:xfrm>
              <a:off x="3168" y="2160"/>
              <a:ext cx="15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47" name="Line 31">
              <a:extLst>
                <a:ext uri="{FF2B5EF4-FFF2-40B4-BE49-F238E27FC236}">
                  <a16:creationId xmlns:a16="http://schemas.microsoft.com/office/drawing/2014/main" id="{6375A8DF-070F-415D-BCCA-C430888153E0}"/>
                </a:ext>
              </a:extLst>
            </p:cNvPr>
            <p:cNvSpPr>
              <a:spLocks noChangeShapeType="1"/>
            </p:cNvSpPr>
            <p:nvPr/>
          </p:nvSpPr>
          <p:spPr bwMode="auto">
            <a:xfrm>
              <a:off x="3168" y="2409"/>
              <a:ext cx="15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48" name="Line 32">
              <a:extLst>
                <a:ext uri="{FF2B5EF4-FFF2-40B4-BE49-F238E27FC236}">
                  <a16:creationId xmlns:a16="http://schemas.microsoft.com/office/drawing/2014/main" id="{2193ABD3-9685-4C33-A0FB-0C326C2651EF}"/>
                </a:ext>
              </a:extLst>
            </p:cNvPr>
            <p:cNvSpPr>
              <a:spLocks noChangeShapeType="1"/>
            </p:cNvSpPr>
            <p:nvPr/>
          </p:nvSpPr>
          <p:spPr bwMode="auto">
            <a:xfrm>
              <a:off x="3168" y="2658"/>
              <a:ext cx="15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49" name="Line 33">
              <a:extLst>
                <a:ext uri="{FF2B5EF4-FFF2-40B4-BE49-F238E27FC236}">
                  <a16:creationId xmlns:a16="http://schemas.microsoft.com/office/drawing/2014/main" id="{D769886B-E02F-4A13-8ADB-A9F9BE2A35EE}"/>
                </a:ext>
              </a:extLst>
            </p:cNvPr>
            <p:cNvSpPr>
              <a:spLocks noChangeShapeType="1"/>
            </p:cNvSpPr>
            <p:nvPr/>
          </p:nvSpPr>
          <p:spPr bwMode="auto">
            <a:xfrm>
              <a:off x="3168" y="2907"/>
              <a:ext cx="15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0" name="Line 34">
              <a:extLst>
                <a:ext uri="{FF2B5EF4-FFF2-40B4-BE49-F238E27FC236}">
                  <a16:creationId xmlns:a16="http://schemas.microsoft.com/office/drawing/2014/main" id="{63CC5571-B79F-451B-96EC-5FBE93D7186D}"/>
                </a:ext>
              </a:extLst>
            </p:cNvPr>
            <p:cNvSpPr>
              <a:spLocks noChangeShapeType="1"/>
            </p:cNvSpPr>
            <p:nvPr/>
          </p:nvSpPr>
          <p:spPr bwMode="auto">
            <a:xfrm>
              <a:off x="3168" y="3156"/>
              <a:ext cx="15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1" name="Line 35">
              <a:extLst>
                <a:ext uri="{FF2B5EF4-FFF2-40B4-BE49-F238E27FC236}">
                  <a16:creationId xmlns:a16="http://schemas.microsoft.com/office/drawing/2014/main" id="{5CB40E92-19F6-47D6-A642-25805511C2D2}"/>
                </a:ext>
              </a:extLst>
            </p:cNvPr>
            <p:cNvSpPr>
              <a:spLocks noChangeShapeType="1"/>
            </p:cNvSpPr>
            <p:nvPr/>
          </p:nvSpPr>
          <p:spPr bwMode="auto">
            <a:xfrm>
              <a:off x="3168" y="3405"/>
              <a:ext cx="15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2" name="Line 36">
              <a:extLst>
                <a:ext uri="{FF2B5EF4-FFF2-40B4-BE49-F238E27FC236}">
                  <a16:creationId xmlns:a16="http://schemas.microsoft.com/office/drawing/2014/main" id="{26064771-155A-4E1B-915F-489172B91DF2}"/>
                </a:ext>
              </a:extLst>
            </p:cNvPr>
            <p:cNvSpPr>
              <a:spLocks noChangeShapeType="1"/>
            </p:cNvSpPr>
            <p:nvPr/>
          </p:nvSpPr>
          <p:spPr bwMode="auto">
            <a:xfrm>
              <a:off x="3168" y="2160"/>
              <a:ext cx="0" cy="124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3" name="Line 37">
              <a:extLst>
                <a:ext uri="{FF2B5EF4-FFF2-40B4-BE49-F238E27FC236}">
                  <a16:creationId xmlns:a16="http://schemas.microsoft.com/office/drawing/2014/main" id="{ADF2ED99-F230-4E85-ABCA-B83218120C9A}"/>
                </a:ext>
              </a:extLst>
            </p:cNvPr>
            <p:cNvSpPr>
              <a:spLocks noChangeShapeType="1"/>
            </p:cNvSpPr>
            <p:nvPr/>
          </p:nvSpPr>
          <p:spPr bwMode="auto">
            <a:xfrm>
              <a:off x="3475" y="2160"/>
              <a:ext cx="0" cy="12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4" name="Line 38">
              <a:extLst>
                <a:ext uri="{FF2B5EF4-FFF2-40B4-BE49-F238E27FC236}">
                  <a16:creationId xmlns:a16="http://schemas.microsoft.com/office/drawing/2014/main" id="{BFF8AF85-1343-4ECE-88BD-0EFDA884D809}"/>
                </a:ext>
              </a:extLst>
            </p:cNvPr>
            <p:cNvSpPr>
              <a:spLocks noChangeShapeType="1"/>
            </p:cNvSpPr>
            <p:nvPr/>
          </p:nvSpPr>
          <p:spPr bwMode="auto">
            <a:xfrm>
              <a:off x="3783" y="2160"/>
              <a:ext cx="0" cy="12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5" name="Line 39">
              <a:extLst>
                <a:ext uri="{FF2B5EF4-FFF2-40B4-BE49-F238E27FC236}">
                  <a16:creationId xmlns:a16="http://schemas.microsoft.com/office/drawing/2014/main" id="{4DC921E8-52D5-45DB-AA1B-06656751A373}"/>
                </a:ext>
              </a:extLst>
            </p:cNvPr>
            <p:cNvSpPr>
              <a:spLocks noChangeShapeType="1"/>
            </p:cNvSpPr>
            <p:nvPr/>
          </p:nvSpPr>
          <p:spPr bwMode="auto">
            <a:xfrm>
              <a:off x="4089" y="2160"/>
              <a:ext cx="0" cy="12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6" name="Line 40">
              <a:extLst>
                <a:ext uri="{FF2B5EF4-FFF2-40B4-BE49-F238E27FC236}">
                  <a16:creationId xmlns:a16="http://schemas.microsoft.com/office/drawing/2014/main" id="{2309ED62-8449-4A94-890F-D7F40313C7DB}"/>
                </a:ext>
              </a:extLst>
            </p:cNvPr>
            <p:cNvSpPr>
              <a:spLocks noChangeShapeType="1"/>
            </p:cNvSpPr>
            <p:nvPr/>
          </p:nvSpPr>
          <p:spPr bwMode="auto">
            <a:xfrm>
              <a:off x="4397" y="2160"/>
              <a:ext cx="0" cy="124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7" name="Line 41">
              <a:extLst>
                <a:ext uri="{FF2B5EF4-FFF2-40B4-BE49-F238E27FC236}">
                  <a16:creationId xmlns:a16="http://schemas.microsoft.com/office/drawing/2014/main" id="{915F99EE-C579-4129-99AC-06DB1E7D8135}"/>
                </a:ext>
              </a:extLst>
            </p:cNvPr>
            <p:cNvSpPr>
              <a:spLocks noChangeShapeType="1"/>
            </p:cNvSpPr>
            <p:nvPr/>
          </p:nvSpPr>
          <p:spPr bwMode="auto">
            <a:xfrm>
              <a:off x="4704" y="2160"/>
              <a:ext cx="0" cy="124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58" name="Text Box 42">
              <a:extLst>
                <a:ext uri="{FF2B5EF4-FFF2-40B4-BE49-F238E27FC236}">
                  <a16:creationId xmlns:a16="http://schemas.microsoft.com/office/drawing/2014/main" id="{F7F239D7-834A-4472-B64D-070ADD587D2F}"/>
                </a:ext>
              </a:extLst>
            </p:cNvPr>
            <p:cNvSpPr txBox="1">
              <a:spLocks noChangeArrowheads="1"/>
            </p:cNvSpPr>
            <p:nvPr/>
          </p:nvSpPr>
          <p:spPr bwMode="auto">
            <a:xfrm>
              <a:off x="3168" y="3504"/>
              <a:ext cx="1584" cy="834"/>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just" eaLnBrk="1" hangingPunct="1">
                <a:spcBef>
                  <a:spcPct val="50000"/>
                </a:spcBef>
                <a:buClrTx/>
                <a:buFontTx/>
                <a:buNone/>
              </a:pPr>
              <a:r>
                <a:rPr lang="en-US" altLang="en-US" sz="1600" i="0" dirty="0">
                  <a:latin typeface="Tahoma" panose="020B0604030504040204" pitchFamily="34" charset="0"/>
                </a:rPr>
                <a:t>Compute the new value of the center pixel by “overlaying” the kernel and computing the weighted </a:t>
              </a:r>
              <a:r>
                <a:rPr lang="en-US" altLang="en-US" sz="1600" i="0" dirty="0" err="1">
                  <a:latin typeface="Tahoma" panose="020B0604030504040204" pitchFamily="34" charset="0"/>
                </a:rPr>
                <a:t>sum,f</a:t>
              </a:r>
              <a:endParaRPr lang="en-US" altLang="en-US" sz="1600" i="0" dirty="0">
                <a:latin typeface="Tahoma" panose="020B0604030504040204" pitchFamily="34" charset="0"/>
              </a:endParaRPr>
            </a:p>
          </p:txBody>
        </p:sp>
      </p:grpSp>
      <p:grpSp>
        <p:nvGrpSpPr>
          <p:cNvPr id="305195" name="Group 43">
            <a:extLst>
              <a:ext uri="{FF2B5EF4-FFF2-40B4-BE49-F238E27FC236}">
                <a16:creationId xmlns:a16="http://schemas.microsoft.com/office/drawing/2014/main" id="{4EBDF672-8960-470C-88E6-0868F3B633EE}"/>
              </a:ext>
            </a:extLst>
          </p:cNvPr>
          <p:cNvGrpSpPr>
            <a:grpSpLocks/>
          </p:cNvGrpSpPr>
          <p:nvPr/>
        </p:nvGrpSpPr>
        <p:grpSpPr bwMode="auto">
          <a:xfrm>
            <a:off x="1219200" y="3695700"/>
            <a:ext cx="2667000" cy="2435225"/>
            <a:chOff x="768" y="2736"/>
            <a:chExt cx="1680" cy="1534"/>
          </a:xfrm>
        </p:grpSpPr>
        <p:sp>
          <p:nvSpPr>
            <p:cNvPr id="59401" name="Rectangle 44">
              <a:extLst>
                <a:ext uri="{FF2B5EF4-FFF2-40B4-BE49-F238E27FC236}">
                  <a16:creationId xmlns:a16="http://schemas.microsoft.com/office/drawing/2014/main" id="{371AD14C-F37A-4C71-B499-C5E10ECC09A1}"/>
                </a:ext>
              </a:extLst>
            </p:cNvPr>
            <p:cNvSpPr>
              <a:spLocks noChangeArrowheads="1"/>
            </p:cNvSpPr>
            <p:nvPr/>
          </p:nvSpPr>
          <p:spPr bwMode="auto">
            <a:xfrm>
              <a:off x="1792" y="3436"/>
              <a:ext cx="320" cy="23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b="1"/>
                <a:t>1</a:t>
              </a:r>
            </a:p>
          </p:txBody>
        </p:sp>
        <p:sp>
          <p:nvSpPr>
            <p:cNvPr id="59402" name="Rectangle 45">
              <a:extLst>
                <a:ext uri="{FF2B5EF4-FFF2-40B4-BE49-F238E27FC236}">
                  <a16:creationId xmlns:a16="http://schemas.microsoft.com/office/drawing/2014/main" id="{EDD781A2-BC94-4F5C-8283-9AEFB689AACC}"/>
                </a:ext>
              </a:extLst>
            </p:cNvPr>
            <p:cNvSpPr>
              <a:spLocks noChangeArrowheads="1"/>
            </p:cNvSpPr>
            <p:nvPr/>
          </p:nvSpPr>
          <p:spPr bwMode="auto">
            <a:xfrm>
              <a:off x="1472" y="3436"/>
              <a:ext cx="320" cy="23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b="1"/>
                <a:t>0</a:t>
              </a:r>
            </a:p>
          </p:txBody>
        </p:sp>
        <p:sp>
          <p:nvSpPr>
            <p:cNvPr id="59403" name="Rectangle 46">
              <a:extLst>
                <a:ext uri="{FF2B5EF4-FFF2-40B4-BE49-F238E27FC236}">
                  <a16:creationId xmlns:a16="http://schemas.microsoft.com/office/drawing/2014/main" id="{3E12B1BB-14DC-4EBF-9278-838AB9E578A8}"/>
                </a:ext>
              </a:extLst>
            </p:cNvPr>
            <p:cNvSpPr>
              <a:spLocks noChangeArrowheads="1"/>
            </p:cNvSpPr>
            <p:nvPr/>
          </p:nvSpPr>
          <p:spPr bwMode="auto">
            <a:xfrm>
              <a:off x="1152" y="3436"/>
              <a:ext cx="320" cy="23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b="1"/>
                <a:t>-1</a:t>
              </a:r>
            </a:p>
          </p:txBody>
        </p:sp>
        <p:sp>
          <p:nvSpPr>
            <p:cNvPr id="59404" name="Rectangle 47">
              <a:extLst>
                <a:ext uri="{FF2B5EF4-FFF2-40B4-BE49-F238E27FC236}">
                  <a16:creationId xmlns:a16="http://schemas.microsoft.com/office/drawing/2014/main" id="{8A4FCF5D-1F8F-4788-8B32-812FA56CAAED}"/>
                </a:ext>
              </a:extLst>
            </p:cNvPr>
            <p:cNvSpPr>
              <a:spLocks noChangeArrowheads="1"/>
            </p:cNvSpPr>
            <p:nvPr/>
          </p:nvSpPr>
          <p:spPr bwMode="auto">
            <a:xfrm>
              <a:off x="1792" y="3206"/>
              <a:ext cx="320" cy="23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b="1"/>
                <a:t>2</a:t>
              </a:r>
            </a:p>
          </p:txBody>
        </p:sp>
        <p:sp>
          <p:nvSpPr>
            <p:cNvPr id="59405" name="Rectangle 48">
              <a:extLst>
                <a:ext uri="{FF2B5EF4-FFF2-40B4-BE49-F238E27FC236}">
                  <a16:creationId xmlns:a16="http://schemas.microsoft.com/office/drawing/2014/main" id="{ABDDAAEE-1428-4D77-9B1D-D8123BEB2A32}"/>
                </a:ext>
              </a:extLst>
            </p:cNvPr>
            <p:cNvSpPr>
              <a:spLocks noChangeArrowheads="1"/>
            </p:cNvSpPr>
            <p:nvPr/>
          </p:nvSpPr>
          <p:spPr bwMode="auto">
            <a:xfrm>
              <a:off x="1472" y="3206"/>
              <a:ext cx="320" cy="23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b="1"/>
                <a:t>0</a:t>
              </a:r>
            </a:p>
          </p:txBody>
        </p:sp>
        <p:sp>
          <p:nvSpPr>
            <p:cNvPr id="59406" name="Rectangle 49">
              <a:extLst>
                <a:ext uri="{FF2B5EF4-FFF2-40B4-BE49-F238E27FC236}">
                  <a16:creationId xmlns:a16="http://schemas.microsoft.com/office/drawing/2014/main" id="{C3349B60-E60F-483C-AF9D-DE10D7F1024F}"/>
                </a:ext>
              </a:extLst>
            </p:cNvPr>
            <p:cNvSpPr>
              <a:spLocks noChangeArrowheads="1"/>
            </p:cNvSpPr>
            <p:nvPr/>
          </p:nvSpPr>
          <p:spPr bwMode="auto">
            <a:xfrm>
              <a:off x="1152" y="3206"/>
              <a:ext cx="320" cy="23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b="1"/>
                <a:t>-2</a:t>
              </a:r>
            </a:p>
          </p:txBody>
        </p:sp>
        <p:sp>
          <p:nvSpPr>
            <p:cNvPr id="59407" name="Rectangle 50">
              <a:extLst>
                <a:ext uri="{FF2B5EF4-FFF2-40B4-BE49-F238E27FC236}">
                  <a16:creationId xmlns:a16="http://schemas.microsoft.com/office/drawing/2014/main" id="{086AB0A6-7D97-47AC-A6EC-6D7988673337}"/>
                </a:ext>
              </a:extLst>
            </p:cNvPr>
            <p:cNvSpPr>
              <a:spLocks noChangeArrowheads="1"/>
            </p:cNvSpPr>
            <p:nvPr/>
          </p:nvSpPr>
          <p:spPr bwMode="auto">
            <a:xfrm>
              <a:off x="1792" y="2976"/>
              <a:ext cx="320" cy="23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b="1"/>
                <a:t>1</a:t>
              </a:r>
            </a:p>
          </p:txBody>
        </p:sp>
        <p:sp>
          <p:nvSpPr>
            <p:cNvPr id="59408" name="Rectangle 51">
              <a:extLst>
                <a:ext uri="{FF2B5EF4-FFF2-40B4-BE49-F238E27FC236}">
                  <a16:creationId xmlns:a16="http://schemas.microsoft.com/office/drawing/2014/main" id="{30D41ABD-FF4F-4496-B43D-28C5955761C8}"/>
                </a:ext>
              </a:extLst>
            </p:cNvPr>
            <p:cNvSpPr>
              <a:spLocks noChangeArrowheads="1"/>
            </p:cNvSpPr>
            <p:nvPr/>
          </p:nvSpPr>
          <p:spPr bwMode="auto">
            <a:xfrm>
              <a:off x="1472" y="2976"/>
              <a:ext cx="320" cy="23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b="1"/>
                <a:t>0</a:t>
              </a:r>
            </a:p>
          </p:txBody>
        </p:sp>
        <p:sp>
          <p:nvSpPr>
            <p:cNvPr id="59409" name="Rectangle 52">
              <a:extLst>
                <a:ext uri="{FF2B5EF4-FFF2-40B4-BE49-F238E27FC236}">
                  <a16:creationId xmlns:a16="http://schemas.microsoft.com/office/drawing/2014/main" id="{4377C3B7-C22D-4E9D-A77E-4860F45B6D35}"/>
                </a:ext>
              </a:extLst>
            </p:cNvPr>
            <p:cNvSpPr>
              <a:spLocks noChangeArrowheads="1"/>
            </p:cNvSpPr>
            <p:nvPr/>
          </p:nvSpPr>
          <p:spPr bwMode="auto">
            <a:xfrm>
              <a:off x="1152" y="2976"/>
              <a:ext cx="320" cy="23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buFont typeface="Wingdings" panose="05000000000000000000" pitchFamily="2" charset="2"/>
                <a:buNone/>
              </a:pPr>
              <a:r>
                <a:rPr lang="en-US" altLang="en-US" sz="1800" b="1"/>
                <a:t>-1</a:t>
              </a:r>
            </a:p>
          </p:txBody>
        </p:sp>
        <p:sp>
          <p:nvSpPr>
            <p:cNvPr id="59410" name="Line 53">
              <a:extLst>
                <a:ext uri="{FF2B5EF4-FFF2-40B4-BE49-F238E27FC236}">
                  <a16:creationId xmlns:a16="http://schemas.microsoft.com/office/drawing/2014/main" id="{9C111729-7E31-4C0C-9803-846846D86519}"/>
                </a:ext>
              </a:extLst>
            </p:cNvPr>
            <p:cNvSpPr>
              <a:spLocks noChangeShapeType="1"/>
            </p:cNvSpPr>
            <p:nvPr/>
          </p:nvSpPr>
          <p:spPr bwMode="auto">
            <a:xfrm>
              <a:off x="1152" y="2976"/>
              <a:ext cx="9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1" name="Line 54">
              <a:extLst>
                <a:ext uri="{FF2B5EF4-FFF2-40B4-BE49-F238E27FC236}">
                  <a16:creationId xmlns:a16="http://schemas.microsoft.com/office/drawing/2014/main" id="{C66939F2-5EB0-4F1F-AFD3-B495032264AC}"/>
                </a:ext>
              </a:extLst>
            </p:cNvPr>
            <p:cNvSpPr>
              <a:spLocks noChangeShapeType="1"/>
            </p:cNvSpPr>
            <p:nvPr/>
          </p:nvSpPr>
          <p:spPr bwMode="auto">
            <a:xfrm>
              <a:off x="1152" y="3206"/>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2" name="Line 55">
              <a:extLst>
                <a:ext uri="{FF2B5EF4-FFF2-40B4-BE49-F238E27FC236}">
                  <a16:creationId xmlns:a16="http://schemas.microsoft.com/office/drawing/2014/main" id="{A2CA81EF-DC94-4053-906D-F37EAF765612}"/>
                </a:ext>
              </a:extLst>
            </p:cNvPr>
            <p:cNvSpPr>
              <a:spLocks noChangeShapeType="1"/>
            </p:cNvSpPr>
            <p:nvPr/>
          </p:nvSpPr>
          <p:spPr bwMode="auto">
            <a:xfrm>
              <a:off x="1152" y="3436"/>
              <a:ext cx="96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3" name="Line 56">
              <a:extLst>
                <a:ext uri="{FF2B5EF4-FFF2-40B4-BE49-F238E27FC236}">
                  <a16:creationId xmlns:a16="http://schemas.microsoft.com/office/drawing/2014/main" id="{911FB34A-274A-43C1-B227-4E6DEC0FCF0A}"/>
                </a:ext>
              </a:extLst>
            </p:cNvPr>
            <p:cNvSpPr>
              <a:spLocks noChangeShapeType="1"/>
            </p:cNvSpPr>
            <p:nvPr/>
          </p:nvSpPr>
          <p:spPr bwMode="auto">
            <a:xfrm>
              <a:off x="1152" y="3666"/>
              <a:ext cx="960"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4" name="Line 57">
              <a:extLst>
                <a:ext uri="{FF2B5EF4-FFF2-40B4-BE49-F238E27FC236}">
                  <a16:creationId xmlns:a16="http://schemas.microsoft.com/office/drawing/2014/main" id="{78A845B9-EDA3-401F-B833-3286FDAA3257}"/>
                </a:ext>
              </a:extLst>
            </p:cNvPr>
            <p:cNvSpPr>
              <a:spLocks noChangeShapeType="1"/>
            </p:cNvSpPr>
            <p:nvPr/>
          </p:nvSpPr>
          <p:spPr bwMode="auto">
            <a:xfrm>
              <a:off x="1152" y="2976"/>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5" name="Line 58">
              <a:extLst>
                <a:ext uri="{FF2B5EF4-FFF2-40B4-BE49-F238E27FC236}">
                  <a16:creationId xmlns:a16="http://schemas.microsoft.com/office/drawing/2014/main" id="{DAEE4CC8-0145-4D93-A6B2-D477E95676B2}"/>
                </a:ext>
              </a:extLst>
            </p:cNvPr>
            <p:cNvSpPr>
              <a:spLocks noChangeShapeType="1"/>
            </p:cNvSpPr>
            <p:nvPr/>
          </p:nvSpPr>
          <p:spPr bwMode="auto">
            <a:xfrm>
              <a:off x="1472" y="297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6" name="Line 59">
              <a:extLst>
                <a:ext uri="{FF2B5EF4-FFF2-40B4-BE49-F238E27FC236}">
                  <a16:creationId xmlns:a16="http://schemas.microsoft.com/office/drawing/2014/main" id="{79ADAC60-0B8B-42A8-996C-F5110B08E315}"/>
                </a:ext>
              </a:extLst>
            </p:cNvPr>
            <p:cNvSpPr>
              <a:spLocks noChangeShapeType="1"/>
            </p:cNvSpPr>
            <p:nvPr/>
          </p:nvSpPr>
          <p:spPr bwMode="auto">
            <a:xfrm>
              <a:off x="1792" y="2976"/>
              <a:ext cx="0" cy="69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7" name="Line 60">
              <a:extLst>
                <a:ext uri="{FF2B5EF4-FFF2-40B4-BE49-F238E27FC236}">
                  <a16:creationId xmlns:a16="http://schemas.microsoft.com/office/drawing/2014/main" id="{D84575FC-BAC7-49C7-AA43-8846565D1924}"/>
                </a:ext>
              </a:extLst>
            </p:cNvPr>
            <p:cNvSpPr>
              <a:spLocks noChangeShapeType="1"/>
            </p:cNvSpPr>
            <p:nvPr/>
          </p:nvSpPr>
          <p:spPr bwMode="auto">
            <a:xfrm>
              <a:off x="2112" y="2976"/>
              <a:ext cx="0" cy="69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18" name="Text Box 61">
              <a:extLst>
                <a:ext uri="{FF2B5EF4-FFF2-40B4-BE49-F238E27FC236}">
                  <a16:creationId xmlns:a16="http://schemas.microsoft.com/office/drawing/2014/main" id="{B3265E6E-8317-497D-80A7-1755233ABE59}"/>
                </a:ext>
              </a:extLst>
            </p:cNvPr>
            <p:cNvSpPr txBox="1">
              <a:spLocks noChangeArrowheads="1"/>
            </p:cNvSpPr>
            <p:nvPr/>
          </p:nvSpPr>
          <p:spPr bwMode="auto">
            <a:xfrm>
              <a:off x="768" y="3744"/>
              <a:ext cx="1680" cy="526"/>
            </a:xfrm>
            <a:prstGeom prst="rect">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just" eaLnBrk="1" hangingPunct="1">
                <a:spcBef>
                  <a:spcPct val="50000"/>
                </a:spcBef>
                <a:buClrTx/>
                <a:buFontTx/>
                <a:buNone/>
              </a:pPr>
              <a:r>
                <a:rPr lang="en-US" altLang="en-US" sz="1600" i="0" dirty="0">
                  <a:latin typeface="Tahoma" panose="020B0604030504040204" pitchFamily="34" charset="0"/>
                </a:rPr>
                <a:t>Given a “kernel” of weights to be centered on the pixel of interest, h</a:t>
              </a:r>
            </a:p>
          </p:txBody>
        </p:sp>
        <p:sp>
          <p:nvSpPr>
            <p:cNvPr id="59419" name="Text Box 62">
              <a:extLst>
                <a:ext uri="{FF2B5EF4-FFF2-40B4-BE49-F238E27FC236}">
                  <a16:creationId xmlns:a16="http://schemas.microsoft.com/office/drawing/2014/main" id="{42F960B6-23AB-4567-99AD-2ECAFF6E9F4D}"/>
                </a:ext>
              </a:extLst>
            </p:cNvPr>
            <p:cNvSpPr txBox="1">
              <a:spLocks noChangeArrowheads="1"/>
            </p:cNvSpPr>
            <p:nvPr/>
          </p:nvSpPr>
          <p:spPr bwMode="auto">
            <a:xfrm>
              <a:off x="1152" y="2736"/>
              <a:ext cx="96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b="1" i="0">
                  <a:latin typeface="Courier New" panose="02070309020205020404" pitchFamily="49" charset="0"/>
                </a:rPr>
                <a:t>-1  0  +1</a:t>
              </a:r>
            </a:p>
          </p:txBody>
        </p:sp>
        <p:sp>
          <p:nvSpPr>
            <p:cNvPr id="59420" name="Text Box 63">
              <a:extLst>
                <a:ext uri="{FF2B5EF4-FFF2-40B4-BE49-F238E27FC236}">
                  <a16:creationId xmlns:a16="http://schemas.microsoft.com/office/drawing/2014/main" id="{C8B54C5E-E008-4ED4-B8E1-E64DEA2D75AE}"/>
                </a:ext>
              </a:extLst>
            </p:cNvPr>
            <p:cNvSpPr txBox="1">
              <a:spLocks noChangeArrowheads="1"/>
            </p:cNvSpPr>
            <p:nvPr/>
          </p:nvSpPr>
          <p:spPr bwMode="auto">
            <a:xfrm rot="-5400000">
              <a:off x="596" y="3196"/>
              <a:ext cx="76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50000"/>
                </a:spcBef>
                <a:buClrTx/>
                <a:buFontTx/>
                <a:buNone/>
              </a:pPr>
              <a:r>
                <a:rPr lang="en-US" altLang="en-US" sz="1800" b="1" i="0">
                  <a:latin typeface="Courier New" panose="02070309020205020404" pitchFamily="49" charset="0"/>
                </a:rPr>
                <a:t>+1 0 -1</a:t>
              </a:r>
            </a:p>
          </p:txBody>
        </p:sp>
      </p:grpSp>
      <p:graphicFrame>
        <p:nvGraphicFramePr>
          <p:cNvPr id="305216" name="Object 64">
            <a:extLst>
              <a:ext uri="{FF2B5EF4-FFF2-40B4-BE49-F238E27FC236}">
                <a16:creationId xmlns:a16="http://schemas.microsoft.com/office/drawing/2014/main" id="{16B69492-6401-4957-AD90-2B9BB71BE384}"/>
              </a:ext>
            </a:extLst>
          </p:cNvPr>
          <p:cNvGraphicFramePr>
            <a:graphicFrameLocks noChangeAspect="1"/>
          </p:cNvGraphicFramePr>
          <p:nvPr/>
        </p:nvGraphicFramePr>
        <p:xfrm>
          <a:off x="1981200" y="1714500"/>
          <a:ext cx="5105400" cy="993775"/>
        </p:xfrm>
        <a:graphic>
          <a:graphicData uri="http://schemas.openxmlformats.org/presentationml/2006/ole">
            <mc:AlternateContent xmlns:mc="http://schemas.openxmlformats.org/markup-compatibility/2006">
              <mc:Choice xmlns:v="urn:schemas-microsoft-com:vml" Requires="v">
                <p:oleObj name="Equation" r:id="rId2" imgW="2286000" imgH="444500" progId="Equation.3">
                  <p:embed/>
                </p:oleObj>
              </mc:Choice>
              <mc:Fallback>
                <p:oleObj name="Equation" r:id="rId2" imgW="2286000" imgH="444500" progId="Equation.3">
                  <p:embed/>
                  <p:pic>
                    <p:nvPicPr>
                      <p:cNvPr id="0" name="Object 6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714500"/>
                        <a:ext cx="51054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5217" name="Object 65">
            <a:extLst>
              <a:ext uri="{FF2B5EF4-FFF2-40B4-BE49-F238E27FC236}">
                <a16:creationId xmlns:a16="http://schemas.microsoft.com/office/drawing/2014/main" id="{509AF462-3102-4BA0-806B-86EC161CFE75}"/>
              </a:ext>
            </a:extLst>
          </p:cNvPr>
          <p:cNvGraphicFramePr>
            <a:graphicFrameLocks noChangeAspect="1"/>
          </p:cNvGraphicFramePr>
          <p:nvPr/>
        </p:nvGraphicFramePr>
        <p:xfrm>
          <a:off x="1917700" y="2781300"/>
          <a:ext cx="1381125" cy="433388"/>
        </p:xfrm>
        <a:graphic>
          <a:graphicData uri="http://schemas.openxmlformats.org/presentationml/2006/ole">
            <mc:AlternateContent xmlns:mc="http://schemas.openxmlformats.org/markup-compatibility/2006">
              <mc:Choice xmlns:v="urn:schemas-microsoft-com:vml" Requires="v">
                <p:oleObj name="Equation" r:id="rId4" imgW="647419" imgH="203112" progId="Equation.3">
                  <p:embed/>
                </p:oleObj>
              </mc:Choice>
              <mc:Fallback>
                <p:oleObj name="Equation" r:id="rId4" imgW="647419" imgH="203112" progId="Equation.3">
                  <p:embed/>
                  <p:pic>
                    <p:nvPicPr>
                      <p:cNvPr id="0" name="Object 6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7700" y="2781300"/>
                        <a:ext cx="138112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57511782-0AA5-48F2-809D-140B166239E2}"/>
                  </a:ext>
                </a:extLst>
              </p14:cNvPr>
              <p14:cNvContentPartPr/>
              <p14:nvPr/>
            </p14:nvContentPartPr>
            <p14:xfrm>
              <a:off x="1352520" y="1549440"/>
              <a:ext cx="6477480" cy="1505160"/>
            </p14:xfrm>
          </p:contentPart>
        </mc:Choice>
        <mc:Fallback xmlns="">
          <p:pic>
            <p:nvPicPr>
              <p:cNvPr id="2" name="Ink 1">
                <a:extLst>
                  <a:ext uri="{FF2B5EF4-FFF2-40B4-BE49-F238E27FC236}">
                    <a16:creationId xmlns:a16="http://schemas.microsoft.com/office/drawing/2014/main" id="{57511782-0AA5-48F2-809D-140B166239E2}"/>
                  </a:ext>
                </a:extLst>
              </p:cNvPr>
              <p:cNvPicPr/>
              <p:nvPr/>
            </p:nvPicPr>
            <p:blipFill>
              <a:blip r:embed="rId8"/>
              <a:stretch>
                <a:fillRect/>
              </a:stretch>
            </p:blipFill>
            <p:spPr>
              <a:xfrm>
                <a:off x="1343160" y="1540080"/>
                <a:ext cx="6496200" cy="1523880"/>
              </a:xfrm>
              <a:prstGeom prst="rect">
                <a:avLst/>
              </a:prstGeom>
            </p:spPr>
          </p:pic>
        </mc:Fallback>
      </mc:AlternateContent>
      <p:sp>
        <p:nvSpPr>
          <p:cNvPr id="3" name="TextBox 2">
            <a:extLst>
              <a:ext uri="{FF2B5EF4-FFF2-40B4-BE49-F238E27FC236}">
                <a16:creationId xmlns:a16="http://schemas.microsoft.com/office/drawing/2014/main" id="{69AD13AA-A795-46F5-AFD8-CB5D2D8BBC92}"/>
              </a:ext>
            </a:extLst>
          </p:cNvPr>
          <p:cNvSpPr txBox="1"/>
          <p:nvPr/>
        </p:nvSpPr>
        <p:spPr>
          <a:xfrm>
            <a:off x="1171560" y="6164013"/>
            <a:ext cx="2838480" cy="646331"/>
          </a:xfrm>
          <a:prstGeom prst="rect">
            <a:avLst/>
          </a:prstGeom>
          <a:noFill/>
        </p:spPr>
        <p:txBody>
          <a:bodyPr wrap="square" rtlCol="0">
            <a:spAutoFit/>
          </a:bodyPr>
          <a:lstStyle/>
          <a:p>
            <a:pPr algn="ctr"/>
            <a:r>
              <a:rPr lang="en-US" sz="1800" b="1" dirty="0"/>
              <a:t>Kernel, Window, Filter, Mask</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5155">
                                            <p:txEl>
                                              <p:pRg st="0" end="0"/>
                                            </p:txEl>
                                          </p:spTgt>
                                        </p:tgtEl>
                                        <p:attrNameLst>
                                          <p:attrName>style.visibility</p:attrName>
                                        </p:attrNameLst>
                                      </p:cBhvr>
                                      <p:to>
                                        <p:strVal val="visible"/>
                                      </p:to>
                                    </p:set>
                                    <p:anim calcmode="lin" valueType="num">
                                      <p:cBhvr additive="base">
                                        <p:cTn id="7" dur="500" fill="hold"/>
                                        <p:tgtEl>
                                          <p:spTgt spid="30515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5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05216"/>
                                        </p:tgtEl>
                                        <p:attrNameLst>
                                          <p:attrName>style.visibility</p:attrName>
                                        </p:attrNameLst>
                                      </p:cBhvr>
                                      <p:to>
                                        <p:strVal val="visible"/>
                                      </p:to>
                                    </p:set>
                                    <p:anim calcmode="lin" valueType="num">
                                      <p:cBhvr additive="base">
                                        <p:cTn id="13" dur="500" fill="hold"/>
                                        <p:tgtEl>
                                          <p:spTgt spid="305216"/>
                                        </p:tgtEl>
                                        <p:attrNameLst>
                                          <p:attrName>ppt_x</p:attrName>
                                        </p:attrNameLst>
                                      </p:cBhvr>
                                      <p:tavLst>
                                        <p:tav tm="0">
                                          <p:val>
                                            <p:strVal val="0-#ppt_w/2"/>
                                          </p:val>
                                        </p:tav>
                                        <p:tav tm="100000">
                                          <p:val>
                                            <p:strVal val="#ppt_x"/>
                                          </p:val>
                                        </p:tav>
                                      </p:tavLst>
                                    </p:anim>
                                    <p:anim calcmode="lin" valueType="num">
                                      <p:cBhvr additive="base">
                                        <p:cTn id="14" dur="500" fill="hold"/>
                                        <p:tgtEl>
                                          <p:spTgt spid="3052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05195"/>
                                        </p:tgtEl>
                                        <p:attrNameLst>
                                          <p:attrName>style.visibility</p:attrName>
                                        </p:attrNameLst>
                                      </p:cBhvr>
                                      <p:to>
                                        <p:strVal val="visible"/>
                                      </p:to>
                                    </p:set>
                                    <p:anim calcmode="lin" valueType="num">
                                      <p:cBhvr additive="base">
                                        <p:cTn id="19" dur="500" fill="hold"/>
                                        <p:tgtEl>
                                          <p:spTgt spid="305195"/>
                                        </p:tgtEl>
                                        <p:attrNameLst>
                                          <p:attrName>ppt_x</p:attrName>
                                        </p:attrNameLst>
                                      </p:cBhvr>
                                      <p:tavLst>
                                        <p:tav tm="0">
                                          <p:val>
                                            <p:strVal val="0-#ppt_w/2"/>
                                          </p:val>
                                        </p:tav>
                                        <p:tav tm="100000">
                                          <p:val>
                                            <p:strVal val="#ppt_x"/>
                                          </p:val>
                                        </p:tav>
                                      </p:tavLst>
                                    </p:anim>
                                    <p:anim calcmode="lin" valueType="num">
                                      <p:cBhvr additive="base">
                                        <p:cTn id="20" dur="500" fill="hold"/>
                                        <p:tgtEl>
                                          <p:spTgt spid="30519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305156"/>
                                        </p:tgtEl>
                                        <p:attrNameLst>
                                          <p:attrName>style.visibility</p:attrName>
                                        </p:attrNameLst>
                                      </p:cBhvr>
                                      <p:to>
                                        <p:strVal val="visible"/>
                                      </p:to>
                                    </p:set>
                                    <p:anim calcmode="lin" valueType="num">
                                      <p:cBhvr additive="base">
                                        <p:cTn id="25" dur="500" fill="hold"/>
                                        <p:tgtEl>
                                          <p:spTgt spid="305156"/>
                                        </p:tgtEl>
                                        <p:attrNameLst>
                                          <p:attrName>ppt_x</p:attrName>
                                        </p:attrNameLst>
                                      </p:cBhvr>
                                      <p:tavLst>
                                        <p:tav tm="0">
                                          <p:val>
                                            <p:strVal val="0-#ppt_w/2"/>
                                          </p:val>
                                        </p:tav>
                                        <p:tav tm="100000">
                                          <p:val>
                                            <p:strVal val="#ppt_x"/>
                                          </p:val>
                                        </p:tav>
                                      </p:tavLst>
                                    </p:anim>
                                    <p:anim calcmode="lin" valueType="num">
                                      <p:cBhvr additive="base">
                                        <p:cTn id="26" dur="500" fill="hold"/>
                                        <p:tgtEl>
                                          <p:spTgt spid="30515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305217"/>
                                        </p:tgtEl>
                                        <p:attrNameLst>
                                          <p:attrName>style.visibility</p:attrName>
                                        </p:attrNameLst>
                                      </p:cBhvr>
                                      <p:to>
                                        <p:strVal val="visible"/>
                                      </p:to>
                                    </p:set>
                                    <p:anim calcmode="lin" valueType="num">
                                      <p:cBhvr additive="base">
                                        <p:cTn id="31" dur="500" fill="hold"/>
                                        <p:tgtEl>
                                          <p:spTgt spid="305217"/>
                                        </p:tgtEl>
                                        <p:attrNameLst>
                                          <p:attrName>ppt_x</p:attrName>
                                        </p:attrNameLst>
                                      </p:cBhvr>
                                      <p:tavLst>
                                        <p:tav tm="0">
                                          <p:val>
                                            <p:strVal val="0-#ppt_w/2"/>
                                          </p:val>
                                        </p:tav>
                                        <p:tav tm="100000">
                                          <p:val>
                                            <p:strVal val="#ppt_x"/>
                                          </p:val>
                                        </p:tav>
                                      </p:tavLst>
                                    </p:anim>
                                    <p:anim calcmode="lin" valueType="num">
                                      <p:cBhvr additive="base">
                                        <p:cTn id="32" dur="500" fill="hold"/>
                                        <p:tgtEl>
                                          <p:spTgt spid="305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118D3C17-A428-446F-A593-67576CA89B83}"/>
              </a:ext>
            </a:extLst>
          </p:cNvPr>
          <p:cNvSpPr>
            <a:spLocks noGrp="1" noChangeArrowheads="1"/>
          </p:cNvSpPr>
          <p:nvPr>
            <p:ph type="title"/>
          </p:nvPr>
        </p:nvSpPr>
        <p:spPr>
          <a:xfrm>
            <a:off x="0" y="76200"/>
            <a:ext cx="9144000" cy="609600"/>
          </a:xfrm>
        </p:spPr>
        <p:txBody>
          <a:bodyPr/>
          <a:lstStyle/>
          <a:p>
            <a:pPr eaLnBrk="1" hangingPunct="1"/>
            <a:r>
              <a:rPr lang="en-US" altLang="en-US" sz="2400" b="1">
                <a:solidFill>
                  <a:srgbClr val="FF0000"/>
                </a:solidFill>
                <a:latin typeface="Tahoma" panose="020B0604030504040204" pitchFamily="34" charset="0"/>
              </a:rPr>
              <a:t>Boundary Problem: Implementation Issues</a:t>
            </a:r>
          </a:p>
        </p:txBody>
      </p:sp>
      <p:sp>
        <p:nvSpPr>
          <p:cNvPr id="376898" name="Rectangle 66">
            <a:extLst>
              <a:ext uri="{FF2B5EF4-FFF2-40B4-BE49-F238E27FC236}">
                <a16:creationId xmlns:a16="http://schemas.microsoft.com/office/drawing/2014/main" id="{33697495-F44B-479F-AE48-BBF3090AFCA6}"/>
              </a:ext>
            </a:extLst>
          </p:cNvPr>
          <p:cNvSpPr>
            <a:spLocks noChangeArrowheads="1"/>
          </p:cNvSpPr>
          <p:nvPr/>
        </p:nvSpPr>
        <p:spPr bwMode="auto">
          <a:xfrm>
            <a:off x="304800" y="990600"/>
            <a:ext cx="85344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eaLnBrk="0" fontAlgn="base" hangingPunct="0">
              <a:spcBef>
                <a:spcPct val="0"/>
              </a:spcBef>
              <a:spcAft>
                <a:spcPct val="0"/>
              </a:spcAft>
              <a:defRPr sz="2400">
                <a:solidFill>
                  <a:schemeClr val="tx1"/>
                </a:solidFill>
                <a:latin typeface="Times New Roman" panose="02020603050405020304" pitchFamily="18" charset="0"/>
              </a:defRPr>
            </a:lvl6pPr>
            <a:lvl7pPr marL="3200400" indent="-457200" eaLnBrk="0" fontAlgn="base" hangingPunct="0">
              <a:spcBef>
                <a:spcPct val="0"/>
              </a:spcBef>
              <a:spcAft>
                <a:spcPct val="0"/>
              </a:spcAft>
              <a:defRPr sz="2400">
                <a:solidFill>
                  <a:schemeClr val="tx1"/>
                </a:solidFill>
                <a:latin typeface="Times New Roman" panose="02020603050405020304" pitchFamily="18" charset="0"/>
              </a:defRPr>
            </a:lvl7pPr>
            <a:lvl8pPr marL="3657600" indent="-457200" eaLnBrk="0" fontAlgn="base" hangingPunct="0">
              <a:spcBef>
                <a:spcPct val="0"/>
              </a:spcBef>
              <a:spcAft>
                <a:spcPct val="0"/>
              </a:spcAft>
              <a:defRPr sz="2400">
                <a:solidFill>
                  <a:schemeClr val="tx1"/>
                </a:solidFill>
                <a:latin typeface="Times New Roman" panose="02020603050405020304" pitchFamily="18" charset="0"/>
              </a:defRPr>
            </a:lvl8pPr>
            <a:lvl9pPr marL="4114800" indent="-457200" eaLnBrk="0" fontAlgn="base" hangingPunct="0">
              <a:spcBef>
                <a:spcPct val="0"/>
              </a:spcBef>
              <a:spcAft>
                <a:spcPct val="0"/>
              </a:spcAft>
              <a:defRPr sz="2400">
                <a:solidFill>
                  <a:schemeClr val="tx1"/>
                </a:solidFill>
                <a:latin typeface="Times New Roman" panose="02020603050405020304" pitchFamily="18" charset="0"/>
              </a:defRPr>
            </a:lvl9pPr>
          </a:lstStyle>
          <a:p>
            <a:pPr algn="just" eaLnBrk="1" hangingPunct="1">
              <a:spcBef>
                <a:spcPct val="20000"/>
              </a:spcBef>
              <a:buClr>
                <a:schemeClr val="accent2"/>
              </a:buClr>
              <a:buFont typeface="Wingdings" panose="05000000000000000000" pitchFamily="2" charset="2"/>
              <a:buNone/>
            </a:pPr>
            <a:r>
              <a:rPr lang="en-US" altLang="en-US" sz="1800" b="1" dirty="0">
                <a:latin typeface="Tahoma" panose="020B0604030504040204" pitchFamily="34" charset="0"/>
              </a:rPr>
              <a:t>Operation at image boundaries or borders </a:t>
            </a:r>
          </a:p>
          <a:p>
            <a:pPr algn="just" eaLnBrk="1" hangingPunct="1">
              <a:spcBef>
                <a:spcPct val="20000"/>
              </a:spcBef>
              <a:buClr>
                <a:schemeClr val="accent2"/>
              </a:buClr>
              <a:buSzPct val="150000"/>
              <a:buFont typeface="Wingdings" panose="05000000000000000000" pitchFamily="2" charset="2"/>
              <a:buChar char="ü"/>
            </a:pPr>
            <a:r>
              <a:rPr lang="en-US" altLang="en-US" sz="1800" dirty="0">
                <a:latin typeface="Tahoma" panose="020B0604030504040204" pitchFamily="34" charset="0"/>
              </a:rPr>
              <a:t>Ignore pixels where the kernel  (mask or window)“falls off” the image. That means, output pixels may be set to zero at borders. Or, it can be done by using “circular” or “reflected” indexing.</a:t>
            </a:r>
          </a:p>
        </p:txBody>
      </p:sp>
      <p:sp>
        <p:nvSpPr>
          <p:cNvPr id="376901" name="Rectangle 69">
            <a:extLst>
              <a:ext uri="{FF2B5EF4-FFF2-40B4-BE49-F238E27FC236}">
                <a16:creationId xmlns:a16="http://schemas.microsoft.com/office/drawing/2014/main" id="{A84C54E2-B0CA-42AA-87EA-5ECCF244599C}"/>
              </a:ext>
            </a:extLst>
          </p:cNvPr>
          <p:cNvSpPr>
            <a:spLocks noGrp="1" noChangeArrowheads="1"/>
          </p:cNvSpPr>
          <p:nvPr>
            <p:ph type="body" idx="1"/>
          </p:nvPr>
        </p:nvSpPr>
        <p:spPr>
          <a:xfrm>
            <a:off x="304800" y="2590800"/>
            <a:ext cx="8382000" cy="1828800"/>
          </a:xfrm>
          <a:noFill/>
        </p:spPr>
        <p:txBody>
          <a:bodyPr/>
          <a:lstStyle/>
          <a:p>
            <a:pPr eaLnBrk="1" hangingPunct="1"/>
            <a:r>
              <a:rPr lang="en-US" altLang="en-US" sz="1800" i="0">
                <a:latin typeface="Tahoma" panose="020B0604030504040204" pitchFamily="34" charset="0"/>
              </a:rPr>
              <a:t>Reflected Indexing</a:t>
            </a:r>
          </a:p>
          <a:p>
            <a:pPr lvl="1" eaLnBrk="1" hangingPunct="1"/>
            <a:r>
              <a:rPr lang="en-US" altLang="en-US" sz="1800" i="0">
                <a:solidFill>
                  <a:schemeClr val="tx2"/>
                </a:solidFill>
                <a:latin typeface="Tahoma" panose="020B0604030504040204" pitchFamily="34" charset="0"/>
              </a:rPr>
              <a:t>Pretends the image is “tiled” at each border by a mirror</a:t>
            </a:r>
          </a:p>
          <a:p>
            <a:pPr lvl="1" eaLnBrk="1" hangingPunct="1"/>
            <a:r>
              <a:rPr lang="en-US" altLang="en-US" sz="1800" i="0">
                <a:solidFill>
                  <a:schemeClr val="tx2"/>
                </a:solidFill>
                <a:latin typeface="Tahoma" panose="020B0604030504040204" pitchFamily="34" charset="0"/>
              </a:rPr>
              <a:t>Imagine a mirror vertically placed at each border that “reflects” the image back upon itself</a:t>
            </a:r>
          </a:p>
        </p:txBody>
      </p:sp>
      <p:sp>
        <p:nvSpPr>
          <p:cNvPr id="376902" name="Text Box 70">
            <a:extLst>
              <a:ext uri="{FF2B5EF4-FFF2-40B4-BE49-F238E27FC236}">
                <a16:creationId xmlns:a16="http://schemas.microsoft.com/office/drawing/2014/main" id="{7AB36F32-24F2-4CE7-B78B-0E46DB518068}"/>
              </a:ext>
            </a:extLst>
          </p:cNvPr>
          <p:cNvSpPr txBox="1">
            <a:spLocks noChangeArrowheads="1"/>
          </p:cNvSpPr>
          <p:nvPr/>
        </p:nvSpPr>
        <p:spPr bwMode="auto">
          <a:xfrm>
            <a:off x="1066800" y="4292600"/>
            <a:ext cx="4876800" cy="1955800"/>
          </a:xfrm>
          <a:prstGeom prst="rect">
            <a:avLst/>
          </a:prstGeom>
          <a:solidFill>
            <a:srgbClr val="CCFFFF"/>
          </a:solidFill>
          <a:ln w="9525">
            <a:solidFill>
              <a:schemeClr val="tx1"/>
            </a:solidFill>
            <a:miter lim="800000"/>
            <a:headEnd/>
            <a:tailEnd/>
          </a:ln>
          <a:effectLst>
            <a:outerShdw dist="107763" dir="2700000" algn="ctr" rotWithShape="0">
              <a:schemeClr val="bg2"/>
            </a:outerShdw>
          </a:effec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10000"/>
              </a:spcBef>
              <a:buClrTx/>
              <a:buFontTx/>
              <a:buNone/>
            </a:pPr>
            <a:r>
              <a:rPr lang="en-US" altLang="en-US" sz="1600" b="1" i="0">
                <a:latin typeface="Courier New" panose="02070309020205020404" pitchFamily="49" charset="0"/>
              </a:rPr>
              <a:t>Reflection of X component</a:t>
            </a:r>
          </a:p>
          <a:p>
            <a:pPr eaLnBrk="1" hangingPunct="1">
              <a:spcBef>
                <a:spcPct val="10000"/>
              </a:spcBef>
              <a:buClrTx/>
              <a:buFontTx/>
              <a:buNone/>
            </a:pPr>
            <a:r>
              <a:rPr lang="en-US" altLang="en-US" sz="1600" b="1" i="0">
                <a:latin typeface="Courier New" panose="02070309020205020404" pitchFamily="49" charset="0"/>
              </a:rPr>
              <a:t>Let M be the width of the image</a:t>
            </a:r>
          </a:p>
          <a:p>
            <a:pPr eaLnBrk="1" hangingPunct="1">
              <a:spcBef>
                <a:spcPct val="10000"/>
              </a:spcBef>
              <a:buClrTx/>
              <a:buFontTx/>
              <a:buNone/>
            </a:pPr>
            <a:r>
              <a:rPr lang="en-US" altLang="en-US" sz="1600" b="1" i="0">
                <a:latin typeface="Courier New" panose="02070309020205020404" pitchFamily="49" charset="0"/>
              </a:rPr>
              <a:t>if x &lt; 0 then </a:t>
            </a:r>
          </a:p>
          <a:p>
            <a:pPr eaLnBrk="1" hangingPunct="1">
              <a:spcBef>
                <a:spcPct val="10000"/>
              </a:spcBef>
              <a:buClrTx/>
              <a:buFontTx/>
              <a:buNone/>
            </a:pPr>
            <a:r>
              <a:rPr lang="en-US" altLang="en-US" sz="1600" b="1" i="0">
                <a:latin typeface="Courier New" panose="02070309020205020404" pitchFamily="49" charset="0"/>
              </a:rPr>
              <a:t>	x = -x-1</a:t>
            </a:r>
          </a:p>
          <a:p>
            <a:pPr eaLnBrk="1" hangingPunct="1">
              <a:spcBef>
                <a:spcPct val="10000"/>
              </a:spcBef>
              <a:buClrTx/>
              <a:buFontTx/>
              <a:buNone/>
            </a:pPr>
            <a:r>
              <a:rPr lang="en-US" altLang="en-US" sz="1600" b="1" i="0">
                <a:latin typeface="Courier New" panose="02070309020205020404" pitchFamily="49" charset="0"/>
              </a:rPr>
              <a:t>else if x &gt;= M then</a:t>
            </a:r>
          </a:p>
          <a:p>
            <a:pPr eaLnBrk="1" hangingPunct="1">
              <a:spcBef>
                <a:spcPct val="10000"/>
              </a:spcBef>
              <a:buClrTx/>
              <a:buFontTx/>
              <a:buNone/>
            </a:pPr>
            <a:r>
              <a:rPr lang="en-US" altLang="en-US" sz="1600" b="1" i="0">
                <a:latin typeface="Courier New" panose="02070309020205020404" pitchFamily="49" charset="0"/>
              </a:rPr>
              <a:t>	x = 2M-x-1</a:t>
            </a:r>
          </a:p>
          <a:p>
            <a:pPr eaLnBrk="1" hangingPunct="1">
              <a:spcBef>
                <a:spcPct val="10000"/>
              </a:spcBef>
              <a:buClrTx/>
              <a:buFontTx/>
              <a:buNone/>
            </a:pPr>
            <a:r>
              <a:rPr lang="en-US" altLang="en-US" sz="1600" b="1" i="0">
                <a:latin typeface="Courier New" panose="02070309020205020404" pitchFamily="49" charset="0"/>
              </a:rPr>
              <a:t>end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76901">
                                            <p:txEl>
                                              <p:pRg st="0" end="0"/>
                                            </p:txEl>
                                          </p:spTgt>
                                        </p:tgtEl>
                                        <p:attrNameLst>
                                          <p:attrName>style.visibility</p:attrName>
                                        </p:attrNameLst>
                                      </p:cBhvr>
                                      <p:to>
                                        <p:strVal val="visible"/>
                                      </p:to>
                                    </p:set>
                                    <p:animEffect transition="in" filter="checkerboard(across)">
                                      <p:cBhvr>
                                        <p:cTn id="7" dur="500"/>
                                        <p:tgtEl>
                                          <p:spTgt spid="3769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76901">
                                            <p:txEl>
                                              <p:pRg st="1" end="1"/>
                                            </p:txEl>
                                          </p:spTgt>
                                        </p:tgtEl>
                                        <p:attrNameLst>
                                          <p:attrName>style.visibility</p:attrName>
                                        </p:attrNameLst>
                                      </p:cBhvr>
                                      <p:to>
                                        <p:strVal val="visible"/>
                                      </p:to>
                                    </p:set>
                                    <p:animEffect transition="in" filter="checkerboard(across)">
                                      <p:cBhvr>
                                        <p:cTn id="12" dur="500"/>
                                        <p:tgtEl>
                                          <p:spTgt spid="3769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76901">
                                            <p:txEl>
                                              <p:pRg st="2" end="2"/>
                                            </p:txEl>
                                          </p:spTgt>
                                        </p:tgtEl>
                                        <p:attrNameLst>
                                          <p:attrName>style.visibility</p:attrName>
                                        </p:attrNameLst>
                                      </p:cBhvr>
                                      <p:to>
                                        <p:strVal val="visible"/>
                                      </p:to>
                                    </p:set>
                                    <p:animEffect transition="in" filter="checkerboard(across)">
                                      <p:cBhvr>
                                        <p:cTn id="17" dur="500"/>
                                        <p:tgtEl>
                                          <p:spTgt spid="37690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76898">
                                            <p:txEl>
                                              <p:pRg st="0" end="0"/>
                                            </p:txEl>
                                          </p:spTgt>
                                        </p:tgtEl>
                                        <p:attrNameLst>
                                          <p:attrName>style.visibility</p:attrName>
                                        </p:attrNameLst>
                                      </p:cBhvr>
                                      <p:to>
                                        <p:strVal val="visible"/>
                                      </p:to>
                                    </p:set>
                                    <p:anim calcmode="lin" valueType="num">
                                      <p:cBhvr additive="base">
                                        <p:cTn id="22" dur="500" fill="hold"/>
                                        <p:tgtEl>
                                          <p:spTgt spid="376898">
                                            <p:txEl>
                                              <p:pRg st="0" end="0"/>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7689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76898">
                                            <p:txEl>
                                              <p:pRg st="1" end="1"/>
                                            </p:txEl>
                                          </p:spTgt>
                                        </p:tgtEl>
                                        <p:attrNameLst>
                                          <p:attrName>style.visibility</p:attrName>
                                        </p:attrNameLst>
                                      </p:cBhvr>
                                      <p:to>
                                        <p:strVal val="visible"/>
                                      </p:to>
                                    </p:set>
                                    <p:anim calcmode="lin" valueType="num">
                                      <p:cBhvr additive="base">
                                        <p:cTn id="28" dur="500" fill="hold"/>
                                        <p:tgtEl>
                                          <p:spTgt spid="376898">
                                            <p:txEl>
                                              <p:pRg st="1" end="1"/>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7689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76902">
                                            <p:bg/>
                                          </p:spTgt>
                                        </p:tgtEl>
                                        <p:attrNameLst>
                                          <p:attrName>style.visibility</p:attrName>
                                        </p:attrNameLst>
                                      </p:cBhvr>
                                      <p:to>
                                        <p:strVal val="visible"/>
                                      </p:to>
                                    </p:set>
                                    <p:anim calcmode="lin" valueType="num">
                                      <p:cBhvr additive="base">
                                        <p:cTn id="34" dur="500" fill="hold"/>
                                        <p:tgtEl>
                                          <p:spTgt spid="376902">
                                            <p:bg/>
                                          </p:spTgt>
                                        </p:tgtEl>
                                        <p:attrNameLst>
                                          <p:attrName>ppt_x</p:attrName>
                                        </p:attrNameLst>
                                      </p:cBhvr>
                                      <p:tavLst>
                                        <p:tav tm="0">
                                          <p:val>
                                            <p:strVal val="#ppt_x"/>
                                          </p:val>
                                        </p:tav>
                                        <p:tav tm="100000">
                                          <p:val>
                                            <p:strVal val="#ppt_x"/>
                                          </p:val>
                                        </p:tav>
                                      </p:tavLst>
                                    </p:anim>
                                    <p:anim calcmode="lin" valueType="num">
                                      <p:cBhvr additive="base">
                                        <p:cTn id="35" dur="500" fill="hold"/>
                                        <p:tgtEl>
                                          <p:spTgt spid="376902">
                                            <p:bg/>
                                          </p:spTgt>
                                        </p:tgtEl>
                                        <p:attrNameLst>
                                          <p:attrName>ppt_y</p:attrName>
                                        </p:attrNameLst>
                                      </p:cBhvr>
                                      <p:tavLst>
                                        <p:tav tm="0">
                                          <p:val>
                                            <p:strVal val="1+#ppt_h/2"/>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76902">
                                            <p:txEl>
                                              <p:pRg st="0" end="0"/>
                                            </p:txEl>
                                          </p:spTgt>
                                        </p:tgtEl>
                                        <p:attrNameLst>
                                          <p:attrName>style.visibility</p:attrName>
                                        </p:attrNameLst>
                                      </p:cBhvr>
                                      <p:to>
                                        <p:strVal val="visible"/>
                                      </p:to>
                                    </p:set>
                                    <p:anim calcmode="lin" valueType="num">
                                      <p:cBhvr additive="base">
                                        <p:cTn id="40" dur="500" fill="hold"/>
                                        <p:tgtEl>
                                          <p:spTgt spid="376902">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7690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6902">
                                            <p:txEl>
                                              <p:pRg st="1" end="1"/>
                                            </p:txEl>
                                          </p:spTgt>
                                        </p:tgtEl>
                                        <p:attrNameLst>
                                          <p:attrName>style.visibility</p:attrName>
                                        </p:attrNameLst>
                                      </p:cBhvr>
                                      <p:to>
                                        <p:strVal val="visible"/>
                                      </p:to>
                                    </p:set>
                                    <p:anim calcmode="lin" valueType="num">
                                      <p:cBhvr additive="base">
                                        <p:cTn id="46" dur="500" fill="hold"/>
                                        <p:tgtEl>
                                          <p:spTgt spid="376902">
                                            <p:txEl>
                                              <p:pRg st="1" end="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690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76902">
                                            <p:txEl>
                                              <p:pRg st="2" end="2"/>
                                            </p:txEl>
                                          </p:spTgt>
                                        </p:tgtEl>
                                        <p:attrNameLst>
                                          <p:attrName>style.visibility</p:attrName>
                                        </p:attrNameLst>
                                      </p:cBhvr>
                                      <p:to>
                                        <p:strVal val="visible"/>
                                      </p:to>
                                    </p:set>
                                    <p:anim calcmode="lin" valueType="num">
                                      <p:cBhvr additive="base">
                                        <p:cTn id="52" dur="500" fill="hold"/>
                                        <p:tgtEl>
                                          <p:spTgt spid="376902">
                                            <p:txEl>
                                              <p:pRg st="2" end="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7690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376902">
                                            <p:txEl>
                                              <p:pRg st="3" end="3"/>
                                            </p:txEl>
                                          </p:spTgt>
                                        </p:tgtEl>
                                        <p:attrNameLst>
                                          <p:attrName>style.visibility</p:attrName>
                                        </p:attrNameLst>
                                      </p:cBhvr>
                                      <p:to>
                                        <p:strVal val="visible"/>
                                      </p:to>
                                    </p:set>
                                    <p:anim calcmode="lin" valueType="num">
                                      <p:cBhvr additive="base">
                                        <p:cTn id="58" dur="500" fill="hold"/>
                                        <p:tgtEl>
                                          <p:spTgt spid="376902">
                                            <p:txEl>
                                              <p:pRg st="3" end="3"/>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7690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376902">
                                            <p:txEl>
                                              <p:pRg st="4" end="4"/>
                                            </p:txEl>
                                          </p:spTgt>
                                        </p:tgtEl>
                                        <p:attrNameLst>
                                          <p:attrName>style.visibility</p:attrName>
                                        </p:attrNameLst>
                                      </p:cBhvr>
                                      <p:to>
                                        <p:strVal val="visible"/>
                                      </p:to>
                                    </p:set>
                                    <p:anim calcmode="lin" valueType="num">
                                      <p:cBhvr additive="base">
                                        <p:cTn id="64" dur="500" fill="hold"/>
                                        <p:tgtEl>
                                          <p:spTgt spid="376902">
                                            <p:txEl>
                                              <p:pRg st="4" end="4"/>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7690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376902">
                                            <p:txEl>
                                              <p:pRg st="5" end="5"/>
                                            </p:txEl>
                                          </p:spTgt>
                                        </p:tgtEl>
                                        <p:attrNameLst>
                                          <p:attrName>style.visibility</p:attrName>
                                        </p:attrNameLst>
                                      </p:cBhvr>
                                      <p:to>
                                        <p:strVal val="visible"/>
                                      </p:to>
                                    </p:set>
                                    <p:anim calcmode="lin" valueType="num">
                                      <p:cBhvr additive="base">
                                        <p:cTn id="70" dur="500" fill="hold"/>
                                        <p:tgtEl>
                                          <p:spTgt spid="376902">
                                            <p:txEl>
                                              <p:pRg st="5" end="5"/>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7690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76902">
                                            <p:txEl>
                                              <p:pRg st="6" end="6"/>
                                            </p:txEl>
                                          </p:spTgt>
                                        </p:tgtEl>
                                        <p:attrNameLst>
                                          <p:attrName>style.visibility</p:attrName>
                                        </p:attrNameLst>
                                      </p:cBhvr>
                                      <p:to>
                                        <p:strVal val="visible"/>
                                      </p:to>
                                    </p:set>
                                    <p:anim calcmode="lin" valueType="num">
                                      <p:cBhvr additive="base">
                                        <p:cTn id="76" dur="500" fill="hold"/>
                                        <p:tgtEl>
                                          <p:spTgt spid="376902">
                                            <p:txEl>
                                              <p:pRg st="6" end="6"/>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7690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898" grpId="0" build="p" bldLvl="5" autoUpdateAnimBg="0"/>
      <p:bldP spid="376901" grpId="0" build="p" bldLvl="5" autoUpdateAnimBg="0"/>
      <p:bldP spid="376902" grpId="0" build="p"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6FED73A6-CECD-44DD-9B0E-9055DD9CA40F}"/>
              </a:ext>
            </a:extLst>
          </p:cNvPr>
          <p:cNvSpPr>
            <a:spLocks noGrp="1" noChangeArrowheads="1"/>
          </p:cNvSpPr>
          <p:nvPr>
            <p:ph type="title"/>
          </p:nvPr>
        </p:nvSpPr>
        <p:spPr>
          <a:xfrm>
            <a:off x="0" y="76200"/>
            <a:ext cx="9144000" cy="609600"/>
          </a:xfrm>
        </p:spPr>
        <p:txBody>
          <a:bodyPr/>
          <a:lstStyle/>
          <a:p>
            <a:pPr eaLnBrk="1" hangingPunct="1"/>
            <a:r>
              <a:rPr lang="en-US" altLang="en-US" sz="2400" b="1">
                <a:solidFill>
                  <a:srgbClr val="FF0000"/>
                </a:solidFill>
                <a:latin typeface="Tahoma" panose="020B0604030504040204" pitchFamily="34" charset="0"/>
              </a:rPr>
              <a:t>Boundary Problem: Implementation Issues (Cont.)</a:t>
            </a:r>
          </a:p>
        </p:txBody>
      </p:sp>
      <p:sp>
        <p:nvSpPr>
          <p:cNvPr id="381956" name="Rectangle 4">
            <a:extLst>
              <a:ext uri="{FF2B5EF4-FFF2-40B4-BE49-F238E27FC236}">
                <a16:creationId xmlns:a16="http://schemas.microsoft.com/office/drawing/2014/main" id="{78B3CF0F-0ECB-4EF5-A156-844798163C72}"/>
              </a:ext>
            </a:extLst>
          </p:cNvPr>
          <p:cNvSpPr>
            <a:spLocks noGrp="1" noChangeArrowheads="1"/>
          </p:cNvSpPr>
          <p:nvPr>
            <p:ph type="body" idx="1"/>
          </p:nvPr>
        </p:nvSpPr>
        <p:spPr>
          <a:xfrm>
            <a:off x="228600" y="1143000"/>
            <a:ext cx="8382000" cy="1143000"/>
          </a:xfrm>
          <a:noFill/>
        </p:spPr>
        <p:txBody>
          <a:bodyPr/>
          <a:lstStyle/>
          <a:p>
            <a:pPr eaLnBrk="1" hangingPunct="1"/>
            <a:r>
              <a:rPr lang="en-US" altLang="en-US" sz="1800" i="0">
                <a:latin typeface="Tahoma" panose="020B0604030504040204" pitchFamily="34" charset="0"/>
              </a:rPr>
              <a:t>Circular Indexing</a:t>
            </a:r>
          </a:p>
          <a:p>
            <a:pPr lvl="1" eaLnBrk="1" hangingPunct="1"/>
            <a:r>
              <a:rPr lang="en-US" altLang="en-US" sz="1800" i="0">
                <a:solidFill>
                  <a:schemeClr val="tx2"/>
                </a:solidFill>
                <a:latin typeface="Tahoma" panose="020B0604030504040204" pitchFamily="34" charset="0"/>
              </a:rPr>
              <a:t>Pretends the image is infinitely repeated at each border</a:t>
            </a:r>
          </a:p>
          <a:p>
            <a:pPr lvl="1" eaLnBrk="1" hangingPunct="1"/>
            <a:r>
              <a:rPr lang="en-US" altLang="en-US" sz="1800" i="0">
                <a:solidFill>
                  <a:schemeClr val="tx2"/>
                </a:solidFill>
                <a:latin typeface="Tahoma" panose="020B0604030504040204" pitchFamily="34" charset="0"/>
              </a:rPr>
              <a:t>Sometimes a good theoretical reason for doing this</a:t>
            </a:r>
          </a:p>
        </p:txBody>
      </p:sp>
      <p:sp>
        <p:nvSpPr>
          <p:cNvPr id="381958" name="Text Box 6">
            <a:extLst>
              <a:ext uri="{FF2B5EF4-FFF2-40B4-BE49-F238E27FC236}">
                <a16:creationId xmlns:a16="http://schemas.microsoft.com/office/drawing/2014/main" id="{180F9CB9-2BC6-443E-A5A1-345C5E4A7E10}"/>
              </a:ext>
            </a:extLst>
          </p:cNvPr>
          <p:cNvSpPr txBox="1">
            <a:spLocks noChangeArrowheads="1"/>
          </p:cNvSpPr>
          <p:nvPr/>
        </p:nvSpPr>
        <p:spPr bwMode="auto">
          <a:xfrm>
            <a:off x="990600" y="2362200"/>
            <a:ext cx="4876800" cy="1955800"/>
          </a:xfrm>
          <a:prstGeom prst="rect">
            <a:avLst/>
          </a:prstGeom>
          <a:solidFill>
            <a:srgbClr val="CCFFFF"/>
          </a:solidFill>
          <a:ln w="9525">
            <a:solidFill>
              <a:schemeClr val="tx1"/>
            </a:solidFill>
            <a:miter lim="800000"/>
            <a:headEnd/>
            <a:tailEnd/>
          </a:ln>
          <a:effectLst>
            <a:outerShdw dist="107763" dir="2700000" algn="ctr" rotWithShape="0">
              <a:schemeClr val="bg2"/>
            </a:outerShdw>
          </a:effec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10000"/>
              </a:spcBef>
              <a:buClrTx/>
              <a:buFontTx/>
              <a:buNone/>
            </a:pPr>
            <a:r>
              <a:rPr lang="en-US" altLang="en-US" sz="1600" b="1" i="0">
                <a:latin typeface="Courier New" panose="02070309020205020404" pitchFamily="49" charset="0"/>
              </a:rPr>
              <a:t>Circular indexing of X component</a:t>
            </a:r>
          </a:p>
          <a:p>
            <a:pPr eaLnBrk="1" hangingPunct="1">
              <a:spcBef>
                <a:spcPct val="10000"/>
              </a:spcBef>
              <a:buClrTx/>
              <a:buFontTx/>
              <a:buNone/>
            </a:pPr>
            <a:r>
              <a:rPr lang="en-US" altLang="en-US" sz="1600" b="1" i="0">
                <a:latin typeface="Courier New" panose="02070309020205020404" pitchFamily="49" charset="0"/>
              </a:rPr>
              <a:t>Let M be the width of the image</a:t>
            </a:r>
          </a:p>
          <a:p>
            <a:pPr eaLnBrk="1" hangingPunct="1">
              <a:spcBef>
                <a:spcPct val="10000"/>
              </a:spcBef>
              <a:buClrTx/>
              <a:buFontTx/>
              <a:buNone/>
            </a:pPr>
            <a:r>
              <a:rPr lang="en-US" altLang="en-US" sz="1600" b="1" i="0">
                <a:latin typeface="Courier New" panose="02070309020205020404" pitchFamily="49" charset="0"/>
              </a:rPr>
              <a:t>if x &lt; 0 then </a:t>
            </a:r>
          </a:p>
          <a:p>
            <a:pPr eaLnBrk="1" hangingPunct="1">
              <a:spcBef>
                <a:spcPct val="10000"/>
              </a:spcBef>
              <a:buClrTx/>
              <a:buFontTx/>
              <a:buNone/>
            </a:pPr>
            <a:r>
              <a:rPr lang="en-US" altLang="en-US" sz="1600" b="1" i="0">
                <a:latin typeface="Courier New" panose="02070309020205020404" pitchFamily="49" charset="0"/>
              </a:rPr>
              <a:t>	x = x+M</a:t>
            </a:r>
          </a:p>
          <a:p>
            <a:pPr eaLnBrk="1" hangingPunct="1">
              <a:spcBef>
                <a:spcPct val="10000"/>
              </a:spcBef>
              <a:buClrTx/>
              <a:buFontTx/>
              <a:buNone/>
            </a:pPr>
            <a:r>
              <a:rPr lang="en-US" altLang="en-US" sz="1600" b="1" i="0">
                <a:latin typeface="Courier New" panose="02070309020205020404" pitchFamily="49" charset="0"/>
              </a:rPr>
              <a:t>else if x &gt;= M then</a:t>
            </a:r>
          </a:p>
          <a:p>
            <a:pPr eaLnBrk="1" hangingPunct="1">
              <a:spcBef>
                <a:spcPct val="10000"/>
              </a:spcBef>
              <a:buClrTx/>
              <a:buFontTx/>
              <a:buNone/>
            </a:pPr>
            <a:r>
              <a:rPr lang="en-US" altLang="en-US" sz="1600" b="1" i="0">
                <a:latin typeface="Courier New" panose="02070309020205020404" pitchFamily="49" charset="0"/>
              </a:rPr>
              <a:t>	x = x-M</a:t>
            </a:r>
          </a:p>
          <a:p>
            <a:pPr eaLnBrk="1" hangingPunct="1">
              <a:spcBef>
                <a:spcPct val="10000"/>
              </a:spcBef>
              <a:buClrTx/>
              <a:buFontTx/>
              <a:buNone/>
            </a:pPr>
            <a:r>
              <a:rPr lang="en-US" altLang="en-US" sz="1600" b="1" i="0">
                <a:latin typeface="Courier New" panose="02070309020205020404" pitchFamily="49" charset="0"/>
              </a:rPr>
              <a:t>end</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81956">
                                            <p:txEl>
                                              <p:pRg st="0" end="0"/>
                                            </p:txEl>
                                          </p:spTgt>
                                        </p:tgtEl>
                                        <p:attrNameLst>
                                          <p:attrName>style.visibility</p:attrName>
                                        </p:attrNameLst>
                                      </p:cBhvr>
                                      <p:to>
                                        <p:strVal val="visible"/>
                                      </p:to>
                                    </p:set>
                                    <p:animEffect transition="in" filter="checkerboard(across)">
                                      <p:cBhvr>
                                        <p:cTn id="7" dur="500"/>
                                        <p:tgtEl>
                                          <p:spTgt spid="38195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1956">
                                            <p:txEl>
                                              <p:pRg st="1" end="1"/>
                                            </p:txEl>
                                          </p:spTgt>
                                        </p:tgtEl>
                                        <p:attrNameLst>
                                          <p:attrName>style.visibility</p:attrName>
                                        </p:attrNameLst>
                                      </p:cBhvr>
                                      <p:to>
                                        <p:strVal val="visible"/>
                                      </p:to>
                                    </p:set>
                                    <p:animEffect transition="in" filter="checkerboard(across)">
                                      <p:cBhvr>
                                        <p:cTn id="12" dur="500"/>
                                        <p:tgtEl>
                                          <p:spTgt spid="38195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81956">
                                            <p:txEl>
                                              <p:pRg st="2" end="2"/>
                                            </p:txEl>
                                          </p:spTgt>
                                        </p:tgtEl>
                                        <p:attrNameLst>
                                          <p:attrName>style.visibility</p:attrName>
                                        </p:attrNameLst>
                                      </p:cBhvr>
                                      <p:to>
                                        <p:strVal val="visible"/>
                                      </p:to>
                                    </p:set>
                                    <p:animEffect transition="in" filter="checkerboard(across)">
                                      <p:cBhvr>
                                        <p:cTn id="17" dur="500"/>
                                        <p:tgtEl>
                                          <p:spTgt spid="38195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81958">
                                            <p:bg/>
                                          </p:spTgt>
                                        </p:tgtEl>
                                        <p:attrNameLst>
                                          <p:attrName>style.visibility</p:attrName>
                                        </p:attrNameLst>
                                      </p:cBhvr>
                                      <p:to>
                                        <p:strVal val="visible"/>
                                      </p:to>
                                    </p:set>
                                    <p:anim calcmode="lin" valueType="num">
                                      <p:cBhvr additive="base">
                                        <p:cTn id="22" dur="500" fill="hold"/>
                                        <p:tgtEl>
                                          <p:spTgt spid="381958">
                                            <p:bg/>
                                          </p:spTgt>
                                        </p:tgtEl>
                                        <p:attrNameLst>
                                          <p:attrName>ppt_x</p:attrName>
                                        </p:attrNameLst>
                                      </p:cBhvr>
                                      <p:tavLst>
                                        <p:tav tm="0">
                                          <p:val>
                                            <p:strVal val="0-#ppt_w/2"/>
                                          </p:val>
                                        </p:tav>
                                        <p:tav tm="100000">
                                          <p:val>
                                            <p:strVal val="#ppt_x"/>
                                          </p:val>
                                        </p:tav>
                                      </p:tavLst>
                                    </p:anim>
                                    <p:anim calcmode="lin" valueType="num">
                                      <p:cBhvr additive="base">
                                        <p:cTn id="23" dur="500" fill="hold"/>
                                        <p:tgtEl>
                                          <p:spTgt spid="381958">
                                            <p:bg/>
                                          </p:spTgt>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81958">
                                            <p:txEl>
                                              <p:pRg st="0" end="0"/>
                                            </p:txEl>
                                          </p:spTgt>
                                        </p:tgtEl>
                                        <p:attrNameLst>
                                          <p:attrName>style.visibility</p:attrName>
                                        </p:attrNameLst>
                                      </p:cBhvr>
                                      <p:to>
                                        <p:strVal val="visible"/>
                                      </p:to>
                                    </p:set>
                                    <p:anim calcmode="lin" valueType="num">
                                      <p:cBhvr additive="base">
                                        <p:cTn id="28" dur="500" fill="hold"/>
                                        <p:tgtEl>
                                          <p:spTgt spid="381958">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3819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81958">
                                            <p:txEl>
                                              <p:pRg st="1" end="1"/>
                                            </p:txEl>
                                          </p:spTgt>
                                        </p:tgtEl>
                                        <p:attrNameLst>
                                          <p:attrName>style.visibility</p:attrName>
                                        </p:attrNameLst>
                                      </p:cBhvr>
                                      <p:to>
                                        <p:strVal val="visible"/>
                                      </p:to>
                                    </p:set>
                                    <p:anim calcmode="lin" valueType="num">
                                      <p:cBhvr additive="base">
                                        <p:cTn id="34" dur="500" fill="hold"/>
                                        <p:tgtEl>
                                          <p:spTgt spid="381958">
                                            <p:txEl>
                                              <p:pRg st="1" end="1"/>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819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81958">
                                            <p:txEl>
                                              <p:pRg st="2" end="2"/>
                                            </p:txEl>
                                          </p:spTgt>
                                        </p:tgtEl>
                                        <p:attrNameLst>
                                          <p:attrName>style.visibility</p:attrName>
                                        </p:attrNameLst>
                                      </p:cBhvr>
                                      <p:to>
                                        <p:strVal val="visible"/>
                                      </p:to>
                                    </p:set>
                                    <p:anim calcmode="lin" valueType="num">
                                      <p:cBhvr additive="base">
                                        <p:cTn id="40" dur="500" fill="hold"/>
                                        <p:tgtEl>
                                          <p:spTgt spid="381958">
                                            <p:txEl>
                                              <p:pRg st="2" end="2"/>
                                            </p:txEl>
                                          </p:spTgt>
                                        </p:tgtEl>
                                        <p:attrNameLst>
                                          <p:attrName>ppt_x</p:attrName>
                                        </p:attrNameLst>
                                      </p:cBhvr>
                                      <p:tavLst>
                                        <p:tav tm="0">
                                          <p:val>
                                            <p:strVal val="0-#ppt_w/2"/>
                                          </p:val>
                                        </p:tav>
                                        <p:tav tm="100000">
                                          <p:val>
                                            <p:strVal val="#ppt_x"/>
                                          </p:val>
                                        </p:tav>
                                      </p:tavLst>
                                    </p:anim>
                                    <p:anim calcmode="lin" valueType="num">
                                      <p:cBhvr additive="base">
                                        <p:cTn id="41" dur="500" fill="hold"/>
                                        <p:tgtEl>
                                          <p:spTgt spid="3819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8" fill="hold" grpId="0" nodeType="clickEffect">
                                  <p:stCondLst>
                                    <p:cond delay="0"/>
                                  </p:stCondLst>
                                  <p:childTnLst>
                                    <p:set>
                                      <p:cBhvr>
                                        <p:cTn id="45" dur="1" fill="hold">
                                          <p:stCondLst>
                                            <p:cond delay="0"/>
                                          </p:stCondLst>
                                        </p:cTn>
                                        <p:tgtEl>
                                          <p:spTgt spid="381958">
                                            <p:txEl>
                                              <p:pRg st="3" end="3"/>
                                            </p:txEl>
                                          </p:spTgt>
                                        </p:tgtEl>
                                        <p:attrNameLst>
                                          <p:attrName>style.visibility</p:attrName>
                                        </p:attrNameLst>
                                      </p:cBhvr>
                                      <p:to>
                                        <p:strVal val="visible"/>
                                      </p:to>
                                    </p:set>
                                    <p:anim calcmode="lin" valueType="num">
                                      <p:cBhvr additive="base">
                                        <p:cTn id="46" dur="500" fill="hold"/>
                                        <p:tgtEl>
                                          <p:spTgt spid="381958">
                                            <p:txEl>
                                              <p:pRg st="3" end="3"/>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38195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8" fill="hold" grpId="0" nodeType="clickEffect">
                                  <p:stCondLst>
                                    <p:cond delay="0"/>
                                  </p:stCondLst>
                                  <p:childTnLst>
                                    <p:set>
                                      <p:cBhvr>
                                        <p:cTn id="51" dur="1" fill="hold">
                                          <p:stCondLst>
                                            <p:cond delay="0"/>
                                          </p:stCondLst>
                                        </p:cTn>
                                        <p:tgtEl>
                                          <p:spTgt spid="381958">
                                            <p:txEl>
                                              <p:pRg st="4" end="4"/>
                                            </p:txEl>
                                          </p:spTgt>
                                        </p:tgtEl>
                                        <p:attrNameLst>
                                          <p:attrName>style.visibility</p:attrName>
                                        </p:attrNameLst>
                                      </p:cBhvr>
                                      <p:to>
                                        <p:strVal val="visible"/>
                                      </p:to>
                                    </p:set>
                                    <p:anim calcmode="lin" valueType="num">
                                      <p:cBhvr additive="base">
                                        <p:cTn id="52" dur="500" fill="hold"/>
                                        <p:tgtEl>
                                          <p:spTgt spid="381958">
                                            <p:txEl>
                                              <p:pRg st="4" end="4"/>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38195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1958">
                                            <p:txEl>
                                              <p:pRg st="5" end="5"/>
                                            </p:txEl>
                                          </p:spTgt>
                                        </p:tgtEl>
                                        <p:attrNameLst>
                                          <p:attrName>style.visibility</p:attrName>
                                        </p:attrNameLst>
                                      </p:cBhvr>
                                      <p:to>
                                        <p:strVal val="visible"/>
                                      </p:to>
                                    </p:set>
                                    <p:anim calcmode="lin" valueType="num">
                                      <p:cBhvr additive="base">
                                        <p:cTn id="58" dur="500" fill="hold"/>
                                        <p:tgtEl>
                                          <p:spTgt spid="381958">
                                            <p:txEl>
                                              <p:pRg st="5" end="5"/>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38195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8" fill="hold" grpId="0" nodeType="clickEffect">
                                  <p:stCondLst>
                                    <p:cond delay="0"/>
                                  </p:stCondLst>
                                  <p:childTnLst>
                                    <p:set>
                                      <p:cBhvr>
                                        <p:cTn id="63" dur="1" fill="hold">
                                          <p:stCondLst>
                                            <p:cond delay="0"/>
                                          </p:stCondLst>
                                        </p:cTn>
                                        <p:tgtEl>
                                          <p:spTgt spid="381958">
                                            <p:txEl>
                                              <p:pRg st="6" end="6"/>
                                            </p:txEl>
                                          </p:spTgt>
                                        </p:tgtEl>
                                        <p:attrNameLst>
                                          <p:attrName>style.visibility</p:attrName>
                                        </p:attrNameLst>
                                      </p:cBhvr>
                                      <p:to>
                                        <p:strVal val="visible"/>
                                      </p:to>
                                    </p:set>
                                    <p:anim calcmode="lin" valueType="num">
                                      <p:cBhvr additive="base">
                                        <p:cTn id="64" dur="500" fill="hold"/>
                                        <p:tgtEl>
                                          <p:spTgt spid="381958">
                                            <p:txEl>
                                              <p:pRg st="6" end="6"/>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38195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6" grpId="0" build="p" bldLvl="5" autoUpdateAnimBg="0"/>
      <p:bldP spid="381958" grpId="0" build="p"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E296CAD-F1B0-4757-8AE4-3166A4123CA5}"/>
              </a:ext>
            </a:extLst>
          </p:cNvPr>
          <p:cNvSpPr>
            <a:spLocks noGrp="1" noChangeArrowheads="1"/>
          </p:cNvSpPr>
          <p:nvPr>
            <p:ph type="title"/>
          </p:nvPr>
        </p:nvSpPr>
        <p:spPr>
          <a:xfrm>
            <a:off x="228600" y="228600"/>
            <a:ext cx="8610600" cy="533400"/>
          </a:xfrm>
        </p:spPr>
        <p:txBody>
          <a:bodyPr/>
          <a:lstStyle/>
          <a:p>
            <a:pPr eaLnBrk="1" hangingPunct="1"/>
            <a:r>
              <a:rPr lang="en-US" altLang="en-US" sz="3200" b="1">
                <a:solidFill>
                  <a:srgbClr val="FF0000"/>
                </a:solidFill>
                <a:latin typeface="Tahoma" panose="020B0604030504040204" pitchFamily="34" charset="0"/>
              </a:rPr>
              <a:t>Filtering</a:t>
            </a:r>
          </a:p>
        </p:txBody>
      </p:sp>
      <p:sp>
        <p:nvSpPr>
          <p:cNvPr id="269315" name="Rectangle 3">
            <a:extLst>
              <a:ext uri="{FF2B5EF4-FFF2-40B4-BE49-F238E27FC236}">
                <a16:creationId xmlns:a16="http://schemas.microsoft.com/office/drawing/2014/main" id="{97735736-DDBA-472F-9230-3C61DB629E02}"/>
              </a:ext>
            </a:extLst>
          </p:cNvPr>
          <p:cNvSpPr>
            <a:spLocks noGrp="1" noChangeArrowheads="1"/>
          </p:cNvSpPr>
          <p:nvPr>
            <p:ph type="body" idx="1"/>
          </p:nvPr>
        </p:nvSpPr>
        <p:spPr>
          <a:xfrm>
            <a:off x="304800" y="1371600"/>
            <a:ext cx="8610600" cy="3124200"/>
          </a:xfrm>
        </p:spPr>
        <p:txBody>
          <a:bodyPr/>
          <a:lstStyle/>
          <a:p>
            <a:pPr eaLnBrk="1" hangingPunct="1"/>
            <a:r>
              <a:rPr lang="en-US" altLang="en-US" sz="2000"/>
              <a:t> </a:t>
            </a:r>
            <a:r>
              <a:rPr lang="en-US" altLang="en-US" sz="2000" b="1">
                <a:solidFill>
                  <a:schemeClr val="accent2"/>
                </a:solidFill>
                <a:latin typeface="Tahoma" panose="020B0604030504040204" pitchFamily="34" charset="0"/>
              </a:rPr>
              <a:t>Convolution</a:t>
            </a:r>
            <a:r>
              <a:rPr lang="en-US" altLang="en-US" sz="2000">
                <a:latin typeface="Tahoma" panose="020B0604030504040204" pitchFamily="34" charset="0"/>
              </a:rPr>
              <a:t> will have different effects depending upon the values of the Kernel.</a:t>
            </a:r>
          </a:p>
          <a:p>
            <a:pPr eaLnBrk="1" hangingPunct="1"/>
            <a:endParaRPr lang="en-US" altLang="en-US" sz="2000">
              <a:latin typeface="Tahoma" panose="020B0604030504040204" pitchFamily="34" charset="0"/>
            </a:endParaRPr>
          </a:p>
          <a:p>
            <a:pPr eaLnBrk="1" hangingPunct="1"/>
            <a:r>
              <a:rPr lang="en-US" altLang="en-US" sz="2000">
                <a:latin typeface="Tahoma" panose="020B0604030504040204" pitchFamily="34" charset="0"/>
              </a:rPr>
              <a:t> </a:t>
            </a:r>
            <a:r>
              <a:rPr lang="en-US" altLang="en-US" sz="2000" b="1">
                <a:solidFill>
                  <a:schemeClr val="accent2"/>
                </a:solidFill>
                <a:latin typeface="Tahoma" panose="020B0604030504040204" pitchFamily="34" charset="0"/>
              </a:rPr>
              <a:t>Filtering</a:t>
            </a:r>
            <a:r>
              <a:rPr lang="en-US" altLang="en-US" sz="2000">
                <a:latin typeface="Tahoma" panose="020B0604030504040204" pitchFamily="34" charset="0"/>
              </a:rPr>
              <a:t> is a way of </a:t>
            </a:r>
            <a:r>
              <a:rPr lang="en-US" altLang="en-US" sz="2000" b="1" i="0">
                <a:solidFill>
                  <a:srgbClr val="006699"/>
                </a:solidFill>
                <a:latin typeface="Tahoma" panose="020B0604030504040204" pitchFamily="34" charset="0"/>
              </a:rPr>
              <a:t>tuning</a:t>
            </a:r>
            <a:r>
              <a:rPr lang="en-US" altLang="en-US" sz="2000">
                <a:latin typeface="Tahoma" panose="020B0604030504040204" pitchFamily="34" charset="0"/>
              </a:rPr>
              <a:t> image frequencies – much like a graphic equalizer</a:t>
            </a:r>
          </a:p>
          <a:p>
            <a:pPr lvl="1" eaLnBrk="1" hangingPunct="1"/>
            <a:r>
              <a:rPr lang="en-US" altLang="en-US" sz="2000" b="1">
                <a:solidFill>
                  <a:srgbClr val="FF0000"/>
                </a:solidFill>
                <a:latin typeface="Tahoma" panose="020B0604030504040204" pitchFamily="34" charset="0"/>
              </a:rPr>
              <a:t>Low Pass Filtering</a:t>
            </a:r>
            <a:r>
              <a:rPr lang="en-US" altLang="en-US" sz="2000">
                <a:latin typeface="Tahoma" panose="020B0604030504040204" pitchFamily="34" charset="0"/>
              </a:rPr>
              <a:t>: allows only the “low-frequency signals through’"</a:t>
            </a:r>
          </a:p>
          <a:p>
            <a:pPr lvl="1" eaLnBrk="1" hangingPunct="1"/>
            <a:r>
              <a:rPr lang="en-US" altLang="en-US" sz="2000" b="1">
                <a:solidFill>
                  <a:srgbClr val="FF0000"/>
                </a:solidFill>
                <a:latin typeface="Tahoma" panose="020B0604030504040204" pitchFamily="34" charset="0"/>
              </a:rPr>
              <a:t>High Pass Filtering</a:t>
            </a:r>
            <a:r>
              <a:rPr lang="en-US" altLang="en-US" sz="2000">
                <a:latin typeface="Tahoma" panose="020B0604030504040204" pitchFamily="34" charset="0"/>
              </a:rPr>
              <a:t>: allows only the “high-frequency signals through”</a:t>
            </a:r>
          </a:p>
          <a:p>
            <a:pPr lvl="1" eaLnBrk="1" hangingPunct="1"/>
            <a:endParaRPr lang="en-US" altLang="en-US" sz="2000">
              <a:latin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 calcmode="lin" valueType="num">
                                      <p:cBhvr additive="base">
                                        <p:cTn id="7" dur="500" fill="hold"/>
                                        <p:tgtEl>
                                          <p:spTgt spid="26931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6931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9315">
                                            <p:txEl>
                                              <p:pRg st="2" end="2"/>
                                            </p:txEl>
                                          </p:spTgt>
                                        </p:tgtEl>
                                        <p:attrNameLst>
                                          <p:attrName>style.visibility</p:attrName>
                                        </p:attrNameLst>
                                      </p:cBhvr>
                                      <p:to>
                                        <p:strVal val="visible"/>
                                      </p:to>
                                    </p:set>
                                    <p:anim calcmode="lin" valueType="num">
                                      <p:cBhvr additive="base">
                                        <p:cTn id="13" dur="500" fill="hold"/>
                                        <p:tgtEl>
                                          <p:spTgt spid="269315">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693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9315">
                                            <p:txEl>
                                              <p:pRg st="3" end="3"/>
                                            </p:txEl>
                                          </p:spTgt>
                                        </p:tgtEl>
                                        <p:attrNameLst>
                                          <p:attrName>style.visibility</p:attrName>
                                        </p:attrNameLst>
                                      </p:cBhvr>
                                      <p:to>
                                        <p:strVal val="visible"/>
                                      </p:to>
                                    </p:set>
                                    <p:anim calcmode="lin" valueType="num">
                                      <p:cBhvr additive="base">
                                        <p:cTn id="19" dur="500" fill="hold"/>
                                        <p:tgtEl>
                                          <p:spTgt spid="269315">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693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69315">
                                            <p:txEl>
                                              <p:pRg st="4" end="4"/>
                                            </p:txEl>
                                          </p:spTgt>
                                        </p:tgtEl>
                                        <p:attrNameLst>
                                          <p:attrName>style.visibility</p:attrName>
                                        </p:attrNameLst>
                                      </p:cBhvr>
                                      <p:to>
                                        <p:strVal val="visible"/>
                                      </p:to>
                                    </p:set>
                                    <p:anim calcmode="lin" valueType="num">
                                      <p:cBhvr additive="base">
                                        <p:cTn id="25" dur="500" fill="hold"/>
                                        <p:tgtEl>
                                          <p:spTgt spid="269315">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6931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bldLvl="5"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1491A6F4-04D5-4591-A71E-30C97883EE0E}"/>
              </a:ext>
            </a:extLst>
          </p:cNvPr>
          <p:cNvSpPr>
            <a:spLocks noGrp="1" noChangeArrowheads="1"/>
          </p:cNvSpPr>
          <p:nvPr>
            <p:ph type="title"/>
          </p:nvPr>
        </p:nvSpPr>
        <p:spPr>
          <a:xfrm>
            <a:off x="228600" y="152400"/>
            <a:ext cx="8610600" cy="533400"/>
          </a:xfrm>
        </p:spPr>
        <p:txBody>
          <a:bodyPr/>
          <a:lstStyle/>
          <a:p>
            <a:pPr eaLnBrk="1" hangingPunct="1"/>
            <a:r>
              <a:rPr lang="en-US" altLang="en-US" sz="3200" b="1">
                <a:solidFill>
                  <a:srgbClr val="FF0000"/>
                </a:solidFill>
                <a:latin typeface="Tahoma" panose="020B0604030504040204" pitchFamily="34" charset="0"/>
              </a:rPr>
              <a:t>Low-Pass Filtering</a:t>
            </a:r>
          </a:p>
        </p:txBody>
      </p:sp>
      <p:sp>
        <p:nvSpPr>
          <p:cNvPr id="270339" name="Rectangle 3">
            <a:extLst>
              <a:ext uri="{FF2B5EF4-FFF2-40B4-BE49-F238E27FC236}">
                <a16:creationId xmlns:a16="http://schemas.microsoft.com/office/drawing/2014/main" id="{A402F438-12B2-40D2-90B5-2DECBE12BCB6}"/>
              </a:ext>
            </a:extLst>
          </p:cNvPr>
          <p:cNvSpPr>
            <a:spLocks noGrp="1" noChangeArrowheads="1"/>
          </p:cNvSpPr>
          <p:nvPr>
            <p:ph type="body" idx="1"/>
          </p:nvPr>
        </p:nvSpPr>
        <p:spPr>
          <a:xfrm>
            <a:off x="457200" y="1981200"/>
            <a:ext cx="8274050" cy="533400"/>
          </a:xfrm>
        </p:spPr>
        <p:txBody>
          <a:bodyPr/>
          <a:lstStyle/>
          <a:p>
            <a:pPr eaLnBrk="1" hangingPunct="1">
              <a:lnSpc>
                <a:spcPct val="90000"/>
              </a:lnSpc>
            </a:pPr>
            <a:r>
              <a:rPr lang="en-US" altLang="en-US" sz="1800"/>
              <a:t> </a:t>
            </a:r>
            <a:r>
              <a:rPr lang="en-US" altLang="en-US" sz="1800" b="1">
                <a:solidFill>
                  <a:schemeClr val="tx2"/>
                </a:solidFill>
                <a:latin typeface="Tahoma" panose="020B0604030504040204" pitchFamily="34" charset="0"/>
              </a:rPr>
              <a:t>Any kernel  (window) having all positive coefficients will act as a low-pass filter</a:t>
            </a:r>
            <a:endParaRPr lang="en-US" altLang="en-US" sz="1800">
              <a:solidFill>
                <a:schemeClr val="tx2"/>
              </a:solidFill>
              <a:latin typeface="Tahoma" panose="020B0604030504040204" pitchFamily="34" charset="0"/>
            </a:endParaRPr>
          </a:p>
          <a:p>
            <a:pPr eaLnBrk="1" hangingPunct="1">
              <a:lnSpc>
                <a:spcPct val="90000"/>
              </a:lnSpc>
              <a:buFont typeface="Wingdings" panose="05000000000000000000" pitchFamily="2" charset="2"/>
              <a:buNone/>
            </a:pPr>
            <a:endParaRPr lang="en-US" altLang="en-US" sz="1800">
              <a:latin typeface="Tahoma" panose="020B0604030504040204" pitchFamily="34" charset="0"/>
            </a:endParaRPr>
          </a:p>
        </p:txBody>
      </p:sp>
      <p:sp>
        <p:nvSpPr>
          <p:cNvPr id="270358" name="Rectangle 22">
            <a:extLst>
              <a:ext uri="{FF2B5EF4-FFF2-40B4-BE49-F238E27FC236}">
                <a16:creationId xmlns:a16="http://schemas.microsoft.com/office/drawing/2014/main" id="{13E43983-F7B6-4CE6-AE69-AE61B53BEC8B}"/>
              </a:ext>
            </a:extLst>
          </p:cNvPr>
          <p:cNvSpPr>
            <a:spLocks noChangeArrowheads="1"/>
          </p:cNvSpPr>
          <p:nvPr/>
        </p:nvSpPr>
        <p:spPr bwMode="auto">
          <a:xfrm>
            <a:off x="1143000" y="5410200"/>
            <a:ext cx="6400800" cy="685800"/>
          </a:xfrm>
          <a:prstGeom prst="rect">
            <a:avLst/>
          </a:prstGeom>
          <a:solidFill>
            <a:srgbClr val="99FFCC"/>
          </a:solidFill>
          <a:ln w="9525">
            <a:solidFill>
              <a:schemeClr val="tx1"/>
            </a:solidFill>
            <a:miter lim="800000"/>
            <a:headEnd/>
            <a:tailEnd/>
          </a:ln>
          <a:effectLst>
            <a:outerShdw dist="107763" dir="2700000" algn="ctr" rotWithShape="0">
              <a:schemeClr val="bg2"/>
            </a:outerShdw>
          </a:effectLst>
        </p:spPr>
        <p:txBody>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just" eaLnBrk="1" hangingPunct="1">
              <a:buClrTx/>
              <a:buFont typeface="Wingdings" panose="05000000000000000000" pitchFamily="2" charset="2"/>
              <a:buNone/>
            </a:pPr>
            <a:r>
              <a:rPr lang="en-US" altLang="en-US" sz="2000" i="0"/>
              <a:t> </a:t>
            </a:r>
            <a:r>
              <a:rPr lang="en-US" altLang="en-US" sz="2000" i="0">
                <a:solidFill>
                  <a:schemeClr val="tx2"/>
                </a:solidFill>
                <a:latin typeface="Tahoma" panose="020B0604030504040204" pitchFamily="34" charset="0"/>
              </a:rPr>
              <a:t>The center pixel becomes the average of all neighboring pixels.  Also known as a </a:t>
            </a:r>
            <a:r>
              <a:rPr lang="en-US" altLang="en-US" sz="2000" b="1" i="0">
                <a:solidFill>
                  <a:schemeClr val="tx2"/>
                </a:solidFill>
                <a:latin typeface="Tahoma" panose="020B0604030504040204" pitchFamily="34" charset="0"/>
              </a:rPr>
              <a:t>mean filter</a:t>
            </a:r>
            <a:r>
              <a:rPr lang="en-US" altLang="en-US" sz="1800" i="0">
                <a:solidFill>
                  <a:schemeClr val="tx2"/>
                </a:solidFill>
              </a:rPr>
              <a:t>.</a:t>
            </a:r>
            <a:endParaRPr lang="en-US" altLang="en-US" sz="1800" i="0"/>
          </a:p>
        </p:txBody>
      </p:sp>
      <p:graphicFrame>
        <p:nvGraphicFramePr>
          <p:cNvPr id="270359" name="Group 23">
            <a:extLst>
              <a:ext uri="{FF2B5EF4-FFF2-40B4-BE49-F238E27FC236}">
                <a16:creationId xmlns:a16="http://schemas.microsoft.com/office/drawing/2014/main" id="{3703C390-4CA0-486F-9601-2D29D431D0C7}"/>
              </a:ext>
            </a:extLst>
          </p:cNvPr>
          <p:cNvGraphicFramePr>
            <a:graphicFrameLocks noGrp="1"/>
          </p:cNvGraphicFramePr>
          <p:nvPr/>
        </p:nvGraphicFramePr>
        <p:xfrm>
          <a:off x="3276600" y="2667000"/>
          <a:ext cx="1828800" cy="1160463"/>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398177">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marT="45688" marB="456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1</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marT="45688" marB="456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6569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1</a:t>
                      </a:r>
                    </a:p>
                  </a:txBody>
                  <a:tcPr marT="45688" marB="456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marT="45688" marB="456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96590">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marT="45688" marB="45688"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marT="45688" marB="4568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1</a:t>
                      </a:r>
                    </a:p>
                  </a:txBody>
                  <a:tcPr marT="45688" marB="45688"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270377" name="Text Box 41">
            <a:extLst>
              <a:ext uri="{FF2B5EF4-FFF2-40B4-BE49-F238E27FC236}">
                <a16:creationId xmlns:a16="http://schemas.microsoft.com/office/drawing/2014/main" id="{EEAED498-DE98-4B8C-AC76-8A5AF4AB616A}"/>
              </a:ext>
            </a:extLst>
          </p:cNvPr>
          <p:cNvSpPr txBox="1">
            <a:spLocks noChangeArrowheads="1"/>
          </p:cNvSpPr>
          <p:nvPr/>
        </p:nvSpPr>
        <p:spPr bwMode="auto">
          <a:xfrm>
            <a:off x="2209800" y="30480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50000"/>
              </a:spcBef>
              <a:buClrTx/>
              <a:buFontTx/>
              <a:buNone/>
            </a:pPr>
            <a:r>
              <a:rPr lang="en-US" altLang="en-US" sz="2400" b="1" i="0"/>
              <a:t> 1/9 </a:t>
            </a:r>
            <a:r>
              <a:rPr lang="en-US" altLang="en-US" sz="2400" b="1" i="0">
                <a:sym typeface="Symbol" panose="05050102010706020507" pitchFamily="18" charset="2"/>
              </a:rPr>
              <a:t></a:t>
            </a:r>
            <a:r>
              <a:rPr lang="en-US" altLang="en-US" sz="2400" b="1" i="0"/>
              <a:t> </a:t>
            </a:r>
          </a:p>
        </p:txBody>
      </p:sp>
      <p:graphicFrame>
        <p:nvGraphicFramePr>
          <p:cNvPr id="270378" name="Object 42">
            <a:extLst>
              <a:ext uri="{FF2B5EF4-FFF2-40B4-BE49-F238E27FC236}">
                <a16:creationId xmlns:a16="http://schemas.microsoft.com/office/drawing/2014/main" id="{85771845-154A-490E-A611-BA00A7B8B165}"/>
              </a:ext>
            </a:extLst>
          </p:cNvPr>
          <p:cNvGraphicFramePr>
            <a:graphicFrameLocks noChangeAspect="1"/>
          </p:cNvGraphicFramePr>
          <p:nvPr/>
        </p:nvGraphicFramePr>
        <p:xfrm>
          <a:off x="1981200" y="914400"/>
          <a:ext cx="5105400" cy="993775"/>
        </p:xfrm>
        <a:graphic>
          <a:graphicData uri="http://schemas.openxmlformats.org/presentationml/2006/ole">
            <mc:AlternateContent xmlns:mc="http://schemas.openxmlformats.org/markup-compatibility/2006">
              <mc:Choice xmlns:v="urn:schemas-microsoft-com:vml" Requires="v">
                <p:oleObj name="Equation" r:id="rId2" imgW="2286000" imgH="444500" progId="Equation.3">
                  <p:embed/>
                </p:oleObj>
              </mc:Choice>
              <mc:Fallback>
                <p:oleObj name="Equation" r:id="rId2" imgW="2286000" imgH="444500" progId="Equation.3">
                  <p:embed/>
                  <p:pic>
                    <p:nvPicPr>
                      <p:cNvPr id="0"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14400"/>
                        <a:ext cx="51054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79" name="Text Box 43">
            <a:extLst>
              <a:ext uri="{FF2B5EF4-FFF2-40B4-BE49-F238E27FC236}">
                <a16:creationId xmlns:a16="http://schemas.microsoft.com/office/drawing/2014/main" id="{45DFBDE8-74F6-49A1-84F3-78C2497AC8CC}"/>
              </a:ext>
            </a:extLst>
          </p:cNvPr>
          <p:cNvSpPr txBox="1">
            <a:spLocks noChangeArrowheads="1"/>
          </p:cNvSpPr>
          <p:nvPr/>
        </p:nvSpPr>
        <p:spPr bwMode="auto">
          <a:xfrm>
            <a:off x="5257800" y="3124200"/>
            <a:ext cx="3352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50000"/>
              </a:spcBef>
              <a:buClrTx/>
              <a:buFontTx/>
              <a:buNone/>
            </a:pPr>
            <a:r>
              <a:rPr lang="en-US" altLang="en-US" sz="2400" b="1" i="0"/>
              <a:t> Normal average filter</a:t>
            </a:r>
          </a:p>
        </p:txBody>
      </p:sp>
      <p:graphicFrame>
        <p:nvGraphicFramePr>
          <p:cNvPr id="9" name="Group 23">
            <a:extLst>
              <a:ext uri="{FF2B5EF4-FFF2-40B4-BE49-F238E27FC236}">
                <a16:creationId xmlns:a16="http://schemas.microsoft.com/office/drawing/2014/main" id="{B2249C48-89A2-4BD9-987C-16020BE8A59D}"/>
              </a:ext>
            </a:extLst>
          </p:cNvPr>
          <p:cNvGraphicFramePr>
            <a:graphicFrameLocks noGrp="1"/>
          </p:cNvGraphicFramePr>
          <p:nvPr/>
        </p:nvGraphicFramePr>
        <p:xfrm>
          <a:off x="3276600" y="3962400"/>
          <a:ext cx="1828800" cy="1192213"/>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398463">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9687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3</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9687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sp>
        <p:nvSpPr>
          <p:cNvPr id="10" name="Text Box 41">
            <a:extLst>
              <a:ext uri="{FF2B5EF4-FFF2-40B4-BE49-F238E27FC236}">
                <a16:creationId xmlns:a16="http://schemas.microsoft.com/office/drawing/2014/main" id="{5347996A-D537-428A-886F-C7FE821F3615}"/>
              </a:ext>
            </a:extLst>
          </p:cNvPr>
          <p:cNvSpPr txBox="1">
            <a:spLocks noChangeArrowheads="1"/>
          </p:cNvSpPr>
          <p:nvPr/>
        </p:nvSpPr>
        <p:spPr bwMode="auto">
          <a:xfrm>
            <a:off x="2209800" y="43434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50000"/>
              </a:spcBef>
              <a:buClrTx/>
              <a:buFontTx/>
              <a:buNone/>
            </a:pPr>
            <a:r>
              <a:rPr lang="en-US" altLang="en-US" sz="2400" b="1" i="0"/>
              <a:t> 1/21 </a:t>
            </a:r>
            <a:r>
              <a:rPr lang="en-US" altLang="en-US" sz="2400" b="1" i="0">
                <a:sym typeface="Symbol" panose="05050102010706020507" pitchFamily="18" charset="2"/>
              </a:rPr>
              <a:t></a:t>
            </a:r>
            <a:r>
              <a:rPr lang="en-US" altLang="en-US" sz="2400" b="1" i="0"/>
              <a:t> </a:t>
            </a:r>
          </a:p>
        </p:txBody>
      </p:sp>
      <p:sp>
        <p:nvSpPr>
          <p:cNvPr id="11" name="Text Box 43">
            <a:extLst>
              <a:ext uri="{FF2B5EF4-FFF2-40B4-BE49-F238E27FC236}">
                <a16:creationId xmlns:a16="http://schemas.microsoft.com/office/drawing/2014/main" id="{A21B7599-958E-4C2C-8B3A-B3C9D0AD3FA5}"/>
              </a:ext>
            </a:extLst>
          </p:cNvPr>
          <p:cNvSpPr txBox="1">
            <a:spLocks noChangeArrowheads="1"/>
          </p:cNvSpPr>
          <p:nvPr/>
        </p:nvSpPr>
        <p:spPr bwMode="auto">
          <a:xfrm>
            <a:off x="5410200" y="4191000"/>
            <a:ext cx="28956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50000"/>
              </a:spcBef>
              <a:buClrTx/>
              <a:buFontTx/>
              <a:buNone/>
            </a:pPr>
            <a:r>
              <a:rPr lang="en-US" altLang="en-US" sz="2400" b="1" i="0"/>
              <a:t>Gaussian (weighted average) filter</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additive="base">
                                        <p:cTn id="7" dur="500" fill="hold"/>
                                        <p:tgtEl>
                                          <p:spTgt spid="270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0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0378"/>
                                        </p:tgtEl>
                                        <p:attrNameLst>
                                          <p:attrName>style.visibility</p:attrName>
                                        </p:attrNameLst>
                                      </p:cBhvr>
                                      <p:to>
                                        <p:strVal val="visible"/>
                                      </p:to>
                                    </p:set>
                                    <p:anim calcmode="lin" valueType="num">
                                      <p:cBhvr additive="base">
                                        <p:cTn id="13" dur="500" fill="hold"/>
                                        <p:tgtEl>
                                          <p:spTgt spid="270378"/>
                                        </p:tgtEl>
                                        <p:attrNameLst>
                                          <p:attrName>ppt_x</p:attrName>
                                        </p:attrNameLst>
                                      </p:cBhvr>
                                      <p:tavLst>
                                        <p:tav tm="0">
                                          <p:val>
                                            <p:strVal val="0-#ppt_w/2"/>
                                          </p:val>
                                        </p:tav>
                                        <p:tav tm="100000">
                                          <p:val>
                                            <p:strVal val="#ppt_x"/>
                                          </p:val>
                                        </p:tav>
                                      </p:tavLst>
                                    </p:anim>
                                    <p:anim calcmode="lin" valueType="num">
                                      <p:cBhvr additive="base">
                                        <p:cTn id="14" dur="500" fill="hold"/>
                                        <p:tgtEl>
                                          <p:spTgt spid="2703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0359"/>
                                        </p:tgtEl>
                                        <p:attrNameLst>
                                          <p:attrName>style.visibility</p:attrName>
                                        </p:attrNameLst>
                                      </p:cBhvr>
                                      <p:to>
                                        <p:strVal val="visible"/>
                                      </p:to>
                                    </p:set>
                                    <p:anim calcmode="lin" valueType="num">
                                      <p:cBhvr additive="base">
                                        <p:cTn id="19" dur="500" fill="hold"/>
                                        <p:tgtEl>
                                          <p:spTgt spid="270359"/>
                                        </p:tgtEl>
                                        <p:attrNameLst>
                                          <p:attrName>ppt_x</p:attrName>
                                        </p:attrNameLst>
                                      </p:cBhvr>
                                      <p:tavLst>
                                        <p:tav tm="0">
                                          <p:val>
                                            <p:strVal val="0-#ppt_w/2"/>
                                          </p:val>
                                        </p:tav>
                                        <p:tav tm="100000">
                                          <p:val>
                                            <p:strVal val="#ppt_x"/>
                                          </p:val>
                                        </p:tav>
                                      </p:tavLst>
                                    </p:anim>
                                    <p:anim calcmode="lin" valueType="num">
                                      <p:cBhvr additive="base">
                                        <p:cTn id="20" dur="500" fill="hold"/>
                                        <p:tgtEl>
                                          <p:spTgt spid="2703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0377"/>
                                        </p:tgtEl>
                                        <p:attrNameLst>
                                          <p:attrName>style.visibility</p:attrName>
                                        </p:attrNameLst>
                                      </p:cBhvr>
                                      <p:to>
                                        <p:strVal val="visible"/>
                                      </p:to>
                                    </p:set>
                                    <p:anim calcmode="lin" valueType="num">
                                      <p:cBhvr additive="base">
                                        <p:cTn id="25" dur="500" fill="hold"/>
                                        <p:tgtEl>
                                          <p:spTgt spid="270377"/>
                                        </p:tgtEl>
                                        <p:attrNameLst>
                                          <p:attrName>ppt_x</p:attrName>
                                        </p:attrNameLst>
                                      </p:cBhvr>
                                      <p:tavLst>
                                        <p:tav tm="0">
                                          <p:val>
                                            <p:strVal val="0-#ppt_w/2"/>
                                          </p:val>
                                        </p:tav>
                                        <p:tav tm="100000">
                                          <p:val>
                                            <p:strVal val="#ppt_x"/>
                                          </p:val>
                                        </p:tav>
                                      </p:tavLst>
                                    </p:anim>
                                    <p:anim calcmode="lin" valueType="num">
                                      <p:cBhvr additive="base">
                                        <p:cTn id="26" dur="500" fill="hold"/>
                                        <p:tgtEl>
                                          <p:spTgt spid="27037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70379"/>
                                        </p:tgtEl>
                                        <p:attrNameLst>
                                          <p:attrName>style.visibility</p:attrName>
                                        </p:attrNameLst>
                                      </p:cBhvr>
                                      <p:to>
                                        <p:strVal val="visible"/>
                                      </p:to>
                                    </p:set>
                                    <p:anim calcmode="lin" valueType="num">
                                      <p:cBhvr additive="base">
                                        <p:cTn id="31" dur="500" fill="hold"/>
                                        <p:tgtEl>
                                          <p:spTgt spid="270379"/>
                                        </p:tgtEl>
                                        <p:attrNameLst>
                                          <p:attrName>ppt_x</p:attrName>
                                        </p:attrNameLst>
                                      </p:cBhvr>
                                      <p:tavLst>
                                        <p:tav tm="0">
                                          <p:val>
                                            <p:strVal val="0-#ppt_w/2"/>
                                          </p:val>
                                        </p:tav>
                                        <p:tav tm="100000">
                                          <p:val>
                                            <p:strVal val="#ppt_x"/>
                                          </p:val>
                                        </p:tav>
                                      </p:tavLst>
                                    </p:anim>
                                    <p:anim calcmode="lin" valueType="num">
                                      <p:cBhvr additive="base">
                                        <p:cTn id="32" dur="500" fill="hold"/>
                                        <p:tgtEl>
                                          <p:spTgt spid="27037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70358"/>
                                        </p:tgtEl>
                                        <p:attrNameLst>
                                          <p:attrName>style.visibility</p:attrName>
                                        </p:attrNameLst>
                                      </p:cBhvr>
                                      <p:to>
                                        <p:strVal val="visible"/>
                                      </p:to>
                                    </p:set>
                                    <p:anim calcmode="lin" valueType="num">
                                      <p:cBhvr additive="base">
                                        <p:cTn id="37" dur="500" fill="hold"/>
                                        <p:tgtEl>
                                          <p:spTgt spid="270358"/>
                                        </p:tgtEl>
                                        <p:attrNameLst>
                                          <p:attrName>ppt_x</p:attrName>
                                        </p:attrNameLst>
                                      </p:cBhvr>
                                      <p:tavLst>
                                        <p:tav tm="0">
                                          <p:val>
                                            <p:strVal val="0-#ppt_w/2"/>
                                          </p:val>
                                        </p:tav>
                                        <p:tav tm="100000">
                                          <p:val>
                                            <p:strVal val="#ppt_x"/>
                                          </p:val>
                                        </p:tav>
                                      </p:tavLst>
                                    </p:anim>
                                    <p:anim calcmode="lin" valueType="num">
                                      <p:cBhvr additive="base">
                                        <p:cTn id="38" dur="500" fill="hold"/>
                                        <p:tgtEl>
                                          <p:spTgt spid="270358"/>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0-#ppt_w/2"/>
                                          </p:val>
                                        </p:tav>
                                        <p:tav tm="100000">
                                          <p:val>
                                            <p:strVal val="#ppt_x"/>
                                          </p:val>
                                        </p:tav>
                                      </p:tavLst>
                                    </p:anim>
                                    <p:anim calcmode="lin" valueType="num">
                                      <p:cBhvr additive="base">
                                        <p:cTn id="4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0-#ppt_w/2"/>
                                          </p:val>
                                        </p:tav>
                                        <p:tav tm="100000">
                                          <p:val>
                                            <p:strVal val="#ppt_x"/>
                                          </p:val>
                                        </p:tav>
                                      </p:tavLst>
                                    </p:anim>
                                    <p:anim calcmode="lin" valueType="num">
                                      <p:cBhvr additive="base">
                                        <p:cTn id="5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fill="hold"/>
                                        <p:tgtEl>
                                          <p:spTgt spid="11"/>
                                        </p:tgtEl>
                                        <p:attrNameLst>
                                          <p:attrName>ppt_x</p:attrName>
                                        </p:attrNameLst>
                                      </p:cBhvr>
                                      <p:tavLst>
                                        <p:tav tm="0">
                                          <p:val>
                                            <p:strVal val="0-#ppt_w/2"/>
                                          </p:val>
                                        </p:tav>
                                        <p:tav tm="100000">
                                          <p:val>
                                            <p:strVal val="#ppt_x"/>
                                          </p:val>
                                        </p:tav>
                                      </p:tavLst>
                                    </p:anim>
                                    <p:anim calcmode="lin" valueType="num">
                                      <p:cBhvr additive="base">
                                        <p:cTn id="5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P spid="270358" grpId="0" animBg="1" autoUpdateAnimBg="0"/>
      <p:bldP spid="270377" grpId="0" autoUpdateAnimBg="0"/>
      <p:bldP spid="270379" grpId="0" autoUpdateAnimBg="0"/>
      <p:bldP spid="10" grpId="0" autoUpdateAnimBg="0"/>
      <p:bldP spid="1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22C40BA-9B9A-4E17-AA46-A669434E4FE4}"/>
              </a:ext>
            </a:extLst>
          </p:cNvPr>
          <p:cNvSpPr>
            <a:spLocks noGrp="1" noChangeArrowheads="1"/>
          </p:cNvSpPr>
          <p:nvPr>
            <p:ph type="title"/>
          </p:nvPr>
        </p:nvSpPr>
        <p:spPr>
          <a:xfrm>
            <a:off x="228600" y="152400"/>
            <a:ext cx="8610600" cy="533400"/>
          </a:xfrm>
        </p:spPr>
        <p:txBody>
          <a:bodyPr/>
          <a:lstStyle/>
          <a:p>
            <a:pPr eaLnBrk="1" hangingPunct="1"/>
            <a:r>
              <a:rPr lang="en-US" altLang="en-US" sz="3200" b="1">
                <a:solidFill>
                  <a:srgbClr val="FF0000"/>
                </a:solidFill>
                <a:latin typeface="Tahoma" panose="020B0604030504040204" pitchFamily="34" charset="0"/>
              </a:rPr>
              <a:t>Low-Pass Filtering</a:t>
            </a:r>
          </a:p>
        </p:txBody>
      </p:sp>
      <p:sp>
        <p:nvSpPr>
          <p:cNvPr id="270339" name="Rectangle 3">
            <a:extLst>
              <a:ext uri="{FF2B5EF4-FFF2-40B4-BE49-F238E27FC236}">
                <a16:creationId xmlns:a16="http://schemas.microsoft.com/office/drawing/2014/main" id="{9E090CF9-06E6-4C68-A516-27940E3D65E6}"/>
              </a:ext>
            </a:extLst>
          </p:cNvPr>
          <p:cNvSpPr>
            <a:spLocks noGrp="1" noChangeArrowheads="1"/>
          </p:cNvSpPr>
          <p:nvPr>
            <p:ph type="body" idx="1"/>
          </p:nvPr>
        </p:nvSpPr>
        <p:spPr>
          <a:xfrm>
            <a:off x="457200" y="1981200"/>
            <a:ext cx="8274050" cy="533400"/>
          </a:xfrm>
        </p:spPr>
        <p:txBody>
          <a:bodyPr/>
          <a:lstStyle/>
          <a:p>
            <a:pPr eaLnBrk="1" hangingPunct="1">
              <a:lnSpc>
                <a:spcPct val="90000"/>
              </a:lnSpc>
            </a:pPr>
            <a:r>
              <a:rPr lang="en-US" altLang="en-US" sz="1800"/>
              <a:t> </a:t>
            </a:r>
            <a:r>
              <a:rPr lang="en-US" altLang="en-US" sz="1800" b="1">
                <a:solidFill>
                  <a:schemeClr val="tx2"/>
                </a:solidFill>
                <a:latin typeface="Tahoma" panose="020B0604030504040204" pitchFamily="34" charset="0"/>
              </a:rPr>
              <a:t>Any kernel  (window) having all positive coefficients will act as a low-pass filter</a:t>
            </a:r>
            <a:endParaRPr lang="en-US" altLang="en-US" sz="1800">
              <a:solidFill>
                <a:schemeClr val="tx2"/>
              </a:solidFill>
              <a:latin typeface="Tahoma" panose="020B0604030504040204" pitchFamily="34" charset="0"/>
            </a:endParaRPr>
          </a:p>
          <a:p>
            <a:pPr eaLnBrk="1" hangingPunct="1">
              <a:lnSpc>
                <a:spcPct val="90000"/>
              </a:lnSpc>
              <a:buFont typeface="Wingdings" panose="05000000000000000000" pitchFamily="2" charset="2"/>
              <a:buNone/>
            </a:pPr>
            <a:endParaRPr lang="en-US" altLang="en-US" sz="1800">
              <a:latin typeface="Tahoma" panose="020B0604030504040204" pitchFamily="34" charset="0"/>
            </a:endParaRPr>
          </a:p>
        </p:txBody>
      </p:sp>
      <p:graphicFrame>
        <p:nvGraphicFramePr>
          <p:cNvPr id="270359" name="Group 23">
            <a:extLst>
              <a:ext uri="{FF2B5EF4-FFF2-40B4-BE49-F238E27FC236}">
                <a16:creationId xmlns:a16="http://schemas.microsoft.com/office/drawing/2014/main" id="{98ECA014-5073-45C7-A6C9-5D057F3AA93C}"/>
              </a:ext>
            </a:extLst>
          </p:cNvPr>
          <p:cNvGraphicFramePr>
            <a:graphicFrameLocks noGrp="1"/>
          </p:cNvGraphicFramePr>
          <p:nvPr/>
        </p:nvGraphicFramePr>
        <p:xfrm>
          <a:off x="2286000" y="3733800"/>
          <a:ext cx="1828800" cy="1268413"/>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474663">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39687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96875">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spcBef>
                          <a:spcPct val="20000"/>
                        </a:spcBef>
                        <a:buClr>
                          <a:schemeClr val="accent2"/>
                        </a:buClr>
                        <a:buFont typeface="Wingdings" panose="05000000000000000000" pitchFamily="2" charset="2"/>
                        <a:defRPr sz="2800" i="1">
                          <a:solidFill>
                            <a:schemeClr val="tx1"/>
                          </a:solidFill>
                          <a:latin typeface="Times New Roman" panose="02020603050405020304" pitchFamily="18" charset="0"/>
                        </a:defRPr>
                      </a:lvl1pPr>
                      <a:lvl2pPr>
                        <a:spcBef>
                          <a:spcPct val="20000"/>
                        </a:spcBef>
                        <a:buClr>
                          <a:schemeClr val="tx2"/>
                        </a:buClr>
                        <a:buFont typeface="Wingdings" panose="05000000000000000000" pitchFamily="2" charset="2"/>
                        <a:defRPr sz="2400" i="1">
                          <a:solidFill>
                            <a:schemeClr val="tx1"/>
                          </a:solidFill>
                          <a:latin typeface="Times New Roman" panose="02020603050405020304" pitchFamily="18" charset="0"/>
                        </a:defRPr>
                      </a:lvl2pPr>
                      <a:lvl3pPr>
                        <a:spcBef>
                          <a:spcPct val="20000"/>
                        </a:spcBef>
                        <a:buClr>
                          <a:schemeClr val="bg2"/>
                        </a:buClr>
                        <a:buFont typeface="Wingdings" panose="05000000000000000000" pitchFamily="2" charset="2"/>
                        <a:defRPr sz="2000" i="1">
                          <a:solidFill>
                            <a:schemeClr val="tx1"/>
                          </a:solidFill>
                          <a:latin typeface="Times New Roman" panose="02020603050405020304" pitchFamily="18" charset="0"/>
                        </a:defRPr>
                      </a:lvl3pPr>
                      <a:lvl4pPr>
                        <a:spcBef>
                          <a:spcPct val="20000"/>
                        </a:spcBef>
                        <a:buClr>
                          <a:schemeClr val="accent2"/>
                        </a:buClr>
                        <a:buFont typeface="Wingdings" panose="05000000000000000000" pitchFamily="2" charset="2"/>
                        <a:defRPr i="1">
                          <a:solidFill>
                            <a:schemeClr val="tx1"/>
                          </a:solidFill>
                          <a:latin typeface="Times New Roman" panose="02020603050405020304" pitchFamily="18" charset="0"/>
                        </a:defRPr>
                      </a:lvl4pPr>
                      <a:lvl5pPr>
                        <a:spcBef>
                          <a:spcPct val="20000"/>
                        </a:spcBef>
                        <a:buFont typeface="Wingdings" panose="05000000000000000000" pitchFamily="2" charset="2"/>
                        <a:defRPr i="1">
                          <a:solidFill>
                            <a:schemeClr val="tx1"/>
                          </a:solidFill>
                          <a:latin typeface="Times New Roman" panose="02020603050405020304" pitchFamily="18" charset="0"/>
                        </a:defRPr>
                      </a:lvl5pPr>
                      <a:lvl6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6pPr>
                      <a:lvl7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7pPr>
                      <a:lvl8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8pPr>
                      <a:lvl9pPr fontAlgn="base">
                        <a:spcBef>
                          <a:spcPct val="20000"/>
                        </a:spcBef>
                        <a:spcAft>
                          <a:spcPct val="0"/>
                        </a:spcAft>
                        <a:buFont typeface="Wingdings" panose="05000000000000000000" pitchFamily="2" charset="2"/>
                        <a:defRPr i="1">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r>
                        <a:rPr kumimoji="0" lang="en-US" sz="1800" b="0" i="1" u="none" strike="noStrike" cap="none" normalizeH="0" baseline="0" dirty="0">
                          <a:ln>
                            <a:noFill/>
                          </a:ln>
                          <a:solidFill>
                            <a:schemeClr val="tx1"/>
                          </a:solidFill>
                          <a:effectLst/>
                          <a:latin typeface="Times New Roman" panose="02020603050405020304" pitchFamily="18" charset="0"/>
                        </a:rPr>
                        <a:t>1</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bl>
          </a:graphicData>
        </a:graphic>
      </p:graphicFrame>
      <p:graphicFrame>
        <p:nvGraphicFramePr>
          <p:cNvPr id="270378" name="Object 42">
            <a:extLst>
              <a:ext uri="{FF2B5EF4-FFF2-40B4-BE49-F238E27FC236}">
                <a16:creationId xmlns:a16="http://schemas.microsoft.com/office/drawing/2014/main" id="{08637610-44A3-408C-8F34-53E4B5B34057}"/>
              </a:ext>
            </a:extLst>
          </p:cNvPr>
          <p:cNvGraphicFramePr>
            <a:graphicFrameLocks noChangeAspect="1"/>
          </p:cNvGraphicFramePr>
          <p:nvPr/>
        </p:nvGraphicFramePr>
        <p:xfrm>
          <a:off x="1981200" y="914400"/>
          <a:ext cx="5105400" cy="993775"/>
        </p:xfrm>
        <a:graphic>
          <a:graphicData uri="http://schemas.openxmlformats.org/presentationml/2006/ole">
            <mc:AlternateContent xmlns:mc="http://schemas.openxmlformats.org/markup-compatibility/2006">
              <mc:Choice xmlns:v="urn:schemas-microsoft-com:vml" Requires="v">
                <p:oleObj name="Equation" r:id="rId2" imgW="2286000" imgH="444500" progId="Equation.3">
                  <p:embed/>
                </p:oleObj>
              </mc:Choice>
              <mc:Fallback>
                <p:oleObj name="Equation" r:id="rId2" imgW="2286000" imgH="444500" progId="Equation.3">
                  <p:embed/>
                  <p:pic>
                    <p:nvPicPr>
                      <p:cNvPr id="0" name="Object 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14400"/>
                        <a:ext cx="51054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79" name="Text Box 43">
            <a:extLst>
              <a:ext uri="{FF2B5EF4-FFF2-40B4-BE49-F238E27FC236}">
                <a16:creationId xmlns:a16="http://schemas.microsoft.com/office/drawing/2014/main" id="{2959FE55-C459-41A6-AA26-24C95DF7292F}"/>
              </a:ext>
            </a:extLst>
          </p:cNvPr>
          <p:cNvSpPr txBox="1">
            <a:spLocks noChangeArrowheads="1"/>
          </p:cNvSpPr>
          <p:nvPr/>
        </p:nvSpPr>
        <p:spPr bwMode="auto">
          <a:xfrm>
            <a:off x="4114800" y="4038600"/>
            <a:ext cx="4114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eaLnBrk="1" hangingPunct="1">
              <a:spcBef>
                <a:spcPct val="50000"/>
              </a:spcBef>
              <a:buClrTx/>
              <a:buFontTx/>
              <a:buNone/>
            </a:pPr>
            <a:r>
              <a:rPr lang="en-US" altLang="en-US" sz="2400" b="1" i="0"/>
              <a:t> Max or Min or Median filter</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0339">
                                            <p:txEl>
                                              <p:pRg st="0" end="0"/>
                                            </p:txEl>
                                          </p:spTgt>
                                        </p:tgtEl>
                                        <p:attrNameLst>
                                          <p:attrName>style.visibility</p:attrName>
                                        </p:attrNameLst>
                                      </p:cBhvr>
                                      <p:to>
                                        <p:strVal val="visible"/>
                                      </p:to>
                                    </p:set>
                                    <p:anim calcmode="lin" valueType="num">
                                      <p:cBhvr additive="base">
                                        <p:cTn id="7" dur="500" fill="hold"/>
                                        <p:tgtEl>
                                          <p:spTgt spid="270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70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0378"/>
                                        </p:tgtEl>
                                        <p:attrNameLst>
                                          <p:attrName>style.visibility</p:attrName>
                                        </p:attrNameLst>
                                      </p:cBhvr>
                                      <p:to>
                                        <p:strVal val="visible"/>
                                      </p:to>
                                    </p:set>
                                    <p:anim calcmode="lin" valueType="num">
                                      <p:cBhvr additive="base">
                                        <p:cTn id="13" dur="500" fill="hold"/>
                                        <p:tgtEl>
                                          <p:spTgt spid="270378"/>
                                        </p:tgtEl>
                                        <p:attrNameLst>
                                          <p:attrName>ppt_x</p:attrName>
                                        </p:attrNameLst>
                                      </p:cBhvr>
                                      <p:tavLst>
                                        <p:tav tm="0">
                                          <p:val>
                                            <p:strVal val="0-#ppt_w/2"/>
                                          </p:val>
                                        </p:tav>
                                        <p:tav tm="100000">
                                          <p:val>
                                            <p:strVal val="#ppt_x"/>
                                          </p:val>
                                        </p:tav>
                                      </p:tavLst>
                                    </p:anim>
                                    <p:anim calcmode="lin" valueType="num">
                                      <p:cBhvr additive="base">
                                        <p:cTn id="14" dur="500" fill="hold"/>
                                        <p:tgtEl>
                                          <p:spTgt spid="27037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70359"/>
                                        </p:tgtEl>
                                        <p:attrNameLst>
                                          <p:attrName>style.visibility</p:attrName>
                                        </p:attrNameLst>
                                      </p:cBhvr>
                                      <p:to>
                                        <p:strVal val="visible"/>
                                      </p:to>
                                    </p:set>
                                    <p:anim calcmode="lin" valueType="num">
                                      <p:cBhvr additive="base">
                                        <p:cTn id="19" dur="500" fill="hold"/>
                                        <p:tgtEl>
                                          <p:spTgt spid="270359"/>
                                        </p:tgtEl>
                                        <p:attrNameLst>
                                          <p:attrName>ppt_x</p:attrName>
                                        </p:attrNameLst>
                                      </p:cBhvr>
                                      <p:tavLst>
                                        <p:tav tm="0">
                                          <p:val>
                                            <p:strVal val="0-#ppt_w/2"/>
                                          </p:val>
                                        </p:tav>
                                        <p:tav tm="100000">
                                          <p:val>
                                            <p:strVal val="#ppt_x"/>
                                          </p:val>
                                        </p:tav>
                                      </p:tavLst>
                                    </p:anim>
                                    <p:anim calcmode="lin" valueType="num">
                                      <p:cBhvr additive="base">
                                        <p:cTn id="20" dur="500" fill="hold"/>
                                        <p:tgtEl>
                                          <p:spTgt spid="27035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70379"/>
                                        </p:tgtEl>
                                        <p:attrNameLst>
                                          <p:attrName>style.visibility</p:attrName>
                                        </p:attrNameLst>
                                      </p:cBhvr>
                                      <p:to>
                                        <p:strVal val="visible"/>
                                      </p:to>
                                    </p:set>
                                    <p:anim calcmode="lin" valueType="num">
                                      <p:cBhvr additive="base">
                                        <p:cTn id="25" dur="500" fill="hold"/>
                                        <p:tgtEl>
                                          <p:spTgt spid="270379"/>
                                        </p:tgtEl>
                                        <p:attrNameLst>
                                          <p:attrName>ppt_x</p:attrName>
                                        </p:attrNameLst>
                                      </p:cBhvr>
                                      <p:tavLst>
                                        <p:tav tm="0">
                                          <p:val>
                                            <p:strVal val="0-#ppt_w/2"/>
                                          </p:val>
                                        </p:tav>
                                        <p:tav tm="100000">
                                          <p:val>
                                            <p:strVal val="#ppt_x"/>
                                          </p:val>
                                        </p:tav>
                                      </p:tavLst>
                                    </p:anim>
                                    <p:anim calcmode="lin" valueType="num">
                                      <p:cBhvr additive="base">
                                        <p:cTn id="26" dur="500" fill="hold"/>
                                        <p:tgtEl>
                                          <p:spTgt spid="2703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autoUpdateAnimBg="0"/>
      <p:bldP spid="270379"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BF51CF0-CFE0-4C3D-A50E-FF59D9111AF5}"/>
              </a:ext>
            </a:extLst>
          </p:cNvPr>
          <p:cNvSpPr>
            <a:spLocks noGrp="1" noChangeArrowheads="1"/>
          </p:cNvSpPr>
          <p:nvPr>
            <p:ph type="title"/>
          </p:nvPr>
        </p:nvSpPr>
        <p:spPr>
          <a:xfrm>
            <a:off x="609600" y="228600"/>
            <a:ext cx="7772400" cy="457200"/>
          </a:xfrm>
        </p:spPr>
        <p:txBody>
          <a:bodyPr/>
          <a:lstStyle/>
          <a:p>
            <a:pPr eaLnBrk="1" hangingPunct="1"/>
            <a:r>
              <a:rPr lang="en-US" altLang="en-US" sz="3200" b="1">
                <a:solidFill>
                  <a:srgbClr val="FF0000"/>
                </a:solidFill>
                <a:latin typeface="Tahoma" panose="020B0604030504040204" pitchFamily="34" charset="0"/>
              </a:rPr>
              <a:t>Mean Filter Example</a:t>
            </a:r>
          </a:p>
        </p:txBody>
      </p:sp>
      <p:pic>
        <p:nvPicPr>
          <p:cNvPr id="66563" name="Picture 3" descr="wolf">
            <a:extLst>
              <a:ext uri="{FF2B5EF4-FFF2-40B4-BE49-F238E27FC236}">
                <a16:creationId xmlns:a16="http://schemas.microsoft.com/office/drawing/2014/main" id="{AF3F65DF-C9C3-43A8-87C5-C1F1EA5CF931}"/>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17500" y="974725"/>
            <a:ext cx="3594100" cy="23495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6564" name="Text Box 4">
            <a:extLst>
              <a:ext uri="{FF2B5EF4-FFF2-40B4-BE49-F238E27FC236}">
                <a16:creationId xmlns:a16="http://schemas.microsoft.com/office/drawing/2014/main" id="{BC81AFBE-4771-4DFE-990E-DEF9AA079456}"/>
              </a:ext>
            </a:extLst>
          </p:cNvPr>
          <p:cNvSpPr txBox="1">
            <a:spLocks noChangeArrowheads="1"/>
          </p:cNvSpPr>
          <p:nvPr/>
        </p:nvSpPr>
        <p:spPr bwMode="auto">
          <a:xfrm>
            <a:off x="871538" y="3414713"/>
            <a:ext cx="2133600" cy="3460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600" b="1" i="0"/>
              <a:t>Original Image</a:t>
            </a:r>
          </a:p>
        </p:txBody>
      </p:sp>
      <p:sp>
        <p:nvSpPr>
          <p:cNvPr id="66565" name="Text Box 5">
            <a:extLst>
              <a:ext uri="{FF2B5EF4-FFF2-40B4-BE49-F238E27FC236}">
                <a16:creationId xmlns:a16="http://schemas.microsoft.com/office/drawing/2014/main" id="{4A49DFFD-6011-4061-B3BA-22000554A3D4}"/>
              </a:ext>
            </a:extLst>
          </p:cNvPr>
          <p:cNvSpPr txBox="1">
            <a:spLocks noChangeArrowheads="1"/>
          </p:cNvSpPr>
          <p:nvPr/>
        </p:nvSpPr>
        <p:spPr bwMode="auto">
          <a:xfrm>
            <a:off x="5624513" y="3387725"/>
            <a:ext cx="2286000" cy="3460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600" b="1" i="0"/>
              <a:t>3x3 Mean Kernel</a:t>
            </a:r>
          </a:p>
        </p:txBody>
      </p:sp>
      <p:sp>
        <p:nvSpPr>
          <p:cNvPr id="66566" name="Text Box 6">
            <a:extLst>
              <a:ext uri="{FF2B5EF4-FFF2-40B4-BE49-F238E27FC236}">
                <a16:creationId xmlns:a16="http://schemas.microsoft.com/office/drawing/2014/main" id="{BB71A6C6-CE95-42EB-9ABA-044164A9ED9E}"/>
              </a:ext>
            </a:extLst>
          </p:cNvPr>
          <p:cNvSpPr txBox="1">
            <a:spLocks noChangeArrowheads="1"/>
          </p:cNvSpPr>
          <p:nvPr/>
        </p:nvSpPr>
        <p:spPr bwMode="auto">
          <a:xfrm>
            <a:off x="762000" y="6359525"/>
            <a:ext cx="2209800" cy="3460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600" b="1" i="0"/>
              <a:t>5x5 Mean Kernel</a:t>
            </a:r>
          </a:p>
        </p:txBody>
      </p:sp>
      <p:sp>
        <p:nvSpPr>
          <p:cNvPr id="66567" name="Text Box 7">
            <a:extLst>
              <a:ext uri="{FF2B5EF4-FFF2-40B4-BE49-F238E27FC236}">
                <a16:creationId xmlns:a16="http://schemas.microsoft.com/office/drawing/2014/main" id="{425F3A5B-E3D0-4BC5-B42A-7D2CF9AE367C}"/>
              </a:ext>
            </a:extLst>
          </p:cNvPr>
          <p:cNvSpPr txBox="1">
            <a:spLocks noChangeArrowheads="1"/>
          </p:cNvSpPr>
          <p:nvPr/>
        </p:nvSpPr>
        <p:spPr bwMode="auto">
          <a:xfrm>
            <a:off x="5867400" y="6330950"/>
            <a:ext cx="1981200" cy="346075"/>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Font typeface="Wingdings" panose="05000000000000000000" pitchFamily="2" charset="2"/>
              <a:buChar char="©"/>
              <a:defRPr sz="3200" i="1">
                <a:solidFill>
                  <a:schemeClr val="tx1"/>
                </a:solidFill>
                <a:latin typeface="Times New Roman" panose="02020603050405020304" pitchFamily="18" charset="0"/>
              </a:defRPr>
            </a:lvl1pPr>
            <a:lvl2pPr marL="742950" indent="-285750">
              <a:spcBef>
                <a:spcPct val="20000"/>
              </a:spcBef>
              <a:buClr>
                <a:schemeClr val="tx2"/>
              </a:buClr>
              <a:buFont typeface="Wingdings" panose="05000000000000000000" pitchFamily="2" charset="2"/>
              <a:buChar char="©"/>
              <a:defRPr sz="2800" i="1">
                <a:solidFill>
                  <a:schemeClr val="tx1"/>
                </a:solidFill>
                <a:latin typeface="Times New Roman" panose="02020603050405020304" pitchFamily="18" charset="0"/>
              </a:defRPr>
            </a:lvl2pPr>
            <a:lvl3pPr marL="1143000" indent="-228600">
              <a:spcBef>
                <a:spcPct val="20000"/>
              </a:spcBef>
              <a:buClr>
                <a:schemeClr val="bg2"/>
              </a:buClr>
              <a:buFont typeface="Wingdings" panose="05000000000000000000" pitchFamily="2" charset="2"/>
              <a:buChar char="©"/>
              <a:defRPr sz="2400" i="1">
                <a:solidFill>
                  <a:schemeClr val="tx1"/>
                </a:solidFill>
                <a:latin typeface="Times New Roman" panose="02020603050405020304" pitchFamily="18" charset="0"/>
              </a:defRPr>
            </a:lvl3pPr>
            <a:lvl4pPr marL="1600200" indent="-228600">
              <a:spcBef>
                <a:spcPct val="20000"/>
              </a:spcBef>
              <a:buClr>
                <a:schemeClr val="accent2"/>
              </a:buClr>
              <a:buFont typeface="Wingdings" panose="05000000000000000000" pitchFamily="2" charset="2"/>
              <a:buChar char="©"/>
              <a:defRPr sz="2000" i="1">
                <a:solidFill>
                  <a:schemeClr val="tx1"/>
                </a:solidFill>
                <a:latin typeface="Times New Roman" panose="02020603050405020304" pitchFamily="18" charset="0"/>
              </a:defRPr>
            </a:lvl4pPr>
            <a:lvl5pPr marL="2057400" indent="-228600">
              <a:spcBef>
                <a:spcPct val="20000"/>
              </a:spcBef>
              <a:buFont typeface="Wingdings" panose="05000000000000000000" pitchFamily="2" charset="2"/>
              <a:buChar char="©"/>
              <a:defRPr sz="2000" i="1">
                <a:solidFill>
                  <a:schemeClr val="tx1"/>
                </a:solidFill>
                <a:latin typeface="Times New Roman" panose="02020603050405020304" pitchFamily="18" charset="0"/>
              </a:defRPr>
            </a:lvl5pPr>
            <a:lvl6pPr marL="25146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6pPr>
            <a:lvl7pPr marL="29718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7pPr>
            <a:lvl8pPr marL="34290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8pPr>
            <a:lvl9pPr marL="3886200" indent="-228600" eaLnBrk="0" fontAlgn="base" hangingPunct="0">
              <a:spcBef>
                <a:spcPct val="20000"/>
              </a:spcBef>
              <a:spcAft>
                <a:spcPct val="0"/>
              </a:spcAft>
              <a:buFont typeface="Wingdings" panose="05000000000000000000" pitchFamily="2" charset="2"/>
              <a:buChar char="©"/>
              <a:defRPr sz="2000" i="1">
                <a:solidFill>
                  <a:schemeClr val="tx1"/>
                </a:solidFill>
                <a:latin typeface="Times New Roman" panose="02020603050405020304" pitchFamily="18" charset="0"/>
              </a:defRPr>
            </a:lvl9pPr>
          </a:lstStyle>
          <a:p>
            <a:pPr algn="ctr" eaLnBrk="1" hangingPunct="1">
              <a:spcBef>
                <a:spcPct val="50000"/>
              </a:spcBef>
              <a:buClrTx/>
              <a:buFontTx/>
              <a:buNone/>
            </a:pPr>
            <a:r>
              <a:rPr lang="en-US" altLang="en-US" sz="1600" b="1" i="0"/>
              <a:t>7x7 Mean Kernel</a:t>
            </a:r>
          </a:p>
        </p:txBody>
      </p:sp>
      <p:pic>
        <p:nvPicPr>
          <p:cNvPr id="66568" name="Picture 8" descr="outl3">
            <a:extLst>
              <a:ext uri="{FF2B5EF4-FFF2-40B4-BE49-F238E27FC236}">
                <a16:creationId xmlns:a16="http://schemas.microsoft.com/office/drawing/2014/main" id="{88388840-AC7B-458D-ABE0-B588862C3F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400" y="974725"/>
            <a:ext cx="35941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9" name="Picture 9" descr="outl5">
            <a:extLst>
              <a:ext uri="{FF2B5EF4-FFF2-40B4-BE49-F238E27FC236}">
                <a16:creationId xmlns:a16="http://schemas.microsoft.com/office/drawing/2014/main" id="{9F9E60CF-2B9E-448B-BD8E-AE65A2FA6D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917950"/>
            <a:ext cx="35941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0" descr="outl7">
            <a:extLst>
              <a:ext uri="{FF2B5EF4-FFF2-40B4-BE49-F238E27FC236}">
                <a16:creationId xmlns:a16="http://schemas.microsoft.com/office/drawing/2014/main" id="{059824FC-19EE-40A1-BE26-F2A997C665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3946525"/>
            <a:ext cx="3594100"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theme/theme1.xml><?xml version="1.0" encoding="utf-8"?>
<a:theme xmlns:a="http://schemas.openxmlformats.org/drawingml/2006/main" name="Japanese Waves">
  <a:themeElements>
    <a:clrScheme name="Japanese Waves 2">
      <a:dk1>
        <a:srgbClr val="2D2525"/>
      </a:dk1>
      <a:lt1>
        <a:srgbClr val="A7B4B7"/>
      </a:lt1>
      <a:dk2>
        <a:srgbClr val="061C62"/>
      </a:dk2>
      <a:lt2>
        <a:srgbClr val="484719"/>
      </a:lt2>
      <a:accent1>
        <a:srgbClr val="D8D688"/>
      </a:accent1>
      <a:accent2>
        <a:srgbClr val="5C6D90"/>
      </a:accent2>
      <a:accent3>
        <a:srgbClr val="D0D6D8"/>
      </a:accent3>
      <a:accent4>
        <a:srgbClr val="251E1E"/>
      </a:accent4>
      <a:accent5>
        <a:srgbClr val="E9E8C3"/>
      </a:accent5>
      <a:accent6>
        <a:srgbClr val="536282"/>
      </a:accent6>
      <a:hlink>
        <a:srgbClr val="365D96"/>
      </a:hlink>
      <a:folHlink>
        <a:srgbClr val="586840"/>
      </a:folHlink>
    </a:clrScheme>
    <a:fontScheme name="Japanese Wave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Japanese Waves 1">
        <a:dk1>
          <a:srgbClr val="000000"/>
        </a:dk1>
        <a:lt1>
          <a:srgbClr val="DDDDDD"/>
        </a:lt1>
        <a:dk2>
          <a:srgbClr val="20326C"/>
        </a:dk2>
        <a:lt2>
          <a:srgbClr val="E3E2AA"/>
        </a:lt2>
        <a:accent1>
          <a:srgbClr val="B3A53D"/>
        </a:accent1>
        <a:accent2>
          <a:srgbClr val="4273B9"/>
        </a:accent2>
        <a:accent3>
          <a:srgbClr val="ABADBA"/>
        </a:accent3>
        <a:accent4>
          <a:srgbClr val="BDBDBD"/>
        </a:accent4>
        <a:accent5>
          <a:srgbClr val="D6CFAF"/>
        </a:accent5>
        <a:accent6>
          <a:srgbClr val="3B68A7"/>
        </a:accent6>
        <a:hlink>
          <a:srgbClr val="5B6C8D"/>
        </a:hlink>
        <a:folHlink>
          <a:srgbClr val="58804E"/>
        </a:folHlink>
      </a:clrScheme>
      <a:clrMap bg1="dk2" tx1="lt1" bg2="dk1" tx2="lt2" accent1="accent1" accent2="accent2" accent3="accent3" accent4="accent4" accent5="accent5" accent6="accent6" hlink="hlink" folHlink="folHlink"/>
    </a:extraClrScheme>
    <a:extraClrScheme>
      <a:clrScheme name="Japanese Waves 2">
        <a:dk1>
          <a:srgbClr val="2D2525"/>
        </a:dk1>
        <a:lt1>
          <a:srgbClr val="A7B4B7"/>
        </a:lt1>
        <a:dk2>
          <a:srgbClr val="061C62"/>
        </a:dk2>
        <a:lt2>
          <a:srgbClr val="484719"/>
        </a:lt2>
        <a:accent1>
          <a:srgbClr val="D8D688"/>
        </a:accent1>
        <a:accent2>
          <a:srgbClr val="5C6D90"/>
        </a:accent2>
        <a:accent3>
          <a:srgbClr val="D0D6D8"/>
        </a:accent3>
        <a:accent4>
          <a:srgbClr val="251E1E"/>
        </a:accent4>
        <a:accent5>
          <a:srgbClr val="E9E8C3"/>
        </a:accent5>
        <a:accent6>
          <a:srgbClr val="536282"/>
        </a:accent6>
        <a:hlink>
          <a:srgbClr val="365D96"/>
        </a:hlink>
        <a:folHlink>
          <a:srgbClr val="586840"/>
        </a:folHlink>
      </a:clrScheme>
      <a:clrMap bg1="lt1" tx1="dk1" bg2="lt2" tx2="dk2" accent1="accent1" accent2="accent2" accent3="accent3" accent4="accent4" accent5="accent5" accent6="accent6" hlink="hlink" folHlink="folHlink"/>
    </a:extraClrScheme>
    <a:extraClrScheme>
      <a:clrScheme name="Japanese Waves 3">
        <a:dk1>
          <a:srgbClr val="000000"/>
        </a:dk1>
        <a:lt1>
          <a:srgbClr val="FFFFFF"/>
        </a:lt1>
        <a:dk2>
          <a:srgbClr val="000000"/>
        </a:dk2>
        <a:lt2>
          <a:srgbClr val="4D4D4D"/>
        </a:lt2>
        <a:accent1>
          <a:srgbClr val="808080"/>
        </a:accent1>
        <a:accent2>
          <a:srgbClr val="292929"/>
        </a:accent2>
        <a:accent3>
          <a:srgbClr val="FFFFFF"/>
        </a:accent3>
        <a:accent4>
          <a:srgbClr val="000000"/>
        </a:accent4>
        <a:accent5>
          <a:srgbClr val="C0C0C0"/>
        </a:accent5>
        <a:accent6>
          <a:srgbClr val="242424"/>
        </a:accent6>
        <a:hlink>
          <a:srgbClr val="4D4D4D"/>
        </a:hlink>
        <a:folHlink>
          <a:srgbClr val="8D8D8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Designs\Capsules.pot</Template>
  <TotalTime>13196170</TotalTime>
  <Pages>26</Pages>
  <Words>1385</Words>
  <Application>Microsoft Office PowerPoint</Application>
  <PresentationFormat>On-screen Show (4:3)</PresentationFormat>
  <Paragraphs>332</Paragraphs>
  <Slides>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Arial</vt:lpstr>
      <vt:lpstr>Calibri</vt:lpstr>
      <vt:lpstr>Courier New</vt:lpstr>
      <vt:lpstr>Tahoma</vt:lpstr>
      <vt:lpstr>Times New Roman</vt:lpstr>
      <vt:lpstr>Wingdings</vt:lpstr>
      <vt:lpstr>Japanese Waves</vt:lpstr>
      <vt:lpstr>Equation</vt:lpstr>
      <vt:lpstr>Neighborhood (Spatial) Operations</vt:lpstr>
      <vt:lpstr>PowerPoint Presentation</vt:lpstr>
      <vt:lpstr>Convolution</vt:lpstr>
      <vt:lpstr>Boundary Problem: Implementation Issues</vt:lpstr>
      <vt:lpstr>Boundary Problem: Implementation Issues (Cont.)</vt:lpstr>
      <vt:lpstr>Filtering</vt:lpstr>
      <vt:lpstr>Low-Pass Filtering</vt:lpstr>
      <vt:lpstr>Low-Pass Filtering</vt:lpstr>
      <vt:lpstr>Mean Filter Example</vt:lpstr>
      <vt:lpstr>Gaussian Filter</vt:lpstr>
      <vt:lpstr>Gaussian Filter</vt:lpstr>
      <vt:lpstr>PowerPoint Presentation</vt:lpstr>
      <vt:lpstr>Comparison Between Gaussian and Mean Filtering</vt:lpstr>
      <vt:lpstr>Noise Reduction</vt:lpstr>
      <vt:lpstr>Noise Reduction</vt:lpstr>
      <vt:lpstr>Median Filtering</vt:lpstr>
      <vt:lpstr>Median Filtering</vt:lpstr>
      <vt:lpstr>Sharpening Filters</vt:lpstr>
      <vt:lpstr>HighPass (Sharpening) Filtering Example</vt:lpstr>
      <vt:lpstr>HighPass (Sharpening) Filtering Example</vt:lpstr>
      <vt:lpstr>Image Resizing</vt:lpstr>
      <vt:lpstr>Image Resizing (Cont.)</vt:lpstr>
      <vt:lpstr>Image Resizing (Cont.)</vt:lpstr>
      <vt:lpstr>Image Resizing (Cont.)</vt:lpstr>
      <vt:lpstr>Image Resizing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Business computer systems</dc:subject>
  <dc:creator>P.F.Newbury</dc:creator>
  <cp:keywords/>
  <dc:description/>
  <cp:lastModifiedBy>Arabi  Wasin Shorif</cp:lastModifiedBy>
  <cp:revision>370</cp:revision>
  <cp:lastPrinted>2001-01-30T09:39:06Z</cp:lastPrinted>
  <dcterms:created xsi:type="dcterms:W3CDTF">1997-09-22T10:18:26Z</dcterms:created>
  <dcterms:modified xsi:type="dcterms:W3CDTF">2024-02-23T02:26:44Z</dcterms:modified>
</cp:coreProperties>
</file>